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0.5</c:v>
                </c:pt>
                <c:pt idx="1">
                  <c:v>0.8</c:v>
                </c:pt>
                <c:pt idx="2" formatCode="0.0">
                  <c:v>0.4</c:v>
                </c:pt>
                <c:pt idx="3" formatCode="0.0">
                  <c:v>0.7</c:v>
                </c:pt>
                <c:pt idx="4" formatCode="0.0">
                  <c:v>0.5</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0.3</c:v>
                </c:pt>
                <c:pt idx="2" formatCode="0.0">
                  <c:v>0.3</c:v>
                </c:pt>
                <c:pt idx="3" formatCode="0.0">
                  <c:v>0.5</c:v>
                </c:pt>
                <c:pt idx="4" formatCode="0.0">
                  <c:v>0.2</c:v>
                </c:pt>
              </c:numCache>
            </c:numRef>
          </c:val>
        </c:ser>
        <c:dLbls>
          <c:showLegendKey val="0"/>
          <c:showVal val="0"/>
          <c:showCatName val="0"/>
          <c:showSerName val="0"/>
          <c:showPercent val="0"/>
          <c:showBubbleSize val="0"/>
        </c:dLbls>
        <c:gapWidth val="219"/>
        <c:axId val="786088904"/>
        <c:axId val="78608498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786088904"/>
        <c:axId val="786084984"/>
      </c:lineChart>
      <c:catAx>
        <c:axId val="786088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6084984"/>
        <c:crosses val="autoZero"/>
        <c:auto val="1"/>
        <c:lblAlgn val="ctr"/>
        <c:lblOffset val="100"/>
        <c:noMultiLvlLbl val="0"/>
      </c:catAx>
      <c:valAx>
        <c:axId val="786084984"/>
        <c:scaling>
          <c:orientation val="minMax"/>
        </c:scaling>
        <c:delete val="1"/>
        <c:axPos val="l"/>
        <c:numFmt formatCode="General" sourceLinked="1"/>
        <c:majorTickMark val="none"/>
        <c:minorTickMark val="none"/>
        <c:tickLblPos val="nextTo"/>
        <c:crossAx val="7860889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790732429723409"/>
          <c:w val="0.99897384094165476"/>
          <c:h val="0.33627638664391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Hastings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0.47</c:v>
                </c:pt>
                <c:pt idx="1">
                  <c:v>0.53</c:v>
                </c:pt>
                <c:pt idx="2">
                  <c:v>0.82</c:v>
                </c:pt>
                <c:pt idx="3">
                  <c:v>0.61</c:v>
                </c:pt>
                <c:pt idx="4">
                  <c:v>0.5</c:v>
                </c:pt>
                <c:pt idx="5">
                  <c:v>0.13</c:v>
                </c:pt>
                <c:pt idx="6">
                  <c:v>0.81</c:v>
                </c:pt>
                <c:pt idx="7">
                  <c:v>0.22</c:v>
                </c:pt>
                <c:pt idx="8">
                  <c:v>7.0000000000000007E-2</c:v>
                </c:pt>
              </c:numCache>
            </c:numRef>
          </c:val>
        </c:ser>
        <c:dLbls>
          <c:showLegendKey val="0"/>
          <c:showVal val="0"/>
          <c:showCatName val="0"/>
          <c:showSerName val="0"/>
          <c:showPercent val="0"/>
          <c:showBubbleSize val="0"/>
        </c:dLbls>
        <c:gapWidth val="30"/>
        <c:axId val="786107720"/>
        <c:axId val="786100272"/>
      </c:barChart>
      <c:catAx>
        <c:axId val="78610772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786100272"/>
        <c:crosses val="autoZero"/>
        <c:auto val="1"/>
        <c:lblAlgn val="ctr"/>
        <c:lblOffset val="100"/>
        <c:noMultiLvlLbl val="0"/>
      </c:catAx>
      <c:valAx>
        <c:axId val="786100272"/>
        <c:scaling>
          <c:orientation val="minMax"/>
          <c:max val="1"/>
        </c:scaling>
        <c:delete val="1"/>
        <c:axPos val="l"/>
        <c:majorGridlines>
          <c:spPr>
            <a:ln>
              <a:noFill/>
            </a:ln>
          </c:spPr>
        </c:majorGridlines>
        <c:numFmt formatCode="0%" sourceLinked="1"/>
        <c:majorTickMark val="out"/>
        <c:minorTickMark val="none"/>
        <c:tickLblPos val="nextTo"/>
        <c:crossAx val="786107720"/>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0.63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0.16</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0.09</c:v>
                </c:pt>
                <c:pt idx="1">
                  <c:v>7.0000000000000007E-2</c:v>
                </c:pt>
              </c:numCache>
            </c:numRef>
          </c:val>
        </c:ser>
        <c:dLbls>
          <c:showLegendKey val="0"/>
          <c:showVal val="1"/>
          <c:showCatName val="0"/>
          <c:showSerName val="0"/>
          <c:showPercent val="0"/>
          <c:showBubbleSize val="0"/>
        </c:dLbls>
        <c:gapWidth val="49"/>
        <c:overlap val="100"/>
        <c:axId val="786101056"/>
        <c:axId val="786101840"/>
      </c:barChart>
      <c:catAx>
        <c:axId val="786101056"/>
        <c:scaling>
          <c:orientation val="minMax"/>
        </c:scaling>
        <c:delete val="0"/>
        <c:axPos val="b"/>
        <c:numFmt formatCode="General" sourceLinked="0"/>
        <c:majorTickMark val="none"/>
        <c:minorTickMark val="none"/>
        <c:tickLblPos val="nextTo"/>
        <c:txPr>
          <a:bodyPr/>
          <a:lstStyle/>
          <a:p>
            <a:pPr>
              <a:defRPr b="1"/>
            </a:pPr>
            <a:endParaRPr lang="en-US"/>
          </a:p>
        </c:txPr>
        <c:crossAx val="786101840"/>
        <c:crosses val="autoZero"/>
        <c:auto val="1"/>
        <c:lblAlgn val="ctr"/>
        <c:lblOffset val="100"/>
        <c:noMultiLvlLbl val="0"/>
      </c:catAx>
      <c:valAx>
        <c:axId val="786101840"/>
        <c:scaling>
          <c:orientation val="minMax"/>
        </c:scaling>
        <c:delete val="1"/>
        <c:axPos val="l"/>
        <c:numFmt formatCode="0%" sourceLinked="1"/>
        <c:majorTickMark val="none"/>
        <c:minorTickMark val="none"/>
        <c:tickLblPos val="nextTo"/>
        <c:crossAx val="78610105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Hastings</c:v>
                </c:pt>
                <c:pt idx="1">
                  <c:v>Holiday visitors to UK</c:v>
                </c:pt>
              </c:strCache>
            </c:strRef>
          </c:cat>
          <c:val>
            <c:numRef>
              <c:f>Sheet1!$B$2:$B$4</c:f>
              <c:numCache>
                <c:formatCode>_-[$£-809]* #,##0_-;\-[$£-809]* #,##0_-;_-[$£-809]* "-"??_-;_-@_-</c:formatCode>
                <c:ptCount val="2"/>
                <c:pt idx="0">
                  <c:v>317</c:v>
                </c:pt>
                <c:pt idx="1">
                  <c:v>644</c:v>
                </c:pt>
              </c:numCache>
            </c:numRef>
          </c:val>
        </c:ser>
        <c:dLbls>
          <c:showLegendKey val="0"/>
          <c:showVal val="0"/>
          <c:showCatName val="0"/>
          <c:showSerName val="0"/>
          <c:showPercent val="0"/>
          <c:showBubbleSize val="0"/>
        </c:dLbls>
        <c:gapWidth val="102"/>
        <c:axId val="786103016"/>
        <c:axId val="786108112"/>
      </c:barChart>
      <c:catAx>
        <c:axId val="7861030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6108112"/>
        <c:crosses val="autoZero"/>
        <c:auto val="1"/>
        <c:lblAlgn val="ctr"/>
        <c:lblOffset val="100"/>
        <c:noMultiLvlLbl val="0"/>
      </c:catAx>
      <c:valAx>
        <c:axId val="786108112"/>
        <c:scaling>
          <c:orientation val="minMax"/>
          <c:max val="1000"/>
        </c:scaling>
        <c:delete val="1"/>
        <c:axPos val="l"/>
        <c:numFmt formatCode="_-[$£-809]* #,##0_-;\-[$£-809]* #,##0_-;_-[$£-809]* &quot;-&quot;??_-;_-@_-" sourceLinked="1"/>
        <c:majorTickMark val="out"/>
        <c:minorTickMark val="none"/>
        <c:tickLblPos val="nextTo"/>
        <c:crossAx val="786103016"/>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Hastings</c:v>
                </c:pt>
                <c:pt idx="1">
                  <c:v>Holiday visitors to UK</c:v>
                </c:pt>
              </c:strCache>
            </c:strRef>
          </c:cat>
          <c:val>
            <c:numRef>
              <c:f>Sheet1!$B$2:$B$4</c:f>
              <c:numCache>
                <c:formatCode>_-[$£-809]* #,##0_-;\-[$£-809]* #,##0_-;_-[$£-809]* "-"??_-;_-@_-</c:formatCode>
                <c:ptCount val="2"/>
                <c:pt idx="0">
                  <c:v>62</c:v>
                </c:pt>
                <c:pt idx="1">
                  <c:v>101</c:v>
                </c:pt>
              </c:numCache>
            </c:numRef>
          </c:val>
        </c:ser>
        <c:dLbls>
          <c:showLegendKey val="0"/>
          <c:showVal val="0"/>
          <c:showCatName val="0"/>
          <c:showSerName val="0"/>
          <c:showPercent val="0"/>
          <c:showBubbleSize val="0"/>
        </c:dLbls>
        <c:gapWidth val="102"/>
        <c:axId val="786105368"/>
        <c:axId val="786099488"/>
      </c:barChart>
      <c:catAx>
        <c:axId val="786105368"/>
        <c:scaling>
          <c:orientation val="minMax"/>
        </c:scaling>
        <c:delete val="0"/>
        <c:axPos val="b"/>
        <c:numFmt formatCode="General" sourceLinked="0"/>
        <c:majorTickMark val="out"/>
        <c:minorTickMark val="none"/>
        <c:tickLblPos val="nextTo"/>
        <c:txPr>
          <a:bodyPr/>
          <a:lstStyle/>
          <a:p>
            <a:pPr>
              <a:defRPr sz="900" b="1"/>
            </a:pPr>
            <a:endParaRPr lang="en-US"/>
          </a:p>
        </c:txPr>
        <c:crossAx val="786099488"/>
        <c:crosses val="autoZero"/>
        <c:auto val="1"/>
        <c:lblAlgn val="ctr"/>
        <c:lblOffset val="100"/>
        <c:noMultiLvlLbl val="0"/>
      </c:catAx>
      <c:valAx>
        <c:axId val="786099488"/>
        <c:scaling>
          <c:orientation val="minMax"/>
          <c:max val="1000"/>
        </c:scaling>
        <c:delete val="1"/>
        <c:axPos val="l"/>
        <c:numFmt formatCode="_-[$£-809]* #,##0_-;\-[$£-809]* #,##0_-;_-[$£-809]* &quot;-&quot;??_-;_-@_-" sourceLinked="1"/>
        <c:majorTickMark val="out"/>
        <c:minorTickMark val="none"/>
        <c:tickLblPos val="nextTo"/>
        <c:crossAx val="78610536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0.39</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0.31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0.19</c:v>
                </c:pt>
                <c:pt idx="1">
                  <c:v>0.21</c:v>
                </c:pt>
              </c:numCache>
            </c:numRef>
          </c:val>
        </c:ser>
        <c:dLbls>
          <c:showLegendKey val="0"/>
          <c:showVal val="0"/>
          <c:showCatName val="0"/>
          <c:showSerName val="0"/>
          <c:showPercent val="0"/>
          <c:showBubbleSize val="0"/>
        </c:dLbls>
        <c:gapWidth val="49"/>
        <c:overlap val="100"/>
        <c:axId val="786103408"/>
        <c:axId val="786096744"/>
      </c:barChart>
      <c:catAx>
        <c:axId val="7861034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6096744"/>
        <c:crosses val="autoZero"/>
        <c:auto val="1"/>
        <c:lblAlgn val="ctr"/>
        <c:lblOffset val="100"/>
        <c:noMultiLvlLbl val="0"/>
      </c:catAx>
      <c:valAx>
        <c:axId val="786096744"/>
        <c:scaling>
          <c:orientation val="minMax"/>
        </c:scaling>
        <c:delete val="1"/>
        <c:axPos val="l"/>
        <c:numFmt formatCode="0%" sourceLinked="1"/>
        <c:majorTickMark val="out"/>
        <c:minorTickMark val="none"/>
        <c:tickLblPos val="nextTo"/>
        <c:crossAx val="78610340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0.41</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0.59</c:v>
                </c:pt>
                <c:pt idx="1">
                  <c:v>0.16</c:v>
                </c:pt>
              </c:numCache>
            </c:numRef>
          </c:val>
        </c:ser>
        <c:dLbls>
          <c:showLegendKey val="0"/>
          <c:showVal val="0"/>
          <c:showCatName val="0"/>
          <c:showSerName val="0"/>
          <c:showPercent val="0"/>
          <c:showBubbleSize val="0"/>
        </c:dLbls>
        <c:gapWidth val="49"/>
        <c:overlap val="100"/>
        <c:axId val="786097920"/>
        <c:axId val="786098312"/>
      </c:barChart>
      <c:catAx>
        <c:axId val="78609792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86098312"/>
        <c:crosses val="autoZero"/>
        <c:auto val="1"/>
        <c:lblAlgn val="ctr"/>
        <c:lblOffset val="100"/>
        <c:noMultiLvlLbl val="0"/>
      </c:catAx>
      <c:valAx>
        <c:axId val="786098312"/>
        <c:scaling>
          <c:orientation val="minMax"/>
        </c:scaling>
        <c:delete val="1"/>
        <c:axPos val="l"/>
        <c:numFmt formatCode="0%" sourceLinked="1"/>
        <c:majorTickMark val="out"/>
        <c:minorTickMark val="none"/>
        <c:tickLblPos val="nextTo"/>
        <c:crossAx val="786097920"/>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0.45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0.09</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Sheet1!$F$2:$F$3</c:f>
              <c:numCache>
                <c:formatCode>0%</c:formatCode>
                <c:ptCount val="2"/>
                <c:pt idx="0">
                  <c:v>0.15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Sheet1!$G$2:$G$3</c:f>
              <c:numCache>
                <c:formatCode>0%</c:formatCode>
                <c:ptCount val="2"/>
                <c:pt idx="0">
                  <c:v>0.09</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786099096"/>
        <c:axId val="786113600"/>
      </c:barChart>
      <c:catAx>
        <c:axId val="786099096"/>
        <c:scaling>
          <c:orientation val="minMax"/>
        </c:scaling>
        <c:delete val="0"/>
        <c:axPos val="b"/>
        <c:numFmt formatCode="General" sourceLinked="0"/>
        <c:majorTickMark val="out"/>
        <c:minorTickMark val="none"/>
        <c:tickLblPos val="nextTo"/>
        <c:crossAx val="786113600"/>
        <c:crosses val="autoZero"/>
        <c:auto val="1"/>
        <c:lblAlgn val="ctr"/>
        <c:lblOffset val="100"/>
        <c:noMultiLvlLbl val="0"/>
      </c:catAx>
      <c:valAx>
        <c:axId val="786113600"/>
        <c:scaling>
          <c:orientation val="minMax"/>
        </c:scaling>
        <c:delete val="1"/>
        <c:axPos val="l"/>
        <c:numFmt formatCode="0%" sourceLinked="1"/>
        <c:majorTickMark val="out"/>
        <c:minorTickMark val="none"/>
        <c:tickLblPos val="nextTo"/>
        <c:crossAx val="78609909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0.14000000000000001</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0.75</c:v>
                </c:pt>
                <c:pt idx="1">
                  <c:v>0.15</c:v>
                </c:pt>
              </c:numCache>
            </c:numRef>
          </c:val>
        </c:ser>
        <c:dLbls>
          <c:showLegendKey val="0"/>
          <c:showVal val="1"/>
          <c:showCatName val="0"/>
          <c:showSerName val="0"/>
          <c:showPercent val="0"/>
          <c:showBubbleSize val="0"/>
        </c:dLbls>
        <c:gapWidth val="49"/>
        <c:overlap val="100"/>
        <c:axId val="786110072"/>
        <c:axId val="786111640"/>
      </c:barChart>
      <c:catAx>
        <c:axId val="786110072"/>
        <c:scaling>
          <c:orientation val="minMax"/>
        </c:scaling>
        <c:delete val="0"/>
        <c:axPos val="b"/>
        <c:numFmt formatCode="General" sourceLinked="0"/>
        <c:majorTickMark val="none"/>
        <c:minorTickMark val="none"/>
        <c:tickLblPos val="nextTo"/>
        <c:txPr>
          <a:bodyPr/>
          <a:lstStyle/>
          <a:p>
            <a:pPr>
              <a:defRPr b="1"/>
            </a:pPr>
            <a:endParaRPr lang="en-US"/>
          </a:p>
        </c:txPr>
        <c:crossAx val="786111640"/>
        <c:crosses val="autoZero"/>
        <c:auto val="1"/>
        <c:lblAlgn val="ctr"/>
        <c:lblOffset val="100"/>
        <c:noMultiLvlLbl val="0"/>
      </c:catAx>
      <c:valAx>
        <c:axId val="786111640"/>
        <c:scaling>
          <c:orientation val="minMax"/>
        </c:scaling>
        <c:delete val="1"/>
        <c:axPos val="l"/>
        <c:numFmt formatCode="0%" sourceLinked="1"/>
        <c:majorTickMark val="none"/>
        <c:minorTickMark val="none"/>
        <c:tickLblPos val="nextTo"/>
        <c:crossAx val="78611007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South East (excl. London)</c:v>
                </c:pt>
                <c:pt idx="1">
                  <c:v>London</c:v>
                </c:pt>
                <c:pt idx="2">
                  <c:v>East</c:v>
                </c:pt>
                <c:pt idx="3">
                  <c:v>West Midlands</c:v>
                </c:pt>
              </c:strCache>
            </c:strRef>
          </c:cat>
          <c:val>
            <c:numRef>
              <c:f>Sheet1!$B$2:$B$5</c:f>
              <c:numCache>
                <c:formatCode>0%</c:formatCode>
                <c:ptCount val="4"/>
                <c:pt idx="0">
                  <c:v>0.84</c:v>
                </c:pt>
                <c:pt idx="1">
                  <c:v>0.13</c:v>
                </c:pt>
                <c:pt idx="2">
                  <c:v>0.02</c:v>
                </c:pt>
                <c:pt idx="3" formatCode="0.0%">
                  <c:v>5.0000000000000001E-3</c:v>
                </c:pt>
              </c:numCache>
            </c:numRef>
          </c:val>
        </c:ser>
        <c:dLbls>
          <c:showLegendKey val="0"/>
          <c:showVal val="0"/>
          <c:showCatName val="0"/>
          <c:showSerName val="0"/>
          <c:showPercent val="0"/>
          <c:showBubbleSize val="0"/>
        </c:dLbls>
        <c:gapWidth val="150"/>
        <c:axId val="786117128"/>
        <c:axId val="786115952"/>
      </c:barChart>
      <c:catAx>
        <c:axId val="78611712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786115952"/>
        <c:crosses val="autoZero"/>
        <c:auto val="1"/>
        <c:lblAlgn val="ctr"/>
        <c:lblOffset val="100"/>
        <c:noMultiLvlLbl val="0"/>
      </c:catAx>
      <c:valAx>
        <c:axId val="786115952"/>
        <c:scaling>
          <c:orientation val="minMax"/>
        </c:scaling>
        <c:delete val="1"/>
        <c:axPos val="t"/>
        <c:numFmt formatCode="0%" sourceLinked="1"/>
        <c:majorTickMark val="out"/>
        <c:minorTickMark val="none"/>
        <c:tickLblPos val="nextTo"/>
        <c:crossAx val="7861171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28</c:v>
                </c:pt>
                <c:pt idx="1">
                  <c:v>33</c:v>
                </c:pt>
                <c:pt idx="2">
                  <c:v>28</c:v>
                </c:pt>
                <c:pt idx="3">
                  <c:v>39</c:v>
                </c:pt>
                <c:pt idx="4">
                  <c:v>20</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15</c:v>
                </c:pt>
                <c:pt idx="1">
                  <c:v>17</c:v>
                </c:pt>
                <c:pt idx="2">
                  <c:v>21</c:v>
                </c:pt>
                <c:pt idx="3">
                  <c:v>31</c:v>
                </c:pt>
                <c:pt idx="4">
                  <c:v>8</c:v>
                </c:pt>
              </c:numCache>
            </c:numRef>
          </c:val>
        </c:ser>
        <c:dLbls>
          <c:showLegendKey val="0"/>
          <c:showVal val="0"/>
          <c:showCatName val="0"/>
          <c:showSerName val="0"/>
          <c:showPercent val="0"/>
          <c:showBubbleSize val="0"/>
        </c:dLbls>
        <c:gapWidth val="219"/>
        <c:axId val="786092432"/>
        <c:axId val="7860928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786092432"/>
        <c:axId val="786092824"/>
      </c:lineChart>
      <c:catAx>
        <c:axId val="786092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6092824"/>
        <c:crosses val="autoZero"/>
        <c:auto val="1"/>
        <c:lblAlgn val="ctr"/>
        <c:lblOffset val="100"/>
        <c:noMultiLvlLbl val="0"/>
      </c:catAx>
      <c:valAx>
        <c:axId val="786092824"/>
        <c:scaling>
          <c:orientation val="minMax"/>
        </c:scaling>
        <c:delete val="1"/>
        <c:axPos val="l"/>
        <c:numFmt formatCode="General" sourceLinked="1"/>
        <c:majorTickMark val="none"/>
        <c:minorTickMark val="none"/>
        <c:tickLblPos val="nextTo"/>
        <c:crossAx val="7860924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78</c:v>
                </c:pt>
                <c:pt idx="1">
                  <c:v>83</c:v>
                </c:pt>
                <c:pt idx="2">
                  <c:v>85</c:v>
                </c:pt>
                <c:pt idx="3">
                  <c:v>129</c:v>
                </c:pt>
                <c:pt idx="4">
                  <c:v>63</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42</c:v>
                </c:pt>
                <c:pt idx="1">
                  <c:v>46</c:v>
                </c:pt>
                <c:pt idx="2">
                  <c:v>59</c:v>
                </c:pt>
                <c:pt idx="3">
                  <c:v>99</c:v>
                </c:pt>
                <c:pt idx="4">
                  <c:v>32</c:v>
                </c:pt>
              </c:numCache>
            </c:numRef>
          </c:val>
        </c:ser>
        <c:dLbls>
          <c:showLegendKey val="0"/>
          <c:showVal val="0"/>
          <c:showCatName val="0"/>
          <c:showSerName val="0"/>
          <c:showPercent val="0"/>
          <c:showBubbleSize val="0"/>
        </c:dLbls>
        <c:gapWidth val="219"/>
        <c:axId val="786093608"/>
        <c:axId val="7860955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786093608"/>
        <c:axId val="786095568"/>
      </c:lineChart>
      <c:catAx>
        <c:axId val="786093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6095568"/>
        <c:crosses val="autoZero"/>
        <c:auto val="1"/>
        <c:lblAlgn val="ctr"/>
        <c:lblOffset val="100"/>
        <c:noMultiLvlLbl val="0"/>
      </c:catAx>
      <c:valAx>
        <c:axId val="786095568"/>
        <c:scaling>
          <c:orientation val="minMax"/>
        </c:scaling>
        <c:delete val="1"/>
        <c:axPos val="l"/>
        <c:numFmt formatCode="General" sourceLinked="1"/>
        <c:majorTickMark val="none"/>
        <c:minorTickMark val="none"/>
        <c:tickLblPos val="nextTo"/>
        <c:crossAx val="7860936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786094392"/>
        <c:axId val="78608537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786094392"/>
        <c:axId val="786085376"/>
      </c:lineChart>
      <c:catAx>
        <c:axId val="786094392"/>
        <c:scaling>
          <c:orientation val="minMax"/>
        </c:scaling>
        <c:delete val="1"/>
        <c:axPos val="b"/>
        <c:numFmt formatCode="General" sourceLinked="1"/>
        <c:majorTickMark val="none"/>
        <c:minorTickMark val="none"/>
        <c:tickLblPos val="nextTo"/>
        <c:crossAx val="786085376"/>
        <c:crosses val="autoZero"/>
        <c:auto val="1"/>
        <c:lblAlgn val="ctr"/>
        <c:lblOffset val="100"/>
        <c:noMultiLvlLbl val="0"/>
      </c:catAx>
      <c:valAx>
        <c:axId val="786085376"/>
        <c:scaling>
          <c:orientation val="minMax"/>
        </c:scaling>
        <c:delete val="1"/>
        <c:axPos val="l"/>
        <c:numFmt formatCode="General" sourceLinked="1"/>
        <c:majorTickMark val="none"/>
        <c:minorTickMark val="none"/>
        <c:tickLblPos val="nextTo"/>
        <c:crossAx val="78609439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786090864"/>
        <c:axId val="786085768"/>
      </c:lineChart>
      <c:catAx>
        <c:axId val="786090864"/>
        <c:scaling>
          <c:orientation val="minMax"/>
        </c:scaling>
        <c:delete val="1"/>
        <c:axPos val="b"/>
        <c:numFmt formatCode="General" sourceLinked="0"/>
        <c:majorTickMark val="out"/>
        <c:minorTickMark val="none"/>
        <c:tickLblPos val="nextTo"/>
        <c:crossAx val="786085768"/>
        <c:crosses val="autoZero"/>
        <c:auto val="1"/>
        <c:lblAlgn val="ctr"/>
        <c:lblOffset val="100"/>
        <c:noMultiLvlLbl val="0"/>
      </c:catAx>
      <c:valAx>
        <c:axId val="786085768"/>
        <c:scaling>
          <c:orientation val="minMax"/>
        </c:scaling>
        <c:delete val="1"/>
        <c:axPos val="l"/>
        <c:numFmt formatCode="#,##0" sourceLinked="1"/>
        <c:majorTickMark val="out"/>
        <c:minorTickMark val="none"/>
        <c:tickLblPos val="nextTo"/>
        <c:crossAx val="7860908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786106152"/>
        <c:axId val="786100664"/>
      </c:lineChart>
      <c:catAx>
        <c:axId val="786106152"/>
        <c:scaling>
          <c:orientation val="minMax"/>
        </c:scaling>
        <c:delete val="1"/>
        <c:axPos val="b"/>
        <c:numFmt formatCode="General" sourceLinked="0"/>
        <c:majorTickMark val="out"/>
        <c:minorTickMark val="none"/>
        <c:tickLblPos val="nextTo"/>
        <c:crossAx val="786100664"/>
        <c:crosses val="autoZero"/>
        <c:auto val="1"/>
        <c:lblAlgn val="ctr"/>
        <c:lblOffset val="100"/>
        <c:noMultiLvlLbl val="0"/>
      </c:catAx>
      <c:valAx>
        <c:axId val="786100664"/>
        <c:scaling>
          <c:orientation val="minMax"/>
        </c:scaling>
        <c:delete val="1"/>
        <c:axPos val="l"/>
        <c:numFmt formatCode="General" sourceLinked="1"/>
        <c:majorTickMark val="out"/>
        <c:minorTickMark val="none"/>
        <c:tickLblPos val="nextTo"/>
        <c:crossAx val="7861061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786107328"/>
        <c:axId val="786104584"/>
      </c:lineChart>
      <c:catAx>
        <c:axId val="786107328"/>
        <c:scaling>
          <c:orientation val="minMax"/>
        </c:scaling>
        <c:delete val="1"/>
        <c:axPos val="b"/>
        <c:numFmt formatCode="General" sourceLinked="0"/>
        <c:majorTickMark val="out"/>
        <c:minorTickMark val="none"/>
        <c:tickLblPos val="nextTo"/>
        <c:crossAx val="786104584"/>
        <c:crosses val="autoZero"/>
        <c:auto val="1"/>
        <c:lblAlgn val="ctr"/>
        <c:lblOffset val="100"/>
        <c:noMultiLvlLbl val="0"/>
      </c:catAx>
      <c:valAx>
        <c:axId val="786104584"/>
        <c:scaling>
          <c:orientation val="minMax"/>
        </c:scaling>
        <c:delete val="1"/>
        <c:axPos val="l"/>
        <c:numFmt formatCode="General" sourceLinked="1"/>
        <c:majorTickMark val="out"/>
        <c:minorTickMark val="none"/>
        <c:tickLblPos val="nextTo"/>
        <c:crossAx val="78610732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Sheet1!$B$2:$B$3</c:f>
              <c:numCache>
                <c:formatCode>0%</c:formatCode>
                <c:ptCount val="2"/>
                <c:pt idx="0">
                  <c:v>0.04</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Sheet1!$C$2:$C$3</c:f>
              <c:numCache>
                <c:formatCode>0%</c:formatCode>
                <c:ptCount val="2"/>
                <c:pt idx="0">
                  <c:v>0.19</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Sheet1!$D$2:$D$3</c:f>
              <c:numCache>
                <c:formatCode>0%</c:formatCode>
                <c:ptCount val="2"/>
                <c:pt idx="0">
                  <c:v>0.08</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Hastings</c:v>
                </c:pt>
                <c:pt idx="1">
                  <c:v>All visits to UK</c:v>
                </c:pt>
              </c:strCache>
            </c:strRef>
          </c:cat>
          <c:val>
            <c:numRef>
              <c:f>Sheet1!$E$2:$E$3</c:f>
              <c:numCache>
                <c:formatCode>0%</c:formatCode>
                <c:ptCount val="2"/>
                <c:pt idx="0">
                  <c:v>0.69</c:v>
                </c:pt>
                <c:pt idx="1">
                  <c:v>0.39</c:v>
                </c:pt>
              </c:numCache>
            </c:numRef>
          </c:val>
        </c:ser>
        <c:dLbls>
          <c:showLegendKey val="0"/>
          <c:showVal val="0"/>
          <c:showCatName val="0"/>
          <c:showSerName val="0"/>
          <c:showPercent val="0"/>
          <c:showBubbleSize val="0"/>
        </c:dLbls>
        <c:gapWidth val="100"/>
        <c:overlap val="100"/>
        <c:axId val="786091648"/>
        <c:axId val="786101448"/>
      </c:barChart>
      <c:catAx>
        <c:axId val="78609164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86101448"/>
        <c:crosses val="autoZero"/>
        <c:auto val="1"/>
        <c:lblAlgn val="ctr"/>
        <c:lblOffset val="100"/>
        <c:noMultiLvlLbl val="0"/>
      </c:catAx>
      <c:valAx>
        <c:axId val="786101448"/>
        <c:scaling>
          <c:orientation val="maxMin"/>
        </c:scaling>
        <c:delete val="1"/>
        <c:axPos val="l"/>
        <c:numFmt formatCode="0%" sourceLinked="1"/>
        <c:majorTickMark val="out"/>
        <c:minorTickMark val="none"/>
        <c:tickLblPos val="nextTo"/>
        <c:crossAx val="786091648"/>
        <c:crosses val="autoZero"/>
        <c:crossBetween val="between"/>
      </c:valAx>
      <c:spPr>
        <a:noFill/>
        <a:ln>
          <a:noFill/>
        </a:ln>
        <a:effectLst/>
      </c:spPr>
    </c:plotArea>
    <c:legend>
      <c:legendPos val="b"/>
      <c:layout>
        <c:manualLayout>
          <c:xMode val="edge"/>
          <c:yMode val="edge"/>
          <c:x val="6.0534245700400287E-2"/>
          <c:y val="0.88741842703797269"/>
          <c:w val="0.89999996822349304"/>
          <c:h val="0.1070933925105759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Sheet1!$B$2:$B$5</c:f>
              <c:numCache>
                <c:formatCode>0%</c:formatCode>
                <c:ptCount val="4"/>
                <c:pt idx="0">
                  <c:v>0.13</c:v>
                </c:pt>
                <c:pt idx="1">
                  <c:v>0.11</c:v>
                </c:pt>
                <c:pt idx="2">
                  <c:v>0.09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Sheet1!$C$2:$C$5</c:f>
              <c:numCache>
                <c:formatCode>0%</c:formatCode>
                <c:ptCount val="4"/>
                <c:pt idx="0">
                  <c:v>0.03</c:v>
                </c:pt>
                <c:pt idx="1">
                  <c:v>0.09</c:v>
                </c:pt>
                <c:pt idx="2">
                  <c:v>0.02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Sheet1!$D$2:$D$5</c:f>
              <c:numCache>
                <c:formatCode>0%</c:formatCode>
                <c:ptCount val="4"/>
                <c:pt idx="0">
                  <c:v>0.47</c:v>
                </c:pt>
                <c:pt idx="1">
                  <c:v>0.09</c:v>
                </c:pt>
                <c:pt idx="2">
                  <c:v>0.56000000000000005</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Sheet1!$E$2:$E$5</c:f>
              <c:numCache>
                <c:formatCode>0%</c:formatCode>
                <c:ptCount val="4"/>
                <c:pt idx="0">
                  <c:v>0.03</c:v>
                </c:pt>
                <c:pt idx="1">
                  <c:v>0.08</c:v>
                </c:pt>
                <c:pt idx="2">
                  <c:v>0.02</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Sheet1!$F$2:$F$5</c:f>
              <c:numCache>
                <c:formatCode>0%</c:formatCode>
                <c:ptCount val="4"/>
                <c:pt idx="0">
                  <c:v>0.02</c:v>
                </c:pt>
                <c:pt idx="1">
                  <c:v>0.05</c:v>
                </c:pt>
                <c:pt idx="2">
                  <c:v>0.01</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Sheet1!$G$2:$G$5</c:f>
              <c:numCache>
                <c:formatCode>0%</c:formatCode>
                <c:ptCount val="4"/>
                <c:pt idx="0">
                  <c:v>0.05</c:v>
                </c:pt>
                <c:pt idx="1">
                  <c:v>0.06</c:v>
                </c:pt>
                <c:pt idx="2">
                  <c:v>0.04</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Sheet1!$H$2:$H$5</c:f>
              <c:numCache>
                <c:formatCode>0%</c:formatCode>
                <c:ptCount val="4"/>
                <c:pt idx="0">
                  <c:v>0.05</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Sheet1!$I$2:$I$5</c:f>
              <c:numCache>
                <c:formatCode>0%</c:formatCode>
                <c:ptCount val="4"/>
                <c:pt idx="0">
                  <c:v>0.03</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dLbl>
              <c:idx val="2"/>
              <c:delete val="1"/>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Sheet1!$J$2:$J$5</c:f>
              <c:numCache>
                <c:formatCode>0%</c:formatCode>
                <c:ptCount val="4"/>
                <c:pt idx="0">
                  <c:v>0.01</c:v>
                </c:pt>
                <c:pt idx="1">
                  <c:v>0.06</c:v>
                </c:pt>
                <c:pt idx="2" formatCode="0.0%">
                  <c:v>5.0000000000000001E-3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Sheet1!$K$2:$K$5</c:f>
              <c:numCache>
                <c:formatCode>0%</c:formatCode>
                <c:ptCount val="4"/>
                <c:pt idx="0">
                  <c:v>0.17</c:v>
                </c:pt>
                <c:pt idx="1">
                  <c:v>0.38</c:v>
                </c:pt>
                <c:pt idx="2">
                  <c:v>0.15</c:v>
                </c:pt>
                <c:pt idx="3">
                  <c:v>0.28999999999999998</c:v>
                </c:pt>
              </c:numCache>
            </c:numRef>
          </c:val>
        </c:ser>
        <c:dLbls>
          <c:showLegendKey val="0"/>
          <c:showVal val="1"/>
          <c:showCatName val="0"/>
          <c:showSerName val="0"/>
          <c:showPercent val="0"/>
          <c:showBubbleSize val="0"/>
        </c:dLbls>
        <c:gapWidth val="49"/>
        <c:overlap val="100"/>
        <c:axId val="786105760"/>
        <c:axId val="786104976"/>
      </c:barChart>
      <c:catAx>
        <c:axId val="786105760"/>
        <c:scaling>
          <c:orientation val="maxMin"/>
        </c:scaling>
        <c:delete val="0"/>
        <c:axPos val="l"/>
        <c:numFmt formatCode="General" sourceLinked="0"/>
        <c:majorTickMark val="none"/>
        <c:minorTickMark val="none"/>
        <c:tickLblPos val="nextTo"/>
        <c:txPr>
          <a:bodyPr/>
          <a:lstStyle/>
          <a:p>
            <a:pPr>
              <a:defRPr sz="1000" b="1"/>
            </a:pPr>
            <a:endParaRPr lang="en-US"/>
          </a:p>
        </c:txPr>
        <c:crossAx val="786104976"/>
        <c:crosses val="autoZero"/>
        <c:auto val="1"/>
        <c:lblAlgn val="ctr"/>
        <c:lblOffset val="100"/>
        <c:noMultiLvlLbl val="0"/>
      </c:catAx>
      <c:valAx>
        <c:axId val="786104976"/>
        <c:scaling>
          <c:orientation val="minMax"/>
          <c:max val="1"/>
        </c:scaling>
        <c:delete val="1"/>
        <c:axPos val="t"/>
        <c:numFmt formatCode="0%" sourceLinked="1"/>
        <c:majorTickMark val="out"/>
        <c:minorTickMark val="none"/>
        <c:tickLblPos val="nextTo"/>
        <c:crossAx val="78610576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936905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Hastings</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899" y="3979288"/>
            <a:ext cx="3449895" cy="2302805"/>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798001" y="387018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24402" y="385555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Hastings</a:t>
            </a:r>
            <a:endParaRPr lang="en-GB" sz="2000" b="1" dirty="0"/>
          </a:p>
        </p:txBody>
      </p:sp>
      <p:graphicFrame>
        <p:nvGraphicFramePr>
          <p:cNvPr id="9" name="Chart Placeholder 8"/>
          <p:cNvGraphicFramePr>
            <a:graphicFrameLocks noGrp="1"/>
          </p:cNvGraphicFramePr>
          <p:nvPr>
            <p:ph type="chart" sz="quarter" idx="10"/>
            <p:extLst/>
          </p:nvPr>
        </p:nvGraphicFramePr>
        <p:xfrm>
          <a:off x="303873" y="384092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08044"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3329"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38614"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1222" y="349038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114550"/>
            <a:ext cx="8149762" cy="29864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Hastings 3 year average for 2014-16</a:t>
            </a:r>
            <a:endParaRPr sz="1400" b="1">
              <a:solidFill>
                <a:srgbClr val="120742"/>
              </a:solidFill>
            </a:endParaRPr>
          </a:p>
        </p:txBody>
      </p:sp>
      <p:sp>
        <p:nvSpPr>
          <p:cNvPr id="22" name="Rectangle 21"/>
          <p:cNvSpPr/>
          <p:nvPr/>
        </p:nvSpPr>
        <p:spPr>
          <a:xfrm>
            <a:off x="435417" y="241319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4614"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09329"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04022" y="244621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38291" y="246730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3060" y="249033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35070" y="416137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14108" y="416137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2820" y="416137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Hastings attracts an average of 92,000 visitors a year, 63,000 of whom are visiting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41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77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vast majority of visits to Hastings are for holiday purposes, significantly higher than the UK average. Germany is the top source market amongst holiday visitors, comprising of 56% of all holiday visitors. Hastings holiday visitors are more likely than the UK average to visit coasts or 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77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40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48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45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Hastings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40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59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Hastings</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98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98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912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6822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466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Hastings are more likely than the UK average to fall in the younger age brackets 0-15 and 16-24, visiting in the months of April-June on a package holiday.  On average they stay in Hastings for 5.2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5.2</a:t>
            </a:r>
            <a:endParaRPr sz="1000" dirty="0">
              <a:solidFill>
                <a:srgbClr val="120742"/>
              </a:solidFill>
            </a:endParaRPr>
          </a:p>
        </p:txBody>
      </p:sp>
      <p:sp>
        <p:nvSpPr>
          <p:cNvPr id="3" name="TextBox 2"/>
          <p:cNvSpPr txBox="1"/>
          <p:nvPr/>
        </p:nvSpPr>
        <p:spPr>
          <a:xfrm>
            <a:off x="3144867" y="50181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98529" y="524750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£62</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4553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39531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3708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5086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2260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950431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62784"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Due to it’s coastal location, three quarters of holiday visitors to Hastings arrive by seaport, significantly higher than the UK average. The majority of holiday visitors to Hastings arrive via a South East gateway.</a:t>
            </a:r>
          </a:p>
        </p:txBody>
      </p:sp>
      <p:graphicFrame>
        <p:nvGraphicFramePr>
          <p:cNvPr id="22" name="Picture Placeholder 7"/>
          <p:cNvGraphicFramePr>
            <a:graphicFrameLocks/>
          </p:cNvGraphicFramePr>
          <p:nvPr>
            <p:extLst/>
          </p:nvPr>
        </p:nvGraphicFramePr>
        <p:xfrm>
          <a:off x="829190" y="2433729"/>
          <a:ext cx="3225710" cy="3592769"/>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32092"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Hastings*  (Top 4)</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70090" y="2636002"/>
          <a:ext cx="3359510" cy="33904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785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27985</TotalTime>
  <Words>1581</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Hastings</vt:lpstr>
      <vt:lpstr>Headline stats: Overseas visits, spend and nights to Hastings</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927</cp:revision>
  <cp:lastPrinted>2017-10-24T09:05:43Z</cp:lastPrinted>
  <dcterms:created xsi:type="dcterms:W3CDTF">2016-07-20T15:06:07Z</dcterms:created>
  <dcterms:modified xsi:type="dcterms:W3CDTF">2017-11-06T16:25:39Z</dcterms:modified>
</cp:coreProperties>
</file>