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notesSlides/notesSlide1.xml" ContentType="application/vnd.openxmlformats-officedocument.presentationml.notesSlide+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charts/chart13.xml" ContentType="application/vnd.openxmlformats-officedocument.drawingml.chart+xml"/>
  <Override PartName="/ppt/charts/chart14.xml" ContentType="application/vnd.openxmlformats-officedocument.drawingml.chart+xml"/>
  <Override PartName="/ppt/charts/chart15.xml" ContentType="application/vnd.openxmlformats-officedocument.drawingml.chart+xml"/>
  <Override PartName="/ppt/charts/chart16.xml" ContentType="application/vnd.openxmlformats-officedocument.drawingml.chart+xml"/>
  <Override PartName="/ppt/charts/chart17.xml" ContentType="application/vnd.openxmlformats-officedocument.drawingml.chart+xml"/>
  <Override PartName="/ppt/charts/chart18.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7" r:id="rId2"/>
  </p:sldMasterIdLst>
  <p:notesMasterIdLst>
    <p:notesMasterId r:id="rId12"/>
  </p:notesMasterIdLst>
  <p:handoutMasterIdLst>
    <p:handoutMasterId r:id="rId13"/>
  </p:handoutMasterIdLst>
  <p:sldIdLst>
    <p:sldId id="276" r:id="rId3"/>
    <p:sldId id="372" r:id="rId4"/>
    <p:sldId id="373" r:id="rId5"/>
    <p:sldId id="374" r:id="rId6"/>
    <p:sldId id="375" r:id="rId7"/>
    <p:sldId id="371" r:id="rId8"/>
    <p:sldId id="286" r:id="rId9"/>
    <p:sldId id="289" r:id="rId10"/>
    <p:sldId id="290" r:id="rId11"/>
  </p:sldIdLst>
  <p:sldSz cx="9144000" cy="6858000" type="screen4x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936" userDrawn="1">
          <p15:clr>
            <a:srgbClr val="A4A3A4"/>
          </p15:clr>
        </p15:guide>
        <p15:guide id="2" pos="204" userDrawn="1">
          <p15:clr>
            <a:srgbClr val="A4A3A4"/>
          </p15:clr>
        </p15:guide>
        <p15:guide id="4" pos="5534"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Xavier Faux" initials="XF" lastIdx="9" clrIdx="0">
    <p:extLst/>
  </p:cmAuthor>
  <p:cmAuthor id="2" name="Jon Young" initials="JY" lastIdx="384" clrIdx="1"/>
  <p:cmAuthor id="3" name="Emily Cronin" initials="EC" lastIdx="122"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FEDFB"/>
    <a:srgbClr val="505050"/>
    <a:srgbClr val="120742"/>
    <a:srgbClr val="646363"/>
    <a:srgbClr val="D4E1E0"/>
    <a:srgbClr val="A1AEAF"/>
    <a:srgbClr val="BFDBF7"/>
    <a:srgbClr val="157EAB"/>
    <a:srgbClr val="F9A526"/>
    <a:srgbClr val="58595B"/>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94" autoAdjust="0"/>
    <p:restoredTop sz="99200" autoAdjust="0"/>
  </p:normalViewPr>
  <p:slideViewPr>
    <p:cSldViewPr snapToGrid="0" snapToObjects="1">
      <p:cViewPr varScale="1">
        <p:scale>
          <a:sx n="116" d="100"/>
          <a:sy n="116" d="100"/>
        </p:scale>
        <p:origin x="1482" y="108"/>
      </p:cViewPr>
      <p:guideLst>
        <p:guide orient="horz" pos="3936"/>
        <p:guide pos="204"/>
        <p:guide pos="5534"/>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Excel_Worksheet14.xlsx"/></Relationships>
</file>

<file path=ppt/charts/_rels/chart15.xml.rels><?xml version="1.0" encoding="UTF-8" standalone="yes"?>
<Relationships xmlns="http://schemas.openxmlformats.org/package/2006/relationships"><Relationship Id="rId1" Type="http://schemas.openxmlformats.org/officeDocument/2006/relationships/package" Target="../embeddings/Microsoft_Excel_Worksheet15.xlsx"/></Relationships>
</file>

<file path=ppt/charts/_rels/chart16.xml.rels><?xml version="1.0" encoding="UTF-8" standalone="yes"?>
<Relationships xmlns="http://schemas.openxmlformats.org/package/2006/relationships"><Relationship Id="rId1" Type="http://schemas.openxmlformats.org/officeDocument/2006/relationships/package" Target="../embeddings/Microsoft_Excel_Worksheet16.xlsx"/></Relationships>
</file>

<file path=ppt/charts/_rels/chart17.xml.rels><?xml version="1.0" encoding="UTF-8" standalone="yes"?>
<Relationships xmlns="http://schemas.openxmlformats.org/package/2006/relationships"><Relationship Id="rId1" Type="http://schemas.openxmlformats.org/officeDocument/2006/relationships/package" Target="../embeddings/Microsoft_Excel_Worksheet17.xlsx"/></Relationships>
</file>

<file path=ppt/charts/_rels/chart18.xml.rels><?xml version="1.0" encoding="UTF-8" standalone="yes"?>
<Relationships xmlns="http://schemas.openxmlformats.org/package/2006/relationships"><Relationship Id="rId1" Type="http://schemas.openxmlformats.org/officeDocument/2006/relationships/package" Target="../embeddings/Microsoft_Excel_Worksheet18.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spc="0" baseline="0">
                <a:solidFill>
                  <a:schemeClr val="tx1"/>
                </a:solidFill>
                <a:latin typeface="Arial" panose="020B0604020202020204" pitchFamily="34" charset="0"/>
                <a:ea typeface="+mn-ea"/>
                <a:cs typeface="Arial" panose="020B0604020202020204" pitchFamily="34" charset="0"/>
              </a:defRPr>
            </a:pPr>
            <a:r>
              <a:rPr lang="en-GB" sz="1200" b="1" dirty="0" smtClean="0">
                <a:solidFill>
                  <a:schemeClr val="tx1"/>
                </a:solidFill>
              </a:rPr>
              <a:t>Nights (m)</a:t>
            </a:r>
          </a:p>
        </c:rich>
      </c:tx>
      <c:layout/>
      <c:overlay val="0"/>
      <c:spPr>
        <a:noFill/>
        <a:ln>
          <a:noFill/>
        </a:ln>
        <a:effectLst/>
      </c:spPr>
    </c:title>
    <c:autoTitleDeleted val="0"/>
    <c:plotArea>
      <c:layout>
        <c:manualLayout>
          <c:layoutTarget val="inner"/>
          <c:xMode val="edge"/>
          <c:yMode val="edge"/>
          <c:x val="4.6580827238147063E-2"/>
          <c:y val="0.50729392497435288"/>
          <c:w val="0.9068383455237059"/>
          <c:h val="0.37682713686412411"/>
        </c:manualLayout>
      </c:layout>
      <c:barChart>
        <c:barDir val="col"/>
        <c:grouping val="clustered"/>
        <c:varyColors val="0"/>
        <c:ser>
          <c:idx val="0"/>
          <c:order val="0"/>
          <c:tx>
            <c:strRef>
              <c:f>Sheet1!$B$1</c:f>
              <c:strCache>
                <c:ptCount val="1"/>
                <c:pt idx="0">
                  <c:v>Hastings total</c:v>
                </c:pt>
              </c:strCache>
            </c:strRef>
          </c:tx>
          <c:spPr>
            <a:solidFill>
              <a:schemeClr val="tx2">
                <a:lumMod val="25000"/>
                <a:lumOff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Sheet1!$A$2:$A$8</c:f>
              <c:numCache>
                <c:formatCode>General</c:formatCode>
                <c:ptCount val="5"/>
                <c:pt idx="0">
                  <c:v>2012</c:v>
                </c:pt>
                <c:pt idx="1">
                  <c:v>2013</c:v>
                </c:pt>
                <c:pt idx="2">
                  <c:v>2014</c:v>
                </c:pt>
                <c:pt idx="3">
                  <c:v>2015</c:v>
                </c:pt>
                <c:pt idx="4">
                  <c:v>2016</c:v>
                </c:pt>
              </c:numCache>
            </c:numRef>
          </c:cat>
          <c:val>
            <c:numRef>
              <c:f>Sheet1!$B$2:$B$8</c:f>
              <c:numCache>
                <c:formatCode>General</c:formatCode>
                <c:ptCount val="5"/>
                <c:pt idx="0">
                  <c:v>0.5</c:v>
                </c:pt>
                <c:pt idx="1">
                  <c:v>0.8</c:v>
                </c:pt>
                <c:pt idx="2" formatCode="0.0">
                  <c:v>0.4</c:v>
                </c:pt>
                <c:pt idx="3" formatCode="0.0">
                  <c:v>0.7</c:v>
                </c:pt>
                <c:pt idx="4" formatCode="0.0">
                  <c:v>0.5</c:v>
                </c:pt>
              </c:numCache>
            </c:numRef>
          </c:val>
        </c:ser>
        <c:ser>
          <c:idx val="1"/>
          <c:order val="1"/>
          <c:tx>
            <c:strRef>
              <c:f>Sheet1!$C$1</c:f>
              <c:strCache>
                <c:ptCount val="1"/>
                <c:pt idx="0">
                  <c:v>Hastings Holiday</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Sheet1!$A$2:$A$8</c:f>
              <c:numCache>
                <c:formatCode>General</c:formatCode>
                <c:ptCount val="5"/>
                <c:pt idx="0">
                  <c:v>2012</c:v>
                </c:pt>
                <c:pt idx="1">
                  <c:v>2013</c:v>
                </c:pt>
                <c:pt idx="2">
                  <c:v>2014</c:v>
                </c:pt>
                <c:pt idx="3">
                  <c:v>2015</c:v>
                </c:pt>
                <c:pt idx="4">
                  <c:v>2016</c:v>
                </c:pt>
              </c:numCache>
            </c:numRef>
          </c:cat>
          <c:val>
            <c:numRef>
              <c:f>Sheet1!$C$2:$C$8</c:f>
              <c:numCache>
                <c:formatCode>General</c:formatCode>
                <c:ptCount val="5"/>
                <c:pt idx="0">
                  <c:v>0.2</c:v>
                </c:pt>
                <c:pt idx="1">
                  <c:v>0.3</c:v>
                </c:pt>
                <c:pt idx="2" formatCode="0.0">
                  <c:v>0.3</c:v>
                </c:pt>
                <c:pt idx="3" formatCode="0.0">
                  <c:v>0.5</c:v>
                </c:pt>
                <c:pt idx="4" formatCode="0.0">
                  <c:v>0.2</c:v>
                </c:pt>
              </c:numCache>
            </c:numRef>
          </c:val>
        </c:ser>
        <c:dLbls>
          <c:showLegendKey val="0"/>
          <c:showVal val="0"/>
          <c:showCatName val="0"/>
          <c:showSerName val="0"/>
          <c:showPercent val="0"/>
          <c:showBubbleSize val="0"/>
        </c:dLbls>
        <c:gapWidth val="219"/>
        <c:axId val="786088904"/>
        <c:axId val="786084984"/>
      </c:barChart>
      <c:lineChart>
        <c:grouping val="standard"/>
        <c:varyColors val="0"/>
        <c:ser>
          <c:idx val="2"/>
          <c:order val="2"/>
          <c:tx>
            <c:strRef>
              <c:f>Sheet1!$D$1</c:f>
              <c:strCache>
                <c:ptCount val="1"/>
                <c:pt idx="0">
                  <c:v>England Total</c:v>
                </c:pt>
              </c:strCache>
            </c:strRef>
          </c:tx>
          <c:spPr>
            <a:ln w="28575" cap="rnd">
              <a:solidFill>
                <a:schemeClr val="bg1">
                  <a:lumMod val="50000"/>
                </a:schemeClr>
              </a:solidFill>
              <a:round/>
            </a:ln>
            <a:effectLst/>
          </c:spPr>
          <c:marker>
            <c:symbol val="none"/>
          </c:marker>
          <c:cat>
            <c:numRef>
              <c:f>Sheet1!$A$2:$A$8</c:f>
              <c:numCache>
                <c:formatCode>General</c:formatCode>
                <c:ptCount val="5"/>
                <c:pt idx="0">
                  <c:v>2012</c:v>
                </c:pt>
                <c:pt idx="1">
                  <c:v>2013</c:v>
                </c:pt>
                <c:pt idx="2">
                  <c:v>2014</c:v>
                </c:pt>
                <c:pt idx="3">
                  <c:v>2015</c:v>
                </c:pt>
                <c:pt idx="4">
                  <c:v>2016</c:v>
                </c:pt>
              </c:numCache>
            </c:numRef>
          </c:cat>
          <c:val>
            <c:numRef>
              <c:f>Sheet1!$D$2:$D$8</c:f>
              <c:numCache>
                <c:formatCode>General</c:formatCode>
                <c:ptCount val="5"/>
              </c:numCache>
            </c:numRef>
          </c:val>
          <c:smooth val="0"/>
        </c:ser>
        <c:ser>
          <c:idx val="3"/>
          <c:order val="3"/>
          <c:tx>
            <c:strRef>
              <c:f>Sheet1!$E$1</c:f>
              <c:strCache>
                <c:ptCount val="1"/>
                <c:pt idx="0">
                  <c:v>England Holiday</c:v>
                </c:pt>
              </c:strCache>
            </c:strRef>
          </c:tx>
          <c:spPr>
            <a:ln w="28575" cap="rnd">
              <a:solidFill>
                <a:schemeClr val="tx1"/>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Sheet1!$A$2:$A$8</c:f>
              <c:numCache>
                <c:formatCode>General</c:formatCode>
                <c:ptCount val="5"/>
                <c:pt idx="0">
                  <c:v>2012</c:v>
                </c:pt>
                <c:pt idx="1">
                  <c:v>2013</c:v>
                </c:pt>
                <c:pt idx="2">
                  <c:v>2014</c:v>
                </c:pt>
                <c:pt idx="3">
                  <c:v>2015</c:v>
                </c:pt>
                <c:pt idx="4">
                  <c:v>2016</c:v>
                </c:pt>
              </c:numCache>
            </c:numRef>
          </c:cat>
          <c:val>
            <c:numRef>
              <c:f>Sheet1!$E$2:$E$8</c:f>
              <c:numCache>
                <c:formatCode>General</c:formatCode>
                <c:ptCount val="5"/>
              </c:numCache>
            </c:numRef>
          </c:val>
          <c:smooth val="0"/>
        </c:ser>
        <c:dLbls>
          <c:showLegendKey val="0"/>
          <c:showVal val="0"/>
          <c:showCatName val="0"/>
          <c:showSerName val="0"/>
          <c:showPercent val="0"/>
          <c:showBubbleSize val="0"/>
        </c:dLbls>
        <c:marker val="1"/>
        <c:smooth val="0"/>
        <c:axId val="786088904"/>
        <c:axId val="786084984"/>
      </c:lineChart>
      <c:catAx>
        <c:axId val="7860889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786084984"/>
        <c:crosses val="autoZero"/>
        <c:auto val="1"/>
        <c:lblAlgn val="ctr"/>
        <c:lblOffset val="100"/>
        <c:noMultiLvlLbl val="0"/>
      </c:catAx>
      <c:valAx>
        <c:axId val="786084984"/>
        <c:scaling>
          <c:orientation val="minMax"/>
        </c:scaling>
        <c:delete val="1"/>
        <c:axPos val="l"/>
        <c:numFmt formatCode="General" sourceLinked="1"/>
        <c:majorTickMark val="none"/>
        <c:minorTickMark val="none"/>
        <c:tickLblPos val="nextTo"/>
        <c:crossAx val="786088904"/>
        <c:crosses val="autoZero"/>
        <c:crossBetween val="between"/>
      </c:valAx>
      <c:spPr>
        <a:noFill/>
        <a:ln>
          <a:noFill/>
        </a:ln>
        <a:effectLst/>
      </c:spPr>
    </c:plotArea>
    <c:plotVisOnly val="1"/>
    <c:dispBlanksAs val="gap"/>
    <c:showDLblsOverMax val="0"/>
  </c:chart>
  <c:spPr>
    <a:noFill/>
    <a:ln>
      <a:noFill/>
    </a:ln>
    <a:effectLst/>
  </c:spPr>
  <c:txPr>
    <a:bodyPr/>
    <a:lstStyle/>
    <a:p>
      <a:pPr>
        <a:defRPr sz="1100">
          <a:solidFill>
            <a:schemeClr val="tx1"/>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0261590583452627E-3"/>
          <c:y val="0.1790732429723409"/>
          <c:w val="0.99897384094165476"/>
          <c:h val="0.33627638664391085"/>
        </c:manualLayout>
      </c:layout>
      <c:barChart>
        <c:barDir val="col"/>
        <c:grouping val="clustered"/>
        <c:varyColors val="0"/>
        <c:ser>
          <c:idx val="0"/>
          <c:order val="0"/>
          <c:tx>
            <c:strRef>
              <c:f>Sheet1!$B$1</c:f>
              <c:strCache>
                <c:ptCount val="1"/>
                <c:pt idx="0">
                  <c:v>UK Holiday Visitors</c:v>
                </c:pt>
              </c:strCache>
            </c:strRef>
          </c:tx>
          <c:spPr>
            <a:solidFill>
              <a:srgbClr val="157EAB"/>
            </a:solidFill>
          </c:spPr>
          <c:invertIfNegative val="0"/>
          <c:dLbls>
            <c:spPr>
              <a:noFill/>
              <a:ln>
                <a:noFill/>
              </a:ln>
              <a:effectLst/>
            </c:spPr>
            <c:txPr>
              <a:bodyPr/>
              <a:lstStyle/>
              <a:p>
                <a:pPr>
                  <a:defRPr sz="8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Sheet1!$A$2:$A$10</c:f>
              <c:strCache>
                <c:ptCount val="9"/>
                <c:pt idx="0">
                  <c:v>Parks or gardens</c:v>
                </c:pt>
                <c:pt idx="1">
                  <c:v>Museums/Galleries</c:v>
                </c:pt>
                <c:pt idx="2">
                  <c:v>Castles/Historic Houses</c:v>
                </c:pt>
                <c:pt idx="3">
                  <c:v>Religious buildings</c:v>
                </c:pt>
                <c:pt idx="4">
                  <c:v>Countryside/villages</c:v>
                </c:pt>
                <c:pt idx="5">
                  <c:v>Theatre/Musical</c:v>
                </c:pt>
                <c:pt idx="6">
                  <c:v>Coast or beaches</c:v>
                </c:pt>
                <c:pt idx="7">
                  <c:v>National Park</c:v>
                </c:pt>
                <c:pt idx="8">
                  <c:v>Attend a festival</c:v>
                </c:pt>
              </c:strCache>
            </c:strRef>
          </c:cat>
          <c:val>
            <c:numRef>
              <c:f>Sheet1!$B$2:$B$10</c:f>
              <c:numCache>
                <c:formatCode>0%</c:formatCode>
                <c:ptCount val="9"/>
                <c:pt idx="0">
                  <c:v>0.56999999999999995</c:v>
                </c:pt>
                <c:pt idx="1">
                  <c:v>0.55000000000000004</c:v>
                </c:pt>
                <c:pt idx="2">
                  <c:v>0.54</c:v>
                </c:pt>
                <c:pt idx="3">
                  <c:v>0.39</c:v>
                </c:pt>
                <c:pt idx="4">
                  <c:v>0.2</c:v>
                </c:pt>
                <c:pt idx="5">
                  <c:v>0.17</c:v>
                </c:pt>
                <c:pt idx="6">
                  <c:v>0.16</c:v>
                </c:pt>
                <c:pt idx="7">
                  <c:v>0.13</c:v>
                </c:pt>
                <c:pt idx="8">
                  <c:v>0.05</c:v>
                </c:pt>
              </c:numCache>
            </c:numRef>
          </c:val>
        </c:ser>
        <c:ser>
          <c:idx val="1"/>
          <c:order val="1"/>
          <c:tx>
            <c:strRef>
              <c:f>Sheet1!$C$1</c:f>
              <c:strCache>
                <c:ptCount val="1"/>
                <c:pt idx="0">
                  <c:v>Hastings Visitors</c:v>
                </c:pt>
              </c:strCache>
            </c:strRef>
          </c:tx>
          <c:spPr>
            <a:solidFill>
              <a:schemeClr val="tx1"/>
            </a:solidFill>
          </c:spPr>
          <c:invertIfNegative val="0"/>
          <c:dLbls>
            <c:spPr>
              <a:noFill/>
              <a:ln>
                <a:noFill/>
              </a:ln>
              <a:effectLst/>
            </c:spPr>
            <c:txPr>
              <a:bodyPr wrap="square" lIns="38100" tIns="19050" rIns="38100" bIns="19050" anchor="ctr">
                <a:spAutoFit/>
              </a:bodyPr>
              <a:lstStyle/>
              <a:p>
                <a:pPr>
                  <a:defRPr sz="8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Sheet1!$A$2:$A$10</c:f>
              <c:strCache>
                <c:ptCount val="9"/>
                <c:pt idx="0">
                  <c:v>Parks or gardens</c:v>
                </c:pt>
                <c:pt idx="1">
                  <c:v>Museums/Galleries</c:v>
                </c:pt>
                <c:pt idx="2">
                  <c:v>Castles/Historic Houses</c:v>
                </c:pt>
                <c:pt idx="3">
                  <c:v>Religious buildings</c:v>
                </c:pt>
                <c:pt idx="4">
                  <c:v>Countryside/villages</c:v>
                </c:pt>
                <c:pt idx="5">
                  <c:v>Theatre/Musical</c:v>
                </c:pt>
                <c:pt idx="6">
                  <c:v>Coast or beaches</c:v>
                </c:pt>
                <c:pt idx="7">
                  <c:v>National Park</c:v>
                </c:pt>
                <c:pt idx="8">
                  <c:v>Attend a festival</c:v>
                </c:pt>
              </c:strCache>
            </c:strRef>
          </c:cat>
          <c:val>
            <c:numRef>
              <c:f>Sheet1!$C$2:$C$10</c:f>
              <c:numCache>
                <c:formatCode>0%</c:formatCode>
                <c:ptCount val="9"/>
                <c:pt idx="0">
                  <c:v>0.47</c:v>
                </c:pt>
                <c:pt idx="1">
                  <c:v>0.53</c:v>
                </c:pt>
                <c:pt idx="2">
                  <c:v>0.82</c:v>
                </c:pt>
                <c:pt idx="3">
                  <c:v>0.61</c:v>
                </c:pt>
                <c:pt idx="4">
                  <c:v>0.5</c:v>
                </c:pt>
                <c:pt idx="5">
                  <c:v>0.13</c:v>
                </c:pt>
                <c:pt idx="6">
                  <c:v>0.81</c:v>
                </c:pt>
                <c:pt idx="7">
                  <c:v>0.22</c:v>
                </c:pt>
                <c:pt idx="8">
                  <c:v>7.0000000000000007E-2</c:v>
                </c:pt>
              </c:numCache>
            </c:numRef>
          </c:val>
        </c:ser>
        <c:dLbls>
          <c:showLegendKey val="0"/>
          <c:showVal val="0"/>
          <c:showCatName val="0"/>
          <c:showSerName val="0"/>
          <c:showPercent val="0"/>
          <c:showBubbleSize val="0"/>
        </c:dLbls>
        <c:gapWidth val="30"/>
        <c:axId val="786107720"/>
        <c:axId val="786100272"/>
      </c:barChart>
      <c:catAx>
        <c:axId val="786107720"/>
        <c:scaling>
          <c:orientation val="minMax"/>
        </c:scaling>
        <c:delete val="0"/>
        <c:axPos val="b"/>
        <c:numFmt formatCode="General" sourceLinked="0"/>
        <c:majorTickMark val="out"/>
        <c:minorTickMark val="none"/>
        <c:tickLblPos val="nextTo"/>
        <c:txPr>
          <a:bodyPr rot="-5400000" vert="horz"/>
          <a:lstStyle/>
          <a:p>
            <a:pPr>
              <a:defRPr sz="900" b="0"/>
            </a:pPr>
            <a:endParaRPr lang="en-US"/>
          </a:p>
        </c:txPr>
        <c:crossAx val="786100272"/>
        <c:crosses val="autoZero"/>
        <c:auto val="1"/>
        <c:lblAlgn val="ctr"/>
        <c:lblOffset val="100"/>
        <c:noMultiLvlLbl val="0"/>
      </c:catAx>
      <c:valAx>
        <c:axId val="786100272"/>
        <c:scaling>
          <c:orientation val="minMax"/>
          <c:max val="1"/>
        </c:scaling>
        <c:delete val="1"/>
        <c:axPos val="l"/>
        <c:majorGridlines>
          <c:spPr>
            <a:ln>
              <a:noFill/>
            </a:ln>
          </c:spPr>
        </c:majorGridlines>
        <c:numFmt formatCode="0%" sourceLinked="1"/>
        <c:majorTickMark val="out"/>
        <c:minorTickMark val="none"/>
        <c:tickLblPos val="nextTo"/>
        <c:crossAx val="786107720"/>
        <c:crosses val="autoZero"/>
        <c:crossBetween val="between"/>
      </c:valAx>
    </c:plotArea>
    <c:legend>
      <c:legendPos val="r"/>
      <c:layout>
        <c:manualLayout>
          <c:xMode val="edge"/>
          <c:yMode val="edge"/>
          <c:x val="0.52461397532665754"/>
          <c:y val="1.9092597442079567E-2"/>
          <c:w val="0.47155925525132386"/>
          <c:h val="0.11371729230065347"/>
        </c:manualLayout>
      </c:layout>
      <c:overlay val="0"/>
      <c:txPr>
        <a:bodyPr/>
        <a:lstStyle/>
        <a:p>
          <a:pPr>
            <a:defRPr sz="900" b="1"/>
          </a:pPr>
          <a:endParaRPr lang="en-US"/>
        </a:p>
      </c:txPr>
    </c:legend>
    <c:plotVisOnly val="1"/>
    <c:dispBlanksAs val="gap"/>
    <c:showDLblsOverMax val="0"/>
  </c:chart>
  <c:spPr>
    <a:ln>
      <a:noFill/>
    </a:ln>
  </c:spPr>
  <c:txPr>
    <a:bodyPr/>
    <a:lstStyle/>
    <a:p>
      <a:pPr>
        <a:defRPr sz="1200">
          <a:latin typeface="Arial" panose="020B0604020202020204" pitchFamily="34" charset="0"/>
          <a:cs typeface="Arial" panose="020B0604020202020204" pitchFamily="34" charset="0"/>
        </a:defRPr>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3783966787220426"/>
          <c:y val="0.1840942502864211"/>
          <c:w val="0.75237718312363988"/>
          <c:h val="0.46099299408907951"/>
        </c:manualLayout>
      </c:layout>
      <c:barChart>
        <c:barDir val="col"/>
        <c:grouping val="percentStacked"/>
        <c:varyColors val="0"/>
        <c:ser>
          <c:idx val="0"/>
          <c:order val="0"/>
          <c:tx>
            <c:strRef>
              <c:f>Sheet1!$B$1</c:f>
              <c:strCache>
                <c:ptCount val="1"/>
                <c:pt idx="0">
                  <c:v>1-3 nights</c:v>
                </c:pt>
              </c:strCache>
            </c:strRef>
          </c:tx>
          <c:spPr>
            <a:solidFill>
              <a:schemeClr val="accent6">
                <a:lumMod val="90000"/>
              </a:schemeClr>
            </a:solidFill>
          </c:spPr>
          <c:invertIfNegative val="0"/>
          <c:dLbls>
            <c:spPr>
              <a:noFill/>
              <a:ln>
                <a:noFill/>
              </a:ln>
              <a:effectLst/>
            </c:spPr>
            <c:txPr>
              <a:bodyPr/>
              <a:lstStyle/>
              <a:p>
                <a:pPr>
                  <a:defRPr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Hastings</c:v>
                </c:pt>
                <c:pt idx="1">
                  <c:v>Holiday visitors to UK</c:v>
                </c:pt>
              </c:strCache>
            </c:strRef>
          </c:cat>
          <c:val>
            <c:numRef>
              <c:f>Sheet1!$B$2:$B$3</c:f>
              <c:numCache>
                <c:formatCode>0%</c:formatCode>
                <c:ptCount val="2"/>
                <c:pt idx="0">
                  <c:v>0.12</c:v>
                </c:pt>
                <c:pt idx="1">
                  <c:v>0.38</c:v>
                </c:pt>
              </c:numCache>
            </c:numRef>
          </c:val>
        </c:ser>
        <c:ser>
          <c:idx val="1"/>
          <c:order val="1"/>
          <c:tx>
            <c:strRef>
              <c:f>Sheet1!$C$1</c:f>
              <c:strCache>
                <c:ptCount val="1"/>
                <c:pt idx="0">
                  <c:v>4-13 nights</c:v>
                </c:pt>
              </c:strCache>
            </c:strRef>
          </c:tx>
          <c:spPr>
            <a:solidFill>
              <a:schemeClr val="accent6">
                <a:lumMod val="75000"/>
              </a:schemeClr>
            </a:solidFill>
          </c:spPr>
          <c:invertIfNegative val="0"/>
          <c:dLbls>
            <c:spPr>
              <a:noFill/>
              <a:ln>
                <a:noFill/>
              </a:ln>
              <a:effectLst/>
            </c:spPr>
            <c:txPr>
              <a:bodyPr/>
              <a:lstStyle/>
              <a:p>
                <a:pPr>
                  <a:defRPr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Hastings</c:v>
                </c:pt>
                <c:pt idx="1">
                  <c:v>Holiday visitors to UK</c:v>
                </c:pt>
              </c:strCache>
            </c:strRef>
          </c:cat>
          <c:val>
            <c:numRef>
              <c:f>Sheet1!$C$2:$C$3</c:f>
              <c:numCache>
                <c:formatCode>0%</c:formatCode>
                <c:ptCount val="2"/>
                <c:pt idx="0">
                  <c:v>0.63</c:v>
                </c:pt>
                <c:pt idx="1">
                  <c:v>0.41</c:v>
                </c:pt>
              </c:numCache>
            </c:numRef>
          </c:val>
        </c:ser>
        <c:ser>
          <c:idx val="2"/>
          <c:order val="2"/>
          <c:tx>
            <c:strRef>
              <c:f>Sheet1!$D$1</c:f>
              <c:strCache>
                <c:ptCount val="1"/>
                <c:pt idx="0">
                  <c:v>14-27 nights</c:v>
                </c:pt>
              </c:strCache>
            </c:strRef>
          </c:tx>
          <c:spPr>
            <a:solidFill>
              <a:schemeClr val="accent6">
                <a:lumMod val="50000"/>
              </a:schemeClr>
            </a:solidFill>
          </c:spPr>
          <c:invertIfNegative val="0"/>
          <c:dLbls>
            <c:spPr>
              <a:noFill/>
              <a:ln>
                <a:noFill/>
              </a:ln>
              <a:effectLst/>
            </c:spPr>
            <c:txPr>
              <a:bodyPr/>
              <a:lstStyle/>
              <a:p>
                <a:pPr>
                  <a:defRPr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Hastings</c:v>
                </c:pt>
                <c:pt idx="1">
                  <c:v>Holiday visitors to UK</c:v>
                </c:pt>
              </c:strCache>
            </c:strRef>
          </c:cat>
          <c:val>
            <c:numRef>
              <c:f>Sheet1!$D$2:$D$3</c:f>
              <c:numCache>
                <c:formatCode>0%</c:formatCode>
                <c:ptCount val="2"/>
                <c:pt idx="0">
                  <c:v>0.16</c:v>
                </c:pt>
                <c:pt idx="1">
                  <c:v>0.14000000000000001</c:v>
                </c:pt>
              </c:numCache>
            </c:numRef>
          </c:val>
        </c:ser>
        <c:ser>
          <c:idx val="3"/>
          <c:order val="3"/>
          <c:tx>
            <c:strRef>
              <c:f>Sheet1!$E$1</c:f>
              <c:strCache>
                <c:ptCount val="1"/>
                <c:pt idx="0">
                  <c:v>28+ nights</c:v>
                </c:pt>
              </c:strCache>
            </c:strRef>
          </c:tx>
          <c:spPr>
            <a:solidFill>
              <a:schemeClr val="accent6">
                <a:lumMod val="25000"/>
              </a:schemeClr>
            </a:solidFill>
          </c:spPr>
          <c:invertIfNegative val="0"/>
          <c:dLbls>
            <c:spPr>
              <a:noFill/>
              <a:ln>
                <a:noFill/>
              </a:ln>
              <a:effectLst/>
            </c:spPr>
            <c:txPr>
              <a:bodyPr/>
              <a:lstStyle/>
              <a:p>
                <a:pPr>
                  <a:defRPr b="1">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Hastings</c:v>
                </c:pt>
                <c:pt idx="1">
                  <c:v>Holiday visitors to UK</c:v>
                </c:pt>
              </c:strCache>
            </c:strRef>
          </c:cat>
          <c:val>
            <c:numRef>
              <c:f>Sheet1!$E$2:$E$3</c:f>
              <c:numCache>
                <c:formatCode>0%</c:formatCode>
                <c:ptCount val="2"/>
                <c:pt idx="0">
                  <c:v>0.09</c:v>
                </c:pt>
                <c:pt idx="1">
                  <c:v>7.0000000000000007E-2</c:v>
                </c:pt>
              </c:numCache>
            </c:numRef>
          </c:val>
        </c:ser>
        <c:dLbls>
          <c:showLegendKey val="0"/>
          <c:showVal val="1"/>
          <c:showCatName val="0"/>
          <c:showSerName val="0"/>
          <c:showPercent val="0"/>
          <c:showBubbleSize val="0"/>
        </c:dLbls>
        <c:gapWidth val="49"/>
        <c:overlap val="100"/>
        <c:axId val="786101056"/>
        <c:axId val="786101840"/>
      </c:barChart>
      <c:catAx>
        <c:axId val="786101056"/>
        <c:scaling>
          <c:orientation val="minMax"/>
        </c:scaling>
        <c:delete val="0"/>
        <c:axPos val="b"/>
        <c:numFmt formatCode="General" sourceLinked="0"/>
        <c:majorTickMark val="none"/>
        <c:minorTickMark val="none"/>
        <c:tickLblPos val="nextTo"/>
        <c:txPr>
          <a:bodyPr/>
          <a:lstStyle/>
          <a:p>
            <a:pPr>
              <a:defRPr b="1"/>
            </a:pPr>
            <a:endParaRPr lang="en-US"/>
          </a:p>
        </c:txPr>
        <c:crossAx val="786101840"/>
        <c:crosses val="autoZero"/>
        <c:auto val="1"/>
        <c:lblAlgn val="ctr"/>
        <c:lblOffset val="100"/>
        <c:noMultiLvlLbl val="0"/>
      </c:catAx>
      <c:valAx>
        <c:axId val="786101840"/>
        <c:scaling>
          <c:orientation val="minMax"/>
        </c:scaling>
        <c:delete val="1"/>
        <c:axPos val="l"/>
        <c:numFmt formatCode="0%" sourceLinked="1"/>
        <c:majorTickMark val="none"/>
        <c:minorTickMark val="none"/>
        <c:tickLblPos val="nextTo"/>
        <c:crossAx val="786101056"/>
        <c:crosses val="autoZero"/>
        <c:crossBetween val="between"/>
      </c:valAx>
    </c:plotArea>
    <c:legend>
      <c:legendPos val="l"/>
      <c:layout>
        <c:manualLayout>
          <c:xMode val="edge"/>
          <c:yMode val="edge"/>
          <c:x val="0"/>
          <c:y val="0.1841545761474587"/>
          <c:w val="0.30340256953647776"/>
          <c:h val="0.47478379008628113"/>
        </c:manualLayout>
      </c:layout>
      <c:overlay val="0"/>
      <c:txPr>
        <a:bodyPr/>
        <a:lstStyle/>
        <a:p>
          <a:pPr>
            <a:defRPr sz="1000"/>
          </a:pPr>
          <a:endParaRPr lang="en-US"/>
        </a:p>
      </c:txPr>
    </c:legend>
    <c:plotVisOnly val="1"/>
    <c:dispBlanksAs val="gap"/>
    <c:showDLblsOverMax val="0"/>
  </c:chart>
  <c:spPr>
    <a:ln>
      <a:noFill/>
    </a:ln>
  </c:spPr>
  <c:txPr>
    <a:bodyPr/>
    <a:lstStyle/>
    <a:p>
      <a:pPr>
        <a:defRPr sz="900">
          <a:latin typeface="Arial" panose="020B0604020202020204" pitchFamily="34" charset="0"/>
          <a:cs typeface="Arial" panose="020B0604020202020204" pitchFamily="34" charset="0"/>
        </a:defRPr>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hart>
    <c:autoTitleDeleted val="1"/>
    <c:plotArea>
      <c:layout>
        <c:manualLayout>
          <c:layoutTarget val="inner"/>
          <c:xMode val="edge"/>
          <c:yMode val="edge"/>
          <c:x val="0.21771428903553053"/>
          <c:y val="0.16606573055524487"/>
          <c:w val="0.76936652249852933"/>
          <c:h val="0.60940194003189363"/>
        </c:manualLayout>
      </c:layout>
      <c:barChart>
        <c:barDir val="col"/>
        <c:grouping val="clustered"/>
        <c:varyColors val="0"/>
        <c:ser>
          <c:idx val="0"/>
          <c:order val="0"/>
          <c:tx>
            <c:strRef>
              <c:f>Sheet1!$B$1</c:f>
              <c:strCache>
                <c:ptCount val="1"/>
                <c:pt idx="0">
                  <c:v>Mean spend</c:v>
                </c:pt>
              </c:strCache>
            </c:strRef>
          </c:tx>
          <c:invertIfNegative val="0"/>
          <c:dPt>
            <c:idx val="0"/>
            <c:invertIfNegative val="0"/>
            <c:bubble3D val="0"/>
            <c:spPr>
              <a:solidFill>
                <a:schemeClr val="accent5"/>
              </a:solidFill>
            </c:spPr>
          </c:dPt>
          <c:dPt>
            <c:idx val="1"/>
            <c:invertIfNegative val="0"/>
            <c:bubble3D val="0"/>
            <c:spPr>
              <a:solidFill>
                <a:schemeClr val="tx1"/>
              </a:solidFill>
            </c:spPr>
          </c:dPt>
          <c:dPt>
            <c:idx val="2"/>
            <c:invertIfNegative val="0"/>
            <c:bubble3D val="0"/>
            <c:spPr>
              <a:solidFill>
                <a:schemeClr val="accent3"/>
              </a:solidFill>
            </c:spPr>
          </c:dPt>
          <c:dPt>
            <c:idx val="3"/>
            <c:invertIfNegative val="0"/>
            <c:bubble3D val="0"/>
            <c:spPr>
              <a:solidFill>
                <a:schemeClr val="accent6">
                  <a:lumMod val="90000"/>
                </a:schemeClr>
              </a:solidFill>
            </c:spPr>
          </c:dPt>
          <c:dPt>
            <c:idx val="4"/>
            <c:invertIfNegative val="0"/>
            <c:bubble3D val="0"/>
            <c:spPr>
              <a:solidFill>
                <a:srgbClr val="120742"/>
              </a:solidFill>
            </c:spPr>
          </c:dPt>
          <c:cat>
            <c:strRef>
              <c:f>Sheet1!$A$2:$A$4</c:f>
              <c:strCache>
                <c:ptCount val="2"/>
                <c:pt idx="0">
                  <c:v>Holiday visitors to Hastings</c:v>
                </c:pt>
                <c:pt idx="1">
                  <c:v>Holiday visitors to UK</c:v>
                </c:pt>
              </c:strCache>
            </c:strRef>
          </c:cat>
          <c:val>
            <c:numRef>
              <c:f>Sheet1!$B$2:$B$4</c:f>
              <c:numCache>
                <c:formatCode>_-[$£-809]* #,##0_-;\-[$£-809]* #,##0_-;_-[$£-809]* "-"??_-;_-@_-</c:formatCode>
                <c:ptCount val="2"/>
                <c:pt idx="0">
                  <c:v>317</c:v>
                </c:pt>
                <c:pt idx="1">
                  <c:v>644</c:v>
                </c:pt>
              </c:numCache>
            </c:numRef>
          </c:val>
        </c:ser>
        <c:dLbls>
          <c:showLegendKey val="0"/>
          <c:showVal val="0"/>
          <c:showCatName val="0"/>
          <c:showSerName val="0"/>
          <c:showPercent val="0"/>
          <c:showBubbleSize val="0"/>
        </c:dLbls>
        <c:gapWidth val="102"/>
        <c:axId val="786103016"/>
        <c:axId val="786108112"/>
      </c:barChart>
      <c:catAx>
        <c:axId val="786103016"/>
        <c:scaling>
          <c:orientation val="minMax"/>
        </c:scaling>
        <c:delete val="0"/>
        <c:axPos val="b"/>
        <c:numFmt formatCode="General" sourceLinked="0"/>
        <c:majorTickMark val="out"/>
        <c:minorTickMark val="none"/>
        <c:tickLblPos val="nextTo"/>
        <c:txPr>
          <a:bodyPr/>
          <a:lstStyle/>
          <a:p>
            <a:pPr>
              <a:defRPr sz="900" b="1">
                <a:latin typeface="Arial" panose="020B0604020202020204" pitchFamily="34" charset="0"/>
                <a:cs typeface="Arial" panose="020B0604020202020204" pitchFamily="34" charset="0"/>
              </a:defRPr>
            </a:pPr>
            <a:endParaRPr lang="en-US"/>
          </a:p>
        </c:txPr>
        <c:crossAx val="786108112"/>
        <c:crosses val="autoZero"/>
        <c:auto val="1"/>
        <c:lblAlgn val="ctr"/>
        <c:lblOffset val="100"/>
        <c:noMultiLvlLbl val="0"/>
      </c:catAx>
      <c:valAx>
        <c:axId val="786108112"/>
        <c:scaling>
          <c:orientation val="minMax"/>
          <c:max val="1000"/>
        </c:scaling>
        <c:delete val="1"/>
        <c:axPos val="l"/>
        <c:numFmt formatCode="_-[$£-809]* #,##0_-;\-[$£-809]* #,##0_-;_-[$£-809]* &quot;-&quot;??_-;_-@_-" sourceLinked="1"/>
        <c:majorTickMark val="out"/>
        <c:minorTickMark val="none"/>
        <c:tickLblPos val="nextTo"/>
        <c:crossAx val="786103016"/>
        <c:crosses val="autoZero"/>
        <c:crossBetween val="between"/>
        <c:majorUnit val="100"/>
      </c:valAx>
    </c:plotArea>
    <c:plotVisOnly val="1"/>
    <c:dispBlanksAs val="gap"/>
    <c:showDLblsOverMax val="0"/>
  </c:chart>
  <c:txPr>
    <a:bodyPr/>
    <a:lstStyle/>
    <a:p>
      <a:pPr>
        <a:defRPr sz="1800"/>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hart>
    <c:autoTitleDeleted val="1"/>
    <c:plotArea>
      <c:layout>
        <c:manualLayout>
          <c:layoutTarget val="inner"/>
          <c:xMode val="edge"/>
          <c:yMode val="edge"/>
          <c:x val="0.21771428903553053"/>
          <c:y val="0.16606573055524487"/>
          <c:w val="0.76936652249852933"/>
          <c:h val="0.60940194003189363"/>
        </c:manualLayout>
      </c:layout>
      <c:barChart>
        <c:barDir val="col"/>
        <c:grouping val="clustered"/>
        <c:varyColors val="0"/>
        <c:ser>
          <c:idx val="0"/>
          <c:order val="0"/>
          <c:tx>
            <c:strRef>
              <c:f>Sheet1!$B$1</c:f>
              <c:strCache>
                <c:ptCount val="1"/>
                <c:pt idx="0">
                  <c:v>Mean spend</c:v>
                </c:pt>
              </c:strCache>
            </c:strRef>
          </c:tx>
          <c:invertIfNegative val="0"/>
          <c:dPt>
            <c:idx val="0"/>
            <c:invertIfNegative val="0"/>
            <c:bubble3D val="0"/>
            <c:spPr>
              <a:solidFill>
                <a:schemeClr val="accent5"/>
              </a:solidFill>
            </c:spPr>
          </c:dPt>
          <c:dPt>
            <c:idx val="1"/>
            <c:invertIfNegative val="0"/>
            <c:bubble3D val="0"/>
            <c:spPr>
              <a:solidFill>
                <a:schemeClr val="tx1"/>
              </a:solidFill>
            </c:spPr>
          </c:dPt>
          <c:dPt>
            <c:idx val="2"/>
            <c:invertIfNegative val="0"/>
            <c:bubble3D val="0"/>
            <c:spPr>
              <a:solidFill>
                <a:schemeClr val="accent3"/>
              </a:solidFill>
            </c:spPr>
          </c:dPt>
          <c:dPt>
            <c:idx val="3"/>
            <c:invertIfNegative val="0"/>
            <c:bubble3D val="0"/>
            <c:spPr>
              <a:solidFill>
                <a:schemeClr val="accent6">
                  <a:lumMod val="90000"/>
                </a:schemeClr>
              </a:solidFill>
            </c:spPr>
          </c:dPt>
          <c:dPt>
            <c:idx val="4"/>
            <c:invertIfNegative val="0"/>
            <c:bubble3D val="0"/>
            <c:spPr>
              <a:solidFill>
                <a:srgbClr val="120742"/>
              </a:solidFill>
            </c:spPr>
          </c:dPt>
          <c:cat>
            <c:strRef>
              <c:f>Sheet1!$A$2:$A$4</c:f>
              <c:strCache>
                <c:ptCount val="2"/>
                <c:pt idx="0">
                  <c:v>Holiday visitors to Hastings</c:v>
                </c:pt>
                <c:pt idx="1">
                  <c:v>Holiday visitors to UK</c:v>
                </c:pt>
              </c:strCache>
            </c:strRef>
          </c:cat>
          <c:val>
            <c:numRef>
              <c:f>Sheet1!$B$2:$B$4</c:f>
              <c:numCache>
                <c:formatCode>_-[$£-809]* #,##0_-;\-[$£-809]* #,##0_-;_-[$£-809]* "-"??_-;_-@_-</c:formatCode>
                <c:ptCount val="2"/>
                <c:pt idx="0">
                  <c:v>62</c:v>
                </c:pt>
                <c:pt idx="1">
                  <c:v>101</c:v>
                </c:pt>
              </c:numCache>
            </c:numRef>
          </c:val>
        </c:ser>
        <c:dLbls>
          <c:showLegendKey val="0"/>
          <c:showVal val="0"/>
          <c:showCatName val="0"/>
          <c:showSerName val="0"/>
          <c:showPercent val="0"/>
          <c:showBubbleSize val="0"/>
        </c:dLbls>
        <c:gapWidth val="102"/>
        <c:axId val="786105368"/>
        <c:axId val="786099488"/>
      </c:barChart>
      <c:catAx>
        <c:axId val="786105368"/>
        <c:scaling>
          <c:orientation val="minMax"/>
        </c:scaling>
        <c:delete val="0"/>
        <c:axPos val="b"/>
        <c:numFmt formatCode="General" sourceLinked="0"/>
        <c:majorTickMark val="out"/>
        <c:minorTickMark val="none"/>
        <c:tickLblPos val="nextTo"/>
        <c:txPr>
          <a:bodyPr/>
          <a:lstStyle/>
          <a:p>
            <a:pPr>
              <a:defRPr sz="900" b="1"/>
            </a:pPr>
            <a:endParaRPr lang="en-US"/>
          </a:p>
        </c:txPr>
        <c:crossAx val="786099488"/>
        <c:crosses val="autoZero"/>
        <c:auto val="1"/>
        <c:lblAlgn val="ctr"/>
        <c:lblOffset val="100"/>
        <c:noMultiLvlLbl val="0"/>
      </c:catAx>
      <c:valAx>
        <c:axId val="786099488"/>
        <c:scaling>
          <c:orientation val="minMax"/>
          <c:max val="1000"/>
        </c:scaling>
        <c:delete val="1"/>
        <c:axPos val="l"/>
        <c:numFmt formatCode="_-[$£-809]* #,##0_-;\-[$£-809]* #,##0_-;_-[$£-809]* &quot;-&quot;??_-;_-@_-" sourceLinked="1"/>
        <c:majorTickMark val="out"/>
        <c:minorTickMark val="none"/>
        <c:tickLblPos val="nextTo"/>
        <c:crossAx val="786105368"/>
        <c:crosses val="autoZero"/>
        <c:crossBetween val="between"/>
        <c:majorUnit val="100"/>
      </c:valAx>
    </c:plotArea>
    <c:plotVisOnly val="1"/>
    <c:dispBlanksAs val="gap"/>
    <c:showDLblsOverMax val="0"/>
  </c:chart>
  <c:txPr>
    <a:bodyPr/>
    <a:lstStyle/>
    <a:p>
      <a:pPr>
        <a:defRPr sz="1800">
          <a:latin typeface="Arial" panose="020B0604020202020204" pitchFamily="34" charset="0"/>
          <a:cs typeface="Arial" panose="020B0604020202020204" pitchFamily="34" charset="0"/>
        </a:defRPr>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21161376325622092"/>
          <c:y val="4.7885757835095979E-2"/>
          <c:w val="0.74259216811116546"/>
          <c:h val="0.70255308250198334"/>
        </c:manualLayout>
      </c:layout>
      <c:barChart>
        <c:barDir val="col"/>
        <c:grouping val="percentStacked"/>
        <c:varyColors val="0"/>
        <c:ser>
          <c:idx val="0"/>
          <c:order val="0"/>
          <c:tx>
            <c:strRef>
              <c:f>Sheet1!$B$1</c:f>
              <c:strCache>
                <c:ptCount val="1"/>
                <c:pt idx="0">
                  <c:v>Jan-Mar</c:v>
                </c:pt>
              </c:strCache>
            </c:strRef>
          </c:tx>
          <c:spPr>
            <a:solidFill>
              <a:schemeClr val="accent5"/>
            </a:solidFill>
          </c:spPr>
          <c:invertIfNegative val="0"/>
          <c:dLbls>
            <c:spPr>
              <a:noFill/>
              <a:ln>
                <a:noFill/>
              </a:ln>
              <a:effectLst/>
            </c:spPr>
            <c:txPr>
              <a:bodyPr/>
              <a:lstStyle/>
              <a:p>
                <a:pPr>
                  <a:defRPr sz="900" b="1">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Hastings</c:v>
                </c:pt>
                <c:pt idx="1">
                  <c:v>Holiday visitors to UK</c:v>
                </c:pt>
              </c:strCache>
            </c:strRef>
          </c:cat>
          <c:val>
            <c:numRef>
              <c:f>Sheet1!$B$2:$B$3</c:f>
              <c:numCache>
                <c:formatCode>0%</c:formatCode>
                <c:ptCount val="2"/>
                <c:pt idx="0">
                  <c:v>0.1</c:v>
                </c:pt>
                <c:pt idx="1">
                  <c:v>0.16</c:v>
                </c:pt>
              </c:numCache>
            </c:numRef>
          </c:val>
        </c:ser>
        <c:ser>
          <c:idx val="1"/>
          <c:order val="1"/>
          <c:tx>
            <c:strRef>
              <c:f>Sheet1!$C$1</c:f>
              <c:strCache>
                <c:ptCount val="1"/>
                <c:pt idx="0">
                  <c:v>Apr-Jun</c:v>
                </c:pt>
              </c:strCache>
            </c:strRef>
          </c:tx>
          <c:spPr>
            <a:solidFill>
              <a:schemeClr val="accent4"/>
            </a:solidFill>
          </c:spPr>
          <c:invertIfNegative val="0"/>
          <c:dLbls>
            <c:spPr>
              <a:noFill/>
              <a:ln>
                <a:noFill/>
              </a:ln>
              <a:effectLst/>
            </c:spPr>
            <c:txPr>
              <a:bodyPr/>
              <a:lstStyle/>
              <a:p>
                <a:pPr>
                  <a:defRPr sz="900" b="1">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Hastings</c:v>
                </c:pt>
                <c:pt idx="1">
                  <c:v>Holiday visitors to UK</c:v>
                </c:pt>
              </c:strCache>
            </c:strRef>
          </c:cat>
          <c:val>
            <c:numRef>
              <c:f>Sheet1!$C$2:$C$3</c:f>
              <c:numCache>
                <c:formatCode>0%</c:formatCode>
                <c:ptCount val="2"/>
                <c:pt idx="0">
                  <c:v>0.39</c:v>
                </c:pt>
                <c:pt idx="1">
                  <c:v>0.3</c:v>
                </c:pt>
              </c:numCache>
            </c:numRef>
          </c:val>
        </c:ser>
        <c:ser>
          <c:idx val="2"/>
          <c:order val="2"/>
          <c:tx>
            <c:strRef>
              <c:f>Sheet1!$D$1</c:f>
              <c:strCache>
                <c:ptCount val="1"/>
                <c:pt idx="0">
                  <c:v>Jul-Sep</c:v>
                </c:pt>
              </c:strCache>
            </c:strRef>
          </c:tx>
          <c:spPr>
            <a:solidFill>
              <a:schemeClr val="accent3"/>
            </a:solidFill>
          </c:spPr>
          <c:invertIfNegative val="0"/>
          <c:dLbls>
            <c:spPr>
              <a:noFill/>
              <a:ln>
                <a:noFill/>
              </a:ln>
              <a:effectLst/>
            </c:spPr>
            <c:txPr>
              <a:bodyPr/>
              <a:lstStyle/>
              <a:p>
                <a:pPr>
                  <a:defRPr sz="900" b="1">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Hastings</c:v>
                </c:pt>
                <c:pt idx="1">
                  <c:v>Holiday visitors to UK</c:v>
                </c:pt>
              </c:strCache>
            </c:strRef>
          </c:cat>
          <c:val>
            <c:numRef>
              <c:f>Sheet1!$D$2:$D$3</c:f>
              <c:numCache>
                <c:formatCode>0%</c:formatCode>
                <c:ptCount val="2"/>
                <c:pt idx="0">
                  <c:v>0.31</c:v>
                </c:pt>
                <c:pt idx="1">
                  <c:v>0.33</c:v>
                </c:pt>
              </c:numCache>
            </c:numRef>
          </c:val>
        </c:ser>
        <c:ser>
          <c:idx val="3"/>
          <c:order val="3"/>
          <c:tx>
            <c:strRef>
              <c:f>Sheet1!$E$1</c:f>
              <c:strCache>
                <c:ptCount val="1"/>
                <c:pt idx="0">
                  <c:v>Oct-Dec</c:v>
                </c:pt>
              </c:strCache>
            </c:strRef>
          </c:tx>
          <c:spPr>
            <a:solidFill>
              <a:schemeClr val="accent2"/>
            </a:solidFill>
          </c:spPr>
          <c:invertIfNegative val="0"/>
          <c:dLbls>
            <c:spPr>
              <a:noFill/>
              <a:ln>
                <a:noFill/>
              </a:ln>
              <a:effectLst/>
            </c:spPr>
            <c:txPr>
              <a:bodyPr/>
              <a:lstStyle/>
              <a:p>
                <a:pPr>
                  <a:defRPr sz="900" b="1">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Hastings</c:v>
                </c:pt>
                <c:pt idx="1">
                  <c:v>Holiday visitors to UK</c:v>
                </c:pt>
              </c:strCache>
            </c:strRef>
          </c:cat>
          <c:val>
            <c:numRef>
              <c:f>Sheet1!$E$2:$E$3</c:f>
              <c:numCache>
                <c:formatCode>0%</c:formatCode>
                <c:ptCount val="2"/>
                <c:pt idx="0">
                  <c:v>0.19</c:v>
                </c:pt>
                <c:pt idx="1">
                  <c:v>0.21</c:v>
                </c:pt>
              </c:numCache>
            </c:numRef>
          </c:val>
        </c:ser>
        <c:dLbls>
          <c:showLegendKey val="0"/>
          <c:showVal val="0"/>
          <c:showCatName val="0"/>
          <c:showSerName val="0"/>
          <c:showPercent val="0"/>
          <c:showBubbleSize val="0"/>
        </c:dLbls>
        <c:gapWidth val="49"/>
        <c:overlap val="100"/>
        <c:axId val="786103408"/>
        <c:axId val="786096744"/>
      </c:barChart>
      <c:catAx>
        <c:axId val="786103408"/>
        <c:scaling>
          <c:orientation val="minMax"/>
        </c:scaling>
        <c:delete val="0"/>
        <c:axPos val="b"/>
        <c:numFmt formatCode="General" sourceLinked="0"/>
        <c:majorTickMark val="out"/>
        <c:minorTickMark val="none"/>
        <c:tickLblPos val="nextTo"/>
        <c:txPr>
          <a:bodyPr/>
          <a:lstStyle/>
          <a:p>
            <a:pPr>
              <a:defRPr sz="900" b="1">
                <a:latin typeface="Arial" panose="020B0604020202020204" pitchFamily="34" charset="0"/>
                <a:cs typeface="Arial" panose="020B0604020202020204" pitchFamily="34" charset="0"/>
              </a:defRPr>
            </a:pPr>
            <a:endParaRPr lang="en-US"/>
          </a:p>
        </c:txPr>
        <c:crossAx val="786096744"/>
        <c:crosses val="autoZero"/>
        <c:auto val="1"/>
        <c:lblAlgn val="ctr"/>
        <c:lblOffset val="100"/>
        <c:noMultiLvlLbl val="0"/>
      </c:catAx>
      <c:valAx>
        <c:axId val="786096744"/>
        <c:scaling>
          <c:orientation val="minMax"/>
        </c:scaling>
        <c:delete val="1"/>
        <c:axPos val="l"/>
        <c:numFmt formatCode="0%" sourceLinked="1"/>
        <c:majorTickMark val="out"/>
        <c:minorTickMark val="none"/>
        <c:tickLblPos val="nextTo"/>
        <c:crossAx val="786103408"/>
        <c:crosses val="autoZero"/>
        <c:crossBetween val="between"/>
      </c:valAx>
    </c:plotArea>
    <c:legend>
      <c:legendPos val="l"/>
      <c:layout>
        <c:manualLayout>
          <c:xMode val="edge"/>
          <c:yMode val="edge"/>
          <c:x val="1.3884389318276484E-2"/>
          <c:y val="3.0993519539570084E-2"/>
          <c:w val="0.25483466461911403"/>
          <c:h val="0.53016974220469326"/>
        </c:manualLayout>
      </c:layout>
      <c:overlay val="0"/>
      <c:txPr>
        <a:bodyPr/>
        <a:lstStyle/>
        <a:p>
          <a:pPr>
            <a:defRPr sz="1050">
              <a:latin typeface="Arial" panose="020B0604020202020204" pitchFamily="34" charset="0"/>
              <a:cs typeface="Arial" panose="020B0604020202020204" pitchFamily="34" charset="0"/>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30606369583550258"/>
          <c:y val="4.7885710485805158E-2"/>
          <c:w val="0.68402481033797347"/>
          <c:h val="0.66550393583132117"/>
        </c:manualLayout>
      </c:layout>
      <c:barChart>
        <c:barDir val="col"/>
        <c:grouping val="percentStacked"/>
        <c:varyColors val="0"/>
        <c:ser>
          <c:idx val="0"/>
          <c:order val="0"/>
          <c:tx>
            <c:strRef>
              <c:f>Sheet1!$B$1</c:f>
              <c:strCache>
                <c:ptCount val="1"/>
                <c:pt idx="0">
                  <c:v>Independent</c:v>
                </c:pt>
              </c:strCache>
            </c:strRef>
          </c:tx>
          <c:spPr>
            <a:solidFill>
              <a:schemeClr val="accent4"/>
            </a:solidFill>
          </c:spPr>
          <c:invertIfNegative val="0"/>
          <c:dLbls>
            <c:spPr>
              <a:noFill/>
              <a:ln>
                <a:noFill/>
              </a:ln>
              <a:effectLst/>
            </c:spPr>
            <c:txPr>
              <a:bodyPr/>
              <a:lstStyle/>
              <a:p>
                <a:pPr>
                  <a:defRPr sz="900" b="1">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Hastings</c:v>
                </c:pt>
                <c:pt idx="1">
                  <c:v>Holiday visitors to UK</c:v>
                </c:pt>
              </c:strCache>
            </c:strRef>
          </c:cat>
          <c:val>
            <c:numRef>
              <c:f>Sheet1!$B$2:$B$3</c:f>
              <c:numCache>
                <c:formatCode>0%</c:formatCode>
                <c:ptCount val="2"/>
                <c:pt idx="0">
                  <c:v>0.41</c:v>
                </c:pt>
                <c:pt idx="1">
                  <c:v>0.84</c:v>
                </c:pt>
              </c:numCache>
            </c:numRef>
          </c:val>
        </c:ser>
        <c:ser>
          <c:idx val="1"/>
          <c:order val="1"/>
          <c:tx>
            <c:strRef>
              <c:f>Sheet1!$C$1</c:f>
              <c:strCache>
                <c:ptCount val="1"/>
                <c:pt idx="0">
                  <c:v>Package</c:v>
                </c:pt>
              </c:strCache>
            </c:strRef>
          </c:tx>
          <c:spPr>
            <a:solidFill>
              <a:schemeClr val="tx1"/>
            </a:solidFill>
          </c:spPr>
          <c:invertIfNegative val="0"/>
          <c:dLbls>
            <c:spPr>
              <a:noFill/>
              <a:ln>
                <a:noFill/>
              </a:ln>
              <a:effectLst/>
            </c:spPr>
            <c:txPr>
              <a:bodyPr/>
              <a:lstStyle/>
              <a:p>
                <a:pPr>
                  <a:defRPr sz="900" b="1">
                    <a:solidFill>
                      <a:schemeClr val="bg1"/>
                    </a:solidFill>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Hastings</c:v>
                </c:pt>
                <c:pt idx="1">
                  <c:v>Holiday visitors to UK</c:v>
                </c:pt>
              </c:strCache>
            </c:strRef>
          </c:cat>
          <c:val>
            <c:numRef>
              <c:f>Sheet1!$C$2:$C$3</c:f>
              <c:numCache>
                <c:formatCode>0%</c:formatCode>
                <c:ptCount val="2"/>
                <c:pt idx="0">
                  <c:v>0.59</c:v>
                </c:pt>
                <c:pt idx="1">
                  <c:v>0.16</c:v>
                </c:pt>
              </c:numCache>
            </c:numRef>
          </c:val>
        </c:ser>
        <c:dLbls>
          <c:showLegendKey val="0"/>
          <c:showVal val="0"/>
          <c:showCatName val="0"/>
          <c:showSerName val="0"/>
          <c:showPercent val="0"/>
          <c:showBubbleSize val="0"/>
        </c:dLbls>
        <c:gapWidth val="49"/>
        <c:overlap val="100"/>
        <c:axId val="786097920"/>
        <c:axId val="786098312"/>
      </c:barChart>
      <c:catAx>
        <c:axId val="786097920"/>
        <c:scaling>
          <c:orientation val="minMax"/>
        </c:scaling>
        <c:delete val="0"/>
        <c:axPos val="b"/>
        <c:numFmt formatCode="General" sourceLinked="0"/>
        <c:majorTickMark val="out"/>
        <c:minorTickMark val="none"/>
        <c:tickLblPos val="nextTo"/>
        <c:txPr>
          <a:bodyPr/>
          <a:lstStyle/>
          <a:p>
            <a:pPr>
              <a:defRPr sz="900" b="1">
                <a:latin typeface="Arial" panose="020B0604020202020204" pitchFamily="34" charset="0"/>
                <a:cs typeface="Arial" panose="020B0604020202020204" pitchFamily="34" charset="0"/>
              </a:defRPr>
            </a:pPr>
            <a:endParaRPr lang="en-US"/>
          </a:p>
        </c:txPr>
        <c:crossAx val="786098312"/>
        <c:crosses val="autoZero"/>
        <c:auto val="1"/>
        <c:lblAlgn val="ctr"/>
        <c:lblOffset val="100"/>
        <c:noMultiLvlLbl val="0"/>
      </c:catAx>
      <c:valAx>
        <c:axId val="786098312"/>
        <c:scaling>
          <c:orientation val="minMax"/>
        </c:scaling>
        <c:delete val="1"/>
        <c:axPos val="l"/>
        <c:numFmt formatCode="0%" sourceLinked="1"/>
        <c:majorTickMark val="out"/>
        <c:minorTickMark val="none"/>
        <c:tickLblPos val="nextTo"/>
        <c:crossAx val="786097920"/>
        <c:crosses val="autoZero"/>
        <c:crossBetween val="between"/>
      </c:valAx>
    </c:plotArea>
    <c:legend>
      <c:legendPos val="l"/>
      <c:layout>
        <c:manualLayout>
          <c:xMode val="edge"/>
          <c:yMode val="edge"/>
          <c:x val="0"/>
          <c:y val="3.0993519539570084E-2"/>
          <c:w val="0.33351287075601405"/>
          <c:h val="0.55891954697934176"/>
        </c:manualLayout>
      </c:layout>
      <c:overlay val="0"/>
      <c:txPr>
        <a:bodyPr/>
        <a:lstStyle/>
        <a:p>
          <a:pPr>
            <a:defRPr sz="1050">
              <a:latin typeface="Arial" panose="020B0604020202020204" pitchFamily="34" charset="0"/>
              <a:cs typeface="Arial" panose="020B0604020202020204" pitchFamily="34" charset="0"/>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6.0720469291322868E-2"/>
          <c:y val="4.4698335826884018E-2"/>
          <c:w val="0.89960947830093119"/>
          <c:h val="0.77887794058736881"/>
        </c:manualLayout>
      </c:layout>
      <c:barChart>
        <c:barDir val="col"/>
        <c:grouping val="percentStacked"/>
        <c:varyColors val="0"/>
        <c:ser>
          <c:idx val="0"/>
          <c:order val="0"/>
          <c:tx>
            <c:strRef>
              <c:f>Sheet1!$B$1</c:f>
              <c:strCache>
                <c:ptCount val="1"/>
                <c:pt idx="0">
                  <c:v>0-15</c:v>
                </c:pt>
              </c:strCache>
            </c:strRef>
          </c:tx>
          <c:invertIfNegative val="0"/>
          <c:dLbls>
            <c:spPr>
              <a:noFill/>
              <a:ln>
                <a:noFill/>
              </a:ln>
              <a:effectLst/>
            </c:spPr>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Hastings</c:v>
                </c:pt>
                <c:pt idx="1">
                  <c:v>Holiday Visitors to UK</c:v>
                </c:pt>
              </c:strCache>
            </c:strRef>
          </c:cat>
          <c:val>
            <c:numRef>
              <c:f>Sheet1!$B$2:$B$3</c:f>
              <c:numCache>
                <c:formatCode>0%</c:formatCode>
                <c:ptCount val="2"/>
                <c:pt idx="0">
                  <c:v>0.45</c:v>
                </c:pt>
                <c:pt idx="1">
                  <c:v>0.08</c:v>
                </c:pt>
              </c:numCache>
            </c:numRef>
          </c:val>
        </c:ser>
        <c:ser>
          <c:idx val="1"/>
          <c:order val="1"/>
          <c:tx>
            <c:strRef>
              <c:f>Sheet1!$C$1</c:f>
              <c:strCache>
                <c:ptCount val="1"/>
                <c:pt idx="0">
                  <c:v>16-24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Hastings</c:v>
                </c:pt>
                <c:pt idx="1">
                  <c:v>Holiday Visitors to UK</c:v>
                </c:pt>
              </c:strCache>
            </c:strRef>
          </c:cat>
          <c:val>
            <c:numRef>
              <c:f>Sheet1!$C$2:$C$3</c:f>
              <c:numCache>
                <c:formatCode>0%</c:formatCode>
                <c:ptCount val="2"/>
                <c:pt idx="0">
                  <c:v>0.16</c:v>
                </c:pt>
                <c:pt idx="1">
                  <c:v>0.14000000000000001</c:v>
                </c:pt>
              </c:numCache>
            </c:numRef>
          </c:val>
        </c:ser>
        <c:ser>
          <c:idx val="2"/>
          <c:order val="2"/>
          <c:tx>
            <c:strRef>
              <c:f>Sheet1!$D$1</c:f>
              <c:strCache>
                <c:ptCount val="1"/>
                <c:pt idx="0">
                  <c:v>25-34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Hastings</c:v>
                </c:pt>
                <c:pt idx="1">
                  <c:v>Holiday Visitors to UK</c:v>
                </c:pt>
              </c:strCache>
            </c:strRef>
          </c:cat>
          <c:val>
            <c:numRef>
              <c:f>Sheet1!$D$2:$D$3</c:f>
              <c:numCache>
                <c:formatCode>0%</c:formatCode>
                <c:ptCount val="2"/>
                <c:pt idx="0">
                  <c:v>0.01</c:v>
                </c:pt>
                <c:pt idx="1">
                  <c:v>0.21</c:v>
                </c:pt>
              </c:numCache>
            </c:numRef>
          </c:val>
        </c:ser>
        <c:ser>
          <c:idx val="3"/>
          <c:order val="3"/>
          <c:tx>
            <c:strRef>
              <c:f>Sheet1!$E$1</c:f>
              <c:strCache>
                <c:ptCount val="1"/>
                <c:pt idx="0">
                  <c:v>35-44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Hastings</c:v>
                </c:pt>
                <c:pt idx="1">
                  <c:v>Holiday Visitors to UK</c:v>
                </c:pt>
              </c:strCache>
            </c:strRef>
          </c:cat>
          <c:val>
            <c:numRef>
              <c:f>Sheet1!$E$2:$E$3</c:f>
              <c:numCache>
                <c:formatCode>0%</c:formatCode>
                <c:ptCount val="2"/>
                <c:pt idx="0">
                  <c:v>0.09</c:v>
                </c:pt>
                <c:pt idx="1">
                  <c:v>0.2</c:v>
                </c:pt>
              </c:numCache>
            </c:numRef>
          </c:val>
        </c:ser>
        <c:ser>
          <c:idx val="4"/>
          <c:order val="4"/>
          <c:tx>
            <c:strRef>
              <c:f>Sheet1!$F$1</c:f>
              <c:strCache>
                <c:ptCount val="1"/>
                <c:pt idx="0">
                  <c:v>45-54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Hastings</c:v>
                </c:pt>
                <c:pt idx="1">
                  <c:v>Holiday Visitors to UK</c:v>
                </c:pt>
              </c:strCache>
            </c:strRef>
          </c:cat>
          <c:val>
            <c:numRef>
              <c:f>Sheet1!$F$2:$F$3</c:f>
              <c:numCache>
                <c:formatCode>0%</c:formatCode>
                <c:ptCount val="2"/>
                <c:pt idx="0">
                  <c:v>0.15</c:v>
                </c:pt>
                <c:pt idx="1">
                  <c:v>0.19</c:v>
                </c:pt>
              </c:numCache>
            </c:numRef>
          </c:val>
        </c:ser>
        <c:ser>
          <c:idx val="5"/>
          <c:order val="5"/>
          <c:tx>
            <c:strRef>
              <c:f>Sheet1!$G$1</c:f>
              <c:strCache>
                <c:ptCount val="1"/>
                <c:pt idx="0">
                  <c:v>55-64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Hastings</c:v>
                </c:pt>
                <c:pt idx="1">
                  <c:v>Holiday Visitors to UK</c:v>
                </c:pt>
              </c:strCache>
            </c:strRef>
          </c:cat>
          <c:val>
            <c:numRef>
              <c:f>Sheet1!$G$2:$G$3</c:f>
              <c:numCache>
                <c:formatCode>0%</c:formatCode>
                <c:ptCount val="2"/>
                <c:pt idx="0">
                  <c:v>0.09</c:v>
                </c:pt>
                <c:pt idx="1">
                  <c:v>0.11</c:v>
                </c:pt>
              </c:numCache>
            </c:numRef>
          </c:val>
        </c:ser>
        <c:ser>
          <c:idx val="6"/>
          <c:order val="6"/>
          <c:tx>
            <c:strRef>
              <c:f>Sheet1!$H$1</c:f>
              <c:strCache>
                <c:ptCount val="1"/>
                <c:pt idx="0">
                  <c:v>65+</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Hastings</c:v>
                </c:pt>
                <c:pt idx="1">
                  <c:v>Holiday Visitors to UK</c:v>
                </c:pt>
              </c:strCache>
            </c:strRef>
          </c:cat>
          <c:val>
            <c:numRef>
              <c:f>Sheet1!$H$2:$H$3</c:f>
              <c:numCache>
                <c:formatCode>0%</c:formatCode>
                <c:ptCount val="2"/>
                <c:pt idx="0">
                  <c:v>0.05</c:v>
                </c:pt>
                <c:pt idx="1">
                  <c:v>0.06</c:v>
                </c:pt>
              </c:numCache>
            </c:numRef>
          </c:val>
        </c:ser>
        <c:dLbls>
          <c:showLegendKey val="0"/>
          <c:showVal val="0"/>
          <c:showCatName val="0"/>
          <c:showSerName val="0"/>
          <c:showPercent val="0"/>
          <c:showBubbleSize val="0"/>
        </c:dLbls>
        <c:gapWidth val="100"/>
        <c:overlap val="100"/>
        <c:axId val="786099096"/>
        <c:axId val="786113600"/>
      </c:barChart>
      <c:catAx>
        <c:axId val="786099096"/>
        <c:scaling>
          <c:orientation val="minMax"/>
        </c:scaling>
        <c:delete val="0"/>
        <c:axPos val="b"/>
        <c:numFmt formatCode="General" sourceLinked="0"/>
        <c:majorTickMark val="out"/>
        <c:minorTickMark val="none"/>
        <c:tickLblPos val="nextTo"/>
        <c:crossAx val="786113600"/>
        <c:crosses val="autoZero"/>
        <c:auto val="1"/>
        <c:lblAlgn val="ctr"/>
        <c:lblOffset val="100"/>
        <c:noMultiLvlLbl val="0"/>
      </c:catAx>
      <c:valAx>
        <c:axId val="786113600"/>
        <c:scaling>
          <c:orientation val="minMax"/>
        </c:scaling>
        <c:delete val="1"/>
        <c:axPos val="l"/>
        <c:numFmt formatCode="0%" sourceLinked="1"/>
        <c:majorTickMark val="out"/>
        <c:minorTickMark val="none"/>
        <c:tickLblPos val="nextTo"/>
        <c:crossAx val="786099096"/>
        <c:crosses val="autoZero"/>
        <c:crossBetween val="between"/>
      </c:valAx>
    </c:plotArea>
    <c:plotVisOnly val="1"/>
    <c:dispBlanksAs val="gap"/>
    <c:showDLblsOverMax val="0"/>
  </c:chart>
  <c:txPr>
    <a:bodyPr/>
    <a:lstStyle/>
    <a:p>
      <a:pPr>
        <a:defRPr sz="1200">
          <a:latin typeface="Arial" pitchFamily="34" charset="0"/>
          <a:cs typeface="Arial" pitchFamily="34" charset="0"/>
        </a:defRPr>
      </a:pPr>
      <a:endParaRPr lang="en-US"/>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3601409689394773"/>
          <c:y val="5.6335256474622723E-2"/>
          <c:w val="0.72213269781215683"/>
          <c:h val="0.8283984579071314"/>
        </c:manualLayout>
      </c:layout>
      <c:barChart>
        <c:barDir val="col"/>
        <c:grouping val="percentStacked"/>
        <c:varyColors val="0"/>
        <c:ser>
          <c:idx val="0"/>
          <c:order val="0"/>
          <c:tx>
            <c:strRef>
              <c:f>Sheet1!$B$1</c:f>
              <c:strCache>
                <c:ptCount val="1"/>
                <c:pt idx="0">
                  <c:v>Rail</c:v>
                </c:pt>
              </c:strCache>
            </c:strRef>
          </c:tx>
          <c:spPr>
            <a:solidFill>
              <a:srgbClr val="C00000"/>
            </a:solidFill>
          </c:spPr>
          <c:invertIfNegative val="0"/>
          <c:dLbls>
            <c:spPr>
              <a:noFill/>
              <a:ln>
                <a:noFill/>
              </a:ln>
              <a:effectLst/>
            </c:spPr>
            <c:txPr>
              <a:bodyPr/>
              <a:lstStyle/>
              <a:p>
                <a:pPr>
                  <a:defRPr sz="9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Hastings</c:v>
                </c:pt>
                <c:pt idx="1">
                  <c:v>Holiday visitors to UK</c:v>
                </c:pt>
              </c:strCache>
            </c:strRef>
          </c:cat>
          <c:val>
            <c:numRef>
              <c:f>Sheet1!$B$2:$B$3</c:f>
              <c:numCache>
                <c:formatCode>0%</c:formatCode>
                <c:ptCount val="2"/>
                <c:pt idx="0">
                  <c:v>0.11</c:v>
                </c:pt>
                <c:pt idx="1">
                  <c:v>0.16</c:v>
                </c:pt>
              </c:numCache>
            </c:numRef>
          </c:val>
        </c:ser>
        <c:ser>
          <c:idx val="1"/>
          <c:order val="1"/>
          <c:tx>
            <c:strRef>
              <c:f>Sheet1!$C$1</c:f>
              <c:strCache>
                <c:ptCount val="1"/>
                <c:pt idx="0">
                  <c:v>Airport</c:v>
                </c:pt>
              </c:strCache>
            </c:strRef>
          </c:tx>
          <c:spPr>
            <a:solidFill>
              <a:schemeClr val="accent3"/>
            </a:solidFill>
          </c:spPr>
          <c:invertIfNegative val="0"/>
          <c:dLbls>
            <c:spPr>
              <a:noFill/>
              <a:ln>
                <a:noFill/>
              </a:ln>
              <a:effectLst/>
            </c:spPr>
            <c:txPr>
              <a:bodyPr/>
              <a:lstStyle/>
              <a:p>
                <a:pPr>
                  <a:defRPr sz="9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Hastings</c:v>
                </c:pt>
                <c:pt idx="1">
                  <c:v>Holiday visitors to UK</c:v>
                </c:pt>
              </c:strCache>
            </c:strRef>
          </c:cat>
          <c:val>
            <c:numRef>
              <c:f>Sheet1!$C$2:$C$3</c:f>
              <c:numCache>
                <c:formatCode>0%</c:formatCode>
                <c:ptCount val="2"/>
                <c:pt idx="0">
                  <c:v>0.14000000000000001</c:v>
                </c:pt>
                <c:pt idx="1">
                  <c:v>0.68</c:v>
                </c:pt>
              </c:numCache>
            </c:numRef>
          </c:val>
        </c:ser>
        <c:ser>
          <c:idx val="2"/>
          <c:order val="2"/>
          <c:tx>
            <c:strRef>
              <c:f>Sheet1!$D$1</c:f>
              <c:strCache>
                <c:ptCount val="1"/>
                <c:pt idx="0">
                  <c:v>Seaport</c:v>
                </c:pt>
              </c:strCache>
            </c:strRef>
          </c:tx>
          <c:spPr>
            <a:solidFill>
              <a:schemeClr val="accent5"/>
            </a:solidFill>
          </c:spPr>
          <c:invertIfNegative val="0"/>
          <c:dLbls>
            <c:spPr>
              <a:noFill/>
              <a:ln>
                <a:noFill/>
              </a:ln>
              <a:effectLst/>
            </c:spPr>
            <c:txPr>
              <a:bodyPr/>
              <a:lstStyle/>
              <a:p>
                <a:pPr>
                  <a:defRPr sz="9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Hastings</c:v>
                </c:pt>
                <c:pt idx="1">
                  <c:v>Holiday visitors to UK</c:v>
                </c:pt>
              </c:strCache>
            </c:strRef>
          </c:cat>
          <c:val>
            <c:numRef>
              <c:f>Sheet1!$D$2:$D$3</c:f>
              <c:numCache>
                <c:formatCode>0%</c:formatCode>
                <c:ptCount val="2"/>
                <c:pt idx="0">
                  <c:v>0.75</c:v>
                </c:pt>
                <c:pt idx="1">
                  <c:v>0.15</c:v>
                </c:pt>
              </c:numCache>
            </c:numRef>
          </c:val>
        </c:ser>
        <c:dLbls>
          <c:showLegendKey val="0"/>
          <c:showVal val="1"/>
          <c:showCatName val="0"/>
          <c:showSerName val="0"/>
          <c:showPercent val="0"/>
          <c:showBubbleSize val="0"/>
        </c:dLbls>
        <c:gapWidth val="49"/>
        <c:overlap val="100"/>
        <c:axId val="786110072"/>
        <c:axId val="786111640"/>
      </c:barChart>
      <c:catAx>
        <c:axId val="786110072"/>
        <c:scaling>
          <c:orientation val="minMax"/>
        </c:scaling>
        <c:delete val="0"/>
        <c:axPos val="b"/>
        <c:numFmt formatCode="General" sourceLinked="0"/>
        <c:majorTickMark val="none"/>
        <c:minorTickMark val="none"/>
        <c:tickLblPos val="nextTo"/>
        <c:txPr>
          <a:bodyPr/>
          <a:lstStyle/>
          <a:p>
            <a:pPr>
              <a:defRPr b="1"/>
            </a:pPr>
            <a:endParaRPr lang="en-US"/>
          </a:p>
        </c:txPr>
        <c:crossAx val="786111640"/>
        <c:crosses val="autoZero"/>
        <c:auto val="1"/>
        <c:lblAlgn val="ctr"/>
        <c:lblOffset val="100"/>
        <c:noMultiLvlLbl val="0"/>
      </c:catAx>
      <c:valAx>
        <c:axId val="786111640"/>
        <c:scaling>
          <c:orientation val="minMax"/>
        </c:scaling>
        <c:delete val="1"/>
        <c:axPos val="l"/>
        <c:numFmt formatCode="0%" sourceLinked="1"/>
        <c:majorTickMark val="none"/>
        <c:minorTickMark val="none"/>
        <c:tickLblPos val="nextTo"/>
        <c:crossAx val="786110072"/>
        <c:crosses val="autoZero"/>
        <c:crossBetween val="between"/>
      </c:valAx>
    </c:plotArea>
    <c:legend>
      <c:legendPos val="l"/>
      <c:layout>
        <c:manualLayout>
          <c:xMode val="edge"/>
          <c:yMode val="edge"/>
          <c:x val="2.6849213127785342E-2"/>
          <c:y val="2.8324036590860652E-2"/>
          <c:w val="0.24831082509534641"/>
          <c:h val="0.7925309377193932"/>
        </c:manualLayout>
      </c:layout>
      <c:overlay val="0"/>
    </c:legend>
    <c:plotVisOnly val="1"/>
    <c:dispBlanksAs val="gap"/>
    <c:showDLblsOverMax val="0"/>
  </c:chart>
  <c:spPr>
    <a:ln>
      <a:noFill/>
    </a:ln>
  </c:spPr>
  <c:txPr>
    <a:bodyPr/>
    <a:lstStyle/>
    <a:p>
      <a:pPr>
        <a:defRPr sz="1000">
          <a:latin typeface="Arial" panose="020B0604020202020204" pitchFamily="34" charset="0"/>
          <a:cs typeface="Arial" panose="020B0604020202020204" pitchFamily="34" charset="0"/>
        </a:defRPr>
      </a:pPr>
      <a:endParaRPr lang="en-US"/>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Holiday visitors to Manchester</c:v>
                </c:pt>
              </c:strCache>
            </c:strRef>
          </c:tx>
          <c:invertIfNegative val="0"/>
          <c:dLbls>
            <c:dLbl>
              <c:idx val="3"/>
              <c:tx>
                <c:rich>
                  <a:bodyPr/>
                  <a:lstStyle/>
                  <a:p>
                    <a:r>
                      <a:rPr lang="en-US" dirty="0" smtClean="0"/>
                      <a:t>&lt;1%</a:t>
                    </a:r>
                    <a:endParaRPr lang="en-US" dirty="0"/>
                  </a:p>
                </c:rich>
              </c:tx>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2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South East (excl. London)</c:v>
                </c:pt>
                <c:pt idx="1">
                  <c:v>London</c:v>
                </c:pt>
                <c:pt idx="2">
                  <c:v>East</c:v>
                </c:pt>
                <c:pt idx="3">
                  <c:v>West Midlands</c:v>
                </c:pt>
              </c:strCache>
            </c:strRef>
          </c:cat>
          <c:val>
            <c:numRef>
              <c:f>Sheet1!$B$2:$B$5</c:f>
              <c:numCache>
                <c:formatCode>0%</c:formatCode>
                <c:ptCount val="4"/>
                <c:pt idx="0">
                  <c:v>0.84</c:v>
                </c:pt>
                <c:pt idx="1">
                  <c:v>0.13</c:v>
                </c:pt>
                <c:pt idx="2">
                  <c:v>0.02</c:v>
                </c:pt>
                <c:pt idx="3" formatCode="0.0%">
                  <c:v>5.0000000000000001E-3</c:v>
                </c:pt>
              </c:numCache>
            </c:numRef>
          </c:val>
        </c:ser>
        <c:dLbls>
          <c:showLegendKey val="0"/>
          <c:showVal val="0"/>
          <c:showCatName val="0"/>
          <c:showSerName val="0"/>
          <c:showPercent val="0"/>
          <c:showBubbleSize val="0"/>
        </c:dLbls>
        <c:gapWidth val="150"/>
        <c:axId val="786117128"/>
        <c:axId val="786115952"/>
      </c:barChart>
      <c:catAx>
        <c:axId val="786117128"/>
        <c:scaling>
          <c:orientation val="maxMin"/>
        </c:scaling>
        <c:delete val="0"/>
        <c:axPos val="l"/>
        <c:numFmt formatCode="General" sourceLinked="1"/>
        <c:majorTickMark val="out"/>
        <c:minorTickMark val="none"/>
        <c:tickLblPos val="nextTo"/>
        <c:txPr>
          <a:bodyPr/>
          <a:lstStyle/>
          <a:p>
            <a:pPr>
              <a:defRPr sz="1200">
                <a:latin typeface="Arial" pitchFamily="34" charset="0"/>
                <a:cs typeface="Arial" pitchFamily="34" charset="0"/>
              </a:defRPr>
            </a:pPr>
            <a:endParaRPr lang="en-US"/>
          </a:p>
        </c:txPr>
        <c:crossAx val="786115952"/>
        <c:crosses val="autoZero"/>
        <c:auto val="1"/>
        <c:lblAlgn val="ctr"/>
        <c:lblOffset val="100"/>
        <c:noMultiLvlLbl val="0"/>
      </c:catAx>
      <c:valAx>
        <c:axId val="786115952"/>
        <c:scaling>
          <c:orientation val="minMax"/>
        </c:scaling>
        <c:delete val="1"/>
        <c:axPos val="t"/>
        <c:numFmt formatCode="0%" sourceLinked="1"/>
        <c:majorTickMark val="out"/>
        <c:minorTickMark val="none"/>
        <c:tickLblPos val="nextTo"/>
        <c:crossAx val="786117128"/>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spc="0" baseline="0">
                <a:solidFill>
                  <a:schemeClr val="tx1"/>
                </a:solidFill>
                <a:latin typeface="Arial" panose="020B0604020202020204" pitchFamily="34" charset="0"/>
                <a:ea typeface="+mn-ea"/>
                <a:cs typeface="Arial" panose="020B0604020202020204" pitchFamily="34" charset="0"/>
              </a:defRPr>
            </a:pPr>
            <a:r>
              <a:rPr lang="en-GB" sz="1200" b="1" dirty="0" smtClean="0">
                <a:solidFill>
                  <a:schemeClr val="tx1"/>
                </a:solidFill>
              </a:rPr>
              <a:t>Spend (£m)</a:t>
            </a:r>
          </a:p>
        </c:rich>
      </c:tx>
      <c:layout/>
      <c:overlay val="0"/>
      <c:spPr>
        <a:noFill/>
        <a:ln>
          <a:noFill/>
        </a:ln>
        <a:effectLst/>
      </c:spPr>
    </c:title>
    <c:autoTitleDeleted val="0"/>
    <c:plotArea>
      <c:layout>
        <c:manualLayout>
          <c:layoutTarget val="inner"/>
          <c:xMode val="edge"/>
          <c:yMode val="edge"/>
          <c:x val="4.6580827238147063E-2"/>
          <c:y val="0.50729392497435288"/>
          <c:w val="0.9068383455237059"/>
          <c:h val="0.37682713686412411"/>
        </c:manualLayout>
      </c:layout>
      <c:barChart>
        <c:barDir val="col"/>
        <c:grouping val="clustered"/>
        <c:varyColors val="0"/>
        <c:ser>
          <c:idx val="0"/>
          <c:order val="0"/>
          <c:tx>
            <c:strRef>
              <c:f>Sheet1!$B$1</c:f>
              <c:strCache>
                <c:ptCount val="1"/>
                <c:pt idx="0">
                  <c:v>Hastings total</c:v>
                </c:pt>
              </c:strCache>
            </c:strRef>
          </c:tx>
          <c:spPr>
            <a:solidFill>
              <a:schemeClr val="tx2">
                <a:lumMod val="25000"/>
                <a:lumOff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Sheet1!$A$2:$A$6</c:f>
              <c:numCache>
                <c:formatCode>General</c:formatCode>
                <c:ptCount val="5"/>
                <c:pt idx="0">
                  <c:v>2012</c:v>
                </c:pt>
                <c:pt idx="1">
                  <c:v>2013</c:v>
                </c:pt>
                <c:pt idx="2">
                  <c:v>2014</c:v>
                </c:pt>
                <c:pt idx="3">
                  <c:v>2015</c:v>
                </c:pt>
                <c:pt idx="4">
                  <c:v>2016</c:v>
                </c:pt>
              </c:numCache>
            </c:numRef>
          </c:cat>
          <c:val>
            <c:numRef>
              <c:f>Sheet1!$B$2:$B$6</c:f>
              <c:numCache>
                <c:formatCode>General</c:formatCode>
                <c:ptCount val="5"/>
                <c:pt idx="0">
                  <c:v>28</c:v>
                </c:pt>
                <c:pt idx="1">
                  <c:v>33</c:v>
                </c:pt>
                <c:pt idx="2">
                  <c:v>28</c:v>
                </c:pt>
                <c:pt idx="3">
                  <c:v>39</c:v>
                </c:pt>
                <c:pt idx="4">
                  <c:v>20</c:v>
                </c:pt>
              </c:numCache>
            </c:numRef>
          </c:val>
        </c:ser>
        <c:ser>
          <c:idx val="1"/>
          <c:order val="1"/>
          <c:tx>
            <c:strRef>
              <c:f>Sheet1!$C$1</c:f>
              <c:strCache>
                <c:ptCount val="1"/>
                <c:pt idx="0">
                  <c:v>Hastings Holiday</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Sheet1!$A$2:$A$6</c:f>
              <c:numCache>
                <c:formatCode>General</c:formatCode>
                <c:ptCount val="5"/>
                <c:pt idx="0">
                  <c:v>2012</c:v>
                </c:pt>
                <c:pt idx="1">
                  <c:v>2013</c:v>
                </c:pt>
                <c:pt idx="2">
                  <c:v>2014</c:v>
                </c:pt>
                <c:pt idx="3">
                  <c:v>2015</c:v>
                </c:pt>
                <c:pt idx="4">
                  <c:v>2016</c:v>
                </c:pt>
              </c:numCache>
            </c:numRef>
          </c:cat>
          <c:val>
            <c:numRef>
              <c:f>Sheet1!$C$2:$C$6</c:f>
              <c:numCache>
                <c:formatCode>General</c:formatCode>
                <c:ptCount val="5"/>
                <c:pt idx="0">
                  <c:v>15</c:v>
                </c:pt>
                <c:pt idx="1">
                  <c:v>17</c:v>
                </c:pt>
                <c:pt idx="2">
                  <c:v>21</c:v>
                </c:pt>
                <c:pt idx="3">
                  <c:v>31</c:v>
                </c:pt>
                <c:pt idx="4">
                  <c:v>8</c:v>
                </c:pt>
              </c:numCache>
            </c:numRef>
          </c:val>
        </c:ser>
        <c:dLbls>
          <c:showLegendKey val="0"/>
          <c:showVal val="0"/>
          <c:showCatName val="0"/>
          <c:showSerName val="0"/>
          <c:showPercent val="0"/>
          <c:showBubbleSize val="0"/>
        </c:dLbls>
        <c:gapWidth val="219"/>
        <c:axId val="786092432"/>
        <c:axId val="786092824"/>
      </c:barChart>
      <c:lineChart>
        <c:grouping val="standard"/>
        <c:varyColors val="0"/>
        <c:ser>
          <c:idx val="2"/>
          <c:order val="2"/>
          <c:tx>
            <c:strRef>
              <c:f>Sheet1!$D$1</c:f>
              <c:strCache>
                <c:ptCount val="1"/>
                <c:pt idx="0">
                  <c:v>England Total</c:v>
                </c:pt>
              </c:strCache>
            </c:strRef>
          </c:tx>
          <c:spPr>
            <a:ln w="28575" cap="rnd">
              <a:solidFill>
                <a:schemeClr val="bg1">
                  <a:lumMod val="50000"/>
                </a:schemeClr>
              </a:solidFill>
              <a:round/>
            </a:ln>
            <a:effectLst/>
          </c:spPr>
          <c:marker>
            <c:symbol val="none"/>
          </c:marker>
          <c:cat>
            <c:numRef>
              <c:f>Sheet1!$A$2:$A$6</c:f>
              <c:numCache>
                <c:formatCode>General</c:formatCode>
                <c:ptCount val="5"/>
                <c:pt idx="0">
                  <c:v>2012</c:v>
                </c:pt>
                <c:pt idx="1">
                  <c:v>2013</c:v>
                </c:pt>
                <c:pt idx="2">
                  <c:v>2014</c:v>
                </c:pt>
                <c:pt idx="3">
                  <c:v>2015</c:v>
                </c:pt>
                <c:pt idx="4">
                  <c:v>2016</c:v>
                </c:pt>
              </c:numCache>
            </c:numRef>
          </c:cat>
          <c:val>
            <c:numRef>
              <c:f>Sheet1!$D$2:$D$6</c:f>
              <c:numCache>
                <c:formatCode>General</c:formatCode>
                <c:ptCount val="5"/>
              </c:numCache>
            </c:numRef>
          </c:val>
          <c:smooth val="0"/>
        </c:ser>
        <c:ser>
          <c:idx val="3"/>
          <c:order val="3"/>
          <c:tx>
            <c:strRef>
              <c:f>Sheet1!$E$1</c:f>
              <c:strCache>
                <c:ptCount val="1"/>
                <c:pt idx="0">
                  <c:v>England Holiday</c:v>
                </c:pt>
              </c:strCache>
            </c:strRef>
          </c:tx>
          <c:spPr>
            <a:ln w="28575" cap="rnd">
              <a:solidFill>
                <a:schemeClr val="tx1"/>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Sheet1!$A$2:$A$6</c:f>
              <c:numCache>
                <c:formatCode>General</c:formatCode>
                <c:ptCount val="5"/>
                <c:pt idx="0">
                  <c:v>2012</c:v>
                </c:pt>
                <c:pt idx="1">
                  <c:v>2013</c:v>
                </c:pt>
                <c:pt idx="2">
                  <c:v>2014</c:v>
                </c:pt>
                <c:pt idx="3">
                  <c:v>2015</c:v>
                </c:pt>
                <c:pt idx="4">
                  <c:v>2016</c:v>
                </c:pt>
              </c:numCache>
            </c:numRef>
          </c:cat>
          <c:val>
            <c:numRef>
              <c:f>Sheet1!$E$2:$E$6</c:f>
              <c:numCache>
                <c:formatCode>General</c:formatCode>
                <c:ptCount val="5"/>
              </c:numCache>
            </c:numRef>
          </c:val>
          <c:smooth val="0"/>
        </c:ser>
        <c:dLbls>
          <c:showLegendKey val="0"/>
          <c:showVal val="0"/>
          <c:showCatName val="0"/>
          <c:showSerName val="0"/>
          <c:showPercent val="0"/>
          <c:showBubbleSize val="0"/>
        </c:dLbls>
        <c:marker val="1"/>
        <c:smooth val="0"/>
        <c:axId val="786092432"/>
        <c:axId val="786092824"/>
      </c:lineChart>
      <c:catAx>
        <c:axId val="78609243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786092824"/>
        <c:crosses val="autoZero"/>
        <c:auto val="1"/>
        <c:lblAlgn val="ctr"/>
        <c:lblOffset val="100"/>
        <c:noMultiLvlLbl val="0"/>
      </c:catAx>
      <c:valAx>
        <c:axId val="786092824"/>
        <c:scaling>
          <c:orientation val="minMax"/>
        </c:scaling>
        <c:delete val="1"/>
        <c:axPos val="l"/>
        <c:numFmt formatCode="General" sourceLinked="1"/>
        <c:majorTickMark val="none"/>
        <c:minorTickMark val="none"/>
        <c:tickLblPos val="nextTo"/>
        <c:crossAx val="786092432"/>
        <c:crosses val="autoZero"/>
        <c:crossBetween val="between"/>
      </c:valAx>
      <c:spPr>
        <a:noFill/>
        <a:ln>
          <a:noFill/>
        </a:ln>
        <a:effectLst/>
      </c:spPr>
    </c:plotArea>
    <c:plotVisOnly val="1"/>
    <c:dispBlanksAs val="gap"/>
    <c:showDLblsOverMax val="0"/>
  </c:chart>
  <c:spPr>
    <a:noFill/>
    <a:ln>
      <a:noFill/>
    </a:ln>
    <a:effectLst/>
  </c:spPr>
  <c:txPr>
    <a:bodyPr/>
    <a:lstStyle/>
    <a:p>
      <a:pPr>
        <a:defRPr sz="1100">
          <a:solidFill>
            <a:schemeClr val="tx1"/>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spc="0" baseline="0">
                <a:solidFill>
                  <a:schemeClr val="tx1"/>
                </a:solidFill>
                <a:latin typeface="Arial" panose="020B0604020202020204" pitchFamily="34" charset="0"/>
                <a:ea typeface="+mn-ea"/>
                <a:cs typeface="Arial" panose="020B0604020202020204" pitchFamily="34" charset="0"/>
              </a:defRPr>
            </a:pPr>
            <a:r>
              <a:rPr lang="en-GB" sz="1200" b="1" dirty="0">
                <a:solidFill>
                  <a:schemeClr val="tx1"/>
                </a:solidFill>
              </a:rPr>
              <a:t>Visits (000s</a:t>
            </a:r>
            <a:r>
              <a:rPr lang="en-GB" sz="1200" b="1" dirty="0" smtClean="0">
                <a:solidFill>
                  <a:schemeClr val="tx1"/>
                </a:solidFill>
              </a:rPr>
              <a:t>)</a:t>
            </a:r>
          </a:p>
        </c:rich>
      </c:tx>
      <c:layout/>
      <c:overlay val="0"/>
      <c:spPr>
        <a:noFill/>
        <a:ln>
          <a:noFill/>
        </a:ln>
        <a:effectLst/>
      </c:spPr>
    </c:title>
    <c:autoTitleDeleted val="0"/>
    <c:plotArea>
      <c:layout>
        <c:manualLayout>
          <c:layoutTarget val="inner"/>
          <c:xMode val="edge"/>
          <c:yMode val="edge"/>
          <c:x val="4.6580827238147063E-2"/>
          <c:y val="0.50729392497435288"/>
          <c:w val="0.9068383455237059"/>
          <c:h val="0.37682713686412411"/>
        </c:manualLayout>
      </c:layout>
      <c:barChart>
        <c:barDir val="col"/>
        <c:grouping val="clustered"/>
        <c:varyColors val="0"/>
        <c:ser>
          <c:idx val="0"/>
          <c:order val="0"/>
          <c:tx>
            <c:strRef>
              <c:f>Sheet1!$B$1</c:f>
              <c:strCache>
                <c:ptCount val="1"/>
                <c:pt idx="0">
                  <c:v>Hastings total</c:v>
                </c:pt>
              </c:strCache>
            </c:strRef>
          </c:tx>
          <c:spPr>
            <a:solidFill>
              <a:schemeClr val="tx2">
                <a:lumMod val="25000"/>
                <a:lumOff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5"/>
                <c:pt idx="0">
                  <c:v>2012</c:v>
                </c:pt>
                <c:pt idx="1">
                  <c:v>2013</c:v>
                </c:pt>
                <c:pt idx="2">
                  <c:v>2014</c:v>
                </c:pt>
                <c:pt idx="3">
                  <c:v>2015</c:v>
                </c:pt>
                <c:pt idx="4">
                  <c:v>2016</c:v>
                </c:pt>
              </c:numCache>
            </c:numRef>
          </c:cat>
          <c:val>
            <c:numRef>
              <c:f>Sheet1!$B$2:$B$9</c:f>
              <c:numCache>
                <c:formatCode>General</c:formatCode>
                <c:ptCount val="5"/>
                <c:pt idx="0">
                  <c:v>78</c:v>
                </c:pt>
                <c:pt idx="1">
                  <c:v>83</c:v>
                </c:pt>
                <c:pt idx="2">
                  <c:v>85</c:v>
                </c:pt>
                <c:pt idx="3">
                  <c:v>129</c:v>
                </c:pt>
                <c:pt idx="4">
                  <c:v>63</c:v>
                </c:pt>
              </c:numCache>
            </c:numRef>
          </c:val>
        </c:ser>
        <c:ser>
          <c:idx val="1"/>
          <c:order val="1"/>
          <c:tx>
            <c:strRef>
              <c:f>Sheet1!$C$1</c:f>
              <c:strCache>
                <c:ptCount val="1"/>
                <c:pt idx="0">
                  <c:v>Hastings Holiday</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5"/>
                <c:pt idx="0">
                  <c:v>2012</c:v>
                </c:pt>
                <c:pt idx="1">
                  <c:v>2013</c:v>
                </c:pt>
                <c:pt idx="2">
                  <c:v>2014</c:v>
                </c:pt>
                <c:pt idx="3">
                  <c:v>2015</c:v>
                </c:pt>
                <c:pt idx="4">
                  <c:v>2016</c:v>
                </c:pt>
              </c:numCache>
            </c:numRef>
          </c:cat>
          <c:val>
            <c:numRef>
              <c:f>Sheet1!$C$2:$C$9</c:f>
              <c:numCache>
                <c:formatCode>General</c:formatCode>
                <c:ptCount val="5"/>
                <c:pt idx="0">
                  <c:v>42</c:v>
                </c:pt>
                <c:pt idx="1">
                  <c:v>46</c:v>
                </c:pt>
                <c:pt idx="2">
                  <c:v>59</c:v>
                </c:pt>
                <c:pt idx="3">
                  <c:v>99</c:v>
                </c:pt>
                <c:pt idx="4">
                  <c:v>32</c:v>
                </c:pt>
              </c:numCache>
            </c:numRef>
          </c:val>
        </c:ser>
        <c:dLbls>
          <c:showLegendKey val="0"/>
          <c:showVal val="0"/>
          <c:showCatName val="0"/>
          <c:showSerName val="0"/>
          <c:showPercent val="0"/>
          <c:showBubbleSize val="0"/>
        </c:dLbls>
        <c:gapWidth val="219"/>
        <c:axId val="786093608"/>
        <c:axId val="786095568"/>
      </c:barChart>
      <c:lineChart>
        <c:grouping val="standard"/>
        <c:varyColors val="0"/>
        <c:ser>
          <c:idx val="2"/>
          <c:order val="2"/>
          <c:tx>
            <c:strRef>
              <c:f>Sheet1!$D$1</c:f>
              <c:strCache>
                <c:ptCount val="1"/>
                <c:pt idx="0">
                  <c:v>England Total</c:v>
                </c:pt>
              </c:strCache>
            </c:strRef>
          </c:tx>
          <c:spPr>
            <a:ln w="28575" cap="rnd">
              <a:solidFill>
                <a:schemeClr val="bg1">
                  <a:lumMod val="50000"/>
                </a:schemeClr>
              </a:solidFill>
              <a:round/>
            </a:ln>
            <a:effectLst/>
          </c:spPr>
          <c:marker>
            <c:symbol val="none"/>
          </c:marker>
          <c:cat>
            <c:numRef>
              <c:f>Sheet1!$A$2:$A$9</c:f>
              <c:numCache>
                <c:formatCode>General</c:formatCode>
                <c:ptCount val="5"/>
                <c:pt idx="0">
                  <c:v>2012</c:v>
                </c:pt>
                <c:pt idx="1">
                  <c:v>2013</c:v>
                </c:pt>
                <c:pt idx="2">
                  <c:v>2014</c:v>
                </c:pt>
                <c:pt idx="3">
                  <c:v>2015</c:v>
                </c:pt>
                <c:pt idx="4">
                  <c:v>2016</c:v>
                </c:pt>
              </c:numCache>
            </c:numRef>
          </c:cat>
          <c:val>
            <c:numRef>
              <c:f>Sheet1!$D$2:$D$9</c:f>
              <c:numCache>
                <c:formatCode>General</c:formatCode>
                <c:ptCount val="5"/>
              </c:numCache>
            </c:numRef>
          </c:val>
          <c:smooth val="0"/>
        </c:ser>
        <c:ser>
          <c:idx val="3"/>
          <c:order val="3"/>
          <c:tx>
            <c:strRef>
              <c:f>Sheet1!$E$1</c:f>
              <c:strCache>
                <c:ptCount val="1"/>
                <c:pt idx="0">
                  <c:v>England Holiday</c:v>
                </c:pt>
              </c:strCache>
            </c:strRef>
          </c:tx>
          <c:spPr>
            <a:ln w="28575" cap="rnd">
              <a:solidFill>
                <a:schemeClr val="tx1"/>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5"/>
                <c:pt idx="0">
                  <c:v>2012</c:v>
                </c:pt>
                <c:pt idx="1">
                  <c:v>2013</c:v>
                </c:pt>
                <c:pt idx="2">
                  <c:v>2014</c:v>
                </c:pt>
                <c:pt idx="3">
                  <c:v>2015</c:v>
                </c:pt>
                <c:pt idx="4">
                  <c:v>2016</c:v>
                </c:pt>
              </c:numCache>
            </c:numRef>
          </c:cat>
          <c:val>
            <c:numRef>
              <c:f>Sheet1!$E$2:$E$9</c:f>
              <c:numCache>
                <c:formatCode>General</c:formatCode>
                <c:ptCount val="5"/>
              </c:numCache>
            </c:numRef>
          </c:val>
          <c:smooth val="0"/>
        </c:ser>
        <c:dLbls>
          <c:showLegendKey val="0"/>
          <c:showVal val="0"/>
          <c:showCatName val="0"/>
          <c:showSerName val="0"/>
          <c:showPercent val="0"/>
          <c:showBubbleSize val="0"/>
        </c:dLbls>
        <c:marker val="1"/>
        <c:smooth val="0"/>
        <c:axId val="786093608"/>
        <c:axId val="786095568"/>
      </c:lineChart>
      <c:catAx>
        <c:axId val="78609360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786095568"/>
        <c:crosses val="autoZero"/>
        <c:auto val="1"/>
        <c:lblAlgn val="ctr"/>
        <c:lblOffset val="100"/>
        <c:noMultiLvlLbl val="0"/>
      </c:catAx>
      <c:valAx>
        <c:axId val="786095568"/>
        <c:scaling>
          <c:orientation val="minMax"/>
        </c:scaling>
        <c:delete val="1"/>
        <c:axPos val="l"/>
        <c:numFmt formatCode="General" sourceLinked="1"/>
        <c:majorTickMark val="none"/>
        <c:minorTickMark val="none"/>
        <c:tickLblPos val="nextTo"/>
        <c:crossAx val="786093608"/>
        <c:crosses val="autoZero"/>
        <c:crossBetween val="between"/>
      </c:valAx>
      <c:spPr>
        <a:noFill/>
        <a:ln>
          <a:noFill/>
        </a:ln>
        <a:effectLst/>
      </c:spPr>
    </c:plotArea>
    <c:plotVisOnly val="1"/>
    <c:dispBlanksAs val="gap"/>
    <c:showDLblsOverMax val="0"/>
  </c:chart>
  <c:spPr>
    <a:noFill/>
    <a:ln>
      <a:noFill/>
    </a:ln>
    <a:effectLst/>
  </c:spPr>
  <c:txPr>
    <a:bodyPr/>
    <a:lstStyle/>
    <a:p>
      <a:pPr>
        <a:defRPr sz="1100">
          <a:solidFill>
            <a:schemeClr val="tx1"/>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Hastings Total</c:v>
                </c:pt>
              </c:strCache>
            </c:strRef>
          </c:tx>
          <c:spPr>
            <a:solidFill>
              <a:schemeClr val="tx2">
                <a:lumMod val="25000"/>
                <a:lumOff val="75000"/>
              </a:schemeClr>
            </a:solidFill>
            <a:ln>
              <a:noFill/>
            </a:ln>
            <a:effectLst/>
          </c:spPr>
          <c:invertIfNegative val="0"/>
          <c:dLbls>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2005-7</c:v>
                </c:pt>
                <c:pt idx="1">
                  <c:v>2008-10</c:v>
                </c:pt>
                <c:pt idx="2">
                  <c:v>2011-13</c:v>
                </c:pt>
                <c:pt idx="3">
                  <c:v>2014-16</c:v>
                </c:pt>
              </c:strCache>
            </c:strRef>
          </c:cat>
          <c:val>
            <c:numRef>
              <c:f>Sheet1!$B$2:$B$5</c:f>
              <c:numCache>
                <c:formatCode>General</c:formatCode>
                <c:ptCount val="4"/>
              </c:numCache>
            </c:numRef>
          </c:val>
        </c:ser>
        <c:ser>
          <c:idx val="1"/>
          <c:order val="1"/>
          <c:tx>
            <c:strRef>
              <c:f>Sheet1!$C$1</c:f>
              <c:strCache>
                <c:ptCount val="1"/>
                <c:pt idx="0">
                  <c:v>Hastings Holiday</c:v>
                </c:pt>
              </c:strCache>
            </c:strRef>
          </c:tx>
          <c:spPr>
            <a:solidFill>
              <a:schemeClr val="accent5"/>
            </a:solidFill>
            <a:ln>
              <a:noFill/>
            </a:ln>
            <a:effectLst/>
          </c:spPr>
          <c:invertIfNegative val="0"/>
          <c:dLbls>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2005-7</c:v>
                </c:pt>
                <c:pt idx="1">
                  <c:v>2008-10</c:v>
                </c:pt>
                <c:pt idx="2">
                  <c:v>2011-13</c:v>
                </c:pt>
                <c:pt idx="3">
                  <c:v>2014-16</c:v>
                </c:pt>
              </c:strCache>
            </c:strRef>
          </c:cat>
          <c:val>
            <c:numRef>
              <c:f>Sheet1!$C$2:$C$5</c:f>
              <c:numCache>
                <c:formatCode>General</c:formatCode>
                <c:ptCount val="4"/>
              </c:numCache>
            </c:numRef>
          </c:val>
        </c:ser>
        <c:dLbls>
          <c:showLegendKey val="0"/>
          <c:showVal val="0"/>
          <c:showCatName val="0"/>
          <c:showSerName val="0"/>
          <c:showPercent val="0"/>
          <c:showBubbleSize val="0"/>
        </c:dLbls>
        <c:gapWidth val="219"/>
        <c:axId val="786094392"/>
        <c:axId val="786085376"/>
      </c:barChart>
      <c:lineChart>
        <c:grouping val="standard"/>
        <c:varyColors val="0"/>
        <c:ser>
          <c:idx val="2"/>
          <c:order val="2"/>
          <c:tx>
            <c:strRef>
              <c:f>Sheet1!$D$1</c:f>
              <c:strCache>
                <c:ptCount val="1"/>
                <c:pt idx="0">
                  <c:v>UK Total</c:v>
                </c:pt>
              </c:strCache>
            </c:strRef>
          </c:tx>
          <c:spPr>
            <a:ln w="28575" cap="rnd">
              <a:solidFill>
                <a:schemeClr val="bg1">
                  <a:lumMod val="50000"/>
                </a:schemeClr>
              </a:solidFill>
              <a:round/>
            </a:ln>
            <a:effectLst/>
          </c:spPr>
          <c:marker>
            <c:symbol val="none"/>
          </c:marker>
          <c:dLbls>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2005-7</c:v>
                </c:pt>
                <c:pt idx="1">
                  <c:v>2008-10</c:v>
                </c:pt>
                <c:pt idx="2">
                  <c:v>2011-13</c:v>
                </c:pt>
                <c:pt idx="3">
                  <c:v>2014-16</c:v>
                </c:pt>
              </c:strCache>
            </c:strRef>
          </c:cat>
          <c:val>
            <c:numRef>
              <c:f>Sheet1!$D$2:$D$5</c:f>
              <c:numCache>
                <c:formatCode>General</c:formatCode>
                <c:ptCount val="4"/>
              </c:numCache>
            </c:numRef>
          </c:val>
          <c:smooth val="0"/>
        </c:ser>
        <c:ser>
          <c:idx val="3"/>
          <c:order val="3"/>
          <c:tx>
            <c:strRef>
              <c:f>Sheet1!$E$1</c:f>
              <c:strCache>
                <c:ptCount val="1"/>
                <c:pt idx="0">
                  <c:v>UK Holiday</c:v>
                </c:pt>
              </c:strCache>
            </c:strRef>
          </c:tx>
          <c:spPr>
            <a:ln w="28575" cap="rnd">
              <a:solidFill>
                <a:schemeClr val="tx1"/>
              </a:solidFill>
              <a:round/>
            </a:ln>
            <a:effectLst/>
          </c:spPr>
          <c:marker>
            <c:symbol val="none"/>
          </c:marker>
          <c:dLbls>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2005-7</c:v>
                </c:pt>
                <c:pt idx="1">
                  <c:v>2008-10</c:v>
                </c:pt>
                <c:pt idx="2">
                  <c:v>2011-13</c:v>
                </c:pt>
                <c:pt idx="3">
                  <c:v>2014-16</c:v>
                </c:pt>
              </c:strCache>
            </c:strRef>
          </c:cat>
          <c:val>
            <c:numRef>
              <c:f>Sheet1!$E$2:$E$5</c:f>
              <c:numCache>
                <c:formatCode>General</c:formatCode>
                <c:ptCount val="4"/>
              </c:numCache>
            </c:numRef>
          </c:val>
          <c:smooth val="0"/>
        </c:ser>
        <c:dLbls>
          <c:showLegendKey val="0"/>
          <c:showVal val="0"/>
          <c:showCatName val="0"/>
          <c:showSerName val="0"/>
          <c:showPercent val="0"/>
          <c:showBubbleSize val="0"/>
        </c:dLbls>
        <c:marker val="1"/>
        <c:smooth val="0"/>
        <c:axId val="786094392"/>
        <c:axId val="786085376"/>
      </c:lineChart>
      <c:catAx>
        <c:axId val="786094392"/>
        <c:scaling>
          <c:orientation val="minMax"/>
        </c:scaling>
        <c:delete val="1"/>
        <c:axPos val="b"/>
        <c:numFmt formatCode="General" sourceLinked="1"/>
        <c:majorTickMark val="none"/>
        <c:minorTickMark val="none"/>
        <c:tickLblPos val="nextTo"/>
        <c:crossAx val="786085376"/>
        <c:crosses val="autoZero"/>
        <c:auto val="1"/>
        <c:lblAlgn val="ctr"/>
        <c:lblOffset val="100"/>
        <c:noMultiLvlLbl val="0"/>
      </c:catAx>
      <c:valAx>
        <c:axId val="786085376"/>
        <c:scaling>
          <c:orientation val="minMax"/>
        </c:scaling>
        <c:delete val="1"/>
        <c:axPos val="l"/>
        <c:numFmt formatCode="General" sourceLinked="1"/>
        <c:majorTickMark val="none"/>
        <c:minorTickMark val="none"/>
        <c:tickLblPos val="nextTo"/>
        <c:crossAx val="786094392"/>
        <c:crosses val="autoZero"/>
        <c:crossBetween val="between"/>
      </c:valAx>
      <c:spPr>
        <a:noFill/>
        <a:ln>
          <a:noFill/>
        </a:ln>
        <a:effectLst/>
      </c:spPr>
    </c:plotArea>
    <c:legend>
      <c:legendPos val="b"/>
      <c:layout>
        <c:manualLayout>
          <c:xMode val="edge"/>
          <c:yMode val="edge"/>
          <c:x val="0"/>
          <c:y val="0"/>
          <c:w val="0.99779152507728863"/>
          <c:h val="0.9716993402182138"/>
        </c:manualLayout>
      </c:layout>
      <c:overlay val="0"/>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noFill/>
    <a:ln>
      <a:noFill/>
    </a:ln>
    <a:effectLst/>
  </c:spPr>
  <c:txPr>
    <a:bodyPr/>
    <a:lstStyle/>
    <a:p>
      <a:pPr>
        <a:defRPr sz="1100" b="1">
          <a:solidFill>
            <a:schemeClr val="tx1"/>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2377083507517443E-2"/>
          <c:y val="0"/>
          <c:w val="0.94762291649248254"/>
          <c:h val="0.77305447807558547"/>
        </c:manualLayout>
      </c:layout>
      <c:lineChart>
        <c:grouping val="standard"/>
        <c:varyColors val="0"/>
        <c:ser>
          <c:idx val="0"/>
          <c:order val="0"/>
          <c:tx>
            <c:strRef>
              <c:f>Sheet1!$B$1</c:f>
              <c:strCache>
                <c:ptCount val="1"/>
                <c:pt idx="0">
                  <c:v>UK Holiday</c:v>
                </c:pt>
              </c:strCache>
            </c:strRef>
          </c:tx>
          <c:spPr>
            <a:ln>
              <a:solidFill>
                <a:srgbClr val="120742"/>
              </a:solidFill>
            </a:ln>
          </c:spPr>
          <c:marker>
            <c:symbol val="none"/>
          </c:marker>
          <c:dLbls>
            <c:dLbl>
              <c:idx val="0"/>
              <c:layout>
                <c:manualLayout>
                  <c:x val="-2.0298785620540577E-17"/>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4.0597571241081153E-17"/>
                  <c:y val="-7.229229180389190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8.1195142482162307E-17"/>
                  <c:y val="-7.229229180389190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1.7715857193472961E-2"/>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1.6239028496432461E-16"/>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9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Sheet1!$A$2:$A$6</c:f>
              <c:numCache>
                <c:formatCode>General</c:formatCode>
                <c:ptCount val="5"/>
                <c:pt idx="0">
                  <c:v>2012</c:v>
                </c:pt>
                <c:pt idx="1">
                  <c:v>2013</c:v>
                </c:pt>
                <c:pt idx="2">
                  <c:v>2014</c:v>
                </c:pt>
                <c:pt idx="3">
                  <c:v>2015</c:v>
                </c:pt>
                <c:pt idx="4">
                  <c:v>2016</c:v>
                </c:pt>
              </c:numCache>
            </c:numRef>
          </c:cat>
          <c:val>
            <c:numRef>
              <c:f>Sheet1!$B$2:$B$6</c:f>
              <c:numCache>
                <c:formatCode>#,##0</c:formatCode>
                <c:ptCount val="5"/>
                <c:pt idx="0">
                  <c:v>11345</c:v>
                </c:pt>
                <c:pt idx="1">
                  <c:v>12192</c:v>
                </c:pt>
                <c:pt idx="2">
                  <c:v>13044</c:v>
                </c:pt>
                <c:pt idx="3">
                  <c:v>13372</c:v>
                </c:pt>
                <c:pt idx="4">
                  <c:v>13434</c:v>
                </c:pt>
              </c:numCache>
            </c:numRef>
          </c:val>
          <c:smooth val="0"/>
        </c:ser>
        <c:ser>
          <c:idx val="1"/>
          <c:order val="1"/>
          <c:tx>
            <c:strRef>
              <c:f>Sheet1!$C$1</c:f>
              <c:strCache>
                <c:ptCount val="1"/>
                <c:pt idx="0">
                  <c:v>UK Total</c:v>
                </c:pt>
              </c:strCache>
            </c:strRef>
          </c:tx>
          <c:spPr>
            <a:ln>
              <a:solidFill>
                <a:srgbClr val="505050"/>
              </a:solidFill>
            </a:ln>
          </c:spPr>
          <c:marker>
            <c:symbol val="none"/>
          </c:marker>
          <c:dLbls>
            <c:dLbl>
              <c:idx val="0"/>
              <c:layout>
                <c:manualLayout>
                  <c:x val="-2.0298785620540577E-17"/>
                  <c:y val="-7.2292291803891906E-2"/>
                </c:manualLayout>
              </c:layout>
              <c:tx>
                <c:rich>
                  <a:bodyPr/>
                  <a:lstStyle/>
                  <a:p>
                    <a:r>
                      <a:rPr lang="en-US" dirty="0" smtClean="0"/>
                      <a:t>29,282</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4.4288771157478318E-3"/>
                  <c:y val="-8.2619762061590774E-2"/>
                </c:manualLayout>
              </c:layout>
              <c:tx>
                <c:rich>
                  <a:bodyPr/>
                  <a:lstStyle/>
                  <a:p>
                    <a:r>
                      <a:rPr lang="en-US" dirty="0" smtClean="0"/>
                      <a:t>31,064</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8.1195142482162307E-17"/>
                  <c:y val="-9.2947232319289627E-2"/>
                </c:manualLayout>
              </c:layout>
              <c:tx>
                <c:rich>
                  <a:bodyPr/>
                  <a:lstStyle/>
                  <a:p>
                    <a:r>
                      <a:rPr lang="en-US" dirty="0" smtClean="0"/>
                      <a:t>32,613</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1.7715508462991327E-2"/>
                  <c:y val="-7.229229180389192E-2"/>
                </c:manualLayout>
              </c:layout>
              <c:tx>
                <c:rich>
                  <a:bodyPr/>
                  <a:lstStyle/>
                  <a:p>
                    <a:r>
                      <a:rPr lang="en-US" dirty="0" smtClean="0"/>
                      <a:t>34,436</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
                  <c:y val="-6.1964821546193066E-2"/>
                </c:manualLayout>
              </c:layout>
              <c:tx>
                <c:rich>
                  <a:bodyPr/>
                  <a:lstStyle/>
                  <a:p>
                    <a:r>
                      <a:rPr lang="en-US" dirty="0" smtClean="0"/>
                      <a:t>35,814</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9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Sheet1!$A$2:$A$6</c:f>
              <c:numCache>
                <c:formatCode>General</c:formatCode>
                <c:ptCount val="5"/>
                <c:pt idx="0">
                  <c:v>2012</c:v>
                </c:pt>
                <c:pt idx="1">
                  <c:v>2013</c:v>
                </c:pt>
                <c:pt idx="2">
                  <c:v>2014</c:v>
                </c:pt>
                <c:pt idx="3">
                  <c:v>2015</c:v>
                </c:pt>
                <c:pt idx="4">
                  <c:v>2016</c:v>
                </c:pt>
              </c:numCache>
            </c:numRef>
          </c:cat>
          <c:val>
            <c:numRef>
              <c:f>Sheet1!$C$2:$C$6</c:f>
              <c:numCache>
                <c:formatCode>General</c:formatCode>
                <c:ptCount val="5"/>
                <c:pt idx="0">
                  <c:v>29282</c:v>
                </c:pt>
                <c:pt idx="1">
                  <c:v>31064</c:v>
                </c:pt>
                <c:pt idx="2">
                  <c:v>32613</c:v>
                </c:pt>
                <c:pt idx="3">
                  <c:v>34436</c:v>
                </c:pt>
                <c:pt idx="4">
                  <c:v>35814</c:v>
                </c:pt>
              </c:numCache>
            </c:numRef>
          </c:val>
          <c:smooth val="0"/>
        </c:ser>
        <c:dLbls>
          <c:showLegendKey val="0"/>
          <c:showVal val="0"/>
          <c:showCatName val="0"/>
          <c:showSerName val="0"/>
          <c:showPercent val="0"/>
          <c:showBubbleSize val="0"/>
        </c:dLbls>
        <c:smooth val="0"/>
        <c:axId val="786090864"/>
        <c:axId val="786085768"/>
      </c:lineChart>
      <c:catAx>
        <c:axId val="786090864"/>
        <c:scaling>
          <c:orientation val="minMax"/>
        </c:scaling>
        <c:delete val="1"/>
        <c:axPos val="b"/>
        <c:numFmt formatCode="General" sourceLinked="0"/>
        <c:majorTickMark val="out"/>
        <c:minorTickMark val="none"/>
        <c:tickLblPos val="nextTo"/>
        <c:crossAx val="786085768"/>
        <c:crosses val="autoZero"/>
        <c:auto val="1"/>
        <c:lblAlgn val="ctr"/>
        <c:lblOffset val="100"/>
        <c:noMultiLvlLbl val="0"/>
      </c:catAx>
      <c:valAx>
        <c:axId val="786085768"/>
        <c:scaling>
          <c:orientation val="minMax"/>
        </c:scaling>
        <c:delete val="1"/>
        <c:axPos val="l"/>
        <c:numFmt formatCode="#,##0" sourceLinked="1"/>
        <c:majorTickMark val="out"/>
        <c:minorTickMark val="none"/>
        <c:tickLblPos val="nextTo"/>
        <c:crossAx val="786090864"/>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2377083507517443E-2"/>
          <c:y val="0"/>
          <c:w val="0.94762291649248254"/>
          <c:h val="0.77305447807558547"/>
        </c:manualLayout>
      </c:layout>
      <c:lineChart>
        <c:grouping val="standard"/>
        <c:varyColors val="0"/>
        <c:ser>
          <c:idx val="0"/>
          <c:order val="0"/>
          <c:tx>
            <c:strRef>
              <c:f>Sheet1!$B$1</c:f>
              <c:strCache>
                <c:ptCount val="1"/>
                <c:pt idx="0">
                  <c:v>England Holiday</c:v>
                </c:pt>
              </c:strCache>
            </c:strRef>
          </c:tx>
          <c:spPr>
            <a:ln>
              <a:solidFill>
                <a:srgbClr val="120742"/>
              </a:solidFill>
            </a:ln>
          </c:spPr>
          <c:marker>
            <c:symbol val="none"/>
          </c:marker>
          <c:dLbls>
            <c:dLbl>
              <c:idx val="0"/>
              <c:layout>
                <c:manualLayout>
                  <c:x val="1.7715508462991327E-2"/>
                  <c:y val="-9.294723231928969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4.4288771157478318E-3"/>
                  <c:y val="-9.294723231928969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4.4288771157478318E-3"/>
                  <c:y val="-8.261976206159085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0"/>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
                  <c:y val="-4.130988103079538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9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2">
                  <c:v>Category 1</c:v>
                </c:pt>
                <c:pt idx="3">
                  <c:v>Category 2</c:v>
                </c:pt>
                <c:pt idx="4">
                  <c:v>Category 3</c:v>
                </c:pt>
              </c:strCache>
            </c:strRef>
          </c:cat>
          <c:val>
            <c:numRef>
              <c:f>Sheet1!$B$2:$B$6</c:f>
              <c:numCache>
                <c:formatCode>General</c:formatCode>
                <c:ptCount val="5"/>
                <c:pt idx="0">
                  <c:v>73</c:v>
                </c:pt>
                <c:pt idx="1">
                  <c:v>79</c:v>
                </c:pt>
                <c:pt idx="2">
                  <c:v>83</c:v>
                </c:pt>
                <c:pt idx="3">
                  <c:v>86</c:v>
                </c:pt>
                <c:pt idx="4">
                  <c:v>84</c:v>
                </c:pt>
              </c:numCache>
            </c:numRef>
          </c:val>
          <c:smooth val="0"/>
        </c:ser>
        <c:ser>
          <c:idx val="1"/>
          <c:order val="1"/>
          <c:tx>
            <c:strRef>
              <c:f>Sheet1!$C$1</c:f>
              <c:strCache>
                <c:ptCount val="1"/>
                <c:pt idx="0">
                  <c:v>England Total</c:v>
                </c:pt>
              </c:strCache>
            </c:strRef>
          </c:tx>
          <c:spPr>
            <a:ln>
              <a:solidFill>
                <a:srgbClr val="505050"/>
              </a:solidFill>
            </a:ln>
          </c:spPr>
          <c:marker>
            <c:symbol val="none"/>
          </c:marker>
          <c:dLbls>
            <c:dLbl>
              <c:idx val="0"/>
              <c:layout>
                <c:manualLayout>
                  <c:x val="-3.4873048155494737E-7"/>
                  <c:y val="-5.163735128849422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8.8577542314956636E-3"/>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4.4288771157478318E-3"/>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4.4288771157478318E-3"/>
                  <c:y val="-6.1964821546193115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1.6239028496432461E-16"/>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9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2">
                  <c:v>Category 1</c:v>
                </c:pt>
                <c:pt idx="3">
                  <c:v>Category 2</c:v>
                </c:pt>
                <c:pt idx="4">
                  <c:v>Category 3</c:v>
                </c:pt>
              </c:strCache>
            </c:strRef>
          </c:cat>
          <c:val>
            <c:numRef>
              <c:f>Sheet1!$C$2:$C$6</c:f>
              <c:numCache>
                <c:formatCode>General</c:formatCode>
                <c:ptCount val="5"/>
                <c:pt idx="0">
                  <c:v>230</c:v>
                </c:pt>
                <c:pt idx="1">
                  <c:v>245</c:v>
                </c:pt>
                <c:pt idx="2" formatCode="#,##0">
                  <c:v>265</c:v>
                </c:pt>
                <c:pt idx="3" formatCode="#,##0">
                  <c:v>273</c:v>
                </c:pt>
                <c:pt idx="4" formatCode="#,##0">
                  <c:v>277</c:v>
                </c:pt>
              </c:numCache>
            </c:numRef>
          </c:val>
          <c:smooth val="0"/>
        </c:ser>
        <c:dLbls>
          <c:showLegendKey val="0"/>
          <c:showVal val="0"/>
          <c:showCatName val="0"/>
          <c:showSerName val="0"/>
          <c:showPercent val="0"/>
          <c:showBubbleSize val="0"/>
        </c:dLbls>
        <c:smooth val="0"/>
        <c:axId val="786106152"/>
        <c:axId val="786100664"/>
      </c:lineChart>
      <c:catAx>
        <c:axId val="786106152"/>
        <c:scaling>
          <c:orientation val="minMax"/>
        </c:scaling>
        <c:delete val="1"/>
        <c:axPos val="b"/>
        <c:numFmt formatCode="General" sourceLinked="0"/>
        <c:majorTickMark val="out"/>
        <c:minorTickMark val="none"/>
        <c:tickLblPos val="nextTo"/>
        <c:crossAx val="786100664"/>
        <c:crosses val="autoZero"/>
        <c:auto val="1"/>
        <c:lblAlgn val="ctr"/>
        <c:lblOffset val="100"/>
        <c:noMultiLvlLbl val="0"/>
      </c:catAx>
      <c:valAx>
        <c:axId val="786100664"/>
        <c:scaling>
          <c:orientation val="minMax"/>
        </c:scaling>
        <c:delete val="1"/>
        <c:axPos val="l"/>
        <c:numFmt formatCode="General" sourceLinked="1"/>
        <c:majorTickMark val="out"/>
        <c:minorTickMark val="none"/>
        <c:tickLblPos val="nextTo"/>
        <c:crossAx val="786106152"/>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2377083507517443E-2"/>
          <c:y val="0"/>
          <c:w val="0.94762291649248254"/>
          <c:h val="0.77305447807558547"/>
        </c:manualLayout>
      </c:layout>
      <c:lineChart>
        <c:grouping val="standard"/>
        <c:varyColors val="0"/>
        <c:ser>
          <c:idx val="0"/>
          <c:order val="0"/>
          <c:tx>
            <c:strRef>
              <c:f>Sheet1!$B$1</c:f>
              <c:strCache>
                <c:ptCount val="1"/>
                <c:pt idx="0">
                  <c:v>UK Holiday</c:v>
                </c:pt>
              </c:strCache>
            </c:strRef>
          </c:tx>
          <c:spPr>
            <a:ln>
              <a:solidFill>
                <a:srgbClr val="120742"/>
              </a:solidFill>
            </a:ln>
          </c:spPr>
          <c:marker>
            <c:symbol val="none"/>
          </c:marker>
          <c:dLbls>
            <c:dLbl>
              <c:idx val="0"/>
              <c:layout>
                <c:manualLayout>
                  <c:x val="-2.0298785620540577E-17"/>
                  <c:y val="-7.2292291803891906E-2"/>
                </c:manualLayout>
              </c:layout>
              <c:tx>
                <c:rich>
                  <a:bodyPr/>
                  <a:lstStyle/>
                  <a:p>
                    <a:r>
                      <a:rPr lang="en-US" sz="900" dirty="0" smtClean="0">
                        <a:latin typeface="Arial" pitchFamily="34" charset="0"/>
                        <a:cs typeface="Arial" pitchFamily="34" charset="0"/>
                      </a:rPr>
                      <a:t>8,660</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4.0597571241081153E-17"/>
                  <c:y val="-7.2292291803891906E-2"/>
                </c:manualLayout>
              </c:layout>
              <c:tx>
                <c:rich>
                  <a:bodyPr/>
                  <a:lstStyle/>
                  <a:p>
                    <a:r>
                      <a:rPr lang="en-US" sz="900" dirty="0" smtClean="0">
                        <a:latin typeface="Arial" pitchFamily="34" charset="0"/>
                        <a:cs typeface="Arial" pitchFamily="34" charset="0"/>
                      </a:rPr>
                      <a:t>8,510</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8.8577542314956636E-3"/>
                  <c:y val="-6.1964821546193066E-2"/>
                </c:manualLayout>
              </c:layout>
              <c:tx>
                <c:rich>
                  <a:bodyPr/>
                  <a:lstStyle/>
                  <a:p>
                    <a:r>
                      <a:rPr lang="en-US" sz="900" dirty="0" smtClean="0">
                        <a:latin typeface="Arial" pitchFamily="34" charset="0"/>
                        <a:cs typeface="Arial" pitchFamily="34" charset="0"/>
                      </a:rPr>
                      <a:t>8,614</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4.4288771157478318E-3"/>
                  <c:y val="-6.1964821546193066E-2"/>
                </c:manualLayout>
              </c:layout>
              <c:tx>
                <c:rich>
                  <a:bodyPr/>
                  <a:lstStyle/>
                  <a:p>
                    <a:r>
                      <a:rPr lang="en-US" dirty="0" smtClean="0"/>
                      <a:t>8,458</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
                  <c:y val="-7.2292291803892003E-2"/>
                </c:manualLayout>
              </c:layout>
              <c:tx>
                <c:rich>
                  <a:bodyPr/>
                  <a:lstStyle/>
                  <a:p>
                    <a:r>
                      <a:rPr lang="en-US" dirty="0" smtClean="0"/>
                      <a:t>8,577</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Sheet1!$A$2:$A$6</c:f>
              <c:numCache>
                <c:formatCode>General</c:formatCode>
                <c:ptCount val="5"/>
                <c:pt idx="0">
                  <c:v>2012</c:v>
                </c:pt>
                <c:pt idx="1">
                  <c:v>2013</c:v>
                </c:pt>
                <c:pt idx="2">
                  <c:v>2014</c:v>
                </c:pt>
                <c:pt idx="3">
                  <c:v>2015</c:v>
                </c:pt>
                <c:pt idx="4">
                  <c:v>2016</c:v>
                </c:pt>
              </c:numCache>
            </c:numRef>
          </c:cat>
          <c:val>
            <c:numRef>
              <c:f>Sheet1!$B$2:$B$6</c:f>
              <c:numCache>
                <c:formatCode>General</c:formatCode>
                <c:ptCount val="5"/>
                <c:pt idx="0">
                  <c:v>7321</c:v>
                </c:pt>
                <c:pt idx="1">
                  <c:v>8397</c:v>
                </c:pt>
                <c:pt idx="2">
                  <c:v>8614</c:v>
                </c:pt>
                <c:pt idx="3">
                  <c:v>8458</c:v>
                </c:pt>
                <c:pt idx="4">
                  <c:v>8577</c:v>
                </c:pt>
              </c:numCache>
            </c:numRef>
          </c:val>
          <c:smooth val="0"/>
        </c:ser>
        <c:ser>
          <c:idx val="1"/>
          <c:order val="1"/>
          <c:tx>
            <c:strRef>
              <c:f>Sheet1!$C$1</c:f>
              <c:strCache>
                <c:ptCount val="1"/>
                <c:pt idx="0">
                  <c:v>UK Total</c:v>
                </c:pt>
              </c:strCache>
            </c:strRef>
          </c:tx>
          <c:spPr>
            <a:ln>
              <a:solidFill>
                <a:srgbClr val="505050"/>
              </a:solidFill>
            </a:ln>
          </c:spPr>
          <c:marker>
            <c:symbol val="none"/>
          </c:marker>
          <c:dLbls>
            <c:dLbl>
              <c:idx val="0"/>
              <c:layout>
                <c:manualLayout>
                  <c:x val="-2.0298785620540577E-17"/>
                  <c:y val="-8.2619762061590801E-2"/>
                </c:manualLayout>
              </c:layout>
              <c:tx>
                <c:rich>
                  <a:bodyPr/>
                  <a:lstStyle/>
                  <a:p>
                    <a:r>
                      <a:rPr lang="en-US" dirty="0" smtClean="0"/>
                      <a:t>18,245</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1.7715508462991286E-2"/>
                  <c:y val="-4.130988103079538E-2"/>
                </c:manualLayout>
              </c:layout>
              <c:tx>
                <c:rich>
                  <a:bodyPr/>
                  <a:lstStyle/>
                  <a:p>
                    <a:r>
                      <a:rPr lang="en-US" dirty="0" smtClean="0"/>
                      <a:t>20,934</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4.8717648273226145E-2"/>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4.8718345734189338E-2"/>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
                  <c:y val="-7.2292291803891906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wrap="square" lIns="38100" tIns="19050" rIns="38100" bIns="19050" anchor="ctr">
                <a:spAutoFit/>
              </a:bodyPr>
              <a:lstStyle/>
              <a:p>
                <a:pPr>
                  <a:defRPr sz="9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Sheet1!$A$2:$A$6</c:f>
              <c:numCache>
                <c:formatCode>General</c:formatCode>
                <c:ptCount val="5"/>
                <c:pt idx="0">
                  <c:v>2012</c:v>
                </c:pt>
                <c:pt idx="1">
                  <c:v>2013</c:v>
                </c:pt>
                <c:pt idx="2">
                  <c:v>2014</c:v>
                </c:pt>
                <c:pt idx="3">
                  <c:v>2015</c:v>
                </c:pt>
                <c:pt idx="4">
                  <c:v>2016</c:v>
                </c:pt>
              </c:numCache>
            </c:numRef>
          </c:cat>
          <c:val>
            <c:numRef>
              <c:f>Sheet1!$C$2:$C$6</c:f>
              <c:numCache>
                <c:formatCode>General</c:formatCode>
                <c:ptCount val="5"/>
                <c:pt idx="0">
                  <c:v>18245</c:v>
                </c:pt>
                <c:pt idx="1">
                  <c:v>20934</c:v>
                </c:pt>
                <c:pt idx="2" formatCode="#,##0">
                  <c:v>21578</c:v>
                </c:pt>
                <c:pt idx="3" formatCode="#,##0">
                  <c:v>21787</c:v>
                </c:pt>
                <c:pt idx="4" formatCode="#,##0">
                  <c:v>22257</c:v>
                </c:pt>
              </c:numCache>
            </c:numRef>
          </c:val>
          <c:smooth val="0"/>
        </c:ser>
        <c:dLbls>
          <c:showLegendKey val="0"/>
          <c:showVal val="0"/>
          <c:showCatName val="0"/>
          <c:showSerName val="0"/>
          <c:showPercent val="0"/>
          <c:showBubbleSize val="0"/>
        </c:dLbls>
        <c:smooth val="0"/>
        <c:axId val="786107328"/>
        <c:axId val="786104584"/>
      </c:lineChart>
      <c:catAx>
        <c:axId val="786107328"/>
        <c:scaling>
          <c:orientation val="minMax"/>
        </c:scaling>
        <c:delete val="1"/>
        <c:axPos val="b"/>
        <c:numFmt formatCode="General" sourceLinked="0"/>
        <c:majorTickMark val="out"/>
        <c:minorTickMark val="none"/>
        <c:tickLblPos val="nextTo"/>
        <c:crossAx val="786104584"/>
        <c:crosses val="autoZero"/>
        <c:auto val="1"/>
        <c:lblAlgn val="ctr"/>
        <c:lblOffset val="100"/>
        <c:noMultiLvlLbl val="0"/>
      </c:catAx>
      <c:valAx>
        <c:axId val="786104584"/>
        <c:scaling>
          <c:orientation val="minMax"/>
        </c:scaling>
        <c:delete val="1"/>
        <c:axPos val="l"/>
        <c:numFmt formatCode="General" sourceLinked="1"/>
        <c:majorTickMark val="out"/>
        <c:minorTickMark val="none"/>
        <c:tickLblPos val="nextTo"/>
        <c:crossAx val="786107328"/>
        <c:crosses val="autoZero"/>
        <c:crossBetween val="between"/>
      </c:valAx>
    </c:plotArea>
    <c:plotVisOnly val="1"/>
    <c:dispBlanksAs val="gap"/>
    <c:showDLblsOverMax val="0"/>
  </c:chart>
  <c:txPr>
    <a:bodyPr/>
    <a:lstStyle/>
    <a:p>
      <a:pPr>
        <a:defRPr sz="1000">
          <a:latin typeface="Arial" pitchFamily="34" charset="0"/>
          <a:cs typeface="Arial" pitchFamily="34" charset="0"/>
        </a:defRPr>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solidFill>
                <a:latin typeface="Arial" panose="020B0604020202020204" pitchFamily="34" charset="0"/>
                <a:ea typeface="+mn-ea"/>
                <a:cs typeface="Arial" panose="020B0604020202020204" pitchFamily="34" charset="0"/>
              </a:defRPr>
            </a:pPr>
            <a:r>
              <a:rPr lang="en-GB" sz="1400" b="1" dirty="0" smtClean="0"/>
              <a:t>Trip purpose</a:t>
            </a:r>
            <a:endParaRPr lang="en-GB" sz="1400" b="1" dirty="0"/>
          </a:p>
        </c:rich>
      </c:tx>
      <c:overlay val="0"/>
      <c:spPr>
        <a:noFill/>
        <a:ln>
          <a:noFill/>
        </a:ln>
        <a:effectLst/>
      </c:spPr>
    </c:title>
    <c:autoTitleDeleted val="0"/>
    <c:plotArea>
      <c:layout>
        <c:manualLayout>
          <c:layoutTarget val="inner"/>
          <c:xMode val="edge"/>
          <c:yMode val="edge"/>
          <c:x val="4.4391780180293543E-2"/>
          <c:y val="0.32237654162440943"/>
          <c:w val="0.9112164396394129"/>
          <c:h val="0.56940728336046109"/>
        </c:manualLayout>
      </c:layout>
      <c:barChart>
        <c:barDir val="col"/>
        <c:grouping val="percentStacked"/>
        <c:varyColors val="0"/>
        <c:ser>
          <c:idx val="0"/>
          <c:order val="0"/>
          <c:tx>
            <c:strRef>
              <c:f>Sheet1!$B$1</c:f>
              <c:strCache>
                <c:ptCount val="1"/>
                <c:pt idx="0">
                  <c:v>Other</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All visits to Hastings</c:v>
                </c:pt>
                <c:pt idx="1">
                  <c:v>All visits to UK</c:v>
                </c:pt>
              </c:strCache>
            </c:strRef>
          </c:cat>
          <c:val>
            <c:numRef>
              <c:f>Sheet1!$B$2:$B$3</c:f>
              <c:numCache>
                <c:formatCode>0%</c:formatCode>
                <c:ptCount val="2"/>
                <c:pt idx="0">
                  <c:v>0.04</c:v>
                </c:pt>
                <c:pt idx="1">
                  <c:v>0.08</c:v>
                </c:pt>
              </c:numCache>
            </c:numRef>
          </c:val>
        </c:ser>
        <c:ser>
          <c:idx val="1"/>
          <c:order val="1"/>
          <c:tx>
            <c:strRef>
              <c:f>Sheet1!$C$1</c:f>
              <c:strCache>
                <c:ptCount val="1"/>
                <c:pt idx="0">
                  <c:v>VFR</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All visits to Hastings</c:v>
                </c:pt>
                <c:pt idx="1">
                  <c:v>All visits to UK</c:v>
                </c:pt>
              </c:strCache>
            </c:strRef>
          </c:cat>
          <c:val>
            <c:numRef>
              <c:f>Sheet1!$C$2:$C$3</c:f>
              <c:numCache>
                <c:formatCode>0%</c:formatCode>
                <c:ptCount val="2"/>
                <c:pt idx="0">
                  <c:v>0.19</c:v>
                </c:pt>
                <c:pt idx="1">
                  <c:v>0.3</c:v>
                </c:pt>
              </c:numCache>
            </c:numRef>
          </c:val>
        </c:ser>
        <c:ser>
          <c:idx val="2"/>
          <c:order val="2"/>
          <c:tx>
            <c:strRef>
              <c:f>Sheet1!$D$1</c:f>
              <c:strCache>
                <c:ptCount val="1"/>
                <c:pt idx="0">
                  <c:v>Business</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All visits to Hastings</c:v>
                </c:pt>
                <c:pt idx="1">
                  <c:v>All visits to UK</c:v>
                </c:pt>
              </c:strCache>
            </c:strRef>
          </c:cat>
          <c:val>
            <c:numRef>
              <c:f>Sheet1!$D$2:$D$3</c:f>
              <c:numCache>
                <c:formatCode>0%</c:formatCode>
                <c:ptCount val="2"/>
                <c:pt idx="0">
                  <c:v>0.08</c:v>
                </c:pt>
                <c:pt idx="1">
                  <c:v>0.23</c:v>
                </c:pt>
              </c:numCache>
            </c:numRef>
          </c:val>
        </c:ser>
        <c:ser>
          <c:idx val="3"/>
          <c:order val="3"/>
          <c:tx>
            <c:strRef>
              <c:f>Sheet1!$E$1</c:f>
              <c:strCache>
                <c:ptCount val="1"/>
                <c:pt idx="0">
                  <c:v>Holiday</c:v>
                </c:pt>
              </c:strCache>
            </c:strRef>
          </c:tx>
          <c:invertIfNegative val="0"/>
          <c:dLbls>
            <c:spPr>
              <a:noFill/>
              <a:ln>
                <a:noFill/>
              </a:ln>
              <a:effectLst/>
            </c:spPr>
            <c:txPr>
              <a:bodyPr wrap="square" lIns="38100" tIns="19050" rIns="38100" bIns="19050" anchor="ctr">
                <a:spAutoFit/>
              </a:bodyPr>
              <a:lstStyle/>
              <a:p>
                <a:pPr>
                  <a:defRPr sz="12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All visits to Hastings</c:v>
                </c:pt>
                <c:pt idx="1">
                  <c:v>All visits to UK</c:v>
                </c:pt>
              </c:strCache>
            </c:strRef>
          </c:cat>
          <c:val>
            <c:numRef>
              <c:f>Sheet1!$E$2:$E$3</c:f>
              <c:numCache>
                <c:formatCode>0%</c:formatCode>
                <c:ptCount val="2"/>
                <c:pt idx="0">
                  <c:v>0.69</c:v>
                </c:pt>
                <c:pt idx="1">
                  <c:v>0.39</c:v>
                </c:pt>
              </c:numCache>
            </c:numRef>
          </c:val>
        </c:ser>
        <c:dLbls>
          <c:showLegendKey val="0"/>
          <c:showVal val="0"/>
          <c:showCatName val="0"/>
          <c:showSerName val="0"/>
          <c:showPercent val="0"/>
          <c:showBubbleSize val="0"/>
        </c:dLbls>
        <c:gapWidth val="100"/>
        <c:overlap val="100"/>
        <c:axId val="786091648"/>
        <c:axId val="786101448"/>
      </c:barChart>
      <c:catAx>
        <c:axId val="786091648"/>
        <c:scaling>
          <c:orientation val="minMax"/>
        </c:scaling>
        <c:delete val="0"/>
        <c:axPos val="t"/>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786101448"/>
        <c:crosses val="autoZero"/>
        <c:auto val="1"/>
        <c:lblAlgn val="ctr"/>
        <c:lblOffset val="100"/>
        <c:noMultiLvlLbl val="0"/>
      </c:catAx>
      <c:valAx>
        <c:axId val="786101448"/>
        <c:scaling>
          <c:orientation val="maxMin"/>
        </c:scaling>
        <c:delete val="1"/>
        <c:axPos val="l"/>
        <c:numFmt formatCode="0%" sourceLinked="1"/>
        <c:majorTickMark val="out"/>
        <c:minorTickMark val="none"/>
        <c:tickLblPos val="nextTo"/>
        <c:crossAx val="786091648"/>
        <c:crosses val="autoZero"/>
        <c:crossBetween val="between"/>
      </c:valAx>
      <c:spPr>
        <a:noFill/>
        <a:ln>
          <a:noFill/>
        </a:ln>
        <a:effectLst/>
      </c:spPr>
    </c:plotArea>
    <c:legend>
      <c:legendPos val="b"/>
      <c:layout>
        <c:manualLayout>
          <c:xMode val="edge"/>
          <c:yMode val="edge"/>
          <c:x val="6.0534245700400287E-2"/>
          <c:y val="0.88741842703797269"/>
          <c:w val="0.89999996822349304"/>
          <c:h val="0.10709339251057592"/>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noFill/>
    <a:ln>
      <a:noFill/>
    </a:ln>
    <a:effectLst/>
  </c:spPr>
  <c:txPr>
    <a:bodyPr/>
    <a:lstStyle/>
    <a:p>
      <a:pPr>
        <a:defRPr>
          <a:solidFill>
            <a:schemeClr val="tx1"/>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400"/>
            </a:pPr>
            <a:r>
              <a:rPr lang="en-GB" sz="1400" dirty="0" smtClean="0"/>
              <a:t>Source Markets</a:t>
            </a:r>
            <a:endParaRPr lang="en-GB" sz="1400" dirty="0"/>
          </a:p>
        </c:rich>
      </c:tx>
      <c:overlay val="0"/>
    </c:title>
    <c:autoTitleDeleted val="0"/>
    <c:plotArea>
      <c:layout>
        <c:manualLayout>
          <c:layoutTarget val="inner"/>
          <c:xMode val="edge"/>
          <c:yMode val="edge"/>
          <c:x val="0.26705851201629482"/>
          <c:y val="0.14742881645401548"/>
          <c:w val="0.71787112816287935"/>
          <c:h val="0.71942755930642488"/>
        </c:manualLayout>
      </c:layout>
      <c:barChart>
        <c:barDir val="bar"/>
        <c:grouping val="percentStacked"/>
        <c:varyColors val="0"/>
        <c:ser>
          <c:idx val="0"/>
          <c:order val="0"/>
          <c:tx>
            <c:strRef>
              <c:f>Sheet1!$B$1</c:f>
              <c:strCache>
                <c:ptCount val="1"/>
                <c:pt idx="0">
                  <c:v>France</c:v>
                </c:pt>
              </c:strCache>
            </c:strRef>
          </c:tx>
          <c:spPr>
            <a:solidFill>
              <a:schemeClr val="bg2"/>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Hastings</c:v>
                </c:pt>
                <c:pt idx="1">
                  <c:v>All visitors to UK</c:v>
                </c:pt>
                <c:pt idx="2">
                  <c:v>All holiday visitors to Hastings</c:v>
                </c:pt>
                <c:pt idx="3">
                  <c:v>All holiday visitors to UK</c:v>
                </c:pt>
              </c:strCache>
            </c:strRef>
          </c:cat>
          <c:val>
            <c:numRef>
              <c:f>Sheet1!$B$2:$B$5</c:f>
              <c:numCache>
                <c:formatCode>0%</c:formatCode>
                <c:ptCount val="4"/>
                <c:pt idx="0">
                  <c:v>0.13</c:v>
                </c:pt>
                <c:pt idx="1">
                  <c:v>0.11</c:v>
                </c:pt>
                <c:pt idx="2">
                  <c:v>0.09</c:v>
                </c:pt>
                <c:pt idx="3">
                  <c:v>0.12</c:v>
                </c:pt>
              </c:numCache>
            </c:numRef>
          </c:val>
        </c:ser>
        <c:ser>
          <c:idx val="1"/>
          <c:order val="1"/>
          <c:tx>
            <c:strRef>
              <c:f>Sheet1!$C$1</c:f>
              <c:strCache>
                <c:ptCount val="1"/>
                <c:pt idx="0">
                  <c:v>USA</c:v>
                </c:pt>
              </c:strCache>
            </c:strRef>
          </c:tx>
          <c:spPr>
            <a:solidFill>
              <a:schemeClr val="accent2"/>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Hastings</c:v>
                </c:pt>
                <c:pt idx="1">
                  <c:v>All visitors to UK</c:v>
                </c:pt>
                <c:pt idx="2">
                  <c:v>All holiday visitors to Hastings</c:v>
                </c:pt>
                <c:pt idx="3">
                  <c:v>All holiday visitors to UK</c:v>
                </c:pt>
              </c:strCache>
            </c:strRef>
          </c:cat>
          <c:val>
            <c:numRef>
              <c:f>Sheet1!$C$2:$C$5</c:f>
              <c:numCache>
                <c:formatCode>0%</c:formatCode>
                <c:ptCount val="4"/>
                <c:pt idx="0">
                  <c:v>0.03</c:v>
                </c:pt>
                <c:pt idx="1">
                  <c:v>0.09</c:v>
                </c:pt>
                <c:pt idx="2">
                  <c:v>0.02</c:v>
                </c:pt>
                <c:pt idx="3">
                  <c:v>0.1</c:v>
                </c:pt>
              </c:numCache>
            </c:numRef>
          </c:val>
        </c:ser>
        <c:ser>
          <c:idx val="2"/>
          <c:order val="2"/>
          <c:tx>
            <c:strRef>
              <c:f>Sheet1!$D$1</c:f>
              <c:strCache>
                <c:ptCount val="1"/>
                <c:pt idx="0">
                  <c:v>Germany</c:v>
                </c:pt>
              </c:strCache>
            </c:strRef>
          </c:tx>
          <c:spPr>
            <a:solidFill>
              <a:schemeClr val="accent5"/>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Hastings</c:v>
                </c:pt>
                <c:pt idx="1">
                  <c:v>All visitors to UK</c:v>
                </c:pt>
                <c:pt idx="2">
                  <c:v>All holiday visitors to Hastings</c:v>
                </c:pt>
                <c:pt idx="3">
                  <c:v>All holiday visitors to UK</c:v>
                </c:pt>
              </c:strCache>
            </c:strRef>
          </c:cat>
          <c:val>
            <c:numRef>
              <c:f>Sheet1!$D$2:$D$5</c:f>
              <c:numCache>
                <c:formatCode>0%</c:formatCode>
                <c:ptCount val="4"/>
                <c:pt idx="0">
                  <c:v>0.47</c:v>
                </c:pt>
                <c:pt idx="1">
                  <c:v>0.09</c:v>
                </c:pt>
                <c:pt idx="2">
                  <c:v>0.56000000000000005</c:v>
                </c:pt>
                <c:pt idx="3">
                  <c:v>0.11</c:v>
                </c:pt>
              </c:numCache>
            </c:numRef>
          </c:val>
        </c:ser>
        <c:ser>
          <c:idx val="3"/>
          <c:order val="3"/>
          <c:tx>
            <c:strRef>
              <c:f>Sheet1!$E$1</c:f>
              <c:strCache>
                <c:ptCount val="1"/>
                <c:pt idx="0">
                  <c:v>Nordics</c:v>
                </c:pt>
              </c:strCache>
            </c:strRef>
          </c:tx>
          <c:spPr>
            <a:solidFill>
              <a:schemeClr val="accent6"/>
            </a:solidFill>
            <a:ln>
              <a:noFill/>
            </a:ln>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Hastings</c:v>
                </c:pt>
                <c:pt idx="1">
                  <c:v>All visitors to UK</c:v>
                </c:pt>
                <c:pt idx="2">
                  <c:v>All holiday visitors to Hastings</c:v>
                </c:pt>
                <c:pt idx="3">
                  <c:v>All holiday visitors to UK</c:v>
                </c:pt>
              </c:strCache>
            </c:strRef>
          </c:cat>
          <c:val>
            <c:numRef>
              <c:f>Sheet1!$E$2:$E$5</c:f>
              <c:numCache>
                <c:formatCode>0%</c:formatCode>
                <c:ptCount val="4"/>
                <c:pt idx="0">
                  <c:v>0.03</c:v>
                </c:pt>
                <c:pt idx="1">
                  <c:v>0.08</c:v>
                </c:pt>
                <c:pt idx="2">
                  <c:v>0.02</c:v>
                </c:pt>
                <c:pt idx="3">
                  <c:v>0.09</c:v>
                </c:pt>
              </c:numCache>
            </c:numRef>
          </c:val>
        </c:ser>
        <c:ser>
          <c:idx val="4"/>
          <c:order val="4"/>
          <c:tx>
            <c:strRef>
              <c:f>Sheet1!$F$1</c:f>
              <c:strCache>
                <c:ptCount val="1"/>
                <c:pt idx="0">
                  <c:v>Italy</c:v>
                </c:pt>
              </c:strCache>
            </c:strRef>
          </c:tx>
          <c:spPr>
            <a:solidFill>
              <a:schemeClr val="tx1"/>
            </a:solidFill>
          </c:spPr>
          <c:invertIfNegative val="0"/>
          <c:dLbls>
            <c:spPr>
              <a:noFill/>
              <a:ln>
                <a:noFill/>
              </a:ln>
              <a:effectLst/>
            </c:spPr>
            <c:txPr>
              <a:bodyPr wrap="square" lIns="38100" tIns="19050" rIns="38100" bIns="19050" anchor="ctr">
                <a:spAutoFit/>
              </a:bodyPr>
              <a:lstStyle/>
              <a:p>
                <a:pPr>
                  <a:defRPr sz="700" b="1">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Hastings</c:v>
                </c:pt>
                <c:pt idx="1">
                  <c:v>All visitors to UK</c:v>
                </c:pt>
                <c:pt idx="2">
                  <c:v>All holiday visitors to Hastings</c:v>
                </c:pt>
                <c:pt idx="3">
                  <c:v>All holiday visitors to UK</c:v>
                </c:pt>
              </c:strCache>
            </c:strRef>
          </c:cat>
          <c:val>
            <c:numRef>
              <c:f>Sheet1!$F$2:$F$5</c:f>
              <c:numCache>
                <c:formatCode>0%</c:formatCode>
                <c:ptCount val="4"/>
                <c:pt idx="0">
                  <c:v>0.02</c:v>
                </c:pt>
                <c:pt idx="1">
                  <c:v>0.05</c:v>
                </c:pt>
                <c:pt idx="2">
                  <c:v>0.01</c:v>
                </c:pt>
                <c:pt idx="3">
                  <c:v>7.0000000000000007E-2</c:v>
                </c:pt>
              </c:numCache>
            </c:numRef>
          </c:val>
        </c:ser>
        <c:ser>
          <c:idx val="5"/>
          <c:order val="5"/>
          <c:tx>
            <c:strRef>
              <c:f>Sheet1!$G$1</c:f>
              <c:strCache>
                <c:ptCount val="1"/>
                <c:pt idx="0">
                  <c:v>Spain</c:v>
                </c:pt>
              </c:strCache>
            </c:strRef>
          </c:tx>
          <c:spPr>
            <a:solidFill>
              <a:schemeClr val="accent4"/>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Hastings</c:v>
                </c:pt>
                <c:pt idx="1">
                  <c:v>All visitors to UK</c:v>
                </c:pt>
                <c:pt idx="2">
                  <c:v>All holiday visitors to Hastings</c:v>
                </c:pt>
                <c:pt idx="3">
                  <c:v>All holiday visitors to UK</c:v>
                </c:pt>
              </c:strCache>
            </c:strRef>
          </c:cat>
          <c:val>
            <c:numRef>
              <c:f>Sheet1!$G$2:$G$5</c:f>
              <c:numCache>
                <c:formatCode>0%</c:formatCode>
                <c:ptCount val="4"/>
                <c:pt idx="0">
                  <c:v>0.05</c:v>
                </c:pt>
                <c:pt idx="1">
                  <c:v>0.06</c:v>
                </c:pt>
                <c:pt idx="2">
                  <c:v>0.04</c:v>
                </c:pt>
                <c:pt idx="3">
                  <c:v>0.06</c:v>
                </c:pt>
              </c:numCache>
            </c:numRef>
          </c:val>
        </c:ser>
        <c:ser>
          <c:idx val="6"/>
          <c:order val="6"/>
          <c:tx>
            <c:strRef>
              <c:f>Sheet1!$H$1</c:f>
              <c:strCache>
                <c:ptCount val="1"/>
                <c:pt idx="0">
                  <c:v>Netherlands</c:v>
                </c:pt>
              </c:strCache>
            </c:strRef>
          </c:tx>
          <c:spPr>
            <a:solidFill>
              <a:schemeClr val="bg1">
                <a:lumMod val="50000"/>
              </a:schemeClr>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Hastings</c:v>
                </c:pt>
                <c:pt idx="1">
                  <c:v>All visitors to UK</c:v>
                </c:pt>
                <c:pt idx="2">
                  <c:v>All holiday visitors to Hastings</c:v>
                </c:pt>
                <c:pt idx="3">
                  <c:v>All holiday visitors to UK</c:v>
                </c:pt>
              </c:strCache>
            </c:strRef>
          </c:cat>
          <c:val>
            <c:numRef>
              <c:f>Sheet1!$H$2:$H$5</c:f>
              <c:numCache>
                <c:formatCode>0%</c:formatCode>
                <c:ptCount val="4"/>
                <c:pt idx="0">
                  <c:v>0.05</c:v>
                </c:pt>
                <c:pt idx="1">
                  <c:v>0.05</c:v>
                </c:pt>
                <c:pt idx="2">
                  <c:v>0.06</c:v>
                </c:pt>
                <c:pt idx="3">
                  <c:v>0.05</c:v>
                </c:pt>
              </c:numCache>
            </c:numRef>
          </c:val>
        </c:ser>
        <c:ser>
          <c:idx val="7"/>
          <c:order val="7"/>
          <c:tx>
            <c:strRef>
              <c:f>Sheet1!$I$1</c:f>
              <c:strCache>
                <c:ptCount val="1"/>
                <c:pt idx="0">
                  <c:v>Australia</c:v>
                </c:pt>
              </c:strCache>
            </c:strRef>
          </c:tx>
          <c:spPr>
            <a:solidFill>
              <a:schemeClr val="bg2">
                <a:lumMod val="60000"/>
                <a:lumOff val="40000"/>
              </a:schemeClr>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Hastings</c:v>
                </c:pt>
                <c:pt idx="1">
                  <c:v>All visitors to UK</c:v>
                </c:pt>
                <c:pt idx="2">
                  <c:v>All holiday visitors to Hastings</c:v>
                </c:pt>
                <c:pt idx="3">
                  <c:v>All holiday visitors to UK</c:v>
                </c:pt>
              </c:strCache>
            </c:strRef>
          </c:cat>
          <c:val>
            <c:numRef>
              <c:f>Sheet1!$I$2:$I$5</c:f>
              <c:numCache>
                <c:formatCode>0%</c:formatCode>
                <c:ptCount val="4"/>
                <c:pt idx="0">
                  <c:v>0.03</c:v>
                </c:pt>
                <c:pt idx="1">
                  <c:v>0.03</c:v>
                </c:pt>
                <c:pt idx="2">
                  <c:v>0.03</c:v>
                </c:pt>
                <c:pt idx="3">
                  <c:v>0.03</c:v>
                </c:pt>
              </c:numCache>
            </c:numRef>
          </c:val>
        </c:ser>
        <c:ser>
          <c:idx val="8"/>
          <c:order val="8"/>
          <c:tx>
            <c:strRef>
              <c:f>Sheet1!$J$1</c:f>
              <c:strCache>
                <c:ptCount val="1"/>
                <c:pt idx="0">
                  <c:v>Asia</c:v>
                </c:pt>
              </c:strCache>
            </c:strRef>
          </c:tx>
          <c:spPr>
            <a:solidFill>
              <a:schemeClr val="accent2">
                <a:lumMod val="40000"/>
                <a:lumOff val="60000"/>
              </a:schemeClr>
            </a:solidFill>
          </c:spPr>
          <c:invertIfNegative val="0"/>
          <c:dLbls>
            <c:dLbl>
              <c:idx val="2"/>
              <c:delete val="1"/>
              <c:extLst>
                <c:ext xmlns:c15="http://schemas.microsoft.com/office/drawing/2012/chart" uri="{CE6537A1-D6FC-4f65-9D91-7224C49458BB}"/>
              </c:extLst>
            </c:dLbl>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Sheet1!$A$2:$A$5</c:f>
              <c:strCache>
                <c:ptCount val="4"/>
                <c:pt idx="0">
                  <c:v>All visitors to Hastings</c:v>
                </c:pt>
                <c:pt idx="1">
                  <c:v>All visitors to UK</c:v>
                </c:pt>
                <c:pt idx="2">
                  <c:v>All holiday visitors to Hastings</c:v>
                </c:pt>
                <c:pt idx="3">
                  <c:v>All holiday visitors to UK</c:v>
                </c:pt>
              </c:strCache>
            </c:strRef>
          </c:cat>
          <c:val>
            <c:numRef>
              <c:f>Sheet1!$J$2:$J$5</c:f>
              <c:numCache>
                <c:formatCode>0%</c:formatCode>
                <c:ptCount val="4"/>
                <c:pt idx="0">
                  <c:v>0.01</c:v>
                </c:pt>
                <c:pt idx="1">
                  <c:v>0.06</c:v>
                </c:pt>
                <c:pt idx="2" formatCode="0.0%">
                  <c:v>5.0000000000000001E-3</c:v>
                </c:pt>
                <c:pt idx="3">
                  <c:v>0.06</c:v>
                </c:pt>
              </c:numCache>
            </c:numRef>
          </c:val>
        </c:ser>
        <c:ser>
          <c:idx val="9"/>
          <c:order val="9"/>
          <c:tx>
            <c:strRef>
              <c:f>Sheet1!$K$1</c:f>
              <c:strCache>
                <c:ptCount val="1"/>
                <c:pt idx="0">
                  <c:v>Other</c:v>
                </c:pt>
              </c:strCache>
            </c:strRef>
          </c:tx>
          <c:spPr>
            <a:solidFill>
              <a:schemeClr val="tx2">
                <a:lumMod val="25000"/>
                <a:lumOff val="75000"/>
              </a:schemeClr>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Hastings</c:v>
                </c:pt>
                <c:pt idx="1">
                  <c:v>All visitors to UK</c:v>
                </c:pt>
                <c:pt idx="2">
                  <c:v>All holiday visitors to Hastings</c:v>
                </c:pt>
                <c:pt idx="3">
                  <c:v>All holiday visitors to UK</c:v>
                </c:pt>
              </c:strCache>
            </c:strRef>
          </c:cat>
          <c:val>
            <c:numRef>
              <c:f>Sheet1!$K$2:$K$5</c:f>
              <c:numCache>
                <c:formatCode>0%</c:formatCode>
                <c:ptCount val="4"/>
                <c:pt idx="0">
                  <c:v>0.17</c:v>
                </c:pt>
                <c:pt idx="1">
                  <c:v>0.38</c:v>
                </c:pt>
                <c:pt idx="2">
                  <c:v>0.15</c:v>
                </c:pt>
                <c:pt idx="3">
                  <c:v>0.28999999999999998</c:v>
                </c:pt>
              </c:numCache>
            </c:numRef>
          </c:val>
        </c:ser>
        <c:dLbls>
          <c:showLegendKey val="0"/>
          <c:showVal val="1"/>
          <c:showCatName val="0"/>
          <c:showSerName val="0"/>
          <c:showPercent val="0"/>
          <c:showBubbleSize val="0"/>
        </c:dLbls>
        <c:gapWidth val="49"/>
        <c:overlap val="100"/>
        <c:axId val="786105760"/>
        <c:axId val="786104976"/>
      </c:barChart>
      <c:catAx>
        <c:axId val="786105760"/>
        <c:scaling>
          <c:orientation val="maxMin"/>
        </c:scaling>
        <c:delete val="0"/>
        <c:axPos val="l"/>
        <c:numFmt formatCode="General" sourceLinked="0"/>
        <c:majorTickMark val="none"/>
        <c:minorTickMark val="none"/>
        <c:tickLblPos val="nextTo"/>
        <c:txPr>
          <a:bodyPr/>
          <a:lstStyle/>
          <a:p>
            <a:pPr>
              <a:defRPr sz="1000" b="1"/>
            </a:pPr>
            <a:endParaRPr lang="en-US"/>
          </a:p>
        </c:txPr>
        <c:crossAx val="786104976"/>
        <c:crosses val="autoZero"/>
        <c:auto val="1"/>
        <c:lblAlgn val="ctr"/>
        <c:lblOffset val="100"/>
        <c:noMultiLvlLbl val="0"/>
      </c:catAx>
      <c:valAx>
        <c:axId val="786104976"/>
        <c:scaling>
          <c:orientation val="minMax"/>
          <c:max val="1"/>
        </c:scaling>
        <c:delete val="1"/>
        <c:axPos val="t"/>
        <c:numFmt formatCode="0%" sourceLinked="1"/>
        <c:majorTickMark val="out"/>
        <c:minorTickMark val="none"/>
        <c:tickLblPos val="nextTo"/>
        <c:crossAx val="786105760"/>
        <c:crosses val="autoZero"/>
        <c:crossBetween val="between"/>
      </c:valAx>
    </c:plotArea>
    <c:legend>
      <c:legendPos val="b"/>
      <c:layout>
        <c:manualLayout>
          <c:xMode val="edge"/>
          <c:yMode val="edge"/>
          <c:x val="0"/>
          <c:y val="0.88051921047087733"/>
          <c:w val="1"/>
          <c:h val="0.11948076233666345"/>
        </c:manualLayout>
      </c:layout>
      <c:overlay val="0"/>
      <c:txPr>
        <a:bodyPr/>
        <a:lstStyle/>
        <a:p>
          <a:pPr>
            <a:defRPr b="1"/>
          </a:pPr>
          <a:endParaRPr lang="en-US"/>
        </a:p>
      </c:txPr>
    </c:legend>
    <c:plotVisOnly val="1"/>
    <c:dispBlanksAs val="gap"/>
    <c:showDLblsOverMax val="0"/>
  </c:chart>
  <c:spPr>
    <a:ln>
      <a:noFill/>
    </a:ln>
  </c:spPr>
  <c:txPr>
    <a:bodyPr/>
    <a:lstStyle/>
    <a:p>
      <a:pPr>
        <a:defRPr sz="900">
          <a:latin typeface="Arial" panose="020B0604020202020204" pitchFamily="34" charset="0"/>
          <a:cs typeface="Arial" panose="020B0604020202020204" pitchFamily="34" charset="0"/>
        </a:defRPr>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913DC6B7-151A-46DD-8992-DF262D5946DA}" type="datetimeFigureOut">
              <a:rPr lang="en-GB" smtClean="0"/>
              <a:t>06/11/2017</a:t>
            </a:fld>
            <a:endParaRPr lang="en-GB" dirty="0"/>
          </a:p>
        </p:txBody>
      </p:sp>
      <p:sp>
        <p:nvSpPr>
          <p:cNvPr id="4" name="Footer Placeholder 3"/>
          <p:cNvSpPr>
            <a:spLocks noGrp="1"/>
          </p:cNvSpPr>
          <p:nvPr>
            <p:ph type="ftr" sz="quarter" idx="2"/>
          </p:nvPr>
        </p:nvSpPr>
        <p:spPr>
          <a:xfrm>
            <a:off x="0" y="9428164"/>
            <a:ext cx="2946400" cy="496887"/>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3849688" y="9428164"/>
            <a:ext cx="2946400" cy="496887"/>
          </a:xfrm>
          <a:prstGeom prst="rect">
            <a:avLst/>
          </a:prstGeom>
        </p:spPr>
        <p:txBody>
          <a:bodyPr vert="horz" lIns="91440" tIns="45720" rIns="91440" bIns="45720" rtlCol="0" anchor="b"/>
          <a:lstStyle>
            <a:lvl1pPr algn="r">
              <a:defRPr sz="1200"/>
            </a:lvl1pPr>
          </a:lstStyle>
          <a:p>
            <a:fld id="{84D6EE0A-42C7-491E-B3DC-355BB75EA521}" type="slidenum">
              <a:rPr lang="en-GB" smtClean="0"/>
              <a:t>‹#›</a:t>
            </a:fld>
            <a:endParaRPr lang="en-GB" dirty="0"/>
          </a:p>
        </p:txBody>
      </p:sp>
    </p:spTree>
    <p:extLst>
      <p:ext uri="{BB962C8B-B14F-4D97-AF65-F5344CB8AC3E}">
        <p14:creationId xmlns:p14="http://schemas.microsoft.com/office/powerpoint/2010/main" val="19570719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45659" cy="498056"/>
          </a:xfrm>
          <a:prstGeom prst="rect">
            <a:avLst/>
          </a:prstGeom>
        </p:spPr>
        <p:txBody>
          <a:bodyPr vert="horz" lIns="91440" tIns="45720" rIns="91440" bIns="45720" rtlCol="0"/>
          <a:lstStyle>
            <a:lvl1pPr algn="l">
              <a:defRPr sz="1200">
                <a:latin typeface="Arial" panose="020B0604020202020204" pitchFamily="34" charset="0"/>
              </a:defRPr>
            </a:lvl1pPr>
          </a:lstStyle>
          <a:p>
            <a:endParaRPr lang="en-GB" dirty="0"/>
          </a:p>
        </p:txBody>
      </p:sp>
      <p:sp>
        <p:nvSpPr>
          <p:cNvPr id="3" name="Date Placeholder 2"/>
          <p:cNvSpPr>
            <a:spLocks noGrp="1"/>
          </p:cNvSpPr>
          <p:nvPr>
            <p:ph type="dt" idx="1"/>
          </p:nvPr>
        </p:nvSpPr>
        <p:spPr>
          <a:xfrm>
            <a:off x="3850444" y="1"/>
            <a:ext cx="2945659" cy="498056"/>
          </a:xfrm>
          <a:prstGeom prst="rect">
            <a:avLst/>
          </a:prstGeom>
        </p:spPr>
        <p:txBody>
          <a:bodyPr vert="horz" lIns="91440" tIns="45720" rIns="91440" bIns="45720" rtlCol="0"/>
          <a:lstStyle>
            <a:lvl1pPr algn="r">
              <a:defRPr sz="1200">
                <a:latin typeface="Arial" panose="020B0604020202020204" pitchFamily="34" charset="0"/>
              </a:defRPr>
            </a:lvl1pPr>
          </a:lstStyle>
          <a:p>
            <a:fld id="{21958A92-D4BF-4190-AED4-D146BA303FE3}" type="datetimeFigureOut">
              <a:rPr lang="en-GB" smtClean="0"/>
              <a:pPr/>
              <a:t>06/11/2017</a:t>
            </a:fld>
            <a:endParaRPr lang="en-GB" dirty="0"/>
          </a:p>
        </p:txBody>
      </p:sp>
      <p:sp>
        <p:nvSpPr>
          <p:cNvPr id="4" name="Slide Image Placeholder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79768" y="4777195"/>
            <a:ext cx="5438140" cy="3908614"/>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Footer Placeholder 5"/>
          <p:cNvSpPr>
            <a:spLocks noGrp="1"/>
          </p:cNvSpPr>
          <p:nvPr>
            <p:ph type="ftr" sz="quarter" idx="4"/>
          </p:nvPr>
        </p:nvSpPr>
        <p:spPr>
          <a:xfrm>
            <a:off x="1" y="9428585"/>
            <a:ext cx="2945659" cy="498055"/>
          </a:xfrm>
          <a:prstGeom prst="rect">
            <a:avLst/>
          </a:prstGeom>
        </p:spPr>
        <p:txBody>
          <a:bodyPr vert="horz" lIns="91440" tIns="45720" rIns="91440" bIns="45720" rtlCol="0" anchor="b"/>
          <a:lstStyle>
            <a:lvl1pPr algn="l">
              <a:defRPr sz="1200">
                <a:latin typeface="Arial" panose="020B0604020202020204" pitchFamily="34" charset="0"/>
              </a:defRPr>
            </a:lvl1pPr>
          </a:lstStyle>
          <a:p>
            <a:endParaRPr lang="en-GB" dirty="0"/>
          </a:p>
        </p:txBody>
      </p:sp>
      <p:sp>
        <p:nvSpPr>
          <p:cNvPr id="7" name="Slide Number Placeholder 6"/>
          <p:cNvSpPr>
            <a:spLocks noGrp="1"/>
          </p:cNvSpPr>
          <p:nvPr>
            <p:ph type="sldNum" sz="quarter" idx="5"/>
          </p:nvPr>
        </p:nvSpPr>
        <p:spPr>
          <a:xfrm>
            <a:off x="3850444" y="9428585"/>
            <a:ext cx="2945659" cy="498055"/>
          </a:xfrm>
          <a:prstGeom prst="rect">
            <a:avLst/>
          </a:prstGeom>
        </p:spPr>
        <p:txBody>
          <a:bodyPr vert="horz" lIns="91440" tIns="45720" rIns="91440" bIns="45720" rtlCol="0" anchor="b"/>
          <a:lstStyle>
            <a:lvl1pPr algn="r">
              <a:defRPr sz="1200">
                <a:latin typeface="Arial" panose="020B0604020202020204" pitchFamily="34" charset="0"/>
              </a:defRPr>
            </a:lvl1pPr>
          </a:lstStyle>
          <a:p>
            <a:fld id="{78E5DEFC-BFAE-4186-88B9-06BA9B12B895}" type="slidenum">
              <a:rPr lang="en-GB" smtClean="0"/>
              <a:pPr/>
              <a:t>‹#›</a:t>
            </a:fld>
            <a:endParaRPr lang="en-GB" dirty="0"/>
          </a:p>
        </p:txBody>
      </p:sp>
    </p:spTree>
    <p:extLst>
      <p:ext uri="{BB962C8B-B14F-4D97-AF65-F5344CB8AC3E}">
        <p14:creationId xmlns:p14="http://schemas.microsoft.com/office/powerpoint/2010/main" val="12082955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anose="020B0604020202020204" pitchFamily="34" charset="0"/>
        <a:ea typeface="+mn-ea"/>
        <a:cs typeface="+mn-cs"/>
      </a:defRPr>
    </a:lvl1pPr>
    <a:lvl2pPr marL="457200" algn="l" defTabSz="914400" rtl="0" eaLnBrk="1" latinLnBrk="0" hangingPunct="1">
      <a:defRPr sz="1200" kern="1200">
        <a:solidFill>
          <a:schemeClr val="tx1"/>
        </a:solidFill>
        <a:latin typeface="Arial" panose="020B0604020202020204" pitchFamily="34" charset="0"/>
        <a:ea typeface="+mn-ea"/>
        <a:cs typeface="+mn-cs"/>
      </a:defRPr>
    </a:lvl2pPr>
    <a:lvl3pPr marL="914400" algn="l" defTabSz="914400" rtl="0" eaLnBrk="1" latinLnBrk="0" hangingPunct="1">
      <a:defRPr sz="1200" kern="1200">
        <a:solidFill>
          <a:schemeClr val="tx1"/>
        </a:solidFill>
        <a:latin typeface="Arial" panose="020B0604020202020204" pitchFamily="34" charset="0"/>
        <a:ea typeface="+mn-ea"/>
        <a:cs typeface="+mn-cs"/>
      </a:defRPr>
    </a:lvl3pPr>
    <a:lvl4pPr marL="1371600" algn="l" defTabSz="914400" rtl="0" eaLnBrk="1" latinLnBrk="0" hangingPunct="1">
      <a:defRPr sz="1200" kern="1200">
        <a:solidFill>
          <a:schemeClr val="tx1"/>
        </a:solidFill>
        <a:latin typeface="Arial" panose="020B0604020202020204" pitchFamily="34" charset="0"/>
        <a:ea typeface="+mn-ea"/>
        <a:cs typeface="+mn-cs"/>
      </a:defRPr>
    </a:lvl4pPr>
    <a:lvl5pPr marL="1828800" algn="l" defTabSz="914400" rtl="0" eaLnBrk="1" latinLnBrk="0" hangingPunct="1">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8E5DEFC-BFAE-4186-88B9-06BA9B12B895}" type="slidenum">
              <a:rPr lang="en-GB" smtClean="0">
                <a:solidFill>
                  <a:prstClr val="black"/>
                </a:solidFill>
              </a:rPr>
              <a:pPr/>
              <a:t>3</a:t>
            </a:fld>
            <a:endParaRPr lang="en-GB" dirty="0">
              <a:solidFill>
                <a:prstClr val="black"/>
              </a:solidFill>
            </a:endParaRPr>
          </a:p>
        </p:txBody>
      </p:sp>
    </p:spTree>
    <p:extLst>
      <p:ext uri="{BB962C8B-B14F-4D97-AF65-F5344CB8AC3E}">
        <p14:creationId xmlns:p14="http://schemas.microsoft.com/office/powerpoint/2010/main" val="193690583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VisitEngland Title Slide">
    <p:spTree>
      <p:nvGrpSpPr>
        <p:cNvPr id="1" name=""/>
        <p:cNvGrpSpPr/>
        <p:nvPr/>
      </p:nvGrpSpPr>
      <p:grpSpPr>
        <a:xfrm>
          <a:off x="0" y="0"/>
          <a:ext cx="0" cy="0"/>
          <a:chOff x="0" y="0"/>
          <a:chExt cx="0" cy="0"/>
        </a:xfrm>
      </p:grpSpPr>
      <p:sp>
        <p:nvSpPr>
          <p:cNvPr id="5" name="Rectangle 4"/>
          <p:cNvSpPr/>
          <p:nvPr userDrawn="1"/>
        </p:nvSpPr>
        <p:spPr>
          <a:xfrm rot="5400000">
            <a:off x="3978900" y="-1568103"/>
            <a:ext cx="1148948" cy="8740989"/>
          </a:xfrm>
          <a:prstGeom prst="rect">
            <a:avLst/>
          </a:prstGeom>
          <a:solidFill>
            <a:srgbClr val="120742"/>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endParaRPr>
          </a:p>
        </p:txBody>
      </p:sp>
      <p:sp>
        <p:nvSpPr>
          <p:cNvPr id="12" name="Rectangle 11"/>
          <p:cNvSpPr/>
          <p:nvPr userDrawn="1"/>
        </p:nvSpPr>
        <p:spPr>
          <a:xfrm>
            <a:off x="182880" y="110067"/>
            <a:ext cx="8740988" cy="82973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lnSpc>
                <a:spcPct val="80000"/>
              </a:lnSpc>
            </a:pPr>
            <a:endParaRPr lang="en-GB" sz="1400" dirty="0">
              <a:solidFill>
                <a:srgbClr val="505050"/>
              </a:solidFill>
              <a:latin typeface="Arial" panose="020B0604020202020204" pitchFamily="34" charset="0"/>
              <a:cs typeface="Arial" panose="020B0604020202020204" pitchFamily="34" charset="0"/>
            </a:endParaRPr>
          </a:p>
        </p:txBody>
      </p:sp>
      <p:sp>
        <p:nvSpPr>
          <p:cNvPr id="2" name="Title 1"/>
          <p:cNvSpPr>
            <a:spLocks noGrp="1"/>
          </p:cNvSpPr>
          <p:nvPr>
            <p:ph type="title" hasCustomPrompt="1"/>
          </p:nvPr>
        </p:nvSpPr>
        <p:spPr>
          <a:xfrm>
            <a:off x="520270" y="2315970"/>
            <a:ext cx="7937929" cy="1325563"/>
          </a:xfrm>
          <a:prstGeom prst="rect">
            <a:avLst/>
          </a:prstGeom>
        </p:spPr>
        <p:txBody>
          <a:bodyPr/>
          <a:lstStyle>
            <a:lvl1pPr marL="0" indent="0" algn="l" defTabSz="457200" rtl="0" eaLnBrk="1" latinLnBrk="0" hangingPunct="1">
              <a:spcBef>
                <a:spcPct val="20000"/>
              </a:spcBef>
              <a:buFont typeface="Arial"/>
              <a:buNone/>
              <a:defRPr lang="en-GB" sz="3000" kern="1200" dirty="0">
                <a:solidFill>
                  <a:schemeClr val="bg1"/>
                </a:solidFill>
                <a:latin typeface="Arial"/>
                <a:ea typeface="+mn-ea"/>
                <a:cs typeface="Arial"/>
              </a:defRPr>
            </a:lvl1pPr>
          </a:lstStyle>
          <a:p>
            <a:pPr marL="0" lvl="0" indent="0" algn="l" defTabSz="457200" rtl="0" eaLnBrk="1" latinLnBrk="0" hangingPunct="1">
              <a:spcBef>
                <a:spcPct val="20000"/>
              </a:spcBef>
              <a:buFont typeface="Arial"/>
              <a:buNone/>
            </a:pPr>
            <a:r>
              <a:rPr lang="en-GB" dirty="0" smtClean="0"/>
              <a:t>Title of presentation and if it’s long it can run over two lines</a:t>
            </a:r>
            <a:endParaRPr lang="en-GB" dirty="0"/>
          </a:p>
        </p:txBody>
      </p:sp>
      <p:sp>
        <p:nvSpPr>
          <p:cNvPr id="8" name="Text Placeholder 14"/>
          <p:cNvSpPr>
            <a:spLocks noGrp="1"/>
          </p:cNvSpPr>
          <p:nvPr>
            <p:ph type="body" sz="quarter" idx="11" hasCustomPrompt="1"/>
          </p:nvPr>
        </p:nvSpPr>
        <p:spPr>
          <a:xfrm>
            <a:off x="522173" y="3607204"/>
            <a:ext cx="7936025" cy="439091"/>
          </a:xfrm>
          <a:prstGeom prst="rect">
            <a:avLst/>
          </a:prstGeom>
        </p:spPr>
        <p:txBody>
          <a:bodyPr vert="horz"/>
          <a:lstStyle>
            <a:lvl1pPr marL="0" indent="0">
              <a:buNone/>
              <a:defRPr sz="2000">
                <a:solidFill>
                  <a:schemeClr val="accent2"/>
                </a:solidFill>
                <a:latin typeface="Arial"/>
                <a:cs typeface="Arial"/>
              </a:defRPr>
            </a:lvl1pPr>
            <a:lvl2pPr marL="457200" indent="0">
              <a:buNone/>
              <a:defRPr sz="2000">
                <a:latin typeface="Arial"/>
                <a:cs typeface="Arial"/>
              </a:defRPr>
            </a:lvl2pPr>
            <a:lvl3pPr marL="914400" indent="0">
              <a:buNone/>
              <a:defRPr sz="2000">
                <a:latin typeface="Arial"/>
                <a:cs typeface="Arial"/>
              </a:defRPr>
            </a:lvl3pPr>
            <a:lvl4pPr marL="1371600" indent="0">
              <a:buNone/>
              <a:defRPr sz="2000">
                <a:latin typeface="Arial"/>
                <a:cs typeface="Arial"/>
              </a:defRPr>
            </a:lvl4pPr>
            <a:lvl5pPr marL="1828800" indent="0">
              <a:buNone/>
              <a:defRPr sz="2000">
                <a:latin typeface="Arial"/>
                <a:cs typeface="Arial"/>
              </a:defRPr>
            </a:lvl5pPr>
          </a:lstStyle>
          <a:p>
            <a:pPr lvl="0"/>
            <a:r>
              <a:rPr lang="en-US" dirty="0" smtClean="0"/>
              <a:t>Subtitle e.g. presenter’s name</a:t>
            </a:r>
          </a:p>
        </p:txBody>
      </p:sp>
      <p:sp>
        <p:nvSpPr>
          <p:cNvPr id="13" name="Isosceles Triangle 12"/>
          <p:cNvSpPr/>
          <p:nvPr userDrawn="1"/>
        </p:nvSpPr>
        <p:spPr>
          <a:xfrm rot="10800000">
            <a:off x="707302" y="3376865"/>
            <a:ext cx="241651" cy="135512"/>
          </a:xfrm>
          <a:prstGeom prst="triangle">
            <a:avLst/>
          </a:prstGeom>
          <a:solidFill>
            <a:srgbClr val="1207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IE" dirty="0"/>
          </a:p>
        </p:txBody>
      </p:sp>
      <p:sp>
        <p:nvSpPr>
          <p:cNvPr id="6" name="Rectangle 5"/>
          <p:cNvSpPr/>
          <p:nvPr userDrawn="1"/>
        </p:nvSpPr>
        <p:spPr>
          <a:xfrm>
            <a:off x="8442960" y="6263640"/>
            <a:ext cx="480909" cy="48768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10" name="Picture Placeholder 8"/>
          <p:cNvSpPr>
            <a:spLocks noGrp="1"/>
          </p:cNvSpPr>
          <p:nvPr>
            <p:ph type="pic" sz="quarter" idx="12" hasCustomPrompt="1"/>
          </p:nvPr>
        </p:nvSpPr>
        <p:spPr>
          <a:xfrm>
            <a:off x="8061128" y="5729722"/>
            <a:ext cx="884827" cy="884956"/>
          </a:xfrm>
          <a:prstGeom prst="ellipse">
            <a:avLst/>
          </a:prstGeom>
          <a:solidFill>
            <a:srgbClr val="646363"/>
          </a:solidFill>
        </p:spPr>
        <p:txBody>
          <a:bodyPr lIns="0" tIns="0" rIns="0" bIns="0"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smtClean="0"/>
              <a:t>partner logo</a:t>
            </a:r>
            <a:endParaRPr lang="en-US" dirty="0"/>
          </a:p>
        </p:txBody>
      </p:sp>
      <p:sp>
        <p:nvSpPr>
          <p:cNvPr id="14" name="Text Placeholder 14"/>
          <p:cNvSpPr>
            <a:spLocks noGrp="1"/>
          </p:cNvSpPr>
          <p:nvPr>
            <p:ph type="body" sz="quarter" idx="13" hasCustomPrompt="1"/>
          </p:nvPr>
        </p:nvSpPr>
        <p:spPr>
          <a:xfrm>
            <a:off x="522173" y="4011367"/>
            <a:ext cx="7936025" cy="439091"/>
          </a:xfrm>
          <a:prstGeom prst="rect">
            <a:avLst/>
          </a:prstGeom>
        </p:spPr>
        <p:txBody>
          <a:bodyPr vert="horz"/>
          <a:lstStyle>
            <a:lvl1pPr marL="0" indent="0">
              <a:buNone/>
              <a:defRPr sz="2000">
                <a:solidFill>
                  <a:schemeClr val="accent2"/>
                </a:solidFill>
                <a:latin typeface="Arial"/>
                <a:cs typeface="Arial"/>
              </a:defRPr>
            </a:lvl1pPr>
            <a:lvl2pPr marL="457200" indent="0">
              <a:buNone/>
              <a:defRPr sz="2000">
                <a:latin typeface="Arial"/>
                <a:cs typeface="Arial"/>
              </a:defRPr>
            </a:lvl2pPr>
            <a:lvl3pPr marL="914400" indent="0">
              <a:buNone/>
              <a:defRPr sz="2000">
                <a:latin typeface="Arial"/>
                <a:cs typeface="Arial"/>
              </a:defRPr>
            </a:lvl3pPr>
            <a:lvl4pPr marL="1371600" indent="0">
              <a:buNone/>
              <a:defRPr sz="2000">
                <a:latin typeface="Arial"/>
                <a:cs typeface="Arial"/>
              </a:defRPr>
            </a:lvl4pPr>
            <a:lvl5pPr marL="1828800" indent="0">
              <a:buNone/>
              <a:defRPr sz="2000">
                <a:latin typeface="Arial"/>
                <a:cs typeface="Arial"/>
              </a:defRPr>
            </a:lvl5pPr>
          </a:lstStyle>
          <a:p>
            <a:pPr lvl="0"/>
            <a:r>
              <a:rPr lang="en-US" dirty="0" smtClean="0"/>
              <a:t>Date</a:t>
            </a:r>
          </a:p>
        </p:txBody>
      </p:sp>
      <p:pic>
        <p:nvPicPr>
          <p:cNvPr id="4" name="Picture 3"/>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767521" y="13049"/>
            <a:ext cx="1365504" cy="1243584"/>
          </a:xfrm>
          <a:prstGeom prst="rect">
            <a:avLst/>
          </a:prstGeom>
        </p:spPr>
      </p:pic>
    </p:spTree>
    <p:extLst>
      <p:ext uri="{BB962C8B-B14F-4D97-AF65-F5344CB8AC3E}">
        <p14:creationId xmlns:p14="http://schemas.microsoft.com/office/powerpoint/2010/main" val="1236855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VisitEngland 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8" name="Text Placeholder 11"/>
          <p:cNvSpPr>
            <a:spLocks noGrp="1"/>
          </p:cNvSpPr>
          <p:nvPr>
            <p:ph type="body" sz="quarter" idx="12"/>
          </p:nvPr>
        </p:nvSpPr>
        <p:spPr>
          <a:xfrm>
            <a:off x="675424" y="1778525"/>
            <a:ext cx="3896576" cy="499008"/>
          </a:xfrm>
          <a:prstGeom prst="rect">
            <a:avLst/>
          </a:prstGeom>
        </p:spPr>
        <p:txBody>
          <a:bodyPr vert="horz"/>
          <a:lstStyle>
            <a:lvl1pPr marL="0" indent="0">
              <a:buClr>
                <a:schemeClr val="accent5"/>
              </a:buClr>
              <a:buNone/>
              <a:defRPr sz="1800" b="0">
                <a:solidFill>
                  <a:schemeClr val="accent2"/>
                </a:solidFill>
                <a:latin typeface="Arial"/>
                <a:cs typeface="Arial"/>
              </a:defRPr>
            </a:lvl1pPr>
            <a:lvl2pPr>
              <a:defRPr sz="16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p:txBody>
      </p:sp>
      <p:sp>
        <p:nvSpPr>
          <p:cNvPr id="10" name="Text Placeholder 11"/>
          <p:cNvSpPr>
            <a:spLocks noGrp="1"/>
          </p:cNvSpPr>
          <p:nvPr>
            <p:ph type="body" sz="quarter" idx="13"/>
          </p:nvPr>
        </p:nvSpPr>
        <p:spPr>
          <a:xfrm>
            <a:off x="4932040" y="1778525"/>
            <a:ext cx="3896576" cy="499008"/>
          </a:xfrm>
          <a:prstGeom prst="rect">
            <a:avLst/>
          </a:prstGeom>
        </p:spPr>
        <p:txBody>
          <a:bodyPr vert="horz"/>
          <a:lstStyle>
            <a:lvl1pPr marL="0" indent="0">
              <a:buClr>
                <a:schemeClr val="accent5"/>
              </a:buClr>
              <a:buNone/>
              <a:defRPr sz="1800" b="0">
                <a:solidFill>
                  <a:schemeClr val="accent2"/>
                </a:solidFill>
                <a:latin typeface="Arial"/>
                <a:cs typeface="Arial"/>
              </a:defRPr>
            </a:lvl1pPr>
            <a:lvl2pPr>
              <a:defRPr sz="16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p:txBody>
      </p:sp>
      <p:sp>
        <p:nvSpPr>
          <p:cNvPr id="15" name="Content Placeholder 11"/>
          <p:cNvSpPr>
            <a:spLocks noGrp="1"/>
          </p:cNvSpPr>
          <p:nvPr>
            <p:ph sz="quarter" idx="14" hasCustomPrompt="1"/>
          </p:nvPr>
        </p:nvSpPr>
        <p:spPr>
          <a:xfrm>
            <a:off x="5029200" y="2277533"/>
            <a:ext cx="3816424" cy="3979334"/>
          </a:xfrm>
          <a:prstGeom prst="rect">
            <a:avLst/>
          </a:prstGeom>
        </p:spPr>
        <p:txBody>
          <a:bodyPr/>
          <a:lstStyle>
            <a:lvl1pPr marL="0" indent="0" algn="l" defTabSz="457200" rtl="0" eaLnBrk="1" latinLnBrk="0" hangingPunct="1">
              <a:spcBef>
                <a:spcPct val="20000"/>
              </a:spcBef>
              <a:buFont typeface="Arial"/>
              <a:buNone/>
              <a:defRPr lang="en-US" sz="1800" kern="1200" baseline="0" dirty="0" smtClean="0">
                <a:solidFill>
                  <a:schemeClr val="tx1"/>
                </a:solidFill>
                <a:latin typeface="Arial"/>
                <a:ea typeface="+mn-ea"/>
                <a:cs typeface="Arial"/>
              </a:defRPr>
            </a:lvl1pPr>
            <a:lvl2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2pPr>
            <a:lvl3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3pPr>
            <a:lvl4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4pPr>
            <a:lvl5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5pPr>
          </a:lstStyle>
          <a:p>
            <a:pPr lvl="0"/>
            <a:r>
              <a:rPr lang="en-US" dirty="0"/>
              <a:t>Picture or other content</a:t>
            </a:r>
            <a:endParaRPr lang="en-GB" dirty="0"/>
          </a:p>
        </p:txBody>
      </p:sp>
      <p:sp>
        <p:nvSpPr>
          <p:cNvPr id="16" name="Content Placeholder 11"/>
          <p:cNvSpPr>
            <a:spLocks noGrp="1"/>
          </p:cNvSpPr>
          <p:nvPr>
            <p:ph sz="quarter" idx="15" hasCustomPrompt="1"/>
          </p:nvPr>
        </p:nvSpPr>
        <p:spPr>
          <a:xfrm>
            <a:off x="755576" y="2277533"/>
            <a:ext cx="3816424" cy="3979334"/>
          </a:xfrm>
          <a:prstGeom prst="rect">
            <a:avLst/>
          </a:prstGeom>
        </p:spPr>
        <p:txBody>
          <a:bodyPr/>
          <a:lstStyle>
            <a:lvl1pPr marL="0" indent="0" algn="l" defTabSz="457200" rtl="0" eaLnBrk="1" latinLnBrk="0" hangingPunct="1">
              <a:spcBef>
                <a:spcPct val="20000"/>
              </a:spcBef>
              <a:buFont typeface="Arial"/>
              <a:buNone/>
              <a:defRPr lang="en-US" sz="1800" kern="1200" baseline="0" dirty="0" smtClean="0">
                <a:solidFill>
                  <a:schemeClr val="tx1"/>
                </a:solidFill>
                <a:latin typeface="Arial"/>
                <a:ea typeface="+mn-ea"/>
                <a:cs typeface="Arial"/>
              </a:defRPr>
            </a:lvl1pPr>
            <a:lvl2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2pPr>
            <a:lvl3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3pPr>
            <a:lvl4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4pPr>
            <a:lvl5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5pPr>
          </a:lstStyle>
          <a:p>
            <a:pPr lvl="0"/>
            <a:r>
              <a:rPr lang="en-US" dirty="0"/>
              <a:t>Picture or other content</a:t>
            </a:r>
            <a:endParaRPr lang="en-GB" dirty="0"/>
          </a:p>
        </p:txBody>
      </p:sp>
      <p:sp>
        <p:nvSpPr>
          <p:cNvPr id="19" name="Text Placeholder 12"/>
          <p:cNvSpPr>
            <a:spLocks noGrp="1"/>
          </p:cNvSpPr>
          <p:nvPr>
            <p:ph type="body" sz="quarter" idx="19"/>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20"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11" name="Picture Placeholder 8"/>
          <p:cNvSpPr>
            <a:spLocks noGrp="1"/>
          </p:cNvSpPr>
          <p:nvPr>
            <p:ph type="pic" sz="quarter" idx="20"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2355828332"/>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guide id="0" pos="3168"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VisitEngland Divider Slide / End Slide">
    <p:spTree>
      <p:nvGrpSpPr>
        <p:cNvPr id="1" name=""/>
        <p:cNvGrpSpPr/>
        <p:nvPr/>
      </p:nvGrpSpPr>
      <p:grpSpPr>
        <a:xfrm>
          <a:off x="0" y="0"/>
          <a:ext cx="0" cy="0"/>
          <a:chOff x="0" y="0"/>
          <a:chExt cx="0" cy="0"/>
        </a:xfrm>
      </p:grpSpPr>
      <p:sp>
        <p:nvSpPr>
          <p:cNvPr id="7" name="Rectangle 6"/>
          <p:cNvSpPr/>
          <p:nvPr userDrawn="1"/>
        </p:nvSpPr>
        <p:spPr>
          <a:xfrm>
            <a:off x="0" y="0"/>
            <a:ext cx="9144000" cy="6858000"/>
          </a:xfrm>
          <a:prstGeom prst="rect">
            <a:avLst/>
          </a:prstGeom>
          <a:solidFill>
            <a:srgbClr val="12074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endParaRPr>
          </a:p>
        </p:txBody>
      </p:sp>
      <p:sp>
        <p:nvSpPr>
          <p:cNvPr id="12" name="Text Placeholder 11"/>
          <p:cNvSpPr>
            <a:spLocks noGrp="1"/>
          </p:cNvSpPr>
          <p:nvPr>
            <p:ph type="body" sz="quarter" idx="11"/>
          </p:nvPr>
        </p:nvSpPr>
        <p:spPr>
          <a:xfrm>
            <a:off x="3422650" y="3882347"/>
            <a:ext cx="5035550" cy="1095337"/>
          </a:xfrm>
          <a:prstGeom prst="rect">
            <a:avLst/>
          </a:prstGeom>
        </p:spPr>
        <p:txBody>
          <a:bodyPr vert="horz"/>
          <a:lstStyle>
            <a:lvl1pPr marL="0" indent="0">
              <a:spcBef>
                <a:spcPts val="700"/>
              </a:spcBef>
              <a:buNone/>
              <a:defRPr sz="1800">
                <a:solidFill>
                  <a:srgbClr val="FFFFFF"/>
                </a:solidFill>
                <a:latin typeface="Arial"/>
                <a:cs typeface="Arial"/>
              </a:defRPr>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en-US" smtClean="0"/>
              <a:t>Click to edit Master text styles</a:t>
            </a:r>
          </a:p>
        </p:txBody>
      </p:sp>
      <p:sp>
        <p:nvSpPr>
          <p:cNvPr id="3" name="Text Placeholder 2"/>
          <p:cNvSpPr>
            <a:spLocks noGrp="1"/>
          </p:cNvSpPr>
          <p:nvPr>
            <p:ph type="body" sz="quarter" idx="14"/>
          </p:nvPr>
        </p:nvSpPr>
        <p:spPr>
          <a:xfrm>
            <a:off x="3422650" y="2563916"/>
            <a:ext cx="5035550" cy="1095375"/>
          </a:xfrm>
          <a:prstGeom prst="rect">
            <a:avLst/>
          </a:prstGeom>
        </p:spPr>
        <p:txBody>
          <a:bodyPr/>
          <a:lstStyle>
            <a:lvl1pPr marL="0" indent="0">
              <a:buFontTx/>
              <a:buNone/>
              <a:defRPr sz="3000">
                <a:solidFill>
                  <a:schemeClr val="bg1"/>
                </a:solidFill>
                <a:latin typeface="Arial" panose="020B0604020202020204" pitchFamily="34" charset="0"/>
                <a:cs typeface="Arial" panose="020B0604020202020204" pitchFamily="34" charset="0"/>
              </a:defRPr>
            </a:lvl1pPr>
            <a:lvl2pPr marL="457200" indent="0">
              <a:buNone/>
              <a:defRPr sz="3500">
                <a:solidFill>
                  <a:schemeClr val="bg1"/>
                </a:solidFill>
                <a:latin typeface="Arial" panose="020B0604020202020204" pitchFamily="34" charset="0"/>
                <a:cs typeface="Arial" panose="020B0604020202020204" pitchFamily="34" charset="0"/>
              </a:defRPr>
            </a:lvl2pPr>
            <a:lvl3pPr marL="914400" indent="0">
              <a:buNone/>
              <a:defRPr sz="3500">
                <a:solidFill>
                  <a:schemeClr val="bg1"/>
                </a:solidFill>
                <a:latin typeface="Arial" panose="020B0604020202020204" pitchFamily="34" charset="0"/>
                <a:cs typeface="Arial" panose="020B0604020202020204" pitchFamily="34" charset="0"/>
              </a:defRPr>
            </a:lvl3pPr>
            <a:lvl4pPr marL="1371600" indent="0">
              <a:buNone/>
              <a:defRPr sz="3500">
                <a:solidFill>
                  <a:schemeClr val="bg1"/>
                </a:solidFill>
                <a:latin typeface="Arial" panose="020B0604020202020204" pitchFamily="34" charset="0"/>
                <a:cs typeface="Arial" panose="020B0604020202020204" pitchFamily="34" charset="0"/>
              </a:defRPr>
            </a:lvl4pPr>
            <a:lvl5pPr marL="1828800" indent="0">
              <a:buNone/>
              <a:defRPr sz="3500">
                <a:solidFill>
                  <a:schemeClr val="bg1"/>
                </a:solidFill>
                <a:latin typeface="Arial" panose="020B0604020202020204" pitchFamily="34" charset="0"/>
                <a:cs typeface="Arial" panose="020B0604020202020204" pitchFamily="34" charset="0"/>
              </a:defRPr>
            </a:lvl5pPr>
          </a:lstStyle>
          <a:p>
            <a:pPr lvl="0"/>
            <a:r>
              <a:rPr lang="en-US" smtClean="0"/>
              <a:t>Click to edit Master text styles</a:t>
            </a:r>
          </a:p>
        </p:txBody>
      </p:sp>
      <p:sp>
        <p:nvSpPr>
          <p:cNvPr id="8" name="Picture Placeholder 8"/>
          <p:cNvSpPr>
            <a:spLocks noGrp="1"/>
          </p:cNvSpPr>
          <p:nvPr>
            <p:ph type="pic" sz="quarter" idx="12" hasCustomPrompt="1"/>
          </p:nvPr>
        </p:nvSpPr>
        <p:spPr>
          <a:xfrm>
            <a:off x="1321567" y="424981"/>
            <a:ext cx="974160" cy="770512"/>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pic>
        <p:nvPicPr>
          <p:cNvPr id="13" name="Picture 12" descr="VB_VE_Logos.png"/>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289880" y="455237"/>
            <a:ext cx="925972" cy="761630"/>
          </a:xfrm>
          <a:prstGeom prst="rect">
            <a:avLst/>
          </a:prstGeom>
        </p:spPr>
      </p:pic>
    </p:spTree>
    <p:extLst>
      <p:ext uri="{BB962C8B-B14F-4D97-AF65-F5344CB8AC3E}">
        <p14:creationId xmlns:p14="http://schemas.microsoft.com/office/powerpoint/2010/main" val="14232899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VisitEngland Title Slide">
    <p:spTree>
      <p:nvGrpSpPr>
        <p:cNvPr id="1" name=""/>
        <p:cNvGrpSpPr/>
        <p:nvPr/>
      </p:nvGrpSpPr>
      <p:grpSpPr>
        <a:xfrm>
          <a:off x="0" y="0"/>
          <a:ext cx="0" cy="0"/>
          <a:chOff x="0" y="0"/>
          <a:chExt cx="0" cy="0"/>
        </a:xfrm>
      </p:grpSpPr>
      <p:sp>
        <p:nvSpPr>
          <p:cNvPr id="5" name="Rectangle 4"/>
          <p:cNvSpPr/>
          <p:nvPr userDrawn="1"/>
        </p:nvSpPr>
        <p:spPr>
          <a:xfrm rot="5400000">
            <a:off x="3978900" y="-1568103"/>
            <a:ext cx="1148948" cy="8740989"/>
          </a:xfrm>
          <a:prstGeom prst="rect">
            <a:avLst/>
          </a:prstGeom>
          <a:solidFill>
            <a:srgbClr val="120742"/>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latin typeface="Arial" panose="020B0604020202020204" pitchFamily="34" charset="0"/>
            </a:endParaRPr>
          </a:p>
        </p:txBody>
      </p:sp>
      <p:sp>
        <p:nvSpPr>
          <p:cNvPr id="12" name="Rectangle 11"/>
          <p:cNvSpPr/>
          <p:nvPr userDrawn="1"/>
        </p:nvSpPr>
        <p:spPr>
          <a:xfrm>
            <a:off x="182880" y="110067"/>
            <a:ext cx="8740988" cy="82973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lnSpc>
                <a:spcPct val="80000"/>
              </a:lnSpc>
            </a:pPr>
            <a:endParaRPr lang="en-GB" sz="1400" dirty="0">
              <a:solidFill>
                <a:srgbClr val="505050"/>
              </a:solidFill>
              <a:latin typeface="Arial" panose="020B0604020202020204" pitchFamily="34" charset="0"/>
              <a:cs typeface="Arial" panose="020B0604020202020204" pitchFamily="34" charset="0"/>
            </a:endParaRPr>
          </a:p>
        </p:txBody>
      </p:sp>
      <p:sp>
        <p:nvSpPr>
          <p:cNvPr id="2" name="Title 1"/>
          <p:cNvSpPr>
            <a:spLocks noGrp="1"/>
          </p:cNvSpPr>
          <p:nvPr>
            <p:ph type="title" hasCustomPrompt="1"/>
          </p:nvPr>
        </p:nvSpPr>
        <p:spPr>
          <a:xfrm>
            <a:off x="520270" y="2315970"/>
            <a:ext cx="7937929" cy="1325563"/>
          </a:xfrm>
          <a:prstGeom prst="rect">
            <a:avLst/>
          </a:prstGeom>
        </p:spPr>
        <p:txBody>
          <a:bodyPr/>
          <a:lstStyle>
            <a:lvl1pPr marL="0" indent="0" algn="l" defTabSz="457200" rtl="0" eaLnBrk="1" latinLnBrk="0" hangingPunct="1">
              <a:spcBef>
                <a:spcPct val="20000"/>
              </a:spcBef>
              <a:buFont typeface="Arial"/>
              <a:buNone/>
              <a:defRPr lang="en-GB" sz="3000" kern="1200" dirty="0">
                <a:solidFill>
                  <a:schemeClr val="bg1"/>
                </a:solidFill>
                <a:latin typeface="Arial"/>
                <a:ea typeface="+mn-ea"/>
                <a:cs typeface="Arial"/>
              </a:defRPr>
            </a:lvl1pPr>
          </a:lstStyle>
          <a:p>
            <a:pPr marL="0" lvl="0" indent="0" algn="l" defTabSz="457200" rtl="0" eaLnBrk="1" latinLnBrk="0" hangingPunct="1">
              <a:spcBef>
                <a:spcPct val="20000"/>
              </a:spcBef>
              <a:buFont typeface="Arial"/>
              <a:buNone/>
            </a:pPr>
            <a:r>
              <a:rPr lang="en-GB" dirty="0" smtClean="0"/>
              <a:t>Title of presentation and if it’s long it can run over two lines</a:t>
            </a:r>
            <a:endParaRPr lang="en-GB" dirty="0"/>
          </a:p>
        </p:txBody>
      </p:sp>
      <p:sp>
        <p:nvSpPr>
          <p:cNvPr id="8" name="Text Placeholder 14"/>
          <p:cNvSpPr>
            <a:spLocks noGrp="1"/>
          </p:cNvSpPr>
          <p:nvPr>
            <p:ph type="body" sz="quarter" idx="11" hasCustomPrompt="1"/>
          </p:nvPr>
        </p:nvSpPr>
        <p:spPr>
          <a:xfrm>
            <a:off x="522173" y="3607204"/>
            <a:ext cx="7936025" cy="439091"/>
          </a:xfrm>
          <a:prstGeom prst="rect">
            <a:avLst/>
          </a:prstGeom>
        </p:spPr>
        <p:txBody>
          <a:bodyPr vert="horz"/>
          <a:lstStyle>
            <a:lvl1pPr marL="0" indent="0">
              <a:buNone/>
              <a:defRPr sz="2000">
                <a:solidFill>
                  <a:schemeClr val="accent2"/>
                </a:solidFill>
                <a:latin typeface="Arial"/>
                <a:cs typeface="Arial"/>
              </a:defRPr>
            </a:lvl1pPr>
            <a:lvl2pPr marL="457200" indent="0">
              <a:buNone/>
              <a:defRPr sz="2000">
                <a:latin typeface="Arial"/>
                <a:cs typeface="Arial"/>
              </a:defRPr>
            </a:lvl2pPr>
            <a:lvl3pPr marL="914400" indent="0">
              <a:buNone/>
              <a:defRPr sz="2000">
                <a:latin typeface="Arial"/>
                <a:cs typeface="Arial"/>
              </a:defRPr>
            </a:lvl3pPr>
            <a:lvl4pPr marL="1371600" indent="0">
              <a:buNone/>
              <a:defRPr sz="2000">
                <a:latin typeface="Arial"/>
                <a:cs typeface="Arial"/>
              </a:defRPr>
            </a:lvl4pPr>
            <a:lvl5pPr marL="1828800" indent="0">
              <a:buNone/>
              <a:defRPr sz="2000">
                <a:latin typeface="Arial"/>
                <a:cs typeface="Arial"/>
              </a:defRPr>
            </a:lvl5pPr>
          </a:lstStyle>
          <a:p>
            <a:pPr lvl="0"/>
            <a:r>
              <a:rPr lang="en-US" dirty="0" smtClean="0"/>
              <a:t>Subtitle e.g. presenter’s name</a:t>
            </a:r>
          </a:p>
        </p:txBody>
      </p:sp>
      <p:sp>
        <p:nvSpPr>
          <p:cNvPr id="13" name="Isosceles Triangle 12"/>
          <p:cNvSpPr/>
          <p:nvPr userDrawn="1"/>
        </p:nvSpPr>
        <p:spPr>
          <a:xfrm rot="10800000">
            <a:off x="707302" y="3376865"/>
            <a:ext cx="241651" cy="135512"/>
          </a:xfrm>
          <a:prstGeom prst="triangle">
            <a:avLst/>
          </a:prstGeom>
          <a:solidFill>
            <a:srgbClr val="1207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IE" dirty="0">
              <a:solidFill>
                <a:prstClr val="white"/>
              </a:solidFill>
            </a:endParaRPr>
          </a:p>
        </p:txBody>
      </p:sp>
      <p:sp>
        <p:nvSpPr>
          <p:cNvPr id="6" name="Rectangle 5"/>
          <p:cNvSpPr/>
          <p:nvPr userDrawn="1"/>
        </p:nvSpPr>
        <p:spPr>
          <a:xfrm>
            <a:off x="8442960" y="6263640"/>
            <a:ext cx="480909" cy="48768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10" name="Picture Placeholder 8"/>
          <p:cNvSpPr>
            <a:spLocks noGrp="1"/>
          </p:cNvSpPr>
          <p:nvPr>
            <p:ph type="pic" sz="quarter" idx="12" hasCustomPrompt="1"/>
          </p:nvPr>
        </p:nvSpPr>
        <p:spPr>
          <a:xfrm>
            <a:off x="8061128" y="5729722"/>
            <a:ext cx="884827" cy="884956"/>
          </a:xfrm>
          <a:prstGeom prst="ellipse">
            <a:avLst/>
          </a:prstGeom>
          <a:solidFill>
            <a:srgbClr val="646363"/>
          </a:solidFill>
        </p:spPr>
        <p:txBody>
          <a:bodyPr lIns="0" tIns="0" rIns="0" bIns="0"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smtClean="0"/>
              <a:t>partner logo</a:t>
            </a:r>
            <a:endParaRPr lang="en-US" dirty="0"/>
          </a:p>
        </p:txBody>
      </p:sp>
      <p:sp>
        <p:nvSpPr>
          <p:cNvPr id="14" name="Text Placeholder 14"/>
          <p:cNvSpPr>
            <a:spLocks noGrp="1"/>
          </p:cNvSpPr>
          <p:nvPr>
            <p:ph type="body" sz="quarter" idx="13" hasCustomPrompt="1"/>
          </p:nvPr>
        </p:nvSpPr>
        <p:spPr>
          <a:xfrm>
            <a:off x="522173" y="4011367"/>
            <a:ext cx="7936025" cy="439091"/>
          </a:xfrm>
          <a:prstGeom prst="rect">
            <a:avLst/>
          </a:prstGeom>
        </p:spPr>
        <p:txBody>
          <a:bodyPr vert="horz"/>
          <a:lstStyle>
            <a:lvl1pPr marL="0" indent="0">
              <a:buNone/>
              <a:defRPr sz="2000">
                <a:solidFill>
                  <a:schemeClr val="accent2"/>
                </a:solidFill>
                <a:latin typeface="Arial"/>
                <a:cs typeface="Arial"/>
              </a:defRPr>
            </a:lvl1pPr>
            <a:lvl2pPr marL="457200" indent="0">
              <a:buNone/>
              <a:defRPr sz="2000">
                <a:latin typeface="Arial"/>
                <a:cs typeface="Arial"/>
              </a:defRPr>
            </a:lvl2pPr>
            <a:lvl3pPr marL="914400" indent="0">
              <a:buNone/>
              <a:defRPr sz="2000">
                <a:latin typeface="Arial"/>
                <a:cs typeface="Arial"/>
              </a:defRPr>
            </a:lvl3pPr>
            <a:lvl4pPr marL="1371600" indent="0">
              <a:buNone/>
              <a:defRPr sz="2000">
                <a:latin typeface="Arial"/>
                <a:cs typeface="Arial"/>
              </a:defRPr>
            </a:lvl4pPr>
            <a:lvl5pPr marL="1828800" indent="0">
              <a:buNone/>
              <a:defRPr sz="2000">
                <a:latin typeface="Arial"/>
                <a:cs typeface="Arial"/>
              </a:defRPr>
            </a:lvl5pPr>
          </a:lstStyle>
          <a:p>
            <a:pPr lvl="0"/>
            <a:r>
              <a:rPr lang="en-US" dirty="0" smtClean="0"/>
              <a:t>Date</a:t>
            </a:r>
          </a:p>
        </p:txBody>
      </p:sp>
      <p:pic>
        <p:nvPicPr>
          <p:cNvPr id="4" name="Picture 3"/>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767521" y="13049"/>
            <a:ext cx="1365504" cy="1243584"/>
          </a:xfrm>
          <a:prstGeom prst="rect">
            <a:avLst/>
          </a:prstGeom>
        </p:spPr>
      </p:pic>
    </p:spTree>
    <p:extLst>
      <p:ext uri="{BB962C8B-B14F-4D97-AF65-F5344CB8AC3E}">
        <p14:creationId xmlns:p14="http://schemas.microsoft.com/office/powerpoint/2010/main" val="31517313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VisitEngland Title and Content ">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810155"/>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762655"/>
            <a:ext cx="8133889" cy="1385888"/>
          </a:xfrm>
          <a:prstGeom prst="rect">
            <a:avLst/>
          </a:prstGeom>
        </p:spPr>
        <p:txBody>
          <a:bodyPr vert="horz"/>
          <a:lstStyle>
            <a:lvl1pPr marL="261938" indent="-261938">
              <a:buClr>
                <a:schemeClr val="accent2"/>
              </a:buClr>
              <a:defRPr sz="1800">
                <a:solidFill>
                  <a:schemeClr val="tx1"/>
                </a:solidFill>
                <a:latin typeface="Arial"/>
                <a:cs typeface="Arial"/>
              </a:defRPr>
            </a:lvl1pPr>
            <a:lvl2pPr marL="652463" indent="-319088">
              <a:defRPr sz="18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a:p>
            <a:pPr lvl="1"/>
            <a:r>
              <a:rPr lang="en-US" smtClean="0"/>
              <a:t>Second level</a:t>
            </a:r>
          </a:p>
        </p:txBody>
      </p:sp>
      <p:sp>
        <p:nvSpPr>
          <p:cNvPr id="14"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17"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4170564067"/>
      </p:ext>
    </p:extLst>
  </p:cSld>
  <p:clrMapOvr>
    <a:masterClrMapping/>
  </p:clrMapOvr>
  <p:extLst mod="1">
    <p:ext uri="{DCECCB84-F9BA-43D5-87BE-67443E8EF086}">
      <p15:sldGuideLst xmlns:p15="http://schemas.microsoft.com/office/powerpoint/2012/main">
        <p15:guide id="1" orient="horz" pos="805" userDrawn="1">
          <p15:clr>
            <a:srgbClr val="FBAE40"/>
          </p15:clr>
        </p15:guide>
        <p15:guide id="2" pos="2880" userDrawn="1">
          <p15:clr>
            <a:srgbClr val="FBAE40"/>
          </p15:clr>
        </p15:guide>
        <p15:guide id="3" pos="480" userDrawn="1">
          <p15:clr>
            <a:srgbClr val="FBAE40"/>
          </p15:clr>
        </p15:guide>
        <p15:guide id="4" orient="horz" pos="1176"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VisitEngland Title and Content FULL HE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449387"/>
            <a:ext cx="8133889"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3"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837789174"/>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0" orient="horz" pos="971"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VisitEngland Title and 2 Content FULL HE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449387"/>
            <a:ext cx="3871773"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8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a:p>
            <a:pPr marL="261938" lvl="2" indent="-261938" algn="l" defTabSz="457200" rtl="0" eaLnBrk="1" latinLnBrk="0" hangingPunct="1">
              <a:spcBef>
                <a:spcPct val="20000"/>
              </a:spcBef>
              <a:buClr>
                <a:schemeClr val="accent2"/>
              </a:buClr>
              <a:buFont typeface="Arial"/>
              <a:buChar char="•"/>
            </a:pPr>
            <a:r>
              <a:rPr lang="en-US" smtClean="0"/>
              <a:t>Third level</a:t>
            </a:r>
          </a:p>
        </p:txBody>
      </p:sp>
      <p:sp>
        <p:nvSpPr>
          <p:cNvPr id="8" name="Text Placeholder 11"/>
          <p:cNvSpPr>
            <a:spLocks noGrp="1"/>
          </p:cNvSpPr>
          <p:nvPr>
            <p:ph type="body" sz="quarter" idx="12"/>
          </p:nvPr>
        </p:nvSpPr>
        <p:spPr>
          <a:xfrm>
            <a:off x="4932040" y="1449387"/>
            <a:ext cx="3871773"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4"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568620623"/>
      </p:ext>
    </p:extLst>
  </p:cSld>
  <p:clrMapOvr>
    <a:masterClrMapping/>
  </p:clrMapOvr>
  <p:extLst mod="1">
    <p:ext uri="{DCECCB84-F9BA-43D5-87BE-67443E8EF086}">
      <p15:sldGuideLst xmlns:p15="http://schemas.microsoft.com/office/powerpoint/2012/main">
        <p15:guide id="1" orient="horz" pos="805">
          <p15:clr>
            <a:srgbClr val="FBAE40"/>
          </p15:clr>
        </p15:guide>
        <p15:guide id="2" pos="2864" userDrawn="1">
          <p15:clr>
            <a:srgbClr val="FBAE40"/>
          </p15:clr>
        </p15:guide>
        <p15:guide id="3" pos="480">
          <p15:clr>
            <a:srgbClr val="FBAE40"/>
          </p15:clr>
        </p15:guide>
        <p15:guide id="4" orient="horz" pos="1179">
          <p15:clr>
            <a:srgbClr val="FBAE40"/>
          </p15:clr>
        </p15:guide>
        <p15:guide id="5" orient="horz" pos="971">
          <p15:clr>
            <a:srgbClr val="FBAE40"/>
          </p15:clr>
        </p15:guide>
        <p15:guide id="0" pos="3163"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VisitEngland Chart Only">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10" name="Chart Placeholder 9"/>
          <p:cNvSpPr>
            <a:spLocks noGrp="1"/>
          </p:cNvSpPr>
          <p:nvPr>
            <p:ph type="chart" sz="quarter" idx="10"/>
          </p:nvPr>
        </p:nvSpPr>
        <p:spPr>
          <a:xfrm>
            <a:off x="666634" y="1778525"/>
            <a:ext cx="8137179" cy="4478342"/>
          </a:xfrm>
          <a:prstGeom prst="rect">
            <a:avLst/>
          </a:prstGeom>
        </p:spPr>
        <p:txBody>
          <a:bodyPr/>
          <a:lstStyle>
            <a:lvl1pPr marL="0" indent="0">
              <a:buNone/>
              <a:defRPr lang="en-GB" sz="1800" kern="1200" dirty="0">
                <a:solidFill>
                  <a:schemeClr val="tx1"/>
                </a:solidFill>
                <a:latin typeface="Arial"/>
                <a:ea typeface="+mn-ea"/>
                <a:cs typeface="Arial"/>
              </a:defRPr>
            </a:lvl1pPr>
          </a:lstStyle>
          <a:p>
            <a:r>
              <a:rPr lang="en-US" dirty="0" smtClean="0"/>
              <a:t>Click icon to add chart</a:t>
            </a:r>
            <a:endParaRPr lang="en-GB" dirty="0"/>
          </a:p>
        </p:txBody>
      </p:sp>
      <p:sp>
        <p:nvSpPr>
          <p:cNvPr id="13" name="Text Placeholder 12"/>
          <p:cNvSpPr>
            <a:spLocks noGrp="1"/>
          </p:cNvSpPr>
          <p:nvPr>
            <p:ph type="body" sz="quarter" idx="13" hasCustomPrompt="1"/>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dirty="0" err="1" smtClean="0"/>
              <a:t>Introuction</a:t>
            </a:r>
            <a:endParaRPr lang="en-US" dirty="0" smtClean="0"/>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3385989369"/>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VisitEngland Table Only">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able Placeholder 3"/>
          <p:cNvSpPr>
            <a:spLocks noGrp="1"/>
          </p:cNvSpPr>
          <p:nvPr>
            <p:ph type="tbl" sz="quarter" idx="10"/>
          </p:nvPr>
        </p:nvSpPr>
        <p:spPr>
          <a:xfrm>
            <a:off x="762000" y="1871663"/>
            <a:ext cx="8041813" cy="39280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table</a:t>
            </a:r>
            <a:endParaRPr lang="en-GB" dirty="0"/>
          </a:p>
        </p:txBody>
      </p:sp>
      <p:sp>
        <p:nvSpPr>
          <p:cNvPr id="13"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2225446379"/>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VisitEngland Ch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10" name="Chart Placeholder 9"/>
          <p:cNvSpPr>
            <a:spLocks noGrp="1"/>
          </p:cNvSpPr>
          <p:nvPr>
            <p:ph type="chart" sz="quarter" idx="10"/>
          </p:nvPr>
        </p:nvSpPr>
        <p:spPr>
          <a:xfrm>
            <a:off x="761999" y="1871663"/>
            <a:ext cx="3810001" cy="4385204"/>
          </a:xfrm>
          <a:prstGeom prst="rect">
            <a:avLst/>
          </a:prstGeom>
        </p:spPr>
        <p:txBody>
          <a:bodyPr/>
          <a:lstStyle>
            <a:lvl1pPr marL="0" indent="0">
              <a:buNone/>
              <a:defRPr lang="en-GB" sz="1800" kern="1200" dirty="0">
                <a:solidFill>
                  <a:schemeClr val="tx1"/>
                </a:solidFill>
                <a:latin typeface="Arial"/>
                <a:ea typeface="+mn-ea"/>
                <a:cs typeface="Arial"/>
              </a:defRPr>
            </a:lvl1pPr>
          </a:lstStyle>
          <a:p>
            <a:r>
              <a:rPr lang="en-US" dirty="0" smtClean="0"/>
              <a:t>Click icon to add chart</a:t>
            </a:r>
            <a:endParaRPr lang="en-GB" dirty="0"/>
          </a:p>
        </p:txBody>
      </p:sp>
      <p:sp>
        <p:nvSpPr>
          <p:cNvPr id="8" name="Text Placeholder 11"/>
          <p:cNvSpPr>
            <a:spLocks noGrp="1"/>
          </p:cNvSpPr>
          <p:nvPr>
            <p:ph type="body" sz="quarter" idx="12"/>
          </p:nvPr>
        </p:nvSpPr>
        <p:spPr>
          <a:xfrm>
            <a:off x="4932040" y="1778525"/>
            <a:ext cx="3871773" cy="4478342"/>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dirty="0" smtClean="0"/>
              <a:t>Click to edit Master text styles</a:t>
            </a:r>
          </a:p>
          <a:p>
            <a:pPr marL="261938" lvl="1" indent="-261938" algn="l" defTabSz="457200" rtl="0" eaLnBrk="1" latinLnBrk="0" hangingPunct="1">
              <a:spcBef>
                <a:spcPct val="20000"/>
              </a:spcBef>
              <a:buClr>
                <a:schemeClr val="accent2"/>
              </a:buClr>
              <a:buFont typeface="Arial"/>
              <a:buChar char="•"/>
            </a:pPr>
            <a:r>
              <a:rPr lang="en-US" dirty="0" smtClean="0"/>
              <a:t>Second level</a:t>
            </a:r>
          </a:p>
        </p:txBody>
      </p:sp>
      <p:sp>
        <p:nvSpPr>
          <p:cNvPr id="16"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7"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2999621259"/>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VisitEngland Summary with Image to R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5" name="Picture Placeholder 3"/>
          <p:cNvSpPr>
            <a:spLocks noGrp="1"/>
          </p:cNvSpPr>
          <p:nvPr>
            <p:ph type="pic" sz="quarter" idx="13"/>
          </p:nvPr>
        </p:nvSpPr>
        <p:spPr>
          <a:xfrm>
            <a:off x="4993813" y="1871663"/>
            <a:ext cx="3810000" cy="43852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picture</a:t>
            </a:r>
            <a:endParaRPr lang="en-GB" dirty="0"/>
          </a:p>
        </p:txBody>
      </p:sp>
      <p:sp>
        <p:nvSpPr>
          <p:cNvPr id="4" name="Text Placeholder 3"/>
          <p:cNvSpPr>
            <a:spLocks noGrp="1"/>
          </p:cNvSpPr>
          <p:nvPr>
            <p:ph type="body" sz="quarter" idx="17"/>
          </p:nvPr>
        </p:nvSpPr>
        <p:spPr>
          <a:xfrm>
            <a:off x="664936" y="1882123"/>
            <a:ext cx="3810000" cy="4374092"/>
          </a:xfrm>
          <a:prstGeom prst="rect">
            <a:avLst/>
          </a:prstGeom>
        </p:spPr>
        <p:txBody>
          <a:bodyPr/>
          <a:lstStyle>
            <a:lvl1pPr marL="342900" indent="-342900">
              <a:buClr>
                <a:srgbClr val="C00000"/>
              </a:buClr>
              <a:defRPr lang="en-US" sz="1800" kern="1200" dirty="0" smtClean="0">
                <a:solidFill>
                  <a:schemeClr val="tx1"/>
                </a:solidFill>
                <a:latin typeface="Arial"/>
                <a:ea typeface="+mn-ea"/>
                <a:cs typeface="Arial"/>
              </a:defRPr>
            </a:lvl1pPr>
            <a:lvl2pPr marL="457200" indent="0">
              <a:buNone/>
              <a:defRPr sz="1800">
                <a:latin typeface="Arial" panose="020B0604020202020204" pitchFamily="34" charset="0"/>
                <a:cs typeface="Arial" panose="020B0604020202020204" pitchFamily="34" charset="0"/>
              </a:defRPr>
            </a:lvl2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p:txBody>
      </p:sp>
      <p:sp>
        <p:nvSpPr>
          <p:cNvPr id="15" name="Text Placeholder 12"/>
          <p:cNvSpPr>
            <a:spLocks noGrp="1"/>
          </p:cNvSpPr>
          <p:nvPr>
            <p:ph type="body" sz="quarter" idx="18"/>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6"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961282719"/>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VisitEngland Title and Content ">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810155"/>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762655"/>
            <a:ext cx="8133889" cy="1385888"/>
          </a:xfrm>
          <a:prstGeom prst="rect">
            <a:avLst/>
          </a:prstGeom>
        </p:spPr>
        <p:txBody>
          <a:bodyPr vert="horz"/>
          <a:lstStyle>
            <a:lvl1pPr marL="261938" indent="-261938">
              <a:buClr>
                <a:schemeClr val="accent2"/>
              </a:buClr>
              <a:defRPr sz="1800">
                <a:solidFill>
                  <a:schemeClr val="tx1"/>
                </a:solidFill>
                <a:latin typeface="Arial"/>
                <a:cs typeface="Arial"/>
              </a:defRPr>
            </a:lvl1pPr>
            <a:lvl2pPr marL="652463" indent="-319088">
              <a:defRPr sz="18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a:p>
            <a:pPr lvl="1"/>
            <a:r>
              <a:rPr lang="en-US" smtClean="0"/>
              <a:t>Second level</a:t>
            </a:r>
          </a:p>
        </p:txBody>
      </p:sp>
      <p:sp>
        <p:nvSpPr>
          <p:cNvPr id="14"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17"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447647456"/>
      </p:ext>
    </p:extLst>
  </p:cSld>
  <p:clrMapOvr>
    <a:masterClrMapping/>
  </p:clrMapOvr>
  <p:extLst mod="1">
    <p:ext uri="{DCECCB84-F9BA-43D5-87BE-67443E8EF086}">
      <p15:sldGuideLst xmlns:p15="http://schemas.microsoft.com/office/powerpoint/2012/main">
        <p15:guide id="1" orient="horz" pos="805" userDrawn="1">
          <p15:clr>
            <a:srgbClr val="FBAE40"/>
          </p15:clr>
        </p15:guide>
        <p15:guide id="2" pos="2880" userDrawn="1">
          <p15:clr>
            <a:srgbClr val="FBAE40"/>
          </p15:clr>
        </p15:guide>
        <p15:guide id="3" pos="480" userDrawn="1">
          <p15:clr>
            <a:srgbClr val="FBAE40"/>
          </p15:clr>
        </p15:guide>
        <p15:guide id="4" orient="horz" pos="1176"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VisitEngland Summary with Image to Lef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8" name="Text Placeholder 11"/>
          <p:cNvSpPr>
            <a:spLocks noGrp="1"/>
          </p:cNvSpPr>
          <p:nvPr>
            <p:ph type="body" sz="quarter" idx="12"/>
          </p:nvPr>
        </p:nvSpPr>
        <p:spPr>
          <a:xfrm>
            <a:off x="4932040" y="1778525"/>
            <a:ext cx="3871773" cy="4478342"/>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4" name="Picture Placeholder 3"/>
          <p:cNvSpPr>
            <a:spLocks noGrp="1"/>
          </p:cNvSpPr>
          <p:nvPr>
            <p:ph type="pic" sz="quarter" idx="13"/>
          </p:nvPr>
        </p:nvSpPr>
        <p:spPr>
          <a:xfrm>
            <a:off x="762000" y="1871663"/>
            <a:ext cx="3810000" cy="43852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picture</a:t>
            </a:r>
            <a:endParaRPr lang="en-GB" dirty="0"/>
          </a:p>
        </p:txBody>
      </p:sp>
      <p:sp>
        <p:nvSpPr>
          <p:cNvPr id="14" name="Text Placeholder 12"/>
          <p:cNvSpPr>
            <a:spLocks noGrp="1"/>
          </p:cNvSpPr>
          <p:nvPr>
            <p:ph type="body" sz="quarter" idx="17"/>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1092817670"/>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VisitEngland 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8" name="Text Placeholder 11"/>
          <p:cNvSpPr>
            <a:spLocks noGrp="1"/>
          </p:cNvSpPr>
          <p:nvPr>
            <p:ph type="body" sz="quarter" idx="12"/>
          </p:nvPr>
        </p:nvSpPr>
        <p:spPr>
          <a:xfrm>
            <a:off x="675424" y="1778525"/>
            <a:ext cx="3896576" cy="499008"/>
          </a:xfrm>
          <a:prstGeom prst="rect">
            <a:avLst/>
          </a:prstGeom>
        </p:spPr>
        <p:txBody>
          <a:bodyPr vert="horz"/>
          <a:lstStyle>
            <a:lvl1pPr marL="0" indent="0">
              <a:buClr>
                <a:schemeClr val="accent5"/>
              </a:buClr>
              <a:buNone/>
              <a:defRPr sz="1800" b="0">
                <a:solidFill>
                  <a:schemeClr val="accent2"/>
                </a:solidFill>
                <a:latin typeface="Arial"/>
                <a:cs typeface="Arial"/>
              </a:defRPr>
            </a:lvl1pPr>
            <a:lvl2pPr>
              <a:defRPr sz="16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p:txBody>
      </p:sp>
      <p:sp>
        <p:nvSpPr>
          <p:cNvPr id="10" name="Text Placeholder 11"/>
          <p:cNvSpPr>
            <a:spLocks noGrp="1"/>
          </p:cNvSpPr>
          <p:nvPr>
            <p:ph type="body" sz="quarter" idx="13"/>
          </p:nvPr>
        </p:nvSpPr>
        <p:spPr>
          <a:xfrm>
            <a:off x="4932040" y="1778525"/>
            <a:ext cx="3896576" cy="499008"/>
          </a:xfrm>
          <a:prstGeom prst="rect">
            <a:avLst/>
          </a:prstGeom>
        </p:spPr>
        <p:txBody>
          <a:bodyPr vert="horz"/>
          <a:lstStyle>
            <a:lvl1pPr marL="0" indent="0">
              <a:buClr>
                <a:schemeClr val="accent5"/>
              </a:buClr>
              <a:buNone/>
              <a:defRPr sz="1800" b="0">
                <a:solidFill>
                  <a:schemeClr val="accent2"/>
                </a:solidFill>
                <a:latin typeface="Arial"/>
                <a:cs typeface="Arial"/>
              </a:defRPr>
            </a:lvl1pPr>
            <a:lvl2pPr>
              <a:defRPr sz="16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p:txBody>
      </p:sp>
      <p:sp>
        <p:nvSpPr>
          <p:cNvPr id="15" name="Content Placeholder 11"/>
          <p:cNvSpPr>
            <a:spLocks noGrp="1"/>
          </p:cNvSpPr>
          <p:nvPr>
            <p:ph sz="quarter" idx="14" hasCustomPrompt="1"/>
          </p:nvPr>
        </p:nvSpPr>
        <p:spPr>
          <a:xfrm>
            <a:off x="5029200" y="2277533"/>
            <a:ext cx="3816424" cy="3979334"/>
          </a:xfrm>
          <a:prstGeom prst="rect">
            <a:avLst/>
          </a:prstGeom>
        </p:spPr>
        <p:txBody>
          <a:bodyPr/>
          <a:lstStyle>
            <a:lvl1pPr marL="0" indent="0" algn="l" defTabSz="457200" rtl="0" eaLnBrk="1" latinLnBrk="0" hangingPunct="1">
              <a:spcBef>
                <a:spcPct val="20000"/>
              </a:spcBef>
              <a:buFont typeface="Arial"/>
              <a:buNone/>
              <a:defRPr lang="en-US" sz="1800" kern="1200" baseline="0" dirty="0" smtClean="0">
                <a:solidFill>
                  <a:schemeClr val="tx1"/>
                </a:solidFill>
                <a:latin typeface="Arial"/>
                <a:ea typeface="+mn-ea"/>
                <a:cs typeface="Arial"/>
              </a:defRPr>
            </a:lvl1pPr>
            <a:lvl2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2pPr>
            <a:lvl3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3pPr>
            <a:lvl4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4pPr>
            <a:lvl5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5pPr>
          </a:lstStyle>
          <a:p>
            <a:pPr lvl="0"/>
            <a:r>
              <a:rPr lang="en-US" dirty="0"/>
              <a:t>Picture or other content</a:t>
            </a:r>
            <a:endParaRPr lang="en-GB" dirty="0"/>
          </a:p>
        </p:txBody>
      </p:sp>
      <p:sp>
        <p:nvSpPr>
          <p:cNvPr id="16" name="Content Placeholder 11"/>
          <p:cNvSpPr>
            <a:spLocks noGrp="1"/>
          </p:cNvSpPr>
          <p:nvPr>
            <p:ph sz="quarter" idx="15" hasCustomPrompt="1"/>
          </p:nvPr>
        </p:nvSpPr>
        <p:spPr>
          <a:xfrm>
            <a:off x="755576" y="2277533"/>
            <a:ext cx="3816424" cy="3979334"/>
          </a:xfrm>
          <a:prstGeom prst="rect">
            <a:avLst/>
          </a:prstGeom>
        </p:spPr>
        <p:txBody>
          <a:bodyPr/>
          <a:lstStyle>
            <a:lvl1pPr marL="0" indent="0" algn="l" defTabSz="457200" rtl="0" eaLnBrk="1" latinLnBrk="0" hangingPunct="1">
              <a:spcBef>
                <a:spcPct val="20000"/>
              </a:spcBef>
              <a:buFont typeface="Arial"/>
              <a:buNone/>
              <a:defRPr lang="en-US" sz="1800" kern="1200" baseline="0" dirty="0" smtClean="0">
                <a:solidFill>
                  <a:schemeClr val="tx1"/>
                </a:solidFill>
                <a:latin typeface="Arial"/>
                <a:ea typeface="+mn-ea"/>
                <a:cs typeface="Arial"/>
              </a:defRPr>
            </a:lvl1pPr>
            <a:lvl2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2pPr>
            <a:lvl3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3pPr>
            <a:lvl4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4pPr>
            <a:lvl5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5pPr>
          </a:lstStyle>
          <a:p>
            <a:pPr lvl="0"/>
            <a:r>
              <a:rPr lang="en-US" dirty="0"/>
              <a:t>Picture or other content</a:t>
            </a:r>
            <a:endParaRPr lang="en-GB" dirty="0"/>
          </a:p>
        </p:txBody>
      </p:sp>
      <p:sp>
        <p:nvSpPr>
          <p:cNvPr id="19" name="Text Placeholder 12"/>
          <p:cNvSpPr>
            <a:spLocks noGrp="1"/>
          </p:cNvSpPr>
          <p:nvPr>
            <p:ph type="body" sz="quarter" idx="19"/>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20"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11" name="Picture Placeholder 8"/>
          <p:cNvSpPr>
            <a:spLocks noGrp="1"/>
          </p:cNvSpPr>
          <p:nvPr>
            <p:ph type="pic" sz="quarter" idx="20"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4037411060"/>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guide id="0" pos="3168" userDrawn="1">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VisitEngland Divider Slide / End Slide">
    <p:spTree>
      <p:nvGrpSpPr>
        <p:cNvPr id="1" name=""/>
        <p:cNvGrpSpPr/>
        <p:nvPr/>
      </p:nvGrpSpPr>
      <p:grpSpPr>
        <a:xfrm>
          <a:off x="0" y="0"/>
          <a:ext cx="0" cy="0"/>
          <a:chOff x="0" y="0"/>
          <a:chExt cx="0" cy="0"/>
        </a:xfrm>
      </p:grpSpPr>
      <p:sp>
        <p:nvSpPr>
          <p:cNvPr id="7" name="Rectangle 6"/>
          <p:cNvSpPr/>
          <p:nvPr userDrawn="1"/>
        </p:nvSpPr>
        <p:spPr>
          <a:xfrm>
            <a:off x="0" y="0"/>
            <a:ext cx="9144000" cy="6858000"/>
          </a:xfrm>
          <a:prstGeom prst="rect">
            <a:avLst/>
          </a:prstGeom>
          <a:solidFill>
            <a:srgbClr val="12074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latin typeface="Arial" panose="020B0604020202020204" pitchFamily="34" charset="0"/>
            </a:endParaRPr>
          </a:p>
        </p:txBody>
      </p:sp>
      <p:sp>
        <p:nvSpPr>
          <p:cNvPr id="12" name="Text Placeholder 11"/>
          <p:cNvSpPr>
            <a:spLocks noGrp="1"/>
          </p:cNvSpPr>
          <p:nvPr>
            <p:ph type="body" sz="quarter" idx="11"/>
          </p:nvPr>
        </p:nvSpPr>
        <p:spPr>
          <a:xfrm>
            <a:off x="3422650" y="3882347"/>
            <a:ext cx="5035550" cy="1095337"/>
          </a:xfrm>
          <a:prstGeom prst="rect">
            <a:avLst/>
          </a:prstGeom>
        </p:spPr>
        <p:txBody>
          <a:bodyPr vert="horz"/>
          <a:lstStyle>
            <a:lvl1pPr marL="0" indent="0">
              <a:spcBef>
                <a:spcPts val="700"/>
              </a:spcBef>
              <a:buNone/>
              <a:defRPr sz="1800">
                <a:solidFill>
                  <a:srgbClr val="FFFFFF"/>
                </a:solidFill>
                <a:latin typeface="Arial"/>
                <a:cs typeface="Arial"/>
              </a:defRPr>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en-US" smtClean="0"/>
              <a:t>Click to edit Master text styles</a:t>
            </a:r>
          </a:p>
        </p:txBody>
      </p:sp>
      <p:sp>
        <p:nvSpPr>
          <p:cNvPr id="3" name="Text Placeholder 2"/>
          <p:cNvSpPr>
            <a:spLocks noGrp="1"/>
          </p:cNvSpPr>
          <p:nvPr>
            <p:ph type="body" sz="quarter" idx="14"/>
          </p:nvPr>
        </p:nvSpPr>
        <p:spPr>
          <a:xfrm>
            <a:off x="3422650" y="2563916"/>
            <a:ext cx="5035550" cy="1095375"/>
          </a:xfrm>
          <a:prstGeom prst="rect">
            <a:avLst/>
          </a:prstGeom>
        </p:spPr>
        <p:txBody>
          <a:bodyPr/>
          <a:lstStyle>
            <a:lvl1pPr marL="0" indent="0">
              <a:buFontTx/>
              <a:buNone/>
              <a:defRPr sz="3000">
                <a:solidFill>
                  <a:schemeClr val="bg1"/>
                </a:solidFill>
                <a:latin typeface="Arial" panose="020B0604020202020204" pitchFamily="34" charset="0"/>
                <a:cs typeface="Arial" panose="020B0604020202020204" pitchFamily="34" charset="0"/>
              </a:defRPr>
            </a:lvl1pPr>
            <a:lvl2pPr marL="457200" indent="0">
              <a:buNone/>
              <a:defRPr sz="3500">
                <a:solidFill>
                  <a:schemeClr val="bg1"/>
                </a:solidFill>
                <a:latin typeface="Arial" panose="020B0604020202020204" pitchFamily="34" charset="0"/>
                <a:cs typeface="Arial" panose="020B0604020202020204" pitchFamily="34" charset="0"/>
              </a:defRPr>
            </a:lvl2pPr>
            <a:lvl3pPr marL="914400" indent="0">
              <a:buNone/>
              <a:defRPr sz="3500">
                <a:solidFill>
                  <a:schemeClr val="bg1"/>
                </a:solidFill>
                <a:latin typeface="Arial" panose="020B0604020202020204" pitchFamily="34" charset="0"/>
                <a:cs typeface="Arial" panose="020B0604020202020204" pitchFamily="34" charset="0"/>
              </a:defRPr>
            </a:lvl3pPr>
            <a:lvl4pPr marL="1371600" indent="0">
              <a:buNone/>
              <a:defRPr sz="3500">
                <a:solidFill>
                  <a:schemeClr val="bg1"/>
                </a:solidFill>
                <a:latin typeface="Arial" panose="020B0604020202020204" pitchFamily="34" charset="0"/>
                <a:cs typeface="Arial" panose="020B0604020202020204" pitchFamily="34" charset="0"/>
              </a:defRPr>
            </a:lvl4pPr>
            <a:lvl5pPr marL="1828800" indent="0">
              <a:buNone/>
              <a:defRPr sz="3500">
                <a:solidFill>
                  <a:schemeClr val="bg1"/>
                </a:solidFill>
                <a:latin typeface="Arial" panose="020B0604020202020204" pitchFamily="34" charset="0"/>
                <a:cs typeface="Arial" panose="020B0604020202020204" pitchFamily="34" charset="0"/>
              </a:defRPr>
            </a:lvl5pPr>
          </a:lstStyle>
          <a:p>
            <a:pPr lvl="0"/>
            <a:r>
              <a:rPr lang="en-US" smtClean="0"/>
              <a:t>Click to edit Master text styles</a:t>
            </a:r>
          </a:p>
        </p:txBody>
      </p:sp>
      <p:sp>
        <p:nvSpPr>
          <p:cNvPr id="8" name="Picture Placeholder 8"/>
          <p:cNvSpPr>
            <a:spLocks noGrp="1"/>
          </p:cNvSpPr>
          <p:nvPr>
            <p:ph type="pic" sz="quarter" idx="12" hasCustomPrompt="1"/>
          </p:nvPr>
        </p:nvSpPr>
        <p:spPr>
          <a:xfrm>
            <a:off x="1321567" y="424981"/>
            <a:ext cx="974160" cy="770512"/>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pic>
        <p:nvPicPr>
          <p:cNvPr id="13" name="Picture 12" descr="VB_VE_Logos.png"/>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289880" y="455237"/>
            <a:ext cx="925972" cy="761630"/>
          </a:xfrm>
          <a:prstGeom prst="rect">
            <a:avLst/>
          </a:prstGeom>
        </p:spPr>
      </p:pic>
    </p:spTree>
    <p:extLst>
      <p:ext uri="{BB962C8B-B14F-4D97-AF65-F5344CB8AC3E}">
        <p14:creationId xmlns:p14="http://schemas.microsoft.com/office/powerpoint/2010/main" val="2991723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VisitEngland Title and Content FULL HE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449387"/>
            <a:ext cx="8133889"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3"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3700690548"/>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0" orient="horz" pos="971"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VisitEngland Title and 2 Content FULL HE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449387"/>
            <a:ext cx="3871773"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8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a:p>
            <a:pPr marL="261938" lvl="2" indent="-261938" algn="l" defTabSz="457200" rtl="0" eaLnBrk="1" latinLnBrk="0" hangingPunct="1">
              <a:spcBef>
                <a:spcPct val="20000"/>
              </a:spcBef>
              <a:buClr>
                <a:schemeClr val="accent2"/>
              </a:buClr>
              <a:buFont typeface="Arial"/>
              <a:buChar char="•"/>
            </a:pPr>
            <a:r>
              <a:rPr lang="en-US" smtClean="0"/>
              <a:t>Third level</a:t>
            </a:r>
          </a:p>
        </p:txBody>
      </p:sp>
      <p:sp>
        <p:nvSpPr>
          <p:cNvPr id="8" name="Text Placeholder 11"/>
          <p:cNvSpPr>
            <a:spLocks noGrp="1"/>
          </p:cNvSpPr>
          <p:nvPr>
            <p:ph type="body" sz="quarter" idx="12"/>
          </p:nvPr>
        </p:nvSpPr>
        <p:spPr>
          <a:xfrm>
            <a:off x="4932040" y="1449387"/>
            <a:ext cx="3871773"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4"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789339792"/>
      </p:ext>
    </p:extLst>
  </p:cSld>
  <p:clrMapOvr>
    <a:masterClrMapping/>
  </p:clrMapOvr>
  <p:extLst mod="1">
    <p:ext uri="{DCECCB84-F9BA-43D5-87BE-67443E8EF086}">
      <p15:sldGuideLst xmlns:p15="http://schemas.microsoft.com/office/powerpoint/2012/main">
        <p15:guide id="1" orient="horz" pos="805">
          <p15:clr>
            <a:srgbClr val="FBAE40"/>
          </p15:clr>
        </p15:guide>
        <p15:guide id="2" pos="2864" userDrawn="1">
          <p15:clr>
            <a:srgbClr val="FBAE40"/>
          </p15:clr>
        </p15:guide>
        <p15:guide id="3" pos="480">
          <p15:clr>
            <a:srgbClr val="FBAE40"/>
          </p15:clr>
        </p15:guide>
        <p15:guide id="4" orient="horz" pos="1179">
          <p15:clr>
            <a:srgbClr val="FBAE40"/>
          </p15:clr>
        </p15:guide>
        <p15:guide id="5" orient="horz" pos="971">
          <p15:clr>
            <a:srgbClr val="FBAE40"/>
          </p15:clr>
        </p15:guide>
        <p15:guide id="0" pos="3163"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VisitEngland Chart Only">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10" name="Chart Placeholder 9"/>
          <p:cNvSpPr>
            <a:spLocks noGrp="1"/>
          </p:cNvSpPr>
          <p:nvPr>
            <p:ph type="chart" sz="quarter" idx="10"/>
          </p:nvPr>
        </p:nvSpPr>
        <p:spPr>
          <a:xfrm>
            <a:off x="666634" y="1778525"/>
            <a:ext cx="8137179" cy="4478342"/>
          </a:xfrm>
          <a:prstGeom prst="rect">
            <a:avLst/>
          </a:prstGeom>
        </p:spPr>
        <p:txBody>
          <a:bodyPr/>
          <a:lstStyle>
            <a:lvl1pPr marL="0" indent="0">
              <a:buNone/>
              <a:defRPr lang="en-GB" sz="1800" kern="1200" dirty="0">
                <a:solidFill>
                  <a:schemeClr val="tx1"/>
                </a:solidFill>
                <a:latin typeface="Arial"/>
                <a:ea typeface="+mn-ea"/>
                <a:cs typeface="Arial"/>
              </a:defRPr>
            </a:lvl1pPr>
          </a:lstStyle>
          <a:p>
            <a:r>
              <a:rPr lang="en-US" dirty="0" smtClean="0"/>
              <a:t>Click icon to add chart</a:t>
            </a:r>
            <a:endParaRPr lang="en-GB" dirty="0"/>
          </a:p>
        </p:txBody>
      </p:sp>
      <p:sp>
        <p:nvSpPr>
          <p:cNvPr id="13" name="Text Placeholder 12"/>
          <p:cNvSpPr>
            <a:spLocks noGrp="1"/>
          </p:cNvSpPr>
          <p:nvPr>
            <p:ph type="body" sz="quarter" idx="13" hasCustomPrompt="1"/>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dirty="0" err="1" smtClean="0"/>
              <a:t>Introuction</a:t>
            </a:r>
            <a:endParaRPr lang="en-US" dirty="0" smtClean="0"/>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2674555454"/>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VisitEngland Table Only">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able Placeholder 3"/>
          <p:cNvSpPr>
            <a:spLocks noGrp="1"/>
          </p:cNvSpPr>
          <p:nvPr>
            <p:ph type="tbl" sz="quarter" idx="10"/>
          </p:nvPr>
        </p:nvSpPr>
        <p:spPr>
          <a:xfrm>
            <a:off x="762000" y="1871663"/>
            <a:ext cx="8041813" cy="39280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table</a:t>
            </a:r>
            <a:endParaRPr lang="en-GB" dirty="0"/>
          </a:p>
        </p:txBody>
      </p:sp>
      <p:sp>
        <p:nvSpPr>
          <p:cNvPr id="13"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3480377641"/>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VisitEngland Ch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10" name="Chart Placeholder 9"/>
          <p:cNvSpPr>
            <a:spLocks noGrp="1"/>
          </p:cNvSpPr>
          <p:nvPr>
            <p:ph type="chart" sz="quarter" idx="10"/>
          </p:nvPr>
        </p:nvSpPr>
        <p:spPr>
          <a:xfrm>
            <a:off x="761999" y="1871663"/>
            <a:ext cx="3810001" cy="4385204"/>
          </a:xfrm>
          <a:prstGeom prst="rect">
            <a:avLst/>
          </a:prstGeom>
        </p:spPr>
        <p:txBody>
          <a:bodyPr/>
          <a:lstStyle>
            <a:lvl1pPr marL="0" indent="0">
              <a:buNone/>
              <a:defRPr lang="en-GB" sz="1800" kern="1200" dirty="0">
                <a:solidFill>
                  <a:schemeClr val="tx1"/>
                </a:solidFill>
                <a:latin typeface="Arial"/>
                <a:ea typeface="+mn-ea"/>
                <a:cs typeface="Arial"/>
              </a:defRPr>
            </a:lvl1pPr>
          </a:lstStyle>
          <a:p>
            <a:r>
              <a:rPr lang="en-US" dirty="0" smtClean="0"/>
              <a:t>Click icon to add chart</a:t>
            </a:r>
            <a:endParaRPr lang="en-GB" dirty="0"/>
          </a:p>
        </p:txBody>
      </p:sp>
      <p:sp>
        <p:nvSpPr>
          <p:cNvPr id="8" name="Text Placeholder 11"/>
          <p:cNvSpPr>
            <a:spLocks noGrp="1"/>
          </p:cNvSpPr>
          <p:nvPr>
            <p:ph type="body" sz="quarter" idx="12"/>
          </p:nvPr>
        </p:nvSpPr>
        <p:spPr>
          <a:xfrm>
            <a:off x="4932040" y="1778525"/>
            <a:ext cx="3871773" cy="4478342"/>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6"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7"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768477916"/>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VisitEngland Summary with Image to R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5" name="Picture Placeholder 3"/>
          <p:cNvSpPr>
            <a:spLocks noGrp="1"/>
          </p:cNvSpPr>
          <p:nvPr>
            <p:ph type="pic" sz="quarter" idx="13"/>
          </p:nvPr>
        </p:nvSpPr>
        <p:spPr>
          <a:xfrm>
            <a:off x="4993813" y="1871663"/>
            <a:ext cx="3810000" cy="43852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picture</a:t>
            </a:r>
            <a:endParaRPr lang="en-GB" dirty="0"/>
          </a:p>
        </p:txBody>
      </p:sp>
      <p:sp>
        <p:nvSpPr>
          <p:cNvPr id="4" name="Text Placeholder 3"/>
          <p:cNvSpPr>
            <a:spLocks noGrp="1"/>
          </p:cNvSpPr>
          <p:nvPr>
            <p:ph type="body" sz="quarter" idx="17"/>
          </p:nvPr>
        </p:nvSpPr>
        <p:spPr>
          <a:xfrm>
            <a:off x="664936" y="1882123"/>
            <a:ext cx="3810000" cy="4374092"/>
          </a:xfrm>
          <a:prstGeom prst="rect">
            <a:avLst/>
          </a:prstGeom>
        </p:spPr>
        <p:txBody>
          <a:bodyPr/>
          <a:lstStyle>
            <a:lvl1pPr marL="342900" indent="-342900">
              <a:buClr>
                <a:srgbClr val="C00000"/>
              </a:buClr>
              <a:defRPr lang="en-US" sz="1800" kern="1200" dirty="0" smtClean="0">
                <a:solidFill>
                  <a:schemeClr val="tx1"/>
                </a:solidFill>
                <a:latin typeface="Arial"/>
                <a:ea typeface="+mn-ea"/>
                <a:cs typeface="Arial"/>
              </a:defRPr>
            </a:lvl1pPr>
            <a:lvl2pPr marL="457200" indent="0">
              <a:buNone/>
              <a:defRPr sz="1800">
                <a:latin typeface="Arial" panose="020B0604020202020204" pitchFamily="34" charset="0"/>
                <a:cs typeface="Arial" panose="020B0604020202020204" pitchFamily="34" charset="0"/>
              </a:defRPr>
            </a:lvl2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p:txBody>
      </p:sp>
      <p:sp>
        <p:nvSpPr>
          <p:cNvPr id="15" name="Text Placeholder 12"/>
          <p:cNvSpPr>
            <a:spLocks noGrp="1"/>
          </p:cNvSpPr>
          <p:nvPr>
            <p:ph type="body" sz="quarter" idx="18"/>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6"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697467845"/>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VisitEngland Summary with Image to Lef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8" name="Text Placeholder 11"/>
          <p:cNvSpPr>
            <a:spLocks noGrp="1"/>
          </p:cNvSpPr>
          <p:nvPr>
            <p:ph type="body" sz="quarter" idx="12"/>
          </p:nvPr>
        </p:nvSpPr>
        <p:spPr>
          <a:xfrm>
            <a:off x="4932040" y="1778525"/>
            <a:ext cx="3871773" cy="4478342"/>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4" name="Picture Placeholder 3"/>
          <p:cNvSpPr>
            <a:spLocks noGrp="1"/>
          </p:cNvSpPr>
          <p:nvPr>
            <p:ph type="pic" sz="quarter" idx="13"/>
          </p:nvPr>
        </p:nvSpPr>
        <p:spPr>
          <a:xfrm>
            <a:off x="762000" y="1871663"/>
            <a:ext cx="3810000" cy="43852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picture</a:t>
            </a:r>
            <a:endParaRPr lang="en-GB" dirty="0"/>
          </a:p>
        </p:txBody>
      </p:sp>
      <p:sp>
        <p:nvSpPr>
          <p:cNvPr id="14" name="Text Placeholder 12"/>
          <p:cNvSpPr>
            <a:spLocks noGrp="1"/>
          </p:cNvSpPr>
          <p:nvPr>
            <p:ph type="body" sz="quarter" idx="17"/>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1158416743"/>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Slide Number Placeholder 5"/>
          <p:cNvSpPr txBox="1">
            <a:spLocks/>
          </p:cNvSpPr>
          <p:nvPr/>
        </p:nvSpPr>
        <p:spPr>
          <a:xfrm>
            <a:off x="7797800" y="6399769"/>
            <a:ext cx="1107043" cy="325304"/>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4D42EA9E-67C9-4C87-932C-8F489DA21F6E}" type="slidenum">
              <a:rPr lang="en-GB" sz="1200" smtClean="0">
                <a:solidFill>
                  <a:srgbClr val="120742"/>
                </a:solidFill>
                <a:latin typeface="Arial" panose="020B0604020202020204" pitchFamily="34" charset="0"/>
                <a:cs typeface="Arial" panose="020B0604020202020204" pitchFamily="34" charset="0"/>
              </a:rPr>
              <a:pPr algn="r"/>
              <a:t>‹#›</a:t>
            </a:fld>
            <a:endParaRPr lang="en-GB" sz="1200" dirty="0">
              <a:solidFill>
                <a:srgbClr val="120742"/>
              </a:solidFill>
              <a:latin typeface="Arial" panose="020B0604020202020204" pitchFamily="34" charset="0"/>
              <a:cs typeface="Arial" panose="020B0604020202020204" pitchFamily="34" charset="0"/>
            </a:endParaRPr>
          </a:p>
        </p:txBody>
      </p:sp>
      <p:grpSp>
        <p:nvGrpSpPr>
          <p:cNvPr id="8" name="Group 7"/>
          <p:cNvGrpSpPr/>
          <p:nvPr/>
        </p:nvGrpSpPr>
        <p:grpSpPr>
          <a:xfrm>
            <a:off x="336947" y="233280"/>
            <a:ext cx="8466866" cy="434860"/>
            <a:chOff x="336947" y="233280"/>
            <a:chExt cx="8466866" cy="434860"/>
          </a:xfrm>
        </p:grpSpPr>
        <p:sp>
          <p:nvSpPr>
            <p:cNvPr id="9" name="Rectangle 8"/>
            <p:cNvSpPr/>
            <p:nvPr userDrawn="1"/>
          </p:nvSpPr>
          <p:spPr>
            <a:xfrm>
              <a:off x="336947" y="233280"/>
              <a:ext cx="8466866" cy="388800"/>
            </a:xfrm>
            <a:prstGeom prst="rect">
              <a:avLst/>
            </a:prstGeom>
            <a:solidFill>
              <a:srgbClr val="1207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endParaRPr>
            </a:p>
          </p:txBody>
        </p:sp>
        <p:sp>
          <p:nvSpPr>
            <p:cNvPr id="14" name="Rectangle 13"/>
            <p:cNvSpPr/>
            <p:nvPr userDrawn="1"/>
          </p:nvSpPr>
          <p:spPr>
            <a:xfrm rot="2700000">
              <a:off x="678985" y="305260"/>
              <a:ext cx="362880" cy="362880"/>
            </a:xfrm>
            <a:prstGeom prst="rect">
              <a:avLst/>
            </a:prstGeom>
            <a:solidFill>
              <a:srgbClr val="0E003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endParaRPr>
            </a:p>
          </p:txBody>
        </p:sp>
      </p:grpSp>
      <p:pic>
        <p:nvPicPr>
          <p:cNvPr id="12" name="Picture 11"/>
          <p:cNvPicPr>
            <a:picLocks noChangeAspect="1"/>
          </p:cNvPicPr>
          <p:nvPr/>
        </p:nvPicPr>
        <p:blipFill rotWithShape="1">
          <a:blip r:embed="rId13" cstate="email">
            <a:extLst>
              <a:ext uri="{28A0092B-C50C-407E-A947-70E740481C1C}">
                <a14:useLocalDpi xmlns:a14="http://schemas.microsoft.com/office/drawing/2010/main"/>
              </a:ext>
            </a:extLst>
          </a:blip>
          <a:srcRect r="-7659" b="-3481"/>
          <a:stretch/>
        </p:blipFill>
        <p:spPr>
          <a:xfrm>
            <a:off x="581203" y="343512"/>
            <a:ext cx="1485722" cy="199413"/>
          </a:xfrm>
          <a:prstGeom prst="rect">
            <a:avLst/>
          </a:prstGeom>
        </p:spPr>
      </p:pic>
    </p:spTree>
    <p:extLst>
      <p:ext uri="{BB962C8B-B14F-4D97-AF65-F5344CB8AC3E}">
        <p14:creationId xmlns:p14="http://schemas.microsoft.com/office/powerpoint/2010/main" val="3789782756"/>
      </p:ext>
    </p:extLst>
  </p:cSld>
  <p:clrMap bg1="lt1" tx1="dk1" bg2="lt2" tx2="dk2" accent1="accent1" accent2="accent2" accent3="accent3" accent4="accent4" accent5="accent5" accent6="accent6" hlink="hlink" folHlink="folHlink"/>
  <p:sldLayoutIdLst>
    <p:sldLayoutId id="2147483666" r:id="rId1"/>
    <p:sldLayoutId id="2147483653" r:id="rId2"/>
    <p:sldLayoutId id="2147483656" r:id="rId3"/>
    <p:sldLayoutId id="2147483657" r:id="rId4"/>
    <p:sldLayoutId id="2147483658" r:id="rId5"/>
    <p:sldLayoutId id="2147483659" r:id="rId6"/>
    <p:sldLayoutId id="2147483660" r:id="rId7"/>
    <p:sldLayoutId id="2147483665" r:id="rId8"/>
    <p:sldLayoutId id="2147483661" r:id="rId9"/>
    <p:sldLayoutId id="2147483664" r:id="rId10"/>
    <p:sldLayoutId id="2147483652" r:id="rId11"/>
  </p:sldLayoutIdLst>
  <p:hf hd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Slide Number Placeholder 5"/>
          <p:cNvSpPr txBox="1">
            <a:spLocks/>
          </p:cNvSpPr>
          <p:nvPr/>
        </p:nvSpPr>
        <p:spPr>
          <a:xfrm>
            <a:off x="7797800" y="6399769"/>
            <a:ext cx="1107043" cy="325304"/>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4D42EA9E-67C9-4C87-932C-8F489DA21F6E}" type="slidenum">
              <a:rPr lang="en-GB" sz="1200" smtClean="0">
                <a:solidFill>
                  <a:srgbClr val="120742"/>
                </a:solidFill>
                <a:latin typeface="Arial" panose="020B0604020202020204" pitchFamily="34" charset="0"/>
                <a:cs typeface="Arial" panose="020B0604020202020204" pitchFamily="34" charset="0"/>
              </a:rPr>
              <a:pPr algn="r"/>
              <a:t>‹#›</a:t>
            </a:fld>
            <a:endParaRPr lang="en-GB" sz="1200" dirty="0">
              <a:solidFill>
                <a:srgbClr val="120742"/>
              </a:solidFill>
              <a:latin typeface="Arial" panose="020B0604020202020204" pitchFamily="34" charset="0"/>
              <a:cs typeface="Arial" panose="020B0604020202020204" pitchFamily="34" charset="0"/>
            </a:endParaRPr>
          </a:p>
        </p:txBody>
      </p:sp>
      <p:grpSp>
        <p:nvGrpSpPr>
          <p:cNvPr id="8" name="Group 7"/>
          <p:cNvGrpSpPr/>
          <p:nvPr/>
        </p:nvGrpSpPr>
        <p:grpSpPr>
          <a:xfrm>
            <a:off x="336947" y="233280"/>
            <a:ext cx="8466866" cy="434860"/>
            <a:chOff x="336947" y="233280"/>
            <a:chExt cx="8466866" cy="434860"/>
          </a:xfrm>
        </p:grpSpPr>
        <p:sp>
          <p:nvSpPr>
            <p:cNvPr id="9" name="Rectangle 8"/>
            <p:cNvSpPr/>
            <p:nvPr userDrawn="1"/>
          </p:nvSpPr>
          <p:spPr>
            <a:xfrm>
              <a:off x="336947" y="233280"/>
              <a:ext cx="8466866" cy="388800"/>
            </a:xfrm>
            <a:prstGeom prst="rect">
              <a:avLst/>
            </a:prstGeom>
            <a:solidFill>
              <a:srgbClr val="1207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latin typeface="Arial" panose="020B0604020202020204" pitchFamily="34" charset="0"/>
              </a:endParaRPr>
            </a:p>
          </p:txBody>
        </p:sp>
        <p:sp>
          <p:nvSpPr>
            <p:cNvPr id="14" name="Rectangle 13"/>
            <p:cNvSpPr/>
            <p:nvPr userDrawn="1"/>
          </p:nvSpPr>
          <p:spPr>
            <a:xfrm rot="2700000">
              <a:off x="678985" y="305260"/>
              <a:ext cx="362880" cy="362880"/>
            </a:xfrm>
            <a:prstGeom prst="rect">
              <a:avLst/>
            </a:prstGeom>
            <a:solidFill>
              <a:srgbClr val="0E003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latin typeface="Arial" panose="020B0604020202020204" pitchFamily="34" charset="0"/>
              </a:endParaRPr>
            </a:p>
          </p:txBody>
        </p:sp>
      </p:grpSp>
      <p:pic>
        <p:nvPicPr>
          <p:cNvPr id="12" name="Picture 11"/>
          <p:cNvPicPr>
            <a:picLocks noChangeAspect="1"/>
          </p:cNvPicPr>
          <p:nvPr/>
        </p:nvPicPr>
        <p:blipFill rotWithShape="1">
          <a:blip r:embed="rId13" cstate="email">
            <a:extLst>
              <a:ext uri="{28A0092B-C50C-407E-A947-70E740481C1C}">
                <a14:useLocalDpi xmlns:a14="http://schemas.microsoft.com/office/drawing/2010/main"/>
              </a:ext>
            </a:extLst>
          </a:blip>
          <a:srcRect r="-7659" b="-3481"/>
          <a:stretch/>
        </p:blipFill>
        <p:spPr>
          <a:xfrm>
            <a:off x="581203" y="343512"/>
            <a:ext cx="1485722" cy="199413"/>
          </a:xfrm>
          <a:prstGeom prst="rect">
            <a:avLst/>
          </a:prstGeom>
        </p:spPr>
      </p:pic>
    </p:spTree>
    <p:extLst>
      <p:ext uri="{BB962C8B-B14F-4D97-AF65-F5344CB8AC3E}">
        <p14:creationId xmlns:p14="http://schemas.microsoft.com/office/powerpoint/2010/main" val="1214104796"/>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 id="2147483677" r:id="rId10"/>
    <p:sldLayoutId id="2147483678" r:id="rId11"/>
  </p:sldLayoutIdLst>
  <p:hf hd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chart" Target="../charts/chart7.xml"/><Relationship Id="rId3" Type="http://schemas.openxmlformats.org/officeDocument/2006/relationships/chart" Target="../charts/chart2.xml"/><Relationship Id="rId7" Type="http://schemas.openxmlformats.org/officeDocument/2006/relationships/chart" Target="../charts/chart6.xml"/><Relationship Id="rId2" Type="http://schemas.openxmlformats.org/officeDocument/2006/relationships/chart" Target="../charts/chart1.xml"/><Relationship Id="rId1" Type="http://schemas.openxmlformats.org/officeDocument/2006/relationships/slideLayout" Target="../slideLayouts/slideLayout5.xml"/><Relationship Id="rId6" Type="http://schemas.openxmlformats.org/officeDocument/2006/relationships/chart" Target="../charts/chart5.xml"/><Relationship Id="rId5" Type="http://schemas.openxmlformats.org/officeDocument/2006/relationships/chart" Target="../charts/chart4.xml"/><Relationship Id="rId4" Type="http://schemas.openxmlformats.org/officeDocument/2006/relationships/chart" Target="../charts/chart3.xml"/></Relationships>
</file>

<file path=ppt/slides/_rels/slide3.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xml"/><Relationship Id="rId1" Type="http://schemas.openxmlformats.org/officeDocument/2006/relationships/slideLayout" Target="../slideLayouts/slideLayout5.xml"/><Relationship Id="rId5" Type="http://schemas.openxmlformats.org/officeDocument/2006/relationships/chart" Target="../charts/chart10.xml"/><Relationship Id="rId4" Type="http://schemas.openxmlformats.org/officeDocument/2006/relationships/chart" Target="../charts/chart9.xml"/></Relationships>
</file>

<file path=ppt/slides/_rels/slide4.xml.rels><?xml version="1.0" encoding="UTF-8" standalone="yes"?>
<Relationships xmlns="http://schemas.openxmlformats.org/package/2006/relationships"><Relationship Id="rId3" Type="http://schemas.openxmlformats.org/officeDocument/2006/relationships/chart" Target="../charts/chart12.xml"/><Relationship Id="rId7" Type="http://schemas.openxmlformats.org/officeDocument/2006/relationships/chart" Target="../charts/chart16.xml"/><Relationship Id="rId2" Type="http://schemas.openxmlformats.org/officeDocument/2006/relationships/chart" Target="../charts/chart11.xml"/><Relationship Id="rId1" Type="http://schemas.openxmlformats.org/officeDocument/2006/relationships/slideLayout" Target="../slideLayouts/slideLayout5.xml"/><Relationship Id="rId6" Type="http://schemas.openxmlformats.org/officeDocument/2006/relationships/chart" Target="../charts/chart15.xml"/><Relationship Id="rId5" Type="http://schemas.openxmlformats.org/officeDocument/2006/relationships/chart" Target="../charts/chart14.xml"/><Relationship Id="rId4" Type="http://schemas.openxmlformats.org/officeDocument/2006/relationships/chart" Target="../charts/chart13.xml"/></Relationships>
</file>

<file path=ppt/slides/_rels/slide5.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chart" Target="../charts/chart17.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Discover England:  summary insights on overseas visitors to </a:t>
            </a:r>
            <a:r>
              <a:rPr lang="en-GB" dirty="0" smtClean="0"/>
              <a:t>Hastings</a:t>
            </a:r>
            <a:endParaRPr lang="en-GB" dirty="0"/>
          </a:p>
        </p:txBody>
      </p:sp>
      <p:sp>
        <p:nvSpPr>
          <p:cNvPr id="5" name="Text Placeholder 4"/>
          <p:cNvSpPr>
            <a:spLocks noGrp="1"/>
          </p:cNvSpPr>
          <p:nvPr>
            <p:ph type="body" sz="quarter" idx="13"/>
          </p:nvPr>
        </p:nvSpPr>
        <p:spPr>
          <a:xfrm>
            <a:off x="428835" y="3543831"/>
            <a:ext cx="7936025" cy="439091"/>
          </a:xfrm>
        </p:spPr>
        <p:txBody>
          <a:bodyPr/>
          <a:lstStyle/>
          <a:p>
            <a:r>
              <a:rPr lang="en-GB" dirty="0" smtClean="0"/>
              <a:t>October 2017</a:t>
            </a:r>
            <a:endParaRPr lang="en-GB" dirty="0"/>
          </a:p>
        </p:txBody>
      </p:sp>
      <p:pic>
        <p:nvPicPr>
          <p:cNvPr id="1026" name="Picture 2" descr="G:\OFFICE\BDRC Group Logos\BDRC_Continental.pn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7973360" y="5889368"/>
            <a:ext cx="942379" cy="711455"/>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1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71899" y="3979288"/>
            <a:ext cx="3449895" cy="2302805"/>
          </a:xfrm>
          <a:prstGeom prst="rect">
            <a:avLst/>
          </a:prstGeom>
        </p:spPr>
      </p:pic>
    </p:spTree>
    <p:extLst>
      <p:ext uri="{BB962C8B-B14F-4D97-AF65-F5344CB8AC3E}">
        <p14:creationId xmlns:p14="http://schemas.microsoft.com/office/powerpoint/2010/main" val="35843748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7" name="Chart Placeholder 8"/>
          <p:cNvGraphicFramePr>
            <a:graphicFrameLocks/>
          </p:cNvGraphicFramePr>
          <p:nvPr>
            <p:extLst/>
          </p:nvPr>
        </p:nvGraphicFramePr>
        <p:xfrm>
          <a:off x="5798001" y="3870185"/>
          <a:ext cx="2999088" cy="259873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36" name="Chart Placeholder 8"/>
          <p:cNvGraphicFramePr>
            <a:graphicFrameLocks/>
          </p:cNvGraphicFramePr>
          <p:nvPr>
            <p:extLst/>
          </p:nvPr>
        </p:nvGraphicFramePr>
        <p:xfrm>
          <a:off x="3024402" y="3855554"/>
          <a:ext cx="2999088" cy="2598738"/>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445338" y="872066"/>
            <a:ext cx="8358475" cy="558801"/>
          </a:xfrm>
        </p:spPr>
        <p:txBody>
          <a:bodyPr/>
          <a:lstStyle/>
          <a:p>
            <a:r>
              <a:rPr lang="en-GB" sz="2000" dirty="0" smtClean="0"/>
              <a:t>Headline stats: Overseas </a:t>
            </a:r>
            <a:r>
              <a:rPr lang="en-GB" sz="2000" dirty="0"/>
              <a:t>visits, spend and </a:t>
            </a:r>
            <a:r>
              <a:rPr lang="en-GB" sz="2000" dirty="0" smtClean="0"/>
              <a:t>nights to </a:t>
            </a:r>
            <a:r>
              <a:rPr lang="en-GB" sz="2000" b="1" dirty="0" smtClean="0"/>
              <a:t>Hastings</a:t>
            </a:r>
            <a:endParaRPr lang="en-GB" sz="2000" b="1" dirty="0"/>
          </a:p>
        </p:txBody>
      </p:sp>
      <p:graphicFrame>
        <p:nvGraphicFramePr>
          <p:cNvPr id="9" name="Chart Placeholder 8"/>
          <p:cNvGraphicFramePr>
            <a:graphicFrameLocks noGrp="1"/>
          </p:cNvGraphicFramePr>
          <p:nvPr>
            <p:ph type="chart" sz="quarter" idx="10"/>
            <p:extLst/>
          </p:nvPr>
        </p:nvGraphicFramePr>
        <p:xfrm>
          <a:off x="303873" y="3840923"/>
          <a:ext cx="2999088" cy="2598738"/>
        </p:xfrm>
        <a:graphic>
          <a:graphicData uri="http://schemas.openxmlformats.org/drawingml/2006/chart">
            <c:chart xmlns:c="http://schemas.openxmlformats.org/drawingml/2006/chart" xmlns:r="http://schemas.openxmlformats.org/officeDocument/2006/relationships" r:id="rId4"/>
          </a:graphicData>
        </a:graphic>
      </p:graphicFrame>
      <p:sp>
        <p:nvSpPr>
          <p:cNvPr id="15" name="Rectangle 14"/>
          <p:cNvSpPr/>
          <p:nvPr/>
        </p:nvSpPr>
        <p:spPr>
          <a:xfrm>
            <a:off x="5908044" y="3840923"/>
            <a:ext cx="2736000" cy="2628000"/>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16" name="Rectangle 15"/>
          <p:cNvSpPr/>
          <p:nvPr/>
        </p:nvSpPr>
        <p:spPr>
          <a:xfrm>
            <a:off x="3173329" y="3840923"/>
            <a:ext cx="2736000" cy="2628000"/>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17" name="Rectangle 16"/>
          <p:cNvSpPr/>
          <p:nvPr/>
        </p:nvSpPr>
        <p:spPr>
          <a:xfrm>
            <a:off x="438614" y="3840923"/>
            <a:ext cx="2736000" cy="2628000"/>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graphicFrame>
        <p:nvGraphicFramePr>
          <p:cNvPr id="18" name="Chart Placeholder 8"/>
          <p:cNvGraphicFramePr>
            <a:graphicFrameLocks/>
          </p:cNvGraphicFramePr>
          <p:nvPr>
            <p:extLst/>
          </p:nvPr>
        </p:nvGraphicFramePr>
        <p:xfrm>
          <a:off x="4771222" y="3490384"/>
          <a:ext cx="3872822" cy="316727"/>
        </p:xfrm>
        <a:graphic>
          <a:graphicData uri="http://schemas.openxmlformats.org/drawingml/2006/chart">
            <c:chart xmlns:c="http://schemas.openxmlformats.org/drawingml/2006/chart" xmlns:r="http://schemas.openxmlformats.org/officeDocument/2006/relationships" r:id="rId5"/>
          </a:graphicData>
        </a:graphic>
      </p:graphicFrame>
      <p:sp>
        <p:nvSpPr>
          <p:cNvPr id="21" name="Title 1"/>
          <p:cNvSpPr txBox="1">
            <a:spLocks/>
          </p:cNvSpPr>
          <p:nvPr/>
        </p:nvSpPr>
        <p:spPr>
          <a:xfrm>
            <a:off x="438614" y="2114550"/>
            <a:ext cx="8149762" cy="298642"/>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sz="1400" b="1" smtClean="0">
                <a:solidFill>
                  <a:srgbClr val="120742"/>
                </a:solidFill>
              </a:rPr>
              <a:t>Visits, Spend and Nights to Hastings 3 year average for 2014-16</a:t>
            </a:r>
            <a:endParaRPr sz="1400" b="1">
              <a:solidFill>
                <a:srgbClr val="120742"/>
              </a:solidFill>
            </a:endParaRPr>
          </a:p>
        </p:txBody>
      </p:sp>
      <p:sp>
        <p:nvSpPr>
          <p:cNvPr id="22" name="Rectangle 21"/>
          <p:cNvSpPr/>
          <p:nvPr/>
        </p:nvSpPr>
        <p:spPr>
          <a:xfrm>
            <a:off x="435417" y="2413193"/>
            <a:ext cx="2736000" cy="985534"/>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23" name="Rectangle 22"/>
          <p:cNvSpPr/>
          <p:nvPr/>
        </p:nvSpPr>
        <p:spPr>
          <a:xfrm>
            <a:off x="3174614" y="2413531"/>
            <a:ext cx="2736000" cy="985196"/>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24" name="Rectangle 23"/>
          <p:cNvSpPr/>
          <p:nvPr/>
        </p:nvSpPr>
        <p:spPr>
          <a:xfrm>
            <a:off x="5909329" y="2413531"/>
            <a:ext cx="2736000" cy="985196"/>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graphicFrame>
        <p:nvGraphicFramePr>
          <p:cNvPr id="25" name="Table 24"/>
          <p:cNvGraphicFramePr>
            <a:graphicFrameLocks noGrp="1"/>
          </p:cNvGraphicFramePr>
          <p:nvPr>
            <p:extLst/>
          </p:nvPr>
        </p:nvGraphicFramePr>
        <p:xfrm>
          <a:off x="504022" y="2446214"/>
          <a:ext cx="2598592" cy="831242"/>
        </p:xfrm>
        <a:graphic>
          <a:graphicData uri="http://schemas.openxmlformats.org/drawingml/2006/table">
            <a:tbl>
              <a:tblPr firstRow="1" bandRow="1">
                <a:tableStyleId>{5C22544A-7EE6-4342-B048-85BDC9FD1C3A}</a:tableStyleId>
              </a:tblPr>
              <a:tblGrid>
                <a:gridCol w="1672281"/>
                <a:gridCol w="926311"/>
              </a:tblGrid>
              <a:tr h="215862">
                <a:tc gridSpan="2">
                  <a:txBody>
                    <a:bodyPr/>
                    <a:lstStyle/>
                    <a:p>
                      <a:pPr algn="ctr"/>
                      <a:r>
                        <a:rPr lang="en-GB" sz="1200" b="1" dirty="0" smtClean="0">
                          <a:solidFill>
                            <a:schemeClr val="tx1"/>
                          </a:solidFill>
                          <a:latin typeface="Arial" panose="020B0604020202020204" pitchFamily="34" charset="0"/>
                          <a:cs typeface="Arial" panose="020B0604020202020204" pitchFamily="34" charset="0"/>
                        </a:rPr>
                        <a:t>Visits</a:t>
                      </a:r>
                      <a:r>
                        <a:rPr lang="en-GB" sz="1200" b="1" baseline="0" dirty="0" smtClean="0">
                          <a:solidFill>
                            <a:schemeClr val="tx1"/>
                          </a:solidFill>
                          <a:latin typeface="Arial" panose="020B0604020202020204" pitchFamily="34" charset="0"/>
                          <a:cs typeface="Arial" panose="020B0604020202020204" pitchFamily="34" charset="0"/>
                        </a:rPr>
                        <a:t> (000s)</a:t>
                      </a:r>
                      <a:endParaRPr lang="en-GB" sz="1200" b="1" dirty="0">
                        <a:solidFill>
                          <a:schemeClr val="tx1"/>
                        </a:solidFill>
                        <a:latin typeface="Arial" panose="020B0604020202020204" pitchFamily="34" charset="0"/>
                        <a:cs typeface="Arial" panose="020B0604020202020204" pitchFamily="34" charset="0"/>
                      </a:endParaRPr>
                    </a:p>
                  </a:txBody>
                  <a:tcPr>
                    <a:noFill/>
                  </a:tcPr>
                </a:tc>
                <a:tc hMerge="1">
                  <a:txBody>
                    <a:bodyPr/>
                    <a:lstStyle/>
                    <a:p>
                      <a:endParaRPr lang="en-GB" sz="1000" b="1" dirty="0">
                        <a:latin typeface="Arial" panose="020B0604020202020204" pitchFamily="34" charset="0"/>
                        <a:cs typeface="Arial" panose="020B0604020202020204" pitchFamily="34" charset="0"/>
                      </a:endParaRPr>
                    </a:p>
                  </a:txBody>
                  <a:tcPr/>
                </a:tc>
              </a:tr>
              <a:tr h="278461">
                <a:tc>
                  <a:txBody>
                    <a:bodyPr/>
                    <a:lstStyle/>
                    <a:p>
                      <a:r>
                        <a:rPr lang="en-GB" sz="1000" b="1" dirty="0" smtClean="0">
                          <a:solidFill>
                            <a:schemeClr val="tx1"/>
                          </a:solidFill>
                          <a:latin typeface="Arial" panose="020B0604020202020204" pitchFamily="34" charset="0"/>
                          <a:cs typeface="Arial" panose="020B0604020202020204" pitchFamily="34" charset="0"/>
                        </a:rPr>
                        <a:t>Hastings Total</a:t>
                      </a:r>
                    </a:p>
                  </a:txBody>
                  <a:tcPr anchor="ctr">
                    <a:solidFill>
                      <a:schemeClr val="tx2">
                        <a:lumMod val="10000"/>
                        <a:lumOff val="9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92</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r h="278461">
                <a:tc>
                  <a:txBody>
                    <a:bodyPr/>
                    <a:lstStyle/>
                    <a:p>
                      <a:r>
                        <a:rPr lang="en-GB" sz="1000" b="1" dirty="0" smtClean="0">
                          <a:solidFill>
                            <a:schemeClr val="bg1"/>
                          </a:solidFill>
                          <a:latin typeface="Arial" panose="020B0604020202020204" pitchFamily="34" charset="0"/>
                          <a:cs typeface="Arial" panose="020B0604020202020204" pitchFamily="34" charset="0"/>
                        </a:rPr>
                        <a:t>Hastings Holiday</a:t>
                      </a:r>
                      <a:endParaRPr lang="en-GB" sz="1000" b="1" dirty="0">
                        <a:solidFill>
                          <a:schemeClr val="bg1"/>
                        </a:solidFill>
                        <a:latin typeface="Arial" panose="020B0604020202020204" pitchFamily="34" charset="0"/>
                        <a:cs typeface="Arial" panose="020B0604020202020204" pitchFamily="34" charset="0"/>
                      </a:endParaRPr>
                    </a:p>
                  </a:txBody>
                  <a:tcPr anchor="ctr">
                    <a:solidFill>
                      <a:schemeClr val="accent5"/>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63</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bl>
          </a:graphicData>
        </a:graphic>
      </p:graphicFrame>
      <p:graphicFrame>
        <p:nvGraphicFramePr>
          <p:cNvPr id="26" name="Table 25"/>
          <p:cNvGraphicFramePr>
            <a:graphicFrameLocks noGrp="1"/>
          </p:cNvGraphicFramePr>
          <p:nvPr>
            <p:extLst/>
          </p:nvPr>
        </p:nvGraphicFramePr>
        <p:xfrm>
          <a:off x="3238291" y="2467308"/>
          <a:ext cx="2598592" cy="831242"/>
        </p:xfrm>
        <a:graphic>
          <a:graphicData uri="http://schemas.openxmlformats.org/drawingml/2006/table">
            <a:tbl>
              <a:tblPr firstRow="1" bandRow="1">
                <a:tableStyleId>{5C22544A-7EE6-4342-B048-85BDC9FD1C3A}</a:tableStyleId>
              </a:tblPr>
              <a:tblGrid>
                <a:gridCol w="1672281"/>
                <a:gridCol w="926311"/>
              </a:tblGrid>
              <a:tr h="215862">
                <a:tc gridSpan="2">
                  <a:txBody>
                    <a:bodyPr/>
                    <a:lstStyle/>
                    <a:p>
                      <a:pPr algn="ctr"/>
                      <a:r>
                        <a:rPr lang="en-GB" sz="1200" b="1" dirty="0" smtClean="0">
                          <a:solidFill>
                            <a:schemeClr val="tx1"/>
                          </a:solidFill>
                          <a:latin typeface="Arial" panose="020B0604020202020204" pitchFamily="34" charset="0"/>
                          <a:cs typeface="Arial" panose="020B0604020202020204" pitchFamily="34" charset="0"/>
                        </a:rPr>
                        <a:t>Spend </a:t>
                      </a:r>
                      <a:r>
                        <a:rPr lang="en-GB" sz="1200" b="1" baseline="0" dirty="0" smtClean="0">
                          <a:solidFill>
                            <a:schemeClr val="tx1"/>
                          </a:solidFill>
                          <a:latin typeface="Arial" panose="020B0604020202020204" pitchFamily="34" charset="0"/>
                          <a:cs typeface="Arial" panose="020B0604020202020204" pitchFamily="34" charset="0"/>
                        </a:rPr>
                        <a:t>(£m)</a:t>
                      </a:r>
                      <a:endParaRPr lang="en-GB" sz="1200" b="1" dirty="0">
                        <a:solidFill>
                          <a:schemeClr val="tx1"/>
                        </a:solidFill>
                        <a:latin typeface="Arial" panose="020B0604020202020204" pitchFamily="34" charset="0"/>
                        <a:cs typeface="Arial" panose="020B0604020202020204" pitchFamily="34" charset="0"/>
                      </a:endParaRPr>
                    </a:p>
                  </a:txBody>
                  <a:tcPr>
                    <a:noFill/>
                  </a:tcPr>
                </a:tc>
                <a:tc hMerge="1">
                  <a:txBody>
                    <a:bodyPr/>
                    <a:lstStyle/>
                    <a:p>
                      <a:endParaRPr lang="en-GB" sz="1000" b="1" dirty="0">
                        <a:latin typeface="Arial" panose="020B0604020202020204" pitchFamily="34" charset="0"/>
                        <a:cs typeface="Arial" panose="020B0604020202020204" pitchFamily="34" charset="0"/>
                      </a:endParaRPr>
                    </a:p>
                  </a:txBody>
                  <a:tcPr/>
                </a:tc>
              </a:tr>
              <a:tr h="278461">
                <a:tc>
                  <a:txBody>
                    <a:bodyPr/>
                    <a:lstStyle/>
                    <a:p>
                      <a:r>
                        <a:rPr lang="en-GB" sz="1000" b="1" dirty="0" smtClean="0">
                          <a:solidFill>
                            <a:schemeClr val="tx1"/>
                          </a:solidFill>
                          <a:latin typeface="Arial" panose="020B0604020202020204" pitchFamily="34" charset="0"/>
                          <a:cs typeface="Arial" panose="020B0604020202020204" pitchFamily="34" charset="0"/>
                        </a:rPr>
                        <a:t>Hastings Total</a:t>
                      </a:r>
                    </a:p>
                  </a:txBody>
                  <a:tcPr anchor="ctr">
                    <a:solidFill>
                      <a:schemeClr val="tx2">
                        <a:lumMod val="10000"/>
                        <a:lumOff val="9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29</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r h="278461">
                <a:tc>
                  <a:txBody>
                    <a:bodyPr/>
                    <a:lstStyle/>
                    <a:p>
                      <a:r>
                        <a:rPr lang="en-GB" sz="1000" b="1" dirty="0" smtClean="0">
                          <a:solidFill>
                            <a:schemeClr val="bg1"/>
                          </a:solidFill>
                          <a:latin typeface="Arial" panose="020B0604020202020204" pitchFamily="34" charset="0"/>
                          <a:cs typeface="Arial" panose="020B0604020202020204" pitchFamily="34" charset="0"/>
                        </a:rPr>
                        <a:t>Hastings Holiday</a:t>
                      </a:r>
                      <a:endParaRPr lang="en-GB" sz="1000" b="1" dirty="0">
                        <a:solidFill>
                          <a:schemeClr val="bg1"/>
                        </a:solidFill>
                        <a:latin typeface="Arial" panose="020B0604020202020204" pitchFamily="34" charset="0"/>
                        <a:cs typeface="Arial" panose="020B0604020202020204" pitchFamily="34" charset="0"/>
                      </a:endParaRPr>
                    </a:p>
                  </a:txBody>
                  <a:tcPr anchor="ctr">
                    <a:solidFill>
                      <a:schemeClr val="accent5"/>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20</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bl>
          </a:graphicData>
        </a:graphic>
      </p:graphicFrame>
      <p:graphicFrame>
        <p:nvGraphicFramePr>
          <p:cNvPr id="27" name="Table 26"/>
          <p:cNvGraphicFramePr>
            <a:graphicFrameLocks noGrp="1"/>
          </p:cNvGraphicFramePr>
          <p:nvPr>
            <p:extLst/>
          </p:nvPr>
        </p:nvGraphicFramePr>
        <p:xfrm>
          <a:off x="5983060" y="2490339"/>
          <a:ext cx="2598592" cy="831242"/>
        </p:xfrm>
        <a:graphic>
          <a:graphicData uri="http://schemas.openxmlformats.org/drawingml/2006/table">
            <a:tbl>
              <a:tblPr firstRow="1" bandRow="1">
                <a:tableStyleId>{5C22544A-7EE6-4342-B048-85BDC9FD1C3A}</a:tableStyleId>
              </a:tblPr>
              <a:tblGrid>
                <a:gridCol w="1672281"/>
                <a:gridCol w="926311"/>
              </a:tblGrid>
              <a:tr h="215862">
                <a:tc gridSpan="2">
                  <a:txBody>
                    <a:bodyPr/>
                    <a:lstStyle/>
                    <a:p>
                      <a:pPr algn="ctr"/>
                      <a:r>
                        <a:rPr lang="en-GB" sz="1200" b="1" dirty="0" smtClean="0">
                          <a:solidFill>
                            <a:schemeClr val="tx1"/>
                          </a:solidFill>
                          <a:latin typeface="Arial" panose="020B0604020202020204" pitchFamily="34" charset="0"/>
                          <a:cs typeface="Arial" panose="020B0604020202020204" pitchFamily="34" charset="0"/>
                        </a:rPr>
                        <a:t>Nights </a:t>
                      </a:r>
                      <a:r>
                        <a:rPr lang="en-GB" sz="1200" b="1" baseline="0" dirty="0" smtClean="0">
                          <a:solidFill>
                            <a:schemeClr val="tx1"/>
                          </a:solidFill>
                          <a:latin typeface="Arial" panose="020B0604020202020204" pitchFamily="34" charset="0"/>
                          <a:cs typeface="Arial" panose="020B0604020202020204" pitchFamily="34" charset="0"/>
                        </a:rPr>
                        <a:t>(m)</a:t>
                      </a:r>
                      <a:endParaRPr lang="en-GB" sz="1200" b="1" dirty="0">
                        <a:solidFill>
                          <a:schemeClr val="tx1"/>
                        </a:solidFill>
                        <a:latin typeface="Arial" panose="020B0604020202020204" pitchFamily="34" charset="0"/>
                        <a:cs typeface="Arial" panose="020B0604020202020204" pitchFamily="34" charset="0"/>
                      </a:endParaRPr>
                    </a:p>
                  </a:txBody>
                  <a:tcPr>
                    <a:noFill/>
                  </a:tcPr>
                </a:tc>
                <a:tc hMerge="1">
                  <a:txBody>
                    <a:bodyPr/>
                    <a:lstStyle/>
                    <a:p>
                      <a:endParaRPr lang="en-GB" sz="1000" b="1" dirty="0">
                        <a:latin typeface="Arial" panose="020B0604020202020204" pitchFamily="34" charset="0"/>
                        <a:cs typeface="Arial" panose="020B0604020202020204" pitchFamily="34" charset="0"/>
                      </a:endParaRPr>
                    </a:p>
                  </a:txBody>
                  <a:tcPr/>
                </a:tc>
              </a:tr>
              <a:tr h="278461">
                <a:tc>
                  <a:txBody>
                    <a:bodyPr/>
                    <a:lstStyle/>
                    <a:p>
                      <a:r>
                        <a:rPr lang="en-GB" sz="1000" b="1" dirty="0" smtClean="0">
                          <a:solidFill>
                            <a:schemeClr val="tx1"/>
                          </a:solidFill>
                          <a:latin typeface="Arial" panose="020B0604020202020204" pitchFamily="34" charset="0"/>
                          <a:cs typeface="Arial" panose="020B0604020202020204" pitchFamily="34" charset="0"/>
                        </a:rPr>
                        <a:t>Hastings Total</a:t>
                      </a:r>
                    </a:p>
                  </a:txBody>
                  <a:tcPr anchor="ctr">
                    <a:solidFill>
                      <a:schemeClr val="tx2">
                        <a:lumMod val="10000"/>
                        <a:lumOff val="9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0.5</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r h="278461">
                <a:tc>
                  <a:txBody>
                    <a:bodyPr/>
                    <a:lstStyle/>
                    <a:p>
                      <a:r>
                        <a:rPr lang="en-GB" sz="1000" b="1" dirty="0" smtClean="0">
                          <a:solidFill>
                            <a:schemeClr val="bg1"/>
                          </a:solidFill>
                          <a:latin typeface="Arial" panose="020B0604020202020204" pitchFamily="34" charset="0"/>
                          <a:cs typeface="Arial" panose="020B0604020202020204" pitchFamily="34" charset="0"/>
                        </a:rPr>
                        <a:t>Hastings Holiday</a:t>
                      </a:r>
                      <a:endParaRPr lang="en-GB" sz="1000" b="1" dirty="0">
                        <a:solidFill>
                          <a:schemeClr val="bg1"/>
                        </a:solidFill>
                        <a:latin typeface="Arial" panose="020B0604020202020204" pitchFamily="34" charset="0"/>
                        <a:cs typeface="Arial" panose="020B0604020202020204" pitchFamily="34" charset="0"/>
                      </a:endParaRPr>
                    </a:p>
                  </a:txBody>
                  <a:tcPr anchor="ctr">
                    <a:solidFill>
                      <a:schemeClr val="accent5"/>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0.3</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bl>
          </a:graphicData>
        </a:graphic>
      </p:graphicFrame>
      <p:graphicFrame>
        <p:nvGraphicFramePr>
          <p:cNvPr id="28" name="Chart 27"/>
          <p:cNvGraphicFramePr/>
          <p:nvPr>
            <p:extLst/>
          </p:nvPr>
        </p:nvGraphicFramePr>
        <p:xfrm>
          <a:off x="235070" y="4161375"/>
          <a:ext cx="2867544" cy="1229730"/>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30" name="Chart 29"/>
          <p:cNvGraphicFramePr/>
          <p:nvPr>
            <p:extLst/>
          </p:nvPr>
        </p:nvGraphicFramePr>
        <p:xfrm>
          <a:off x="5714108" y="4161375"/>
          <a:ext cx="2867544" cy="1229730"/>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31" name="Chart 30"/>
          <p:cNvGraphicFramePr/>
          <p:nvPr>
            <p:extLst/>
          </p:nvPr>
        </p:nvGraphicFramePr>
        <p:xfrm>
          <a:off x="2972820" y="4161375"/>
          <a:ext cx="2867544" cy="1229730"/>
        </p:xfrm>
        <a:graphic>
          <a:graphicData uri="http://schemas.openxmlformats.org/drawingml/2006/chart">
            <c:chart xmlns:c="http://schemas.openxmlformats.org/drawingml/2006/chart" xmlns:r="http://schemas.openxmlformats.org/officeDocument/2006/relationships" r:id="rId8"/>
          </a:graphicData>
        </a:graphic>
      </p:graphicFrame>
      <p:sp>
        <p:nvSpPr>
          <p:cNvPr id="32" name="Text Placeholder 5"/>
          <p:cNvSpPr txBox="1">
            <a:spLocks/>
          </p:cNvSpPr>
          <p:nvPr/>
        </p:nvSpPr>
        <p:spPr>
          <a:xfrm>
            <a:off x="445338" y="1418178"/>
            <a:ext cx="8277523" cy="680616"/>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Hastings attracts an average of 92,000 visitors a year, 63,000 of whom are visiting for a holiday</a:t>
            </a:r>
          </a:p>
        </p:txBody>
      </p:sp>
      <p:sp>
        <p:nvSpPr>
          <p:cNvPr id="34" name="TextBox 33"/>
          <p:cNvSpPr txBox="1"/>
          <p:nvPr/>
        </p:nvSpPr>
        <p:spPr>
          <a:xfrm>
            <a:off x="477669" y="6564571"/>
            <a:ext cx="5991369" cy="230832"/>
          </a:xfrm>
          <a:prstGeom prst="rect">
            <a:avLst/>
          </a:prstGeom>
          <a:noFill/>
        </p:spPr>
        <p:txBody>
          <a:bodyPr wrap="square" rtlCol="0">
            <a:spAutoFit/>
          </a:bodyPr>
          <a:lstStyle/>
          <a:p>
            <a:r>
              <a:rPr lang="en-GB" sz="900" dirty="0" smtClean="0">
                <a:latin typeface="Arial" panose="020B0604020202020204" pitchFamily="34" charset="0"/>
                <a:cs typeface="Arial" panose="020B0604020202020204" pitchFamily="34" charset="0"/>
              </a:rPr>
              <a:t>Source: IPS 2014-2016.  Please note figures exclude visitors that did not stay in the UK overnight </a:t>
            </a:r>
            <a:endParaRPr lang="en-GB" sz="900" dirty="0">
              <a:latin typeface="Arial" panose="020B0604020202020204" pitchFamily="34" charset="0"/>
              <a:cs typeface="Arial" panose="020B0604020202020204" pitchFamily="34" charset="0"/>
            </a:endParaRPr>
          </a:p>
        </p:txBody>
      </p:sp>
      <p:sp>
        <p:nvSpPr>
          <p:cNvPr id="35" name="Title 1"/>
          <p:cNvSpPr txBox="1">
            <a:spLocks/>
          </p:cNvSpPr>
          <p:nvPr/>
        </p:nvSpPr>
        <p:spPr>
          <a:xfrm>
            <a:off x="445338" y="3495932"/>
            <a:ext cx="8149762" cy="331116"/>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lang="en-GB" sz="1400" b="1" dirty="0" smtClean="0">
                <a:solidFill>
                  <a:schemeClr val="tx1"/>
                </a:solidFill>
              </a:rPr>
              <a:t>Visits, Spend and Nights 5 Year Trend</a:t>
            </a:r>
            <a:endParaRPr lang="en-GB" sz="1400" b="1" dirty="0">
              <a:solidFill>
                <a:schemeClr val="tx1"/>
              </a:solidFill>
            </a:endParaRPr>
          </a:p>
        </p:txBody>
      </p:sp>
      <p:sp>
        <p:nvSpPr>
          <p:cNvPr id="38" name="Rectangle 37"/>
          <p:cNvSpPr/>
          <p:nvPr/>
        </p:nvSpPr>
        <p:spPr>
          <a:xfrm>
            <a:off x="7545936" y="617314"/>
            <a:ext cx="1257877" cy="257138"/>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dirty="0" smtClean="0">
                <a:latin typeface="Arial" panose="020B0604020202020204" pitchFamily="34" charset="0"/>
                <a:cs typeface="Arial" panose="020B0604020202020204" pitchFamily="34" charset="0"/>
              </a:rPr>
              <a:t>Hastings</a:t>
            </a:r>
            <a:endParaRPr lang="en-GB" sz="1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224199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1" y="872066"/>
            <a:ext cx="8424992" cy="558801"/>
          </a:xfrm>
        </p:spPr>
        <p:txBody>
          <a:bodyPr/>
          <a:lstStyle/>
          <a:p>
            <a:r>
              <a:rPr lang="en-GB" sz="2200" dirty="0" smtClean="0"/>
              <a:t>Trip purpose and source markets: All visitors and holiday visitors</a:t>
            </a:r>
            <a:endParaRPr lang="en-GB" sz="2200" dirty="0"/>
          </a:p>
        </p:txBody>
      </p:sp>
      <p:sp>
        <p:nvSpPr>
          <p:cNvPr id="28" name="Rectangle 27"/>
          <p:cNvSpPr/>
          <p:nvPr/>
        </p:nvSpPr>
        <p:spPr>
          <a:xfrm>
            <a:off x="477670" y="2477677"/>
            <a:ext cx="8132930" cy="3764057"/>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30" name="Text Placeholder 5"/>
          <p:cNvSpPr txBox="1">
            <a:spLocks/>
          </p:cNvSpPr>
          <p:nvPr/>
        </p:nvSpPr>
        <p:spPr>
          <a:xfrm>
            <a:off x="477669" y="1530361"/>
            <a:ext cx="8277523" cy="680616"/>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The vast majority of visits to Hastings are for holiday purposes, significantly higher than the UK average. Germany is the top source market amongst holiday visitors, comprising of 56% of all holiday visitors. Hastings holiday visitors are more likely than the UK average to visit coasts or beaches.  </a:t>
            </a:r>
          </a:p>
        </p:txBody>
      </p:sp>
      <p:sp>
        <p:nvSpPr>
          <p:cNvPr id="83" name="TextBox 82"/>
          <p:cNvSpPr txBox="1"/>
          <p:nvPr/>
        </p:nvSpPr>
        <p:spPr>
          <a:xfrm>
            <a:off x="477669" y="6564571"/>
            <a:ext cx="5991369" cy="230832"/>
          </a:xfrm>
          <a:prstGeom prst="rect">
            <a:avLst/>
          </a:prstGeom>
          <a:noFill/>
        </p:spPr>
        <p:txBody>
          <a:bodyPr wrap="square" rtlCol="0">
            <a:spAutoFit/>
          </a:bodyPr>
          <a:lstStyle/>
          <a:p>
            <a:r>
              <a:rPr lang="en-GB" sz="900" dirty="0" smtClean="0">
                <a:solidFill>
                  <a:srgbClr val="120742"/>
                </a:solidFill>
                <a:latin typeface="Arial" panose="020B0604020202020204" pitchFamily="34" charset="0"/>
                <a:cs typeface="Arial" panose="020B0604020202020204" pitchFamily="34" charset="0"/>
              </a:rPr>
              <a:t>Source: IPS 2014-2016, Activities from IPS 2016 only</a:t>
            </a:r>
            <a:endParaRPr lang="en-GB" sz="900" dirty="0">
              <a:solidFill>
                <a:srgbClr val="120742"/>
              </a:solidFill>
              <a:latin typeface="Arial" panose="020B0604020202020204" pitchFamily="34" charset="0"/>
              <a:cs typeface="Arial" panose="020B0604020202020204" pitchFamily="34" charset="0"/>
            </a:endParaRPr>
          </a:p>
        </p:txBody>
      </p:sp>
      <p:sp>
        <p:nvSpPr>
          <p:cNvPr id="10" name="Rectangle 9"/>
          <p:cNvSpPr/>
          <p:nvPr/>
        </p:nvSpPr>
        <p:spPr>
          <a:xfrm>
            <a:off x="475424" y="2477675"/>
            <a:ext cx="3217425" cy="3764057"/>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11" name="Rectangle 10"/>
          <p:cNvSpPr/>
          <p:nvPr/>
        </p:nvSpPr>
        <p:spPr>
          <a:xfrm>
            <a:off x="3692848" y="4640992"/>
            <a:ext cx="4917751" cy="1600740"/>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graphicFrame>
        <p:nvGraphicFramePr>
          <p:cNvPr id="12" name="Table 11"/>
          <p:cNvGraphicFramePr>
            <a:graphicFrameLocks noGrp="1"/>
          </p:cNvGraphicFramePr>
          <p:nvPr>
            <p:extLst/>
          </p:nvPr>
        </p:nvGraphicFramePr>
        <p:xfrm>
          <a:off x="518985" y="5148615"/>
          <a:ext cx="3132000" cy="990600"/>
        </p:xfrm>
        <a:graphic>
          <a:graphicData uri="http://schemas.openxmlformats.org/drawingml/2006/table">
            <a:tbl>
              <a:tblPr firstRow="1" bandRow="1">
                <a:tableStyleId>{5C22544A-7EE6-4342-B048-85BDC9FD1C3A}</a:tableStyleId>
              </a:tblPr>
              <a:tblGrid>
                <a:gridCol w="540000"/>
                <a:gridCol w="504000"/>
                <a:gridCol w="540000"/>
                <a:gridCol w="504000"/>
                <a:gridCol w="540000"/>
                <a:gridCol w="504000"/>
              </a:tblGrid>
              <a:tr h="215862">
                <a:tc gridSpan="2">
                  <a:txBody>
                    <a:bodyPr/>
                    <a:lstStyle/>
                    <a:p>
                      <a:pPr algn="ctr"/>
                      <a:r>
                        <a:rPr lang="en-GB" sz="1100" b="1" dirty="0" smtClean="0">
                          <a:solidFill>
                            <a:srgbClr val="C00000"/>
                          </a:solidFill>
                          <a:latin typeface="Arial" panose="020B0604020202020204" pitchFamily="34" charset="0"/>
                          <a:cs typeface="Arial" panose="020B0604020202020204" pitchFamily="34" charset="0"/>
                        </a:rPr>
                        <a:t>Germany</a:t>
                      </a:r>
                      <a:endParaRPr lang="en-GB" sz="1100" b="1" dirty="0">
                        <a:solidFill>
                          <a:srgbClr val="C00000"/>
                        </a:solidFill>
                        <a:latin typeface="Arial" panose="020B0604020202020204" pitchFamily="34" charset="0"/>
                        <a:cs typeface="Arial" panose="020B0604020202020204" pitchFamily="34" charset="0"/>
                      </a:endParaRPr>
                    </a:p>
                  </a:txBody>
                  <a:tcPr>
                    <a:noFill/>
                  </a:tcPr>
                </a:tc>
                <a:tc hMerge="1">
                  <a:txBody>
                    <a:bodyPr/>
                    <a:lstStyle/>
                    <a:p>
                      <a:endParaRPr lang="en-GB" sz="1000" b="1" dirty="0">
                        <a:latin typeface="Arial" panose="020B0604020202020204" pitchFamily="34" charset="0"/>
                        <a:cs typeface="Arial" panose="020B0604020202020204" pitchFamily="34" charset="0"/>
                      </a:endParaRPr>
                    </a:p>
                  </a:txBody>
                  <a:tcPr/>
                </a:tc>
                <a:tc gridSpan="2">
                  <a:txBody>
                    <a:bodyPr/>
                    <a:lstStyle/>
                    <a:p>
                      <a:pPr algn="ctr"/>
                      <a:r>
                        <a:rPr lang="en-GB" sz="1100" b="1" dirty="0" smtClean="0">
                          <a:solidFill>
                            <a:srgbClr val="C00000"/>
                          </a:solidFill>
                          <a:latin typeface="Arial" panose="020B0604020202020204" pitchFamily="34" charset="0"/>
                          <a:cs typeface="Arial" panose="020B0604020202020204" pitchFamily="34" charset="0"/>
                        </a:rPr>
                        <a:t>France</a:t>
                      </a:r>
                      <a:endParaRPr lang="en-GB" sz="1100" b="1" dirty="0">
                        <a:solidFill>
                          <a:srgbClr val="C00000"/>
                        </a:solidFill>
                        <a:latin typeface="Arial" panose="020B0604020202020204" pitchFamily="34" charset="0"/>
                        <a:cs typeface="Arial" panose="020B0604020202020204" pitchFamily="34" charset="0"/>
                      </a:endParaRPr>
                    </a:p>
                  </a:txBody>
                  <a:tcPr>
                    <a:noFill/>
                  </a:tcPr>
                </a:tc>
                <a:tc hMerge="1">
                  <a:txBody>
                    <a:bodyPr/>
                    <a:lstStyle/>
                    <a:p>
                      <a:pPr algn="ctr"/>
                      <a:endParaRPr lang="en-GB" sz="1200" b="1" dirty="0">
                        <a:solidFill>
                          <a:schemeClr val="tx1"/>
                        </a:solidFill>
                        <a:latin typeface="Arial" panose="020B0604020202020204" pitchFamily="34" charset="0"/>
                        <a:cs typeface="Arial" panose="020B0604020202020204" pitchFamily="34" charset="0"/>
                      </a:endParaRPr>
                    </a:p>
                  </a:txBody>
                  <a:tcPr>
                    <a:noFill/>
                  </a:tcPr>
                </a:tc>
                <a:tc gridSpan="2">
                  <a:txBody>
                    <a:bodyPr/>
                    <a:lstStyle/>
                    <a:p>
                      <a:pPr algn="ctr"/>
                      <a:r>
                        <a:rPr lang="en-GB" sz="1100" b="1" dirty="0" smtClean="0">
                          <a:solidFill>
                            <a:srgbClr val="C00000"/>
                          </a:solidFill>
                          <a:latin typeface="Arial" panose="020B0604020202020204" pitchFamily="34" charset="0"/>
                          <a:cs typeface="Arial" panose="020B0604020202020204" pitchFamily="34" charset="0"/>
                        </a:rPr>
                        <a:t>Netherlands</a:t>
                      </a:r>
                      <a:endParaRPr lang="en-GB" sz="1100" b="1" dirty="0">
                        <a:solidFill>
                          <a:srgbClr val="C00000"/>
                        </a:solidFill>
                        <a:latin typeface="Arial" panose="020B0604020202020204" pitchFamily="34" charset="0"/>
                        <a:cs typeface="Arial" panose="020B0604020202020204" pitchFamily="34" charset="0"/>
                      </a:endParaRPr>
                    </a:p>
                  </a:txBody>
                  <a:tcPr>
                    <a:noFill/>
                  </a:tcPr>
                </a:tc>
                <a:tc hMerge="1">
                  <a:txBody>
                    <a:bodyPr/>
                    <a:lstStyle/>
                    <a:p>
                      <a:pPr algn="ctr"/>
                      <a:endParaRPr lang="en-GB" sz="1200" b="1" dirty="0">
                        <a:solidFill>
                          <a:schemeClr val="tx1"/>
                        </a:solidFill>
                        <a:latin typeface="Arial" panose="020B0604020202020204" pitchFamily="34" charset="0"/>
                        <a:cs typeface="Arial" panose="020B0604020202020204" pitchFamily="34" charset="0"/>
                      </a:endParaRPr>
                    </a:p>
                  </a:txBody>
                  <a:tcPr>
                    <a:noFill/>
                  </a:tcPr>
                </a:tc>
              </a:tr>
              <a:tr h="278461">
                <a:tc>
                  <a:txBody>
                    <a:bodyPr/>
                    <a:lstStyle/>
                    <a:p>
                      <a:r>
                        <a:rPr lang="en-GB" sz="900" b="1" dirty="0" smtClean="0">
                          <a:solidFill>
                            <a:schemeClr val="bg1"/>
                          </a:solidFill>
                          <a:latin typeface="Arial" panose="020B0604020202020204" pitchFamily="34" charset="0"/>
                          <a:cs typeface="Arial" panose="020B0604020202020204" pitchFamily="34" charset="0"/>
                        </a:rPr>
                        <a:t>Visit</a:t>
                      </a:r>
                      <a:r>
                        <a:rPr lang="en-GB" sz="900" b="1" baseline="0" dirty="0" smtClean="0">
                          <a:solidFill>
                            <a:schemeClr val="bg1"/>
                          </a:solidFill>
                          <a:latin typeface="Arial" panose="020B0604020202020204" pitchFamily="34" charset="0"/>
                          <a:cs typeface="Arial" panose="020B0604020202020204" pitchFamily="34" charset="0"/>
                        </a:rPr>
                        <a:t> (000s)</a:t>
                      </a:r>
                      <a:endParaRPr lang="en-GB" sz="900" b="1" dirty="0" smtClean="0">
                        <a:solidFill>
                          <a:schemeClr val="bg1"/>
                        </a:solidFill>
                        <a:latin typeface="Arial" panose="020B0604020202020204" pitchFamily="34" charset="0"/>
                        <a:cs typeface="Arial" panose="020B0604020202020204" pitchFamily="34" charset="0"/>
                      </a:endParaRPr>
                    </a:p>
                  </a:txBody>
                  <a:tcPr anchor="ctr">
                    <a:solidFill>
                      <a:schemeClr val="bg1">
                        <a:lumMod val="5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35.4</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c>
                  <a:txBody>
                    <a:bodyPr/>
                    <a:lstStyle/>
                    <a:p>
                      <a:r>
                        <a:rPr lang="en-GB" sz="900" b="1" dirty="0" smtClean="0">
                          <a:solidFill>
                            <a:schemeClr val="bg1"/>
                          </a:solidFill>
                          <a:latin typeface="Arial" panose="020B0604020202020204" pitchFamily="34" charset="0"/>
                          <a:cs typeface="Arial" panose="020B0604020202020204" pitchFamily="34" charset="0"/>
                        </a:rPr>
                        <a:t>Visit</a:t>
                      </a:r>
                      <a:r>
                        <a:rPr lang="en-GB" sz="900" b="1" baseline="0" dirty="0" smtClean="0">
                          <a:solidFill>
                            <a:schemeClr val="bg1"/>
                          </a:solidFill>
                          <a:latin typeface="Arial" panose="020B0604020202020204" pitchFamily="34" charset="0"/>
                          <a:cs typeface="Arial" panose="020B0604020202020204" pitchFamily="34" charset="0"/>
                        </a:rPr>
                        <a:t> (000s)</a:t>
                      </a:r>
                      <a:endParaRPr lang="en-GB" sz="900" b="1" dirty="0" smtClean="0">
                        <a:solidFill>
                          <a:schemeClr val="bg1"/>
                        </a:solidFill>
                        <a:latin typeface="Arial" panose="020B0604020202020204" pitchFamily="34" charset="0"/>
                        <a:cs typeface="Arial" panose="020B0604020202020204" pitchFamily="34" charset="0"/>
                      </a:endParaRPr>
                    </a:p>
                  </a:txBody>
                  <a:tcPr anchor="ctr">
                    <a:solidFill>
                      <a:schemeClr val="bg1">
                        <a:lumMod val="5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5.9</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c>
                  <a:txBody>
                    <a:bodyPr/>
                    <a:lstStyle/>
                    <a:p>
                      <a:r>
                        <a:rPr lang="en-GB" sz="900" b="1" dirty="0" smtClean="0">
                          <a:solidFill>
                            <a:schemeClr val="bg1"/>
                          </a:solidFill>
                          <a:latin typeface="Arial" panose="020B0604020202020204" pitchFamily="34" charset="0"/>
                          <a:cs typeface="Arial" panose="020B0604020202020204" pitchFamily="34" charset="0"/>
                        </a:rPr>
                        <a:t>Visit</a:t>
                      </a:r>
                      <a:r>
                        <a:rPr lang="en-GB" sz="900" b="1" baseline="0" dirty="0" smtClean="0">
                          <a:solidFill>
                            <a:schemeClr val="bg1"/>
                          </a:solidFill>
                          <a:latin typeface="Arial" panose="020B0604020202020204" pitchFamily="34" charset="0"/>
                          <a:cs typeface="Arial" panose="020B0604020202020204" pitchFamily="34" charset="0"/>
                        </a:rPr>
                        <a:t> (000s)</a:t>
                      </a:r>
                      <a:endParaRPr lang="en-GB" sz="900" b="1" dirty="0" smtClean="0">
                        <a:solidFill>
                          <a:schemeClr val="bg1"/>
                        </a:solidFill>
                        <a:latin typeface="Arial" panose="020B0604020202020204" pitchFamily="34" charset="0"/>
                        <a:cs typeface="Arial" panose="020B0604020202020204" pitchFamily="34" charset="0"/>
                      </a:endParaRPr>
                    </a:p>
                  </a:txBody>
                  <a:tcPr anchor="ctr">
                    <a:solidFill>
                      <a:schemeClr val="bg1">
                        <a:lumMod val="5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3.8</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r h="278461">
                <a:tc>
                  <a:txBody>
                    <a:bodyPr/>
                    <a:lstStyle/>
                    <a:p>
                      <a:r>
                        <a:rPr lang="en-GB" sz="900" b="1" dirty="0" smtClean="0">
                          <a:solidFill>
                            <a:schemeClr val="tx1"/>
                          </a:solidFill>
                          <a:latin typeface="Arial" panose="020B0604020202020204" pitchFamily="34" charset="0"/>
                          <a:cs typeface="Arial" panose="020B0604020202020204" pitchFamily="34" charset="0"/>
                        </a:rPr>
                        <a:t>Spend (£m)</a:t>
                      </a:r>
                      <a:endParaRPr lang="en-GB" sz="900" b="1" dirty="0">
                        <a:solidFill>
                          <a:schemeClr val="tx1"/>
                        </a:solidFill>
                        <a:latin typeface="Arial" panose="020B0604020202020204" pitchFamily="34" charset="0"/>
                        <a:cs typeface="Arial" panose="020B0604020202020204" pitchFamily="34" charset="0"/>
                      </a:endParaRPr>
                    </a:p>
                  </a:txBody>
                  <a:tcPr anchor="ctr">
                    <a:solidFill>
                      <a:schemeClr val="accent6"/>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£14.6</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c>
                  <a:txBody>
                    <a:bodyPr/>
                    <a:lstStyle/>
                    <a:p>
                      <a:r>
                        <a:rPr lang="en-GB" sz="900" b="1" dirty="0" smtClean="0">
                          <a:solidFill>
                            <a:schemeClr val="tx1"/>
                          </a:solidFill>
                          <a:latin typeface="Arial" panose="020B0604020202020204" pitchFamily="34" charset="0"/>
                          <a:cs typeface="Arial" panose="020B0604020202020204" pitchFamily="34" charset="0"/>
                        </a:rPr>
                        <a:t>Spend (£m)</a:t>
                      </a:r>
                      <a:endParaRPr lang="en-GB" sz="900" b="1" dirty="0">
                        <a:solidFill>
                          <a:schemeClr val="tx1"/>
                        </a:solidFill>
                        <a:latin typeface="Arial" panose="020B0604020202020204" pitchFamily="34" charset="0"/>
                        <a:cs typeface="Arial" panose="020B0604020202020204" pitchFamily="34" charset="0"/>
                      </a:endParaRPr>
                    </a:p>
                  </a:txBody>
                  <a:tcPr anchor="ctr">
                    <a:solidFill>
                      <a:schemeClr val="accent6"/>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£4.6</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c>
                  <a:txBody>
                    <a:bodyPr/>
                    <a:lstStyle/>
                    <a:p>
                      <a:r>
                        <a:rPr lang="en-GB" sz="900" b="1" dirty="0" smtClean="0">
                          <a:solidFill>
                            <a:schemeClr val="tx1"/>
                          </a:solidFill>
                          <a:latin typeface="Arial" panose="020B0604020202020204" pitchFamily="34" charset="0"/>
                          <a:cs typeface="Arial" panose="020B0604020202020204" pitchFamily="34" charset="0"/>
                        </a:rPr>
                        <a:t>Spend (£m)</a:t>
                      </a:r>
                      <a:endParaRPr lang="en-GB" sz="900" b="1" dirty="0">
                        <a:solidFill>
                          <a:schemeClr val="tx1"/>
                        </a:solidFill>
                        <a:latin typeface="Arial" panose="020B0604020202020204" pitchFamily="34" charset="0"/>
                        <a:cs typeface="Arial" panose="020B0604020202020204" pitchFamily="34" charset="0"/>
                      </a:endParaRPr>
                    </a:p>
                  </a:txBody>
                  <a:tcPr anchor="ctr">
                    <a:solidFill>
                      <a:schemeClr val="accent6"/>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£3.7</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bl>
          </a:graphicData>
        </a:graphic>
      </p:graphicFrame>
      <p:sp>
        <p:nvSpPr>
          <p:cNvPr id="3" name="TextBox 2"/>
          <p:cNvSpPr txBox="1"/>
          <p:nvPr/>
        </p:nvSpPr>
        <p:spPr>
          <a:xfrm>
            <a:off x="518985" y="4645001"/>
            <a:ext cx="3173862" cy="461665"/>
          </a:xfrm>
          <a:prstGeom prst="rect">
            <a:avLst/>
          </a:prstGeom>
          <a:noFill/>
        </p:spPr>
        <p:txBody>
          <a:bodyPr wrap="square" rtlCol="0">
            <a:spAutoFit/>
          </a:bodyPr>
          <a:lstStyle/>
          <a:p>
            <a:pPr algn="ctr"/>
            <a:r>
              <a:rPr lang="en-GB" sz="1200" b="1" dirty="0" smtClean="0">
                <a:solidFill>
                  <a:srgbClr val="120742"/>
                </a:solidFill>
                <a:latin typeface="Arial" panose="020B0604020202020204" pitchFamily="34" charset="0"/>
                <a:cs typeface="Arial" panose="020B0604020202020204" pitchFamily="34" charset="0"/>
              </a:rPr>
              <a:t>Top 3 source markets for holiday visitors to Hastings (ranked by visits)</a:t>
            </a:r>
            <a:endParaRPr lang="en-GB" sz="1200" b="1" dirty="0">
              <a:solidFill>
                <a:srgbClr val="120742"/>
              </a:solidFill>
              <a:latin typeface="Arial" panose="020B0604020202020204" pitchFamily="34" charset="0"/>
              <a:cs typeface="Arial" panose="020B0604020202020204" pitchFamily="34" charset="0"/>
            </a:endParaRPr>
          </a:p>
        </p:txBody>
      </p:sp>
      <p:sp>
        <p:nvSpPr>
          <p:cNvPr id="14" name="Rectangle 13"/>
          <p:cNvSpPr/>
          <p:nvPr/>
        </p:nvSpPr>
        <p:spPr>
          <a:xfrm>
            <a:off x="477670" y="4640992"/>
            <a:ext cx="3215177" cy="1600740"/>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17" name="TextBox 16"/>
          <p:cNvSpPr txBox="1"/>
          <p:nvPr/>
        </p:nvSpPr>
        <p:spPr>
          <a:xfrm>
            <a:off x="3690248" y="4659532"/>
            <a:ext cx="4920350" cy="276999"/>
          </a:xfrm>
          <a:prstGeom prst="rect">
            <a:avLst/>
          </a:prstGeom>
          <a:noFill/>
        </p:spPr>
        <p:txBody>
          <a:bodyPr wrap="square" rtlCol="0">
            <a:spAutoFit/>
          </a:bodyPr>
          <a:lstStyle/>
          <a:p>
            <a:pPr algn="ctr"/>
            <a:r>
              <a:rPr lang="en-GB" sz="1200" b="1" dirty="0" smtClean="0">
                <a:solidFill>
                  <a:srgbClr val="120742"/>
                </a:solidFill>
                <a:latin typeface="Arial" panose="020B0604020202020204" pitchFamily="34" charset="0"/>
                <a:cs typeface="Arial" panose="020B0604020202020204" pitchFamily="34" charset="0"/>
              </a:rPr>
              <a:t>Activities conducted by holiday visitors to Hastings</a:t>
            </a:r>
            <a:endParaRPr lang="en-GB" sz="1200" b="1" dirty="0">
              <a:solidFill>
                <a:srgbClr val="120742"/>
              </a:solidFill>
              <a:latin typeface="Arial" panose="020B0604020202020204" pitchFamily="34" charset="0"/>
              <a:cs typeface="Arial" panose="020B0604020202020204" pitchFamily="34" charset="0"/>
            </a:endParaRPr>
          </a:p>
        </p:txBody>
      </p:sp>
      <p:graphicFrame>
        <p:nvGraphicFramePr>
          <p:cNvPr id="22" name="Chart 21"/>
          <p:cNvGraphicFramePr/>
          <p:nvPr>
            <p:extLst/>
          </p:nvPr>
        </p:nvGraphicFramePr>
        <p:xfrm>
          <a:off x="477670" y="2498110"/>
          <a:ext cx="3146979" cy="2044029"/>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3" name="Picture Placeholder 7"/>
          <p:cNvGraphicFramePr>
            <a:graphicFrameLocks/>
          </p:cNvGraphicFramePr>
          <p:nvPr>
            <p:extLst/>
          </p:nvPr>
        </p:nvGraphicFramePr>
        <p:xfrm>
          <a:off x="3692849" y="2498110"/>
          <a:ext cx="4917750" cy="2128351"/>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8" name="Picture Placeholder 7"/>
          <p:cNvGraphicFramePr>
            <a:graphicFrameLocks/>
          </p:cNvGraphicFramePr>
          <p:nvPr>
            <p:extLst/>
          </p:nvPr>
        </p:nvGraphicFramePr>
        <p:xfrm>
          <a:off x="3734161" y="4912841"/>
          <a:ext cx="4876437" cy="1328892"/>
        </p:xfrm>
        <a:graphic>
          <a:graphicData uri="http://schemas.openxmlformats.org/drawingml/2006/chart">
            <c:chart xmlns:c="http://schemas.openxmlformats.org/drawingml/2006/chart" xmlns:r="http://schemas.openxmlformats.org/officeDocument/2006/relationships" r:id="rId5"/>
          </a:graphicData>
        </a:graphic>
      </p:graphicFrame>
      <p:sp>
        <p:nvSpPr>
          <p:cNvPr id="16" name="Rectangle 15"/>
          <p:cNvSpPr/>
          <p:nvPr/>
        </p:nvSpPr>
        <p:spPr>
          <a:xfrm>
            <a:off x="7545936" y="617314"/>
            <a:ext cx="1257877" cy="257138"/>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dirty="0" smtClean="0">
                <a:latin typeface="Arial" panose="020B0604020202020204" pitchFamily="34" charset="0"/>
                <a:cs typeface="Arial" panose="020B0604020202020204" pitchFamily="34" charset="0"/>
              </a:rPr>
              <a:t>Hastings</a:t>
            </a:r>
            <a:endParaRPr lang="en-GB" sz="1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468227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0" y="872066"/>
            <a:ext cx="8765180" cy="558801"/>
          </a:xfrm>
        </p:spPr>
        <p:txBody>
          <a:bodyPr/>
          <a:lstStyle/>
          <a:p>
            <a:r>
              <a:rPr lang="en-GB" sz="2200" dirty="0" smtClean="0"/>
              <a:t>Demographics and holiday characteristics: Holiday visitors</a:t>
            </a:r>
            <a:endParaRPr lang="en-GB" sz="2200" dirty="0"/>
          </a:p>
        </p:txBody>
      </p:sp>
      <p:graphicFrame>
        <p:nvGraphicFramePr>
          <p:cNvPr id="31" name="Picture Placeholder 7"/>
          <p:cNvGraphicFramePr>
            <a:graphicFrameLocks/>
          </p:cNvGraphicFramePr>
          <p:nvPr>
            <p:extLst/>
          </p:nvPr>
        </p:nvGraphicFramePr>
        <p:xfrm>
          <a:off x="5807890" y="2504304"/>
          <a:ext cx="2947302" cy="1972620"/>
        </p:xfrm>
        <a:graphic>
          <a:graphicData uri="http://schemas.openxmlformats.org/drawingml/2006/chart">
            <c:chart xmlns:c="http://schemas.openxmlformats.org/drawingml/2006/chart" xmlns:r="http://schemas.openxmlformats.org/officeDocument/2006/relationships" r:id="rId2"/>
          </a:graphicData>
        </a:graphic>
      </p:graphicFrame>
      <p:sp>
        <p:nvSpPr>
          <p:cNvPr id="32" name="Title 1"/>
          <p:cNvSpPr txBox="1">
            <a:spLocks/>
          </p:cNvSpPr>
          <p:nvPr/>
        </p:nvSpPr>
        <p:spPr>
          <a:xfrm>
            <a:off x="6705615" y="2310204"/>
            <a:ext cx="134112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sz="1000" b="1" smtClean="0">
                <a:solidFill>
                  <a:srgbClr val="120742"/>
                </a:solidFill>
              </a:rPr>
              <a:t>Holiday Duration*</a:t>
            </a:r>
            <a:endParaRPr sz="1000" b="1">
              <a:solidFill>
                <a:srgbClr val="120742"/>
              </a:solidFill>
            </a:endParaRPr>
          </a:p>
        </p:txBody>
      </p:sp>
      <p:sp>
        <p:nvSpPr>
          <p:cNvPr id="35" name="Title 1"/>
          <p:cNvSpPr txBox="1">
            <a:spLocks/>
          </p:cNvSpPr>
          <p:nvPr/>
        </p:nvSpPr>
        <p:spPr>
          <a:xfrm>
            <a:off x="3986176" y="2310411"/>
            <a:ext cx="134112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sz="1000" b="1" smtClean="0">
                <a:solidFill>
                  <a:srgbClr val="120742"/>
                </a:solidFill>
              </a:rPr>
              <a:t>Seasonality</a:t>
            </a:r>
            <a:endParaRPr sz="1000" b="1">
              <a:solidFill>
                <a:srgbClr val="120742"/>
              </a:solidFill>
            </a:endParaRPr>
          </a:p>
        </p:txBody>
      </p:sp>
      <p:sp>
        <p:nvSpPr>
          <p:cNvPr id="39" name="Title 1"/>
          <p:cNvSpPr txBox="1">
            <a:spLocks/>
          </p:cNvSpPr>
          <p:nvPr/>
        </p:nvSpPr>
        <p:spPr>
          <a:xfrm>
            <a:off x="6705615" y="4278048"/>
            <a:ext cx="134112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sz="1000" b="1" smtClean="0">
                <a:solidFill>
                  <a:srgbClr val="120742"/>
                </a:solidFill>
              </a:rPr>
              <a:t>Holiday Type</a:t>
            </a:r>
            <a:endParaRPr sz="1000" b="1">
              <a:solidFill>
                <a:srgbClr val="120742"/>
              </a:solidFill>
            </a:endParaRPr>
          </a:p>
        </p:txBody>
      </p:sp>
      <p:graphicFrame>
        <p:nvGraphicFramePr>
          <p:cNvPr id="42" name="Chart 41"/>
          <p:cNvGraphicFramePr/>
          <p:nvPr>
            <p:extLst/>
          </p:nvPr>
        </p:nvGraphicFramePr>
        <p:xfrm>
          <a:off x="3126097" y="4350883"/>
          <a:ext cx="1352333" cy="1930793"/>
        </p:xfrm>
        <a:graphic>
          <a:graphicData uri="http://schemas.openxmlformats.org/drawingml/2006/chart">
            <c:chart xmlns:c="http://schemas.openxmlformats.org/drawingml/2006/chart" xmlns:r="http://schemas.openxmlformats.org/officeDocument/2006/relationships" r:id="rId3"/>
          </a:graphicData>
        </a:graphic>
      </p:graphicFrame>
      <p:sp>
        <p:nvSpPr>
          <p:cNvPr id="43" name="Title 1"/>
          <p:cNvSpPr txBox="1">
            <a:spLocks/>
          </p:cNvSpPr>
          <p:nvPr/>
        </p:nvSpPr>
        <p:spPr>
          <a:xfrm>
            <a:off x="3562070" y="4278048"/>
            <a:ext cx="2187117"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sz="1000" b="1" smtClean="0">
                <a:solidFill>
                  <a:srgbClr val="120742"/>
                </a:solidFill>
              </a:rPr>
              <a:t>Average spend**</a:t>
            </a:r>
            <a:endParaRPr sz="1000" b="1">
              <a:solidFill>
                <a:srgbClr val="120742"/>
              </a:solidFill>
            </a:endParaRPr>
          </a:p>
        </p:txBody>
      </p:sp>
      <p:sp>
        <p:nvSpPr>
          <p:cNvPr id="50" name="Rectangle 49"/>
          <p:cNvSpPr/>
          <p:nvPr/>
        </p:nvSpPr>
        <p:spPr>
          <a:xfrm>
            <a:off x="477670" y="2260446"/>
            <a:ext cx="2648427" cy="3861587"/>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53" name="Rectangle 52"/>
          <p:cNvSpPr/>
          <p:nvPr/>
        </p:nvSpPr>
        <p:spPr>
          <a:xfrm>
            <a:off x="3126097" y="2260446"/>
            <a:ext cx="2648427" cy="1930794"/>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54" name="Rectangle 53"/>
          <p:cNvSpPr/>
          <p:nvPr/>
        </p:nvSpPr>
        <p:spPr>
          <a:xfrm>
            <a:off x="3126097" y="4191239"/>
            <a:ext cx="2648427" cy="1930794"/>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55" name="Rectangle 54"/>
          <p:cNvSpPr/>
          <p:nvPr/>
        </p:nvSpPr>
        <p:spPr>
          <a:xfrm>
            <a:off x="5774524" y="2260445"/>
            <a:ext cx="3029289" cy="3861587"/>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56" name="Text Placeholder 5"/>
          <p:cNvSpPr txBox="1">
            <a:spLocks/>
          </p:cNvSpPr>
          <p:nvPr/>
        </p:nvSpPr>
        <p:spPr>
          <a:xfrm>
            <a:off x="477669" y="1466861"/>
            <a:ext cx="8277523" cy="680616"/>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Holiday visitors to Hastings are more likely than the UK average to fall in the younger age brackets 0-15 and 16-24, visiting in the months of April-June on a package holiday.  On average they stay in Hastings for 5.2 nights.</a:t>
            </a:r>
          </a:p>
        </p:txBody>
      </p:sp>
      <p:sp>
        <p:nvSpPr>
          <p:cNvPr id="21" name="Rectangle 20"/>
          <p:cNvSpPr/>
          <p:nvPr/>
        </p:nvSpPr>
        <p:spPr>
          <a:xfrm>
            <a:off x="5774524" y="2260446"/>
            <a:ext cx="3029289" cy="1930794"/>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27" name="Title 1"/>
          <p:cNvSpPr txBox="1">
            <a:spLocks/>
          </p:cNvSpPr>
          <p:nvPr/>
        </p:nvSpPr>
        <p:spPr>
          <a:xfrm>
            <a:off x="1589384" y="2364605"/>
            <a:ext cx="849839"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sz="1000" b="1" smtClean="0">
                <a:solidFill>
                  <a:srgbClr val="120742"/>
                </a:solidFill>
              </a:rPr>
              <a:t>Age</a:t>
            </a:r>
            <a:endParaRPr sz="1000" b="1">
              <a:solidFill>
                <a:srgbClr val="120742"/>
              </a:solidFill>
            </a:endParaRPr>
          </a:p>
        </p:txBody>
      </p:sp>
      <p:sp>
        <p:nvSpPr>
          <p:cNvPr id="30" name="TextBox 29"/>
          <p:cNvSpPr txBox="1"/>
          <p:nvPr/>
        </p:nvSpPr>
        <p:spPr>
          <a:xfrm>
            <a:off x="477669" y="6342959"/>
            <a:ext cx="8277523" cy="507831"/>
          </a:xfrm>
          <a:prstGeom prst="rect">
            <a:avLst/>
          </a:prstGeom>
          <a:noFill/>
        </p:spPr>
        <p:txBody>
          <a:bodyPr wrap="square" rtlCol="0">
            <a:spAutoFit/>
          </a:bodyPr>
          <a:lstStyle/>
          <a:p>
            <a:r>
              <a:rPr lang="en-GB" sz="900" dirty="0" smtClean="0">
                <a:solidFill>
                  <a:srgbClr val="120742"/>
                </a:solidFill>
                <a:latin typeface="Arial" panose="020B0604020202020204" pitchFamily="34" charset="0"/>
                <a:cs typeface="Arial" panose="020B0604020202020204" pitchFamily="34" charset="0"/>
              </a:rPr>
              <a:t>Source: IPS 2014-2016. *Note that duration </a:t>
            </a:r>
            <a:r>
              <a:rPr lang="en-GB" sz="900" i="1" dirty="0" smtClean="0">
                <a:solidFill>
                  <a:srgbClr val="120742"/>
                </a:solidFill>
                <a:latin typeface="Arial" panose="020B0604020202020204" pitchFamily="34" charset="0"/>
                <a:cs typeface="Arial" panose="020B0604020202020204" pitchFamily="34" charset="0"/>
              </a:rPr>
              <a:t>chart</a:t>
            </a:r>
            <a:r>
              <a:rPr lang="en-GB" sz="900" dirty="0" smtClean="0">
                <a:solidFill>
                  <a:srgbClr val="120742"/>
                </a:solidFill>
                <a:latin typeface="Arial" panose="020B0604020202020204" pitchFamily="34" charset="0"/>
                <a:cs typeface="Arial" panose="020B0604020202020204" pitchFamily="34" charset="0"/>
              </a:rPr>
              <a:t> refers to length of holiday overall  for visitors to town, and </a:t>
            </a:r>
            <a:r>
              <a:rPr lang="en-GB" sz="900" i="1" dirty="0" smtClean="0">
                <a:solidFill>
                  <a:srgbClr val="120742"/>
                </a:solidFill>
                <a:latin typeface="Arial" panose="020B0604020202020204" pitchFamily="34" charset="0"/>
                <a:cs typeface="Arial" panose="020B0604020202020204" pitchFamily="34" charset="0"/>
              </a:rPr>
              <a:t>average</a:t>
            </a:r>
            <a:r>
              <a:rPr lang="en-GB" sz="900" dirty="0" smtClean="0">
                <a:solidFill>
                  <a:srgbClr val="120742"/>
                </a:solidFill>
                <a:latin typeface="Arial" panose="020B0604020202020204" pitchFamily="34" charset="0"/>
                <a:cs typeface="Arial" panose="020B0604020202020204" pitchFamily="34" charset="0"/>
              </a:rPr>
              <a:t>  </a:t>
            </a:r>
            <a:r>
              <a:rPr lang="en-GB" sz="900" i="1" dirty="0" smtClean="0">
                <a:solidFill>
                  <a:srgbClr val="120742"/>
                </a:solidFill>
                <a:latin typeface="Arial" panose="020B0604020202020204" pitchFamily="34" charset="0"/>
                <a:cs typeface="Arial" panose="020B0604020202020204" pitchFamily="34" charset="0"/>
              </a:rPr>
              <a:t>duration </a:t>
            </a:r>
            <a:r>
              <a:rPr lang="en-GB" sz="900" dirty="0" smtClean="0">
                <a:solidFill>
                  <a:srgbClr val="120742"/>
                </a:solidFill>
                <a:latin typeface="Arial" panose="020B0604020202020204" pitchFamily="34" charset="0"/>
                <a:cs typeface="Arial" panose="020B0604020202020204" pitchFamily="34" charset="0"/>
              </a:rPr>
              <a:t>refers to duration in specified town. **Spend </a:t>
            </a:r>
            <a:r>
              <a:rPr lang="en-GB" sz="900" dirty="0">
                <a:solidFill>
                  <a:srgbClr val="120742"/>
                </a:solidFill>
                <a:latin typeface="Arial" panose="020B0604020202020204" pitchFamily="34" charset="0"/>
                <a:cs typeface="Arial" panose="020B0604020202020204" pitchFamily="34" charset="0"/>
              </a:rPr>
              <a:t>is for the stay in the city/town only, whereas spend for the UK covers the whole </a:t>
            </a:r>
            <a:r>
              <a:rPr lang="en-GB" sz="900" dirty="0" smtClean="0">
                <a:solidFill>
                  <a:srgbClr val="120742"/>
                </a:solidFill>
                <a:latin typeface="Arial" panose="020B0604020202020204" pitchFamily="34" charset="0"/>
                <a:cs typeface="Arial" panose="020B0604020202020204" pitchFamily="34" charset="0"/>
              </a:rPr>
              <a:t>trip.  UK average duration and spend is higher than town average due to cumulative visits to other areas for UK visitors. </a:t>
            </a:r>
            <a:endParaRPr lang="en-GB" sz="900" dirty="0">
              <a:solidFill>
                <a:srgbClr val="120742"/>
              </a:solidFill>
              <a:latin typeface="Arial" panose="020B0604020202020204" pitchFamily="34" charset="0"/>
              <a:cs typeface="Arial" panose="020B0604020202020204" pitchFamily="34" charset="0"/>
            </a:endParaRPr>
          </a:p>
        </p:txBody>
      </p:sp>
      <p:graphicFrame>
        <p:nvGraphicFramePr>
          <p:cNvPr id="36" name="Chart 35"/>
          <p:cNvGraphicFramePr/>
          <p:nvPr>
            <p:extLst/>
          </p:nvPr>
        </p:nvGraphicFramePr>
        <p:xfrm>
          <a:off x="4422191" y="4350883"/>
          <a:ext cx="1352333" cy="1930793"/>
        </p:xfrm>
        <a:graphic>
          <a:graphicData uri="http://schemas.openxmlformats.org/drawingml/2006/chart">
            <c:chart xmlns:c="http://schemas.openxmlformats.org/drawingml/2006/chart" xmlns:r="http://schemas.openxmlformats.org/officeDocument/2006/relationships" r:id="rId4"/>
          </a:graphicData>
        </a:graphic>
      </p:graphicFrame>
      <p:sp>
        <p:nvSpPr>
          <p:cNvPr id="41" name="Title 1"/>
          <p:cNvSpPr txBox="1">
            <a:spLocks/>
          </p:cNvSpPr>
          <p:nvPr/>
        </p:nvSpPr>
        <p:spPr>
          <a:xfrm>
            <a:off x="3328633" y="4593119"/>
            <a:ext cx="1149798"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sz="1000" b="1" smtClean="0">
                <a:solidFill>
                  <a:srgbClr val="C00000"/>
                </a:solidFill>
              </a:rPr>
              <a:t>For whole trip</a:t>
            </a:r>
            <a:endParaRPr sz="1000" b="1">
              <a:solidFill>
                <a:srgbClr val="C00000"/>
              </a:solidFill>
            </a:endParaRPr>
          </a:p>
        </p:txBody>
      </p:sp>
      <p:sp>
        <p:nvSpPr>
          <p:cNvPr id="44" name="Title 1"/>
          <p:cNvSpPr txBox="1">
            <a:spLocks/>
          </p:cNvSpPr>
          <p:nvPr/>
        </p:nvSpPr>
        <p:spPr>
          <a:xfrm>
            <a:off x="4498529" y="4593119"/>
            <a:ext cx="1149798"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sz="1000" b="1" smtClean="0">
                <a:solidFill>
                  <a:srgbClr val="C00000"/>
                </a:solidFill>
              </a:rPr>
              <a:t>Per night</a:t>
            </a:r>
            <a:endParaRPr sz="1000" b="1">
              <a:solidFill>
                <a:srgbClr val="C00000"/>
              </a:solidFill>
            </a:endParaRPr>
          </a:p>
        </p:txBody>
      </p:sp>
      <p:cxnSp>
        <p:nvCxnSpPr>
          <p:cNvPr id="6" name="Straight Connector 5"/>
          <p:cNvCxnSpPr/>
          <p:nvPr/>
        </p:nvCxnSpPr>
        <p:spPr>
          <a:xfrm flipV="1">
            <a:off x="4450310" y="4593119"/>
            <a:ext cx="0" cy="931381"/>
          </a:xfrm>
          <a:prstGeom prst="line">
            <a:avLst/>
          </a:prstGeom>
          <a:ln w="9525">
            <a:solidFill>
              <a:schemeClr val="bg1">
                <a:lumMod val="65000"/>
              </a:schemeClr>
            </a:solidFill>
            <a:prstDash val="dash"/>
          </a:ln>
        </p:spPr>
        <p:style>
          <a:lnRef idx="2">
            <a:schemeClr val="accent1"/>
          </a:lnRef>
          <a:fillRef idx="0">
            <a:schemeClr val="accent1"/>
          </a:fillRef>
          <a:effectRef idx="1">
            <a:schemeClr val="accent1"/>
          </a:effectRef>
          <a:fontRef idx="minor">
            <a:schemeClr val="tx1"/>
          </a:fontRef>
        </p:style>
      </p:cxnSp>
      <p:sp>
        <p:nvSpPr>
          <p:cNvPr id="45" name="Title 1"/>
          <p:cNvSpPr txBox="1">
            <a:spLocks/>
          </p:cNvSpPr>
          <p:nvPr/>
        </p:nvSpPr>
        <p:spPr>
          <a:xfrm>
            <a:off x="5648327" y="2518354"/>
            <a:ext cx="1091103"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r"/>
            <a:r>
              <a:rPr sz="1000" b="1" i="1" smtClean="0">
                <a:solidFill>
                  <a:srgbClr val="120742"/>
                </a:solidFill>
              </a:rPr>
              <a:t>Ave. duration in area</a:t>
            </a:r>
            <a:endParaRPr sz="1000" b="1" i="1">
              <a:solidFill>
                <a:srgbClr val="120742"/>
              </a:solidFill>
            </a:endParaRPr>
          </a:p>
        </p:txBody>
      </p:sp>
      <p:sp>
        <p:nvSpPr>
          <p:cNvPr id="46" name="Title 1"/>
          <p:cNvSpPr txBox="1">
            <a:spLocks/>
          </p:cNvSpPr>
          <p:nvPr/>
        </p:nvSpPr>
        <p:spPr>
          <a:xfrm>
            <a:off x="6561266" y="2589604"/>
            <a:ext cx="67056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r"/>
            <a:r>
              <a:rPr sz="1000" dirty="0" smtClean="0">
                <a:solidFill>
                  <a:srgbClr val="120742"/>
                </a:solidFill>
              </a:rPr>
              <a:t>5.2</a:t>
            </a:r>
            <a:endParaRPr sz="1000" dirty="0">
              <a:solidFill>
                <a:srgbClr val="120742"/>
              </a:solidFill>
            </a:endParaRPr>
          </a:p>
        </p:txBody>
      </p:sp>
      <p:sp>
        <p:nvSpPr>
          <p:cNvPr id="3" name="TextBox 2"/>
          <p:cNvSpPr txBox="1"/>
          <p:nvPr/>
        </p:nvSpPr>
        <p:spPr>
          <a:xfrm>
            <a:off x="3144867" y="5018136"/>
            <a:ext cx="574899" cy="276999"/>
          </a:xfrm>
          <a:prstGeom prst="rect">
            <a:avLst/>
          </a:prstGeom>
          <a:noFill/>
        </p:spPr>
        <p:txBody>
          <a:bodyPr wrap="square" rtlCol="0">
            <a:spAutoFit/>
          </a:bodyPr>
          <a:lstStyle/>
          <a:p>
            <a:r>
              <a:rPr lang="en-GB" sz="1200" b="1" dirty="0" smtClean="0">
                <a:solidFill>
                  <a:srgbClr val="120742"/>
                </a:solidFill>
                <a:latin typeface="Arial" pitchFamily="34" charset="0"/>
                <a:cs typeface="Arial" pitchFamily="34" charset="0"/>
              </a:rPr>
              <a:t>£317</a:t>
            </a:r>
            <a:endParaRPr lang="en-GB" sz="1200" b="1" dirty="0">
              <a:solidFill>
                <a:srgbClr val="120742"/>
              </a:solidFill>
              <a:latin typeface="Arial" pitchFamily="34" charset="0"/>
              <a:cs typeface="Arial" pitchFamily="34" charset="0"/>
            </a:endParaRPr>
          </a:p>
        </p:txBody>
      </p:sp>
      <p:sp>
        <p:nvSpPr>
          <p:cNvPr id="59" name="TextBox 58"/>
          <p:cNvSpPr txBox="1"/>
          <p:nvPr/>
        </p:nvSpPr>
        <p:spPr>
          <a:xfrm>
            <a:off x="4498529" y="5247501"/>
            <a:ext cx="574899" cy="276999"/>
          </a:xfrm>
          <a:prstGeom prst="rect">
            <a:avLst/>
          </a:prstGeom>
          <a:noFill/>
        </p:spPr>
        <p:txBody>
          <a:bodyPr wrap="square" rtlCol="0">
            <a:spAutoFit/>
          </a:bodyPr>
          <a:lstStyle/>
          <a:p>
            <a:r>
              <a:rPr lang="en-GB" sz="1200" b="1" dirty="0" smtClean="0">
                <a:solidFill>
                  <a:srgbClr val="120742"/>
                </a:solidFill>
                <a:latin typeface="Arial" pitchFamily="34" charset="0"/>
                <a:cs typeface="Arial" pitchFamily="34" charset="0"/>
              </a:rPr>
              <a:t>£62</a:t>
            </a:r>
            <a:endParaRPr lang="en-GB" sz="1200" b="1" dirty="0">
              <a:solidFill>
                <a:srgbClr val="120742"/>
              </a:solidFill>
              <a:latin typeface="Arial" pitchFamily="34" charset="0"/>
              <a:cs typeface="Arial" pitchFamily="34" charset="0"/>
            </a:endParaRPr>
          </a:p>
        </p:txBody>
      </p:sp>
      <p:graphicFrame>
        <p:nvGraphicFramePr>
          <p:cNvPr id="37" name="Picture Placeholder 3"/>
          <p:cNvGraphicFramePr>
            <a:graphicFrameLocks/>
          </p:cNvGraphicFramePr>
          <p:nvPr>
            <p:extLst/>
          </p:nvPr>
        </p:nvGraphicFramePr>
        <p:xfrm>
          <a:off x="3104566" y="2590430"/>
          <a:ext cx="2744089" cy="1687618"/>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40" name="Picture Placeholder 3"/>
          <p:cNvGraphicFramePr>
            <a:graphicFrameLocks/>
          </p:cNvGraphicFramePr>
          <p:nvPr>
            <p:extLst/>
          </p:nvPr>
        </p:nvGraphicFramePr>
        <p:xfrm>
          <a:off x="5749187" y="4637234"/>
          <a:ext cx="3006005" cy="1592802"/>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33" name="Picture Placeholder 3"/>
          <p:cNvGraphicFramePr>
            <a:graphicFrameLocks/>
          </p:cNvGraphicFramePr>
          <p:nvPr>
            <p:extLst/>
          </p:nvPr>
        </p:nvGraphicFramePr>
        <p:xfrm>
          <a:off x="714860" y="2709095"/>
          <a:ext cx="2404988" cy="3125396"/>
        </p:xfrm>
        <a:graphic>
          <a:graphicData uri="http://schemas.openxmlformats.org/drawingml/2006/chart">
            <c:chart xmlns:c="http://schemas.openxmlformats.org/drawingml/2006/chart" xmlns:r="http://schemas.openxmlformats.org/officeDocument/2006/relationships" r:id="rId7"/>
          </a:graphicData>
        </a:graphic>
      </p:graphicFrame>
      <p:sp>
        <p:nvSpPr>
          <p:cNvPr id="34" name="TextBox 33"/>
          <p:cNvSpPr txBox="1"/>
          <p:nvPr/>
        </p:nvSpPr>
        <p:spPr>
          <a:xfrm>
            <a:off x="352276" y="4553263"/>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0-15</a:t>
            </a:r>
            <a:endParaRPr lang="en-GB" sz="1200" dirty="0">
              <a:solidFill>
                <a:srgbClr val="120742"/>
              </a:solidFill>
              <a:latin typeface="Arial" pitchFamily="34" charset="0"/>
              <a:cs typeface="Arial" pitchFamily="34" charset="0"/>
            </a:endParaRPr>
          </a:p>
        </p:txBody>
      </p:sp>
      <p:sp>
        <p:nvSpPr>
          <p:cNvPr id="38" name="TextBox 37"/>
          <p:cNvSpPr txBox="1"/>
          <p:nvPr/>
        </p:nvSpPr>
        <p:spPr>
          <a:xfrm>
            <a:off x="352276" y="3953188"/>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16-24</a:t>
            </a:r>
            <a:endParaRPr lang="en-GB" sz="1200" dirty="0">
              <a:solidFill>
                <a:srgbClr val="120742"/>
              </a:solidFill>
              <a:latin typeface="Arial" pitchFamily="34" charset="0"/>
              <a:cs typeface="Arial" pitchFamily="34" charset="0"/>
            </a:endParaRPr>
          </a:p>
        </p:txBody>
      </p:sp>
      <p:sp>
        <p:nvSpPr>
          <p:cNvPr id="48" name="TextBox 47"/>
          <p:cNvSpPr txBox="1"/>
          <p:nvPr/>
        </p:nvSpPr>
        <p:spPr>
          <a:xfrm>
            <a:off x="352276" y="3708638"/>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25-34</a:t>
            </a:r>
            <a:endParaRPr lang="en-GB" sz="1200" dirty="0">
              <a:solidFill>
                <a:srgbClr val="120742"/>
              </a:solidFill>
              <a:latin typeface="Arial" pitchFamily="34" charset="0"/>
              <a:cs typeface="Arial" pitchFamily="34" charset="0"/>
            </a:endParaRPr>
          </a:p>
        </p:txBody>
      </p:sp>
      <p:sp>
        <p:nvSpPr>
          <p:cNvPr id="49" name="TextBox 48"/>
          <p:cNvSpPr txBox="1"/>
          <p:nvPr/>
        </p:nvSpPr>
        <p:spPr>
          <a:xfrm>
            <a:off x="352276" y="3508613"/>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35-44</a:t>
            </a:r>
            <a:endParaRPr lang="en-GB" sz="1200" dirty="0">
              <a:solidFill>
                <a:srgbClr val="120742"/>
              </a:solidFill>
              <a:latin typeface="Arial" pitchFamily="34" charset="0"/>
              <a:cs typeface="Arial" pitchFamily="34" charset="0"/>
            </a:endParaRPr>
          </a:p>
        </p:txBody>
      </p:sp>
      <p:sp>
        <p:nvSpPr>
          <p:cNvPr id="51" name="TextBox 50"/>
          <p:cNvSpPr txBox="1"/>
          <p:nvPr/>
        </p:nvSpPr>
        <p:spPr>
          <a:xfrm>
            <a:off x="352276" y="3226038"/>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45-54</a:t>
            </a:r>
            <a:endParaRPr lang="en-GB" sz="1200" dirty="0">
              <a:solidFill>
                <a:srgbClr val="120742"/>
              </a:solidFill>
              <a:latin typeface="Arial" pitchFamily="34" charset="0"/>
              <a:cs typeface="Arial" pitchFamily="34" charset="0"/>
            </a:endParaRPr>
          </a:p>
        </p:txBody>
      </p:sp>
      <p:sp>
        <p:nvSpPr>
          <p:cNvPr id="52" name="TextBox 51"/>
          <p:cNvSpPr txBox="1"/>
          <p:nvPr/>
        </p:nvSpPr>
        <p:spPr>
          <a:xfrm>
            <a:off x="352276" y="2968132"/>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55-64</a:t>
            </a:r>
            <a:endParaRPr lang="en-GB" sz="1200" dirty="0">
              <a:solidFill>
                <a:srgbClr val="120742"/>
              </a:solidFill>
              <a:latin typeface="Arial" pitchFamily="34" charset="0"/>
              <a:cs typeface="Arial" pitchFamily="34" charset="0"/>
            </a:endParaRPr>
          </a:p>
        </p:txBody>
      </p:sp>
      <p:sp>
        <p:nvSpPr>
          <p:cNvPr id="57" name="TextBox 56"/>
          <p:cNvSpPr txBox="1"/>
          <p:nvPr/>
        </p:nvSpPr>
        <p:spPr>
          <a:xfrm>
            <a:off x="352276" y="2730504"/>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65+</a:t>
            </a:r>
            <a:endParaRPr lang="en-GB" sz="1200" dirty="0">
              <a:solidFill>
                <a:srgbClr val="120742"/>
              </a:solidFill>
              <a:latin typeface="Arial" pitchFamily="34" charset="0"/>
              <a:cs typeface="Arial" pitchFamily="34" charset="0"/>
            </a:endParaRPr>
          </a:p>
        </p:txBody>
      </p:sp>
      <p:sp>
        <p:nvSpPr>
          <p:cNvPr id="61" name="Rectangle 60"/>
          <p:cNvSpPr/>
          <p:nvPr/>
        </p:nvSpPr>
        <p:spPr>
          <a:xfrm>
            <a:off x="7545936" y="617314"/>
            <a:ext cx="1257877" cy="257138"/>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dirty="0" smtClean="0">
                <a:latin typeface="Arial" panose="020B0604020202020204" pitchFamily="34" charset="0"/>
                <a:cs typeface="Arial" panose="020B0604020202020204" pitchFamily="34" charset="0"/>
              </a:rPr>
              <a:t>Hastings</a:t>
            </a:r>
            <a:endParaRPr lang="en-GB" sz="1400" b="1" dirty="0">
              <a:latin typeface="Arial" panose="020B0604020202020204" pitchFamily="34" charset="0"/>
              <a:cs typeface="Arial" panose="020B0604020202020204" pitchFamily="34" charset="0"/>
            </a:endParaRPr>
          </a:p>
        </p:txBody>
      </p:sp>
      <p:sp>
        <p:nvSpPr>
          <p:cNvPr id="62" name="Title 1"/>
          <p:cNvSpPr txBox="1">
            <a:spLocks/>
          </p:cNvSpPr>
          <p:nvPr/>
        </p:nvSpPr>
        <p:spPr>
          <a:xfrm>
            <a:off x="7822842" y="2589604"/>
            <a:ext cx="67056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sz="1000" dirty="0" smtClean="0">
                <a:solidFill>
                  <a:srgbClr val="120742"/>
                </a:solidFill>
              </a:rPr>
              <a:t>6.4</a:t>
            </a:r>
            <a:endParaRPr sz="1000" dirty="0">
              <a:solidFill>
                <a:srgbClr val="120742"/>
              </a:solidFill>
            </a:endParaRPr>
          </a:p>
        </p:txBody>
      </p:sp>
      <p:sp>
        <p:nvSpPr>
          <p:cNvPr id="63" name="TextBox 62"/>
          <p:cNvSpPr txBox="1"/>
          <p:nvPr/>
        </p:nvSpPr>
        <p:spPr>
          <a:xfrm>
            <a:off x="3857623" y="4784264"/>
            <a:ext cx="574899" cy="276999"/>
          </a:xfrm>
          <a:prstGeom prst="rect">
            <a:avLst/>
          </a:prstGeom>
          <a:noFill/>
        </p:spPr>
        <p:txBody>
          <a:bodyPr wrap="square" rtlCol="0">
            <a:spAutoFit/>
          </a:bodyPr>
          <a:lstStyle/>
          <a:p>
            <a:r>
              <a:rPr lang="en-GB" sz="1200" b="1" dirty="0" smtClean="0">
                <a:solidFill>
                  <a:srgbClr val="120742"/>
                </a:solidFill>
                <a:latin typeface="Arial" pitchFamily="34" charset="0"/>
                <a:cs typeface="Arial" pitchFamily="34" charset="0"/>
              </a:rPr>
              <a:t>£644</a:t>
            </a:r>
            <a:endParaRPr lang="en-GB" sz="1200" b="1" dirty="0">
              <a:solidFill>
                <a:srgbClr val="120742"/>
              </a:solidFill>
              <a:latin typeface="Arial" pitchFamily="34" charset="0"/>
              <a:cs typeface="Arial" pitchFamily="34" charset="0"/>
            </a:endParaRPr>
          </a:p>
        </p:txBody>
      </p:sp>
      <p:sp>
        <p:nvSpPr>
          <p:cNvPr id="64" name="TextBox 63"/>
          <p:cNvSpPr txBox="1"/>
          <p:nvPr/>
        </p:nvSpPr>
        <p:spPr>
          <a:xfrm>
            <a:off x="5150538" y="5230130"/>
            <a:ext cx="574899" cy="276999"/>
          </a:xfrm>
          <a:prstGeom prst="rect">
            <a:avLst/>
          </a:prstGeom>
          <a:noFill/>
        </p:spPr>
        <p:txBody>
          <a:bodyPr wrap="square" rtlCol="0">
            <a:spAutoFit/>
          </a:bodyPr>
          <a:lstStyle/>
          <a:p>
            <a:r>
              <a:rPr lang="en-GB" sz="1200" b="1" dirty="0" smtClean="0">
                <a:solidFill>
                  <a:srgbClr val="120742"/>
                </a:solidFill>
                <a:latin typeface="Arial" pitchFamily="34" charset="0"/>
                <a:cs typeface="Arial" pitchFamily="34" charset="0"/>
              </a:rPr>
              <a:t>£101</a:t>
            </a:r>
            <a:endParaRPr lang="en-GB" sz="1200" b="1" dirty="0">
              <a:solidFill>
                <a:srgbClr val="120742"/>
              </a:solidFill>
              <a:latin typeface="Arial" pitchFamily="34" charset="0"/>
              <a:cs typeface="Arial" pitchFamily="34" charset="0"/>
            </a:endParaRPr>
          </a:p>
        </p:txBody>
      </p:sp>
    </p:spTree>
    <p:extLst>
      <p:ext uri="{BB962C8B-B14F-4D97-AF65-F5344CB8AC3E}">
        <p14:creationId xmlns:p14="http://schemas.microsoft.com/office/powerpoint/2010/main" val="29504314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1" y="872066"/>
            <a:ext cx="8424992" cy="558801"/>
          </a:xfrm>
        </p:spPr>
        <p:txBody>
          <a:bodyPr/>
          <a:lstStyle/>
          <a:p>
            <a:r>
              <a:rPr lang="en-GB" sz="2200" dirty="0" smtClean="0"/>
              <a:t>Travel and destinations: Holiday visitors</a:t>
            </a:r>
            <a:endParaRPr lang="en-GB" sz="2200" dirty="0"/>
          </a:p>
        </p:txBody>
      </p:sp>
      <p:sp>
        <p:nvSpPr>
          <p:cNvPr id="35" name="Title 1"/>
          <p:cNvSpPr txBox="1">
            <a:spLocks/>
          </p:cNvSpPr>
          <p:nvPr/>
        </p:nvSpPr>
        <p:spPr>
          <a:xfrm>
            <a:off x="2262784" y="2315761"/>
            <a:ext cx="134112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sz="1000" b="1" smtClean="0">
                <a:solidFill>
                  <a:srgbClr val="120742"/>
                </a:solidFill>
                <a:latin typeface="Arial" panose="020B0604020202020204" pitchFamily="34" charset="0"/>
                <a:cs typeface="Arial" panose="020B0604020202020204" pitchFamily="34" charset="0"/>
              </a:rPr>
              <a:t>Mode of Travel </a:t>
            </a:r>
            <a:endParaRPr sz="1000" b="1">
              <a:solidFill>
                <a:srgbClr val="120742"/>
              </a:solidFill>
              <a:latin typeface="Arial" panose="020B0604020202020204" pitchFamily="34" charset="0"/>
              <a:cs typeface="Arial" panose="020B0604020202020204" pitchFamily="34" charset="0"/>
            </a:endParaRPr>
          </a:p>
        </p:txBody>
      </p:sp>
      <p:sp>
        <p:nvSpPr>
          <p:cNvPr id="56" name="Text Placeholder 5"/>
          <p:cNvSpPr txBox="1">
            <a:spLocks/>
          </p:cNvSpPr>
          <p:nvPr/>
        </p:nvSpPr>
        <p:spPr>
          <a:xfrm>
            <a:off x="477669" y="1530361"/>
            <a:ext cx="8277523" cy="680616"/>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Due to it’s coastal location, three quarters of holiday visitors to Hastings arrive by seaport, significantly higher than the UK average. The majority of holiday visitors to Hastings arrive via a South East gateway.</a:t>
            </a:r>
          </a:p>
        </p:txBody>
      </p:sp>
      <p:graphicFrame>
        <p:nvGraphicFramePr>
          <p:cNvPr id="22" name="Picture Placeholder 7"/>
          <p:cNvGraphicFramePr>
            <a:graphicFrameLocks/>
          </p:cNvGraphicFramePr>
          <p:nvPr>
            <p:extLst/>
          </p:nvPr>
        </p:nvGraphicFramePr>
        <p:xfrm>
          <a:off x="829190" y="2433729"/>
          <a:ext cx="3225710" cy="3592769"/>
        </p:xfrm>
        <a:graphic>
          <a:graphicData uri="http://schemas.openxmlformats.org/drawingml/2006/chart">
            <c:chart xmlns:c="http://schemas.openxmlformats.org/drawingml/2006/chart" xmlns:r="http://schemas.openxmlformats.org/officeDocument/2006/relationships" r:id="rId2"/>
          </a:graphicData>
        </a:graphic>
      </p:graphicFrame>
      <p:sp>
        <p:nvSpPr>
          <p:cNvPr id="23" name="Title 1"/>
          <p:cNvSpPr txBox="1">
            <a:spLocks/>
          </p:cNvSpPr>
          <p:nvPr/>
        </p:nvSpPr>
        <p:spPr>
          <a:xfrm>
            <a:off x="5732092" y="2315761"/>
            <a:ext cx="1934231" cy="420572"/>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sz="1000" b="1" smtClean="0">
                <a:solidFill>
                  <a:srgbClr val="120742"/>
                </a:solidFill>
                <a:latin typeface="Arial" panose="020B0604020202020204" pitchFamily="34" charset="0"/>
                <a:cs typeface="Arial" panose="020B0604020202020204" pitchFamily="34" charset="0"/>
              </a:rPr>
              <a:t>Top 5 Gateway Regions to Hastings*  (Top 4)</a:t>
            </a:r>
            <a:endParaRPr sz="1000" b="1">
              <a:solidFill>
                <a:srgbClr val="120742"/>
              </a:solidFill>
              <a:latin typeface="Arial" panose="020B0604020202020204" pitchFamily="34" charset="0"/>
              <a:cs typeface="Arial" panose="020B0604020202020204" pitchFamily="34" charset="0"/>
            </a:endParaRPr>
          </a:p>
        </p:txBody>
      </p:sp>
      <p:sp>
        <p:nvSpPr>
          <p:cNvPr id="24" name="TextBox 23"/>
          <p:cNvSpPr txBox="1"/>
          <p:nvPr/>
        </p:nvSpPr>
        <p:spPr>
          <a:xfrm>
            <a:off x="477668" y="6462973"/>
            <a:ext cx="8298849" cy="400110"/>
          </a:xfrm>
          <a:prstGeom prst="rect">
            <a:avLst/>
          </a:prstGeom>
          <a:noFill/>
        </p:spPr>
        <p:txBody>
          <a:bodyPr wrap="square" rtlCol="0">
            <a:spAutoFit/>
          </a:bodyPr>
          <a:lstStyle/>
          <a:p>
            <a:r>
              <a:rPr lang="en-GB" sz="1000" dirty="0" smtClean="0">
                <a:solidFill>
                  <a:srgbClr val="120742"/>
                </a:solidFill>
                <a:latin typeface="Arial" panose="020B0604020202020204" pitchFamily="34" charset="0"/>
                <a:cs typeface="Arial" panose="020B0604020202020204" pitchFamily="34" charset="0"/>
              </a:rPr>
              <a:t>Source: IPS 2014-2016 . *Gateway Regions are defined in the introduction of this report</a:t>
            </a:r>
          </a:p>
          <a:p>
            <a:r>
              <a:rPr lang="en-GB" sz="1000" dirty="0" smtClean="0">
                <a:solidFill>
                  <a:srgbClr val="120742"/>
                </a:solidFill>
                <a:latin typeface="Arial" panose="020B0604020202020204" pitchFamily="34" charset="0"/>
                <a:cs typeface="Arial" panose="020B0604020202020204" pitchFamily="34" charset="0"/>
              </a:rPr>
              <a:t>Base sizes too small to report day visits data</a:t>
            </a:r>
            <a:endParaRPr lang="en-GB" sz="1000" dirty="0">
              <a:solidFill>
                <a:srgbClr val="120742"/>
              </a:solidFill>
              <a:latin typeface="Arial" panose="020B0604020202020204" pitchFamily="34" charset="0"/>
              <a:cs typeface="Arial" panose="020B0604020202020204" pitchFamily="34" charset="0"/>
            </a:endParaRPr>
          </a:p>
        </p:txBody>
      </p:sp>
      <p:graphicFrame>
        <p:nvGraphicFramePr>
          <p:cNvPr id="3" name="Chart 2"/>
          <p:cNvGraphicFramePr/>
          <p:nvPr>
            <p:extLst/>
          </p:nvPr>
        </p:nvGraphicFramePr>
        <p:xfrm>
          <a:off x="4870090" y="2636002"/>
          <a:ext cx="3359510" cy="3390496"/>
        </p:xfrm>
        <a:graphic>
          <a:graphicData uri="http://schemas.openxmlformats.org/drawingml/2006/chart">
            <c:chart xmlns:c="http://schemas.openxmlformats.org/drawingml/2006/chart" xmlns:r="http://schemas.openxmlformats.org/officeDocument/2006/relationships" r:id="rId3"/>
          </a:graphicData>
        </a:graphic>
      </p:graphicFrame>
      <p:sp>
        <p:nvSpPr>
          <p:cNvPr id="14" name="Rectangle 13"/>
          <p:cNvSpPr/>
          <p:nvPr/>
        </p:nvSpPr>
        <p:spPr>
          <a:xfrm>
            <a:off x="617516" y="2164909"/>
            <a:ext cx="3998914" cy="3861589"/>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latin typeface="Arial" panose="020B0604020202020204" pitchFamily="34" charset="0"/>
              <a:cs typeface="Arial" panose="020B0604020202020204" pitchFamily="34" charset="0"/>
            </a:endParaRPr>
          </a:p>
        </p:txBody>
      </p:sp>
      <p:sp>
        <p:nvSpPr>
          <p:cNvPr id="15" name="Rectangle 14"/>
          <p:cNvSpPr/>
          <p:nvPr/>
        </p:nvSpPr>
        <p:spPr>
          <a:xfrm>
            <a:off x="4616430" y="2164909"/>
            <a:ext cx="3998914" cy="3861589"/>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latin typeface="Arial" panose="020B0604020202020204" pitchFamily="34" charset="0"/>
              <a:cs typeface="Arial" panose="020B0604020202020204" pitchFamily="34" charset="0"/>
            </a:endParaRPr>
          </a:p>
        </p:txBody>
      </p:sp>
      <p:sp>
        <p:nvSpPr>
          <p:cNvPr id="11" name="Rectangle 10"/>
          <p:cNvSpPr/>
          <p:nvPr/>
        </p:nvSpPr>
        <p:spPr>
          <a:xfrm>
            <a:off x="7545936" y="617314"/>
            <a:ext cx="1257877" cy="257138"/>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dirty="0" smtClean="0">
                <a:latin typeface="Arial" panose="020B0604020202020204" pitchFamily="34" charset="0"/>
                <a:cs typeface="Arial" panose="020B0604020202020204" pitchFamily="34" charset="0"/>
              </a:rPr>
              <a:t>Hastings</a:t>
            </a:r>
            <a:endParaRPr lang="en-GB" sz="1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1978545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4"/>
          </p:nvPr>
        </p:nvSpPr>
        <p:spPr/>
        <p:txBody>
          <a:bodyPr/>
          <a:lstStyle/>
          <a:p>
            <a:r>
              <a:rPr lang="en-GB" dirty="0" smtClean="0"/>
              <a:t>About this report</a:t>
            </a:r>
            <a:endParaRPr lang="en-GB" dirty="0"/>
          </a:p>
        </p:txBody>
      </p:sp>
      <p:sp>
        <p:nvSpPr>
          <p:cNvPr id="5" name="Footer Placeholder 4"/>
          <p:cNvSpPr>
            <a:spLocks noGrp="1"/>
          </p:cNvSpPr>
          <p:nvPr>
            <p:ph type="ftr" sz="quarter" idx="4294967295"/>
          </p:nvPr>
        </p:nvSpPr>
        <p:spPr>
          <a:xfrm>
            <a:off x="5876925" y="6394450"/>
            <a:ext cx="3267075" cy="274638"/>
          </a:xfrm>
          <a:prstGeom prst="rect">
            <a:avLst/>
          </a:prstGeom>
        </p:spPr>
        <p:txBody>
          <a:bodyPr/>
          <a:lstStyle/>
          <a:p>
            <a:r>
              <a:rPr lang="en-US" smtClean="0">
                <a:solidFill>
                  <a:srgbClr val="120742"/>
                </a:solidFill>
              </a:rPr>
              <a:t>Footer</a:t>
            </a:r>
            <a:endParaRPr lang="en-US" dirty="0">
              <a:solidFill>
                <a:srgbClr val="120742"/>
              </a:solidFill>
            </a:endParaRPr>
          </a:p>
        </p:txBody>
      </p:sp>
    </p:spTree>
    <p:extLst>
      <p:ext uri="{BB962C8B-B14F-4D97-AF65-F5344CB8AC3E}">
        <p14:creationId xmlns:p14="http://schemas.microsoft.com/office/powerpoint/2010/main" val="35288186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2" y="777481"/>
            <a:ext cx="8424992" cy="558801"/>
          </a:xfrm>
        </p:spPr>
        <p:txBody>
          <a:bodyPr/>
          <a:lstStyle/>
          <a:p>
            <a:r>
              <a:rPr lang="en-GB" sz="2200" dirty="0" smtClean="0"/>
              <a:t>About this report/1</a:t>
            </a:r>
            <a:endParaRPr lang="en-GB" sz="2200" dirty="0"/>
          </a:p>
        </p:txBody>
      </p:sp>
      <p:sp>
        <p:nvSpPr>
          <p:cNvPr id="13" name="Text Placeholder 5"/>
          <p:cNvSpPr txBox="1">
            <a:spLocks/>
          </p:cNvSpPr>
          <p:nvPr/>
        </p:nvSpPr>
        <p:spPr>
          <a:xfrm>
            <a:off x="378822" y="1178318"/>
            <a:ext cx="8424992" cy="4817533"/>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There </a:t>
            </a:r>
            <a:r>
              <a:rPr lang="en-GB" sz="1300" dirty="0">
                <a:solidFill>
                  <a:srgbClr val="120742"/>
                </a:solidFill>
                <a:latin typeface="Arial" pitchFamily="34" charset="0"/>
                <a:cs typeface="Arial" pitchFamily="34" charset="0"/>
              </a:rPr>
              <a:t>is a large and diverse range of data available on overseas visitors to the UK.  The data in this report is </a:t>
            </a:r>
            <a:r>
              <a:rPr lang="en-GB" sz="1300" dirty="0" smtClean="0">
                <a:solidFill>
                  <a:srgbClr val="120742"/>
                </a:solidFill>
                <a:latin typeface="Arial" pitchFamily="34" charset="0"/>
                <a:cs typeface="Arial" pitchFamily="34" charset="0"/>
              </a:rPr>
              <a:t>drawn solely from </a:t>
            </a:r>
            <a:r>
              <a:rPr lang="en-GB" sz="1300" dirty="0">
                <a:solidFill>
                  <a:srgbClr val="120742"/>
                </a:solidFill>
                <a:latin typeface="Arial" pitchFamily="34" charset="0"/>
                <a:cs typeface="Arial" pitchFamily="34" charset="0"/>
              </a:rPr>
              <a:t>the International Passenger Survey (IPS), which includes a combination of publically available raw data and the insights generated by VisitBritain in their dedicated reports</a:t>
            </a:r>
            <a:r>
              <a:rPr lang="en-GB" sz="1300" dirty="0" smtClean="0">
                <a:solidFill>
                  <a:srgbClr val="120742"/>
                </a:solidFill>
                <a:latin typeface="Arial" pitchFamily="34" charset="0"/>
                <a:cs typeface="Arial" pitchFamily="34" charset="0"/>
              </a:rPr>
              <a:t>. </a:t>
            </a:r>
          </a:p>
          <a:p>
            <a:pPr marL="0" indent="0" algn="just">
              <a:spcBef>
                <a:spcPts val="600"/>
              </a:spcBef>
              <a:buFont typeface="Arial"/>
              <a:buNone/>
            </a:pPr>
            <a:r>
              <a:rPr lang="en-GB" sz="1300" dirty="0" smtClean="0">
                <a:solidFill>
                  <a:srgbClr val="120742"/>
                </a:solidFill>
                <a:latin typeface="Arial" pitchFamily="34" charset="0"/>
                <a:cs typeface="Arial" pitchFamily="34" charset="0"/>
              </a:rPr>
              <a:t>This report provides a summary of the demographics and behaviours of overseas visitors to 20 of England’s destinations.  Each destination is given a </a:t>
            </a:r>
            <a:r>
              <a:rPr lang="en-GB" sz="1300" dirty="0" smtClean="0">
                <a:solidFill>
                  <a:schemeClr val="accent1"/>
                </a:solidFill>
                <a:latin typeface="Arial" pitchFamily="34" charset="0"/>
                <a:cs typeface="Arial" pitchFamily="34" charset="0"/>
              </a:rPr>
              <a:t>four page summary    </a:t>
            </a:r>
            <a:r>
              <a:rPr lang="en-GB" sz="1300" dirty="0" smtClean="0">
                <a:solidFill>
                  <a:srgbClr val="120742"/>
                </a:solidFill>
                <a:latin typeface="Arial" pitchFamily="34" charset="0"/>
                <a:cs typeface="Arial" pitchFamily="34" charset="0"/>
              </a:rPr>
              <a:t>Due to base sizes, the majority of results are based upon questions asked on the 2014, 2015 and 2016 IPS surveys.   Some questions were only asked in one of these years – for example, questions on day visit were only asked in 2016.  For destinations where ‘single year’ base sizes are  too low, this data has not been reported. </a:t>
            </a:r>
          </a:p>
          <a:p>
            <a:pPr marL="0" indent="0" algn="just">
              <a:buNone/>
            </a:pPr>
            <a:r>
              <a:rPr lang="en-GB" sz="1300" dirty="0" smtClean="0">
                <a:solidFill>
                  <a:srgbClr val="120742"/>
                </a:solidFill>
                <a:latin typeface="Arial" pitchFamily="34" charset="0"/>
                <a:cs typeface="Arial" pitchFamily="34" charset="0"/>
              </a:rPr>
              <a:t>This report defines ‘destinations’ as the 20 cities/towns in England that were most visited by overseas visitors between 2014 and 2016.  The destinations featured in this report are </a:t>
            </a:r>
            <a:r>
              <a:rPr lang="en-GB" sz="1300" dirty="0" smtClean="0">
                <a:latin typeface="Arial" pitchFamily="34" charset="0"/>
                <a:cs typeface="Arial" pitchFamily="34" charset="0"/>
              </a:rPr>
              <a:t>Manchester, Manchester,  Liverpool, Brighton </a:t>
            </a:r>
            <a:r>
              <a:rPr lang="en-GB" sz="1300" dirty="0">
                <a:latin typeface="Arial" pitchFamily="34" charset="0"/>
                <a:cs typeface="Arial" pitchFamily="34" charset="0"/>
              </a:rPr>
              <a:t>and </a:t>
            </a:r>
            <a:r>
              <a:rPr lang="en-GB" sz="1300" dirty="0" smtClean="0">
                <a:latin typeface="Arial" pitchFamily="34" charset="0"/>
                <a:cs typeface="Arial" pitchFamily="34" charset="0"/>
              </a:rPr>
              <a:t>Hove, Oxford, Bath, Birmingham, York, Bristol, Cambridge, Canterbury,  Newcastle </a:t>
            </a:r>
            <a:r>
              <a:rPr lang="en-GB" sz="1300" dirty="0">
                <a:latin typeface="Arial" pitchFamily="34" charset="0"/>
                <a:cs typeface="Arial" pitchFamily="34" charset="0"/>
              </a:rPr>
              <a:t>upon </a:t>
            </a:r>
            <a:r>
              <a:rPr lang="en-GB" sz="1300" dirty="0" smtClean="0">
                <a:latin typeface="Arial" pitchFamily="34" charset="0"/>
                <a:cs typeface="Arial" pitchFamily="34" charset="0"/>
              </a:rPr>
              <a:t>Tyne, Eastbourne,  Bournemouth, Windsor, Hastings, Stratford </a:t>
            </a:r>
            <a:r>
              <a:rPr lang="en-GB" sz="1300" dirty="0">
                <a:latin typeface="Arial" pitchFamily="34" charset="0"/>
                <a:cs typeface="Arial" pitchFamily="34" charset="0"/>
              </a:rPr>
              <a:t>Upon </a:t>
            </a:r>
            <a:r>
              <a:rPr lang="en-GB" sz="1300" dirty="0" smtClean="0">
                <a:latin typeface="Arial" pitchFamily="34" charset="0"/>
                <a:cs typeface="Arial" pitchFamily="34" charset="0"/>
              </a:rPr>
              <a:t>Avon, Leeds, Nottingham and Exeter.  Please note that although Dover is in the top 20 most visited destinations, it’s role as a ‘gateway destination’ to the UK suggests that the majority of these visitors are ‘transient’ and travelling elsewhere.  Dover is therefore excluded from this analysis.  </a:t>
            </a:r>
            <a:r>
              <a:rPr lang="en-GB" sz="1300" dirty="0">
                <a:latin typeface="Arial" pitchFamily="34" charset="0"/>
                <a:cs typeface="Arial" pitchFamily="34" charset="0"/>
              </a:rPr>
              <a:t> </a:t>
            </a:r>
            <a:r>
              <a:rPr lang="en-GB" sz="1300" dirty="0" smtClean="0">
                <a:latin typeface="Arial" pitchFamily="34" charset="0"/>
                <a:cs typeface="Arial" pitchFamily="34" charset="0"/>
              </a:rPr>
              <a:t>The main focus of this report is overseas holiday visitors – these are predominantly referred to as ‘holiday visitors’ throughout the report.</a:t>
            </a:r>
            <a:endParaRPr lang="en-GB" sz="1300" dirty="0" smtClean="0">
              <a:solidFill>
                <a:srgbClr val="120742"/>
              </a:solidFill>
              <a:latin typeface="Arial" pitchFamily="34" charset="0"/>
              <a:cs typeface="Arial" pitchFamily="34" charset="0"/>
            </a:endParaRPr>
          </a:p>
          <a:p>
            <a:pPr marL="0" indent="0" algn="just">
              <a:spcBef>
                <a:spcPts val="600"/>
              </a:spcBef>
              <a:buNone/>
            </a:pPr>
            <a:r>
              <a:rPr lang="en-GB" sz="1300" dirty="0">
                <a:solidFill>
                  <a:srgbClr val="120742"/>
                </a:solidFill>
                <a:latin typeface="Arial" pitchFamily="34" charset="0"/>
                <a:cs typeface="Arial" pitchFamily="34" charset="0"/>
              </a:rPr>
              <a:t>The report also refers to ‘target markets’.  These are France, Germany, USA, Spain, Italy, Netherlands, </a:t>
            </a:r>
            <a:r>
              <a:rPr lang="en-GB" sz="1300" dirty="0" smtClean="0">
                <a:solidFill>
                  <a:srgbClr val="120742"/>
                </a:solidFill>
                <a:latin typeface="Arial" pitchFamily="34" charset="0"/>
                <a:cs typeface="Arial" pitchFamily="34" charset="0"/>
              </a:rPr>
              <a:t>Australia and  </a:t>
            </a:r>
            <a:r>
              <a:rPr lang="en-GB" sz="1300" dirty="0">
                <a:solidFill>
                  <a:srgbClr val="120742"/>
                </a:solidFill>
                <a:latin typeface="Arial" pitchFamily="34" charset="0"/>
                <a:cs typeface="Arial" pitchFamily="34" charset="0"/>
              </a:rPr>
              <a:t>The Nordics (Sweden, Norway, Denmark, Finland and Iceland</a:t>
            </a:r>
            <a:r>
              <a:rPr lang="en-GB" sz="1300" dirty="0" smtClean="0">
                <a:solidFill>
                  <a:srgbClr val="120742"/>
                </a:solidFill>
                <a:latin typeface="Arial" pitchFamily="34" charset="0"/>
                <a:cs typeface="Arial" pitchFamily="34" charset="0"/>
              </a:rPr>
              <a:t>).  </a:t>
            </a:r>
            <a:r>
              <a:rPr lang="en-GB" sz="1300" dirty="0">
                <a:solidFill>
                  <a:srgbClr val="120742"/>
                </a:solidFill>
                <a:latin typeface="Arial" pitchFamily="34" charset="0"/>
                <a:cs typeface="Arial" pitchFamily="34" charset="0"/>
              </a:rPr>
              <a:t>Markets have been chosen due to their current high volume of visits to </a:t>
            </a:r>
            <a:r>
              <a:rPr lang="en-GB" sz="1300" dirty="0" smtClean="0">
                <a:solidFill>
                  <a:srgbClr val="120742"/>
                </a:solidFill>
                <a:latin typeface="Arial" pitchFamily="34" charset="0"/>
                <a:cs typeface="Arial" pitchFamily="34" charset="0"/>
              </a:rPr>
              <a:t>England.</a:t>
            </a:r>
          </a:p>
          <a:p>
            <a:pPr marL="0" indent="0" algn="just">
              <a:spcBef>
                <a:spcPts val="600"/>
              </a:spcBef>
              <a:buNone/>
            </a:pPr>
            <a:r>
              <a:rPr lang="en-GB" sz="1300" dirty="0" smtClean="0">
                <a:solidFill>
                  <a:srgbClr val="120742"/>
                </a:solidFill>
                <a:latin typeface="Arial" pitchFamily="34" charset="0"/>
                <a:cs typeface="Arial" pitchFamily="34" charset="0"/>
              </a:rPr>
              <a:t>Due to the way in which the IPS questionnaire for 2016 was asked, it is not possible to explicitly link where visitors were staying with  their daytrip destination, if they stayed in more than one destination overnight.  Daytrip data is therefore calculated by measuring the origin </a:t>
            </a:r>
            <a:r>
              <a:rPr lang="en-GB" sz="1300" dirty="0">
                <a:solidFill>
                  <a:srgbClr val="120742"/>
                </a:solidFill>
                <a:latin typeface="Arial" pitchFamily="34" charset="0"/>
                <a:cs typeface="Arial" pitchFamily="34" charset="0"/>
              </a:rPr>
              <a:t>and destination </a:t>
            </a:r>
            <a:r>
              <a:rPr lang="en-GB" sz="1300" dirty="0" smtClean="0">
                <a:solidFill>
                  <a:srgbClr val="120742"/>
                </a:solidFill>
                <a:latin typeface="Arial" pitchFamily="34" charset="0"/>
                <a:cs typeface="Arial" pitchFamily="34" charset="0"/>
              </a:rPr>
              <a:t>of visitors </a:t>
            </a:r>
            <a:r>
              <a:rPr lang="en-GB" sz="1300" dirty="0">
                <a:solidFill>
                  <a:srgbClr val="120742"/>
                </a:solidFill>
                <a:latin typeface="Arial" pitchFamily="34" charset="0"/>
                <a:cs typeface="Arial" pitchFamily="34" charset="0"/>
              </a:rPr>
              <a:t>who stayed overnight at </a:t>
            </a:r>
            <a:r>
              <a:rPr lang="en-GB" sz="1300" b="1" dirty="0">
                <a:solidFill>
                  <a:srgbClr val="120742"/>
                </a:solidFill>
                <a:latin typeface="Arial" pitchFamily="34" charset="0"/>
                <a:cs typeface="Arial" pitchFamily="34" charset="0"/>
              </a:rPr>
              <a:t>one location only</a:t>
            </a:r>
            <a:r>
              <a:rPr lang="en-GB" sz="1300" dirty="0">
                <a:solidFill>
                  <a:srgbClr val="120742"/>
                </a:solidFill>
                <a:latin typeface="Arial" pitchFamily="34" charset="0"/>
                <a:cs typeface="Arial" pitchFamily="34" charset="0"/>
              </a:rPr>
              <a:t>. </a:t>
            </a:r>
            <a:r>
              <a:rPr lang="en-GB" sz="1300" dirty="0" smtClean="0">
                <a:solidFill>
                  <a:srgbClr val="120742"/>
                </a:solidFill>
                <a:latin typeface="Arial" pitchFamily="34" charset="0"/>
                <a:cs typeface="Arial" pitchFamily="34" charset="0"/>
              </a:rPr>
              <a:t>This </a:t>
            </a:r>
            <a:r>
              <a:rPr lang="en-GB" sz="1300" dirty="0">
                <a:solidFill>
                  <a:srgbClr val="120742"/>
                </a:solidFill>
                <a:latin typeface="Arial" pitchFamily="34" charset="0"/>
                <a:cs typeface="Arial" pitchFamily="34" charset="0"/>
              </a:rPr>
              <a:t>makes up the vast majority of overseas visitors to the UK (83% in total), so we can confidently assume that our results  are representative of all overseas visitors.  Day trip data that does not link origin and destination is taken from the whole dataset</a:t>
            </a:r>
            <a:r>
              <a:rPr lang="en-GB" sz="1300" dirty="0" smtClean="0">
                <a:solidFill>
                  <a:srgbClr val="120742"/>
                </a:solidFill>
                <a:latin typeface="Arial" pitchFamily="34" charset="0"/>
                <a:cs typeface="Arial" pitchFamily="34" charset="0"/>
              </a:rPr>
              <a:t>.</a:t>
            </a:r>
            <a:endParaRPr lang="en-GB" sz="1300" dirty="0">
              <a:solidFill>
                <a:srgbClr val="120742"/>
              </a:solidFill>
              <a:latin typeface="Arial" pitchFamily="34" charset="0"/>
              <a:cs typeface="Arial" pitchFamily="34" charset="0"/>
            </a:endParaRPr>
          </a:p>
          <a:p>
            <a:pPr marL="0" indent="0" algn="just">
              <a:spcBef>
                <a:spcPts val="600"/>
              </a:spcBef>
              <a:buNone/>
            </a:pPr>
            <a:endParaRPr lang="en-GB" sz="1300" dirty="0">
              <a:solidFill>
                <a:srgbClr val="120742"/>
              </a:solidFill>
              <a:latin typeface="Arial" pitchFamily="34" charset="0"/>
              <a:cs typeface="Arial" pitchFamily="34" charset="0"/>
            </a:endParaRPr>
          </a:p>
          <a:p>
            <a:pPr marL="0" indent="0" algn="just">
              <a:spcBef>
                <a:spcPts val="600"/>
              </a:spcBef>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p:txBody>
      </p:sp>
      <p:sp>
        <p:nvSpPr>
          <p:cNvPr id="6" name="Text Placeholder 6"/>
          <p:cNvSpPr>
            <a:spLocks noGrp="1"/>
          </p:cNvSpPr>
          <p:nvPr>
            <p:ph type="body" sz="quarter" idx="13"/>
          </p:nvPr>
        </p:nvSpPr>
        <p:spPr>
          <a:xfrm>
            <a:off x="685796" y="6396162"/>
            <a:ext cx="2440301" cy="274638"/>
          </a:xfrm>
        </p:spPr>
        <p:txBody>
          <a:bodyPr/>
          <a:lstStyle/>
          <a:p>
            <a:r>
              <a:rPr lang="en-GB" sz="1000" dirty="0" smtClean="0"/>
              <a:t>Introduction</a:t>
            </a:r>
            <a:endParaRPr lang="en-GB" sz="1000" dirty="0"/>
          </a:p>
        </p:txBody>
      </p:sp>
    </p:spTree>
    <p:extLst>
      <p:ext uri="{BB962C8B-B14F-4D97-AF65-F5344CB8AC3E}">
        <p14:creationId xmlns:p14="http://schemas.microsoft.com/office/powerpoint/2010/main" val="417102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2" y="777481"/>
            <a:ext cx="8424992" cy="892333"/>
          </a:xfrm>
        </p:spPr>
        <p:txBody>
          <a:bodyPr/>
          <a:lstStyle/>
          <a:p>
            <a:r>
              <a:rPr lang="en-GB" sz="2200" dirty="0" smtClean="0">
                <a:latin typeface="Arial" pitchFamily="34" charset="0"/>
                <a:cs typeface="Arial" pitchFamily="34" charset="0"/>
              </a:rPr>
              <a:t>About this report/2</a:t>
            </a:r>
            <a:endParaRPr lang="en-GB" sz="2200" dirty="0">
              <a:latin typeface="Arial" pitchFamily="34" charset="0"/>
              <a:cs typeface="Arial" pitchFamily="34" charset="0"/>
            </a:endParaRPr>
          </a:p>
        </p:txBody>
      </p:sp>
      <p:sp>
        <p:nvSpPr>
          <p:cNvPr id="13" name="Text Placeholder 5"/>
          <p:cNvSpPr txBox="1">
            <a:spLocks/>
          </p:cNvSpPr>
          <p:nvPr/>
        </p:nvSpPr>
        <p:spPr>
          <a:xfrm>
            <a:off x="378822" y="1178318"/>
            <a:ext cx="8424992" cy="4817533"/>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Each town/city summary lists the top gateway regions used by visitors to these destinations.  Gateways refer to the area of the country that visitors entered on arrival in the UK.  Each region is defined as below:</a:t>
            </a: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r>
              <a:rPr lang="en-GB" sz="1300" dirty="0" smtClean="0">
                <a:solidFill>
                  <a:srgbClr val="120742"/>
                </a:solidFill>
                <a:latin typeface="Arial" pitchFamily="34" charset="0"/>
                <a:cs typeface="Arial" pitchFamily="34" charset="0"/>
              </a:rPr>
              <a:t>Through this report reference is made to ‘mode of travel’ to the UK based on where visitors are exiting the UK.  We have made the assumption that entry point will largely correspond with exit point, and so ‘mode of travel’ is intermittently referred to as ‘mode of arrival’ throughout the report.</a:t>
            </a:r>
            <a:endParaRPr lang="en-GB" sz="1300" dirty="0">
              <a:solidFill>
                <a:srgbClr val="120742"/>
              </a:solidFill>
              <a:latin typeface="Arial" pitchFamily="34" charset="0"/>
              <a:cs typeface="Arial" pitchFamily="34" charset="0"/>
            </a:endParaRPr>
          </a:p>
        </p:txBody>
      </p:sp>
      <p:sp>
        <p:nvSpPr>
          <p:cNvPr id="6" name="Text Placeholder 6"/>
          <p:cNvSpPr>
            <a:spLocks noGrp="1"/>
          </p:cNvSpPr>
          <p:nvPr>
            <p:ph type="body" sz="quarter" idx="13"/>
          </p:nvPr>
        </p:nvSpPr>
        <p:spPr>
          <a:xfrm>
            <a:off x="685796" y="6396162"/>
            <a:ext cx="2440301" cy="274638"/>
          </a:xfrm>
        </p:spPr>
        <p:txBody>
          <a:bodyPr/>
          <a:lstStyle/>
          <a:p>
            <a:r>
              <a:rPr lang="en-GB" sz="1000" dirty="0" smtClean="0"/>
              <a:t>Introduction</a:t>
            </a:r>
            <a:endParaRPr lang="en-GB" sz="1000" dirty="0"/>
          </a:p>
        </p:txBody>
      </p:sp>
      <p:graphicFrame>
        <p:nvGraphicFramePr>
          <p:cNvPr id="5" name="Table Placeholder 5"/>
          <p:cNvGraphicFramePr>
            <a:graphicFrameLocks/>
          </p:cNvGraphicFramePr>
          <p:nvPr>
            <p:extLst>
              <p:ext uri="{D42A27DB-BD31-4B8C-83A1-F6EECF244321}">
                <p14:modId xmlns:p14="http://schemas.microsoft.com/office/powerpoint/2010/main" val="3055524014"/>
              </p:ext>
            </p:extLst>
          </p:nvPr>
        </p:nvGraphicFramePr>
        <p:xfrm>
          <a:off x="509129" y="1824562"/>
          <a:ext cx="7586334" cy="3054875"/>
        </p:xfrm>
        <a:graphic>
          <a:graphicData uri="http://schemas.openxmlformats.org/drawingml/2006/table">
            <a:tbl>
              <a:tblPr firstRow="1" bandRow="1">
                <a:tableStyleId>{5C22544A-7EE6-4342-B048-85BDC9FD1C3A}</a:tableStyleId>
              </a:tblPr>
              <a:tblGrid>
                <a:gridCol w="1706530"/>
                <a:gridCol w="5879804"/>
              </a:tblGrid>
              <a:tr h="255735">
                <a:tc>
                  <a:txBody>
                    <a:bodyPr/>
                    <a:lstStyle/>
                    <a:p>
                      <a:pPr algn="l" fontAlgn="b"/>
                      <a:r>
                        <a:rPr lang="en-GB" sz="1200" b="1" i="0" u="none" strike="noStrike" dirty="0" smtClean="0">
                          <a:solidFill>
                            <a:schemeClr val="bg1"/>
                          </a:solidFill>
                          <a:effectLst/>
                          <a:latin typeface="Arial" pitchFamily="34" charset="0"/>
                          <a:cs typeface="Arial" pitchFamily="34" charset="0"/>
                        </a:rPr>
                        <a:t> Gateway Region</a:t>
                      </a:r>
                      <a:endParaRPr lang="en-GB" sz="1200" b="1" i="0" u="none" strike="noStrike" dirty="0">
                        <a:solidFill>
                          <a:schemeClr val="bg1"/>
                        </a:solidFill>
                        <a:effectLst/>
                        <a:latin typeface="Arial" pitchFamily="34" charset="0"/>
                        <a:cs typeface="Arial" pitchFamily="34" charset="0"/>
                      </a:endParaRPr>
                    </a:p>
                  </a:txBody>
                  <a:tcPr marL="9525" marR="9525" marT="9525" marB="0" anchor="b"/>
                </a:tc>
                <a:tc>
                  <a:txBody>
                    <a:bodyPr/>
                    <a:lstStyle/>
                    <a:p>
                      <a:pPr algn="ctr" fontAlgn="b"/>
                      <a:r>
                        <a:rPr lang="en-GB" sz="1100" u="none" strike="noStrike" dirty="0" smtClean="0">
                          <a:effectLst/>
                          <a:latin typeface="Arial" pitchFamily="34" charset="0"/>
                          <a:cs typeface="Arial" pitchFamily="34" charset="0"/>
                        </a:rPr>
                        <a:t>Gateways</a:t>
                      </a:r>
                      <a:endParaRPr lang="en-GB" sz="1100" b="0" i="0" u="none" strike="noStrike" dirty="0">
                        <a:solidFill>
                          <a:srgbClr val="000000"/>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London</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u="none" strike="noStrike" dirty="0" smtClean="0">
                          <a:effectLst/>
                          <a:latin typeface="Arial" pitchFamily="34" charset="0"/>
                          <a:cs typeface="Arial" pitchFamily="34" charset="0"/>
                        </a:rPr>
                        <a:t>All London airports (see Gateway Mode below), Eurostar</a:t>
                      </a:r>
                      <a:endParaRPr lang="en-GB" sz="1100" b="0" i="0" u="none" strike="noStrike" dirty="0">
                        <a:solidFill>
                          <a:srgbClr val="000000"/>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Scotland</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Edinburgh Airport, Glasgow Airport, Aberdeen Airport, Prestwick Airport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Wales</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Cardiff Airport, Pembroke Port, Fishguard Port,</a:t>
                      </a:r>
                      <a:r>
                        <a:rPr lang="en-GB" sz="1100" b="0" i="0" u="none" strike="noStrike" baseline="0" dirty="0" smtClean="0">
                          <a:solidFill>
                            <a:schemeClr val="tx1"/>
                          </a:solidFill>
                          <a:effectLst/>
                          <a:latin typeface="Arial" pitchFamily="34" charset="0"/>
                          <a:cs typeface="Arial" pitchFamily="34" charset="0"/>
                        </a:rPr>
                        <a:t> Holyhead 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N.Ireland</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Belfast Airport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304066">
                <a:tc>
                  <a:txBody>
                    <a:bodyPr/>
                    <a:lstStyle/>
                    <a:p>
                      <a:pPr algn="l" fontAlgn="b"/>
                      <a:r>
                        <a:rPr lang="en-GB" sz="1100" b="1" i="0" u="none" strike="noStrike" dirty="0" smtClean="0">
                          <a:solidFill>
                            <a:schemeClr val="dk1"/>
                          </a:solidFill>
                          <a:effectLst/>
                          <a:latin typeface="Arial" pitchFamily="34" charset="0"/>
                          <a:cs typeface="Arial" pitchFamily="34" charset="0"/>
                        </a:rPr>
                        <a:t>South</a:t>
                      </a:r>
                      <a:r>
                        <a:rPr lang="en-GB" sz="1100" b="1" i="0" u="none" strike="noStrike" baseline="0" dirty="0" smtClean="0">
                          <a:solidFill>
                            <a:schemeClr val="dk1"/>
                          </a:solidFill>
                          <a:effectLst/>
                          <a:latin typeface="Arial" pitchFamily="34" charset="0"/>
                          <a:cs typeface="Arial" pitchFamily="34" charset="0"/>
                        </a:rPr>
                        <a:t> East</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Southampton Airport, Dover Port, Folkestone Port, Southampton Port, Portsmouth Port, Other SE Ports</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South West</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baseline="0" dirty="0" smtClean="0">
                          <a:solidFill>
                            <a:schemeClr val="tx1"/>
                          </a:solidFill>
                          <a:effectLst/>
                          <a:latin typeface="Arial" pitchFamily="34" charset="0"/>
                          <a:cs typeface="Arial" pitchFamily="34" charset="0"/>
                        </a:rPr>
                        <a:t>Bristol Airport, Bournemouth Airport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East</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Harwich Port, Other East Ports</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i="0" u="none" strike="noStrike" dirty="0" smtClean="0">
                          <a:solidFill>
                            <a:schemeClr val="tx1"/>
                          </a:solidFill>
                          <a:effectLst/>
                          <a:latin typeface="Arial" pitchFamily="34" charset="0"/>
                          <a:cs typeface="Arial" pitchFamily="34" charset="0"/>
                        </a:rPr>
                        <a:t>West Midlands</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Birmingham Airport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i="0" u="none" strike="noStrike" dirty="0" smtClean="0">
                          <a:solidFill>
                            <a:schemeClr val="tx1"/>
                          </a:solidFill>
                          <a:effectLst/>
                          <a:latin typeface="Arial" pitchFamily="34" charset="0"/>
                          <a:cs typeface="Arial" pitchFamily="34" charset="0"/>
                        </a:rPr>
                        <a:t>North West</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Manchester Airport, Liverpool Airport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i="0" u="none" strike="noStrike" dirty="0" smtClean="0">
                          <a:solidFill>
                            <a:schemeClr val="tx1"/>
                          </a:solidFill>
                          <a:effectLst/>
                          <a:latin typeface="Arial" pitchFamily="34" charset="0"/>
                          <a:cs typeface="Arial" pitchFamily="34" charset="0"/>
                        </a:rPr>
                        <a:t>North East</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Newcastle Airport, North</a:t>
                      </a:r>
                      <a:r>
                        <a:rPr lang="en-GB" sz="1100" b="0" i="0" u="none" strike="noStrike" baseline="0" dirty="0" smtClean="0">
                          <a:solidFill>
                            <a:schemeClr val="tx1"/>
                          </a:solidFill>
                          <a:effectLst/>
                          <a:latin typeface="Arial" pitchFamily="34" charset="0"/>
                          <a:cs typeface="Arial" pitchFamily="34" charset="0"/>
                        </a:rPr>
                        <a:t> East</a:t>
                      </a:r>
                      <a:r>
                        <a:rPr lang="en-GB" sz="1100" b="0" i="0" u="none" strike="noStrike" dirty="0" smtClean="0">
                          <a:solidFill>
                            <a:schemeClr val="tx1"/>
                          </a:solidFill>
                          <a:effectLst/>
                          <a:latin typeface="Arial" pitchFamily="34" charset="0"/>
                          <a:cs typeface="Arial" pitchFamily="34" charset="0"/>
                        </a:rPr>
                        <a:t> Ports</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336554">
                <a:tc gridSpan="2">
                  <a:txBody>
                    <a:bodyPr/>
                    <a:lstStyle/>
                    <a:p>
                      <a:pPr marL="0" marR="0" indent="0" algn="l" defTabSz="457200" rtl="0" eaLnBrk="1" fontAlgn="b" latinLnBrk="0" hangingPunct="1">
                        <a:lnSpc>
                          <a:spcPct val="100000"/>
                        </a:lnSpc>
                        <a:spcBef>
                          <a:spcPts val="0"/>
                        </a:spcBef>
                        <a:spcAft>
                          <a:spcPts val="0"/>
                        </a:spcAft>
                        <a:buClrTx/>
                        <a:buSzTx/>
                        <a:buFontTx/>
                        <a:buNone/>
                        <a:tabLst/>
                        <a:defRPr/>
                      </a:pPr>
                      <a:endParaRPr lang="en-GB" sz="1000" b="1" i="0" u="none" strike="noStrike" dirty="0" smtClean="0">
                        <a:solidFill>
                          <a:schemeClr val="tx1"/>
                        </a:solidFill>
                        <a:effectLst/>
                        <a:latin typeface="Arial" pitchFamily="34" charset="0"/>
                        <a:cs typeface="Arial" pitchFamily="34" charset="0"/>
                      </a:endParaRPr>
                    </a:p>
                  </a:txBody>
                  <a:tcPr marL="9525" marR="9525" marT="9525" marB="0" anchor="b">
                    <a:noFill/>
                  </a:tcPr>
                </a:tc>
                <a:tc hMerge="1">
                  <a:txBody>
                    <a:bodyPr/>
                    <a:lstStyle/>
                    <a:p>
                      <a:pPr algn="l" fontAlgn="b"/>
                      <a:endParaRPr lang="en-GB" sz="1100" b="0" i="0" u="none" strike="noStrike" dirty="0">
                        <a:solidFill>
                          <a:schemeClr val="tx1"/>
                        </a:solidFill>
                        <a:effectLst/>
                        <a:latin typeface="Calibri"/>
                      </a:endParaRPr>
                    </a:p>
                  </a:txBody>
                  <a:tcPr marL="9525" marR="9525" marT="9525" marB="0" anchor="b"/>
                </a:tc>
              </a:tr>
            </a:tbl>
          </a:graphicData>
        </a:graphic>
      </p:graphicFrame>
    </p:spTree>
    <p:extLst>
      <p:ext uri="{BB962C8B-B14F-4D97-AF65-F5344CB8AC3E}">
        <p14:creationId xmlns:p14="http://schemas.microsoft.com/office/powerpoint/2010/main" val="28448184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2" y="777481"/>
            <a:ext cx="8424992" cy="892333"/>
          </a:xfrm>
        </p:spPr>
        <p:txBody>
          <a:bodyPr/>
          <a:lstStyle/>
          <a:p>
            <a:r>
              <a:rPr lang="en-GB" sz="2200" dirty="0" smtClean="0">
                <a:latin typeface="Arial" pitchFamily="34" charset="0"/>
                <a:cs typeface="Arial" pitchFamily="34" charset="0"/>
              </a:rPr>
              <a:t>About this report/3</a:t>
            </a:r>
            <a:endParaRPr lang="en-GB" sz="2200" dirty="0">
              <a:latin typeface="Arial" pitchFamily="34" charset="0"/>
              <a:cs typeface="Arial" pitchFamily="34" charset="0"/>
            </a:endParaRPr>
          </a:p>
        </p:txBody>
      </p:sp>
      <p:sp>
        <p:nvSpPr>
          <p:cNvPr id="13" name="Text Placeholder 5"/>
          <p:cNvSpPr txBox="1">
            <a:spLocks/>
          </p:cNvSpPr>
          <p:nvPr/>
        </p:nvSpPr>
        <p:spPr>
          <a:xfrm>
            <a:off x="378822" y="1178319"/>
            <a:ext cx="8424992" cy="88754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The table below outlines the destinations featured in this report, along with base sizes for each year.  Due to small base sizes, the majority of charts are reported as an average of 2014-16 data.  For destinations with total 2014-16 base sizes of 300 or below, single year data should be treated indicatively only.  For these destinations movements from year to year are likely to be driven by sample size, so commentary has not been provided.</a:t>
            </a:r>
            <a:endParaRPr lang="en-GB" sz="1300" dirty="0">
              <a:solidFill>
                <a:srgbClr val="120742"/>
              </a:solidFill>
              <a:latin typeface="Arial" pitchFamily="34" charset="0"/>
              <a:cs typeface="Arial" pitchFamily="34" charset="0"/>
            </a:endParaRPr>
          </a:p>
        </p:txBody>
      </p:sp>
      <p:sp>
        <p:nvSpPr>
          <p:cNvPr id="6" name="Text Placeholder 6"/>
          <p:cNvSpPr>
            <a:spLocks noGrp="1"/>
          </p:cNvSpPr>
          <p:nvPr>
            <p:ph type="body" sz="quarter" idx="13"/>
          </p:nvPr>
        </p:nvSpPr>
        <p:spPr>
          <a:xfrm>
            <a:off x="685796" y="6396162"/>
            <a:ext cx="2440301" cy="274638"/>
          </a:xfrm>
        </p:spPr>
        <p:txBody>
          <a:bodyPr/>
          <a:lstStyle/>
          <a:p>
            <a:r>
              <a:rPr lang="en-GB" sz="1000" dirty="0" smtClean="0"/>
              <a:t>Introduction</a:t>
            </a:r>
            <a:endParaRPr lang="en-GB" sz="1000" dirty="0"/>
          </a:p>
        </p:txBody>
      </p:sp>
      <p:graphicFrame>
        <p:nvGraphicFramePr>
          <p:cNvPr id="5" name="Table Placeholder 5"/>
          <p:cNvGraphicFramePr>
            <a:graphicFrameLocks/>
          </p:cNvGraphicFramePr>
          <p:nvPr>
            <p:extLst>
              <p:ext uri="{D42A27DB-BD31-4B8C-83A1-F6EECF244321}">
                <p14:modId xmlns:p14="http://schemas.microsoft.com/office/powerpoint/2010/main" val="2344171236"/>
              </p:ext>
            </p:extLst>
          </p:nvPr>
        </p:nvGraphicFramePr>
        <p:xfrm>
          <a:off x="509125" y="2065863"/>
          <a:ext cx="8444377" cy="4324824"/>
        </p:xfrm>
        <a:graphic>
          <a:graphicData uri="http://schemas.openxmlformats.org/drawingml/2006/table">
            <a:tbl>
              <a:tblPr firstRow="1" bandRow="1">
                <a:tableStyleId>{5C22544A-7EE6-4342-B048-85BDC9FD1C3A}</a:tableStyleId>
              </a:tblPr>
              <a:tblGrid>
                <a:gridCol w="2465269"/>
                <a:gridCol w="498259"/>
                <a:gridCol w="498259"/>
                <a:gridCol w="498259"/>
                <a:gridCol w="498259"/>
                <a:gridCol w="498259"/>
                <a:gridCol w="498259"/>
                <a:gridCol w="498259"/>
                <a:gridCol w="498259"/>
                <a:gridCol w="498259"/>
                <a:gridCol w="498259"/>
                <a:gridCol w="498259"/>
                <a:gridCol w="498259"/>
              </a:tblGrid>
              <a:tr h="205599">
                <a:tc>
                  <a:txBody>
                    <a:bodyPr/>
                    <a:lstStyle/>
                    <a:p>
                      <a:pPr marL="0" marR="0" indent="0" algn="ctr" defTabSz="457200" rtl="0" eaLnBrk="1" fontAlgn="b" latinLnBrk="0" hangingPunct="1">
                        <a:lnSpc>
                          <a:spcPct val="100000"/>
                        </a:lnSpc>
                        <a:spcBef>
                          <a:spcPts val="0"/>
                        </a:spcBef>
                        <a:spcAft>
                          <a:spcPts val="0"/>
                        </a:spcAft>
                        <a:buClrTx/>
                        <a:buSzTx/>
                        <a:buFontTx/>
                        <a:buNone/>
                        <a:tabLst/>
                        <a:defRPr/>
                      </a:pPr>
                      <a:r>
                        <a:rPr lang="en-GB" sz="1200" b="1" i="0" u="none" strike="noStrike" dirty="0" smtClean="0">
                          <a:solidFill>
                            <a:schemeClr val="bg1"/>
                          </a:solidFill>
                          <a:effectLst/>
                          <a:latin typeface="Arial" pitchFamily="34" charset="0"/>
                          <a:cs typeface="Arial" pitchFamily="34" charset="0"/>
                        </a:rPr>
                        <a:t>Destination</a:t>
                      </a:r>
                      <a:endParaRPr lang="en-GB" sz="1200" b="1" i="0" u="none" strike="noStrike" dirty="0">
                        <a:solidFill>
                          <a:schemeClr val="bg1"/>
                        </a:solidFill>
                        <a:effectLst/>
                        <a:latin typeface="Arial" pitchFamily="34" charset="0"/>
                        <a:cs typeface="Arial" pitchFamily="34" charset="0"/>
                      </a:endParaRPr>
                    </a:p>
                  </a:txBody>
                  <a:tcPr marL="9525" marR="9525" marT="9525" marB="0" anchor="b"/>
                </a:tc>
                <a:tc gridSpan="10">
                  <a:txBody>
                    <a:bodyPr/>
                    <a:lstStyle/>
                    <a:p>
                      <a:pPr algn="ctr" fontAlgn="b"/>
                      <a:r>
                        <a:rPr lang="en-GB" sz="1200" b="1" i="0" u="none" strike="noStrike" dirty="0" smtClean="0">
                          <a:solidFill>
                            <a:schemeClr val="bg1"/>
                          </a:solidFill>
                          <a:effectLst/>
                          <a:latin typeface="Arial" pitchFamily="34" charset="0"/>
                          <a:cs typeface="Arial" pitchFamily="34" charset="0"/>
                        </a:rPr>
                        <a:t>Base Sizes</a:t>
                      </a:r>
                      <a:endParaRPr lang="en-GB" sz="1200" b="1" i="0" u="none" strike="noStrike" dirty="0">
                        <a:solidFill>
                          <a:schemeClr val="bg1"/>
                        </a:solidFill>
                        <a:effectLst/>
                        <a:latin typeface="Arial" pitchFamily="34" charset="0"/>
                        <a:cs typeface="Arial" pitchFamily="34" charset="0"/>
                      </a:endParaRPr>
                    </a:p>
                  </a:txBody>
                  <a:tcPr marL="9525" marR="9525" marT="9525" marB="0" anchor="b"/>
                </a:tc>
                <a:tc hMerge="1">
                  <a:txBody>
                    <a:bodyPr/>
                    <a:lstStyle/>
                    <a:p>
                      <a:endParaRPr lang="en-GB"/>
                    </a:p>
                  </a:txBody>
                  <a:tcPr/>
                </a:tc>
                <a:tc hMerge="1">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hMerge="1">
                  <a:txBody>
                    <a:bodyPr/>
                    <a:lstStyle/>
                    <a:p>
                      <a:endParaRPr lang="en-GB"/>
                    </a:p>
                  </a:txBody>
                  <a:tcPr/>
                </a:tc>
                <a:tc hMerge="1">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hMerge="1">
                  <a:txBody>
                    <a:bodyPr/>
                    <a:lstStyle/>
                    <a:p>
                      <a:endParaRPr lang="en-GB"/>
                    </a:p>
                  </a:txBody>
                  <a:tcPr/>
                </a:tc>
                <a:tc hMerge="1">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hMerge="1">
                  <a:txBody>
                    <a:bodyPr/>
                    <a:lstStyle/>
                    <a:p>
                      <a:endParaRPr lang="en-GB"/>
                    </a:p>
                  </a:txBody>
                  <a:tcPr/>
                </a:tc>
                <a:tc hMerge="1">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hMerge="1">
                  <a:txBody>
                    <a:bodyPr/>
                    <a:lstStyle/>
                    <a:p>
                      <a:endParaRPr lang="en-GB"/>
                    </a:p>
                  </a:txBody>
                  <a:tcPr/>
                </a:tc>
                <a:tc>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r>
              <a:tr h="205599">
                <a:tc>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2012</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endParaRPr lang="en-GB"/>
                    </a:p>
                  </a:txBody>
                  <a:tcPr/>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2013</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endParaRPr lang="en-GB"/>
                    </a:p>
                  </a:txBody>
                  <a:tcPr/>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2014</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endParaRPr lang="en-GB"/>
                    </a:p>
                  </a:txBody>
                  <a:tcPr/>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2015</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endParaRPr lang="en-GB"/>
                    </a:p>
                  </a:txBody>
                  <a:tcPr/>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2016</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endParaRPr lang="en-GB"/>
                    </a:p>
                  </a:txBody>
                  <a:tcPr/>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2014-16</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pPr algn="ctr" fontAlgn="b"/>
                      <a:endParaRPr lang="en-GB" sz="1200" b="1" i="0" u="none" strike="noStrike" dirty="0">
                        <a:solidFill>
                          <a:schemeClr val="tx1"/>
                        </a:solidFill>
                        <a:effectLst/>
                        <a:latin typeface="Arial" pitchFamily="34" charset="0"/>
                        <a:cs typeface="Arial" pitchFamily="34" charset="0"/>
                      </a:endParaRPr>
                    </a:p>
                  </a:txBody>
                  <a:tcPr marL="9525" marR="9525" marT="9525" marB="0" anchor="b"/>
                </a:tc>
              </a:tr>
              <a:tr h="165862">
                <a:tc>
                  <a:txBody>
                    <a:bodyPr/>
                    <a:lstStyle/>
                    <a:p>
                      <a:pPr algn="ctr" fontAlgn="b"/>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 </a:t>
                      </a:r>
                      <a:endParaRPr lang="en-GB" sz="1000" b="0" i="0" u="none" strike="noStrike" dirty="0">
                        <a:effectLst/>
                        <a:latin typeface="Arial"/>
                      </a:endParaRP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Bath</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287</a:t>
                      </a:r>
                    </a:p>
                  </a:txBody>
                  <a:tcPr marL="9525" marR="9525" marT="9525" marB="0" anchor="b"/>
                </a:tc>
                <a:tc>
                  <a:txBody>
                    <a:bodyPr/>
                    <a:lstStyle/>
                    <a:p>
                      <a:pPr algn="ctr" fontAlgn="b"/>
                      <a:r>
                        <a:rPr lang="en-GB" sz="1000" b="0" i="0" u="none" strike="noStrike" dirty="0" smtClean="0">
                          <a:effectLst/>
                          <a:latin typeface="Arial"/>
                        </a:rPr>
                        <a:t>149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387</a:t>
                      </a:r>
                    </a:p>
                  </a:txBody>
                  <a:tcPr marL="9525" marR="9525" marT="9525" marB="0" anchor="b"/>
                </a:tc>
                <a:tc>
                  <a:txBody>
                    <a:bodyPr/>
                    <a:lstStyle/>
                    <a:p>
                      <a:pPr algn="ctr" fontAlgn="b"/>
                      <a:r>
                        <a:rPr lang="en-GB" sz="1000" b="0" i="0" u="none" strike="noStrike" dirty="0" smtClean="0">
                          <a:effectLst/>
                          <a:latin typeface="Arial"/>
                        </a:rPr>
                        <a:t>235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317</a:t>
                      </a:r>
                    </a:p>
                  </a:txBody>
                  <a:tcPr marL="9525" marR="9525" marT="9525" marB="0" anchor="b"/>
                </a:tc>
                <a:tc>
                  <a:txBody>
                    <a:bodyPr/>
                    <a:lstStyle/>
                    <a:p>
                      <a:pPr algn="ctr" fontAlgn="b"/>
                      <a:r>
                        <a:rPr lang="en-GB" sz="1000" b="0" i="0" u="none" strike="noStrike" dirty="0" smtClean="0">
                          <a:effectLst/>
                          <a:latin typeface="Arial"/>
                        </a:rPr>
                        <a:t>179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366</a:t>
                      </a:r>
                    </a:p>
                  </a:txBody>
                  <a:tcPr marL="9525" marR="9525" marT="9525" marB="0" anchor="b"/>
                </a:tc>
                <a:tc>
                  <a:txBody>
                    <a:bodyPr/>
                    <a:lstStyle/>
                    <a:p>
                      <a:pPr algn="ctr" fontAlgn="b"/>
                      <a:r>
                        <a:rPr lang="en-GB" sz="1000" b="0" i="0" u="none" strike="noStrike" dirty="0" smtClean="0">
                          <a:effectLst/>
                          <a:latin typeface="Arial"/>
                        </a:rPr>
                        <a:t>210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379</a:t>
                      </a:r>
                    </a:p>
                  </a:txBody>
                  <a:tcPr marL="9525" marR="9525" marT="9525" marB="0" anchor="b"/>
                </a:tc>
                <a:tc>
                  <a:txBody>
                    <a:bodyPr/>
                    <a:lstStyle/>
                    <a:p>
                      <a:pPr algn="ctr" fontAlgn="b"/>
                      <a:r>
                        <a:rPr lang="en-GB" sz="1000" b="0" i="0" u="none" strike="noStrike" dirty="0" smtClean="0">
                          <a:effectLst/>
                          <a:latin typeface="Arial"/>
                        </a:rPr>
                        <a:t>213</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1,062</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602</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Birmingham</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942</a:t>
                      </a:r>
                    </a:p>
                  </a:txBody>
                  <a:tcPr marL="9525" marR="9525" marT="9525" marB="0" anchor="b"/>
                </a:tc>
                <a:tc>
                  <a:txBody>
                    <a:bodyPr/>
                    <a:lstStyle/>
                    <a:p>
                      <a:pPr algn="ctr" fontAlgn="b"/>
                      <a:r>
                        <a:rPr lang="en-GB" sz="1000" b="0" i="0" u="none" strike="noStrike" dirty="0" smtClean="0">
                          <a:effectLst/>
                          <a:latin typeface="Arial"/>
                        </a:rPr>
                        <a:t>160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1,059</a:t>
                      </a:r>
                    </a:p>
                  </a:txBody>
                  <a:tcPr marL="9525" marR="9525" marT="9525" marB="0" anchor="b"/>
                </a:tc>
                <a:tc>
                  <a:txBody>
                    <a:bodyPr/>
                    <a:lstStyle/>
                    <a:p>
                      <a:pPr algn="ctr" fontAlgn="b"/>
                      <a:r>
                        <a:rPr lang="en-GB" sz="1000" b="0" i="0" u="none" strike="noStrike" dirty="0" smtClean="0">
                          <a:effectLst/>
                          <a:latin typeface="Arial"/>
                        </a:rPr>
                        <a:t>185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907</a:t>
                      </a:r>
                    </a:p>
                  </a:txBody>
                  <a:tcPr marL="9525" marR="9525" marT="9525" marB="0" anchor="b"/>
                </a:tc>
                <a:tc>
                  <a:txBody>
                    <a:bodyPr/>
                    <a:lstStyle/>
                    <a:p>
                      <a:pPr algn="ctr" fontAlgn="b"/>
                      <a:r>
                        <a:rPr lang="en-GB" sz="1000" b="0" i="0" u="none" strike="noStrike" dirty="0" smtClean="0">
                          <a:effectLst/>
                          <a:latin typeface="Arial"/>
                        </a:rPr>
                        <a:t>168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961</a:t>
                      </a:r>
                    </a:p>
                  </a:txBody>
                  <a:tcPr marL="9525" marR="9525" marT="9525" marB="0" anchor="b"/>
                </a:tc>
                <a:tc>
                  <a:txBody>
                    <a:bodyPr/>
                    <a:lstStyle/>
                    <a:p>
                      <a:pPr algn="ctr" fontAlgn="b"/>
                      <a:r>
                        <a:rPr lang="en-GB" sz="1000" b="0" i="0" u="none" strike="noStrike" dirty="0" smtClean="0">
                          <a:effectLst/>
                          <a:latin typeface="Arial"/>
                        </a:rPr>
                        <a:t>174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957</a:t>
                      </a:r>
                    </a:p>
                  </a:txBody>
                  <a:tcPr marL="9525" marR="9525" marT="9525" marB="0" anchor="b"/>
                </a:tc>
                <a:tc>
                  <a:txBody>
                    <a:bodyPr/>
                    <a:lstStyle/>
                    <a:p>
                      <a:pPr algn="ctr" fontAlgn="b"/>
                      <a:r>
                        <a:rPr lang="en-GB" sz="1000" b="0" i="0" u="none" strike="noStrike" dirty="0" smtClean="0">
                          <a:effectLst/>
                          <a:latin typeface="Arial"/>
                        </a:rPr>
                        <a:t>147</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2,825</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489</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Bournemouth</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211</a:t>
                      </a:r>
                    </a:p>
                  </a:txBody>
                  <a:tcPr marL="9525" marR="9525" marT="9525" marB="0" anchor="b"/>
                </a:tc>
                <a:tc>
                  <a:txBody>
                    <a:bodyPr/>
                    <a:lstStyle/>
                    <a:p>
                      <a:pPr algn="ctr" fontAlgn="b"/>
                      <a:r>
                        <a:rPr lang="en-GB" sz="1000" b="0" i="0" u="none" strike="noStrike" dirty="0" smtClean="0">
                          <a:effectLst/>
                          <a:latin typeface="Arial"/>
                        </a:rPr>
                        <a:t>70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187</a:t>
                      </a:r>
                    </a:p>
                  </a:txBody>
                  <a:tcPr marL="9525" marR="9525" marT="9525" marB="0" anchor="b"/>
                </a:tc>
                <a:tc>
                  <a:txBody>
                    <a:bodyPr/>
                    <a:lstStyle/>
                    <a:p>
                      <a:pPr algn="ctr" fontAlgn="b"/>
                      <a:r>
                        <a:rPr lang="en-GB" sz="1000" b="0" i="0" u="none" strike="noStrike" dirty="0" smtClean="0">
                          <a:effectLst/>
                          <a:latin typeface="Arial"/>
                        </a:rPr>
                        <a:t>71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169</a:t>
                      </a:r>
                    </a:p>
                  </a:txBody>
                  <a:tcPr marL="9525" marR="9525" marT="9525" marB="0" anchor="b"/>
                </a:tc>
                <a:tc>
                  <a:txBody>
                    <a:bodyPr/>
                    <a:lstStyle/>
                    <a:p>
                      <a:pPr algn="ctr" fontAlgn="b"/>
                      <a:r>
                        <a:rPr lang="en-GB" sz="1000" b="0" i="0" u="none" strike="noStrike" dirty="0" smtClean="0">
                          <a:effectLst/>
                          <a:latin typeface="Arial"/>
                        </a:rPr>
                        <a:t>57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181</a:t>
                      </a:r>
                    </a:p>
                  </a:txBody>
                  <a:tcPr marL="9525" marR="9525" marT="9525" marB="0" anchor="b"/>
                </a:tc>
                <a:tc>
                  <a:txBody>
                    <a:bodyPr/>
                    <a:lstStyle/>
                    <a:p>
                      <a:pPr algn="ctr" fontAlgn="b"/>
                      <a:r>
                        <a:rPr lang="en-GB" sz="1000" b="0" i="0" u="none" strike="noStrike" dirty="0" smtClean="0">
                          <a:effectLst/>
                          <a:latin typeface="Arial"/>
                        </a:rPr>
                        <a:t>66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186</a:t>
                      </a:r>
                    </a:p>
                  </a:txBody>
                  <a:tcPr marL="9525" marR="9525" marT="9525" marB="0" anchor="b"/>
                </a:tc>
                <a:tc>
                  <a:txBody>
                    <a:bodyPr/>
                    <a:lstStyle/>
                    <a:p>
                      <a:pPr algn="ctr" fontAlgn="b"/>
                      <a:r>
                        <a:rPr lang="en-GB" sz="1000" b="0" i="0" u="none" strike="noStrike" dirty="0" smtClean="0">
                          <a:effectLst/>
                          <a:latin typeface="Arial"/>
                        </a:rPr>
                        <a:t>77</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536</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200</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Brighton and Hove</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348</a:t>
                      </a:r>
                    </a:p>
                  </a:txBody>
                  <a:tcPr marL="9525" marR="9525" marT="9525" marB="0" anchor="b"/>
                </a:tc>
                <a:tc>
                  <a:txBody>
                    <a:bodyPr/>
                    <a:lstStyle/>
                    <a:p>
                      <a:pPr algn="ctr" fontAlgn="b"/>
                      <a:r>
                        <a:rPr lang="en-GB" sz="1000" b="0" i="0" u="none" strike="noStrike" dirty="0" smtClean="0">
                          <a:effectLst/>
                          <a:latin typeface="Arial"/>
                        </a:rPr>
                        <a:t>151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412</a:t>
                      </a:r>
                    </a:p>
                  </a:txBody>
                  <a:tcPr marL="9525" marR="9525" marT="9525" marB="0" anchor="b"/>
                </a:tc>
                <a:tc>
                  <a:txBody>
                    <a:bodyPr/>
                    <a:lstStyle/>
                    <a:p>
                      <a:pPr algn="ctr" fontAlgn="b"/>
                      <a:r>
                        <a:rPr lang="en-GB" sz="1000" b="0" i="0" u="none" strike="noStrike" dirty="0" smtClean="0">
                          <a:effectLst/>
                          <a:latin typeface="Arial"/>
                        </a:rPr>
                        <a:t>197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384</a:t>
                      </a:r>
                    </a:p>
                  </a:txBody>
                  <a:tcPr marL="9525" marR="9525" marT="9525" marB="0" anchor="b"/>
                </a:tc>
                <a:tc>
                  <a:txBody>
                    <a:bodyPr/>
                    <a:lstStyle/>
                    <a:p>
                      <a:pPr algn="ctr" fontAlgn="b"/>
                      <a:r>
                        <a:rPr lang="en-GB" sz="1000" b="0" i="0" u="none" strike="noStrike" dirty="0" smtClean="0">
                          <a:effectLst/>
                          <a:latin typeface="Arial"/>
                        </a:rPr>
                        <a:t>188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428</a:t>
                      </a:r>
                    </a:p>
                  </a:txBody>
                  <a:tcPr marL="9525" marR="9525" marT="9525" marB="0" anchor="b"/>
                </a:tc>
                <a:tc>
                  <a:txBody>
                    <a:bodyPr/>
                    <a:lstStyle/>
                    <a:p>
                      <a:pPr algn="ctr" fontAlgn="b"/>
                      <a:r>
                        <a:rPr lang="en-GB" sz="1000" b="0" i="0" u="none" strike="noStrike" dirty="0" smtClean="0">
                          <a:effectLst/>
                          <a:latin typeface="Arial"/>
                        </a:rPr>
                        <a:t>191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398</a:t>
                      </a:r>
                    </a:p>
                  </a:txBody>
                  <a:tcPr marL="9525" marR="9525" marT="9525" marB="0" anchor="b"/>
                </a:tc>
                <a:tc>
                  <a:txBody>
                    <a:bodyPr/>
                    <a:lstStyle/>
                    <a:p>
                      <a:pPr algn="ctr" fontAlgn="b"/>
                      <a:r>
                        <a:rPr lang="en-GB" sz="1000" b="0" i="0" u="none" strike="noStrike" dirty="0" smtClean="0">
                          <a:effectLst/>
                          <a:latin typeface="Arial"/>
                        </a:rPr>
                        <a:t>166</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1,210</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545</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Bristol</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529</a:t>
                      </a:r>
                    </a:p>
                  </a:txBody>
                  <a:tcPr marL="9525" marR="9525" marT="9525" marB="0" anchor="b"/>
                </a:tc>
                <a:tc>
                  <a:txBody>
                    <a:bodyPr/>
                    <a:lstStyle/>
                    <a:p>
                      <a:pPr algn="ctr" fontAlgn="b"/>
                      <a:r>
                        <a:rPr lang="en-GB" sz="1000" b="0" i="0" u="none" strike="noStrike" dirty="0" smtClean="0">
                          <a:effectLst/>
                          <a:latin typeface="Arial"/>
                        </a:rPr>
                        <a:t>138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601</a:t>
                      </a:r>
                    </a:p>
                  </a:txBody>
                  <a:tcPr marL="9525" marR="9525" marT="9525" marB="0" anchor="b"/>
                </a:tc>
                <a:tc>
                  <a:txBody>
                    <a:bodyPr/>
                    <a:lstStyle/>
                    <a:p>
                      <a:pPr algn="ctr" fontAlgn="b"/>
                      <a:r>
                        <a:rPr lang="en-GB" sz="1000" b="0" i="0" u="none" strike="noStrike" dirty="0" smtClean="0">
                          <a:effectLst/>
                          <a:latin typeface="Arial"/>
                        </a:rPr>
                        <a:t>182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592</a:t>
                      </a:r>
                    </a:p>
                  </a:txBody>
                  <a:tcPr marL="9525" marR="9525" marT="9525" marB="0" anchor="b"/>
                </a:tc>
                <a:tc>
                  <a:txBody>
                    <a:bodyPr/>
                    <a:lstStyle/>
                    <a:p>
                      <a:pPr algn="ctr" fontAlgn="b"/>
                      <a:r>
                        <a:rPr lang="en-GB" sz="1000" b="0" i="0" u="none" strike="noStrike" dirty="0" smtClean="0">
                          <a:effectLst/>
                          <a:latin typeface="Arial"/>
                        </a:rPr>
                        <a:t>151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609</a:t>
                      </a:r>
                    </a:p>
                  </a:txBody>
                  <a:tcPr marL="9525" marR="9525" marT="9525" marB="0" anchor="b"/>
                </a:tc>
                <a:tc>
                  <a:txBody>
                    <a:bodyPr/>
                    <a:lstStyle/>
                    <a:p>
                      <a:pPr algn="ctr" fontAlgn="b"/>
                      <a:r>
                        <a:rPr lang="en-GB" sz="1000" b="0" i="0" u="none" strike="noStrike" dirty="0" smtClean="0">
                          <a:effectLst/>
                          <a:latin typeface="Arial"/>
                        </a:rPr>
                        <a:t>175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667</a:t>
                      </a:r>
                    </a:p>
                  </a:txBody>
                  <a:tcPr marL="9525" marR="9525" marT="9525" marB="0" anchor="b"/>
                </a:tc>
                <a:tc>
                  <a:txBody>
                    <a:bodyPr/>
                    <a:lstStyle/>
                    <a:p>
                      <a:pPr algn="ctr" fontAlgn="b"/>
                      <a:r>
                        <a:rPr lang="en-GB" sz="1000" b="0" i="0" u="none" strike="noStrike" dirty="0" smtClean="0">
                          <a:effectLst/>
                          <a:latin typeface="Arial"/>
                        </a:rPr>
                        <a:t>190</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1,868</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516</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Cambridge</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504</a:t>
                      </a:r>
                    </a:p>
                  </a:txBody>
                  <a:tcPr marL="9525" marR="9525" marT="9525" marB="0" anchor="b"/>
                </a:tc>
                <a:tc>
                  <a:txBody>
                    <a:bodyPr/>
                    <a:lstStyle/>
                    <a:p>
                      <a:pPr algn="ctr" fontAlgn="b"/>
                      <a:r>
                        <a:rPr lang="en-GB" sz="1000" b="0" i="0" u="none" strike="noStrike" dirty="0" smtClean="0">
                          <a:effectLst/>
                          <a:latin typeface="Arial"/>
                        </a:rPr>
                        <a:t>155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517</a:t>
                      </a:r>
                    </a:p>
                  </a:txBody>
                  <a:tcPr marL="9525" marR="9525" marT="9525" marB="0" anchor="b"/>
                </a:tc>
                <a:tc>
                  <a:txBody>
                    <a:bodyPr/>
                    <a:lstStyle/>
                    <a:p>
                      <a:pPr algn="ctr" fontAlgn="b"/>
                      <a:r>
                        <a:rPr lang="en-GB" sz="1000" b="0" i="0" u="none" strike="noStrike" dirty="0" smtClean="0">
                          <a:effectLst/>
                          <a:latin typeface="Arial"/>
                        </a:rPr>
                        <a:t>159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473</a:t>
                      </a:r>
                    </a:p>
                  </a:txBody>
                  <a:tcPr marL="9525" marR="9525" marT="9525" marB="0" anchor="b"/>
                </a:tc>
                <a:tc>
                  <a:txBody>
                    <a:bodyPr/>
                    <a:lstStyle/>
                    <a:p>
                      <a:pPr algn="ctr" fontAlgn="b"/>
                      <a:r>
                        <a:rPr lang="en-GB" sz="1000" b="0" i="0" u="none" strike="noStrike" dirty="0" smtClean="0">
                          <a:effectLst/>
                          <a:latin typeface="Arial"/>
                        </a:rPr>
                        <a:t>141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441</a:t>
                      </a:r>
                    </a:p>
                  </a:txBody>
                  <a:tcPr marL="9525" marR="9525" marT="9525" marB="0" anchor="b"/>
                </a:tc>
                <a:tc>
                  <a:txBody>
                    <a:bodyPr/>
                    <a:lstStyle/>
                    <a:p>
                      <a:pPr algn="ctr" fontAlgn="b"/>
                      <a:r>
                        <a:rPr lang="en-GB" sz="1000" b="0" i="0" u="none" strike="noStrike" dirty="0" smtClean="0">
                          <a:effectLst/>
                          <a:latin typeface="Arial"/>
                        </a:rPr>
                        <a:t>110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511</a:t>
                      </a:r>
                    </a:p>
                  </a:txBody>
                  <a:tcPr marL="9525" marR="9525" marT="9525" marB="0" anchor="b"/>
                </a:tc>
                <a:tc>
                  <a:txBody>
                    <a:bodyPr/>
                    <a:lstStyle/>
                    <a:p>
                      <a:pPr algn="ctr" fontAlgn="b"/>
                      <a:r>
                        <a:rPr lang="en-GB" sz="1000" b="0" i="0" u="none" strike="noStrike" dirty="0" smtClean="0">
                          <a:effectLst/>
                          <a:latin typeface="Arial"/>
                        </a:rPr>
                        <a:t>168</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1,425</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419</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Canterbury</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182</a:t>
                      </a:r>
                    </a:p>
                  </a:txBody>
                  <a:tcPr marL="9525" marR="9525" marT="9525" marB="0" anchor="b"/>
                </a:tc>
                <a:tc>
                  <a:txBody>
                    <a:bodyPr/>
                    <a:lstStyle/>
                    <a:p>
                      <a:pPr algn="ctr" fontAlgn="b"/>
                      <a:r>
                        <a:rPr lang="en-GB" sz="1000" b="0" i="0" u="none" strike="noStrike" dirty="0" smtClean="0">
                          <a:effectLst/>
                          <a:latin typeface="Arial"/>
                        </a:rPr>
                        <a:t>92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199</a:t>
                      </a:r>
                    </a:p>
                  </a:txBody>
                  <a:tcPr marL="9525" marR="9525" marT="9525" marB="0" anchor="b"/>
                </a:tc>
                <a:tc>
                  <a:txBody>
                    <a:bodyPr/>
                    <a:lstStyle/>
                    <a:p>
                      <a:pPr algn="ctr" fontAlgn="b"/>
                      <a:r>
                        <a:rPr lang="en-GB" sz="1000" b="0" i="0" u="none" strike="noStrike" dirty="0" smtClean="0">
                          <a:effectLst/>
                          <a:latin typeface="Arial"/>
                        </a:rPr>
                        <a:t>106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174</a:t>
                      </a:r>
                    </a:p>
                  </a:txBody>
                  <a:tcPr marL="9525" marR="9525" marT="9525" marB="0" anchor="b"/>
                </a:tc>
                <a:tc>
                  <a:txBody>
                    <a:bodyPr/>
                    <a:lstStyle/>
                    <a:p>
                      <a:pPr algn="ctr" fontAlgn="b"/>
                      <a:r>
                        <a:rPr lang="en-GB" sz="1000" b="0" i="0" u="none" strike="noStrike" dirty="0" smtClean="0">
                          <a:effectLst/>
                          <a:latin typeface="Arial"/>
                        </a:rPr>
                        <a:t>90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175</a:t>
                      </a:r>
                    </a:p>
                  </a:txBody>
                  <a:tcPr marL="9525" marR="9525" marT="9525" marB="0" anchor="b"/>
                </a:tc>
                <a:tc>
                  <a:txBody>
                    <a:bodyPr/>
                    <a:lstStyle/>
                    <a:p>
                      <a:pPr algn="ctr" fontAlgn="b"/>
                      <a:r>
                        <a:rPr lang="en-GB" sz="1000" b="0" i="0" u="none" strike="noStrike" dirty="0" smtClean="0">
                          <a:effectLst/>
                          <a:latin typeface="Arial"/>
                        </a:rPr>
                        <a:t>92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157</a:t>
                      </a:r>
                    </a:p>
                  </a:txBody>
                  <a:tcPr marL="9525" marR="9525" marT="9525" marB="0" anchor="b"/>
                </a:tc>
                <a:tc>
                  <a:txBody>
                    <a:bodyPr/>
                    <a:lstStyle/>
                    <a:p>
                      <a:pPr algn="ctr" fontAlgn="b"/>
                      <a:r>
                        <a:rPr lang="en-GB" sz="1000" b="0" i="0" u="none" strike="noStrike" dirty="0" smtClean="0">
                          <a:effectLst/>
                          <a:latin typeface="Arial"/>
                        </a:rPr>
                        <a:t>73</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506</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255</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Eastbourne</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79</a:t>
                      </a:r>
                    </a:p>
                  </a:txBody>
                  <a:tcPr marL="9525" marR="9525" marT="9525" marB="0" anchor="b"/>
                </a:tc>
                <a:tc>
                  <a:txBody>
                    <a:bodyPr/>
                    <a:lstStyle/>
                    <a:p>
                      <a:pPr algn="ctr" fontAlgn="b"/>
                      <a:r>
                        <a:rPr lang="en-GB" sz="1000" b="0" i="0" u="none" strike="noStrike" dirty="0" smtClean="0">
                          <a:effectLst/>
                          <a:latin typeface="Arial"/>
                        </a:rPr>
                        <a:t>34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89</a:t>
                      </a:r>
                    </a:p>
                  </a:txBody>
                  <a:tcPr marL="9525" marR="9525" marT="9525" marB="0" anchor="b"/>
                </a:tc>
                <a:tc>
                  <a:txBody>
                    <a:bodyPr/>
                    <a:lstStyle/>
                    <a:p>
                      <a:pPr algn="ctr" fontAlgn="b"/>
                      <a:r>
                        <a:rPr lang="en-GB" sz="1000" b="0" i="0" u="none" strike="noStrike" dirty="0" smtClean="0">
                          <a:effectLst/>
                          <a:latin typeface="Arial"/>
                        </a:rPr>
                        <a:t>46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100</a:t>
                      </a:r>
                    </a:p>
                  </a:txBody>
                  <a:tcPr marL="9525" marR="9525" marT="9525" marB="0" anchor="b"/>
                </a:tc>
                <a:tc>
                  <a:txBody>
                    <a:bodyPr/>
                    <a:lstStyle/>
                    <a:p>
                      <a:pPr algn="ctr" fontAlgn="b"/>
                      <a:r>
                        <a:rPr lang="en-GB" sz="1000" b="0" i="0" u="none" strike="noStrike" dirty="0" smtClean="0">
                          <a:effectLst/>
                          <a:latin typeface="Arial"/>
                        </a:rPr>
                        <a:t>55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114</a:t>
                      </a:r>
                    </a:p>
                  </a:txBody>
                  <a:tcPr marL="9525" marR="9525" marT="9525" marB="0" anchor="b"/>
                </a:tc>
                <a:tc>
                  <a:txBody>
                    <a:bodyPr/>
                    <a:lstStyle/>
                    <a:p>
                      <a:pPr algn="ctr" fontAlgn="b"/>
                      <a:r>
                        <a:rPr lang="en-GB" sz="1000" b="0" i="0" u="none" strike="noStrike" dirty="0" smtClean="0">
                          <a:effectLst/>
                          <a:latin typeface="Arial"/>
                        </a:rPr>
                        <a:t>61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93</a:t>
                      </a:r>
                    </a:p>
                  </a:txBody>
                  <a:tcPr marL="9525" marR="9525" marT="9525" marB="0" anchor="b"/>
                </a:tc>
                <a:tc>
                  <a:txBody>
                    <a:bodyPr/>
                    <a:lstStyle/>
                    <a:p>
                      <a:pPr algn="ctr" fontAlgn="b"/>
                      <a:r>
                        <a:rPr lang="en-GB" sz="1000" b="0" i="0" u="none" strike="noStrike" dirty="0" smtClean="0">
                          <a:effectLst/>
                          <a:latin typeface="Arial"/>
                        </a:rPr>
                        <a:t>46</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307</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162</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Exeter</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98</a:t>
                      </a:r>
                    </a:p>
                  </a:txBody>
                  <a:tcPr marL="9525" marR="9525" marT="9525" marB="0" anchor="b"/>
                </a:tc>
                <a:tc>
                  <a:txBody>
                    <a:bodyPr/>
                    <a:lstStyle/>
                    <a:p>
                      <a:pPr algn="ctr" fontAlgn="b"/>
                      <a:r>
                        <a:rPr lang="en-GB" sz="1000" b="0" i="0" u="none" strike="noStrike" dirty="0" smtClean="0">
                          <a:effectLst/>
                          <a:latin typeface="Arial"/>
                        </a:rPr>
                        <a:t>32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142</a:t>
                      </a:r>
                    </a:p>
                  </a:txBody>
                  <a:tcPr marL="9525" marR="9525" marT="9525" marB="0" anchor="b"/>
                </a:tc>
                <a:tc>
                  <a:txBody>
                    <a:bodyPr/>
                    <a:lstStyle/>
                    <a:p>
                      <a:pPr algn="ctr" fontAlgn="b"/>
                      <a:r>
                        <a:rPr lang="en-GB" sz="1000" b="0" i="0" u="none" strike="noStrike" dirty="0" smtClean="0">
                          <a:effectLst/>
                          <a:latin typeface="Arial"/>
                        </a:rPr>
                        <a:t>61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110</a:t>
                      </a:r>
                    </a:p>
                  </a:txBody>
                  <a:tcPr marL="9525" marR="9525" marT="9525" marB="0" anchor="b"/>
                </a:tc>
                <a:tc>
                  <a:txBody>
                    <a:bodyPr/>
                    <a:lstStyle/>
                    <a:p>
                      <a:pPr algn="ctr" fontAlgn="b"/>
                      <a:r>
                        <a:rPr lang="en-GB" sz="1000" b="0" i="0" u="none" strike="noStrike" dirty="0" smtClean="0">
                          <a:effectLst/>
                          <a:latin typeface="Arial"/>
                        </a:rPr>
                        <a:t>48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132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57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129</a:t>
                      </a:r>
                    </a:p>
                  </a:txBody>
                  <a:tcPr marL="9525" marR="9525" marT="9525" marB="0" anchor="b"/>
                </a:tc>
                <a:tc>
                  <a:txBody>
                    <a:bodyPr/>
                    <a:lstStyle/>
                    <a:p>
                      <a:pPr algn="ctr" fontAlgn="b"/>
                      <a:r>
                        <a:rPr lang="en-GB" sz="1000" b="0" i="0" u="none" strike="noStrike" dirty="0" smtClean="0">
                          <a:effectLst/>
                          <a:latin typeface="Arial"/>
                        </a:rPr>
                        <a:t>52</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371</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157</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Hastings</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81</a:t>
                      </a:r>
                    </a:p>
                  </a:txBody>
                  <a:tcPr marL="9525" marR="9525" marT="9525" marB="0" anchor="b"/>
                </a:tc>
                <a:tc>
                  <a:txBody>
                    <a:bodyPr/>
                    <a:lstStyle/>
                    <a:p>
                      <a:pPr algn="ctr" fontAlgn="b"/>
                      <a:r>
                        <a:rPr lang="en-GB" sz="1000" b="0" i="0" u="none" strike="noStrike" dirty="0" smtClean="0">
                          <a:effectLst/>
                          <a:latin typeface="Arial"/>
                        </a:rPr>
                        <a:t>41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80</a:t>
                      </a:r>
                    </a:p>
                  </a:txBody>
                  <a:tcPr marL="9525" marR="9525" marT="9525" marB="0" anchor="b"/>
                </a:tc>
                <a:tc>
                  <a:txBody>
                    <a:bodyPr/>
                    <a:lstStyle/>
                    <a:p>
                      <a:pPr algn="ctr" fontAlgn="b"/>
                      <a:r>
                        <a:rPr lang="en-GB" sz="1000" b="0" i="0" u="none" strike="noStrike" dirty="0" smtClean="0">
                          <a:effectLst/>
                          <a:latin typeface="Arial"/>
                        </a:rPr>
                        <a:t>44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70</a:t>
                      </a:r>
                    </a:p>
                  </a:txBody>
                  <a:tcPr marL="9525" marR="9525" marT="9525" marB="0" anchor="b"/>
                </a:tc>
                <a:tc>
                  <a:txBody>
                    <a:bodyPr/>
                    <a:lstStyle/>
                    <a:p>
                      <a:pPr algn="ctr" fontAlgn="b"/>
                      <a:r>
                        <a:rPr lang="en-GB" sz="1000" b="0" i="0" u="none" strike="noStrike" dirty="0" smtClean="0">
                          <a:effectLst/>
                          <a:latin typeface="Arial"/>
                        </a:rPr>
                        <a:t>49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109</a:t>
                      </a:r>
                    </a:p>
                  </a:txBody>
                  <a:tcPr marL="9525" marR="9525" marT="9525" marB="0" anchor="b"/>
                </a:tc>
                <a:tc>
                  <a:txBody>
                    <a:bodyPr/>
                    <a:lstStyle/>
                    <a:p>
                      <a:pPr algn="ctr" fontAlgn="b"/>
                      <a:r>
                        <a:rPr lang="en-GB" sz="1000" b="0" i="0" u="none" strike="noStrike" dirty="0" smtClean="0">
                          <a:effectLst/>
                          <a:latin typeface="Arial"/>
                        </a:rPr>
                        <a:t>76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63</a:t>
                      </a:r>
                    </a:p>
                  </a:txBody>
                  <a:tcPr marL="9525" marR="9525" marT="9525" marB="0" anchor="b"/>
                </a:tc>
                <a:tc>
                  <a:txBody>
                    <a:bodyPr/>
                    <a:lstStyle/>
                    <a:p>
                      <a:pPr algn="ctr" fontAlgn="b"/>
                      <a:r>
                        <a:rPr lang="en-GB" sz="1000" b="0" i="0" u="none" strike="noStrike" dirty="0" smtClean="0">
                          <a:effectLst/>
                          <a:latin typeface="Arial"/>
                        </a:rPr>
                        <a:t>33</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242</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158</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Leeds</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364</a:t>
                      </a:r>
                    </a:p>
                  </a:txBody>
                  <a:tcPr marL="9525" marR="9525" marT="9525" marB="0" anchor="b"/>
                </a:tc>
                <a:tc>
                  <a:txBody>
                    <a:bodyPr/>
                    <a:lstStyle/>
                    <a:p>
                      <a:pPr algn="ctr" fontAlgn="b"/>
                      <a:r>
                        <a:rPr lang="en-GB" sz="1000" b="0" i="0" u="none" strike="noStrike" dirty="0" smtClean="0">
                          <a:effectLst/>
                          <a:latin typeface="Arial"/>
                        </a:rPr>
                        <a:t>79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343</a:t>
                      </a:r>
                    </a:p>
                  </a:txBody>
                  <a:tcPr marL="9525" marR="9525" marT="9525" marB="0" anchor="b"/>
                </a:tc>
                <a:tc>
                  <a:txBody>
                    <a:bodyPr/>
                    <a:lstStyle/>
                    <a:p>
                      <a:pPr algn="ctr" fontAlgn="b"/>
                      <a:r>
                        <a:rPr lang="en-GB" sz="1000" b="0" i="0" u="none" strike="noStrike" dirty="0" smtClean="0">
                          <a:effectLst/>
                          <a:latin typeface="Arial"/>
                        </a:rPr>
                        <a:t>66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331</a:t>
                      </a:r>
                    </a:p>
                  </a:txBody>
                  <a:tcPr marL="9525" marR="9525" marT="9525" marB="0" anchor="b"/>
                </a:tc>
                <a:tc>
                  <a:txBody>
                    <a:bodyPr/>
                    <a:lstStyle/>
                    <a:p>
                      <a:pPr algn="ctr" fontAlgn="b"/>
                      <a:r>
                        <a:rPr lang="en-GB" sz="1000" b="0" i="0" u="none" strike="noStrike" dirty="0" smtClean="0">
                          <a:effectLst/>
                          <a:latin typeface="Arial"/>
                        </a:rPr>
                        <a:t>60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353</a:t>
                      </a:r>
                    </a:p>
                  </a:txBody>
                  <a:tcPr marL="9525" marR="9525" marT="9525" marB="0" anchor="b"/>
                </a:tc>
                <a:tc>
                  <a:txBody>
                    <a:bodyPr/>
                    <a:lstStyle/>
                    <a:p>
                      <a:pPr algn="ctr" fontAlgn="b"/>
                      <a:r>
                        <a:rPr lang="en-GB" sz="1000" b="0" i="0" u="none" strike="noStrike" dirty="0" smtClean="0">
                          <a:effectLst/>
                          <a:latin typeface="Arial"/>
                        </a:rPr>
                        <a:t>83</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334</a:t>
                      </a:r>
                    </a:p>
                  </a:txBody>
                  <a:tcPr marL="9525" marR="9525" marT="9525" marB="0" anchor="b"/>
                </a:tc>
                <a:tc>
                  <a:txBody>
                    <a:bodyPr/>
                    <a:lstStyle/>
                    <a:p>
                      <a:pPr algn="ctr" fontAlgn="b"/>
                      <a:r>
                        <a:rPr lang="en-GB" sz="1000" b="0" i="0" u="none" strike="noStrike" dirty="0" smtClean="0">
                          <a:effectLst/>
                          <a:latin typeface="Arial"/>
                        </a:rPr>
                        <a:t>65</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1,018</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208</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Liverpool</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704</a:t>
                      </a:r>
                    </a:p>
                  </a:txBody>
                  <a:tcPr marL="9525" marR="9525" marT="9525" marB="0" anchor="b"/>
                </a:tc>
                <a:tc>
                  <a:txBody>
                    <a:bodyPr/>
                    <a:lstStyle/>
                    <a:p>
                      <a:pPr algn="ctr" fontAlgn="b"/>
                      <a:r>
                        <a:rPr lang="en-GB" sz="1000" b="0" i="0" u="none" strike="noStrike" dirty="0" smtClean="0">
                          <a:effectLst/>
                          <a:latin typeface="Arial"/>
                        </a:rPr>
                        <a:t>209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740</a:t>
                      </a:r>
                    </a:p>
                  </a:txBody>
                  <a:tcPr marL="9525" marR="9525" marT="9525" marB="0" anchor="b"/>
                </a:tc>
                <a:tc>
                  <a:txBody>
                    <a:bodyPr/>
                    <a:lstStyle/>
                    <a:p>
                      <a:pPr algn="ctr" fontAlgn="b"/>
                      <a:r>
                        <a:rPr lang="en-GB" sz="1000" b="0" i="0" u="none" strike="noStrike" dirty="0" smtClean="0">
                          <a:effectLst/>
                          <a:latin typeface="Arial"/>
                        </a:rPr>
                        <a:t>260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729</a:t>
                      </a:r>
                    </a:p>
                  </a:txBody>
                  <a:tcPr marL="9525" marR="9525" marT="9525" marB="0" anchor="b"/>
                </a:tc>
                <a:tc>
                  <a:txBody>
                    <a:bodyPr/>
                    <a:lstStyle/>
                    <a:p>
                      <a:pPr algn="ctr" fontAlgn="b"/>
                      <a:r>
                        <a:rPr lang="en-GB" sz="1000" b="0" i="0" u="none" strike="noStrike" dirty="0" smtClean="0">
                          <a:effectLst/>
                          <a:latin typeface="Arial"/>
                        </a:rPr>
                        <a:t>265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718</a:t>
                      </a:r>
                    </a:p>
                  </a:txBody>
                  <a:tcPr marL="9525" marR="9525" marT="9525" marB="0" anchor="b"/>
                </a:tc>
                <a:tc>
                  <a:txBody>
                    <a:bodyPr/>
                    <a:lstStyle/>
                    <a:p>
                      <a:pPr algn="ctr" fontAlgn="b"/>
                      <a:r>
                        <a:rPr lang="en-GB" sz="1000" b="0" i="0" u="none" strike="noStrike" dirty="0" smtClean="0">
                          <a:effectLst/>
                          <a:latin typeface="Arial"/>
                        </a:rPr>
                        <a:t>227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729</a:t>
                      </a:r>
                    </a:p>
                  </a:txBody>
                  <a:tcPr marL="9525" marR="9525" marT="9525" marB="0" anchor="b"/>
                </a:tc>
                <a:tc>
                  <a:txBody>
                    <a:bodyPr/>
                    <a:lstStyle/>
                    <a:p>
                      <a:pPr algn="ctr" fontAlgn="b"/>
                      <a:r>
                        <a:rPr lang="en-GB" sz="1000" b="0" i="0" u="none" strike="noStrike" dirty="0" smtClean="0">
                          <a:effectLst/>
                          <a:latin typeface="Arial"/>
                        </a:rPr>
                        <a:t>264</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2,176</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756</a:t>
                      </a:r>
                    </a:p>
                  </a:txBody>
                  <a:tcPr marL="9525" marR="9525" marT="9525" marB="0" anchor="b"/>
                </a:tc>
              </a:tr>
              <a:tr h="165862">
                <a:tc>
                  <a:txBody>
                    <a:bodyPr/>
                    <a:lstStyle/>
                    <a:p>
                      <a:pPr algn="ctr" fontAlgn="b"/>
                      <a:r>
                        <a:rPr lang="en-GB" sz="1100" b="1" u="none" strike="noStrike" dirty="0" smtClean="0">
                          <a:solidFill>
                            <a:schemeClr val="tx1"/>
                          </a:solidFill>
                          <a:effectLst/>
                          <a:latin typeface="Arial" pitchFamily="34" charset="0"/>
                          <a:cs typeface="Arial" pitchFamily="34" charset="0"/>
                        </a:rPr>
                        <a:t>London</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20,381</a:t>
                      </a:r>
                    </a:p>
                  </a:txBody>
                  <a:tcPr marL="9525" marR="9525" marT="9525" marB="0" anchor="b"/>
                </a:tc>
                <a:tc>
                  <a:txBody>
                    <a:bodyPr/>
                    <a:lstStyle/>
                    <a:p>
                      <a:pPr algn="ctr" fontAlgn="b"/>
                      <a:r>
                        <a:rPr lang="en-GB" sz="1000" b="0" i="0" u="none" strike="noStrike" dirty="0" smtClean="0">
                          <a:effectLst/>
                          <a:latin typeface="Arial"/>
                        </a:rPr>
                        <a:t>9,034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21,835</a:t>
                      </a:r>
                    </a:p>
                  </a:txBody>
                  <a:tcPr marL="9525" marR="9525" marT="9525" marB="0" anchor="b"/>
                </a:tc>
                <a:tc>
                  <a:txBody>
                    <a:bodyPr/>
                    <a:lstStyle/>
                    <a:p>
                      <a:pPr algn="ctr" fontAlgn="b"/>
                      <a:r>
                        <a:rPr lang="en-GB" sz="1000" b="0" i="0" u="none" strike="noStrike" dirty="0" smtClean="0">
                          <a:effectLst/>
                          <a:latin typeface="Arial"/>
                        </a:rPr>
                        <a:t>10,131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20,725</a:t>
                      </a:r>
                    </a:p>
                  </a:txBody>
                  <a:tcPr marL="9525" marR="9525" marT="9525" marB="0" anchor="b"/>
                </a:tc>
                <a:tc>
                  <a:txBody>
                    <a:bodyPr/>
                    <a:lstStyle/>
                    <a:p>
                      <a:pPr algn="ctr" fontAlgn="b"/>
                      <a:r>
                        <a:rPr lang="en-GB" sz="1000" b="0" i="0" u="none" strike="noStrike" dirty="0" smtClean="0">
                          <a:effectLst/>
                          <a:latin typeface="Arial"/>
                        </a:rPr>
                        <a:t>9,536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20,206</a:t>
                      </a:r>
                    </a:p>
                  </a:txBody>
                  <a:tcPr marL="9525" marR="9525" marT="9525" marB="0" anchor="b"/>
                </a:tc>
                <a:tc>
                  <a:txBody>
                    <a:bodyPr/>
                    <a:lstStyle/>
                    <a:p>
                      <a:pPr algn="ctr" fontAlgn="b"/>
                      <a:r>
                        <a:rPr lang="en-GB" sz="1000" b="0" i="0" u="none" strike="noStrike" dirty="0" smtClean="0">
                          <a:effectLst/>
                          <a:latin typeface="Arial"/>
                        </a:rPr>
                        <a:t>9,107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19,800</a:t>
                      </a:r>
                    </a:p>
                  </a:txBody>
                  <a:tcPr marL="9525" marR="9525" marT="9525" marB="0" anchor="b"/>
                </a:tc>
                <a:tc>
                  <a:txBody>
                    <a:bodyPr/>
                    <a:lstStyle/>
                    <a:p>
                      <a:pPr algn="ctr" fontAlgn="b"/>
                      <a:r>
                        <a:rPr lang="en-GB" sz="1000" b="0" i="0" u="none" strike="noStrike" dirty="0" smtClean="0">
                          <a:effectLst/>
                          <a:latin typeface="Arial"/>
                        </a:rPr>
                        <a:t>8,931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60,731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27,574</a:t>
                      </a:r>
                      <a:endParaRPr lang="en-GB" sz="1000" b="0" i="0" u="none" strike="noStrike" dirty="0">
                        <a:effectLst/>
                        <a:latin typeface="Arial"/>
                      </a:endParaRPr>
                    </a:p>
                  </a:txBody>
                  <a:tcPr marL="9525" marR="9525" marT="9525" marB="0" anchor="b"/>
                </a:tc>
              </a:tr>
              <a:tr h="189177">
                <a:tc>
                  <a:txBody>
                    <a:bodyPr/>
                    <a:lstStyle/>
                    <a:p>
                      <a:pPr algn="ctr" fontAlgn="b"/>
                      <a:r>
                        <a:rPr lang="en-GB" sz="1100" b="1" u="none" strike="noStrike" dirty="0" smtClean="0">
                          <a:solidFill>
                            <a:schemeClr val="tx1"/>
                          </a:solidFill>
                          <a:effectLst/>
                          <a:latin typeface="Arial" pitchFamily="34" charset="0"/>
                          <a:cs typeface="Arial" pitchFamily="34" charset="0"/>
                        </a:rPr>
                        <a:t>Manchester</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1,442</a:t>
                      </a:r>
                    </a:p>
                  </a:txBody>
                  <a:tcPr marL="9525" marR="9525" marT="9525" marB="0" anchor="b"/>
                </a:tc>
                <a:tc>
                  <a:txBody>
                    <a:bodyPr/>
                    <a:lstStyle/>
                    <a:p>
                      <a:pPr algn="ctr" fontAlgn="b"/>
                      <a:r>
                        <a:rPr lang="en-GB" sz="1000" b="0" i="0" u="none" strike="noStrike" dirty="0" smtClean="0">
                          <a:effectLst/>
                          <a:latin typeface="Arial"/>
                        </a:rPr>
                        <a:t>342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1,490</a:t>
                      </a:r>
                    </a:p>
                  </a:txBody>
                  <a:tcPr marL="9525" marR="9525" marT="9525" marB="0" anchor="b"/>
                </a:tc>
                <a:tc>
                  <a:txBody>
                    <a:bodyPr/>
                    <a:lstStyle/>
                    <a:p>
                      <a:pPr algn="ctr" fontAlgn="b"/>
                      <a:r>
                        <a:rPr lang="en-GB" sz="1000" b="0" i="0" u="none" strike="noStrike" dirty="0" smtClean="0">
                          <a:effectLst/>
                          <a:latin typeface="Arial"/>
                        </a:rPr>
                        <a:t>345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1,348</a:t>
                      </a:r>
                    </a:p>
                  </a:txBody>
                  <a:tcPr marL="9525" marR="9525" marT="9525" marB="0" anchor="b"/>
                </a:tc>
                <a:tc>
                  <a:txBody>
                    <a:bodyPr/>
                    <a:lstStyle/>
                    <a:p>
                      <a:pPr algn="ctr" fontAlgn="b"/>
                      <a:r>
                        <a:rPr lang="en-GB" sz="1000" b="0" i="0" u="none" strike="noStrike" dirty="0" smtClean="0">
                          <a:effectLst/>
                          <a:latin typeface="Arial"/>
                        </a:rPr>
                        <a:t>316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1,501</a:t>
                      </a:r>
                    </a:p>
                  </a:txBody>
                  <a:tcPr marL="9525" marR="9525" marT="9525" marB="0" anchor="b"/>
                </a:tc>
                <a:tc>
                  <a:txBody>
                    <a:bodyPr/>
                    <a:lstStyle/>
                    <a:p>
                      <a:pPr algn="ctr" fontAlgn="b"/>
                      <a:r>
                        <a:rPr lang="en-GB" sz="1000" b="0" i="0" u="none" strike="noStrike" dirty="0" smtClean="0">
                          <a:effectLst/>
                          <a:latin typeface="Arial"/>
                        </a:rPr>
                        <a:t>361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1,373</a:t>
                      </a:r>
                    </a:p>
                  </a:txBody>
                  <a:tcPr marL="9525" marR="9525" marT="9525" marB="0" anchor="b"/>
                </a:tc>
                <a:tc>
                  <a:txBody>
                    <a:bodyPr/>
                    <a:lstStyle/>
                    <a:p>
                      <a:pPr algn="ctr" fontAlgn="b"/>
                      <a:r>
                        <a:rPr lang="en-GB" sz="1000" b="0" i="0" u="none" strike="noStrike" dirty="0" smtClean="0">
                          <a:effectLst/>
                          <a:latin typeface="Arial"/>
                        </a:rPr>
                        <a:t>319</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4,222</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996</a:t>
                      </a:r>
                    </a:p>
                  </a:txBody>
                  <a:tcPr marL="9525" marR="9525" marT="9525" marB="0" anchor="b"/>
                </a:tc>
              </a:tr>
              <a:tr h="225536">
                <a:tc>
                  <a:txBody>
                    <a:bodyPr/>
                    <a:lstStyle/>
                    <a:p>
                      <a:pPr algn="ctr" fontAlgn="b"/>
                      <a:r>
                        <a:rPr lang="en-GB" sz="1100" b="1" i="0" u="none" strike="noStrike" dirty="0" smtClean="0">
                          <a:solidFill>
                            <a:schemeClr val="tx1"/>
                          </a:solidFill>
                          <a:effectLst/>
                          <a:latin typeface="Arial" pitchFamily="34" charset="0"/>
                          <a:cs typeface="Arial" pitchFamily="34" charset="0"/>
                        </a:rPr>
                        <a:t>Newcastle Upon Tyne</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261</a:t>
                      </a:r>
                    </a:p>
                  </a:txBody>
                  <a:tcPr marL="9525" marR="9525" marT="9525" marB="0" anchor="b"/>
                </a:tc>
                <a:tc>
                  <a:txBody>
                    <a:bodyPr/>
                    <a:lstStyle/>
                    <a:p>
                      <a:pPr algn="ctr" fontAlgn="b"/>
                      <a:r>
                        <a:rPr lang="en-GB" sz="1000" b="0" i="0" u="none" strike="noStrike" dirty="0" smtClean="0">
                          <a:effectLst/>
                          <a:latin typeface="Arial"/>
                        </a:rPr>
                        <a:t>103</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249</a:t>
                      </a:r>
                    </a:p>
                  </a:txBody>
                  <a:tcPr marL="9525" marR="9525" marT="9525" marB="0" anchor="b"/>
                </a:tc>
                <a:tc>
                  <a:txBody>
                    <a:bodyPr/>
                    <a:lstStyle/>
                    <a:p>
                      <a:pPr algn="ctr" fontAlgn="b"/>
                      <a:r>
                        <a:rPr lang="en-GB" sz="1000" b="0" i="0" u="none" strike="noStrike" dirty="0" smtClean="0">
                          <a:effectLst/>
                          <a:latin typeface="Arial"/>
                        </a:rPr>
                        <a:t>104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280</a:t>
                      </a:r>
                    </a:p>
                  </a:txBody>
                  <a:tcPr marL="9525" marR="9525" marT="9525" marB="0" anchor="b"/>
                </a:tc>
                <a:tc>
                  <a:txBody>
                    <a:bodyPr/>
                    <a:lstStyle/>
                    <a:p>
                      <a:pPr algn="ctr" fontAlgn="b"/>
                      <a:r>
                        <a:rPr lang="en-GB" sz="1000" b="0" i="0" u="none" strike="noStrike" dirty="0" smtClean="0">
                          <a:effectLst/>
                          <a:latin typeface="Arial"/>
                        </a:rPr>
                        <a:t>108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295</a:t>
                      </a:r>
                    </a:p>
                  </a:txBody>
                  <a:tcPr marL="9525" marR="9525" marT="9525" marB="0" anchor="b"/>
                </a:tc>
                <a:tc>
                  <a:txBody>
                    <a:bodyPr/>
                    <a:lstStyle/>
                    <a:p>
                      <a:pPr algn="ctr" fontAlgn="b"/>
                      <a:r>
                        <a:rPr lang="en-GB" sz="1000" b="0" i="0" u="none" strike="noStrike" dirty="0" smtClean="0">
                          <a:effectLst/>
                          <a:latin typeface="Arial"/>
                        </a:rPr>
                        <a:t>103</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320</a:t>
                      </a:r>
                    </a:p>
                  </a:txBody>
                  <a:tcPr marL="9525" marR="9525" marT="9525" marB="0" anchor="b"/>
                </a:tc>
                <a:tc>
                  <a:txBody>
                    <a:bodyPr/>
                    <a:lstStyle/>
                    <a:p>
                      <a:pPr algn="ctr" fontAlgn="b"/>
                      <a:r>
                        <a:rPr lang="en-GB" sz="1000" b="0" i="0" u="none" strike="noStrike" dirty="0" smtClean="0">
                          <a:effectLst/>
                          <a:latin typeface="Arial"/>
                        </a:rPr>
                        <a:t>104</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895</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315</a:t>
                      </a:r>
                    </a:p>
                  </a:txBody>
                  <a:tcPr marL="9525" marR="9525" marT="9525" marB="0" anchor="b"/>
                </a:tc>
              </a:tr>
              <a:tr h="225536">
                <a:tc>
                  <a:txBody>
                    <a:bodyPr/>
                    <a:lstStyle/>
                    <a:p>
                      <a:pPr algn="ctr" fontAlgn="b"/>
                      <a:r>
                        <a:rPr lang="en-GB" sz="1100" b="1" i="0" u="none" strike="noStrike" dirty="0" smtClean="0">
                          <a:solidFill>
                            <a:schemeClr val="tx1"/>
                          </a:solidFill>
                          <a:effectLst/>
                          <a:latin typeface="Arial" pitchFamily="34" charset="0"/>
                          <a:cs typeface="Arial" pitchFamily="34" charset="0"/>
                        </a:rPr>
                        <a:t>Nottingham</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250</a:t>
                      </a:r>
                    </a:p>
                  </a:txBody>
                  <a:tcPr marL="9525" marR="9525" marT="9525" marB="0" anchor="b"/>
                </a:tc>
                <a:tc>
                  <a:txBody>
                    <a:bodyPr/>
                    <a:lstStyle/>
                    <a:p>
                      <a:pPr algn="ctr" fontAlgn="b"/>
                      <a:r>
                        <a:rPr lang="en-GB" sz="1000" b="0" i="0" u="none" strike="noStrike" dirty="0" smtClean="0">
                          <a:effectLst/>
                          <a:latin typeface="Arial"/>
                        </a:rPr>
                        <a:t>55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265</a:t>
                      </a:r>
                    </a:p>
                  </a:txBody>
                  <a:tcPr marL="9525" marR="9525" marT="9525" marB="0" anchor="b"/>
                </a:tc>
                <a:tc>
                  <a:txBody>
                    <a:bodyPr/>
                    <a:lstStyle/>
                    <a:p>
                      <a:pPr algn="ctr" fontAlgn="b"/>
                      <a:r>
                        <a:rPr lang="en-GB" sz="1000" b="0" i="0" u="none" strike="noStrike" dirty="0" smtClean="0">
                          <a:effectLst/>
                          <a:latin typeface="Arial"/>
                        </a:rPr>
                        <a:t>56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253</a:t>
                      </a:r>
                    </a:p>
                  </a:txBody>
                  <a:tcPr marL="9525" marR="9525" marT="9525" marB="0" anchor="b"/>
                </a:tc>
                <a:tc>
                  <a:txBody>
                    <a:bodyPr/>
                    <a:lstStyle/>
                    <a:p>
                      <a:pPr algn="ctr" fontAlgn="b"/>
                      <a:r>
                        <a:rPr lang="en-GB" sz="1000" b="0" i="0" u="none" strike="noStrike" dirty="0" smtClean="0">
                          <a:effectLst/>
                          <a:latin typeface="Arial"/>
                        </a:rPr>
                        <a:t>44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204</a:t>
                      </a:r>
                    </a:p>
                  </a:txBody>
                  <a:tcPr marL="9525" marR="9525" marT="9525" marB="0" anchor="b"/>
                </a:tc>
                <a:tc>
                  <a:txBody>
                    <a:bodyPr/>
                    <a:lstStyle/>
                    <a:p>
                      <a:pPr algn="ctr" fontAlgn="b"/>
                      <a:r>
                        <a:rPr lang="en-GB" sz="1000" b="0" i="0" u="none" strike="noStrike" dirty="0" smtClean="0">
                          <a:effectLst/>
                          <a:latin typeface="Arial"/>
                        </a:rPr>
                        <a:t>48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262</a:t>
                      </a:r>
                    </a:p>
                  </a:txBody>
                  <a:tcPr marL="9525" marR="9525" marT="9525" marB="0" anchor="b"/>
                </a:tc>
                <a:tc>
                  <a:txBody>
                    <a:bodyPr/>
                    <a:lstStyle/>
                    <a:p>
                      <a:pPr algn="ctr" fontAlgn="b"/>
                      <a:r>
                        <a:rPr lang="en-GB" sz="1000" b="0" i="0" u="none" strike="noStrike" dirty="0" smtClean="0">
                          <a:effectLst/>
                          <a:latin typeface="Arial"/>
                        </a:rPr>
                        <a:t>55</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719</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147</a:t>
                      </a:r>
                    </a:p>
                  </a:txBody>
                  <a:tcPr marL="9525" marR="9525" marT="9525" marB="0" anchor="b"/>
                </a:tc>
              </a:tr>
              <a:tr h="225536">
                <a:tc>
                  <a:txBody>
                    <a:bodyPr/>
                    <a:lstStyle/>
                    <a:p>
                      <a:pPr algn="ctr" fontAlgn="b"/>
                      <a:r>
                        <a:rPr lang="en-GB" sz="1100" b="1" i="0" u="none" strike="noStrike" dirty="0" smtClean="0">
                          <a:solidFill>
                            <a:schemeClr val="tx1"/>
                          </a:solidFill>
                          <a:effectLst/>
                          <a:latin typeface="Arial" pitchFamily="34" charset="0"/>
                          <a:cs typeface="Arial" pitchFamily="34" charset="0"/>
                        </a:rPr>
                        <a:t>Oxford</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612</a:t>
                      </a:r>
                    </a:p>
                  </a:txBody>
                  <a:tcPr marL="9525" marR="9525" marT="9525" marB="0" anchor="b"/>
                </a:tc>
                <a:tc>
                  <a:txBody>
                    <a:bodyPr/>
                    <a:lstStyle/>
                    <a:p>
                      <a:pPr algn="ctr" fontAlgn="b"/>
                      <a:r>
                        <a:rPr lang="en-GB" sz="1000" b="0" i="0" u="none" strike="noStrike" dirty="0" smtClean="0">
                          <a:effectLst/>
                          <a:latin typeface="Arial"/>
                        </a:rPr>
                        <a:t>193</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668</a:t>
                      </a:r>
                    </a:p>
                  </a:txBody>
                  <a:tcPr marL="9525" marR="9525" marT="9525" marB="0" anchor="b"/>
                </a:tc>
                <a:tc>
                  <a:txBody>
                    <a:bodyPr/>
                    <a:lstStyle/>
                    <a:p>
                      <a:pPr algn="ctr" fontAlgn="b"/>
                      <a:r>
                        <a:rPr lang="en-GB" sz="1000" b="0" i="0" u="none" strike="noStrike" dirty="0" smtClean="0">
                          <a:effectLst/>
                          <a:latin typeface="Arial"/>
                        </a:rPr>
                        <a:t>239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651</a:t>
                      </a:r>
                    </a:p>
                  </a:txBody>
                  <a:tcPr marL="9525" marR="9525" marT="9525" marB="0" anchor="b"/>
                </a:tc>
                <a:tc>
                  <a:txBody>
                    <a:bodyPr/>
                    <a:lstStyle/>
                    <a:p>
                      <a:pPr algn="ctr" fontAlgn="b"/>
                      <a:r>
                        <a:rPr lang="en-GB" sz="1000" b="0" i="0" u="none" strike="noStrike" dirty="0" smtClean="0">
                          <a:effectLst/>
                          <a:latin typeface="Arial"/>
                        </a:rPr>
                        <a:t>247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632</a:t>
                      </a:r>
                    </a:p>
                  </a:txBody>
                  <a:tcPr marL="9525" marR="9525" marT="9525" marB="0" anchor="b"/>
                </a:tc>
                <a:tc>
                  <a:txBody>
                    <a:bodyPr/>
                    <a:lstStyle/>
                    <a:p>
                      <a:pPr algn="ctr" fontAlgn="b"/>
                      <a:r>
                        <a:rPr lang="en-GB" sz="1000" b="0" i="0" u="none" strike="noStrike" dirty="0" smtClean="0">
                          <a:effectLst/>
                          <a:latin typeface="Arial"/>
                        </a:rPr>
                        <a:t>205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601</a:t>
                      </a:r>
                    </a:p>
                  </a:txBody>
                  <a:tcPr marL="9525" marR="9525" marT="9525" marB="0" anchor="b"/>
                </a:tc>
                <a:tc>
                  <a:txBody>
                    <a:bodyPr/>
                    <a:lstStyle/>
                    <a:p>
                      <a:pPr algn="ctr" fontAlgn="b"/>
                      <a:r>
                        <a:rPr lang="en-GB" sz="1000" b="0" i="0" u="none" strike="noStrike" dirty="0" smtClean="0">
                          <a:effectLst/>
                          <a:latin typeface="Arial"/>
                        </a:rPr>
                        <a:t>242</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1,884</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694</a:t>
                      </a:r>
                    </a:p>
                  </a:txBody>
                  <a:tcPr marL="9525" marR="9525" marT="9525" marB="0" anchor="b"/>
                </a:tc>
              </a:tr>
              <a:tr h="189177">
                <a:tc>
                  <a:txBody>
                    <a:bodyPr/>
                    <a:lstStyle/>
                    <a:p>
                      <a:pPr algn="ctr" fontAlgn="b"/>
                      <a:r>
                        <a:rPr lang="en-GB" sz="1100" b="1" i="0" u="none" strike="noStrike" dirty="0" smtClean="0">
                          <a:solidFill>
                            <a:schemeClr val="tx1"/>
                          </a:solidFill>
                          <a:effectLst/>
                          <a:latin typeface="Arial" pitchFamily="34" charset="0"/>
                          <a:cs typeface="Arial" pitchFamily="34" charset="0"/>
                        </a:rPr>
                        <a:t>Stratford Upon Avon</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118</a:t>
                      </a:r>
                    </a:p>
                  </a:txBody>
                  <a:tcPr marL="9525" marR="9525" marT="9525" marB="0" anchor="b"/>
                </a:tc>
                <a:tc>
                  <a:txBody>
                    <a:bodyPr/>
                    <a:lstStyle/>
                    <a:p>
                      <a:pPr algn="ctr" fontAlgn="b"/>
                      <a:r>
                        <a:rPr lang="en-GB" sz="1000" b="0" i="0" u="none" strike="noStrike" dirty="0" smtClean="0">
                          <a:effectLst/>
                          <a:latin typeface="Arial"/>
                        </a:rPr>
                        <a:t>60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149</a:t>
                      </a:r>
                    </a:p>
                  </a:txBody>
                  <a:tcPr marL="9525" marR="9525" marT="9525" marB="0" anchor="b"/>
                </a:tc>
                <a:tc>
                  <a:txBody>
                    <a:bodyPr/>
                    <a:lstStyle/>
                    <a:p>
                      <a:pPr algn="ctr" fontAlgn="b"/>
                      <a:r>
                        <a:rPr lang="en-GB" sz="1000" b="0" i="0" u="none" strike="noStrike" dirty="0" smtClean="0">
                          <a:effectLst/>
                          <a:latin typeface="Arial"/>
                        </a:rPr>
                        <a:t>83</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155</a:t>
                      </a:r>
                    </a:p>
                  </a:txBody>
                  <a:tcPr marL="9525" marR="9525" marT="9525" marB="0" anchor="b"/>
                </a:tc>
                <a:tc>
                  <a:txBody>
                    <a:bodyPr/>
                    <a:lstStyle/>
                    <a:p>
                      <a:pPr algn="ctr" fontAlgn="b"/>
                      <a:r>
                        <a:rPr lang="en-GB" sz="1000" b="0" i="0" u="none" strike="noStrike" dirty="0" smtClean="0">
                          <a:effectLst/>
                          <a:latin typeface="Arial"/>
                        </a:rPr>
                        <a:t>79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143</a:t>
                      </a:r>
                    </a:p>
                  </a:txBody>
                  <a:tcPr marL="9525" marR="9525" marT="9525" marB="0" anchor="b"/>
                </a:tc>
                <a:tc>
                  <a:txBody>
                    <a:bodyPr/>
                    <a:lstStyle/>
                    <a:p>
                      <a:pPr algn="ctr" fontAlgn="b"/>
                      <a:r>
                        <a:rPr lang="en-GB" sz="1000" b="0" i="0" u="none" strike="noStrike" dirty="0" smtClean="0">
                          <a:effectLst/>
                          <a:latin typeface="Arial"/>
                        </a:rPr>
                        <a:t>72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119</a:t>
                      </a:r>
                    </a:p>
                  </a:txBody>
                  <a:tcPr marL="9525" marR="9525" marT="9525" marB="0" anchor="b"/>
                </a:tc>
                <a:tc>
                  <a:txBody>
                    <a:bodyPr/>
                    <a:lstStyle/>
                    <a:p>
                      <a:pPr algn="ctr" fontAlgn="b"/>
                      <a:r>
                        <a:rPr lang="en-GB" sz="1000" b="0" i="0" u="none" strike="noStrike" dirty="0" smtClean="0">
                          <a:effectLst/>
                          <a:latin typeface="Arial"/>
                        </a:rPr>
                        <a:t>57</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417</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208</a:t>
                      </a:r>
                    </a:p>
                  </a:txBody>
                  <a:tcPr marL="9525" marR="9525" marT="9525" marB="0" anchor="b"/>
                </a:tc>
              </a:tr>
              <a:tr h="189177">
                <a:tc>
                  <a:txBody>
                    <a:bodyPr/>
                    <a:lstStyle/>
                    <a:p>
                      <a:pPr algn="ctr" fontAlgn="b"/>
                      <a:r>
                        <a:rPr lang="en-GB" sz="1100" b="1" i="0" u="none" strike="noStrike" dirty="0" smtClean="0">
                          <a:solidFill>
                            <a:schemeClr val="tx1"/>
                          </a:solidFill>
                          <a:effectLst/>
                          <a:latin typeface="Arial" pitchFamily="34" charset="0"/>
                          <a:cs typeface="Arial" pitchFamily="34" charset="0"/>
                        </a:rPr>
                        <a:t>Windsor</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270</a:t>
                      </a:r>
                    </a:p>
                  </a:txBody>
                  <a:tcPr marL="9525" marR="9525" marT="9525" marB="0" anchor="b"/>
                </a:tc>
                <a:tc>
                  <a:txBody>
                    <a:bodyPr/>
                    <a:lstStyle/>
                    <a:p>
                      <a:pPr algn="ctr" fontAlgn="b"/>
                      <a:r>
                        <a:rPr lang="en-GB" sz="1000" b="0" i="0" u="none" strike="noStrike" dirty="0" smtClean="0">
                          <a:effectLst/>
                          <a:latin typeface="Arial"/>
                        </a:rPr>
                        <a:t>79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271</a:t>
                      </a:r>
                    </a:p>
                  </a:txBody>
                  <a:tcPr marL="9525" marR="9525" marT="9525" marB="0" anchor="b"/>
                </a:tc>
                <a:tc>
                  <a:txBody>
                    <a:bodyPr/>
                    <a:lstStyle/>
                    <a:p>
                      <a:pPr algn="ctr" fontAlgn="b"/>
                      <a:r>
                        <a:rPr lang="en-GB" sz="1000" b="0" i="0" u="none" strike="noStrike" dirty="0" smtClean="0">
                          <a:effectLst/>
                          <a:latin typeface="Arial"/>
                        </a:rPr>
                        <a:t>77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241</a:t>
                      </a:r>
                    </a:p>
                  </a:txBody>
                  <a:tcPr marL="9525" marR="9525" marT="9525" marB="0" anchor="b"/>
                </a:tc>
                <a:tc>
                  <a:txBody>
                    <a:bodyPr/>
                    <a:lstStyle/>
                    <a:p>
                      <a:pPr algn="ctr" fontAlgn="b"/>
                      <a:r>
                        <a:rPr lang="en-GB" sz="1000" b="0" i="0" u="none" strike="noStrike" dirty="0" smtClean="0">
                          <a:effectLst/>
                          <a:latin typeface="Arial"/>
                        </a:rPr>
                        <a:t>84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255</a:t>
                      </a:r>
                    </a:p>
                  </a:txBody>
                  <a:tcPr marL="9525" marR="9525" marT="9525" marB="0" anchor="b"/>
                </a:tc>
                <a:tc>
                  <a:txBody>
                    <a:bodyPr/>
                    <a:lstStyle/>
                    <a:p>
                      <a:pPr algn="ctr" fontAlgn="b"/>
                      <a:r>
                        <a:rPr lang="en-GB" sz="1000" b="0" i="0" u="none" strike="noStrike" dirty="0" smtClean="0">
                          <a:effectLst/>
                          <a:latin typeface="Arial"/>
                        </a:rPr>
                        <a:t>79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256</a:t>
                      </a:r>
                    </a:p>
                  </a:txBody>
                  <a:tcPr marL="9525" marR="9525" marT="9525" marB="0" anchor="b"/>
                </a:tc>
                <a:tc>
                  <a:txBody>
                    <a:bodyPr/>
                    <a:lstStyle/>
                    <a:p>
                      <a:pPr algn="ctr" fontAlgn="b"/>
                      <a:r>
                        <a:rPr lang="en-GB" sz="1000" b="0" i="0" u="none" strike="noStrike" dirty="0" smtClean="0">
                          <a:effectLst/>
                          <a:latin typeface="Arial"/>
                        </a:rPr>
                        <a:t>68</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752</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231</a:t>
                      </a:r>
                    </a:p>
                  </a:txBody>
                  <a:tcPr marL="9525" marR="9525" marT="9525" marB="0" anchor="b"/>
                </a:tc>
              </a:tr>
              <a:tr h="189177">
                <a:tc>
                  <a:txBody>
                    <a:bodyPr/>
                    <a:lstStyle/>
                    <a:p>
                      <a:pPr algn="ctr" fontAlgn="b"/>
                      <a:r>
                        <a:rPr lang="en-GB" sz="1100" b="1" i="0" u="none" strike="noStrike" dirty="0" smtClean="0">
                          <a:solidFill>
                            <a:schemeClr val="tx1"/>
                          </a:solidFill>
                          <a:effectLst/>
                          <a:latin typeface="Arial" pitchFamily="34" charset="0"/>
                          <a:cs typeface="Arial" pitchFamily="34" charset="0"/>
                        </a:rPr>
                        <a:t>York</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357</a:t>
                      </a:r>
                    </a:p>
                  </a:txBody>
                  <a:tcPr marL="9525" marR="9525" marT="9525" marB="0" anchor="b"/>
                </a:tc>
                <a:tc>
                  <a:txBody>
                    <a:bodyPr/>
                    <a:lstStyle/>
                    <a:p>
                      <a:pPr algn="ctr" fontAlgn="b"/>
                      <a:r>
                        <a:rPr lang="en-GB" sz="1000" b="0" i="0" u="none" strike="noStrike" dirty="0" smtClean="0">
                          <a:effectLst/>
                          <a:latin typeface="Arial"/>
                        </a:rPr>
                        <a:t>204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419</a:t>
                      </a:r>
                    </a:p>
                  </a:txBody>
                  <a:tcPr marL="9525" marR="9525" marT="9525" marB="0" anchor="b"/>
                </a:tc>
                <a:tc>
                  <a:txBody>
                    <a:bodyPr/>
                    <a:lstStyle/>
                    <a:p>
                      <a:pPr algn="ctr" fontAlgn="b"/>
                      <a:r>
                        <a:rPr lang="en-GB" sz="1000" b="0" i="0" u="none" strike="noStrike" dirty="0" smtClean="0">
                          <a:effectLst/>
                          <a:latin typeface="Arial"/>
                        </a:rPr>
                        <a:t>252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400</a:t>
                      </a:r>
                    </a:p>
                  </a:txBody>
                  <a:tcPr marL="9525" marR="9525" marT="9525" marB="0" anchor="b"/>
                </a:tc>
                <a:tc>
                  <a:txBody>
                    <a:bodyPr/>
                    <a:lstStyle/>
                    <a:p>
                      <a:pPr algn="ctr" fontAlgn="b"/>
                      <a:r>
                        <a:rPr lang="en-GB" sz="1000" b="0" i="0" u="none" strike="noStrike" dirty="0" smtClean="0">
                          <a:effectLst/>
                          <a:latin typeface="Arial"/>
                        </a:rPr>
                        <a:t>245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356</a:t>
                      </a:r>
                    </a:p>
                  </a:txBody>
                  <a:tcPr marL="9525" marR="9525" marT="9525" marB="0" anchor="b"/>
                </a:tc>
                <a:tc>
                  <a:txBody>
                    <a:bodyPr/>
                    <a:lstStyle/>
                    <a:p>
                      <a:pPr algn="ctr" fontAlgn="b"/>
                      <a:r>
                        <a:rPr lang="en-GB" sz="1000" b="0" i="0" u="none" strike="noStrike" dirty="0" smtClean="0">
                          <a:effectLst/>
                          <a:latin typeface="Arial"/>
                        </a:rPr>
                        <a:t>206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344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190</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1,100</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641</a:t>
                      </a:r>
                    </a:p>
                  </a:txBody>
                  <a:tcPr marL="9525" marR="9525" marT="9525" marB="0" anchor="b"/>
                </a:tc>
              </a:tr>
            </a:tbl>
          </a:graphicData>
        </a:graphic>
      </p:graphicFrame>
    </p:spTree>
    <p:extLst>
      <p:ext uri="{BB962C8B-B14F-4D97-AF65-F5344CB8AC3E}">
        <p14:creationId xmlns:p14="http://schemas.microsoft.com/office/powerpoint/2010/main" val="3174331187"/>
      </p:ext>
    </p:extLst>
  </p:cSld>
  <p:clrMapOvr>
    <a:masterClrMapping/>
  </p:clrMapOvr>
  <p:timing>
    <p:tnLst>
      <p:par>
        <p:cTn id="1" dur="indefinite" restart="never" nodeType="tmRoot"/>
      </p:par>
    </p:tnLst>
  </p:timing>
</p:sld>
</file>

<file path=ppt/theme/theme1.xml><?xml version="1.0" encoding="utf-8"?>
<a:theme xmlns:a="http://schemas.openxmlformats.org/drawingml/2006/main" name="Discover England Initial Summary Report v1">
  <a:themeElements>
    <a:clrScheme name="Custom 5">
      <a:dk1>
        <a:srgbClr val="120742"/>
      </a:dk1>
      <a:lt1>
        <a:sysClr val="window" lastClr="FFFFFF"/>
      </a:lt1>
      <a:dk2>
        <a:srgbClr val="231F20"/>
      </a:dk2>
      <a:lt2>
        <a:srgbClr val="518A45"/>
      </a:lt2>
      <a:accent1>
        <a:srgbClr val="120742"/>
      </a:accent1>
      <a:accent2>
        <a:srgbClr val="C00000"/>
      </a:accent2>
      <a:accent3>
        <a:srgbClr val="518A45"/>
      </a:accent3>
      <a:accent4>
        <a:srgbClr val="FDB332"/>
      </a:accent4>
      <a:accent5>
        <a:srgbClr val="157EAB"/>
      </a:accent5>
      <a:accent6>
        <a:srgbClr val="BFDBF7"/>
      </a:accent6>
      <a:hlink>
        <a:srgbClr val="120742"/>
      </a:hlink>
      <a:folHlink>
        <a:srgbClr val="C0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VisitEngland powerpoint template 4x3.pptx" id="{F9122EB2-9122-4133-9072-A0D5C8C93379}" vid="{E9A80902-61CD-4BB9-82B6-E0FB00EB522A}"/>
    </a:ext>
  </a:extLst>
</a:theme>
</file>

<file path=ppt/theme/theme2.xml><?xml version="1.0" encoding="utf-8"?>
<a:theme xmlns:a="http://schemas.openxmlformats.org/drawingml/2006/main" name="1_Discover England Initial Summary Report v1">
  <a:themeElements>
    <a:clrScheme name="Custom 5">
      <a:dk1>
        <a:srgbClr val="120742"/>
      </a:dk1>
      <a:lt1>
        <a:sysClr val="window" lastClr="FFFFFF"/>
      </a:lt1>
      <a:dk2>
        <a:srgbClr val="231F20"/>
      </a:dk2>
      <a:lt2>
        <a:srgbClr val="518A45"/>
      </a:lt2>
      <a:accent1>
        <a:srgbClr val="120742"/>
      </a:accent1>
      <a:accent2>
        <a:srgbClr val="C00000"/>
      </a:accent2>
      <a:accent3>
        <a:srgbClr val="518A45"/>
      </a:accent3>
      <a:accent4>
        <a:srgbClr val="FDB332"/>
      </a:accent4>
      <a:accent5>
        <a:srgbClr val="157EAB"/>
      </a:accent5>
      <a:accent6>
        <a:srgbClr val="BFDBF7"/>
      </a:accent6>
      <a:hlink>
        <a:srgbClr val="120742"/>
      </a:hlink>
      <a:folHlink>
        <a:srgbClr val="C0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VisitEngland powerpoint template 4x3.pptx" id="{F9122EB2-9122-4133-9072-A0D5C8C93379}" vid="{E9A80902-61CD-4BB9-82B6-E0FB00EB522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Discover England Initial Summary Report v1</Template>
  <TotalTime>27985</TotalTime>
  <Words>1581</Words>
  <Application>Microsoft Office PowerPoint</Application>
  <PresentationFormat>On-screen Show (4:3)</PresentationFormat>
  <Paragraphs>447</Paragraphs>
  <Slides>9</Slides>
  <Notes>1</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9</vt:i4>
      </vt:variant>
    </vt:vector>
  </HeadingPairs>
  <TitlesOfParts>
    <vt:vector size="13" baseType="lpstr">
      <vt:lpstr>Arial</vt:lpstr>
      <vt:lpstr>Calibri</vt:lpstr>
      <vt:lpstr>Discover England Initial Summary Report v1</vt:lpstr>
      <vt:lpstr>1_Discover England Initial Summary Report v1</vt:lpstr>
      <vt:lpstr>Discover England:  summary insights on overseas visitors to Hastings</vt:lpstr>
      <vt:lpstr>Headline stats: Overseas visits, spend and nights to Hastings</vt:lpstr>
      <vt:lpstr>Trip purpose and source markets: All visitors and holiday visitors</vt:lpstr>
      <vt:lpstr>Demographics and holiday characteristics: Holiday visitors</vt:lpstr>
      <vt:lpstr>Travel and destinations: Holiday visitors</vt:lpstr>
      <vt:lpstr>PowerPoint Presentation</vt:lpstr>
      <vt:lpstr>About this report/1</vt:lpstr>
      <vt:lpstr>About this report/2</vt:lpstr>
      <vt:lpstr>About this report/3</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 England:  summary insights on overseas visitors</dc:title>
  <dc:creator>Steve Mills</dc:creator>
  <cp:lastModifiedBy>Keri Portas</cp:lastModifiedBy>
  <cp:revision>927</cp:revision>
  <cp:lastPrinted>2017-10-24T09:05:43Z</cp:lastPrinted>
  <dcterms:created xsi:type="dcterms:W3CDTF">2016-07-20T15:06:07Z</dcterms:created>
  <dcterms:modified xsi:type="dcterms:W3CDTF">2017-11-06T16:25:39Z</dcterms:modified>
</cp:coreProperties>
</file>