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Exeter tot</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0.8</c:v>
                </c:pt>
                <c:pt idx="1">
                  <c:v>0.8</c:v>
                </c:pt>
                <c:pt idx="2" formatCode="0.0">
                  <c:v>0.7</c:v>
                </c:pt>
                <c:pt idx="3" formatCode="0.0">
                  <c:v>0.8</c:v>
                </c:pt>
                <c:pt idx="4" formatCode="0.0">
                  <c:v>0.9</c:v>
                </c:pt>
              </c:numCache>
            </c:numRef>
          </c:val>
        </c:ser>
        <c:ser>
          <c:idx val="1"/>
          <c:order val="1"/>
          <c:tx>
            <c:strRef>
              <c:f>Sheet1!$C$1</c:f>
              <c:strCache>
                <c:ptCount val="1"/>
                <c:pt idx="0">
                  <c:v>Exeter hols</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0.1</c:v>
                </c:pt>
                <c:pt idx="1">
                  <c:v>0.2</c:v>
                </c:pt>
                <c:pt idx="2" formatCode="0.0">
                  <c:v>0.2</c:v>
                </c:pt>
                <c:pt idx="3" formatCode="0.0">
                  <c:v>0.4</c:v>
                </c:pt>
                <c:pt idx="4" formatCode="0.0">
                  <c:v>0.4</c:v>
                </c:pt>
              </c:numCache>
            </c:numRef>
          </c:val>
        </c:ser>
        <c:dLbls>
          <c:showLegendKey val="0"/>
          <c:showVal val="0"/>
          <c:showCatName val="0"/>
          <c:showSerName val="0"/>
          <c:showPercent val="0"/>
          <c:showBubbleSize val="0"/>
        </c:dLbls>
        <c:gapWidth val="219"/>
        <c:axId val="514984288"/>
        <c:axId val="51498507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514984288"/>
        <c:axId val="514985072"/>
      </c:lineChart>
      <c:catAx>
        <c:axId val="51498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4985072"/>
        <c:crosses val="autoZero"/>
        <c:auto val="1"/>
        <c:lblAlgn val="ctr"/>
        <c:lblOffset val="100"/>
        <c:noMultiLvlLbl val="0"/>
      </c:catAx>
      <c:valAx>
        <c:axId val="514985072"/>
        <c:scaling>
          <c:orientation val="minMax"/>
        </c:scaling>
        <c:delete val="1"/>
        <c:axPos val="l"/>
        <c:numFmt formatCode="General" sourceLinked="1"/>
        <c:majorTickMark val="none"/>
        <c:minorTickMark val="none"/>
        <c:tickLblPos val="nextTo"/>
        <c:crossAx val="51498428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0.15040274153204325"/>
          <c:w val="0.99897384094165476"/>
          <c:h val="0.3649468880842085"/>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Exeter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0.67</c:v>
                </c:pt>
                <c:pt idx="1">
                  <c:v>0.45</c:v>
                </c:pt>
                <c:pt idx="2">
                  <c:v>0.69</c:v>
                </c:pt>
                <c:pt idx="3">
                  <c:v>0.64</c:v>
                </c:pt>
                <c:pt idx="4">
                  <c:v>0.68</c:v>
                </c:pt>
                <c:pt idx="5">
                  <c:v>0.02</c:v>
                </c:pt>
                <c:pt idx="6">
                  <c:v>0.73</c:v>
                </c:pt>
                <c:pt idx="7">
                  <c:v>0.48</c:v>
                </c:pt>
                <c:pt idx="8">
                  <c:v>0.05</c:v>
                </c:pt>
              </c:numCache>
            </c:numRef>
          </c:val>
        </c:ser>
        <c:dLbls>
          <c:showLegendKey val="0"/>
          <c:showVal val="0"/>
          <c:showCatName val="0"/>
          <c:showSerName val="0"/>
          <c:showPercent val="0"/>
          <c:showBubbleSize val="0"/>
        </c:dLbls>
        <c:gapWidth val="30"/>
        <c:axId val="514997224"/>
        <c:axId val="514998400"/>
      </c:barChart>
      <c:catAx>
        <c:axId val="514997224"/>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514998400"/>
        <c:crosses val="autoZero"/>
        <c:auto val="1"/>
        <c:lblAlgn val="ctr"/>
        <c:lblOffset val="100"/>
        <c:noMultiLvlLbl val="0"/>
      </c:catAx>
      <c:valAx>
        <c:axId val="514998400"/>
        <c:scaling>
          <c:orientation val="minMax"/>
          <c:max val="1"/>
        </c:scaling>
        <c:delete val="1"/>
        <c:axPos val="l"/>
        <c:majorGridlines>
          <c:spPr>
            <a:ln>
              <a:noFill/>
            </a:ln>
          </c:spPr>
        </c:majorGridlines>
        <c:numFmt formatCode="0%" sourceLinked="1"/>
        <c:majorTickMark val="out"/>
        <c:minorTickMark val="none"/>
        <c:tickLblPos val="nextTo"/>
        <c:crossAx val="514997224"/>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Sheet1!$B$2:$B$3</c:f>
              <c:numCache>
                <c:formatCode>0%</c:formatCode>
                <c:ptCount val="2"/>
                <c:pt idx="0">
                  <c:v>0.08</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Sheet1!$C$2:$C$3</c:f>
              <c:numCache>
                <c:formatCode>0%</c:formatCode>
                <c:ptCount val="2"/>
                <c:pt idx="0">
                  <c:v>0.32</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Sheet1!$D$2:$D$3</c:f>
              <c:numCache>
                <c:formatCode>0%</c:formatCode>
                <c:ptCount val="2"/>
                <c:pt idx="0">
                  <c:v>0.38</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Sheet1!$E$2:$E$3</c:f>
              <c:numCache>
                <c:formatCode>0%</c:formatCode>
                <c:ptCount val="2"/>
                <c:pt idx="0">
                  <c:v>0.23</c:v>
                </c:pt>
                <c:pt idx="1">
                  <c:v>7.0000000000000007E-2</c:v>
                </c:pt>
              </c:numCache>
            </c:numRef>
          </c:val>
        </c:ser>
        <c:dLbls>
          <c:showLegendKey val="0"/>
          <c:showVal val="1"/>
          <c:showCatName val="0"/>
          <c:showSerName val="0"/>
          <c:showPercent val="0"/>
          <c:showBubbleSize val="0"/>
        </c:dLbls>
        <c:gapWidth val="49"/>
        <c:overlap val="100"/>
        <c:axId val="515002712"/>
        <c:axId val="515003104"/>
      </c:barChart>
      <c:catAx>
        <c:axId val="515002712"/>
        <c:scaling>
          <c:orientation val="minMax"/>
        </c:scaling>
        <c:delete val="0"/>
        <c:axPos val="b"/>
        <c:numFmt formatCode="General" sourceLinked="0"/>
        <c:majorTickMark val="none"/>
        <c:minorTickMark val="none"/>
        <c:tickLblPos val="nextTo"/>
        <c:txPr>
          <a:bodyPr/>
          <a:lstStyle/>
          <a:p>
            <a:pPr>
              <a:defRPr b="1"/>
            </a:pPr>
            <a:endParaRPr lang="en-US"/>
          </a:p>
        </c:txPr>
        <c:crossAx val="515003104"/>
        <c:crosses val="autoZero"/>
        <c:auto val="1"/>
        <c:lblAlgn val="ctr"/>
        <c:lblOffset val="100"/>
        <c:noMultiLvlLbl val="0"/>
      </c:catAx>
      <c:valAx>
        <c:axId val="515003104"/>
        <c:scaling>
          <c:orientation val="minMax"/>
        </c:scaling>
        <c:delete val="1"/>
        <c:axPos val="l"/>
        <c:numFmt formatCode="0%" sourceLinked="1"/>
        <c:majorTickMark val="none"/>
        <c:minorTickMark val="none"/>
        <c:tickLblPos val="nextTo"/>
        <c:crossAx val="515002712"/>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Exeter</c:v>
                </c:pt>
                <c:pt idx="1">
                  <c:v>Holiday visitors to UK</c:v>
                </c:pt>
              </c:strCache>
            </c:strRef>
          </c:cat>
          <c:val>
            <c:numRef>
              <c:f>Sheet1!$B$2:$B$4</c:f>
              <c:numCache>
                <c:formatCode>_-[$£-809]* #,##0_-;\-[$£-809]* #,##0_-;_-[$£-809]* "-"??_-;_-@_-</c:formatCode>
                <c:ptCount val="2"/>
                <c:pt idx="0">
                  <c:v>316</c:v>
                </c:pt>
                <c:pt idx="1">
                  <c:v>644</c:v>
                </c:pt>
              </c:numCache>
            </c:numRef>
          </c:val>
        </c:ser>
        <c:dLbls>
          <c:showLegendKey val="0"/>
          <c:showVal val="0"/>
          <c:showCatName val="0"/>
          <c:showSerName val="0"/>
          <c:showPercent val="0"/>
          <c:showBubbleSize val="0"/>
        </c:dLbls>
        <c:gapWidth val="102"/>
        <c:axId val="515016432"/>
        <c:axId val="515013688"/>
      </c:barChart>
      <c:catAx>
        <c:axId val="51501643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5013688"/>
        <c:crosses val="autoZero"/>
        <c:auto val="1"/>
        <c:lblAlgn val="ctr"/>
        <c:lblOffset val="100"/>
        <c:noMultiLvlLbl val="0"/>
      </c:catAx>
      <c:valAx>
        <c:axId val="515013688"/>
        <c:scaling>
          <c:orientation val="minMax"/>
          <c:max val="1000"/>
        </c:scaling>
        <c:delete val="1"/>
        <c:axPos val="l"/>
        <c:numFmt formatCode="_-[$£-809]* #,##0_-;\-[$£-809]* #,##0_-;_-[$£-809]* &quot;-&quot;??_-;_-@_-" sourceLinked="1"/>
        <c:majorTickMark val="out"/>
        <c:minorTickMark val="none"/>
        <c:tickLblPos val="nextTo"/>
        <c:crossAx val="515016432"/>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Exeter</c:v>
                </c:pt>
                <c:pt idx="1">
                  <c:v>Holiday visitors to UK</c:v>
                </c:pt>
              </c:strCache>
            </c:strRef>
          </c:cat>
          <c:val>
            <c:numRef>
              <c:f>Sheet1!$B$2:$B$4</c:f>
              <c:numCache>
                <c:formatCode>_-[$£-809]* #,##0_-;\-[$£-809]* #,##0_-;_-[$£-809]* "-"??_-;_-@_-</c:formatCode>
                <c:ptCount val="2"/>
                <c:pt idx="0">
                  <c:v>63</c:v>
                </c:pt>
                <c:pt idx="1">
                  <c:v>101</c:v>
                </c:pt>
              </c:numCache>
            </c:numRef>
          </c:val>
        </c:ser>
        <c:dLbls>
          <c:showLegendKey val="0"/>
          <c:showVal val="0"/>
          <c:showCatName val="0"/>
          <c:showSerName val="0"/>
          <c:showPercent val="0"/>
          <c:showBubbleSize val="0"/>
        </c:dLbls>
        <c:gapWidth val="102"/>
        <c:axId val="515007024"/>
        <c:axId val="515019960"/>
      </c:barChart>
      <c:catAx>
        <c:axId val="515007024"/>
        <c:scaling>
          <c:orientation val="minMax"/>
        </c:scaling>
        <c:delete val="0"/>
        <c:axPos val="b"/>
        <c:numFmt formatCode="General" sourceLinked="0"/>
        <c:majorTickMark val="out"/>
        <c:minorTickMark val="none"/>
        <c:tickLblPos val="nextTo"/>
        <c:txPr>
          <a:bodyPr/>
          <a:lstStyle/>
          <a:p>
            <a:pPr>
              <a:defRPr sz="900" b="1"/>
            </a:pPr>
            <a:endParaRPr lang="en-US"/>
          </a:p>
        </c:txPr>
        <c:crossAx val="515019960"/>
        <c:crosses val="autoZero"/>
        <c:auto val="1"/>
        <c:lblAlgn val="ctr"/>
        <c:lblOffset val="100"/>
        <c:noMultiLvlLbl val="0"/>
      </c:catAx>
      <c:valAx>
        <c:axId val="515019960"/>
        <c:scaling>
          <c:orientation val="minMax"/>
          <c:max val="1000"/>
        </c:scaling>
        <c:delete val="1"/>
        <c:axPos val="l"/>
        <c:numFmt formatCode="_-[$£-809]* #,##0_-;\-[$£-809]* #,##0_-;_-[$£-809]* &quot;-&quot;??_-;_-@_-" sourceLinked="1"/>
        <c:majorTickMark val="out"/>
        <c:minorTickMark val="none"/>
        <c:tickLblPos val="nextTo"/>
        <c:crossAx val="515007024"/>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254981525744974"/>
          <c:y val="4.7885757835095979E-2"/>
          <c:w val="0.72870777879288906"/>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Sheet1!$B$2:$B$3</c:f>
              <c:numCache>
                <c:formatCode>0%</c:formatCode>
                <c:ptCount val="2"/>
                <c:pt idx="0">
                  <c:v>0.11</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Sheet1!$C$2:$C$3</c:f>
              <c:numCache>
                <c:formatCode>0%</c:formatCode>
                <c:ptCount val="2"/>
                <c:pt idx="0">
                  <c:v>0.25</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Sheet1!$D$2:$D$3</c:f>
              <c:numCache>
                <c:formatCode>0%</c:formatCode>
                <c:ptCount val="2"/>
                <c:pt idx="0">
                  <c:v>0.55000000000000004</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Sheet1!$E$2:$E$3</c:f>
              <c:numCache>
                <c:formatCode>0%</c:formatCode>
                <c:ptCount val="2"/>
                <c:pt idx="0">
                  <c:v>0.09</c:v>
                </c:pt>
                <c:pt idx="1">
                  <c:v>0.21</c:v>
                </c:pt>
              </c:numCache>
            </c:numRef>
          </c:val>
        </c:ser>
        <c:dLbls>
          <c:showLegendKey val="0"/>
          <c:showVal val="0"/>
          <c:showCatName val="0"/>
          <c:showSerName val="0"/>
          <c:showPercent val="0"/>
          <c:showBubbleSize val="0"/>
        </c:dLbls>
        <c:gapWidth val="49"/>
        <c:overlap val="100"/>
        <c:axId val="515009376"/>
        <c:axId val="514958416"/>
      </c:barChart>
      <c:catAx>
        <c:axId val="51500937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4958416"/>
        <c:crosses val="autoZero"/>
        <c:auto val="1"/>
        <c:lblAlgn val="ctr"/>
        <c:lblOffset val="100"/>
        <c:noMultiLvlLbl val="0"/>
      </c:catAx>
      <c:valAx>
        <c:axId val="514958416"/>
        <c:scaling>
          <c:orientation val="minMax"/>
        </c:scaling>
        <c:delete val="1"/>
        <c:axPos val="l"/>
        <c:numFmt formatCode="0%" sourceLinked="1"/>
        <c:majorTickMark val="out"/>
        <c:minorTickMark val="none"/>
        <c:tickLblPos val="nextTo"/>
        <c:crossAx val="515009376"/>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Sheet1!$B$2:$B$3</c:f>
              <c:numCache>
                <c:formatCode>0%</c:formatCode>
                <c:ptCount val="2"/>
                <c:pt idx="0">
                  <c:v>0.76</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Sheet1!$C$2:$C$3</c:f>
              <c:numCache>
                <c:formatCode>0%</c:formatCode>
                <c:ptCount val="2"/>
                <c:pt idx="0">
                  <c:v>0.24</c:v>
                </c:pt>
                <c:pt idx="1">
                  <c:v>0.16</c:v>
                </c:pt>
              </c:numCache>
            </c:numRef>
          </c:val>
        </c:ser>
        <c:dLbls>
          <c:showLegendKey val="0"/>
          <c:showVal val="0"/>
          <c:showCatName val="0"/>
          <c:showSerName val="0"/>
          <c:showPercent val="0"/>
          <c:showBubbleSize val="0"/>
        </c:dLbls>
        <c:gapWidth val="49"/>
        <c:overlap val="100"/>
        <c:axId val="514966256"/>
        <c:axId val="514957240"/>
      </c:barChart>
      <c:catAx>
        <c:axId val="51496625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4957240"/>
        <c:crosses val="autoZero"/>
        <c:auto val="1"/>
        <c:lblAlgn val="ctr"/>
        <c:lblOffset val="100"/>
        <c:noMultiLvlLbl val="0"/>
      </c:catAx>
      <c:valAx>
        <c:axId val="514957240"/>
        <c:scaling>
          <c:orientation val="minMax"/>
        </c:scaling>
        <c:delete val="1"/>
        <c:axPos val="l"/>
        <c:numFmt formatCode="0%" sourceLinked="1"/>
        <c:majorTickMark val="out"/>
        <c:minorTickMark val="none"/>
        <c:tickLblPos val="nextTo"/>
        <c:crossAx val="514966256"/>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Sheet1!$B$2:$B$3</c:f>
              <c:numCache>
                <c:formatCode>0%</c:formatCode>
                <c:ptCount val="2"/>
                <c:pt idx="0">
                  <c:v>0.15</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Sheet1!$C$2:$C$3</c:f>
              <c:numCache>
                <c:formatCode>0%</c:formatCode>
                <c:ptCount val="2"/>
                <c:pt idx="0">
                  <c:v>0.09</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Sheet1!$D$2:$D$3</c:f>
              <c:numCache>
                <c:formatCode>0%</c:formatCode>
                <c:ptCount val="2"/>
                <c:pt idx="0">
                  <c:v>7.0000000000000007E-2</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Sheet1!$E$2:$E$3</c:f>
              <c:numCache>
                <c:formatCode>0%</c:formatCode>
                <c:ptCount val="2"/>
                <c:pt idx="0">
                  <c:v>0.11</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Sheet1!$F$2:$F$3</c:f>
              <c:numCache>
                <c:formatCode>0%</c:formatCode>
                <c:ptCount val="2"/>
                <c:pt idx="0">
                  <c:v>0.3</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Sheet1!$G$2:$G$3</c:f>
              <c:numCache>
                <c:formatCode>0%</c:formatCode>
                <c:ptCount val="2"/>
                <c:pt idx="0">
                  <c:v>0.18</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Sheet1!$H$2:$H$3</c:f>
              <c:numCache>
                <c:formatCode>0%</c:formatCode>
                <c:ptCount val="2"/>
                <c:pt idx="0">
                  <c:v>0.11</c:v>
                </c:pt>
                <c:pt idx="1">
                  <c:v>0.06</c:v>
                </c:pt>
              </c:numCache>
            </c:numRef>
          </c:val>
        </c:ser>
        <c:dLbls>
          <c:showLegendKey val="0"/>
          <c:showVal val="0"/>
          <c:showCatName val="0"/>
          <c:showSerName val="0"/>
          <c:showPercent val="0"/>
          <c:showBubbleSize val="0"/>
        </c:dLbls>
        <c:gapWidth val="100"/>
        <c:overlap val="100"/>
        <c:axId val="514958024"/>
        <c:axId val="514958808"/>
      </c:barChart>
      <c:catAx>
        <c:axId val="514958024"/>
        <c:scaling>
          <c:orientation val="minMax"/>
        </c:scaling>
        <c:delete val="0"/>
        <c:axPos val="b"/>
        <c:numFmt formatCode="General" sourceLinked="0"/>
        <c:majorTickMark val="out"/>
        <c:minorTickMark val="none"/>
        <c:tickLblPos val="nextTo"/>
        <c:crossAx val="514958808"/>
        <c:crosses val="autoZero"/>
        <c:auto val="1"/>
        <c:lblAlgn val="ctr"/>
        <c:lblOffset val="100"/>
        <c:noMultiLvlLbl val="0"/>
      </c:catAx>
      <c:valAx>
        <c:axId val="514958808"/>
        <c:scaling>
          <c:orientation val="minMax"/>
        </c:scaling>
        <c:delete val="1"/>
        <c:axPos val="l"/>
        <c:numFmt formatCode="0%" sourceLinked="1"/>
        <c:majorTickMark val="out"/>
        <c:minorTickMark val="none"/>
        <c:tickLblPos val="nextTo"/>
        <c:crossAx val="514958024"/>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Sheet1!$B$2:$B$3</c:f>
              <c:numCache>
                <c:formatCode>0%</c:formatCode>
                <c:ptCount val="2"/>
                <c:pt idx="0">
                  <c:v>0.06</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Sheet1!$C$2:$C$3</c:f>
              <c:numCache>
                <c:formatCode>0%</c:formatCode>
                <c:ptCount val="2"/>
                <c:pt idx="0">
                  <c:v>0.45</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Exeter</c:v>
                </c:pt>
                <c:pt idx="1">
                  <c:v>Holiday visitors to UK</c:v>
                </c:pt>
              </c:strCache>
            </c:strRef>
          </c:cat>
          <c:val>
            <c:numRef>
              <c:f>Sheet1!$D$2:$D$3</c:f>
              <c:numCache>
                <c:formatCode>0%</c:formatCode>
                <c:ptCount val="2"/>
                <c:pt idx="0">
                  <c:v>0.49</c:v>
                </c:pt>
                <c:pt idx="1">
                  <c:v>0.15</c:v>
                </c:pt>
              </c:numCache>
            </c:numRef>
          </c:val>
        </c:ser>
        <c:dLbls>
          <c:showLegendKey val="0"/>
          <c:showVal val="1"/>
          <c:showCatName val="0"/>
          <c:showSerName val="0"/>
          <c:showPercent val="0"/>
          <c:showBubbleSize val="0"/>
        </c:dLbls>
        <c:gapWidth val="49"/>
        <c:overlap val="100"/>
        <c:axId val="514959200"/>
        <c:axId val="514960376"/>
      </c:barChart>
      <c:catAx>
        <c:axId val="514959200"/>
        <c:scaling>
          <c:orientation val="minMax"/>
        </c:scaling>
        <c:delete val="0"/>
        <c:axPos val="b"/>
        <c:numFmt formatCode="General" sourceLinked="0"/>
        <c:majorTickMark val="none"/>
        <c:minorTickMark val="none"/>
        <c:tickLblPos val="nextTo"/>
        <c:txPr>
          <a:bodyPr/>
          <a:lstStyle/>
          <a:p>
            <a:pPr>
              <a:defRPr b="1"/>
            </a:pPr>
            <a:endParaRPr lang="en-US"/>
          </a:p>
        </c:txPr>
        <c:crossAx val="514960376"/>
        <c:crosses val="autoZero"/>
        <c:auto val="1"/>
        <c:lblAlgn val="ctr"/>
        <c:lblOffset val="100"/>
        <c:noMultiLvlLbl val="0"/>
      </c:catAx>
      <c:valAx>
        <c:axId val="514960376"/>
        <c:scaling>
          <c:orientation val="minMax"/>
        </c:scaling>
        <c:delete val="1"/>
        <c:axPos val="l"/>
        <c:numFmt formatCode="0%" sourceLinked="1"/>
        <c:majorTickMark val="none"/>
        <c:minorTickMark val="none"/>
        <c:tickLblPos val="nextTo"/>
        <c:crossAx val="514959200"/>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196314007238546"/>
          <c:y val="4.2349926804654069E-2"/>
          <c:w val="0.59688486147785569"/>
          <c:h val="0.9153001463906919"/>
        </c:manualLayout>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South East</c:v>
                </c:pt>
                <c:pt idx="1">
                  <c:v>London</c:v>
                </c:pt>
                <c:pt idx="2">
                  <c:v>South West</c:v>
                </c:pt>
                <c:pt idx="3">
                  <c:v>West Midlands</c:v>
                </c:pt>
                <c:pt idx="4">
                  <c:v>North East</c:v>
                </c:pt>
              </c:strCache>
            </c:strRef>
          </c:cat>
          <c:val>
            <c:numRef>
              <c:f>Sheet1!$B$2:$B$6</c:f>
              <c:numCache>
                <c:formatCode>0%</c:formatCode>
                <c:ptCount val="5"/>
                <c:pt idx="0">
                  <c:v>0.54</c:v>
                </c:pt>
                <c:pt idx="1">
                  <c:v>0.26</c:v>
                </c:pt>
                <c:pt idx="2">
                  <c:v>0.15</c:v>
                </c:pt>
                <c:pt idx="3">
                  <c:v>0.02</c:v>
                </c:pt>
                <c:pt idx="4">
                  <c:v>0.01</c:v>
                </c:pt>
              </c:numCache>
            </c:numRef>
          </c:val>
        </c:ser>
        <c:dLbls>
          <c:showLegendKey val="0"/>
          <c:showVal val="0"/>
          <c:showCatName val="0"/>
          <c:showSerName val="0"/>
          <c:showPercent val="0"/>
          <c:showBubbleSize val="0"/>
        </c:dLbls>
        <c:gapWidth val="150"/>
        <c:axId val="514961160"/>
        <c:axId val="514961944"/>
      </c:barChart>
      <c:catAx>
        <c:axId val="514961160"/>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514961944"/>
        <c:crosses val="autoZero"/>
        <c:auto val="1"/>
        <c:lblAlgn val="ctr"/>
        <c:lblOffset val="100"/>
        <c:noMultiLvlLbl val="0"/>
      </c:catAx>
      <c:valAx>
        <c:axId val="514961944"/>
        <c:scaling>
          <c:orientation val="minMax"/>
        </c:scaling>
        <c:delete val="1"/>
        <c:axPos val="t"/>
        <c:numFmt formatCode="0%" sourceLinked="1"/>
        <c:majorTickMark val="out"/>
        <c:minorTickMark val="none"/>
        <c:tickLblPos val="nextTo"/>
        <c:crossAx val="5149611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Exeter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43</c:v>
                </c:pt>
                <c:pt idx="1">
                  <c:v>46</c:v>
                </c:pt>
                <c:pt idx="2">
                  <c:v>48</c:v>
                </c:pt>
                <c:pt idx="3">
                  <c:v>40</c:v>
                </c:pt>
                <c:pt idx="4">
                  <c:v>52</c:v>
                </c:pt>
              </c:numCache>
            </c:numRef>
          </c:val>
        </c:ser>
        <c:ser>
          <c:idx val="1"/>
          <c:order val="1"/>
          <c:tx>
            <c:strRef>
              <c:f>Sheet1!$C$1</c:f>
              <c:strCache>
                <c:ptCount val="1"/>
                <c:pt idx="0">
                  <c:v>Exeter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6</c:v>
                </c:pt>
                <c:pt idx="1">
                  <c:v>11</c:v>
                </c:pt>
                <c:pt idx="2">
                  <c:v>15</c:v>
                </c:pt>
                <c:pt idx="3">
                  <c:v>20</c:v>
                </c:pt>
                <c:pt idx="4">
                  <c:v>20</c:v>
                </c:pt>
              </c:numCache>
            </c:numRef>
          </c:val>
        </c:ser>
        <c:dLbls>
          <c:showLegendKey val="0"/>
          <c:showVal val="0"/>
          <c:showCatName val="0"/>
          <c:showSerName val="0"/>
          <c:showPercent val="0"/>
          <c:showBubbleSize val="0"/>
        </c:dLbls>
        <c:gapWidth val="219"/>
        <c:axId val="514987424"/>
        <c:axId val="51500467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514987424"/>
        <c:axId val="515004672"/>
      </c:lineChart>
      <c:catAx>
        <c:axId val="514987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5004672"/>
        <c:crosses val="autoZero"/>
        <c:auto val="1"/>
        <c:lblAlgn val="ctr"/>
        <c:lblOffset val="100"/>
        <c:noMultiLvlLbl val="0"/>
      </c:catAx>
      <c:valAx>
        <c:axId val="515004672"/>
        <c:scaling>
          <c:orientation val="minMax"/>
        </c:scaling>
        <c:delete val="1"/>
        <c:axPos val="l"/>
        <c:numFmt formatCode="General" sourceLinked="1"/>
        <c:majorTickMark val="none"/>
        <c:minorTickMark val="none"/>
        <c:tickLblPos val="nextTo"/>
        <c:crossAx val="51498742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Exeter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74</c:v>
                </c:pt>
                <c:pt idx="1">
                  <c:v>108</c:v>
                </c:pt>
                <c:pt idx="2">
                  <c:v>101</c:v>
                </c:pt>
                <c:pt idx="3">
                  <c:v>128</c:v>
                </c:pt>
                <c:pt idx="4">
                  <c:v>123</c:v>
                </c:pt>
              </c:numCache>
            </c:numRef>
          </c:val>
        </c:ser>
        <c:ser>
          <c:idx val="1"/>
          <c:order val="1"/>
          <c:tx>
            <c:strRef>
              <c:f>Sheet1!$C$1</c:f>
              <c:strCache>
                <c:ptCount val="1"/>
                <c:pt idx="0">
                  <c:v>Exeter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28</c:v>
                </c:pt>
                <c:pt idx="1">
                  <c:v>48</c:v>
                </c:pt>
                <c:pt idx="2">
                  <c:v>52</c:v>
                </c:pt>
                <c:pt idx="3">
                  <c:v>64</c:v>
                </c:pt>
                <c:pt idx="4">
                  <c:v>54</c:v>
                </c:pt>
              </c:numCache>
            </c:numRef>
          </c:val>
        </c:ser>
        <c:dLbls>
          <c:showLegendKey val="0"/>
          <c:showVal val="0"/>
          <c:showCatName val="0"/>
          <c:showSerName val="0"/>
          <c:showPercent val="0"/>
          <c:showBubbleSize val="0"/>
        </c:dLbls>
        <c:gapWidth val="219"/>
        <c:axId val="514997616"/>
        <c:axId val="514996440"/>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514997616"/>
        <c:axId val="514996440"/>
      </c:lineChart>
      <c:catAx>
        <c:axId val="514997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4996440"/>
        <c:crosses val="autoZero"/>
        <c:auto val="1"/>
        <c:lblAlgn val="ctr"/>
        <c:lblOffset val="100"/>
        <c:noMultiLvlLbl val="0"/>
      </c:catAx>
      <c:valAx>
        <c:axId val="514996440"/>
        <c:scaling>
          <c:orientation val="minMax"/>
        </c:scaling>
        <c:delete val="1"/>
        <c:axPos val="l"/>
        <c:numFmt formatCode="General" sourceLinked="1"/>
        <c:majorTickMark val="none"/>
        <c:minorTickMark val="none"/>
        <c:tickLblPos val="nextTo"/>
        <c:crossAx val="514997616"/>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Exeter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Exeter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515001144"/>
        <c:axId val="514995264"/>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515001144"/>
        <c:axId val="514995264"/>
      </c:lineChart>
      <c:catAx>
        <c:axId val="515001144"/>
        <c:scaling>
          <c:orientation val="minMax"/>
        </c:scaling>
        <c:delete val="1"/>
        <c:axPos val="b"/>
        <c:numFmt formatCode="General" sourceLinked="1"/>
        <c:majorTickMark val="none"/>
        <c:minorTickMark val="none"/>
        <c:tickLblPos val="nextTo"/>
        <c:crossAx val="514995264"/>
        <c:crosses val="autoZero"/>
        <c:auto val="1"/>
        <c:lblAlgn val="ctr"/>
        <c:lblOffset val="100"/>
        <c:noMultiLvlLbl val="0"/>
      </c:catAx>
      <c:valAx>
        <c:axId val="514995264"/>
        <c:scaling>
          <c:orientation val="minMax"/>
        </c:scaling>
        <c:delete val="1"/>
        <c:axPos val="l"/>
        <c:numFmt formatCode="General" sourceLinked="1"/>
        <c:majorTickMark val="none"/>
        <c:minorTickMark val="none"/>
        <c:tickLblPos val="nextTo"/>
        <c:crossAx val="515001144"/>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515001536"/>
        <c:axId val="515001928"/>
      </c:lineChart>
      <c:catAx>
        <c:axId val="515001536"/>
        <c:scaling>
          <c:orientation val="minMax"/>
        </c:scaling>
        <c:delete val="1"/>
        <c:axPos val="b"/>
        <c:numFmt formatCode="General" sourceLinked="0"/>
        <c:majorTickMark val="out"/>
        <c:minorTickMark val="none"/>
        <c:tickLblPos val="nextTo"/>
        <c:crossAx val="515001928"/>
        <c:crosses val="autoZero"/>
        <c:auto val="1"/>
        <c:lblAlgn val="ctr"/>
        <c:lblOffset val="100"/>
        <c:noMultiLvlLbl val="0"/>
      </c:catAx>
      <c:valAx>
        <c:axId val="515001928"/>
        <c:scaling>
          <c:orientation val="minMax"/>
        </c:scaling>
        <c:delete val="1"/>
        <c:axPos val="l"/>
        <c:numFmt formatCode="#,##0" sourceLinked="1"/>
        <c:majorTickMark val="out"/>
        <c:minorTickMark val="none"/>
        <c:tickLblPos val="nextTo"/>
        <c:crossAx val="51500153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515002320"/>
        <c:axId val="514998792"/>
      </c:lineChart>
      <c:catAx>
        <c:axId val="515002320"/>
        <c:scaling>
          <c:orientation val="minMax"/>
        </c:scaling>
        <c:delete val="1"/>
        <c:axPos val="b"/>
        <c:numFmt formatCode="General" sourceLinked="0"/>
        <c:majorTickMark val="out"/>
        <c:minorTickMark val="none"/>
        <c:tickLblPos val="nextTo"/>
        <c:crossAx val="514998792"/>
        <c:crosses val="autoZero"/>
        <c:auto val="1"/>
        <c:lblAlgn val="ctr"/>
        <c:lblOffset val="100"/>
        <c:noMultiLvlLbl val="0"/>
      </c:catAx>
      <c:valAx>
        <c:axId val="514998792"/>
        <c:scaling>
          <c:orientation val="minMax"/>
        </c:scaling>
        <c:delete val="1"/>
        <c:axPos val="l"/>
        <c:numFmt formatCode="General" sourceLinked="1"/>
        <c:majorTickMark val="out"/>
        <c:minorTickMark val="none"/>
        <c:tickLblPos val="nextTo"/>
        <c:crossAx val="51500232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515006632"/>
        <c:axId val="514998008"/>
      </c:lineChart>
      <c:catAx>
        <c:axId val="515006632"/>
        <c:scaling>
          <c:orientation val="minMax"/>
        </c:scaling>
        <c:delete val="1"/>
        <c:axPos val="b"/>
        <c:numFmt formatCode="General" sourceLinked="0"/>
        <c:majorTickMark val="out"/>
        <c:minorTickMark val="none"/>
        <c:tickLblPos val="nextTo"/>
        <c:crossAx val="514998008"/>
        <c:crosses val="autoZero"/>
        <c:auto val="1"/>
        <c:lblAlgn val="ctr"/>
        <c:lblOffset val="100"/>
        <c:noMultiLvlLbl val="0"/>
      </c:catAx>
      <c:valAx>
        <c:axId val="514998008"/>
        <c:scaling>
          <c:orientation val="minMax"/>
        </c:scaling>
        <c:delete val="1"/>
        <c:axPos val="l"/>
        <c:numFmt formatCode="General" sourceLinked="1"/>
        <c:majorTickMark val="out"/>
        <c:minorTickMark val="none"/>
        <c:tickLblPos val="nextTo"/>
        <c:crossAx val="515006632"/>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2237654162440943"/>
          <c:w val="0.9112164396394129"/>
          <c:h val="0.56940728336046109"/>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Exeter</c:v>
                </c:pt>
                <c:pt idx="1">
                  <c:v>All visits to UK</c:v>
                </c:pt>
              </c:strCache>
            </c:strRef>
          </c:cat>
          <c:val>
            <c:numRef>
              <c:f>Sheet1!$B$2:$B$3</c:f>
              <c:numCache>
                <c:formatCode>0%</c:formatCode>
                <c:ptCount val="2"/>
                <c:pt idx="0">
                  <c:v>0.06</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Exeter</c:v>
                </c:pt>
                <c:pt idx="1">
                  <c:v>All visits to UK</c:v>
                </c:pt>
              </c:strCache>
            </c:strRef>
          </c:cat>
          <c:val>
            <c:numRef>
              <c:f>Sheet1!$C$2:$C$3</c:f>
              <c:numCache>
                <c:formatCode>0%</c:formatCode>
                <c:ptCount val="2"/>
                <c:pt idx="0">
                  <c:v>0.28999999999999998</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Exeter</c:v>
                </c:pt>
                <c:pt idx="1">
                  <c:v>All visits to UK</c:v>
                </c:pt>
              </c:strCache>
            </c:strRef>
          </c:cat>
          <c:val>
            <c:numRef>
              <c:f>Sheet1!$D$2:$D$3</c:f>
              <c:numCache>
                <c:formatCode>0%</c:formatCode>
                <c:ptCount val="2"/>
                <c:pt idx="0">
                  <c:v>0.16</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Exeter</c:v>
                </c:pt>
                <c:pt idx="1">
                  <c:v>All visits to UK</c:v>
                </c:pt>
              </c:strCache>
            </c:strRef>
          </c:cat>
          <c:val>
            <c:numRef>
              <c:f>Sheet1!$E$2:$E$3</c:f>
              <c:numCache>
                <c:formatCode>0%</c:formatCode>
                <c:ptCount val="2"/>
                <c:pt idx="0">
                  <c:v>0.49</c:v>
                </c:pt>
                <c:pt idx="1">
                  <c:v>0.39</c:v>
                </c:pt>
              </c:numCache>
            </c:numRef>
          </c:val>
        </c:ser>
        <c:dLbls>
          <c:showLegendKey val="0"/>
          <c:showVal val="0"/>
          <c:showCatName val="0"/>
          <c:showSerName val="0"/>
          <c:showPercent val="0"/>
          <c:showBubbleSize val="0"/>
        </c:dLbls>
        <c:gapWidth val="100"/>
        <c:overlap val="100"/>
        <c:axId val="514994480"/>
        <c:axId val="514994872"/>
      </c:barChart>
      <c:catAx>
        <c:axId val="514994480"/>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4994872"/>
        <c:crosses val="autoZero"/>
        <c:auto val="1"/>
        <c:lblAlgn val="ctr"/>
        <c:lblOffset val="100"/>
        <c:noMultiLvlLbl val="0"/>
      </c:catAx>
      <c:valAx>
        <c:axId val="514994872"/>
        <c:scaling>
          <c:orientation val="maxMin"/>
        </c:scaling>
        <c:delete val="1"/>
        <c:axPos val="l"/>
        <c:numFmt formatCode="0%" sourceLinked="1"/>
        <c:majorTickMark val="out"/>
        <c:minorTickMark val="none"/>
        <c:tickLblPos val="nextTo"/>
        <c:crossAx val="514994480"/>
        <c:crosses val="autoZero"/>
        <c:crossBetween val="between"/>
      </c:valAx>
      <c:spPr>
        <a:noFill/>
        <a:ln>
          <a:noFill/>
        </a:ln>
        <a:effectLst/>
      </c:spPr>
    </c:plotArea>
    <c:legend>
      <c:legendPos val="b"/>
      <c:layout>
        <c:manualLayout>
          <c:xMode val="edge"/>
          <c:yMode val="edge"/>
          <c:x val="6.0534245700400287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Sheet1!$B$2:$B$5</c:f>
              <c:numCache>
                <c:formatCode>0%</c:formatCode>
                <c:ptCount val="4"/>
                <c:pt idx="0">
                  <c:v>0.13</c:v>
                </c:pt>
                <c:pt idx="1">
                  <c:v>0.11</c:v>
                </c:pt>
                <c:pt idx="2">
                  <c:v>0.13</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Sheet1!$C$2:$C$5</c:f>
              <c:numCache>
                <c:formatCode>0%</c:formatCode>
                <c:ptCount val="4"/>
                <c:pt idx="0">
                  <c:v>0.06</c:v>
                </c:pt>
                <c:pt idx="1">
                  <c:v>0.09</c:v>
                </c:pt>
                <c:pt idx="2">
                  <c:v>7.0000000000000007E-2</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Sheet1!$D$2:$D$5</c:f>
              <c:numCache>
                <c:formatCode>0%</c:formatCode>
                <c:ptCount val="4"/>
                <c:pt idx="0">
                  <c:v>0.2</c:v>
                </c:pt>
                <c:pt idx="1">
                  <c:v>0.09</c:v>
                </c:pt>
                <c:pt idx="2">
                  <c:v>0.3</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Sheet1!$E$2:$E$5</c:f>
              <c:numCache>
                <c:formatCode>0%</c:formatCode>
                <c:ptCount val="4"/>
                <c:pt idx="0">
                  <c:v>0.03</c:v>
                </c:pt>
                <c:pt idx="1">
                  <c:v>0.08</c:v>
                </c:pt>
                <c:pt idx="2">
                  <c:v>0.04</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Sheet1!$F$2:$F$5</c:f>
              <c:numCache>
                <c:formatCode>0%</c:formatCode>
                <c:ptCount val="4"/>
                <c:pt idx="0">
                  <c:v>7.0000000000000007E-2</c:v>
                </c:pt>
                <c:pt idx="1">
                  <c:v>0.05</c:v>
                </c:pt>
                <c:pt idx="2">
                  <c:v>7.0000000000000007E-2</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Sheet1!$G$2:$G$5</c:f>
              <c:numCache>
                <c:formatCode>0%</c:formatCode>
                <c:ptCount val="4"/>
                <c:pt idx="0">
                  <c:v>7.0000000000000007E-2</c:v>
                </c:pt>
                <c:pt idx="1">
                  <c:v>0.06</c:v>
                </c:pt>
                <c:pt idx="2">
                  <c:v>0.05</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Sheet1!$H$2:$H$5</c:f>
              <c:numCache>
                <c:formatCode>0%</c:formatCode>
                <c:ptCount val="4"/>
                <c:pt idx="0">
                  <c:v>0.05</c:v>
                </c:pt>
                <c:pt idx="1">
                  <c:v>0.05</c:v>
                </c:pt>
                <c:pt idx="2">
                  <c:v>0.05</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Sheet1!$I$2:$I$5</c:f>
              <c:numCache>
                <c:formatCode>0%</c:formatCode>
                <c:ptCount val="4"/>
                <c:pt idx="0">
                  <c:v>0.04</c:v>
                </c:pt>
                <c:pt idx="1">
                  <c:v>0.03</c:v>
                </c:pt>
                <c:pt idx="2">
                  <c:v>0.08</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Sheet1!$J$2:$J$5</c:f>
              <c:numCache>
                <c:formatCode>0%</c:formatCode>
                <c:ptCount val="4"/>
                <c:pt idx="0">
                  <c:v>0.04</c:v>
                </c:pt>
                <c:pt idx="1">
                  <c:v>0.06</c:v>
                </c:pt>
                <c:pt idx="2">
                  <c:v>0.02</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Exeter</c:v>
                </c:pt>
                <c:pt idx="1">
                  <c:v>All visitors to UK</c:v>
                </c:pt>
                <c:pt idx="2">
                  <c:v>All holiday visitors to Exeter</c:v>
                </c:pt>
                <c:pt idx="3">
                  <c:v>All holiday visitors to UK</c:v>
                </c:pt>
              </c:strCache>
            </c:strRef>
          </c:cat>
          <c:val>
            <c:numRef>
              <c:f>Sheet1!$K$2:$K$5</c:f>
              <c:numCache>
                <c:formatCode>0%</c:formatCode>
                <c:ptCount val="4"/>
                <c:pt idx="0">
                  <c:v>0.32</c:v>
                </c:pt>
                <c:pt idx="1">
                  <c:v>0.38</c:v>
                </c:pt>
                <c:pt idx="2">
                  <c:v>0.22</c:v>
                </c:pt>
                <c:pt idx="3">
                  <c:v>0.28999999999999998</c:v>
                </c:pt>
              </c:numCache>
            </c:numRef>
          </c:val>
        </c:ser>
        <c:dLbls>
          <c:showLegendKey val="0"/>
          <c:showVal val="1"/>
          <c:showCatName val="0"/>
          <c:showSerName val="0"/>
          <c:showPercent val="0"/>
          <c:showBubbleSize val="0"/>
        </c:dLbls>
        <c:gapWidth val="49"/>
        <c:overlap val="100"/>
        <c:axId val="514996048"/>
        <c:axId val="515000360"/>
      </c:barChart>
      <c:catAx>
        <c:axId val="514996048"/>
        <c:scaling>
          <c:orientation val="maxMin"/>
        </c:scaling>
        <c:delete val="0"/>
        <c:axPos val="l"/>
        <c:numFmt formatCode="General" sourceLinked="0"/>
        <c:majorTickMark val="none"/>
        <c:minorTickMark val="none"/>
        <c:tickLblPos val="nextTo"/>
        <c:txPr>
          <a:bodyPr/>
          <a:lstStyle/>
          <a:p>
            <a:pPr>
              <a:defRPr sz="1000" b="1"/>
            </a:pPr>
            <a:endParaRPr lang="en-US"/>
          </a:p>
        </c:txPr>
        <c:crossAx val="515000360"/>
        <c:crosses val="autoZero"/>
        <c:auto val="1"/>
        <c:lblAlgn val="ctr"/>
        <c:lblOffset val="100"/>
        <c:noMultiLvlLbl val="0"/>
      </c:catAx>
      <c:valAx>
        <c:axId val="515000360"/>
        <c:scaling>
          <c:orientation val="minMax"/>
          <c:max val="1"/>
        </c:scaling>
        <c:delete val="1"/>
        <c:axPos val="t"/>
        <c:numFmt formatCode="0%" sourceLinked="1"/>
        <c:majorTickMark val="out"/>
        <c:minorTickMark val="none"/>
        <c:tickLblPos val="nextTo"/>
        <c:crossAx val="514996048"/>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3983912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Exeter</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2315" y="3853084"/>
            <a:ext cx="3709064" cy="2475800"/>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77027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755639"/>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Exeter</a:t>
            </a:r>
            <a:endParaRPr lang="en-GB" sz="2000" b="1" dirty="0"/>
          </a:p>
        </p:txBody>
      </p:sp>
      <p:graphicFrame>
        <p:nvGraphicFramePr>
          <p:cNvPr id="9" name="Chart Placeholder 8"/>
          <p:cNvGraphicFramePr>
            <a:graphicFrameLocks noGrp="1"/>
          </p:cNvGraphicFramePr>
          <p:nvPr>
            <p:ph type="chart" sz="quarter" idx="10"/>
            <p:extLst/>
          </p:nvPr>
        </p:nvGraphicFramePr>
        <p:xfrm>
          <a:off x="310597" y="3741008"/>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7410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0053" y="37410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5338" y="37410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77946" y="3390469"/>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1955329"/>
            <a:ext cx="8149762" cy="357948"/>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Exeter 3 year average for 2014-16</a:t>
            </a:r>
            <a:endParaRPr sz="1400" b="1">
              <a:solidFill>
                <a:srgbClr val="120742"/>
              </a:solidFill>
            </a:endParaRPr>
          </a:p>
        </p:txBody>
      </p:sp>
      <p:sp>
        <p:nvSpPr>
          <p:cNvPr id="22" name="Rectangle 21"/>
          <p:cNvSpPr/>
          <p:nvPr/>
        </p:nvSpPr>
        <p:spPr>
          <a:xfrm>
            <a:off x="442141" y="231327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1338" y="23136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6053" y="23136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0746" y="234629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Exeter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117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Exeter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 57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36739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Exeter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Exeter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39042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Exeter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Exeter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061460"/>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0832" y="4103370"/>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79544" y="4103370"/>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45338" y="1430866"/>
            <a:ext cx="8277523" cy="66792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On average Exeter attracts 117,000 overseas visitors annually, 57,000 of which are visiting for a holiday.</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38509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Exeter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8047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2109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Nearly half of visitors to Exeter are visiting for a holiday, higher than the UK average.  Germany is the market most likely to visit Exeter, making up 30% of their total overseas visits</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2109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3742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48819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Italy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16.9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3783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Exeter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3742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3928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Exeter</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2314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2314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6461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Exeter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5950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Exeter tend to be older than holiday visitors to the UK in general, 59% aged 45 and over compared to 36%.  Holiday visitors are most likely to visit between July and September, and to stay for 5.0 nights.</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5.0</a:t>
            </a:r>
            <a:endParaRPr sz="1000" dirty="0">
              <a:solidFill>
                <a:srgbClr val="120742"/>
              </a:solidFill>
            </a:endParaRPr>
          </a:p>
        </p:txBody>
      </p:sp>
      <p:sp>
        <p:nvSpPr>
          <p:cNvPr id="3" name="TextBox 2"/>
          <p:cNvSpPr txBox="1"/>
          <p:nvPr/>
        </p:nvSpPr>
        <p:spPr>
          <a:xfrm>
            <a:off x="3221758" y="5014229"/>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£316</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7" y="5301067"/>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£63</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7278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4706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42452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7848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32602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8321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Exeter</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14787705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294590"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49% of overseas visitors to Exeter arrive in the UK via seaport, significantly higher than holiday visitors to the UK in general.  The main gateway regions are the South East and London.</a:t>
            </a:r>
          </a:p>
        </p:txBody>
      </p:sp>
      <p:graphicFrame>
        <p:nvGraphicFramePr>
          <p:cNvPr id="22" name="Picture Placeholder 7"/>
          <p:cNvGraphicFramePr>
            <a:graphicFrameLocks/>
          </p:cNvGraphicFramePr>
          <p:nvPr>
            <p:extLst/>
          </p:nvPr>
        </p:nvGraphicFramePr>
        <p:xfrm>
          <a:off x="617516" y="2537687"/>
          <a:ext cx="3519908" cy="3488811"/>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782465"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Exeter*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952268" y="2656820"/>
          <a:ext cx="3348893" cy="3298707"/>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4009576"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27092"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Exeter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99059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27982</TotalTime>
  <Words>1562</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Exeter</vt:lpstr>
      <vt:lpstr>Headline stats: Overseas visits, spend and nights to Exeter</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926</cp:revision>
  <cp:lastPrinted>2017-10-24T09:05:43Z</cp:lastPrinted>
  <dcterms:created xsi:type="dcterms:W3CDTF">2016-07-20T15:06:07Z</dcterms:created>
  <dcterms:modified xsi:type="dcterms:W3CDTF">2017-11-06T16:22:10Z</dcterms:modified>
</cp:coreProperties>
</file>