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Eastb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0.6</c:v>
                </c:pt>
                <c:pt idx="1">
                  <c:v>0.9</c:v>
                </c:pt>
                <c:pt idx="2" formatCode="0.0">
                  <c:v>1</c:v>
                </c:pt>
                <c:pt idx="3" formatCode="0.0">
                  <c:v>1.1000000000000001</c:v>
                </c:pt>
                <c:pt idx="4" formatCode="0.0">
                  <c:v>1.3</c:v>
                </c:pt>
              </c:numCache>
            </c:numRef>
          </c:val>
        </c:ser>
        <c:ser>
          <c:idx val="1"/>
          <c:order val="1"/>
          <c:tx>
            <c:strRef>
              <c:f>Sheet1!$C$1</c:f>
              <c:strCache>
                <c:ptCount val="1"/>
                <c:pt idx="0">
                  <c:v>Eastb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0.2</c:v>
                </c:pt>
                <c:pt idx="1">
                  <c:v>0.2</c:v>
                </c:pt>
                <c:pt idx="2" formatCode="0.0">
                  <c:v>0.4</c:v>
                </c:pt>
                <c:pt idx="3" formatCode="0.0">
                  <c:v>0.4</c:v>
                </c:pt>
                <c:pt idx="4" formatCode="0.0">
                  <c:v>0.4</c:v>
                </c:pt>
              </c:numCache>
            </c:numRef>
          </c:val>
        </c:ser>
        <c:dLbls>
          <c:showLegendKey val="0"/>
          <c:showVal val="0"/>
          <c:showCatName val="0"/>
          <c:showSerName val="0"/>
          <c:showPercent val="0"/>
          <c:showBubbleSize val="0"/>
        </c:dLbls>
        <c:gapWidth val="219"/>
        <c:axId val="707974048"/>
        <c:axId val="70797914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707974048"/>
        <c:axId val="707979144"/>
      </c:lineChart>
      <c:catAx>
        <c:axId val="70797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07979144"/>
        <c:crosses val="autoZero"/>
        <c:auto val="1"/>
        <c:lblAlgn val="ctr"/>
        <c:lblOffset val="100"/>
        <c:noMultiLvlLbl val="0"/>
      </c:catAx>
      <c:valAx>
        <c:axId val="707979144"/>
        <c:scaling>
          <c:orientation val="minMax"/>
        </c:scaling>
        <c:delete val="1"/>
        <c:axPos val="l"/>
        <c:numFmt formatCode="General" sourceLinked="1"/>
        <c:majorTickMark val="none"/>
        <c:minorTickMark val="none"/>
        <c:tickLblPos val="nextTo"/>
        <c:crossAx val="70797404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0.15040274153204325"/>
          <c:w val="0.99897384094165476"/>
          <c:h val="0.3649468880842085"/>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Eastbourne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0.74</c:v>
                </c:pt>
                <c:pt idx="1">
                  <c:v>0.51</c:v>
                </c:pt>
                <c:pt idx="2">
                  <c:v>0.62</c:v>
                </c:pt>
                <c:pt idx="3">
                  <c:v>0.71</c:v>
                </c:pt>
                <c:pt idx="4">
                  <c:v>0.43</c:v>
                </c:pt>
                <c:pt idx="5">
                  <c:v>0</c:v>
                </c:pt>
                <c:pt idx="6">
                  <c:v>0.54</c:v>
                </c:pt>
                <c:pt idx="7">
                  <c:v>0.27</c:v>
                </c:pt>
                <c:pt idx="8">
                  <c:v>0.04</c:v>
                </c:pt>
              </c:numCache>
            </c:numRef>
          </c:val>
        </c:ser>
        <c:dLbls>
          <c:showLegendKey val="0"/>
          <c:showVal val="0"/>
          <c:showCatName val="0"/>
          <c:showSerName val="0"/>
          <c:showPercent val="0"/>
          <c:showBubbleSize val="0"/>
        </c:dLbls>
        <c:gapWidth val="30"/>
        <c:axId val="513362992"/>
        <c:axId val="513355936"/>
      </c:barChart>
      <c:catAx>
        <c:axId val="513362992"/>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513355936"/>
        <c:crosses val="autoZero"/>
        <c:auto val="1"/>
        <c:lblAlgn val="ctr"/>
        <c:lblOffset val="100"/>
        <c:noMultiLvlLbl val="0"/>
      </c:catAx>
      <c:valAx>
        <c:axId val="513355936"/>
        <c:scaling>
          <c:orientation val="minMax"/>
          <c:max val="1"/>
        </c:scaling>
        <c:delete val="1"/>
        <c:axPos val="l"/>
        <c:majorGridlines>
          <c:spPr>
            <a:ln>
              <a:noFill/>
            </a:ln>
          </c:spPr>
        </c:majorGridlines>
        <c:numFmt formatCode="0%" sourceLinked="1"/>
        <c:majorTickMark val="out"/>
        <c:minorTickMark val="none"/>
        <c:tickLblPos val="nextTo"/>
        <c:crossAx val="513362992"/>
        <c:crosses val="autoZero"/>
        <c:crossBetween val="between"/>
      </c:valAx>
    </c:plotArea>
    <c:legend>
      <c:legendPos val="r"/>
      <c:layout>
        <c:manualLayout>
          <c:xMode val="edge"/>
          <c:yMode val="edge"/>
          <c:x val="0.33449565738263409"/>
          <c:y val="1.9092597442079567E-2"/>
          <c:w val="0.66167757319534737"/>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Sheet1!$B$2:$B$3</c:f>
              <c:numCache>
                <c:formatCode>0%</c:formatCode>
                <c:ptCount val="2"/>
                <c:pt idx="0">
                  <c:v>0.17</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Sheet1!$C$2:$C$3</c:f>
              <c:numCache>
                <c:formatCode>0%</c:formatCode>
                <c:ptCount val="2"/>
                <c:pt idx="0">
                  <c:v>0.53</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Sheet1!$D$2:$D$3</c:f>
              <c:numCache>
                <c:formatCode>0%</c:formatCode>
                <c:ptCount val="2"/>
                <c:pt idx="0">
                  <c:v>0.19</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Sheet1!$E$2:$E$3</c:f>
              <c:numCache>
                <c:formatCode>0%</c:formatCode>
                <c:ptCount val="2"/>
                <c:pt idx="0">
                  <c:v>0.11</c:v>
                </c:pt>
                <c:pt idx="1">
                  <c:v>7.0000000000000007E-2</c:v>
                </c:pt>
              </c:numCache>
            </c:numRef>
          </c:val>
        </c:ser>
        <c:dLbls>
          <c:showLegendKey val="0"/>
          <c:showVal val="1"/>
          <c:showCatName val="0"/>
          <c:showSerName val="0"/>
          <c:showPercent val="0"/>
          <c:showBubbleSize val="0"/>
        </c:dLbls>
        <c:gapWidth val="49"/>
        <c:overlap val="100"/>
        <c:axId val="513360248"/>
        <c:axId val="513361816"/>
      </c:barChart>
      <c:catAx>
        <c:axId val="513360248"/>
        <c:scaling>
          <c:orientation val="minMax"/>
        </c:scaling>
        <c:delete val="0"/>
        <c:axPos val="b"/>
        <c:numFmt formatCode="General" sourceLinked="0"/>
        <c:majorTickMark val="none"/>
        <c:minorTickMark val="none"/>
        <c:tickLblPos val="nextTo"/>
        <c:txPr>
          <a:bodyPr/>
          <a:lstStyle/>
          <a:p>
            <a:pPr>
              <a:defRPr b="1"/>
            </a:pPr>
            <a:endParaRPr lang="en-US"/>
          </a:p>
        </c:txPr>
        <c:crossAx val="513361816"/>
        <c:crosses val="autoZero"/>
        <c:auto val="1"/>
        <c:lblAlgn val="ctr"/>
        <c:lblOffset val="100"/>
        <c:noMultiLvlLbl val="0"/>
      </c:catAx>
      <c:valAx>
        <c:axId val="513361816"/>
        <c:scaling>
          <c:orientation val="minMax"/>
        </c:scaling>
        <c:delete val="1"/>
        <c:axPos val="l"/>
        <c:numFmt formatCode="0%" sourceLinked="1"/>
        <c:majorTickMark val="none"/>
        <c:minorTickMark val="none"/>
        <c:tickLblPos val="nextTo"/>
        <c:crossAx val="513360248"/>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Eastbourne</c:v>
                </c:pt>
                <c:pt idx="1">
                  <c:v>Holiday visitors to UK</c:v>
                </c:pt>
              </c:strCache>
            </c:strRef>
          </c:cat>
          <c:val>
            <c:numRef>
              <c:f>Sheet1!$B$2:$B$4</c:f>
              <c:numCache>
                <c:formatCode>_-[$£-809]* #,##0_-;\-[$£-809]* #,##0_-;_-[$£-809]* "-"??_-;_-@_-</c:formatCode>
                <c:ptCount val="2"/>
                <c:pt idx="0">
                  <c:v>389</c:v>
                </c:pt>
                <c:pt idx="1">
                  <c:v>644</c:v>
                </c:pt>
              </c:numCache>
            </c:numRef>
          </c:val>
        </c:ser>
        <c:dLbls>
          <c:showLegendKey val="0"/>
          <c:showVal val="0"/>
          <c:showCatName val="0"/>
          <c:showSerName val="0"/>
          <c:showPercent val="0"/>
          <c:showBubbleSize val="0"/>
        </c:dLbls>
        <c:gapWidth val="102"/>
        <c:axId val="513360640"/>
        <c:axId val="513364952"/>
      </c:barChart>
      <c:catAx>
        <c:axId val="51336064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3364952"/>
        <c:crosses val="autoZero"/>
        <c:auto val="1"/>
        <c:lblAlgn val="ctr"/>
        <c:lblOffset val="100"/>
        <c:noMultiLvlLbl val="0"/>
      </c:catAx>
      <c:valAx>
        <c:axId val="513364952"/>
        <c:scaling>
          <c:orientation val="minMax"/>
          <c:max val="1000"/>
        </c:scaling>
        <c:delete val="1"/>
        <c:axPos val="l"/>
        <c:numFmt formatCode="_-[$£-809]* #,##0_-;\-[$£-809]* #,##0_-;_-[$£-809]* &quot;-&quot;??_-;_-@_-" sourceLinked="1"/>
        <c:majorTickMark val="out"/>
        <c:minorTickMark val="none"/>
        <c:tickLblPos val="nextTo"/>
        <c:crossAx val="513360640"/>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Eastbourne</c:v>
                </c:pt>
                <c:pt idx="1">
                  <c:v>Holiday visitors to UK</c:v>
                </c:pt>
              </c:strCache>
            </c:strRef>
          </c:cat>
          <c:val>
            <c:numRef>
              <c:f>Sheet1!$B$2:$B$4</c:f>
              <c:numCache>
                <c:formatCode>_-[$£-809]* #,##0_-;\-[$£-809]* #,##0_-;_-[$£-809]* "-"??_-;_-@_-</c:formatCode>
                <c:ptCount val="2"/>
                <c:pt idx="0">
                  <c:v>75</c:v>
                </c:pt>
                <c:pt idx="1">
                  <c:v>101</c:v>
                </c:pt>
              </c:numCache>
            </c:numRef>
          </c:val>
        </c:ser>
        <c:dLbls>
          <c:showLegendKey val="0"/>
          <c:showVal val="0"/>
          <c:showCatName val="0"/>
          <c:showSerName val="0"/>
          <c:showPercent val="0"/>
          <c:showBubbleSize val="0"/>
        </c:dLbls>
        <c:gapWidth val="102"/>
        <c:axId val="513303016"/>
        <c:axId val="513304192"/>
      </c:barChart>
      <c:catAx>
        <c:axId val="513303016"/>
        <c:scaling>
          <c:orientation val="minMax"/>
        </c:scaling>
        <c:delete val="0"/>
        <c:axPos val="b"/>
        <c:numFmt formatCode="General" sourceLinked="0"/>
        <c:majorTickMark val="out"/>
        <c:minorTickMark val="none"/>
        <c:tickLblPos val="nextTo"/>
        <c:txPr>
          <a:bodyPr/>
          <a:lstStyle/>
          <a:p>
            <a:pPr>
              <a:defRPr sz="900" b="1"/>
            </a:pPr>
            <a:endParaRPr lang="en-US"/>
          </a:p>
        </c:txPr>
        <c:crossAx val="513304192"/>
        <c:crosses val="autoZero"/>
        <c:auto val="1"/>
        <c:lblAlgn val="ctr"/>
        <c:lblOffset val="100"/>
        <c:noMultiLvlLbl val="0"/>
      </c:catAx>
      <c:valAx>
        <c:axId val="513304192"/>
        <c:scaling>
          <c:orientation val="minMax"/>
          <c:max val="1000"/>
        </c:scaling>
        <c:delete val="1"/>
        <c:axPos val="l"/>
        <c:numFmt formatCode="_-[$£-809]* #,##0_-;\-[$£-809]* #,##0_-;_-[$£-809]* &quot;-&quot;??_-;_-@_-" sourceLinked="1"/>
        <c:majorTickMark val="out"/>
        <c:minorTickMark val="none"/>
        <c:tickLblPos val="nextTo"/>
        <c:crossAx val="513303016"/>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624189302897975"/>
          <c:y val="4.7885757835095979E-2"/>
          <c:w val="0.73796403833840662"/>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Sheet1!$B$2:$B$3</c:f>
              <c:numCache>
                <c:formatCode>0%</c:formatCode>
                <c:ptCount val="2"/>
                <c:pt idx="0">
                  <c:v>0.05</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Sheet1!$C$2:$C$3</c:f>
              <c:numCache>
                <c:formatCode>0%</c:formatCode>
                <c:ptCount val="2"/>
                <c:pt idx="0">
                  <c:v>0.48</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Sheet1!$D$2:$D$3</c:f>
              <c:numCache>
                <c:formatCode>0%</c:formatCode>
                <c:ptCount val="2"/>
                <c:pt idx="0">
                  <c:v>0.33</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Sheet1!$E$2:$E$3</c:f>
              <c:numCache>
                <c:formatCode>0%</c:formatCode>
                <c:ptCount val="2"/>
                <c:pt idx="0">
                  <c:v>0.14000000000000001</c:v>
                </c:pt>
                <c:pt idx="1">
                  <c:v>0.21</c:v>
                </c:pt>
              </c:numCache>
            </c:numRef>
          </c:val>
        </c:ser>
        <c:dLbls>
          <c:showLegendKey val="0"/>
          <c:showVal val="0"/>
          <c:showCatName val="0"/>
          <c:showSerName val="0"/>
          <c:showPercent val="0"/>
          <c:showBubbleSize val="0"/>
        </c:dLbls>
        <c:gapWidth val="49"/>
        <c:overlap val="100"/>
        <c:axId val="513361032"/>
        <c:axId val="513304584"/>
      </c:barChart>
      <c:catAx>
        <c:axId val="51336103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3304584"/>
        <c:crosses val="autoZero"/>
        <c:auto val="1"/>
        <c:lblAlgn val="ctr"/>
        <c:lblOffset val="100"/>
        <c:noMultiLvlLbl val="0"/>
      </c:catAx>
      <c:valAx>
        <c:axId val="513304584"/>
        <c:scaling>
          <c:orientation val="minMax"/>
        </c:scaling>
        <c:delete val="1"/>
        <c:axPos val="l"/>
        <c:numFmt formatCode="0%" sourceLinked="1"/>
        <c:majorTickMark val="out"/>
        <c:minorTickMark val="none"/>
        <c:tickLblPos val="nextTo"/>
        <c:crossAx val="513361032"/>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Sheet1!$B$2:$B$3</c:f>
              <c:numCache>
                <c:formatCode>0%</c:formatCode>
                <c:ptCount val="2"/>
                <c:pt idx="0">
                  <c:v>0.5</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Sheet1!$C$2:$C$3</c:f>
              <c:numCache>
                <c:formatCode>0%</c:formatCode>
                <c:ptCount val="2"/>
                <c:pt idx="0">
                  <c:v>0.5</c:v>
                </c:pt>
                <c:pt idx="1">
                  <c:v>0.16</c:v>
                </c:pt>
              </c:numCache>
            </c:numRef>
          </c:val>
        </c:ser>
        <c:dLbls>
          <c:showLegendKey val="0"/>
          <c:showVal val="0"/>
          <c:showCatName val="0"/>
          <c:showSerName val="0"/>
          <c:showPercent val="0"/>
          <c:showBubbleSize val="0"/>
        </c:dLbls>
        <c:gapWidth val="49"/>
        <c:overlap val="100"/>
        <c:axId val="513308112"/>
        <c:axId val="513310072"/>
      </c:barChart>
      <c:catAx>
        <c:axId val="51330811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3310072"/>
        <c:crosses val="autoZero"/>
        <c:auto val="1"/>
        <c:lblAlgn val="ctr"/>
        <c:lblOffset val="100"/>
        <c:noMultiLvlLbl val="0"/>
      </c:catAx>
      <c:valAx>
        <c:axId val="513310072"/>
        <c:scaling>
          <c:orientation val="minMax"/>
        </c:scaling>
        <c:delete val="1"/>
        <c:axPos val="l"/>
        <c:numFmt formatCode="0%" sourceLinked="1"/>
        <c:majorTickMark val="out"/>
        <c:minorTickMark val="none"/>
        <c:tickLblPos val="nextTo"/>
        <c:crossAx val="513308112"/>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Sheet1!$B$2:$B$3</c:f>
              <c:numCache>
                <c:formatCode>0%</c:formatCode>
                <c:ptCount val="2"/>
                <c:pt idx="0">
                  <c:v>0.42</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Sheet1!$C$2:$C$3</c:f>
              <c:numCache>
                <c:formatCode>0%</c:formatCode>
                <c:ptCount val="2"/>
                <c:pt idx="0">
                  <c:v>0.13</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Sheet1!$D$2:$D$3</c:f>
              <c:numCache>
                <c:formatCode>0%</c:formatCode>
                <c:ptCount val="2"/>
                <c:pt idx="0">
                  <c:v>0.08</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Sheet1!$E$2:$E$3</c:f>
              <c:numCache>
                <c:formatCode>0%</c:formatCode>
                <c:ptCount val="2"/>
                <c:pt idx="0">
                  <c:v>7.0000000000000007E-2</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Sheet1!$F$2:$F$3</c:f>
              <c:numCache>
                <c:formatCode>0%</c:formatCode>
                <c:ptCount val="2"/>
                <c:pt idx="0">
                  <c:v>0.12</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Sheet1!$G$2:$G$3</c:f>
              <c:numCache>
                <c:formatCode>0%</c:formatCode>
                <c:ptCount val="2"/>
                <c:pt idx="0">
                  <c:v>0.14000000000000001</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Sheet1!$H$2:$H$3</c:f>
              <c:numCache>
                <c:formatCode>0%</c:formatCode>
                <c:ptCount val="2"/>
                <c:pt idx="0">
                  <c:v>0.03</c:v>
                </c:pt>
                <c:pt idx="1">
                  <c:v>0.06</c:v>
                </c:pt>
              </c:numCache>
            </c:numRef>
          </c:val>
        </c:ser>
        <c:dLbls>
          <c:showLegendKey val="0"/>
          <c:showVal val="0"/>
          <c:showCatName val="0"/>
          <c:showSerName val="0"/>
          <c:showPercent val="0"/>
          <c:showBubbleSize val="0"/>
        </c:dLbls>
        <c:gapWidth val="100"/>
        <c:overlap val="100"/>
        <c:axId val="513322616"/>
        <c:axId val="513337904"/>
      </c:barChart>
      <c:catAx>
        <c:axId val="513322616"/>
        <c:scaling>
          <c:orientation val="minMax"/>
        </c:scaling>
        <c:delete val="0"/>
        <c:axPos val="b"/>
        <c:numFmt formatCode="General" sourceLinked="0"/>
        <c:majorTickMark val="out"/>
        <c:minorTickMark val="none"/>
        <c:tickLblPos val="nextTo"/>
        <c:crossAx val="513337904"/>
        <c:crosses val="autoZero"/>
        <c:auto val="1"/>
        <c:lblAlgn val="ctr"/>
        <c:lblOffset val="100"/>
        <c:noMultiLvlLbl val="0"/>
      </c:catAx>
      <c:valAx>
        <c:axId val="513337904"/>
        <c:scaling>
          <c:orientation val="minMax"/>
        </c:scaling>
        <c:delete val="1"/>
        <c:axPos val="l"/>
        <c:numFmt formatCode="0%" sourceLinked="1"/>
        <c:majorTickMark val="out"/>
        <c:minorTickMark val="none"/>
        <c:tickLblPos val="nextTo"/>
        <c:crossAx val="51332261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Sheet1!$B$2:$B$3</c:f>
              <c:numCache>
                <c:formatCode>0%</c:formatCode>
                <c:ptCount val="2"/>
                <c:pt idx="0">
                  <c:v>0.12</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Sheet1!$C$2:$C$3</c:f>
              <c:numCache>
                <c:formatCode>0%</c:formatCode>
                <c:ptCount val="2"/>
                <c:pt idx="0">
                  <c:v>0.28000000000000003</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Eastbourne</c:v>
                </c:pt>
                <c:pt idx="1">
                  <c:v>Holiday visitors to UK</c:v>
                </c:pt>
              </c:strCache>
            </c:strRef>
          </c:cat>
          <c:val>
            <c:numRef>
              <c:f>Sheet1!$D$2:$D$3</c:f>
              <c:numCache>
                <c:formatCode>0%</c:formatCode>
                <c:ptCount val="2"/>
                <c:pt idx="0">
                  <c:v>0.6</c:v>
                </c:pt>
                <c:pt idx="1">
                  <c:v>0.15</c:v>
                </c:pt>
              </c:numCache>
            </c:numRef>
          </c:val>
        </c:ser>
        <c:dLbls>
          <c:showLegendKey val="0"/>
          <c:showVal val="1"/>
          <c:showCatName val="0"/>
          <c:showSerName val="0"/>
          <c:showPercent val="0"/>
          <c:showBubbleSize val="0"/>
        </c:dLbls>
        <c:gapWidth val="49"/>
        <c:overlap val="100"/>
        <c:axId val="513335160"/>
        <c:axId val="513330456"/>
      </c:barChart>
      <c:catAx>
        <c:axId val="513335160"/>
        <c:scaling>
          <c:orientation val="minMax"/>
        </c:scaling>
        <c:delete val="0"/>
        <c:axPos val="b"/>
        <c:numFmt formatCode="General" sourceLinked="0"/>
        <c:majorTickMark val="none"/>
        <c:minorTickMark val="none"/>
        <c:tickLblPos val="nextTo"/>
        <c:txPr>
          <a:bodyPr/>
          <a:lstStyle/>
          <a:p>
            <a:pPr>
              <a:defRPr b="1"/>
            </a:pPr>
            <a:endParaRPr lang="en-US"/>
          </a:p>
        </c:txPr>
        <c:crossAx val="513330456"/>
        <c:crosses val="autoZero"/>
        <c:auto val="1"/>
        <c:lblAlgn val="ctr"/>
        <c:lblOffset val="100"/>
        <c:noMultiLvlLbl val="0"/>
      </c:catAx>
      <c:valAx>
        <c:axId val="513330456"/>
        <c:scaling>
          <c:orientation val="minMax"/>
        </c:scaling>
        <c:delete val="1"/>
        <c:axPos val="l"/>
        <c:numFmt formatCode="0%" sourceLinked="1"/>
        <c:majorTickMark val="none"/>
        <c:minorTickMark val="none"/>
        <c:tickLblPos val="nextTo"/>
        <c:crossAx val="513335160"/>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dLbl>
              <c:idx val="3"/>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South East (excl. London)</c:v>
                </c:pt>
                <c:pt idx="1">
                  <c:v>London</c:v>
                </c:pt>
                <c:pt idx="2">
                  <c:v>East Midlands</c:v>
                </c:pt>
                <c:pt idx="3">
                  <c:v>South West</c:v>
                </c:pt>
                <c:pt idx="4">
                  <c:v>North West</c:v>
                </c:pt>
              </c:strCache>
            </c:strRef>
          </c:cat>
          <c:val>
            <c:numRef>
              <c:f>Sheet1!$B$2:$B$6</c:f>
              <c:numCache>
                <c:formatCode>0%</c:formatCode>
                <c:ptCount val="5"/>
                <c:pt idx="0">
                  <c:v>0.71</c:v>
                </c:pt>
                <c:pt idx="1">
                  <c:v>0.25</c:v>
                </c:pt>
                <c:pt idx="2">
                  <c:v>0.02</c:v>
                </c:pt>
                <c:pt idx="3" formatCode="0.0%">
                  <c:v>5.0000000000000001E-3</c:v>
                </c:pt>
                <c:pt idx="4" formatCode="0.0%">
                  <c:v>5.0000000000000001E-3</c:v>
                </c:pt>
              </c:numCache>
            </c:numRef>
          </c:val>
        </c:ser>
        <c:dLbls>
          <c:showLegendKey val="0"/>
          <c:showVal val="0"/>
          <c:showCatName val="0"/>
          <c:showSerName val="0"/>
          <c:showPercent val="0"/>
          <c:showBubbleSize val="0"/>
        </c:dLbls>
        <c:gapWidth val="150"/>
        <c:axId val="783261984"/>
        <c:axId val="783258064"/>
      </c:barChart>
      <c:catAx>
        <c:axId val="783261984"/>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783258064"/>
        <c:crosses val="autoZero"/>
        <c:auto val="1"/>
        <c:lblAlgn val="ctr"/>
        <c:lblOffset val="100"/>
        <c:noMultiLvlLbl val="0"/>
      </c:catAx>
      <c:valAx>
        <c:axId val="783258064"/>
        <c:scaling>
          <c:orientation val="minMax"/>
        </c:scaling>
        <c:delete val="1"/>
        <c:axPos val="t"/>
        <c:numFmt formatCode="0%" sourceLinked="1"/>
        <c:majorTickMark val="out"/>
        <c:minorTickMark val="none"/>
        <c:tickLblPos val="nextTo"/>
        <c:crossAx val="7832619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Eastbourne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38</c:v>
                </c:pt>
                <c:pt idx="1">
                  <c:v>46</c:v>
                </c:pt>
                <c:pt idx="2">
                  <c:v>61</c:v>
                </c:pt>
                <c:pt idx="3">
                  <c:v>56</c:v>
                </c:pt>
                <c:pt idx="4">
                  <c:v>70</c:v>
                </c:pt>
              </c:numCache>
            </c:numRef>
          </c:val>
        </c:ser>
        <c:ser>
          <c:idx val="1"/>
          <c:order val="1"/>
          <c:tx>
            <c:strRef>
              <c:f>Sheet1!$C$1</c:f>
              <c:strCache>
                <c:ptCount val="1"/>
                <c:pt idx="0">
                  <c:v>Eastbourne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c:v>
                </c:pt>
                <c:pt idx="1">
                  <c:v>13</c:v>
                </c:pt>
                <c:pt idx="2">
                  <c:v>29</c:v>
                </c:pt>
                <c:pt idx="3">
                  <c:v>23</c:v>
                </c:pt>
                <c:pt idx="4">
                  <c:v>33</c:v>
                </c:pt>
              </c:numCache>
            </c:numRef>
          </c:val>
        </c:ser>
        <c:dLbls>
          <c:showLegendKey val="0"/>
          <c:showVal val="0"/>
          <c:showCatName val="0"/>
          <c:showSerName val="0"/>
          <c:showPercent val="0"/>
          <c:showBubbleSize val="0"/>
        </c:dLbls>
        <c:gapWidth val="219"/>
        <c:axId val="707974440"/>
        <c:axId val="70797757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707974440"/>
        <c:axId val="707977576"/>
      </c:lineChart>
      <c:catAx>
        <c:axId val="707974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07977576"/>
        <c:crosses val="autoZero"/>
        <c:auto val="1"/>
        <c:lblAlgn val="ctr"/>
        <c:lblOffset val="100"/>
        <c:noMultiLvlLbl val="0"/>
      </c:catAx>
      <c:valAx>
        <c:axId val="707977576"/>
        <c:scaling>
          <c:orientation val="minMax"/>
        </c:scaling>
        <c:delete val="1"/>
        <c:axPos val="l"/>
        <c:numFmt formatCode="General" sourceLinked="1"/>
        <c:majorTickMark val="none"/>
        <c:minorTickMark val="none"/>
        <c:tickLblPos val="nextTo"/>
        <c:crossAx val="70797444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Eastbourne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75</c:v>
                </c:pt>
                <c:pt idx="1">
                  <c:v>91</c:v>
                </c:pt>
                <c:pt idx="2">
                  <c:v>118</c:v>
                </c:pt>
                <c:pt idx="3">
                  <c:v>125</c:v>
                </c:pt>
                <c:pt idx="4">
                  <c:v>126</c:v>
                </c:pt>
              </c:numCache>
            </c:numRef>
          </c:val>
        </c:ser>
        <c:ser>
          <c:idx val="1"/>
          <c:order val="1"/>
          <c:tx>
            <c:strRef>
              <c:f>Sheet1!$C$1</c:f>
              <c:strCache>
                <c:ptCount val="1"/>
                <c:pt idx="0">
                  <c:v>Eastbourne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35</c:v>
                </c:pt>
                <c:pt idx="1">
                  <c:v>51</c:v>
                </c:pt>
                <c:pt idx="2">
                  <c:v>64</c:v>
                </c:pt>
                <c:pt idx="3">
                  <c:v>74</c:v>
                </c:pt>
                <c:pt idx="4">
                  <c:v>76</c:v>
                </c:pt>
              </c:numCache>
            </c:numRef>
          </c:val>
        </c:ser>
        <c:dLbls>
          <c:showLegendKey val="0"/>
          <c:showVal val="0"/>
          <c:showCatName val="0"/>
          <c:showSerName val="0"/>
          <c:showPercent val="0"/>
          <c:showBubbleSize val="0"/>
        </c:dLbls>
        <c:gapWidth val="219"/>
        <c:axId val="707979928"/>
        <c:axId val="70798071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707979928"/>
        <c:axId val="707980712"/>
      </c:lineChart>
      <c:catAx>
        <c:axId val="707979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07980712"/>
        <c:crosses val="autoZero"/>
        <c:auto val="1"/>
        <c:lblAlgn val="ctr"/>
        <c:lblOffset val="100"/>
        <c:noMultiLvlLbl val="0"/>
      </c:catAx>
      <c:valAx>
        <c:axId val="707980712"/>
        <c:scaling>
          <c:orientation val="minMax"/>
        </c:scaling>
        <c:delete val="1"/>
        <c:axPos val="l"/>
        <c:numFmt formatCode="General" sourceLinked="1"/>
        <c:majorTickMark val="none"/>
        <c:minorTickMark val="none"/>
        <c:tickLblPos val="nextTo"/>
        <c:crossAx val="70797992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Eastbourne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Eastbourne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707969344"/>
        <c:axId val="70798345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707969344"/>
        <c:axId val="707983456"/>
      </c:lineChart>
      <c:catAx>
        <c:axId val="707969344"/>
        <c:scaling>
          <c:orientation val="minMax"/>
        </c:scaling>
        <c:delete val="1"/>
        <c:axPos val="b"/>
        <c:numFmt formatCode="General" sourceLinked="1"/>
        <c:majorTickMark val="none"/>
        <c:minorTickMark val="none"/>
        <c:tickLblPos val="nextTo"/>
        <c:crossAx val="707983456"/>
        <c:crosses val="autoZero"/>
        <c:auto val="1"/>
        <c:lblAlgn val="ctr"/>
        <c:lblOffset val="100"/>
        <c:noMultiLvlLbl val="0"/>
      </c:catAx>
      <c:valAx>
        <c:axId val="707983456"/>
        <c:scaling>
          <c:orientation val="minMax"/>
        </c:scaling>
        <c:delete val="1"/>
        <c:axPos val="l"/>
        <c:numFmt formatCode="General" sourceLinked="1"/>
        <c:majorTickMark val="none"/>
        <c:minorTickMark val="none"/>
        <c:tickLblPos val="nextTo"/>
        <c:crossAx val="707969344"/>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513341040"/>
        <c:axId val="513346920"/>
      </c:lineChart>
      <c:catAx>
        <c:axId val="513341040"/>
        <c:scaling>
          <c:orientation val="minMax"/>
        </c:scaling>
        <c:delete val="1"/>
        <c:axPos val="b"/>
        <c:numFmt formatCode="General" sourceLinked="0"/>
        <c:majorTickMark val="out"/>
        <c:minorTickMark val="none"/>
        <c:tickLblPos val="nextTo"/>
        <c:crossAx val="513346920"/>
        <c:crosses val="autoZero"/>
        <c:auto val="1"/>
        <c:lblAlgn val="ctr"/>
        <c:lblOffset val="100"/>
        <c:noMultiLvlLbl val="0"/>
      </c:catAx>
      <c:valAx>
        <c:axId val="513346920"/>
        <c:scaling>
          <c:orientation val="minMax"/>
        </c:scaling>
        <c:delete val="1"/>
        <c:axPos val="l"/>
        <c:numFmt formatCode="#,##0" sourceLinked="1"/>
        <c:majorTickMark val="out"/>
        <c:minorTickMark val="none"/>
        <c:tickLblPos val="nextTo"/>
        <c:crossAx val="513341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513348880"/>
        <c:axId val="513349272"/>
      </c:lineChart>
      <c:catAx>
        <c:axId val="513348880"/>
        <c:scaling>
          <c:orientation val="minMax"/>
        </c:scaling>
        <c:delete val="1"/>
        <c:axPos val="b"/>
        <c:numFmt formatCode="General" sourceLinked="0"/>
        <c:majorTickMark val="out"/>
        <c:minorTickMark val="none"/>
        <c:tickLblPos val="nextTo"/>
        <c:crossAx val="513349272"/>
        <c:crosses val="autoZero"/>
        <c:auto val="1"/>
        <c:lblAlgn val="ctr"/>
        <c:lblOffset val="100"/>
        <c:noMultiLvlLbl val="0"/>
      </c:catAx>
      <c:valAx>
        <c:axId val="513349272"/>
        <c:scaling>
          <c:orientation val="minMax"/>
        </c:scaling>
        <c:delete val="1"/>
        <c:axPos val="l"/>
        <c:numFmt formatCode="General" sourceLinked="1"/>
        <c:majorTickMark val="out"/>
        <c:minorTickMark val="none"/>
        <c:tickLblPos val="nextTo"/>
        <c:crossAx val="5133488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513344176"/>
        <c:axId val="513344568"/>
      </c:lineChart>
      <c:catAx>
        <c:axId val="513344176"/>
        <c:scaling>
          <c:orientation val="minMax"/>
        </c:scaling>
        <c:delete val="1"/>
        <c:axPos val="b"/>
        <c:numFmt formatCode="General" sourceLinked="0"/>
        <c:majorTickMark val="out"/>
        <c:minorTickMark val="none"/>
        <c:tickLblPos val="nextTo"/>
        <c:crossAx val="513344568"/>
        <c:crosses val="autoZero"/>
        <c:auto val="1"/>
        <c:lblAlgn val="ctr"/>
        <c:lblOffset val="100"/>
        <c:noMultiLvlLbl val="0"/>
      </c:catAx>
      <c:valAx>
        <c:axId val="513344568"/>
        <c:scaling>
          <c:orientation val="minMax"/>
        </c:scaling>
        <c:delete val="1"/>
        <c:axPos val="l"/>
        <c:numFmt formatCode="General" sourceLinked="1"/>
        <c:majorTickMark val="out"/>
        <c:minorTickMark val="none"/>
        <c:tickLblPos val="nextTo"/>
        <c:crossAx val="513344176"/>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7208229433144052"/>
          <c:w val="0.9112164396394129"/>
          <c:h val="0.50727509247667235"/>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Eastbourne</c:v>
                </c:pt>
                <c:pt idx="1">
                  <c:v>All visits to UK</c:v>
                </c:pt>
              </c:strCache>
            </c:strRef>
          </c:cat>
          <c:val>
            <c:numRef>
              <c:f>Sheet1!$B$2:$B$3</c:f>
              <c:numCache>
                <c:formatCode>0%</c:formatCode>
                <c:ptCount val="2"/>
                <c:pt idx="0">
                  <c:v>0.1</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Eastbourne</c:v>
                </c:pt>
                <c:pt idx="1">
                  <c:v>All visits to UK</c:v>
                </c:pt>
              </c:strCache>
            </c:strRef>
          </c:cat>
          <c:val>
            <c:numRef>
              <c:f>Sheet1!$C$2:$C$3</c:f>
              <c:numCache>
                <c:formatCode>0%</c:formatCode>
                <c:ptCount val="2"/>
                <c:pt idx="0">
                  <c:v>0.23</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Eastbourne</c:v>
                </c:pt>
                <c:pt idx="1">
                  <c:v>All visits to UK</c:v>
                </c:pt>
              </c:strCache>
            </c:strRef>
          </c:cat>
          <c:val>
            <c:numRef>
              <c:f>Sheet1!$D$2:$D$3</c:f>
              <c:numCache>
                <c:formatCode>0%</c:formatCode>
                <c:ptCount val="2"/>
                <c:pt idx="0">
                  <c:v>0.09</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Eastbourne</c:v>
                </c:pt>
                <c:pt idx="1">
                  <c:v>All visits to UK</c:v>
                </c:pt>
              </c:strCache>
            </c:strRef>
          </c:cat>
          <c:val>
            <c:numRef>
              <c:f>Sheet1!$E$2:$E$3</c:f>
              <c:numCache>
                <c:formatCode>0%</c:formatCode>
                <c:ptCount val="2"/>
                <c:pt idx="0">
                  <c:v>0.57999999999999996</c:v>
                </c:pt>
                <c:pt idx="1">
                  <c:v>0.39</c:v>
                </c:pt>
              </c:numCache>
            </c:numRef>
          </c:val>
        </c:ser>
        <c:dLbls>
          <c:showLegendKey val="0"/>
          <c:showVal val="0"/>
          <c:showCatName val="0"/>
          <c:showSerName val="0"/>
          <c:showPercent val="0"/>
          <c:showBubbleSize val="0"/>
        </c:dLbls>
        <c:gapWidth val="100"/>
        <c:overlap val="100"/>
        <c:axId val="513343784"/>
        <c:axId val="513344960"/>
      </c:barChart>
      <c:catAx>
        <c:axId val="513343784"/>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3344960"/>
        <c:crosses val="autoZero"/>
        <c:auto val="1"/>
        <c:lblAlgn val="ctr"/>
        <c:lblOffset val="100"/>
        <c:noMultiLvlLbl val="0"/>
      </c:catAx>
      <c:valAx>
        <c:axId val="513344960"/>
        <c:scaling>
          <c:orientation val="maxMin"/>
        </c:scaling>
        <c:delete val="1"/>
        <c:axPos val="l"/>
        <c:numFmt formatCode="0%" sourceLinked="1"/>
        <c:majorTickMark val="out"/>
        <c:minorTickMark val="none"/>
        <c:tickLblPos val="nextTo"/>
        <c:crossAx val="513343784"/>
        <c:crosses val="autoZero"/>
        <c:crossBetween val="between"/>
      </c:valAx>
      <c:spPr>
        <a:noFill/>
        <a:ln>
          <a:noFill/>
        </a:ln>
        <a:effectLst/>
      </c:spPr>
    </c:plotArea>
    <c:legend>
      <c:legendPos val="b"/>
      <c:layout>
        <c:manualLayout>
          <c:xMode val="edge"/>
          <c:yMode val="edge"/>
          <c:x val="5.2463012940346915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Sheet1!$B$2:$B$5</c:f>
              <c:numCache>
                <c:formatCode>0%</c:formatCode>
                <c:ptCount val="4"/>
                <c:pt idx="0">
                  <c:v>0.17</c:v>
                </c:pt>
                <c:pt idx="1">
                  <c:v>0.11</c:v>
                </c:pt>
                <c:pt idx="2">
                  <c:v>0.19</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Sheet1!$C$2:$C$5</c:f>
              <c:numCache>
                <c:formatCode>0%</c:formatCode>
                <c:ptCount val="4"/>
                <c:pt idx="0">
                  <c:v>0.03</c:v>
                </c:pt>
                <c:pt idx="1">
                  <c:v>0.09</c:v>
                </c:pt>
                <c:pt idx="2">
                  <c:v>0.02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Sheet1!$D$2:$D$5</c:f>
              <c:numCache>
                <c:formatCode>0%</c:formatCode>
                <c:ptCount val="4"/>
                <c:pt idx="0">
                  <c:v>0.26</c:v>
                </c:pt>
                <c:pt idx="1">
                  <c:v>0.09</c:v>
                </c:pt>
                <c:pt idx="2">
                  <c:v>0.34</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Sheet1!$E$2:$E$5</c:f>
              <c:numCache>
                <c:formatCode>0%</c:formatCode>
                <c:ptCount val="4"/>
                <c:pt idx="0">
                  <c:v>0.04</c:v>
                </c:pt>
                <c:pt idx="1">
                  <c:v>0.08</c:v>
                </c:pt>
                <c:pt idx="2">
                  <c:v>0.04</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Sheet1!$F$2:$F$5</c:f>
              <c:numCache>
                <c:formatCode>0%</c:formatCode>
                <c:ptCount val="4"/>
                <c:pt idx="0">
                  <c:v>0.09</c:v>
                </c:pt>
                <c:pt idx="1">
                  <c:v>0.05</c:v>
                </c:pt>
                <c:pt idx="2">
                  <c:v>0.04</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Sheet1!$G$2:$G$5</c:f>
              <c:numCache>
                <c:formatCode>0%</c:formatCode>
                <c:ptCount val="4"/>
                <c:pt idx="0">
                  <c:v>0.05</c:v>
                </c:pt>
                <c:pt idx="1">
                  <c:v>0.06</c:v>
                </c:pt>
                <c:pt idx="2">
                  <c:v>0.03</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Sheet1!$H$2:$H$5</c:f>
              <c:numCache>
                <c:formatCode>0%</c:formatCode>
                <c:ptCount val="4"/>
                <c:pt idx="0">
                  <c:v>0.03</c:v>
                </c:pt>
                <c:pt idx="1">
                  <c:v>0.05</c:v>
                </c:pt>
                <c:pt idx="2">
                  <c:v>0.04</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Sheet1!$I$2:$I$5</c:f>
              <c:numCache>
                <c:formatCode>0%</c:formatCode>
                <c:ptCount val="4"/>
                <c:pt idx="0">
                  <c:v>0.04</c:v>
                </c:pt>
                <c:pt idx="1">
                  <c:v>0.03</c:v>
                </c:pt>
                <c:pt idx="2">
                  <c:v>0.03</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Sheet1!$J$2:$J$5</c:f>
              <c:numCache>
                <c:formatCode>0%</c:formatCode>
                <c:ptCount val="4"/>
                <c:pt idx="0">
                  <c:v>0.02</c:v>
                </c:pt>
                <c:pt idx="1">
                  <c:v>0.06</c:v>
                </c:pt>
                <c:pt idx="2">
                  <c:v>0</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Eastbourne</c:v>
                </c:pt>
                <c:pt idx="1">
                  <c:v>All visitors to UK</c:v>
                </c:pt>
                <c:pt idx="2">
                  <c:v>All holiday visitors to Eastbourne</c:v>
                </c:pt>
                <c:pt idx="3">
                  <c:v>All holiday visitors to UK</c:v>
                </c:pt>
              </c:strCache>
            </c:strRef>
          </c:cat>
          <c:val>
            <c:numRef>
              <c:f>Sheet1!$K$2:$K$5</c:f>
              <c:numCache>
                <c:formatCode>0%</c:formatCode>
                <c:ptCount val="4"/>
                <c:pt idx="0">
                  <c:v>0.28000000000000003</c:v>
                </c:pt>
                <c:pt idx="1">
                  <c:v>0.38</c:v>
                </c:pt>
                <c:pt idx="2">
                  <c:v>0.26</c:v>
                </c:pt>
                <c:pt idx="3">
                  <c:v>0.28999999999999998</c:v>
                </c:pt>
              </c:numCache>
            </c:numRef>
          </c:val>
        </c:ser>
        <c:dLbls>
          <c:showLegendKey val="0"/>
          <c:showVal val="1"/>
          <c:showCatName val="0"/>
          <c:showSerName val="0"/>
          <c:showPercent val="0"/>
          <c:showBubbleSize val="0"/>
        </c:dLbls>
        <c:gapWidth val="49"/>
        <c:overlap val="100"/>
        <c:axId val="513363776"/>
        <c:axId val="513355152"/>
      </c:barChart>
      <c:catAx>
        <c:axId val="513363776"/>
        <c:scaling>
          <c:orientation val="maxMin"/>
        </c:scaling>
        <c:delete val="0"/>
        <c:axPos val="l"/>
        <c:numFmt formatCode="General" sourceLinked="0"/>
        <c:majorTickMark val="none"/>
        <c:minorTickMark val="none"/>
        <c:tickLblPos val="nextTo"/>
        <c:txPr>
          <a:bodyPr/>
          <a:lstStyle/>
          <a:p>
            <a:pPr>
              <a:defRPr sz="1000" b="1"/>
            </a:pPr>
            <a:endParaRPr lang="en-US"/>
          </a:p>
        </c:txPr>
        <c:crossAx val="513355152"/>
        <c:crosses val="autoZero"/>
        <c:auto val="1"/>
        <c:lblAlgn val="ctr"/>
        <c:lblOffset val="100"/>
        <c:noMultiLvlLbl val="0"/>
      </c:catAx>
      <c:valAx>
        <c:axId val="513355152"/>
        <c:scaling>
          <c:orientation val="minMax"/>
          <c:max val="1"/>
        </c:scaling>
        <c:delete val="1"/>
        <c:axPos val="t"/>
        <c:numFmt formatCode="0%" sourceLinked="1"/>
        <c:majorTickMark val="out"/>
        <c:minorTickMark val="none"/>
        <c:tickLblPos val="nextTo"/>
        <c:crossAx val="513363776"/>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pPr/>
              <a:t>3</a:t>
            </a:fld>
            <a:endParaRPr lang="en-GB" dirty="0"/>
          </a:p>
        </p:txBody>
      </p:sp>
    </p:spTree>
    <p:extLst>
      <p:ext uri="{BB962C8B-B14F-4D97-AF65-F5344CB8AC3E}">
        <p14:creationId xmlns:p14="http://schemas.microsoft.com/office/powerpoint/2010/main" val="922211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Eastbourne</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1028" y="3923188"/>
            <a:ext cx="3616411" cy="2350667"/>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55995"/>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41364"/>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Eastbourne</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26733"/>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2673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Rectangle 15"/>
          <p:cNvSpPr/>
          <p:nvPr/>
        </p:nvSpPr>
        <p:spPr>
          <a:xfrm>
            <a:off x="3180053" y="382673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Rectangle 16"/>
          <p:cNvSpPr/>
          <p:nvPr/>
        </p:nvSpPr>
        <p:spPr>
          <a:xfrm>
            <a:off x="445338" y="382673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8" name="Chart Placeholder 8"/>
          <p:cNvGraphicFramePr>
            <a:graphicFrameLocks/>
          </p:cNvGraphicFramePr>
          <p:nvPr>
            <p:extLst/>
          </p:nvPr>
        </p:nvGraphicFramePr>
        <p:xfrm>
          <a:off x="4777946" y="3476194"/>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38350"/>
            <a:ext cx="8149762" cy="38228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to Eastbourne 3 year average for 2014-16</a:t>
            </a:r>
            <a:endParaRPr lang="en-GB" sz="1400" b="1" dirty="0">
              <a:solidFill>
                <a:schemeClr val="tx1"/>
              </a:solidFill>
            </a:endParaRPr>
          </a:p>
        </p:txBody>
      </p:sp>
      <p:sp>
        <p:nvSpPr>
          <p:cNvPr id="22" name="Rectangle 21"/>
          <p:cNvSpPr/>
          <p:nvPr/>
        </p:nvSpPr>
        <p:spPr>
          <a:xfrm>
            <a:off x="442141" y="2399003"/>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Rectangle 22"/>
          <p:cNvSpPr/>
          <p:nvPr/>
        </p:nvSpPr>
        <p:spPr>
          <a:xfrm>
            <a:off x="3181338" y="2399341"/>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4" name="Rectangle 23"/>
          <p:cNvSpPr/>
          <p:nvPr/>
        </p:nvSpPr>
        <p:spPr>
          <a:xfrm>
            <a:off x="5916053" y="2399341"/>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25" name="Table 24"/>
          <p:cNvGraphicFramePr>
            <a:graphicFrameLocks noGrp="1"/>
          </p:cNvGraphicFramePr>
          <p:nvPr>
            <p:extLst/>
          </p:nvPr>
        </p:nvGraphicFramePr>
        <p:xfrm>
          <a:off x="510746" y="24320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Eastbourne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Eastbourne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53118"/>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Eastbourne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Eastbourne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7614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Eastbourne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Eastbourne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47185"/>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7556" y="406527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86268" y="406527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3" name="Text Placeholder 5"/>
          <p:cNvSpPr txBox="1">
            <a:spLocks/>
          </p:cNvSpPr>
          <p:nvPr/>
        </p:nvSpPr>
        <p:spPr>
          <a:xfrm>
            <a:off x="445338" y="1418178"/>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123,000 visits are recorded annually to Eastbourne, over half of which are for a holiday.</a:t>
            </a:r>
            <a:r>
              <a:rPr lang="en-GB" sz="1300" i="1" dirty="0" smtClean="0">
                <a:latin typeface="Arial" pitchFamily="34" charset="0"/>
                <a:cs typeface="Arial" pitchFamily="34" charset="0"/>
              </a:rPr>
              <a:t> </a:t>
            </a:r>
            <a:r>
              <a:rPr lang="en-GB" sz="1300" dirty="0" smtClean="0">
                <a:latin typeface="Arial" pitchFamily="34" charset="0"/>
                <a:cs typeface="Arial" pitchFamily="34" charset="0"/>
              </a:rPr>
              <a:t>Holiday visits have increased steadily in recent years.</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6822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Eastbourne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3739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3633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Activities from IPS 2016 only</a:t>
            </a:r>
            <a:endParaRPr lang="en-GB" sz="900" dirty="0">
              <a:latin typeface="Arial" panose="020B0604020202020204" pitchFamily="34" charset="0"/>
              <a:cs typeface="Arial" panose="020B0604020202020204" pitchFamily="34" charset="0"/>
            </a:endParaRPr>
          </a:p>
        </p:txBody>
      </p:sp>
      <p:sp>
        <p:nvSpPr>
          <p:cNvPr id="10" name="Rectangle 9"/>
          <p:cNvSpPr/>
          <p:nvPr/>
        </p:nvSpPr>
        <p:spPr>
          <a:xfrm>
            <a:off x="475424" y="23633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p:cNvSpPr/>
          <p:nvPr/>
        </p:nvSpPr>
        <p:spPr>
          <a:xfrm>
            <a:off x="3692848" y="45266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2" name="Table 11"/>
          <p:cNvGraphicFramePr>
            <a:graphicFrameLocks noGrp="1"/>
          </p:cNvGraphicFramePr>
          <p:nvPr>
            <p:extLst/>
          </p:nvPr>
        </p:nvGraphicFramePr>
        <p:xfrm>
          <a:off x="518985" y="50343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Belgium</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24.2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13.7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£14.7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530701"/>
            <a:ext cx="3173862" cy="461665"/>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Top 3 source markets for holiday visitors to Eastbourne (ranked by visits)</a:t>
            </a:r>
            <a:endParaRPr lang="en-GB" sz="1200" b="1" dirty="0">
              <a:latin typeface="Arial" panose="020B0604020202020204" pitchFamily="34" charset="0"/>
              <a:cs typeface="Arial" panose="020B0604020202020204" pitchFamily="34" charset="0"/>
            </a:endParaRPr>
          </a:p>
        </p:txBody>
      </p:sp>
      <p:sp>
        <p:nvSpPr>
          <p:cNvPr id="14" name="Rectangle 13"/>
          <p:cNvSpPr/>
          <p:nvPr/>
        </p:nvSpPr>
        <p:spPr>
          <a:xfrm>
            <a:off x="477670" y="45266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TextBox 16"/>
          <p:cNvSpPr txBox="1"/>
          <p:nvPr/>
        </p:nvSpPr>
        <p:spPr>
          <a:xfrm>
            <a:off x="3690248" y="4545232"/>
            <a:ext cx="4920350" cy="276999"/>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Activities conducted by holiday visitors to Eastbourne</a:t>
            </a:r>
            <a:endParaRPr lang="en-GB" sz="1200" b="1" dirty="0">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3838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3838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7985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 Placeholder 5"/>
          <p:cNvSpPr txBox="1">
            <a:spLocks/>
          </p:cNvSpPr>
          <p:nvPr/>
        </p:nvSpPr>
        <p:spPr>
          <a:xfrm>
            <a:off x="475423" y="1390659"/>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The majority of visits to Eastbourne are solely for the purpose of a holiday and unsurprisingly, these visitors are more likely than the UK holiday average to visit the coast or beaches. The top source market for holiday visitors to Eastbourne is Germany, followed by France and Belgium, all of whom index significantly higher than the UK average.</a:t>
            </a:r>
          </a:p>
        </p:txBody>
      </p:sp>
      <p:sp>
        <p:nvSpPr>
          <p:cNvPr id="19" name="Rectangle 18"/>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Eastbourne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362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Duration*</a:t>
            </a:r>
            <a:endParaRPr lang="en-GB" sz="1000" b="1" dirty="0">
              <a:solidFill>
                <a:schemeClr val="tx1"/>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Seasonality</a:t>
            </a:r>
            <a:endParaRPr lang="en-GB" sz="1000" b="1" dirty="0">
              <a:solidFill>
                <a:schemeClr val="tx1"/>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Type</a:t>
            </a:r>
            <a:endParaRPr lang="en-GB" sz="1000" b="1" dirty="0">
              <a:solidFill>
                <a:schemeClr val="tx1"/>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Average spend**</a:t>
            </a:r>
            <a:endParaRPr lang="en-GB" sz="1000" b="1" dirty="0">
              <a:solidFill>
                <a:schemeClr val="tx1"/>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Age</a:t>
            </a:r>
            <a:endParaRPr lang="en-GB" sz="1000" b="1" dirty="0">
              <a:solidFill>
                <a:schemeClr val="tx1"/>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*Note that duration </a:t>
            </a:r>
            <a:r>
              <a:rPr lang="en-GB" sz="900" i="1" dirty="0" smtClean="0">
                <a:latin typeface="Arial" panose="020B0604020202020204" pitchFamily="34" charset="0"/>
                <a:cs typeface="Arial" panose="020B0604020202020204" pitchFamily="34" charset="0"/>
              </a:rPr>
              <a:t>chart</a:t>
            </a:r>
            <a:r>
              <a:rPr lang="en-GB" sz="900" dirty="0" smtClean="0">
                <a:latin typeface="Arial" panose="020B0604020202020204" pitchFamily="34" charset="0"/>
                <a:cs typeface="Arial" panose="020B0604020202020204" pitchFamily="34" charset="0"/>
              </a:rPr>
              <a:t> refers to length of holiday overall  for visitors to town, and </a:t>
            </a:r>
            <a:r>
              <a:rPr lang="en-GB" sz="900" i="1" dirty="0" smtClean="0">
                <a:latin typeface="Arial" panose="020B0604020202020204" pitchFamily="34" charset="0"/>
                <a:cs typeface="Arial" panose="020B0604020202020204" pitchFamily="34" charset="0"/>
              </a:rPr>
              <a:t>average</a:t>
            </a:r>
            <a:r>
              <a:rPr lang="en-GB" sz="900" dirty="0" smtClean="0">
                <a:latin typeface="Arial" panose="020B0604020202020204" pitchFamily="34" charset="0"/>
                <a:cs typeface="Arial" panose="020B0604020202020204" pitchFamily="34" charset="0"/>
              </a:rPr>
              <a:t>  </a:t>
            </a:r>
            <a:r>
              <a:rPr lang="en-GB" sz="900" i="1" dirty="0" smtClean="0">
                <a:latin typeface="Arial" panose="020B0604020202020204" pitchFamily="34" charset="0"/>
                <a:cs typeface="Arial" panose="020B0604020202020204" pitchFamily="34" charset="0"/>
              </a:rPr>
              <a:t>duration </a:t>
            </a:r>
            <a:r>
              <a:rPr lang="en-GB" sz="900" dirty="0" smtClean="0">
                <a:latin typeface="Arial" panose="020B0604020202020204" pitchFamily="34" charset="0"/>
                <a:cs typeface="Arial" panose="020B0604020202020204" pitchFamily="34" charset="0"/>
              </a:rPr>
              <a:t>refers to duration in specified town. **Spend </a:t>
            </a:r>
            <a:r>
              <a:rPr lang="en-GB" sz="900" dirty="0">
                <a:latin typeface="Arial" panose="020B0604020202020204" pitchFamily="34" charset="0"/>
                <a:cs typeface="Arial" panose="020B0604020202020204" pitchFamily="34" charset="0"/>
              </a:rPr>
              <a:t>is for the stay in the city/town only, whereas spend for the UK covers the whole </a:t>
            </a:r>
            <a:r>
              <a:rPr lang="en-GB" sz="900" dirty="0" smtClean="0">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For whole trip</a:t>
            </a:r>
            <a:endParaRPr lang="en-GB" sz="1000" b="1" dirty="0"/>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Per night</a:t>
            </a:r>
            <a:endParaRPr lang="en-GB" sz="1000" b="1" dirty="0"/>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b="1" i="1" dirty="0" smtClean="0">
                <a:solidFill>
                  <a:schemeClr val="tx1"/>
                </a:solidFill>
              </a:rPr>
              <a:t>Ave. duration in area</a:t>
            </a:r>
            <a:endParaRPr lang="en-GB" sz="1000" b="1" i="1" dirty="0">
              <a:solidFill>
                <a:schemeClr val="tx1"/>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dirty="0" smtClean="0">
                <a:solidFill>
                  <a:schemeClr val="tx1"/>
                </a:solidFill>
              </a:rPr>
              <a:t>5.2</a:t>
            </a:r>
            <a:endParaRPr lang="en-GB" sz="1000" dirty="0">
              <a:solidFill>
                <a:schemeClr val="tx1"/>
              </a:solidFill>
            </a:endParaRPr>
          </a:p>
        </p:txBody>
      </p:sp>
      <p:sp>
        <p:nvSpPr>
          <p:cNvPr id="3" name="TextBox 2"/>
          <p:cNvSpPr txBox="1"/>
          <p:nvPr/>
        </p:nvSpPr>
        <p:spPr>
          <a:xfrm>
            <a:off x="3221757" y="4951930"/>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£389</a:t>
            </a:r>
            <a:endParaRPr lang="en-GB" sz="1200" b="1" dirty="0">
              <a:latin typeface="Arial" pitchFamily="34" charset="0"/>
              <a:cs typeface="Arial" pitchFamily="34" charset="0"/>
            </a:endParaRPr>
          </a:p>
        </p:txBody>
      </p:sp>
      <p:sp>
        <p:nvSpPr>
          <p:cNvPr id="59" name="TextBox 58"/>
          <p:cNvSpPr txBox="1"/>
          <p:nvPr/>
        </p:nvSpPr>
        <p:spPr>
          <a:xfrm>
            <a:off x="4532907" y="5247501"/>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£75</a:t>
            </a:r>
            <a:endParaRPr lang="en-GB" sz="1200" b="1" dirty="0">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464216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0-15</a:t>
            </a:r>
            <a:endParaRPr lang="en-GB" sz="1200" dirty="0">
              <a:latin typeface="Arial" pitchFamily="34" charset="0"/>
              <a:cs typeface="Arial" pitchFamily="34" charset="0"/>
            </a:endParaRPr>
          </a:p>
        </p:txBody>
      </p:sp>
      <p:sp>
        <p:nvSpPr>
          <p:cNvPr id="38" name="TextBox 37"/>
          <p:cNvSpPr txBox="1"/>
          <p:nvPr/>
        </p:nvSpPr>
        <p:spPr>
          <a:xfrm>
            <a:off x="352276" y="399128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16-24</a:t>
            </a:r>
            <a:endParaRPr lang="en-GB" sz="1200" dirty="0">
              <a:latin typeface="Arial" pitchFamily="34" charset="0"/>
              <a:cs typeface="Arial" pitchFamily="34" charset="0"/>
            </a:endParaRPr>
          </a:p>
        </p:txBody>
      </p:sp>
      <p:sp>
        <p:nvSpPr>
          <p:cNvPr id="48" name="TextBox 47"/>
          <p:cNvSpPr txBox="1"/>
          <p:nvPr/>
        </p:nvSpPr>
        <p:spPr>
          <a:xfrm>
            <a:off x="352276" y="37213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25-34</a:t>
            </a:r>
            <a:endParaRPr lang="en-GB" sz="1200" dirty="0">
              <a:latin typeface="Arial" pitchFamily="34" charset="0"/>
              <a:cs typeface="Arial" pitchFamily="34" charset="0"/>
            </a:endParaRPr>
          </a:p>
        </p:txBody>
      </p:sp>
      <p:sp>
        <p:nvSpPr>
          <p:cNvPr id="49" name="TextBox 48"/>
          <p:cNvSpPr txBox="1"/>
          <p:nvPr/>
        </p:nvSpPr>
        <p:spPr>
          <a:xfrm>
            <a:off x="352276" y="349591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35-44</a:t>
            </a:r>
            <a:endParaRPr lang="en-GB" sz="1200" dirty="0">
              <a:latin typeface="Arial" pitchFamily="34" charset="0"/>
              <a:cs typeface="Arial" pitchFamily="34" charset="0"/>
            </a:endParaRPr>
          </a:p>
        </p:txBody>
      </p:sp>
      <p:sp>
        <p:nvSpPr>
          <p:cNvPr id="51" name="TextBox 50"/>
          <p:cNvSpPr txBox="1"/>
          <p:nvPr/>
        </p:nvSpPr>
        <p:spPr>
          <a:xfrm>
            <a:off x="352276" y="32387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45-54</a:t>
            </a:r>
            <a:endParaRPr lang="en-GB" sz="1200" dirty="0">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55-64</a:t>
            </a:r>
            <a:endParaRPr lang="en-GB" sz="1200" dirty="0">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65+</a:t>
            </a:r>
            <a:endParaRPr lang="en-GB" sz="1200" dirty="0">
              <a:latin typeface="Arial" pitchFamily="34" charset="0"/>
              <a:cs typeface="Arial" pitchFamily="34" charset="0"/>
            </a:endParaRPr>
          </a:p>
        </p:txBody>
      </p:sp>
      <p:sp>
        <p:nvSpPr>
          <p:cNvPr id="61" name="Text Placeholder 5"/>
          <p:cNvSpPr txBox="1">
            <a:spLocks/>
          </p:cNvSpPr>
          <p:nvPr/>
        </p:nvSpPr>
        <p:spPr>
          <a:xfrm>
            <a:off x="476881" y="1440129"/>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A significant proportion of holiday visitors to Eastbourne are children, aged 0-15. Holiday visitors to Eastbourne are more likely than the UK holiday average to visit between April and June on a package holiday. The average duration stayed in the area is 5.2 nights.</a:t>
            </a:r>
          </a:p>
        </p:txBody>
      </p:sp>
      <p:sp>
        <p:nvSpPr>
          <p:cNvPr id="56" name="Rectangle 5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Eastbourne</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2943493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270735"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latin typeface="Arial" panose="020B0604020202020204" pitchFamily="34" charset="0"/>
                <a:cs typeface="Arial" panose="020B0604020202020204" pitchFamily="34" charset="0"/>
              </a:rPr>
              <a:t>Mode of Travel </a:t>
            </a:r>
            <a:endParaRPr lang="en-GB" sz="1000" b="1" dirty="0">
              <a:solidFill>
                <a:schemeClr val="tx1"/>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Holiday visitors to Eastbourne are more likely than the UK holiday average to arrive via seaport, with 3 in 5 doing so. The top gateway region to Eastbourne is the South East. </a:t>
            </a:r>
          </a:p>
        </p:txBody>
      </p:sp>
      <p:graphicFrame>
        <p:nvGraphicFramePr>
          <p:cNvPr id="22" name="Picture Placeholder 7"/>
          <p:cNvGraphicFramePr>
            <a:graphicFrameLocks/>
          </p:cNvGraphicFramePr>
          <p:nvPr>
            <p:extLst/>
          </p:nvPr>
        </p:nvGraphicFramePr>
        <p:xfrm>
          <a:off x="704980" y="2526047"/>
          <a:ext cx="3368833" cy="3500451"/>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736236"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Top 5 Gateway Regions to Eastbourne*  (Top 5)</a:t>
            </a:r>
            <a:endParaRPr lang="en-GB" sz="1000" b="1" dirty="0">
              <a:solidFill>
                <a:schemeClr val="tx1"/>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latin typeface="Arial" panose="020B0604020202020204" pitchFamily="34" charset="0"/>
                <a:cs typeface="Arial" panose="020B0604020202020204" pitchFamily="34" charset="0"/>
              </a:rPr>
              <a:t>Base sizes too small to report day visits data</a:t>
            </a:r>
            <a:endParaRPr lang="en-GB" sz="1000" dirty="0">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858331" y="2595161"/>
          <a:ext cx="3085021" cy="3431336"/>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5" name="Rectangle 14"/>
          <p:cNvSpPr/>
          <p:nvPr/>
        </p:nvSpPr>
        <p:spPr>
          <a:xfrm>
            <a:off x="4616430" y="2164908"/>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Eastbourne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4804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27980</TotalTime>
  <Words>1603</Words>
  <Application>Microsoft Office PowerPoint</Application>
  <PresentationFormat>On-screen Show (4:3)</PresentationFormat>
  <Paragraphs>448</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Eastbourne</vt:lpstr>
      <vt:lpstr>Headline stats: Overseas visits, spend and nights to Eastbourne</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925</cp:revision>
  <cp:lastPrinted>2017-10-24T09:05:43Z</cp:lastPrinted>
  <dcterms:created xsi:type="dcterms:W3CDTF">2016-07-20T15:06:07Z</dcterms:created>
  <dcterms:modified xsi:type="dcterms:W3CDTF">2017-11-06T16:20:15Z</dcterms:modified>
</cp:coreProperties>
</file>