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0.9</c:v>
                </c:pt>
                <c:pt idx="1">
                  <c:v>0.9</c:v>
                </c:pt>
                <c:pt idx="2" formatCode="0.0">
                  <c:v>0.9</c:v>
                </c:pt>
                <c:pt idx="3" formatCode="0.0">
                  <c:v>1</c:v>
                </c:pt>
                <c:pt idx="4" formatCode="0.0">
                  <c:v>0.9</c:v>
                </c:pt>
              </c:numCache>
            </c:numRef>
          </c:val>
        </c:ser>
        <c:ser>
          <c:idx val="1"/>
          <c:order val="1"/>
          <c:tx>
            <c:strRef>
              <c:f>Sheet1!$C$1</c:f>
              <c:strCache>
                <c:ptCount val="1"/>
                <c:pt idx="0">
                  <c:v>Canterbury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0.4</c:v>
                </c:pt>
                <c:pt idx="1">
                  <c:v>0.3</c:v>
                </c:pt>
                <c:pt idx="2" formatCode="0.0">
                  <c:v>0.4</c:v>
                </c:pt>
                <c:pt idx="3" formatCode="0.0">
                  <c:v>0.4</c:v>
                </c:pt>
                <c:pt idx="4" formatCode="0.0">
                  <c:v>0.3</c:v>
                </c:pt>
              </c:numCache>
            </c:numRef>
          </c:val>
        </c:ser>
        <c:dLbls>
          <c:showLegendKey val="0"/>
          <c:showVal val="0"/>
          <c:showCatName val="0"/>
          <c:showSerName val="0"/>
          <c:showPercent val="0"/>
          <c:showBubbleSize val="0"/>
        </c:dLbls>
        <c:gapWidth val="219"/>
        <c:axId val="785506280"/>
        <c:axId val="7855019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785506280"/>
        <c:axId val="785501968"/>
      </c:lineChart>
      <c:catAx>
        <c:axId val="78550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5501968"/>
        <c:crosses val="autoZero"/>
        <c:auto val="1"/>
        <c:lblAlgn val="ctr"/>
        <c:lblOffset val="100"/>
        <c:noMultiLvlLbl val="0"/>
      </c:catAx>
      <c:valAx>
        <c:axId val="785501968"/>
        <c:scaling>
          <c:orientation val="minMax"/>
        </c:scaling>
        <c:delete val="1"/>
        <c:axPos val="l"/>
        <c:numFmt formatCode="General" sourceLinked="1"/>
        <c:majorTickMark val="none"/>
        <c:minorTickMark val="none"/>
        <c:tickLblPos val="nextTo"/>
        <c:crossAx val="7855062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8.3504904838015426E-2"/>
          <c:w val="0.99897384094165476"/>
          <c:h val="0.43184472477823632"/>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Canterbury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0.52</c:v>
                </c:pt>
                <c:pt idx="1">
                  <c:v>0.5</c:v>
                </c:pt>
                <c:pt idx="2">
                  <c:v>0.73</c:v>
                </c:pt>
                <c:pt idx="3">
                  <c:v>0.71</c:v>
                </c:pt>
                <c:pt idx="4">
                  <c:v>0.5</c:v>
                </c:pt>
                <c:pt idx="5">
                  <c:v>0.1</c:v>
                </c:pt>
                <c:pt idx="6">
                  <c:v>0.56999999999999995</c:v>
                </c:pt>
                <c:pt idx="7">
                  <c:v>0.23</c:v>
                </c:pt>
                <c:pt idx="8">
                  <c:v>0.05</c:v>
                </c:pt>
              </c:numCache>
            </c:numRef>
          </c:val>
        </c:ser>
        <c:dLbls>
          <c:showLegendKey val="0"/>
          <c:showVal val="0"/>
          <c:showCatName val="0"/>
          <c:showSerName val="0"/>
          <c:showPercent val="0"/>
          <c:showBubbleSize val="0"/>
        </c:dLbls>
        <c:gapWidth val="30"/>
        <c:axId val="785518824"/>
        <c:axId val="785510984"/>
      </c:barChart>
      <c:catAx>
        <c:axId val="78551882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785510984"/>
        <c:crosses val="autoZero"/>
        <c:auto val="1"/>
        <c:lblAlgn val="ctr"/>
        <c:lblOffset val="100"/>
        <c:noMultiLvlLbl val="0"/>
      </c:catAx>
      <c:valAx>
        <c:axId val="785510984"/>
        <c:scaling>
          <c:orientation val="minMax"/>
          <c:max val="1"/>
        </c:scaling>
        <c:delete val="1"/>
        <c:axPos val="l"/>
        <c:majorGridlines>
          <c:spPr>
            <a:ln>
              <a:noFill/>
            </a:ln>
          </c:spPr>
        </c:majorGridlines>
        <c:numFmt formatCode="0%" sourceLinked="1"/>
        <c:majorTickMark val="out"/>
        <c:minorTickMark val="none"/>
        <c:tickLblPos val="nextTo"/>
        <c:crossAx val="785518824"/>
        <c:crosses val="autoZero"/>
        <c:crossBetween val="between"/>
      </c:valAx>
    </c:plotArea>
    <c:legend>
      <c:legendPos val="r"/>
      <c:layout>
        <c:manualLayout>
          <c:xMode val="edge"/>
          <c:yMode val="edge"/>
          <c:x val="0.41002211245628722"/>
          <c:y val="1.9092597442079567E-2"/>
          <c:w val="0.586151118121694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0.24</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0.28000000000000003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0.19</c:v>
                </c:pt>
                <c:pt idx="1">
                  <c:v>7.0000000000000007E-2</c:v>
                </c:pt>
              </c:numCache>
            </c:numRef>
          </c:val>
        </c:ser>
        <c:dLbls>
          <c:showLegendKey val="0"/>
          <c:showVal val="1"/>
          <c:showCatName val="0"/>
          <c:showSerName val="0"/>
          <c:showPercent val="0"/>
          <c:showBubbleSize val="0"/>
        </c:dLbls>
        <c:gapWidth val="49"/>
        <c:overlap val="100"/>
        <c:axId val="785506672"/>
        <c:axId val="785511376"/>
      </c:barChart>
      <c:catAx>
        <c:axId val="785506672"/>
        <c:scaling>
          <c:orientation val="minMax"/>
        </c:scaling>
        <c:delete val="0"/>
        <c:axPos val="b"/>
        <c:numFmt formatCode="General" sourceLinked="0"/>
        <c:majorTickMark val="none"/>
        <c:minorTickMark val="none"/>
        <c:tickLblPos val="nextTo"/>
        <c:txPr>
          <a:bodyPr/>
          <a:lstStyle/>
          <a:p>
            <a:pPr>
              <a:defRPr b="1"/>
            </a:pPr>
            <a:endParaRPr lang="en-US"/>
          </a:p>
        </c:txPr>
        <c:crossAx val="785511376"/>
        <c:crosses val="autoZero"/>
        <c:auto val="1"/>
        <c:lblAlgn val="ctr"/>
        <c:lblOffset val="100"/>
        <c:noMultiLvlLbl val="0"/>
      </c:catAx>
      <c:valAx>
        <c:axId val="785511376"/>
        <c:scaling>
          <c:orientation val="minMax"/>
        </c:scaling>
        <c:delete val="1"/>
        <c:axPos val="l"/>
        <c:numFmt formatCode="0%" sourceLinked="1"/>
        <c:majorTickMark val="none"/>
        <c:minorTickMark val="none"/>
        <c:tickLblPos val="nextTo"/>
        <c:crossAx val="78550667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Canterbury</c:v>
                </c:pt>
                <c:pt idx="1">
                  <c:v>Holiday visitors to UK</c:v>
                </c:pt>
              </c:strCache>
            </c:strRef>
          </c:cat>
          <c:val>
            <c:numRef>
              <c:f>Sheet1!$B$2:$B$4</c:f>
              <c:numCache>
                <c:formatCode>_-[$£-809]* #,##0_-;\-[$£-809]* #,##0_-;_-[$£-809]* "-"??_-;_-@_-</c:formatCode>
                <c:ptCount val="2"/>
                <c:pt idx="0">
                  <c:v>304</c:v>
                </c:pt>
                <c:pt idx="1">
                  <c:v>644</c:v>
                </c:pt>
              </c:numCache>
            </c:numRef>
          </c:val>
        </c:ser>
        <c:dLbls>
          <c:showLegendKey val="0"/>
          <c:showVal val="0"/>
          <c:showCatName val="0"/>
          <c:showSerName val="0"/>
          <c:showPercent val="0"/>
          <c:showBubbleSize val="0"/>
        </c:dLbls>
        <c:gapWidth val="102"/>
        <c:axId val="785507456"/>
        <c:axId val="785512944"/>
      </c:barChart>
      <c:catAx>
        <c:axId val="78550745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5512944"/>
        <c:crosses val="autoZero"/>
        <c:auto val="1"/>
        <c:lblAlgn val="ctr"/>
        <c:lblOffset val="100"/>
        <c:noMultiLvlLbl val="0"/>
      </c:catAx>
      <c:valAx>
        <c:axId val="785512944"/>
        <c:scaling>
          <c:orientation val="minMax"/>
          <c:max val="1000"/>
        </c:scaling>
        <c:delete val="1"/>
        <c:axPos val="l"/>
        <c:numFmt formatCode="_-[$£-809]* #,##0_-;\-[$£-809]* #,##0_-;_-[$£-809]* &quot;-&quot;??_-;_-@_-" sourceLinked="1"/>
        <c:majorTickMark val="out"/>
        <c:minorTickMark val="none"/>
        <c:tickLblPos val="nextTo"/>
        <c:crossAx val="785507456"/>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Canterbury</c:v>
                </c:pt>
                <c:pt idx="1">
                  <c:v>Holiday visitors to UK</c:v>
                </c:pt>
              </c:strCache>
            </c:strRef>
          </c:cat>
          <c:val>
            <c:numRef>
              <c:f>Sheet1!$B$2:$B$4</c:f>
              <c:numCache>
                <c:formatCode>_-[$£-809]* #,##0_-;\-[$£-809]* #,##0_-;_-[$£-809]* "-"??_-;_-@_-</c:formatCode>
                <c:ptCount val="2"/>
                <c:pt idx="0">
                  <c:v>80</c:v>
                </c:pt>
                <c:pt idx="1">
                  <c:v>102</c:v>
                </c:pt>
              </c:numCache>
            </c:numRef>
          </c:val>
        </c:ser>
        <c:dLbls>
          <c:showLegendKey val="0"/>
          <c:showVal val="0"/>
          <c:showCatName val="0"/>
          <c:showSerName val="0"/>
          <c:showPercent val="0"/>
          <c:showBubbleSize val="0"/>
        </c:dLbls>
        <c:gapWidth val="102"/>
        <c:axId val="785512552"/>
        <c:axId val="785518040"/>
      </c:barChart>
      <c:catAx>
        <c:axId val="785512552"/>
        <c:scaling>
          <c:orientation val="minMax"/>
        </c:scaling>
        <c:delete val="0"/>
        <c:axPos val="b"/>
        <c:numFmt formatCode="General" sourceLinked="0"/>
        <c:majorTickMark val="out"/>
        <c:minorTickMark val="none"/>
        <c:tickLblPos val="nextTo"/>
        <c:txPr>
          <a:bodyPr/>
          <a:lstStyle/>
          <a:p>
            <a:pPr>
              <a:defRPr sz="900" b="1"/>
            </a:pPr>
            <a:endParaRPr lang="en-US"/>
          </a:p>
        </c:txPr>
        <c:crossAx val="785518040"/>
        <c:crosses val="autoZero"/>
        <c:auto val="1"/>
        <c:lblAlgn val="ctr"/>
        <c:lblOffset val="100"/>
        <c:noMultiLvlLbl val="0"/>
      </c:catAx>
      <c:valAx>
        <c:axId val="785518040"/>
        <c:scaling>
          <c:orientation val="minMax"/>
          <c:max val="1000"/>
        </c:scaling>
        <c:delete val="1"/>
        <c:axPos val="l"/>
        <c:numFmt formatCode="_-[$£-809]* #,##0_-;\-[$£-809]* #,##0_-;_-[$£-809]* &quot;-&quot;??_-;_-@_-" sourceLinked="1"/>
        <c:majorTickMark val="out"/>
        <c:minorTickMark val="none"/>
        <c:tickLblPos val="nextTo"/>
        <c:crossAx val="78551255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7.0000000000000007E-2</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0.36</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0.38</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0.18</c:v>
                </c:pt>
                <c:pt idx="1">
                  <c:v>0.21</c:v>
                </c:pt>
              </c:numCache>
            </c:numRef>
          </c:val>
        </c:ser>
        <c:dLbls>
          <c:showLegendKey val="0"/>
          <c:showVal val="0"/>
          <c:showCatName val="0"/>
          <c:showSerName val="0"/>
          <c:showPercent val="0"/>
          <c:showBubbleSize val="0"/>
        </c:dLbls>
        <c:gapWidth val="49"/>
        <c:overlap val="100"/>
        <c:axId val="785508240"/>
        <c:axId val="785514904"/>
      </c:barChart>
      <c:catAx>
        <c:axId val="7855082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5514904"/>
        <c:crosses val="autoZero"/>
        <c:auto val="1"/>
        <c:lblAlgn val="ctr"/>
        <c:lblOffset val="100"/>
        <c:noMultiLvlLbl val="0"/>
      </c:catAx>
      <c:valAx>
        <c:axId val="785514904"/>
        <c:scaling>
          <c:orientation val="minMax"/>
        </c:scaling>
        <c:delete val="1"/>
        <c:axPos val="l"/>
        <c:numFmt formatCode="0%" sourceLinked="1"/>
        <c:majorTickMark val="out"/>
        <c:minorTickMark val="none"/>
        <c:tickLblPos val="nextTo"/>
        <c:crossAx val="785508240"/>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0.76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0.24</c:v>
                </c:pt>
                <c:pt idx="1">
                  <c:v>0.16</c:v>
                </c:pt>
              </c:numCache>
            </c:numRef>
          </c:val>
        </c:ser>
        <c:dLbls>
          <c:showLegendKey val="0"/>
          <c:showVal val="0"/>
          <c:showCatName val="0"/>
          <c:showSerName val="0"/>
          <c:showPercent val="0"/>
          <c:showBubbleSize val="0"/>
        </c:dLbls>
        <c:gapWidth val="49"/>
        <c:overlap val="100"/>
        <c:axId val="785508632"/>
        <c:axId val="785513336"/>
      </c:barChart>
      <c:catAx>
        <c:axId val="7855086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5513336"/>
        <c:crosses val="autoZero"/>
        <c:auto val="1"/>
        <c:lblAlgn val="ctr"/>
        <c:lblOffset val="100"/>
        <c:noMultiLvlLbl val="0"/>
      </c:catAx>
      <c:valAx>
        <c:axId val="785513336"/>
        <c:scaling>
          <c:orientation val="minMax"/>
        </c:scaling>
        <c:delete val="1"/>
        <c:axPos val="l"/>
        <c:numFmt formatCode="0%" sourceLinked="1"/>
        <c:majorTickMark val="out"/>
        <c:minorTickMark val="none"/>
        <c:tickLblPos val="nextTo"/>
        <c:crossAx val="78550863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0.17</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0.08</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Sheet1!$G$2:$G$3</c:f>
              <c:numCache>
                <c:formatCode>0%</c:formatCode>
                <c:ptCount val="2"/>
                <c:pt idx="0">
                  <c:v>0.16</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785513728"/>
        <c:axId val="785514512"/>
      </c:barChart>
      <c:catAx>
        <c:axId val="785513728"/>
        <c:scaling>
          <c:orientation val="minMax"/>
        </c:scaling>
        <c:delete val="0"/>
        <c:axPos val="b"/>
        <c:numFmt formatCode="General" sourceLinked="0"/>
        <c:majorTickMark val="out"/>
        <c:minorTickMark val="none"/>
        <c:tickLblPos val="nextTo"/>
        <c:crossAx val="785514512"/>
        <c:crosses val="autoZero"/>
        <c:auto val="1"/>
        <c:lblAlgn val="ctr"/>
        <c:lblOffset val="100"/>
        <c:noMultiLvlLbl val="0"/>
      </c:catAx>
      <c:valAx>
        <c:axId val="785514512"/>
        <c:scaling>
          <c:orientation val="minMax"/>
        </c:scaling>
        <c:delete val="1"/>
        <c:axPos val="l"/>
        <c:numFmt formatCode="0%" sourceLinked="1"/>
        <c:majorTickMark val="out"/>
        <c:minorTickMark val="none"/>
        <c:tickLblPos val="nextTo"/>
        <c:crossAx val="78551372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0.25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0.56999999999999995</c:v>
                </c:pt>
                <c:pt idx="1">
                  <c:v>0.15</c:v>
                </c:pt>
              </c:numCache>
            </c:numRef>
          </c:val>
        </c:ser>
        <c:dLbls>
          <c:showLegendKey val="0"/>
          <c:showVal val="1"/>
          <c:showCatName val="0"/>
          <c:showSerName val="0"/>
          <c:showPercent val="0"/>
          <c:showBubbleSize val="0"/>
        </c:dLbls>
        <c:gapWidth val="49"/>
        <c:overlap val="100"/>
        <c:axId val="785516080"/>
        <c:axId val="785516472"/>
      </c:barChart>
      <c:catAx>
        <c:axId val="785516080"/>
        <c:scaling>
          <c:orientation val="minMax"/>
        </c:scaling>
        <c:delete val="0"/>
        <c:axPos val="b"/>
        <c:numFmt formatCode="General" sourceLinked="0"/>
        <c:majorTickMark val="none"/>
        <c:minorTickMark val="none"/>
        <c:tickLblPos val="nextTo"/>
        <c:txPr>
          <a:bodyPr/>
          <a:lstStyle/>
          <a:p>
            <a:pPr>
              <a:defRPr b="1"/>
            </a:pPr>
            <a:endParaRPr lang="en-US"/>
          </a:p>
        </c:txPr>
        <c:crossAx val="785516472"/>
        <c:crosses val="autoZero"/>
        <c:auto val="1"/>
        <c:lblAlgn val="ctr"/>
        <c:lblOffset val="100"/>
        <c:noMultiLvlLbl val="0"/>
      </c:catAx>
      <c:valAx>
        <c:axId val="785516472"/>
        <c:scaling>
          <c:orientation val="minMax"/>
        </c:scaling>
        <c:delete val="1"/>
        <c:axPos val="l"/>
        <c:numFmt formatCode="0%" sourceLinked="1"/>
        <c:majorTickMark val="none"/>
        <c:minorTickMark val="none"/>
        <c:tickLblPos val="nextTo"/>
        <c:crossAx val="78551608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East</c:v>
                </c:pt>
                <c:pt idx="3">
                  <c:v>Scotland</c:v>
                </c:pt>
                <c:pt idx="4">
                  <c:v>South West</c:v>
                </c:pt>
              </c:strCache>
            </c:strRef>
          </c:cat>
          <c:val>
            <c:numRef>
              <c:f>Sheet1!$B$2:$B$6</c:f>
              <c:numCache>
                <c:formatCode>0%</c:formatCode>
                <c:ptCount val="5"/>
                <c:pt idx="0">
                  <c:v>0.71</c:v>
                </c:pt>
                <c:pt idx="1">
                  <c:v>0.24</c:v>
                </c:pt>
                <c:pt idx="2">
                  <c:v>0.01</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515019176"/>
        <c:axId val="515011728"/>
      </c:barChart>
      <c:catAx>
        <c:axId val="51501917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15011728"/>
        <c:crosses val="autoZero"/>
        <c:auto val="1"/>
        <c:lblAlgn val="ctr"/>
        <c:lblOffset val="100"/>
        <c:noMultiLvlLbl val="0"/>
      </c:catAx>
      <c:valAx>
        <c:axId val="515011728"/>
        <c:scaling>
          <c:orientation val="minMax"/>
        </c:scaling>
        <c:delete val="1"/>
        <c:axPos val="t"/>
        <c:numFmt formatCode="0%" sourceLinked="1"/>
        <c:majorTickMark val="out"/>
        <c:minorTickMark val="none"/>
        <c:tickLblPos val="nextTo"/>
        <c:crossAx val="5150191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69</c:v>
                </c:pt>
                <c:pt idx="1">
                  <c:v>65</c:v>
                </c:pt>
                <c:pt idx="2">
                  <c:v>72</c:v>
                </c:pt>
                <c:pt idx="3">
                  <c:v>61</c:v>
                </c:pt>
                <c:pt idx="4">
                  <c:v>49</c:v>
                </c:pt>
              </c:numCache>
            </c:numRef>
          </c:val>
        </c:ser>
        <c:ser>
          <c:idx val="1"/>
          <c:order val="1"/>
          <c:tx>
            <c:strRef>
              <c:f>Sheet1!$C$1</c:f>
              <c:strCache>
                <c:ptCount val="1"/>
                <c:pt idx="0">
                  <c:v>Canterbury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33</c:v>
                </c:pt>
                <c:pt idx="1">
                  <c:v>25</c:v>
                </c:pt>
                <c:pt idx="2">
                  <c:v>38</c:v>
                </c:pt>
                <c:pt idx="3">
                  <c:v>25</c:v>
                </c:pt>
                <c:pt idx="4">
                  <c:v>20</c:v>
                </c:pt>
              </c:numCache>
            </c:numRef>
          </c:val>
        </c:ser>
        <c:dLbls>
          <c:showLegendKey val="0"/>
          <c:showVal val="0"/>
          <c:showCatName val="0"/>
          <c:showSerName val="0"/>
          <c:showPercent val="0"/>
          <c:showBubbleSize val="0"/>
        </c:dLbls>
        <c:gapWidth val="219"/>
        <c:axId val="785499224"/>
        <c:axId val="78550353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785499224"/>
        <c:axId val="785503536"/>
      </c:lineChart>
      <c:catAx>
        <c:axId val="785499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5503536"/>
        <c:crosses val="autoZero"/>
        <c:auto val="1"/>
        <c:lblAlgn val="ctr"/>
        <c:lblOffset val="100"/>
        <c:noMultiLvlLbl val="0"/>
      </c:catAx>
      <c:valAx>
        <c:axId val="785503536"/>
        <c:scaling>
          <c:orientation val="minMax"/>
        </c:scaling>
        <c:delete val="1"/>
        <c:axPos val="l"/>
        <c:numFmt formatCode="General" sourceLinked="1"/>
        <c:majorTickMark val="none"/>
        <c:minorTickMark val="none"/>
        <c:tickLblPos val="nextTo"/>
        <c:crossAx val="7854992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170</c:v>
                </c:pt>
                <c:pt idx="1">
                  <c:v>174</c:v>
                </c:pt>
                <c:pt idx="2">
                  <c:v>172</c:v>
                </c:pt>
                <c:pt idx="3">
                  <c:v>177</c:v>
                </c:pt>
                <c:pt idx="4">
                  <c:v>168</c:v>
                </c:pt>
              </c:numCache>
            </c:numRef>
          </c:val>
        </c:ser>
        <c:ser>
          <c:idx val="1"/>
          <c:order val="1"/>
          <c:tx>
            <c:strRef>
              <c:f>Sheet1!$C$1</c:f>
              <c:strCache>
                <c:ptCount val="1"/>
                <c:pt idx="0">
                  <c:v>Canterbury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96</c:v>
                </c:pt>
                <c:pt idx="1">
                  <c:v>99</c:v>
                </c:pt>
                <c:pt idx="2">
                  <c:v>100</c:v>
                </c:pt>
                <c:pt idx="3">
                  <c:v>99</c:v>
                </c:pt>
                <c:pt idx="4">
                  <c:v>77</c:v>
                </c:pt>
              </c:numCache>
            </c:numRef>
          </c:val>
        </c:ser>
        <c:dLbls>
          <c:showLegendKey val="0"/>
          <c:showVal val="0"/>
          <c:showCatName val="0"/>
          <c:showSerName val="0"/>
          <c:showPercent val="0"/>
          <c:showBubbleSize val="0"/>
        </c:dLbls>
        <c:gapWidth val="219"/>
        <c:axId val="785504320"/>
        <c:axId val="78550510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785504320"/>
        <c:axId val="785505104"/>
      </c:lineChart>
      <c:catAx>
        <c:axId val="78550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5505104"/>
        <c:crosses val="autoZero"/>
        <c:auto val="1"/>
        <c:lblAlgn val="ctr"/>
        <c:lblOffset val="100"/>
        <c:noMultiLvlLbl val="0"/>
      </c:catAx>
      <c:valAx>
        <c:axId val="785505104"/>
        <c:scaling>
          <c:orientation val="minMax"/>
        </c:scaling>
        <c:delete val="1"/>
        <c:axPos val="l"/>
        <c:numFmt formatCode="General" sourceLinked="1"/>
        <c:majorTickMark val="none"/>
        <c:minorTickMark val="none"/>
        <c:tickLblPos val="nextTo"/>
        <c:crossAx val="78550432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Canterbury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785497656"/>
        <c:axId val="785498832"/>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785497656"/>
        <c:axId val="785498832"/>
      </c:lineChart>
      <c:catAx>
        <c:axId val="785497656"/>
        <c:scaling>
          <c:orientation val="minMax"/>
        </c:scaling>
        <c:delete val="1"/>
        <c:axPos val="b"/>
        <c:numFmt formatCode="General" sourceLinked="1"/>
        <c:majorTickMark val="none"/>
        <c:minorTickMark val="none"/>
        <c:tickLblPos val="nextTo"/>
        <c:crossAx val="785498832"/>
        <c:crosses val="autoZero"/>
        <c:auto val="1"/>
        <c:lblAlgn val="ctr"/>
        <c:lblOffset val="100"/>
        <c:noMultiLvlLbl val="0"/>
      </c:catAx>
      <c:valAx>
        <c:axId val="785498832"/>
        <c:scaling>
          <c:orientation val="minMax"/>
        </c:scaling>
        <c:delete val="1"/>
        <c:axPos val="l"/>
        <c:numFmt formatCode="General" sourceLinked="1"/>
        <c:majorTickMark val="none"/>
        <c:minorTickMark val="none"/>
        <c:tickLblPos val="nextTo"/>
        <c:crossAx val="78549765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785494912"/>
        <c:axId val="785494520"/>
      </c:lineChart>
      <c:catAx>
        <c:axId val="785494912"/>
        <c:scaling>
          <c:orientation val="minMax"/>
        </c:scaling>
        <c:delete val="1"/>
        <c:axPos val="b"/>
        <c:numFmt formatCode="General" sourceLinked="0"/>
        <c:majorTickMark val="out"/>
        <c:minorTickMark val="none"/>
        <c:tickLblPos val="nextTo"/>
        <c:crossAx val="785494520"/>
        <c:crosses val="autoZero"/>
        <c:auto val="1"/>
        <c:lblAlgn val="ctr"/>
        <c:lblOffset val="100"/>
        <c:noMultiLvlLbl val="0"/>
      </c:catAx>
      <c:valAx>
        <c:axId val="785494520"/>
        <c:scaling>
          <c:orientation val="minMax"/>
        </c:scaling>
        <c:delete val="1"/>
        <c:axPos val="l"/>
        <c:numFmt formatCode="#,##0" sourceLinked="1"/>
        <c:majorTickMark val="out"/>
        <c:minorTickMark val="none"/>
        <c:tickLblPos val="nextTo"/>
        <c:crossAx val="785494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785495696"/>
        <c:axId val="785496088"/>
      </c:lineChart>
      <c:catAx>
        <c:axId val="785495696"/>
        <c:scaling>
          <c:orientation val="minMax"/>
        </c:scaling>
        <c:delete val="1"/>
        <c:axPos val="b"/>
        <c:numFmt formatCode="General" sourceLinked="0"/>
        <c:majorTickMark val="out"/>
        <c:minorTickMark val="none"/>
        <c:tickLblPos val="nextTo"/>
        <c:crossAx val="785496088"/>
        <c:crosses val="autoZero"/>
        <c:auto val="1"/>
        <c:lblAlgn val="ctr"/>
        <c:lblOffset val="100"/>
        <c:noMultiLvlLbl val="0"/>
      </c:catAx>
      <c:valAx>
        <c:axId val="785496088"/>
        <c:scaling>
          <c:orientation val="minMax"/>
        </c:scaling>
        <c:delete val="1"/>
        <c:axPos val="l"/>
        <c:numFmt formatCode="General" sourceLinked="1"/>
        <c:majorTickMark val="out"/>
        <c:minorTickMark val="none"/>
        <c:tickLblPos val="nextTo"/>
        <c:crossAx val="7854956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785509416"/>
        <c:axId val="785509808"/>
      </c:lineChart>
      <c:catAx>
        <c:axId val="785509416"/>
        <c:scaling>
          <c:orientation val="minMax"/>
        </c:scaling>
        <c:delete val="1"/>
        <c:axPos val="b"/>
        <c:numFmt formatCode="General" sourceLinked="0"/>
        <c:majorTickMark val="out"/>
        <c:minorTickMark val="none"/>
        <c:tickLblPos val="nextTo"/>
        <c:crossAx val="785509808"/>
        <c:crosses val="autoZero"/>
        <c:auto val="1"/>
        <c:lblAlgn val="ctr"/>
        <c:lblOffset val="100"/>
        <c:noMultiLvlLbl val="0"/>
      </c:catAx>
      <c:valAx>
        <c:axId val="785509808"/>
        <c:scaling>
          <c:orientation val="minMax"/>
        </c:scaling>
        <c:delete val="1"/>
        <c:axPos val="l"/>
        <c:numFmt formatCode="General" sourceLinked="1"/>
        <c:majorTickMark val="out"/>
        <c:minorTickMark val="none"/>
        <c:tickLblPos val="nextTo"/>
        <c:crossAx val="78550941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3480297980116719"/>
          <c:w val="0.9112164396394129"/>
          <c:h val="0.5383411879185666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Sheet1!$D$2:$D$3</c:f>
              <c:numCache>
                <c:formatCode>0%</c:formatCode>
                <c:ptCount val="2"/>
                <c:pt idx="0">
                  <c:v>0.13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Canterbury</c:v>
                </c:pt>
                <c:pt idx="1">
                  <c:v>All visits to UK</c:v>
                </c:pt>
              </c:strCache>
            </c:strRef>
          </c:cat>
          <c:val>
            <c:numRef>
              <c:f>Sheet1!$E$2:$E$3</c:f>
              <c:numCache>
                <c:formatCode>0%</c:formatCode>
                <c:ptCount val="2"/>
                <c:pt idx="0">
                  <c:v>0.53</c:v>
                </c:pt>
                <c:pt idx="1">
                  <c:v>0.39</c:v>
                </c:pt>
              </c:numCache>
            </c:numRef>
          </c:val>
        </c:ser>
        <c:dLbls>
          <c:showLegendKey val="0"/>
          <c:showVal val="0"/>
          <c:showCatName val="0"/>
          <c:showSerName val="0"/>
          <c:showPercent val="0"/>
          <c:showBubbleSize val="0"/>
        </c:dLbls>
        <c:gapWidth val="100"/>
        <c:overlap val="100"/>
        <c:axId val="785500400"/>
        <c:axId val="785510200"/>
      </c:barChart>
      <c:catAx>
        <c:axId val="78550040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5510200"/>
        <c:crosses val="autoZero"/>
        <c:auto val="1"/>
        <c:lblAlgn val="ctr"/>
        <c:lblOffset val="100"/>
        <c:noMultiLvlLbl val="0"/>
      </c:catAx>
      <c:valAx>
        <c:axId val="785510200"/>
        <c:scaling>
          <c:orientation val="maxMin"/>
        </c:scaling>
        <c:delete val="1"/>
        <c:axPos val="l"/>
        <c:numFmt formatCode="0%" sourceLinked="1"/>
        <c:majorTickMark val="out"/>
        <c:minorTickMark val="none"/>
        <c:tickLblPos val="nextTo"/>
        <c:crossAx val="785500400"/>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Sheet1!$B$2:$B$5</c:f>
              <c:numCache>
                <c:formatCode>0%</c:formatCode>
                <c:ptCount val="4"/>
                <c:pt idx="0">
                  <c:v>0.11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Sheet1!$C$2:$C$5</c:f>
              <c:numCache>
                <c:formatCode>0%</c:formatCode>
                <c:ptCount val="4"/>
                <c:pt idx="0">
                  <c:v>0.06</c:v>
                </c:pt>
                <c:pt idx="1">
                  <c:v>0.09</c:v>
                </c:pt>
                <c:pt idx="2">
                  <c:v>0.08</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Sheet1!$D$2:$D$5</c:f>
              <c:numCache>
                <c:formatCode>0%</c:formatCode>
                <c:ptCount val="4"/>
                <c:pt idx="0">
                  <c:v>0.21</c:v>
                </c:pt>
                <c:pt idx="1">
                  <c:v>0.09</c:v>
                </c:pt>
                <c:pt idx="2">
                  <c:v>0.27</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Sheet1!$E$2:$E$5</c:f>
              <c:numCache>
                <c:formatCode>0%</c:formatCode>
                <c:ptCount val="4"/>
                <c:pt idx="0">
                  <c:v>0.04</c:v>
                </c:pt>
                <c:pt idx="1">
                  <c:v>0.08</c:v>
                </c:pt>
                <c:pt idx="2">
                  <c:v>0.03</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Sheet1!$F$2:$F$5</c:f>
              <c:numCache>
                <c:formatCode>0%</c:formatCode>
                <c:ptCount val="4"/>
                <c:pt idx="0">
                  <c:v>0.04</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Sheet1!$G$2:$G$5</c:f>
              <c:numCache>
                <c:formatCode>0%</c:formatCode>
                <c:ptCount val="4"/>
                <c:pt idx="0">
                  <c:v>0.08</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Sheet1!$H$2:$H$5</c:f>
              <c:numCache>
                <c:formatCode>0%</c:formatCode>
                <c:ptCount val="4"/>
                <c:pt idx="0">
                  <c:v>0.12</c:v>
                </c:pt>
                <c:pt idx="1">
                  <c:v>0.05</c:v>
                </c:pt>
                <c:pt idx="2">
                  <c:v>0.16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Sheet1!$I$2:$I$5</c:f>
              <c:numCache>
                <c:formatCode>0%</c:formatCode>
                <c:ptCount val="4"/>
                <c:pt idx="0">
                  <c:v>0.02</c:v>
                </c:pt>
                <c:pt idx="1">
                  <c:v>0.03</c:v>
                </c:pt>
                <c:pt idx="2">
                  <c:v>0.02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Sheet1!$J$2:$J$5</c:f>
              <c:numCache>
                <c:formatCode>0%</c:formatCode>
                <c:ptCount val="4"/>
                <c:pt idx="0">
                  <c:v>0.04</c:v>
                </c:pt>
                <c:pt idx="1">
                  <c:v>0.06</c:v>
                </c:pt>
                <c:pt idx="2">
                  <c:v>0.03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Sheet1!$K$2:$K$5</c:f>
              <c:numCache>
                <c:formatCode>0%</c:formatCode>
                <c:ptCount val="4"/>
                <c:pt idx="0">
                  <c:v>0.27</c:v>
                </c:pt>
                <c:pt idx="1">
                  <c:v>0.38</c:v>
                </c:pt>
                <c:pt idx="2">
                  <c:v>0.22</c:v>
                </c:pt>
                <c:pt idx="3">
                  <c:v>0.28999999999999998</c:v>
                </c:pt>
              </c:numCache>
            </c:numRef>
          </c:val>
        </c:ser>
        <c:dLbls>
          <c:showLegendKey val="0"/>
          <c:showVal val="1"/>
          <c:showCatName val="0"/>
          <c:showSerName val="0"/>
          <c:showPercent val="0"/>
          <c:showBubbleSize val="0"/>
        </c:dLbls>
        <c:gapWidth val="49"/>
        <c:overlap val="100"/>
        <c:axId val="785507848"/>
        <c:axId val="785517648"/>
      </c:barChart>
      <c:catAx>
        <c:axId val="785507848"/>
        <c:scaling>
          <c:orientation val="maxMin"/>
        </c:scaling>
        <c:delete val="0"/>
        <c:axPos val="l"/>
        <c:numFmt formatCode="General" sourceLinked="0"/>
        <c:majorTickMark val="none"/>
        <c:minorTickMark val="none"/>
        <c:tickLblPos val="nextTo"/>
        <c:txPr>
          <a:bodyPr/>
          <a:lstStyle/>
          <a:p>
            <a:pPr>
              <a:defRPr sz="1000" b="1"/>
            </a:pPr>
            <a:endParaRPr lang="en-US"/>
          </a:p>
        </c:txPr>
        <c:crossAx val="785517648"/>
        <c:crosses val="autoZero"/>
        <c:auto val="1"/>
        <c:lblAlgn val="ctr"/>
        <c:lblOffset val="100"/>
        <c:noMultiLvlLbl val="0"/>
      </c:catAx>
      <c:valAx>
        <c:axId val="785517648"/>
        <c:scaling>
          <c:orientation val="minMax"/>
          <c:max val="1"/>
        </c:scaling>
        <c:delete val="1"/>
        <c:axPos val="t"/>
        <c:numFmt formatCode="0%" sourceLinked="1"/>
        <c:majorTickMark val="out"/>
        <c:minorTickMark val="none"/>
        <c:tickLblPos val="nextTo"/>
        <c:crossAx val="785507848"/>
        <c:crosses val="autoZero"/>
        <c:crossBetween val="between"/>
      </c:valAx>
    </c:plotArea>
    <c:legend>
      <c:legendPos val="b"/>
      <c:layout>
        <c:manualLayout>
          <c:xMode val="edge"/>
          <c:yMode val="edge"/>
          <c:x val="7.7474454781149915E-3"/>
          <c:y val="0.88051923766333651"/>
          <c:w val="0.98986833409587716"/>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a:t>
            </a:fld>
            <a:endParaRPr lang="en-GB" dirty="0"/>
          </a:p>
        </p:txBody>
      </p:sp>
    </p:spTree>
    <p:extLst>
      <p:ext uri="{BB962C8B-B14F-4D97-AF65-F5344CB8AC3E}">
        <p14:creationId xmlns:p14="http://schemas.microsoft.com/office/powerpoint/2010/main" val="1089388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Canterbury</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2196" y="3763376"/>
            <a:ext cx="3674076" cy="2668298"/>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7018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5555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Canterbury</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4092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nvPr>
        </p:nvGraphicFramePr>
        <p:xfrm>
          <a:off x="4777946" y="349038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122998"/>
            <a:ext cx="9040568" cy="290194"/>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Canterbury 3 year average for 2014-16</a:t>
            </a:r>
            <a:endParaRPr lang="en-GB" sz="1400" b="1" dirty="0">
              <a:solidFill>
                <a:schemeClr val="tx1"/>
              </a:solidFill>
            </a:endParaRPr>
          </a:p>
        </p:txBody>
      </p:sp>
      <p:sp>
        <p:nvSpPr>
          <p:cNvPr id="22" name="Rectangle 21"/>
          <p:cNvSpPr/>
          <p:nvPr/>
        </p:nvSpPr>
        <p:spPr>
          <a:xfrm>
            <a:off x="442141" y="241319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nvPr>
        </p:nvGraphicFramePr>
        <p:xfrm>
          <a:off x="510746" y="244621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6730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9033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6137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16137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16137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Canterbury attracts 172,000 overseas visits annually, 92,000 of which are for a holiday.</a:t>
            </a:r>
            <a:r>
              <a:rPr lang="en-GB" sz="1300" i="1" dirty="0" smtClean="0">
                <a:latin typeface="Arial" pitchFamily="34" charset="0"/>
                <a:cs typeface="Arial" pitchFamily="34" charset="0"/>
              </a:rPr>
              <a:t>  </a:t>
            </a:r>
            <a:endParaRPr lang="en-GB" sz="1300" dirty="0" smtClean="0">
              <a:latin typeface="Arial" pitchFamily="34" charset="0"/>
              <a:cs typeface="Arial" pitchFamily="34" charset="0"/>
            </a:endParaRP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9159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2220" y="2329562"/>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69974" y="2329560"/>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87398" y="4492877"/>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nvPr>
        </p:nvGraphicFramePr>
        <p:xfrm>
          <a:off x="513535" y="5000500"/>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3535" y="4496886"/>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Canterbury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2220" y="4492877"/>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84798" y="4511417"/>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Canterbury</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2220" y="2349995"/>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87399" y="2349995"/>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28711" y="4764726"/>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5"/>
          <p:cNvSpPr txBox="1">
            <a:spLocks/>
          </p:cNvSpPr>
          <p:nvPr/>
        </p:nvSpPr>
        <p:spPr>
          <a:xfrm>
            <a:off x="469974"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Over half of visitors to Canterbury are visiting for holiday purposes, higher than the UK average. The largest proportion of holiday visitors are from Germany, significantly more than the UK average.  Holiday visitors to Canterbury are significantly more likely than average to visit castles/ </a:t>
            </a:r>
            <a:r>
              <a:rPr lang="en-GB" sz="1300" dirty="0">
                <a:latin typeface="Arial" pitchFamily="34" charset="0"/>
                <a:cs typeface="Arial" pitchFamily="34" charset="0"/>
              </a:rPr>
              <a:t>h</a:t>
            </a:r>
            <a:r>
              <a:rPr lang="en-GB" sz="1300" dirty="0" smtClean="0">
                <a:latin typeface="Arial" pitchFamily="34" charset="0"/>
                <a:cs typeface="Arial" pitchFamily="34" charset="0"/>
              </a:rPr>
              <a:t>istoric </a:t>
            </a:r>
            <a:r>
              <a:rPr lang="en-GB" sz="1300" dirty="0">
                <a:latin typeface="Arial" pitchFamily="34" charset="0"/>
                <a:cs typeface="Arial" pitchFamily="34" charset="0"/>
              </a:rPr>
              <a:t>h</a:t>
            </a:r>
            <a:r>
              <a:rPr lang="en-GB" sz="1300" dirty="0" smtClean="0">
                <a:latin typeface="Arial" pitchFamily="34" charset="0"/>
                <a:cs typeface="Arial" pitchFamily="34" charset="0"/>
              </a:rPr>
              <a:t>ouses, religious buildings, the countryside and the coast. </a:t>
            </a:r>
          </a:p>
        </p:txBody>
      </p:sp>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3826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3.8</a:t>
            </a:r>
            <a:endParaRPr lang="en-GB" sz="1000" dirty="0">
              <a:solidFill>
                <a:schemeClr val="tx1"/>
              </a:solidFill>
            </a:endParaRPr>
          </a:p>
        </p:txBody>
      </p:sp>
      <p:sp>
        <p:nvSpPr>
          <p:cNvPr id="3" name="TextBox 2"/>
          <p:cNvSpPr txBox="1"/>
          <p:nvPr/>
        </p:nvSpPr>
        <p:spPr>
          <a:xfrm>
            <a:off x="3196358" y="5048087"/>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£304</a:t>
            </a:r>
            <a:endParaRPr lang="en-GB" sz="1200" b="1" dirty="0">
              <a:latin typeface="Arial" pitchFamily="34" charset="0"/>
              <a:cs typeface="Arial" pitchFamily="34" charset="0"/>
            </a:endParaRPr>
          </a:p>
        </p:txBody>
      </p:sp>
      <p:sp>
        <p:nvSpPr>
          <p:cNvPr id="59" name="TextBox 58"/>
          <p:cNvSpPr txBox="1"/>
          <p:nvPr/>
        </p:nvSpPr>
        <p:spPr>
          <a:xfrm>
            <a:off x="4526715" y="52475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£80</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645119"/>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4198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41182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683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31840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Canterbury tend to be older than the UK average, and more likely to be staying in the peak summer season on a longer package holiday.  They are also more likely than average to be visiting between April and June.  On average holiday visitors to Canterbury spend 3.8 nights in the City.</a:t>
            </a:r>
          </a:p>
        </p:txBody>
      </p:sp>
      <p:sp>
        <p:nvSpPr>
          <p:cNvPr id="56" name="Rectangle 5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8272152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098458" y="231769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graphicFrame>
        <p:nvGraphicFramePr>
          <p:cNvPr id="22" name="Picture Placeholder 7"/>
          <p:cNvGraphicFramePr>
            <a:graphicFrameLocks/>
          </p:cNvGraphicFramePr>
          <p:nvPr>
            <p:extLst/>
          </p:nvPr>
        </p:nvGraphicFramePr>
        <p:xfrm>
          <a:off x="617516" y="2526047"/>
          <a:ext cx="3472200" cy="343743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9189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Canterbury*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latin typeface="Arial" panose="020B0604020202020204" pitchFamily="34" charset="0"/>
                <a:cs typeface="Arial" panose="020B0604020202020204" pitchFamily="34" charset="0"/>
              </a:rPr>
              <a:t>Base sizes too small to report day visits data</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921857" y="2736333"/>
          <a:ext cx="3530380" cy="3227145"/>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 Placeholder 5"/>
          <p:cNvSpPr txBox="1">
            <a:spLocks/>
          </p:cNvSpPr>
          <p:nvPr/>
        </p:nvSpPr>
        <p:spPr>
          <a:xfrm>
            <a:off x="526290" y="1420770"/>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vast majority of Holiday visitors to Canterbury arrive via seaport, and via a South East gateway.  Around a quarter of holiday visitors arrive via a London gateway. </a:t>
            </a: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6671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27978</TotalTime>
  <Words>1596</Words>
  <Application>Microsoft Office PowerPoint</Application>
  <PresentationFormat>On-screen Show (4:3)</PresentationFormat>
  <Paragraphs>448</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Canterbury</vt:lpstr>
      <vt:lpstr>Headline stats: Overseas visits, spend and nights to Canterbury</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924</cp:revision>
  <cp:lastPrinted>2017-10-24T09:05:43Z</cp:lastPrinted>
  <dcterms:created xsi:type="dcterms:W3CDTF">2016-07-20T15:06:07Z</dcterms:created>
  <dcterms:modified xsi:type="dcterms:W3CDTF">2017-11-06T16:18:37Z</dcterms:modified>
</cp:coreProperties>
</file>