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Cambr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formatCode="0.0">
                  <c:v>3</c:v>
                </c:pt>
                <c:pt idx="1">
                  <c:v>2.8</c:v>
                </c:pt>
                <c:pt idx="2" formatCode="0.0">
                  <c:v>3.7</c:v>
                </c:pt>
                <c:pt idx="3" formatCode="0.0">
                  <c:v>3.6</c:v>
                </c:pt>
                <c:pt idx="4" formatCode="0.0">
                  <c:v>2.7</c:v>
                </c:pt>
              </c:numCache>
            </c:numRef>
          </c:val>
        </c:ser>
        <c:ser>
          <c:idx val="1"/>
          <c:order val="1"/>
          <c:tx>
            <c:strRef>
              <c:f>Sheet1!$C$1</c:f>
              <c:strCache>
                <c:ptCount val="1"/>
                <c:pt idx="0">
                  <c:v>Cambr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0.8</c:v>
                </c:pt>
                <c:pt idx="1">
                  <c:v>0.5</c:v>
                </c:pt>
                <c:pt idx="2" formatCode="0.0">
                  <c:v>0.7</c:v>
                </c:pt>
                <c:pt idx="3" formatCode="0.0">
                  <c:v>0.5</c:v>
                </c:pt>
                <c:pt idx="4" formatCode="0.0">
                  <c:v>0.6</c:v>
                </c:pt>
              </c:numCache>
            </c:numRef>
          </c:val>
        </c:ser>
        <c:dLbls>
          <c:showLegendKey val="0"/>
          <c:showVal val="0"/>
          <c:showCatName val="0"/>
          <c:showSerName val="0"/>
          <c:showPercent val="0"/>
          <c:showBubbleSize val="0"/>
        </c:dLbls>
        <c:gapWidth val="219"/>
        <c:axId val="578695960"/>
        <c:axId val="57869831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78695960"/>
        <c:axId val="578698312"/>
      </c:lineChart>
      <c:catAx>
        <c:axId val="578695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78698312"/>
        <c:crosses val="autoZero"/>
        <c:auto val="1"/>
        <c:lblAlgn val="ctr"/>
        <c:lblOffset val="100"/>
        <c:noMultiLvlLbl val="0"/>
      </c:catAx>
      <c:valAx>
        <c:axId val="578698312"/>
        <c:scaling>
          <c:orientation val="minMax"/>
        </c:scaling>
        <c:delete val="1"/>
        <c:axPos val="l"/>
        <c:numFmt formatCode="0.0" sourceLinked="1"/>
        <c:majorTickMark val="none"/>
        <c:minorTickMark val="none"/>
        <c:tickLblPos val="nextTo"/>
        <c:crossAx val="57869596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Cambridge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0.61</c:v>
                </c:pt>
                <c:pt idx="1">
                  <c:v>0.66</c:v>
                </c:pt>
                <c:pt idx="2">
                  <c:v>0.76</c:v>
                </c:pt>
                <c:pt idx="3">
                  <c:v>0.65</c:v>
                </c:pt>
                <c:pt idx="4">
                  <c:v>0.43</c:v>
                </c:pt>
                <c:pt idx="5">
                  <c:v>0.16</c:v>
                </c:pt>
                <c:pt idx="6">
                  <c:v>0.32</c:v>
                </c:pt>
                <c:pt idx="7">
                  <c:v>0.28999999999999998</c:v>
                </c:pt>
                <c:pt idx="8">
                  <c:v>0.08</c:v>
                </c:pt>
              </c:numCache>
            </c:numRef>
          </c:val>
        </c:ser>
        <c:dLbls>
          <c:showLegendKey val="0"/>
          <c:showVal val="0"/>
          <c:showCatName val="0"/>
          <c:showSerName val="0"/>
          <c:showPercent val="0"/>
          <c:showBubbleSize val="0"/>
        </c:dLbls>
        <c:gapWidth val="30"/>
        <c:axId val="578698704"/>
        <c:axId val="578697136"/>
      </c:barChart>
      <c:catAx>
        <c:axId val="57869870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78697136"/>
        <c:crosses val="autoZero"/>
        <c:auto val="1"/>
        <c:lblAlgn val="ctr"/>
        <c:lblOffset val="100"/>
        <c:noMultiLvlLbl val="0"/>
      </c:catAx>
      <c:valAx>
        <c:axId val="578697136"/>
        <c:scaling>
          <c:orientation val="minMax"/>
          <c:max val="1"/>
        </c:scaling>
        <c:delete val="1"/>
        <c:axPos val="l"/>
        <c:majorGridlines>
          <c:spPr>
            <a:ln>
              <a:noFill/>
            </a:ln>
          </c:spPr>
        </c:majorGridlines>
        <c:numFmt formatCode="0%" sourceLinked="1"/>
        <c:majorTickMark val="out"/>
        <c:minorTickMark val="none"/>
        <c:tickLblPos val="nextTo"/>
        <c:crossAx val="578698704"/>
        <c:crosses val="autoZero"/>
        <c:crossBetween val="between"/>
      </c:valAx>
    </c:plotArea>
    <c:legend>
      <c:legendPos val="r"/>
      <c:layout>
        <c:manualLayout>
          <c:xMode val="edge"/>
          <c:yMode val="edge"/>
          <c:x val="0.44648315973322328"/>
          <c:y val="1.9092597442079567E-2"/>
          <c:w val="0.54969007084475818"/>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Sheet1!$B$2:$B$3</c:f>
              <c:numCache>
                <c:formatCode>0%</c:formatCode>
                <c:ptCount val="2"/>
                <c:pt idx="0">
                  <c:v>0.16</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Sheet1!$C$2:$C$3</c:f>
              <c:numCache>
                <c:formatCode>0%</c:formatCode>
                <c:ptCount val="2"/>
                <c:pt idx="0">
                  <c:v>0.4</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Sheet1!$D$2:$D$3</c:f>
              <c:numCache>
                <c:formatCode>0%</c:formatCode>
                <c:ptCount val="2"/>
                <c:pt idx="0">
                  <c:v>0.28999999999999998</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Sheet1!$E$2:$E$3</c:f>
              <c:numCache>
                <c:formatCode>0%</c:formatCode>
                <c:ptCount val="2"/>
                <c:pt idx="0">
                  <c:v>0.14000000000000001</c:v>
                </c:pt>
                <c:pt idx="1">
                  <c:v>7.0000000000000007E-2</c:v>
                </c:pt>
              </c:numCache>
            </c:numRef>
          </c:val>
        </c:ser>
        <c:dLbls>
          <c:showLegendKey val="0"/>
          <c:showVal val="1"/>
          <c:showCatName val="0"/>
          <c:showSerName val="0"/>
          <c:showPercent val="0"/>
          <c:showBubbleSize val="0"/>
        </c:dLbls>
        <c:gapWidth val="49"/>
        <c:overlap val="100"/>
        <c:axId val="578687728"/>
        <c:axId val="578700272"/>
      </c:barChart>
      <c:catAx>
        <c:axId val="578687728"/>
        <c:scaling>
          <c:orientation val="minMax"/>
        </c:scaling>
        <c:delete val="0"/>
        <c:axPos val="b"/>
        <c:numFmt formatCode="General" sourceLinked="0"/>
        <c:majorTickMark val="none"/>
        <c:minorTickMark val="none"/>
        <c:tickLblPos val="nextTo"/>
        <c:txPr>
          <a:bodyPr/>
          <a:lstStyle/>
          <a:p>
            <a:pPr>
              <a:defRPr b="1"/>
            </a:pPr>
            <a:endParaRPr lang="en-US"/>
          </a:p>
        </c:txPr>
        <c:crossAx val="578700272"/>
        <c:crosses val="autoZero"/>
        <c:auto val="1"/>
        <c:lblAlgn val="ctr"/>
        <c:lblOffset val="100"/>
        <c:noMultiLvlLbl val="0"/>
      </c:catAx>
      <c:valAx>
        <c:axId val="578700272"/>
        <c:scaling>
          <c:orientation val="minMax"/>
        </c:scaling>
        <c:delete val="1"/>
        <c:axPos val="l"/>
        <c:numFmt formatCode="0%" sourceLinked="1"/>
        <c:majorTickMark val="none"/>
        <c:minorTickMark val="none"/>
        <c:tickLblPos val="nextTo"/>
        <c:crossAx val="578687728"/>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Cambridge</c:v>
                </c:pt>
                <c:pt idx="1">
                  <c:v>Holiday visitors to UK</c:v>
                </c:pt>
              </c:strCache>
            </c:strRef>
          </c:cat>
          <c:val>
            <c:numRef>
              <c:f>Sheet1!$B$2:$B$4</c:f>
              <c:numCache>
                <c:formatCode>_-[$£-809]* #,##0_-;\-[$£-809]* #,##0_-;_-[$£-809]* "-"??_-;_-@_-</c:formatCode>
                <c:ptCount val="2"/>
                <c:pt idx="0">
                  <c:v>324</c:v>
                </c:pt>
                <c:pt idx="1">
                  <c:v>644</c:v>
                </c:pt>
              </c:numCache>
            </c:numRef>
          </c:val>
        </c:ser>
        <c:dLbls>
          <c:showLegendKey val="0"/>
          <c:showVal val="0"/>
          <c:showCatName val="0"/>
          <c:showSerName val="0"/>
          <c:showPercent val="0"/>
          <c:showBubbleSize val="0"/>
        </c:dLbls>
        <c:gapWidth val="102"/>
        <c:axId val="578704192"/>
        <c:axId val="578707720"/>
      </c:barChart>
      <c:catAx>
        <c:axId val="57870419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78707720"/>
        <c:crosses val="autoZero"/>
        <c:auto val="1"/>
        <c:lblAlgn val="ctr"/>
        <c:lblOffset val="100"/>
        <c:noMultiLvlLbl val="0"/>
      </c:catAx>
      <c:valAx>
        <c:axId val="578707720"/>
        <c:scaling>
          <c:orientation val="minMax"/>
          <c:max val="1000"/>
        </c:scaling>
        <c:delete val="1"/>
        <c:axPos val="l"/>
        <c:numFmt formatCode="_-[$£-809]* #,##0_-;\-[$£-809]* #,##0_-;_-[$£-809]* &quot;-&quot;??_-;_-@_-" sourceLinked="1"/>
        <c:majorTickMark val="out"/>
        <c:minorTickMark val="none"/>
        <c:tickLblPos val="nextTo"/>
        <c:crossAx val="578704192"/>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Cambridge</c:v>
                </c:pt>
                <c:pt idx="1">
                  <c:v>Holiday visitors to UK</c:v>
                </c:pt>
              </c:strCache>
            </c:strRef>
          </c:cat>
          <c:val>
            <c:numRef>
              <c:f>Sheet1!$B$2:$B$4</c:f>
              <c:numCache>
                <c:formatCode>_-[$£-809]* #,##0_-;\-[$£-809]* #,##0_-;_-[$£-809]* "-"??_-;_-@_-</c:formatCode>
                <c:ptCount val="2"/>
                <c:pt idx="0">
                  <c:v>74</c:v>
                </c:pt>
                <c:pt idx="1">
                  <c:v>102</c:v>
                </c:pt>
              </c:numCache>
            </c:numRef>
          </c:val>
        </c:ser>
        <c:dLbls>
          <c:showLegendKey val="0"/>
          <c:showVal val="0"/>
          <c:showCatName val="0"/>
          <c:showSerName val="0"/>
          <c:showPercent val="0"/>
          <c:showBubbleSize val="0"/>
        </c:dLbls>
        <c:gapWidth val="102"/>
        <c:axId val="578701056"/>
        <c:axId val="578710856"/>
      </c:barChart>
      <c:catAx>
        <c:axId val="578701056"/>
        <c:scaling>
          <c:orientation val="minMax"/>
        </c:scaling>
        <c:delete val="0"/>
        <c:axPos val="b"/>
        <c:numFmt formatCode="General" sourceLinked="0"/>
        <c:majorTickMark val="out"/>
        <c:minorTickMark val="none"/>
        <c:tickLblPos val="nextTo"/>
        <c:txPr>
          <a:bodyPr/>
          <a:lstStyle/>
          <a:p>
            <a:pPr>
              <a:defRPr sz="900" b="1"/>
            </a:pPr>
            <a:endParaRPr lang="en-US"/>
          </a:p>
        </c:txPr>
        <c:crossAx val="578710856"/>
        <c:crosses val="autoZero"/>
        <c:auto val="1"/>
        <c:lblAlgn val="ctr"/>
        <c:lblOffset val="100"/>
        <c:noMultiLvlLbl val="0"/>
      </c:catAx>
      <c:valAx>
        <c:axId val="578710856"/>
        <c:scaling>
          <c:orientation val="minMax"/>
          <c:max val="1000"/>
        </c:scaling>
        <c:delete val="1"/>
        <c:axPos val="l"/>
        <c:numFmt formatCode="_-[$£-809]* #,##0_-;\-[$£-809]* #,##0_-;_-[$£-809]* &quot;-&quot;??_-;_-@_-" sourceLinked="1"/>
        <c:majorTickMark val="out"/>
        <c:minorTickMark val="none"/>
        <c:tickLblPos val="nextTo"/>
        <c:crossAx val="578701056"/>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Sheet1!$B$2:$B$3</c:f>
              <c:numCache>
                <c:formatCode>0%</c:formatCode>
                <c:ptCount val="2"/>
                <c:pt idx="0">
                  <c:v>0.11</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Sheet1!$C$2:$C$3</c:f>
              <c:numCache>
                <c:formatCode>0%</c:formatCode>
                <c:ptCount val="2"/>
                <c:pt idx="0">
                  <c:v>0.28000000000000003</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Sheet1!$D$2:$D$3</c:f>
              <c:numCache>
                <c:formatCode>0%</c:formatCode>
                <c:ptCount val="2"/>
                <c:pt idx="0">
                  <c:v>0.46</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Sheet1!$E$2:$E$3</c:f>
              <c:numCache>
                <c:formatCode>0%</c:formatCode>
                <c:ptCount val="2"/>
                <c:pt idx="0">
                  <c:v>0.16</c:v>
                </c:pt>
                <c:pt idx="1">
                  <c:v>0.21</c:v>
                </c:pt>
              </c:numCache>
            </c:numRef>
          </c:val>
        </c:ser>
        <c:dLbls>
          <c:showLegendKey val="0"/>
          <c:showVal val="0"/>
          <c:showCatName val="0"/>
          <c:showSerName val="0"/>
          <c:showPercent val="0"/>
          <c:showBubbleSize val="0"/>
        </c:dLbls>
        <c:gapWidth val="49"/>
        <c:overlap val="100"/>
        <c:axId val="578702624"/>
        <c:axId val="578708896"/>
      </c:barChart>
      <c:catAx>
        <c:axId val="57870262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78708896"/>
        <c:crosses val="autoZero"/>
        <c:auto val="1"/>
        <c:lblAlgn val="ctr"/>
        <c:lblOffset val="100"/>
        <c:noMultiLvlLbl val="0"/>
      </c:catAx>
      <c:valAx>
        <c:axId val="578708896"/>
        <c:scaling>
          <c:orientation val="minMax"/>
        </c:scaling>
        <c:delete val="1"/>
        <c:axPos val="l"/>
        <c:numFmt formatCode="0%" sourceLinked="1"/>
        <c:majorTickMark val="out"/>
        <c:minorTickMark val="none"/>
        <c:tickLblPos val="nextTo"/>
        <c:crossAx val="578702624"/>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Sheet1!$B$2:$B$3</c:f>
              <c:numCache>
                <c:formatCode>0%</c:formatCode>
                <c:ptCount val="2"/>
                <c:pt idx="0">
                  <c:v>0.83</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Sheet1!$C$2:$C$3</c:f>
              <c:numCache>
                <c:formatCode>0%</c:formatCode>
                <c:ptCount val="2"/>
                <c:pt idx="0">
                  <c:v>0.17</c:v>
                </c:pt>
                <c:pt idx="1">
                  <c:v>0.16</c:v>
                </c:pt>
              </c:numCache>
            </c:numRef>
          </c:val>
        </c:ser>
        <c:dLbls>
          <c:showLegendKey val="0"/>
          <c:showVal val="0"/>
          <c:showCatName val="0"/>
          <c:showSerName val="0"/>
          <c:showPercent val="0"/>
          <c:showBubbleSize val="0"/>
        </c:dLbls>
        <c:gapWidth val="49"/>
        <c:overlap val="100"/>
        <c:axId val="578709288"/>
        <c:axId val="578707328"/>
      </c:barChart>
      <c:catAx>
        <c:axId val="57870928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78707328"/>
        <c:crosses val="autoZero"/>
        <c:auto val="1"/>
        <c:lblAlgn val="ctr"/>
        <c:lblOffset val="100"/>
        <c:noMultiLvlLbl val="0"/>
      </c:catAx>
      <c:valAx>
        <c:axId val="578707328"/>
        <c:scaling>
          <c:orientation val="minMax"/>
        </c:scaling>
        <c:delete val="1"/>
        <c:axPos val="l"/>
        <c:numFmt formatCode="0%" sourceLinked="1"/>
        <c:majorTickMark val="out"/>
        <c:minorTickMark val="none"/>
        <c:tickLblPos val="nextTo"/>
        <c:crossAx val="578709288"/>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Sheet1!$B$2:$B$3</c:f>
              <c:numCache>
                <c:formatCode>0%</c:formatCode>
                <c:ptCount val="2"/>
                <c:pt idx="0">
                  <c:v>0.09</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Sheet1!$C$2:$C$3</c:f>
              <c:numCache>
                <c:formatCode>0%</c:formatCode>
                <c:ptCount val="2"/>
                <c:pt idx="0">
                  <c:v>0.13</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Sheet1!$D$2:$D$3</c:f>
              <c:numCache>
                <c:formatCode>0%</c:formatCode>
                <c:ptCount val="2"/>
                <c:pt idx="0">
                  <c:v>0.17</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Sheet1!$E$2:$E$3</c:f>
              <c:numCache>
                <c:formatCode>0%</c:formatCode>
                <c:ptCount val="2"/>
                <c:pt idx="0">
                  <c:v>0.16</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Sheet1!$F$2:$F$3</c:f>
              <c:numCache>
                <c:formatCode>0%</c:formatCode>
                <c:ptCount val="2"/>
                <c:pt idx="0">
                  <c:v>0.2</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Sheet1!$G$2:$G$3</c:f>
              <c:numCache>
                <c:formatCode>0%</c:formatCode>
                <c:ptCount val="2"/>
                <c:pt idx="0">
                  <c:v>0.17</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Sheet1!$H$2:$H$3</c:f>
              <c:numCache>
                <c:formatCode>0%</c:formatCode>
                <c:ptCount val="2"/>
                <c:pt idx="0">
                  <c:v>0.08</c:v>
                </c:pt>
                <c:pt idx="1">
                  <c:v>0.06</c:v>
                </c:pt>
              </c:numCache>
            </c:numRef>
          </c:val>
        </c:ser>
        <c:dLbls>
          <c:showLegendKey val="0"/>
          <c:showVal val="0"/>
          <c:showCatName val="0"/>
          <c:showSerName val="0"/>
          <c:showPercent val="0"/>
          <c:showBubbleSize val="0"/>
        </c:dLbls>
        <c:gapWidth val="100"/>
        <c:overlap val="100"/>
        <c:axId val="578701840"/>
        <c:axId val="578706936"/>
      </c:barChart>
      <c:catAx>
        <c:axId val="578701840"/>
        <c:scaling>
          <c:orientation val="minMax"/>
        </c:scaling>
        <c:delete val="0"/>
        <c:axPos val="b"/>
        <c:numFmt formatCode="General" sourceLinked="0"/>
        <c:majorTickMark val="out"/>
        <c:minorTickMark val="none"/>
        <c:tickLblPos val="nextTo"/>
        <c:crossAx val="578706936"/>
        <c:crosses val="autoZero"/>
        <c:auto val="1"/>
        <c:lblAlgn val="ctr"/>
        <c:lblOffset val="100"/>
        <c:noMultiLvlLbl val="0"/>
      </c:catAx>
      <c:valAx>
        <c:axId val="578706936"/>
        <c:scaling>
          <c:orientation val="minMax"/>
        </c:scaling>
        <c:delete val="1"/>
        <c:axPos val="l"/>
        <c:numFmt formatCode="0%" sourceLinked="1"/>
        <c:majorTickMark val="out"/>
        <c:minorTickMark val="none"/>
        <c:tickLblPos val="nextTo"/>
        <c:crossAx val="578701840"/>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Sheet1!$B$2:$B$3</c:f>
              <c:numCache>
                <c:formatCode>0%</c:formatCode>
                <c:ptCount val="2"/>
                <c:pt idx="0">
                  <c:v>0.13</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Sheet1!$C$2:$C$3</c:f>
              <c:numCache>
                <c:formatCode>0%</c:formatCode>
                <c:ptCount val="2"/>
                <c:pt idx="0">
                  <c:v>0.6</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Cambridge</c:v>
                </c:pt>
                <c:pt idx="1">
                  <c:v>Holiday visitors to UK</c:v>
                </c:pt>
              </c:strCache>
            </c:strRef>
          </c:cat>
          <c:val>
            <c:numRef>
              <c:f>Sheet1!$D$2:$D$3</c:f>
              <c:numCache>
                <c:formatCode>0%</c:formatCode>
                <c:ptCount val="2"/>
                <c:pt idx="0">
                  <c:v>0.27</c:v>
                </c:pt>
                <c:pt idx="1">
                  <c:v>0.15</c:v>
                </c:pt>
              </c:numCache>
            </c:numRef>
          </c:val>
        </c:ser>
        <c:dLbls>
          <c:showLegendKey val="0"/>
          <c:showVal val="1"/>
          <c:showCatName val="0"/>
          <c:showSerName val="0"/>
          <c:showPercent val="0"/>
          <c:showBubbleSize val="0"/>
        </c:dLbls>
        <c:gapWidth val="49"/>
        <c:overlap val="100"/>
        <c:axId val="578708504"/>
        <c:axId val="578706152"/>
      </c:barChart>
      <c:catAx>
        <c:axId val="578708504"/>
        <c:scaling>
          <c:orientation val="minMax"/>
        </c:scaling>
        <c:delete val="0"/>
        <c:axPos val="b"/>
        <c:numFmt formatCode="General" sourceLinked="0"/>
        <c:majorTickMark val="none"/>
        <c:minorTickMark val="none"/>
        <c:tickLblPos val="nextTo"/>
        <c:txPr>
          <a:bodyPr/>
          <a:lstStyle/>
          <a:p>
            <a:pPr>
              <a:defRPr b="1"/>
            </a:pPr>
            <a:endParaRPr lang="en-US"/>
          </a:p>
        </c:txPr>
        <c:crossAx val="578706152"/>
        <c:crosses val="autoZero"/>
        <c:auto val="1"/>
        <c:lblAlgn val="ctr"/>
        <c:lblOffset val="100"/>
        <c:noMultiLvlLbl val="0"/>
      </c:catAx>
      <c:valAx>
        <c:axId val="578706152"/>
        <c:scaling>
          <c:orientation val="minMax"/>
        </c:scaling>
        <c:delete val="1"/>
        <c:axPos val="l"/>
        <c:numFmt formatCode="0%" sourceLinked="1"/>
        <c:majorTickMark val="none"/>
        <c:minorTickMark val="none"/>
        <c:tickLblPos val="nextTo"/>
        <c:crossAx val="578708504"/>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477377299477174"/>
          <c:y val="4.7341042509398315E-2"/>
          <c:w val="0.59522622700522831"/>
          <c:h val="0.90926300185698661"/>
        </c:manualLayout>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South East (excl. London)</c:v>
                </c:pt>
                <c:pt idx="2">
                  <c:v>East</c:v>
                </c:pt>
                <c:pt idx="3">
                  <c:v>North West</c:v>
                </c:pt>
                <c:pt idx="4">
                  <c:v>North East</c:v>
                </c:pt>
              </c:strCache>
            </c:strRef>
          </c:cat>
          <c:val>
            <c:numRef>
              <c:f>Sheet1!$B$2:$B$6</c:f>
              <c:numCache>
                <c:formatCode>0%</c:formatCode>
                <c:ptCount val="5"/>
                <c:pt idx="0">
                  <c:v>0.54</c:v>
                </c:pt>
                <c:pt idx="1">
                  <c:v>0.33</c:v>
                </c:pt>
                <c:pt idx="2">
                  <c:v>0.03</c:v>
                </c:pt>
                <c:pt idx="3">
                  <c:v>0.03</c:v>
                </c:pt>
                <c:pt idx="4">
                  <c:v>0.02</c:v>
                </c:pt>
              </c:numCache>
            </c:numRef>
          </c:val>
        </c:ser>
        <c:dLbls>
          <c:showLegendKey val="0"/>
          <c:showVal val="0"/>
          <c:showCatName val="0"/>
          <c:showSerName val="0"/>
          <c:showPercent val="0"/>
          <c:showBubbleSize val="0"/>
        </c:dLbls>
        <c:gapWidth val="150"/>
        <c:axId val="578703800"/>
        <c:axId val="578699880"/>
      </c:barChart>
      <c:catAx>
        <c:axId val="57870380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78699880"/>
        <c:crosses val="autoZero"/>
        <c:auto val="1"/>
        <c:lblAlgn val="ctr"/>
        <c:lblOffset val="100"/>
        <c:noMultiLvlLbl val="0"/>
      </c:catAx>
      <c:valAx>
        <c:axId val="578699880"/>
        <c:scaling>
          <c:orientation val="minMax"/>
        </c:scaling>
        <c:delete val="1"/>
        <c:axPos val="t"/>
        <c:numFmt formatCode="0%" sourceLinked="1"/>
        <c:majorTickMark val="out"/>
        <c:minorTickMark val="none"/>
        <c:tickLblPos val="nextTo"/>
        <c:crossAx val="5787038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Cambridge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213</c:v>
                </c:pt>
                <c:pt idx="1">
                  <c:v>237</c:v>
                </c:pt>
                <c:pt idx="2">
                  <c:v>303</c:v>
                </c:pt>
                <c:pt idx="3">
                  <c:v>350</c:v>
                </c:pt>
                <c:pt idx="4">
                  <c:v>211</c:v>
                </c:pt>
              </c:numCache>
            </c:numRef>
          </c:val>
        </c:ser>
        <c:ser>
          <c:idx val="1"/>
          <c:order val="1"/>
          <c:tx>
            <c:strRef>
              <c:f>Sheet1!$C$1</c:f>
              <c:strCache>
                <c:ptCount val="1"/>
                <c:pt idx="0">
                  <c:v>Cambridge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44</c:v>
                </c:pt>
                <c:pt idx="1">
                  <c:v>40</c:v>
                </c:pt>
                <c:pt idx="2">
                  <c:v>48</c:v>
                </c:pt>
                <c:pt idx="3">
                  <c:v>34</c:v>
                </c:pt>
                <c:pt idx="4">
                  <c:v>51</c:v>
                </c:pt>
              </c:numCache>
            </c:numRef>
          </c:val>
        </c:ser>
        <c:dLbls>
          <c:showLegendKey val="0"/>
          <c:showVal val="0"/>
          <c:showCatName val="0"/>
          <c:showSerName val="0"/>
          <c:showPercent val="0"/>
          <c:showBubbleSize val="0"/>
        </c:dLbls>
        <c:gapWidth val="219"/>
        <c:axId val="578695176"/>
        <c:axId val="5786955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578695176"/>
        <c:axId val="578695568"/>
      </c:lineChart>
      <c:catAx>
        <c:axId val="578695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78695568"/>
        <c:crosses val="autoZero"/>
        <c:auto val="1"/>
        <c:lblAlgn val="ctr"/>
        <c:lblOffset val="100"/>
        <c:noMultiLvlLbl val="0"/>
      </c:catAx>
      <c:valAx>
        <c:axId val="578695568"/>
        <c:scaling>
          <c:orientation val="minMax"/>
        </c:scaling>
        <c:delete val="1"/>
        <c:axPos val="l"/>
        <c:numFmt formatCode="General" sourceLinked="1"/>
        <c:majorTickMark val="none"/>
        <c:minorTickMark val="none"/>
        <c:tickLblPos val="nextTo"/>
        <c:crossAx val="57869517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Cambridge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398</c:v>
                </c:pt>
                <c:pt idx="1">
                  <c:v>404</c:v>
                </c:pt>
                <c:pt idx="2">
                  <c:v>418</c:v>
                </c:pt>
                <c:pt idx="3">
                  <c:v>430</c:v>
                </c:pt>
                <c:pt idx="4">
                  <c:v>498</c:v>
                </c:pt>
              </c:numCache>
            </c:numRef>
          </c:val>
        </c:ser>
        <c:ser>
          <c:idx val="1"/>
          <c:order val="1"/>
          <c:tx>
            <c:strRef>
              <c:f>Sheet1!$C$1</c:f>
              <c:strCache>
                <c:ptCount val="1"/>
                <c:pt idx="0">
                  <c:v>Cambridge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121</c:v>
                </c:pt>
                <c:pt idx="1">
                  <c:v>126</c:v>
                </c:pt>
                <c:pt idx="2">
                  <c:v>130</c:v>
                </c:pt>
                <c:pt idx="3">
                  <c:v>109</c:v>
                </c:pt>
                <c:pt idx="4">
                  <c:v>171</c:v>
                </c:pt>
              </c:numCache>
            </c:numRef>
          </c:val>
        </c:ser>
        <c:dLbls>
          <c:showLegendKey val="0"/>
          <c:showVal val="0"/>
          <c:showCatName val="0"/>
          <c:showSerName val="0"/>
          <c:showPercent val="0"/>
          <c:showBubbleSize val="0"/>
        </c:dLbls>
        <c:gapWidth val="219"/>
        <c:axId val="578696352"/>
        <c:axId val="57869909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578696352"/>
        <c:axId val="578699096"/>
      </c:lineChart>
      <c:catAx>
        <c:axId val="578696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78699096"/>
        <c:crosses val="autoZero"/>
        <c:auto val="1"/>
        <c:lblAlgn val="ctr"/>
        <c:lblOffset val="100"/>
        <c:noMultiLvlLbl val="0"/>
      </c:catAx>
      <c:valAx>
        <c:axId val="578699096"/>
        <c:scaling>
          <c:orientation val="minMax"/>
        </c:scaling>
        <c:delete val="1"/>
        <c:axPos val="l"/>
        <c:numFmt formatCode="General" sourceLinked="1"/>
        <c:majorTickMark val="none"/>
        <c:minorTickMark val="none"/>
        <c:tickLblPos val="nextTo"/>
        <c:crossAx val="578696352"/>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Cambridge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Cambridge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578694000"/>
        <c:axId val="57869125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578694000"/>
        <c:axId val="578691256"/>
      </c:lineChart>
      <c:catAx>
        <c:axId val="578694000"/>
        <c:scaling>
          <c:orientation val="minMax"/>
        </c:scaling>
        <c:delete val="1"/>
        <c:axPos val="b"/>
        <c:numFmt formatCode="General" sourceLinked="1"/>
        <c:majorTickMark val="none"/>
        <c:minorTickMark val="none"/>
        <c:tickLblPos val="nextTo"/>
        <c:crossAx val="578691256"/>
        <c:crosses val="autoZero"/>
        <c:auto val="1"/>
        <c:lblAlgn val="ctr"/>
        <c:lblOffset val="100"/>
        <c:noMultiLvlLbl val="0"/>
      </c:catAx>
      <c:valAx>
        <c:axId val="578691256"/>
        <c:scaling>
          <c:orientation val="minMax"/>
        </c:scaling>
        <c:delete val="1"/>
        <c:axPos val="l"/>
        <c:numFmt formatCode="General" sourceLinked="1"/>
        <c:majorTickMark val="none"/>
        <c:minorTickMark val="none"/>
        <c:tickLblPos val="nextTo"/>
        <c:crossAx val="578694000"/>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1002139810234901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78697528"/>
        <c:axId val="578690080"/>
      </c:lineChart>
      <c:catAx>
        <c:axId val="578697528"/>
        <c:scaling>
          <c:orientation val="minMax"/>
        </c:scaling>
        <c:delete val="1"/>
        <c:axPos val="b"/>
        <c:numFmt formatCode="General" sourceLinked="0"/>
        <c:majorTickMark val="out"/>
        <c:minorTickMark val="none"/>
        <c:tickLblPos val="nextTo"/>
        <c:crossAx val="578690080"/>
        <c:crosses val="autoZero"/>
        <c:auto val="1"/>
        <c:lblAlgn val="ctr"/>
        <c:lblOffset val="100"/>
        <c:noMultiLvlLbl val="0"/>
      </c:catAx>
      <c:valAx>
        <c:axId val="578690080"/>
        <c:scaling>
          <c:orientation val="minMax"/>
        </c:scaling>
        <c:delete val="1"/>
        <c:axPos val="l"/>
        <c:numFmt formatCode="#,##0" sourceLinked="1"/>
        <c:majorTickMark val="out"/>
        <c:minorTickMark val="none"/>
        <c:tickLblPos val="nextTo"/>
        <c:crossAx val="5786975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78696744"/>
        <c:axId val="578692040"/>
      </c:lineChart>
      <c:catAx>
        <c:axId val="578696744"/>
        <c:scaling>
          <c:orientation val="minMax"/>
        </c:scaling>
        <c:delete val="1"/>
        <c:axPos val="b"/>
        <c:numFmt formatCode="General" sourceLinked="0"/>
        <c:majorTickMark val="out"/>
        <c:minorTickMark val="none"/>
        <c:tickLblPos val="nextTo"/>
        <c:crossAx val="578692040"/>
        <c:crosses val="autoZero"/>
        <c:auto val="1"/>
        <c:lblAlgn val="ctr"/>
        <c:lblOffset val="100"/>
        <c:noMultiLvlLbl val="0"/>
      </c:catAx>
      <c:valAx>
        <c:axId val="578692040"/>
        <c:scaling>
          <c:orientation val="minMax"/>
        </c:scaling>
        <c:delete val="1"/>
        <c:axPos val="l"/>
        <c:numFmt formatCode="General" sourceLinked="1"/>
        <c:majorTickMark val="out"/>
        <c:minorTickMark val="none"/>
        <c:tickLblPos val="nextTo"/>
        <c:crossAx val="5786967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78689296"/>
        <c:axId val="578690864"/>
      </c:lineChart>
      <c:catAx>
        <c:axId val="578689296"/>
        <c:scaling>
          <c:orientation val="minMax"/>
        </c:scaling>
        <c:delete val="1"/>
        <c:axPos val="b"/>
        <c:numFmt formatCode="General" sourceLinked="0"/>
        <c:majorTickMark val="out"/>
        <c:minorTickMark val="none"/>
        <c:tickLblPos val="nextTo"/>
        <c:crossAx val="578690864"/>
        <c:crosses val="autoZero"/>
        <c:auto val="1"/>
        <c:lblAlgn val="ctr"/>
        <c:lblOffset val="100"/>
        <c:noMultiLvlLbl val="0"/>
      </c:catAx>
      <c:valAx>
        <c:axId val="578690864"/>
        <c:scaling>
          <c:orientation val="minMax"/>
        </c:scaling>
        <c:delete val="1"/>
        <c:axPos val="l"/>
        <c:numFmt formatCode="General" sourceLinked="1"/>
        <c:majorTickMark val="out"/>
        <c:minorTickMark val="none"/>
        <c:tickLblPos val="nextTo"/>
        <c:crossAx val="578689296"/>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410161988895461"/>
          <c:w val="0.9112164396394129"/>
          <c:h val="0.53212796883018787"/>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Cambridge</c:v>
                </c:pt>
                <c:pt idx="1">
                  <c:v>All visits to UK</c:v>
                </c:pt>
              </c:strCache>
            </c:strRef>
          </c:cat>
          <c:val>
            <c:numRef>
              <c:f>Sheet1!$B$2:$B$3</c:f>
              <c:numCache>
                <c:formatCode>0%</c:formatCode>
                <c:ptCount val="2"/>
                <c:pt idx="0">
                  <c:v>0.1</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Cambridge</c:v>
                </c:pt>
                <c:pt idx="1">
                  <c:v>All visits to UK</c:v>
                </c:pt>
              </c:strCache>
            </c:strRef>
          </c:cat>
          <c:val>
            <c:numRef>
              <c:f>Sheet1!$C$2:$C$3</c:f>
              <c:numCache>
                <c:formatCode>0%</c:formatCode>
                <c:ptCount val="2"/>
                <c:pt idx="0">
                  <c:v>0.33</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Cambridge</c:v>
                </c:pt>
                <c:pt idx="1">
                  <c:v>All visits to UK</c:v>
                </c:pt>
              </c:strCache>
            </c:strRef>
          </c:cat>
          <c:val>
            <c:numRef>
              <c:f>Sheet1!$D$2:$D$3</c:f>
              <c:numCache>
                <c:formatCode>0%</c:formatCode>
                <c:ptCount val="2"/>
                <c:pt idx="0">
                  <c:v>0.27</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Cambridge</c:v>
                </c:pt>
                <c:pt idx="1">
                  <c:v>All visits to UK</c:v>
                </c:pt>
              </c:strCache>
            </c:strRef>
          </c:cat>
          <c:val>
            <c:numRef>
              <c:f>Sheet1!$E$2:$E$3</c:f>
              <c:numCache>
                <c:formatCode>0%</c:formatCode>
                <c:ptCount val="2"/>
                <c:pt idx="0">
                  <c:v>0.3</c:v>
                </c:pt>
                <c:pt idx="1">
                  <c:v>0.39</c:v>
                </c:pt>
              </c:numCache>
            </c:numRef>
          </c:val>
        </c:ser>
        <c:dLbls>
          <c:showLegendKey val="0"/>
          <c:showVal val="0"/>
          <c:showCatName val="0"/>
          <c:showSerName val="0"/>
          <c:showPercent val="0"/>
          <c:showBubbleSize val="0"/>
        </c:dLbls>
        <c:gapWidth val="100"/>
        <c:overlap val="100"/>
        <c:axId val="578692824"/>
        <c:axId val="578688120"/>
      </c:barChart>
      <c:catAx>
        <c:axId val="578692824"/>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78688120"/>
        <c:crosses val="autoZero"/>
        <c:auto val="1"/>
        <c:lblAlgn val="ctr"/>
        <c:lblOffset val="100"/>
        <c:noMultiLvlLbl val="0"/>
      </c:catAx>
      <c:valAx>
        <c:axId val="578688120"/>
        <c:scaling>
          <c:orientation val="maxMin"/>
        </c:scaling>
        <c:delete val="1"/>
        <c:axPos val="l"/>
        <c:numFmt formatCode="0%" sourceLinked="1"/>
        <c:majorTickMark val="out"/>
        <c:minorTickMark val="none"/>
        <c:tickLblPos val="nextTo"/>
        <c:crossAx val="578692824"/>
        <c:crosses val="autoZero"/>
        <c:crossBetween val="between"/>
      </c:valAx>
      <c:spPr>
        <a:noFill/>
        <a:ln>
          <a:noFill/>
        </a:ln>
        <a:effectLst/>
      </c:spPr>
    </c:plotArea>
    <c:legend>
      <c:legendPos val="b"/>
      <c:layout>
        <c:manualLayout>
          <c:xMode val="edge"/>
          <c:yMode val="edge"/>
          <c:x val="6.0534245700400287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Sheet1!$B$2:$B$5</c:f>
              <c:numCache>
                <c:formatCode>0%</c:formatCode>
                <c:ptCount val="4"/>
                <c:pt idx="0">
                  <c:v>0.1</c:v>
                </c:pt>
                <c:pt idx="1">
                  <c:v>0.11</c:v>
                </c:pt>
                <c:pt idx="2">
                  <c:v>0.12</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Sheet1!$C$2:$C$5</c:f>
              <c:numCache>
                <c:formatCode>0%</c:formatCode>
                <c:ptCount val="4"/>
                <c:pt idx="0">
                  <c:v>0.09</c:v>
                </c:pt>
                <c:pt idx="1">
                  <c:v>0.09</c:v>
                </c:pt>
                <c:pt idx="2">
                  <c:v>0.09</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Sheet1!$D$2:$D$5</c:f>
              <c:numCache>
                <c:formatCode>0%</c:formatCode>
                <c:ptCount val="4"/>
                <c:pt idx="0">
                  <c:v>0.1</c:v>
                </c:pt>
                <c:pt idx="1">
                  <c:v>0.09</c:v>
                </c:pt>
                <c:pt idx="2">
                  <c:v>0.12</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Sheet1!$E$2:$E$5</c:f>
              <c:numCache>
                <c:formatCode>0%</c:formatCode>
                <c:ptCount val="4"/>
                <c:pt idx="0">
                  <c:v>0.06</c:v>
                </c:pt>
                <c:pt idx="1">
                  <c:v>0.08</c:v>
                </c:pt>
                <c:pt idx="2">
                  <c:v>0.06</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Sheet1!$F$2:$F$5</c:f>
              <c:numCache>
                <c:formatCode>0%</c:formatCode>
                <c:ptCount val="4"/>
                <c:pt idx="0">
                  <c:v>0.06</c:v>
                </c:pt>
                <c:pt idx="1">
                  <c:v>0.05</c:v>
                </c:pt>
                <c:pt idx="2">
                  <c:v>7.0000000000000007E-2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Sheet1!$G$2:$G$5</c:f>
              <c:numCache>
                <c:formatCode>0%</c:formatCode>
                <c:ptCount val="4"/>
                <c:pt idx="0">
                  <c:v>0.06</c:v>
                </c:pt>
                <c:pt idx="1">
                  <c:v>0.06</c:v>
                </c:pt>
                <c:pt idx="2">
                  <c:v>0.05</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Sheet1!$H$2:$H$5</c:f>
              <c:numCache>
                <c:formatCode>0%</c:formatCode>
                <c:ptCount val="4"/>
                <c:pt idx="0">
                  <c:v>0.06</c:v>
                </c:pt>
                <c:pt idx="1">
                  <c:v>0.05</c:v>
                </c:pt>
                <c:pt idx="2">
                  <c:v>0.08</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Sheet1!$I$2:$I$5</c:f>
              <c:numCache>
                <c:formatCode>0%</c:formatCode>
                <c:ptCount val="4"/>
                <c:pt idx="0">
                  <c:v>0.04</c:v>
                </c:pt>
                <c:pt idx="1">
                  <c:v>0.03</c:v>
                </c:pt>
                <c:pt idx="2">
                  <c:v>0.05</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Sheet1!$J$2:$J$5</c:f>
              <c:numCache>
                <c:formatCode>0%</c:formatCode>
                <c:ptCount val="4"/>
                <c:pt idx="0">
                  <c:v>0.08</c:v>
                </c:pt>
                <c:pt idx="1">
                  <c:v>0.06</c:v>
                </c:pt>
                <c:pt idx="2">
                  <c:v>0.11</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Cambridge</c:v>
                </c:pt>
                <c:pt idx="1">
                  <c:v>All visitors to UK</c:v>
                </c:pt>
                <c:pt idx="2">
                  <c:v>All holiday visitors to Cambridge</c:v>
                </c:pt>
                <c:pt idx="3">
                  <c:v>All holiday visitors to UK</c:v>
                </c:pt>
              </c:strCache>
            </c:strRef>
          </c:cat>
          <c:val>
            <c:numRef>
              <c:f>Sheet1!$K$2:$K$5</c:f>
              <c:numCache>
                <c:formatCode>0%</c:formatCode>
                <c:ptCount val="4"/>
                <c:pt idx="0">
                  <c:v>0.35</c:v>
                </c:pt>
                <c:pt idx="1">
                  <c:v>0.38</c:v>
                </c:pt>
                <c:pt idx="2">
                  <c:v>0.23</c:v>
                </c:pt>
                <c:pt idx="3">
                  <c:v>0.28999999999999998</c:v>
                </c:pt>
              </c:numCache>
            </c:numRef>
          </c:val>
        </c:ser>
        <c:dLbls>
          <c:showLegendKey val="0"/>
          <c:showVal val="1"/>
          <c:showCatName val="0"/>
          <c:showSerName val="0"/>
          <c:showPercent val="0"/>
          <c:showBubbleSize val="0"/>
        </c:dLbls>
        <c:gapWidth val="49"/>
        <c:overlap val="100"/>
        <c:axId val="578694392"/>
        <c:axId val="578697920"/>
      </c:barChart>
      <c:catAx>
        <c:axId val="578694392"/>
        <c:scaling>
          <c:orientation val="maxMin"/>
        </c:scaling>
        <c:delete val="0"/>
        <c:axPos val="l"/>
        <c:numFmt formatCode="General" sourceLinked="0"/>
        <c:majorTickMark val="none"/>
        <c:minorTickMark val="none"/>
        <c:tickLblPos val="nextTo"/>
        <c:txPr>
          <a:bodyPr/>
          <a:lstStyle/>
          <a:p>
            <a:pPr>
              <a:defRPr sz="1000" b="1"/>
            </a:pPr>
            <a:endParaRPr lang="en-US"/>
          </a:p>
        </c:txPr>
        <c:crossAx val="578697920"/>
        <c:crosses val="autoZero"/>
        <c:auto val="1"/>
        <c:lblAlgn val="ctr"/>
        <c:lblOffset val="100"/>
        <c:noMultiLvlLbl val="0"/>
      </c:catAx>
      <c:valAx>
        <c:axId val="578697920"/>
        <c:scaling>
          <c:orientation val="minMax"/>
          <c:max val="1"/>
        </c:scaling>
        <c:delete val="1"/>
        <c:axPos val="t"/>
        <c:numFmt formatCode="0%" sourceLinked="1"/>
        <c:majorTickMark val="out"/>
        <c:minorTickMark val="none"/>
        <c:tickLblPos val="nextTo"/>
        <c:crossAx val="578694392"/>
        <c:crosses val="autoZero"/>
        <c:crossBetween val="between"/>
      </c:valAx>
    </c:plotArea>
    <c:legend>
      <c:legendPos val="b"/>
      <c:layout>
        <c:manualLayout>
          <c:xMode val="edge"/>
          <c:yMode val="edge"/>
          <c:x val="0.18852117330079812"/>
          <c:y val="0.85665099412643875"/>
          <c:w val="0.81147882669920191"/>
          <c:h val="0.14334900587356128"/>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31840808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Cambridge</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0477" y="3982922"/>
            <a:ext cx="3377514" cy="2254491"/>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9480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9334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Cambridge</a:t>
            </a:r>
            <a:endParaRPr lang="en-GB" sz="2000" b="1" dirty="0"/>
          </a:p>
        </p:txBody>
      </p:sp>
      <p:graphicFrame>
        <p:nvGraphicFramePr>
          <p:cNvPr id="9" name="Chart Placeholder 8"/>
          <p:cNvGraphicFramePr>
            <a:graphicFrameLocks noGrp="1"/>
          </p:cNvGraphicFramePr>
          <p:nvPr>
            <p:ph type="chart" sz="quarter" idx="10"/>
            <p:extLst/>
          </p:nvPr>
        </p:nvGraphicFramePr>
        <p:xfrm>
          <a:off x="310597" y="39188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9188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9188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9188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5682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82800"/>
            <a:ext cx="8149762" cy="408277"/>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Cambridge 3 year average for 2014-16</a:t>
            </a:r>
            <a:endParaRPr sz="1400" b="1">
              <a:solidFill>
                <a:srgbClr val="120742"/>
              </a:solidFill>
            </a:endParaRPr>
          </a:p>
        </p:txBody>
      </p:sp>
      <p:sp>
        <p:nvSpPr>
          <p:cNvPr id="22" name="Rectangle 21"/>
          <p:cNvSpPr/>
          <p:nvPr/>
        </p:nvSpPr>
        <p:spPr>
          <a:xfrm>
            <a:off x="442141" y="24910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4914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4914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5240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Cambridge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449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Cambridge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136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5451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Cambridge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288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Cambridge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5682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Cambridge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Cambridge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23926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7556" y="423926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6268" y="423926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On average, Cambridge attracts 449,000 overseas visitors each year, 136,000 of whom are visiting for a holiday.  Holiday visits and spend were higher in 2016 than in any of the five previous years.</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Cambridge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9680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395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52561"/>
            <a:ext cx="8277523" cy="85841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Around 3 in 10 visitors to Cambridge visit for a holiday, similar proportions to those that visit for business or to visit friends or relatives.  Holidays visitors are represented similarly to UK holidays on the whole, although are more likely to be visiting from Asia.  Holiday visitors to Cambridge are significantly more likely than average to engage in cultural activities, visiting Castles or Historic Houses the most popular.</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395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028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105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16.8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16.2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£16.9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£17.0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£17.6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069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Cambridge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028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214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Cambridge</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600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600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747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Cambridge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25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holiday visitors to Cambridge tend to be older than holiday visitors to the UK in general.  They are significantly more likely than average to be visiting in the summer months.  On average they stay 4.4 nights.</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4.4</a:t>
            </a:r>
            <a:endParaRPr sz="1000" dirty="0">
              <a:solidFill>
                <a:srgbClr val="120742"/>
              </a:solidFill>
            </a:endParaRPr>
          </a:p>
        </p:txBody>
      </p:sp>
      <p:sp>
        <p:nvSpPr>
          <p:cNvPr id="3" name="TextBox 2"/>
          <p:cNvSpPr txBox="1"/>
          <p:nvPr/>
        </p:nvSpPr>
        <p:spPr>
          <a:xfrm>
            <a:off x="3206438" y="5009262"/>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£324</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21822" y="5247501"/>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£74</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4071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40039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5816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1332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686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Cambridge</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504490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46881"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03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Around 1 in 4 holiday visitors to Cambridge use a seaport as a gateway to the UK and 3 in 5 via airport.  London is the most likely gateway region followed by the South East.</a:t>
            </a:r>
          </a:p>
        </p:txBody>
      </p:sp>
      <p:graphicFrame>
        <p:nvGraphicFramePr>
          <p:cNvPr id="22" name="Picture Placeholder 7"/>
          <p:cNvGraphicFramePr>
            <a:graphicFrameLocks/>
          </p:cNvGraphicFramePr>
          <p:nvPr>
            <p:extLst/>
          </p:nvPr>
        </p:nvGraphicFramePr>
        <p:xfrm>
          <a:off x="617516" y="2526047"/>
          <a:ext cx="3599421" cy="3500451"/>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856653"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Cambridge*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504964"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654388" y="2736333"/>
          <a:ext cx="3853508" cy="3219194"/>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Cambridge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5911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27976</TotalTime>
  <Words>1612</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Cambridge</vt:lpstr>
      <vt:lpstr>Headline stats: Overseas visits, spend and nights to Cambridge</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923</cp:revision>
  <cp:lastPrinted>2017-10-24T09:05:43Z</cp:lastPrinted>
  <dcterms:created xsi:type="dcterms:W3CDTF">2016-07-20T15:06:07Z</dcterms:created>
  <dcterms:modified xsi:type="dcterms:W3CDTF">2017-11-06T16:17:03Z</dcterms:modified>
</cp:coreProperties>
</file>