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2.5</c:v>
                </c:pt>
                <c:pt idx="1">
                  <c:v>2.7</c:v>
                </c:pt>
                <c:pt idx="2" formatCode="0.0">
                  <c:v>2.9</c:v>
                </c:pt>
                <c:pt idx="3" formatCode="0.0">
                  <c:v>3.6</c:v>
                </c:pt>
                <c:pt idx="4" formatCode="0.0">
                  <c:v>4.0999999999999996</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0.6</c:v>
                </c:pt>
                <c:pt idx="1">
                  <c:v>0.6</c:v>
                </c:pt>
                <c:pt idx="2" formatCode="0.0">
                  <c:v>0.4</c:v>
                </c:pt>
                <c:pt idx="3" formatCode="0.0">
                  <c:v>1.1000000000000001</c:v>
                </c:pt>
                <c:pt idx="4" formatCode="0.0">
                  <c:v>0.8</c:v>
                </c:pt>
              </c:numCache>
            </c:numRef>
          </c:val>
        </c:ser>
        <c:dLbls>
          <c:showLegendKey val="0"/>
          <c:showVal val="0"/>
          <c:showCatName val="0"/>
          <c:showSerName val="0"/>
          <c:showPercent val="0"/>
          <c:showBubbleSize val="0"/>
        </c:dLbls>
        <c:gapWidth val="219"/>
        <c:axId val="514988208"/>
        <c:axId val="5149838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14988208"/>
        <c:axId val="514983896"/>
      </c:lineChart>
      <c:catAx>
        <c:axId val="51498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83896"/>
        <c:crosses val="autoZero"/>
        <c:auto val="1"/>
        <c:lblAlgn val="ctr"/>
        <c:lblOffset val="100"/>
        <c:noMultiLvlLbl val="0"/>
      </c:catAx>
      <c:valAx>
        <c:axId val="514983896"/>
        <c:scaling>
          <c:orientation val="minMax"/>
        </c:scaling>
        <c:delete val="1"/>
        <c:axPos val="l"/>
        <c:numFmt formatCode="General" sourceLinked="1"/>
        <c:majorTickMark val="none"/>
        <c:minorTickMark val="none"/>
        <c:tickLblPos val="nextTo"/>
        <c:crossAx val="5149882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Bristol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0.56000000000000005</c:v>
                </c:pt>
                <c:pt idx="1">
                  <c:v>0.48</c:v>
                </c:pt>
                <c:pt idx="2">
                  <c:v>0.63</c:v>
                </c:pt>
                <c:pt idx="3">
                  <c:v>0.49</c:v>
                </c:pt>
                <c:pt idx="4">
                  <c:v>0.51</c:v>
                </c:pt>
                <c:pt idx="5">
                  <c:v>0.15</c:v>
                </c:pt>
                <c:pt idx="6">
                  <c:v>0.4</c:v>
                </c:pt>
                <c:pt idx="7">
                  <c:v>0.27</c:v>
                </c:pt>
                <c:pt idx="8">
                  <c:v>0.08</c:v>
                </c:pt>
              </c:numCache>
            </c:numRef>
          </c:val>
        </c:ser>
        <c:dLbls>
          <c:showLegendKey val="0"/>
          <c:showVal val="0"/>
          <c:showCatName val="0"/>
          <c:showSerName val="0"/>
          <c:showPercent val="0"/>
          <c:showBubbleSize val="0"/>
        </c:dLbls>
        <c:gapWidth val="30"/>
        <c:axId val="514994480"/>
        <c:axId val="515005848"/>
      </c:barChart>
      <c:catAx>
        <c:axId val="51499448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15005848"/>
        <c:crosses val="autoZero"/>
        <c:auto val="1"/>
        <c:lblAlgn val="ctr"/>
        <c:lblOffset val="100"/>
        <c:noMultiLvlLbl val="0"/>
      </c:catAx>
      <c:valAx>
        <c:axId val="515005848"/>
        <c:scaling>
          <c:orientation val="minMax"/>
          <c:max val="1"/>
        </c:scaling>
        <c:delete val="1"/>
        <c:axPos val="l"/>
        <c:majorGridlines>
          <c:spPr>
            <a:ln>
              <a:noFill/>
            </a:ln>
          </c:spPr>
        </c:majorGridlines>
        <c:numFmt formatCode="0%" sourceLinked="1"/>
        <c:majorTickMark val="out"/>
        <c:minorTickMark val="none"/>
        <c:tickLblPos val="nextTo"/>
        <c:crossAx val="514994480"/>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0.19</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0.38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0.28000000000000003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0.15</c:v>
                </c:pt>
                <c:pt idx="1">
                  <c:v>7.0000000000000007E-2</c:v>
                </c:pt>
              </c:numCache>
            </c:numRef>
          </c:val>
        </c:ser>
        <c:dLbls>
          <c:showLegendKey val="0"/>
          <c:showVal val="1"/>
          <c:showCatName val="0"/>
          <c:showSerName val="0"/>
          <c:showPercent val="0"/>
          <c:showBubbleSize val="0"/>
        </c:dLbls>
        <c:gapWidth val="49"/>
        <c:overlap val="100"/>
        <c:axId val="515004672"/>
        <c:axId val="514998008"/>
      </c:barChart>
      <c:catAx>
        <c:axId val="515004672"/>
        <c:scaling>
          <c:orientation val="minMax"/>
        </c:scaling>
        <c:delete val="0"/>
        <c:axPos val="b"/>
        <c:numFmt formatCode="General" sourceLinked="0"/>
        <c:majorTickMark val="none"/>
        <c:minorTickMark val="none"/>
        <c:tickLblPos val="nextTo"/>
        <c:txPr>
          <a:bodyPr/>
          <a:lstStyle/>
          <a:p>
            <a:pPr>
              <a:defRPr b="1"/>
            </a:pPr>
            <a:endParaRPr lang="en-US"/>
          </a:p>
        </c:txPr>
        <c:crossAx val="514998008"/>
        <c:crosses val="autoZero"/>
        <c:auto val="1"/>
        <c:lblAlgn val="ctr"/>
        <c:lblOffset val="100"/>
        <c:noMultiLvlLbl val="0"/>
      </c:catAx>
      <c:valAx>
        <c:axId val="514998008"/>
        <c:scaling>
          <c:orientation val="minMax"/>
        </c:scaling>
        <c:delete val="1"/>
        <c:axPos val="l"/>
        <c:numFmt formatCode="0%" sourceLinked="1"/>
        <c:majorTickMark val="none"/>
        <c:minorTickMark val="none"/>
        <c:tickLblPos val="nextTo"/>
        <c:crossAx val="51500467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Bristol</c:v>
                </c:pt>
                <c:pt idx="1">
                  <c:v>Holiday visitors to UK</c:v>
                </c:pt>
              </c:strCache>
            </c:strRef>
          </c:cat>
          <c:val>
            <c:numRef>
              <c:f>Sheet1!$B$2:$B$4</c:f>
              <c:numCache>
                <c:formatCode>_-[$£-809]* #,##0_-;\-[$£-809]* #,##0_-;_-[$£-809]* "-"??_-;_-@_-</c:formatCode>
                <c:ptCount val="2"/>
                <c:pt idx="0">
                  <c:v>307</c:v>
                </c:pt>
                <c:pt idx="1">
                  <c:v>644</c:v>
                </c:pt>
              </c:numCache>
            </c:numRef>
          </c:val>
        </c:ser>
        <c:dLbls>
          <c:showLegendKey val="0"/>
          <c:showVal val="0"/>
          <c:showCatName val="0"/>
          <c:showSerName val="0"/>
          <c:showPercent val="0"/>
          <c:showBubbleSize val="0"/>
        </c:dLbls>
        <c:gapWidth val="102"/>
        <c:axId val="514998400"/>
        <c:axId val="514995656"/>
      </c:barChart>
      <c:catAx>
        <c:axId val="51499840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4995656"/>
        <c:crosses val="autoZero"/>
        <c:auto val="1"/>
        <c:lblAlgn val="ctr"/>
        <c:lblOffset val="100"/>
        <c:noMultiLvlLbl val="0"/>
      </c:catAx>
      <c:valAx>
        <c:axId val="514995656"/>
        <c:scaling>
          <c:orientation val="minMax"/>
          <c:max val="1000"/>
        </c:scaling>
        <c:delete val="1"/>
        <c:axPos val="l"/>
        <c:numFmt formatCode="_-[$£-809]* #,##0_-;\-[$£-809]* #,##0_-;_-[$£-809]* &quot;-&quot;??_-;_-@_-" sourceLinked="1"/>
        <c:majorTickMark val="out"/>
        <c:minorTickMark val="none"/>
        <c:tickLblPos val="nextTo"/>
        <c:crossAx val="51499840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Bristol</c:v>
                </c:pt>
                <c:pt idx="1">
                  <c:v>Holiday visitors to UK</c:v>
                </c:pt>
              </c:strCache>
            </c:strRef>
          </c:cat>
          <c:val>
            <c:numRef>
              <c:f>Sheet1!$B$2:$B$4</c:f>
              <c:numCache>
                <c:formatCode>_-[$£-809]* #,##0_-;\-[$£-809]* #,##0_-;_-[$£-809]* "-"??_-;_-@_-</c:formatCode>
                <c:ptCount val="2"/>
                <c:pt idx="0">
                  <c:v>60</c:v>
                </c:pt>
                <c:pt idx="1">
                  <c:v>101</c:v>
                </c:pt>
              </c:numCache>
            </c:numRef>
          </c:val>
        </c:ser>
        <c:dLbls>
          <c:showLegendKey val="0"/>
          <c:showVal val="0"/>
          <c:showCatName val="0"/>
          <c:showSerName val="0"/>
          <c:showPercent val="0"/>
          <c:showBubbleSize val="0"/>
        </c:dLbls>
        <c:gapWidth val="102"/>
        <c:axId val="515002320"/>
        <c:axId val="515005064"/>
      </c:barChart>
      <c:catAx>
        <c:axId val="515002320"/>
        <c:scaling>
          <c:orientation val="minMax"/>
        </c:scaling>
        <c:delete val="0"/>
        <c:axPos val="b"/>
        <c:numFmt formatCode="General" sourceLinked="0"/>
        <c:majorTickMark val="out"/>
        <c:minorTickMark val="none"/>
        <c:tickLblPos val="nextTo"/>
        <c:txPr>
          <a:bodyPr/>
          <a:lstStyle/>
          <a:p>
            <a:pPr>
              <a:defRPr sz="900" b="1"/>
            </a:pPr>
            <a:endParaRPr lang="en-US"/>
          </a:p>
        </c:txPr>
        <c:crossAx val="515005064"/>
        <c:crosses val="autoZero"/>
        <c:auto val="1"/>
        <c:lblAlgn val="ctr"/>
        <c:lblOffset val="100"/>
        <c:noMultiLvlLbl val="0"/>
      </c:catAx>
      <c:valAx>
        <c:axId val="515005064"/>
        <c:scaling>
          <c:orientation val="minMax"/>
          <c:max val="1000"/>
        </c:scaling>
        <c:delete val="1"/>
        <c:axPos val="l"/>
        <c:numFmt formatCode="_-[$£-809]* #,##0_-;\-[$£-809]* #,##0_-;_-[$£-809]* &quot;-&quot;??_-;_-@_-" sourceLinked="1"/>
        <c:majorTickMark val="out"/>
        <c:minorTickMark val="none"/>
        <c:tickLblPos val="nextTo"/>
        <c:crossAx val="515002320"/>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0.27</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515005456"/>
        <c:axId val="514999576"/>
      </c:barChart>
      <c:catAx>
        <c:axId val="51500545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4999576"/>
        <c:crosses val="autoZero"/>
        <c:auto val="1"/>
        <c:lblAlgn val="ctr"/>
        <c:lblOffset val="100"/>
        <c:noMultiLvlLbl val="0"/>
      </c:catAx>
      <c:valAx>
        <c:axId val="514999576"/>
        <c:scaling>
          <c:orientation val="minMax"/>
        </c:scaling>
        <c:delete val="1"/>
        <c:axPos val="l"/>
        <c:numFmt formatCode="0%" sourceLinked="1"/>
        <c:majorTickMark val="out"/>
        <c:minorTickMark val="none"/>
        <c:tickLblPos val="nextTo"/>
        <c:crossAx val="51500545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0.88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0.12</c:v>
                </c:pt>
                <c:pt idx="1">
                  <c:v>0.16</c:v>
                </c:pt>
              </c:numCache>
            </c:numRef>
          </c:val>
        </c:ser>
        <c:dLbls>
          <c:showLegendKey val="0"/>
          <c:showVal val="0"/>
          <c:showCatName val="0"/>
          <c:showSerName val="0"/>
          <c:showPercent val="0"/>
          <c:showBubbleSize val="0"/>
        </c:dLbls>
        <c:gapWidth val="49"/>
        <c:overlap val="100"/>
        <c:axId val="515017216"/>
        <c:axId val="515013688"/>
      </c:barChart>
      <c:catAx>
        <c:axId val="5150172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5013688"/>
        <c:crosses val="autoZero"/>
        <c:auto val="1"/>
        <c:lblAlgn val="ctr"/>
        <c:lblOffset val="100"/>
        <c:noMultiLvlLbl val="0"/>
      </c:catAx>
      <c:valAx>
        <c:axId val="515013688"/>
        <c:scaling>
          <c:orientation val="minMax"/>
          <c:min val="0"/>
        </c:scaling>
        <c:delete val="1"/>
        <c:axPos val="l"/>
        <c:numFmt formatCode="0%" sourceLinked="1"/>
        <c:majorTickMark val="out"/>
        <c:minorTickMark val="none"/>
        <c:tickLblPos val="nextTo"/>
        <c:crossAx val="51501721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0.19</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Sheet1!$G$2:$G$3</c:f>
              <c:numCache>
                <c:formatCode>0%</c:formatCode>
                <c:ptCount val="2"/>
                <c:pt idx="0">
                  <c:v>0.16</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Sheet1!$H$2:$H$3</c:f>
              <c:numCache>
                <c:formatCode>0%</c:formatCode>
                <c:ptCount val="2"/>
                <c:pt idx="0">
                  <c:v>0.09</c:v>
                </c:pt>
                <c:pt idx="1">
                  <c:v>0.06</c:v>
                </c:pt>
              </c:numCache>
            </c:numRef>
          </c:val>
        </c:ser>
        <c:dLbls>
          <c:showLegendKey val="0"/>
          <c:showVal val="0"/>
          <c:showCatName val="0"/>
          <c:showSerName val="0"/>
          <c:showPercent val="0"/>
          <c:showBubbleSize val="0"/>
        </c:dLbls>
        <c:gapWidth val="100"/>
        <c:overlap val="100"/>
        <c:axId val="515016432"/>
        <c:axId val="515014864"/>
      </c:barChart>
      <c:catAx>
        <c:axId val="515016432"/>
        <c:scaling>
          <c:orientation val="minMax"/>
        </c:scaling>
        <c:delete val="0"/>
        <c:axPos val="b"/>
        <c:numFmt formatCode="General" sourceLinked="0"/>
        <c:majorTickMark val="out"/>
        <c:minorTickMark val="none"/>
        <c:tickLblPos val="nextTo"/>
        <c:crossAx val="515014864"/>
        <c:crosses val="autoZero"/>
        <c:auto val="1"/>
        <c:lblAlgn val="ctr"/>
        <c:lblOffset val="100"/>
        <c:noMultiLvlLbl val="0"/>
      </c:catAx>
      <c:valAx>
        <c:axId val="515014864"/>
        <c:scaling>
          <c:orientation val="minMax"/>
        </c:scaling>
        <c:delete val="1"/>
        <c:axPos val="l"/>
        <c:numFmt formatCode="0%" sourceLinked="1"/>
        <c:majorTickMark val="out"/>
        <c:minorTickMark val="none"/>
        <c:tickLblPos val="nextTo"/>
        <c:crossAx val="5150164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0.04</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0.74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515018784"/>
        <c:axId val="515009768"/>
      </c:barChart>
      <c:catAx>
        <c:axId val="515018784"/>
        <c:scaling>
          <c:orientation val="minMax"/>
        </c:scaling>
        <c:delete val="0"/>
        <c:axPos val="b"/>
        <c:numFmt formatCode="General" sourceLinked="0"/>
        <c:majorTickMark val="none"/>
        <c:minorTickMark val="none"/>
        <c:tickLblPos val="nextTo"/>
        <c:txPr>
          <a:bodyPr/>
          <a:lstStyle/>
          <a:p>
            <a:pPr>
              <a:defRPr b="1"/>
            </a:pPr>
            <a:endParaRPr lang="en-US"/>
          </a:p>
        </c:txPr>
        <c:crossAx val="515009768"/>
        <c:crosses val="autoZero"/>
        <c:auto val="1"/>
        <c:lblAlgn val="ctr"/>
        <c:lblOffset val="100"/>
        <c:noMultiLvlLbl val="0"/>
      </c:catAx>
      <c:valAx>
        <c:axId val="515009768"/>
        <c:scaling>
          <c:orientation val="minMax"/>
        </c:scaling>
        <c:delete val="1"/>
        <c:axPos val="l"/>
        <c:numFmt formatCode="0%" sourceLinked="1"/>
        <c:majorTickMark val="none"/>
        <c:minorTickMark val="none"/>
        <c:tickLblPos val="nextTo"/>
        <c:crossAx val="51501878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West</c:v>
                </c:pt>
                <c:pt idx="1">
                  <c:v>London</c:v>
                </c:pt>
                <c:pt idx="2">
                  <c:v>South East (excl. London)</c:v>
                </c:pt>
                <c:pt idx="3">
                  <c:v>West Midlands</c:v>
                </c:pt>
                <c:pt idx="4">
                  <c:v>North West</c:v>
                </c:pt>
              </c:strCache>
            </c:strRef>
          </c:cat>
          <c:val>
            <c:numRef>
              <c:f>Sheet1!$B$2:$B$6</c:f>
              <c:numCache>
                <c:formatCode>0%</c:formatCode>
                <c:ptCount val="5"/>
                <c:pt idx="0">
                  <c:v>0.37</c:v>
                </c:pt>
                <c:pt idx="1">
                  <c:v>0.33</c:v>
                </c:pt>
                <c:pt idx="2">
                  <c:v>0.21</c:v>
                </c:pt>
                <c:pt idx="3">
                  <c:v>0.03</c:v>
                </c:pt>
                <c:pt idx="4">
                  <c:v>0.01</c:v>
                </c:pt>
              </c:numCache>
            </c:numRef>
          </c:val>
        </c:ser>
        <c:dLbls>
          <c:showLegendKey val="0"/>
          <c:showVal val="0"/>
          <c:showCatName val="0"/>
          <c:showSerName val="0"/>
          <c:showPercent val="0"/>
          <c:showBubbleSize val="0"/>
        </c:dLbls>
        <c:gapWidth val="150"/>
        <c:axId val="515010160"/>
        <c:axId val="514958416"/>
      </c:barChart>
      <c:catAx>
        <c:axId val="5150101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14958416"/>
        <c:crosses val="autoZero"/>
        <c:auto val="1"/>
        <c:lblAlgn val="ctr"/>
        <c:lblOffset val="100"/>
        <c:noMultiLvlLbl val="0"/>
      </c:catAx>
      <c:valAx>
        <c:axId val="514958416"/>
        <c:scaling>
          <c:orientation val="minMax"/>
          <c:max val="0.5"/>
        </c:scaling>
        <c:delete val="1"/>
        <c:axPos val="t"/>
        <c:numFmt formatCode="0%" sourceLinked="1"/>
        <c:majorTickMark val="out"/>
        <c:minorTickMark val="none"/>
        <c:tickLblPos val="nextTo"/>
        <c:crossAx val="5150101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Bath &amp; NE Somerset</c:v>
                </c:pt>
                <c:pt idx="1">
                  <c:v>Cardiff</c:v>
                </c:pt>
                <c:pt idx="2">
                  <c:v>Salisbury</c:v>
                </c:pt>
                <c:pt idx="3">
                  <c:v>Litchfield</c:v>
                </c:pt>
                <c:pt idx="4">
                  <c:v>Birmingham</c:v>
                </c:pt>
              </c:strCache>
            </c:strRef>
          </c:cat>
          <c:val>
            <c:numRef>
              <c:f>Sheet1!$B$2:$B$6</c:f>
              <c:numCache>
                <c:formatCode>0%</c:formatCode>
                <c:ptCount val="5"/>
                <c:pt idx="0">
                  <c:v>0.8</c:v>
                </c:pt>
                <c:pt idx="1">
                  <c:v>0.37</c:v>
                </c:pt>
                <c:pt idx="2">
                  <c:v>0.06</c:v>
                </c:pt>
                <c:pt idx="3">
                  <c:v>0.05</c:v>
                </c:pt>
                <c:pt idx="4">
                  <c:v>0.05</c:v>
                </c:pt>
              </c:numCache>
            </c:numRef>
          </c:val>
        </c:ser>
        <c:dLbls>
          <c:showLegendKey val="0"/>
          <c:showVal val="0"/>
          <c:showCatName val="0"/>
          <c:showSerName val="0"/>
          <c:showPercent val="0"/>
          <c:showBubbleSize val="0"/>
        </c:dLbls>
        <c:gapWidth val="150"/>
        <c:axId val="514965080"/>
        <c:axId val="514963904"/>
      </c:barChart>
      <c:catAx>
        <c:axId val="51496508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14963904"/>
        <c:crosses val="autoZero"/>
        <c:auto val="1"/>
        <c:lblAlgn val="ctr"/>
        <c:lblOffset val="100"/>
        <c:noMultiLvlLbl val="0"/>
      </c:catAx>
      <c:valAx>
        <c:axId val="514963904"/>
        <c:scaling>
          <c:orientation val="minMax"/>
        </c:scaling>
        <c:delete val="1"/>
        <c:axPos val="t"/>
        <c:numFmt formatCode="0%" sourceLinked="1"/>
        <c:majorTickMark val="out"/>
        <c:minorTickMark val="none"/>
        <c:tickLblPos val="nextTo"/>
        <c:crossAx val="5149650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123</c:v>
                </c:pt>
                <c:pt idx="1">
                  <c:v>166</c:v>
                </c:pt>
                <c:pt idx="2">
                  <c:v>158</c:v>
                </c:pt>
                <c:pt idx="3">
                  <c:v>187</c:v>
                </c:pt>
                <c:pt idx="4">
                  <c:v>213</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36</c:v>
                </c:pt>
                <c:pt idx="1">
                  <c:v>39</c:v>
                </c:pt>
                <c:pt idx="2">
                  <c:v>30</c:v>
                </c:pt>
                <c:pt idx="3">
                  <c:v>47</c:v>
                </c:pt>
                <c:pt idx="4">
                  <c:v>59</c:v>
                </c:pt>
              </c:numCache>
            </c:numRef>
          </c:val>
        </c:ser>
        <c:dLbls>
          <c:showLegendKey val="0"/>
          <c:showVal val="0"/>
          <c:showCatName val="0"/>
          <c:showSerName val="0"/>
          <c:showPercent val="0"/>
          <c:showBubbleSize val="0"/>
        </c:dLbls>
        <c:gapWidth val="219"/>
        <c:axId val="514990168"/>
        <c:axId val="5149905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14990168"/>
        <c:axId val="514990560"/>
      </c:lineChart>
      <c:catAx>
        <c:axId val="51499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90560"/>
        <c:crosses val="autoZero"/>
        <c:auto val="1"/>
        <c:lblAlgn val="ctr"/>
        <c:lblOffset val="100"/>
        <c:noMultiLvlLbl val="0"/>
      </c:catAx>
      <c:valAx>
        <c:axId val="514990560"/>
        <c:scaling>
          <c:orientation val="minMax"/>
        </c:scaling>
        <c:delete val="1"/>
        <c:axPos val="l"/>
        <c:numFmt formatCode="General" sourceLinked="1"/>
        <c:majorTickMark val="none"/>
        <c:minorTickMark val="none"/>
        <c:tickLblPos val="nextTo"/>
        <c:crossAx val="51499016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395</c:v>
                </c:pt>
                <c:pt idx="1">
                  <c:v>422</c:v>
                </c:pt>
                <c:pt idx="2">
                  <c:v>446</c:v>
                </c:pt>
                <c:pt idx="3">
                  <c:v>526</c:v>
                </c:pt>
                <c:pt idx="4">
                  <c:v>570</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127</c:v>
                </c:pt>
                <c:pt idx="1">
                  <c:v>140</c:v>
                </c:pt>
                <c:pt idx="2">
                  <c:v>120</c:v>
                </c:pt>
                <c:pt idx="3">
                  <c:v>163</c:v>
                </c:pt>
                <c:pt idx="4">
                  <c:v>167</c:v>
                </c:pt>
              </c:numCache>
            </c:numRef>
          </c:val>
        </c:ser>
        <c:dLbls>
          <c:showLegendKey val="0"/>
          <c:showVal val="0"/>
          <c:showCatName val="0"/>
          <c:showSerName val="0"/>
          <c:showPercent val="0"/>
          <c:showBubbleSize val="0"/>
        </c:dLbls>
        <c:gapWidth val="219"/>
        <c:axId val="514983504"/>
        <c:axId val="5149874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14983504"/>
        <c:axId val="514987424"/>
      </c:lineChart>
      <c:catAx>
        <c:axId val="51498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87424"/>
        <c:crosses val="autoZero"/>
        <c:auto val="1"/>
        <c:lblAlgn val="ctr"/>
        <c:lblOffset val="100"/>
        <c:noMultiLvlLbl val="0"/>
      </c:catAx>
      <c:valAx>
        <c:axId val="514987424"/>
        <c:scaling>
          <c:orientation val="minMax"/>
        </c:scaling>
        <c:delete val="1"/>
        <c:axPos val="l"/>
        <c:numFmt formatCode="General" sourceLinked="1"/>
        <c:majorTickMark val="none"/>
        <c:minorTickMark val="none"/>
        <c:tickLblPos val="nextTo"/>
        <c:crossAx val="5149835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14985072"/>
        <c:axId val="51498546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14985072"/>
        <c:axId val="514985464"/>
      </c:lineChart>
      <c:catAx>
        <c:axId val="514985072"/>
        <c:scaling>
          <c:orientation val="minMax"/>
        </c:scaling>
        <c:delete val="1"/>
        <c:axPos val="b"/>
        <c:numFmt formatCode="General" sourceLinked="1"/>
        <c:majorTickMark val="none"/>
        <c:minorTickMark val="none"/>
        <c:tickLblPos val="nextTo"/>
        <c:crossAx val="514985464"/>
        <c:crosses val="autoZero"/>
        <c:auto val="1"/>
        <c:lblAlgn val="ctr"/>
        <c:lblOffset val="100"/>
        <c:noMultiLvlLbl val="0"/>
      </c:catAx>
      <c:valAx>
        <c:axId val="514985464"/>
        <c:scaling>
          <c:orientation val="minMax"/>
        </c:scaling>
        <c:delete val="1"/>
        <c:axPos val="l"/>
        <c:numFmt formatCode="General" sourceLinked="1"/>
        <c:majorTickMark val="none"/>
        <c:minorTickMark val="none"/>
        <c:tickLblPos val="nextTo"/>
        <c:crossAx val="51498507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431016925982731E-2"/>
                  <c:y val="-8.261976206159076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14998792"/>
        <c:axId val="514997224"/>
      </c:lineChart>
      <c:catAx>
        <c:axId val="514998792"/>
        <c:scaling>
          <c:orientation val="minMax"/>
        </c:scaling>
        <c:delete val="1"/>
        <c:axPos val="b"/>
        <c:numFmt formatCode="General" sourceLinked="0"/>
        <c:majorTickMark val="out"/>
        <c:minorTickMark val="none"/>
        <c:tickLblPos val="nextTo"/>
        <c:crossAx val="514997224"/>
        <c:crosses val="autoZero"/>
        <c:auto val="1"/>
        <c:lblAlgn val="ctr"/>
        <c:lblOffset val="100"/>
        <c:noMultiLvlLbl val="0"/>
      </c:catAx>
      <c:valAx>
        <c:axId val="514997224"/>
        <c:scaling>
          <c:orientation val="minMax"/>
        </c:scaling>
        <c:delete val="1"/>
        <c:axPos val="l"/>
        <c:numFmt formatCode="#,##0" sourceLinked="1"/>
        <c:majorTickMark val="out"/>
        <c:minorTickMark val="none"/>
        <c:tickLblPos val="nextTo"/>
        <c:crossAx val="5149987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15001144"/>
        <c:axId val="514996440"/>
      </c:lineChart>
      <c:catAx>
        <c:axId val="515001144"/>
        <c:scaling>
          <c:orientation val="minMax"/>
        </c:scaling>
        <c:delete val="1"/>
        <c:axPos val="b"/>
        <c:numFmt formatCode="General" sourceLinked="0"/>
        <c:majorTickMark val="out"/>
        <c:minorTickMark val="none"/>
        <c:tickLblPos val="nextTo"/>
        <c:crossAx val="514996440"/>
        <c:crosses val="autoZero"/>
        <c:auto val="1"/>
        <c:lblAlgn val="ctr"/>
        <c:lblOffset val="100"/>
        <c:noMultiLvlLbl val="0"/>
      </c:catAx>
      <c:valAx>
        <c:axId val="514996440"/>
        <c:scaling>
          <c:orientation val="minMax"/>
        </c:scaling>
        <c:delete val="1"/>
        <c:axPos val="l"/>
        <c:numFmt formatCode="General" sourceLinked="1"/>
        <c:majorTickMark val="out"/>
        <c:minorTickMark val="none"/>
        <c:tickLblPos val="nextTo"/>
        <c:crossAx val="515001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14997616"/>
        <c:axId val="515001536"/>
      </c:lineChart>
      <c:catAx>
        <c:axId val="514997616"/>
        <c:scaling>
          <c:orientation val="minMax"/>
        </c:scaling>
        <c:delete val="1"/>
        <c:axPos val="b"/>
        <c:numFmt formatCode="General" sourceLinked="0"/>
        <c:majorTickMark val="out"/>
        <c:minorTickMark val="none"/>
        <c:tickLblPos val="nextTo"/>
        <c:crossAx val="515001536"/>
        <c:crosses val="autoZero"/>
        <c:auto val="1"/>
        <c:lblAlgn val="ctr"/>
        <c:lblOffset val="100"/>
        <c:noMultiLvlLbl val="0"/>
      </c:catAx>
      <c:valAx>
        <c:axId val="515001536"/>
        <c:scaling>
          <c:orientation val="minMax"/>
        </c:scaling>
        <c:delete val="1"/>
        <c:axPos val="l"/>
        <c:numFmt formatCode="General" sourceLinked="1"/>
        <c:majorTickMark val="out"/>
        <c:minorTickMark val="none"/>
        <c:tickLblPos val="nextTo"/>
        <c:crossAx val="51499761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0373688435927276"/>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Sheet1!$C$2:$C$3</c:f>
              <c:numCache>
                <c:formatCode>0%</c:formatCode>
                <c:ptCount val="2"/>
                <c:pt idx="0">
                  <c:v>0.36</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Sheet1!$D$2:$D$3</c:f>
              <c:numCache>
                <c:formatCode>0%</c:formatCode>
                <c:ptCount val="2"/>
                <c:pt idx="0">
                  <c:v>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Bristol</c:v>
                </c:pt>
                <c:pt idx="1">
                  <c:v>All visits to UK</c:v>
                </c:pt>
              </c:strCache>
            </c:strRef>
          </c:cat>
          <c:val>
            <c:numRef>
              <c:f>Sheet1!$E$2:$E$3</c:f>
              <c:numCache>
                <c:formatCode>0%</c:formatCode>
                <c:ptCount val="2"/>
                <c:pt idx="0">
                  <c:v>0.28999999999999998</c:v>
                </c:pt>
                <c:pt idx="1">
                  <c:v>0.39</c:v>
                </c:pt>
              </c:numCache>
            </c:numRef>
          </c:val>
        </c:ser>
        <c:dLbls>
          <c:showLegendKey val="0"/>
          <c:showVal val="0"/>
          <c:showCatName val="0"/>
          <c:showSerName val="0"/>
          <c:showPercent val="0"/>
          <c:showBubbleSize val="0"/>
        </c:dLbls>
        <c:gapWidth val="100"/>
        <c:overlap val="100"/>
        <c:axId val="514999184"/>
        <c:axId val="515004280"/>
      </c:barChart>
      <c:catAx>
        <c:axId val="51499918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5004280"/>
        <c:crosses val="autoZero"/>
        <c:auto val="1"/>
        <c:lblAlgn val="ctr"/>
        <c:lblOffset val="100"/>
        <c:noMultiLvlLbl val="0"/>
      </c:catAx>
      <c:valAx>
        <c:axId val="515004280"/>
        <c:scaling>
          <c:orientation val="maxMin"/>
        </c:scaling>
        <c:delete val="1"/>
        <c:axPos val="l"/>
        <c:numFmt formatCode="0%" sourceLinked="1"/>
        <c:majorTickMark val="out"/>
        <c:minorTickMark val="none"/>
        <c:tickLblPos val="nextTo"/>
        <c:crossAx val="514999184"/>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Sheet1!$B$2:$B$5</c:f>
              <c:numCache>
                <c:formatCode>0%</c:formatCode>
                <c:ptCount val="4"/>
                <c:pt idx="0">
                  <c:v>0.1</c:v>
                </c:pt>
                <c:pt idx="1">
                  <c:v>0.11</c:v>
                </c:pt>
                <c:pt idx="2">
                  <c:v>0.08</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Sheet1!$C$2:$C$5</c:f>
              <c:numCache>
                <c:formatCode>0%</c:formatCode>
                <c:ptCount val="4"/>
                <c:pt idx="0">
                  <c:v>0.06</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Sheet1!$D$2:$D$5</c:f>
              <c:numCache>
                <c:formatCode>0%</c:formatCode>
                <c:ptCount val="4"/>
                <c:pt idx="0">
                  <c:v>0.11</c:v>
                </c:pt>
                <c:pt idx="1">
                  <c:v>0.09</c:v>
                </c:pt>
                <c:pt idx="2">
                  <c:v>0.18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Sheet1!$E$2:$E$5</c:f>
              <c:numCache>
                <c:formatCode>0%</c:formatCode>
                <c:ptCount val="4"/>
                <c:pt idx="0">
                  <c:v>0.04</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Sheet1!$F$2:$F$5</c:f>
              <c:numCache>
                <c:formatCode>0%</c:formatCode>
                <c:ptCount val="4"/>
                <c:pt idx="0">
                  <c:v>0.05</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Sheet1!$G$2:$G$5</c:f>
              <c:numCache>
                <c:formatCode>0%</c:formatCode>
                <c:ptCount val="4"/>
                <c:pt idx="0">
                  <c:v>0.1</c:v>
                </c:pt>
                <c:pt idx="1">
                  <c:v>0.06</c:v>
                </c:pt>
                <c:pt idx="2">
                  <c:v>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Sheet1!$J$2:$J$5</c:f>
              <c:numCache>
                <c:formatCode>0%</c:formatCode>
                <c:ptCount val="4"/>
                <c:pt idx="0">
                  <c:v>0.05</c:v>
                </c:pt>
                <c:pt idx="1">
                  <c:v>0.06</c:v>
                </c:pt>
                <c:pt idx="2">
                  <c:v>0.04</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Sheet1!$K$2:$K$5</c:f>
              <c:numCache>
                <c:formatCode>0%</c:formatCode>
                <c:ptCount val="4"/>
                <c:pt idx="0">
                  <c:v>0.41</c:v>
                </c:pt>
                <c:pt idx="1">
                  <c:v>0.38</c:v>
                </c:pt>
                <c:pt idx="2">
                  <c:v>0.32</c:v>
                </c:pt>
                <c:pt idx="3">
                  <c:v>0.28999999999999998</c:v>
                </c:pt>
              </c:numCache>
            </c:numRef>
          </c:val>
        </c:ser>
        <c:dLbls>
          <c:showLegendKey val="0"/>
          <c:showVal val="1"/>
          <c:showCatName val="0"/>
          <c:showSerName val="0"/>
          <c:showPercent val="0"/>
          <c:showBubbleSize val="0"/>
        </c:dLbls>
        <c:gapWidth val="49"/>
        <c:overlap val="100"/>
        <c:axId val="514996832"/>
        <c:axId val="515000752"/>
      </c:barChart>
      <c:catAx>
        <c:axId val="514996832"/>
        <c:scaling>
          <c:orientation val="maxMin"/>
        </c:scaling>
        <c:delete val="0"/>
        <c:axPos val="l"/>
        <c:numFmt formatCode="General" sourceLinked="0"/>
        <c:majorTickMark val="none"/>
        <c:minorTickMark val="none"/>
        <c:tickLblPos val="nextTo"/>
        <c:txPr>
          <a:bodyPr/>
          <a:lstStyle/>
          <a:p>
            <a:pPr>
              <a:defRPr sz="1000" b="1"/>
            </a:pPr>
            <a:endParaRPr lang="en-US"/>
          </a:p>
        </c:txPr>
        <c:crossAx val="515000752"/>
        <c:crosses val="autoZero"/>
        <c:auto val="1"/>
        <c:lblAlgn val="ctr"/>
        <c:lblOffset val="100"/>
        <c:noMultiLvlLbl val="0"/>
      </c:catAx>
      <c:valAx>
        <c:axId val="515000752"/>
        <c:scaling>
          <c:orientation val="minMax"/>
          <c:max val="1"/>
        </c:scaling>
        <c:delete val="1"/>
        <c:axPos val="t"/>
        <c:numFmt formatCode="0%" sourceLinked="1"/>
        <c:majorTickMark val="out"/>
        <c:minorTickMark val="none"/>
        <c:tickLblPos val="nextTo"/>
        <c:crossAx val="514996832"/>
        <c:crosses val="autoZero"/>
        <c:crossBetween val="between"/>
      </c:valAx>
    </c:plotArea>
    <c:legend>
      <c:legendPos val="b"/>
      <c:layout>
        <c:manualLayout>
          <c:xMode val="edge"/>
          <c:yMode val="edge"/>
          <c:x val="0"/>
          <c:y val="0.87455217677911212"/>
          <c:w val="0.9692084794875705"/>
          <c:h val="0.12544782322088791"/>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29573421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Bristol</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079" y="3641533"/>
            <a:ext cx="2360309" cy="2945783"/>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718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572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Bristol</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426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4920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57400"/>
            <a:ext cx="8149762" cy="4463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Bristol 3 year average for 2014-16</a:t>
            </a:r>
            <a:endParaRPr sz="1400" b="1">
              <a:solidFill>
                <a:srgbClr val="120742"/>
              </a:solidFill>
            </a:endParaRPr>
          </a:p>
        </p:txBody>
      </p:sp>
      <p:sp>
        <p:nvSpPr>
          <p:cNvPr id="22" name="Rectangle 21"/>
          <p:cNvSpPr/>
          <p:nvPr/>
        </p:nvSpPr>
        <p:spPr>
          <a:xfrm>
            <a:off x="442141" y="24148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152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152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478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514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689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920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310597" y="41630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1630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1630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Bristol attracts over 500,000 overseas visitors each year, 150,000 of whom are visiting for a holiday.  Holiday visits, spend and nights have increased in the last 5 years.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8935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271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3 in 10 overseas visitors to Bristol are visiting for a holiday, lower than the UK average.  Over a third are visiting to see friends or relatives, higher than the UK average.  Holiday visitors are most likely to come from Germany and Spain and to visit Castles/historic houses, parks or gardens and countryside/villages.  Nearly 2 in 5 visit the coast/beaches on their holiday.</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Bristol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Bristol</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073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Bristol tend to be of similar age groups to the UK average. Half visit in July to September, on average for 5.1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5.1</a:t>
            </a:r>
            <a:endParaRPr sz="1000" dirty="0">
              <a:solidFill>
                <a:srgbClr val="120742"/>
              </a:solidFill>
            </a:endParaRPr>
          </a:p>
        </p:txBody>
      </p:sp>
      <p:sp>
        <p:nvSpPr>
          <p:cNvPr id="3" name="TextBox 2"/>
          <p:cNvSpPr txBox="1"/>
          <p:nvPr/>
        </p:nvSpPr>
        <p:spPr>
          <a:xfrm>
            <a:off x="3196356" y="50600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£307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£60</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786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45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150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435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459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6034229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287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Three quarters of visitors to Bristol arrive in the UK by airport, 1 in 5 via seaport.  The South West is the most popular gateway region, followed by London and the South East.  Holiday visitors are most likely to visit Bath on a day-trip.</a:t>
            </a:r>
          </a:p>
        </p:txBody>
      </p:sp>
      <p:graphicFrame>
        <p:nvGraphicFramePr>
          <p:cNvPr id="22" name="Picture Placeholder 7"/>
          <p:cNvGraphicFramePr>
            <a:graphicFrameLocks/>
          </p:cNvGraphicFramePr>
          <p:nvPr>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Bristol*  (Top 5)</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Bristol**</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246221"/>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*Gateway Regions are defined in the introduction of this </a:t>
            </a:r>
            <a:r>
              <a:rPr lang="en-GB" sz="1000" dirty="0" smtClean="0">
                <a:solidFill>
                  <a:srgbClr val="120742"/>
                </a:solidFill>
                <a:latin typeface="Arial" panose="020B0604020202020204" pitchFamily="34" charset="0"/>
                <a:cs typeface="Arial" panose="020B0604020202020204" pitchFamily="34" charset="0"/>
              </a:rPr>
              <a:t>report **Destination </a:t>
            </a:r>
            <a:r>
              <a:rPr lang="en-GB" sz="1000" dirty="0">
                <a:solidFill>
                  <a:srgbClr val="120742"/>
                </a:solidFill>
                <a:latin typeface="Arial" panose="020B0604020202020204" pitchFamily="34" charset="0"/>
                <a:cs typeface="Arial" panose="020B0604020202020204" pitchFamily="34" charset="0"/>
              </a:rPr>
              <a:t>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Bristol  = IPS 2016 only. </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6329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27974</TotalTime>
  <Words>1624</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Bristol</vt:lpstr>
      <vt:lpstr>Headline stats: Overseas visits, spend and nights to Bristol</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922</cp:revision>
  <cp:lastPrinted>2017-10-24T09:05:43Z</cp:lastPrinted>
  <dcterms:created xsi:type="dcterms:W3CDTF">2016-07-20T15:06:07Z</dcterms:created>
  <dcterms:modified xsi:type="dcterms:W3CDTF">2017-11-06T16:14:21Z</dcterms:modified>
</cp:coreProperties>
</file>