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Bristol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2.5</c:v>
                </c:pt>
                <c:pt idx="1">
                  <c:v>2.7</c:v>
                </c:pt>
                <c:pt idx="2" formatCode="0.0">
                  <c:v>2.9</c:v>
                </c:pt>
                <c:pt idx="3" formatCode="0.0">
                  <c:v>3.6</c:v>
                </c:pt>
                <c:pt idx="4" formatCode="0.0">
                  <c:v>4.0999999999999996</c:v>
                </c:pt>
              </c:numCache>
            </c:numRef>
          </c:val>
        </c:ser>
        <c:ser>
          <c:idx val="1"/>
          <c:order val="1"/>
          <c:tx>
            <c:strRef>
              <c:f>Sheet1!$C$1</c:f>
              <c:strCache>
                <c:ptCount val="1"/>
                <c:pt idx="0">
                  <c:v>Bristol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0.6</c:v>
                </c:pt>
                <c:pt idx="1">
                  <c:v>0.6</c:v>
                </c:pt>
                <c:pt idx="2" formatCode="0.0">
                  <c:v>0.4</c:v>
                </c:pt>
                <c:pt idx="3" formatCode="0.0">
                  <c:v>1.1000000000000001</c:v>
                </c:pt>
                <c:pt idx="4" formatCode="0.0">
                  <c:v>0.8</c:v>
                </c:pt>
              </c:numCache>
            </c:numRef>
          </c:val>
        </c:ser>
        <c:dLbls>
          <c:showLegendKey val="0"/>
          <c:showVal val="0"/>
          <c:showCatName val="0"/>
          <c:showSerName val="0"/>
          <c:showPercent val="0"/>
          <c:showBubbleSize val="0"/>
        </c:dLbls>
        <c:gapWidth val="219"/>
        <c:axId val="514988208"/>
        <c:axId val="514983896"/>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514988208"/>
        <c:axId val="514983896"/>
      </c:lineChart>
      <c:catAx>
        <c:axId val="514988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14983896"/>
        <c:crosses val="autoZero"/>
        <c:auto val="1"/>
        <c:lblAlgn val="ctr"/>
        <c:lblOffset val="100"/>
        <c:noMultiLvlLbl val="0"/>
      </c:catAx>
      <c:valAx>
        <c:axId val="514983896"/>
        <c:scaling>
          <c:orientation val="minMax"/>
        </c:scaling>
        <c:delete val="1"/>
        <c:axPos val="l"/>
        <c:numFmt formatCode="General" sourceLinked="1"/>
        <c:majorTickMark val="none"/>
        <c:minorTickMark val="none"/>
        <c:tickLblPos val="nextTo"/>
        <c:crossAx val="51498820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6.4390962865463655E-2"/>
          <c:w val="0.99897384094165476"/>
          <c:h val="0.89774912349147928"/>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Bristol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0.56000000000000005</c:v>
                </c:pt>
                <c:pt idx="1">
                  <c:v>0.48</c:v>
                </c:pt>
                <c:pt idx="2">
                  <c:v>0.63</c:v>
                </c:pt>
                <c:pt idx="3">
                  <c:v>0.49</c:v>
                </c:pt>
                <c:pt idx="4">
                  <c:v>0.51</c:v>
                </c:pt>
                <c:pt idx="5">
                  <c:v>0.15</c:v>
                </c:pt>
                <c:pt idx="6">
                  <c:v>0.4</c:v>
                </c:pt>
                <c:pt idx="7">
                  <c:v>0.27</c:v>
                </c:pt>
                <c:pt idx="8">
                  <c:v>0.08</c:v>
                </c:pt>
              </c:numCache>
            </c:numRef>
          </c:val>
        </c:ser>
        <c:dLbls>
          <c:showLegendKey val="0"/>
          <c:showVal val="0"/>
          <c:showCatName val="0"/>
          <c:showSerName val="0"/>
          <c:showPercent val="0"/>
          <c:showBubbleSize val="0"/>
        </c:dLbls>
        <c:gapWidth val="30"/>
        <c:axId val="514994480"/>
        <c:axId val="515005848"/>
      </c:barChart>
      <c:catAx>
        <c:axId val="514994480"/>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515005848"/>
        <c:crosses val="autoZero"/>
        <c:auto val="1"/>
        <c:lblAlgn val="ctr"/>
        <c:lblOffset val="100"/>
        <c:noMultiLvlLbl val="0"/>
      </c:catAx>
      <c:valAx>
        <c:axId val="515005848"/>
        <c:scaling>
          <c:orientation val="minMax"/>
          <c:max val="1"/>
        </c:scaling>
        <c:delete val="1"/>
        <c:axPos val="l"/>
        <c:majorGridlines>
          <c:spPr>
            <a:ln>
              <a:noFill/>
            </a:ln>
          </c:spPr>
        </c:majorGridlines>
        <c:numFmt formatCode="0%" sourceLinked="1"/>
        <c:majorTickMark val="out"/>
        <c:minorTickMark val="none"/>
        <c:tickLblPos val="nextTo"/>
        <c:crossAx val="514994480"/>
        <c:crosses val="autoZero"/>
        <c:crossBetween val="between"/>
      </c:valAx>
    </c:plotArea>
    <c:legend>
      <c:legendPos val="r"/>
      <c:layout>
        <c:manualLayout>
          <c:xMode val="edge"/>
          <c:yMode val="edge"/>
          <c:x val="0.52461397532665754"/>
          <c:y val="1.9092597442079567E-2"/>
          <c:w val="0.47155925525132386"/>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Sheet1!$B$2:$B$3</c:f>
              <c:numCache>
                <c:formatCode>0%</c:formatCode>
                <c:ptCount val="2"/>
                <c:pt idx="0">
                  <c:v>0.19</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Sheet1!$C$2:$C$3</c:f>
              <c:numCache>
                <c:formatCode>0%</c:formatCode>
                <c:ptCount val="2"/>
                <c:pt idx="0">
                  <c:v>0.38</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Sheet1!$D$2:$D$3</c:f>
              <c:numCache>
                <c:formatCode>0%</c:formatCode>
                <c:ptCount val="2"/>
                <c:pt idx="0">
                  <c:v>0.28000000000000003</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Sheet1!$E$2:$E$3</c:f>
              <c:numCache>
                <c:formatCode>0%</c:formatCode>
                <c:ptCount val="2"/>
                <c:pt idx="0">
                  <c:v>0.15</c:v>
                </c:pt>
                <c:pt idx="1">
                  <c:v>7.0000000000000007E-2</c:v>
                </c:pt>
              </c:numCache>
            </c:numRef>
          </c:val>
        </c:ser>
        <c:dLbls>
          <c:showLegendKey val="0"/>
          <c:showVal val="1"/>
          <c:showCatName val="0"/>
          <c:showSerName val="0"/>
          <c:showPercent val="0"/>
          <c:showBubbleSize val="0"/>
        </c:dLbls>
        <c:gapWidth val="49"/>
        <c:overlap val="100"/>
        <c:axId val="515004672"/>
        <c:axId val="514998008"/>
      </c:barChart>
      <c:catAx>
        <c:axId val="515004672"/>
        <c:scaling>
          <c:orientation val="minMax"/>
        </c:scaling>
        <c:delete val="0"/>
        <c:axPos val="b"/>
        <c:numFmt formatCode="General" sourceLinked="0"/>
        <c:majorTickMark val="none"/>
        <c:minorTickMark val="none"/>
        <c:tickLblPos val="nextTo"/>
        <c:txPr>
          <a:bodyPr/>
          <a:lstStyle/>
          <a:p>
            <a:pPr>
              <a:defRPr b="1"/>
            </a:pPr>
            <a:endParaRPr lang="en-US"/>
          </a:p>
        </c:txPr>
        <c:crossAx val="514998008"/>
        <c:crosses val="autoZero"/>
        <c:auto val="1"/>
        <c:lblAlgn val="ctr"/>
        <c:lblOffset val="100"/>
        <c:noMultiLvlLbl val="0"/>
      </c:catAx>
      <c:valAx>
        <c:axId val="514998008"/>
        <c:scaling>
          <c:orientation val="minMax"/>
        </c:scaling>
        <c:delete val="1"/>
        <c:axPos val="l"/>
        <c:numFmt formatCode="0%" sourceLinked="1"/>
        <c:majorTickMark val="none"/>
        <c:minorTickMark val="none"/>
        <c:tickLblPos val="nextTo"/>
        <c:crossAx val="515004672"/>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Bristol</c:v>
                </c:pt>
                <c:pt idx="1">
                  <c:v>Holiday visitors to UK</c:v>
                </c:pt>
              </c:strCache>
            </c:strRef>
          </c:cat>
          <c:val>
            <c:numRef>
              <c:f>Sheet1!$B$2:$B$4</c:f>
              <c:numCache>
                <c:formatCode>_-[$£-809]* #,##0_-;\-[$£-809]* #,##0_-;_-[$£-809]* "-"??_-;_-@_-</c:formatCode>
                <c:ptCount val="2"/>
                <c:pt idx="0">
                  <c:v>307</c:v>
                </c:pt>
                <c:pt idx="1">
                  <c:v>644</c:v>
                </c:pt>
              </c:numCache>
            </c:numRef>
          </c:val>
        </c:ser>
        <c:dLbls>
          <c:showLegendKey val="0"/>
          <c:showVal val="0"/>
          <c:showCatName val="0"/>
          <c:showSerName val="0"/>
          <c:showPercent val="0"/>
          <c:showBubbleSize val="0"/>
        </c:dLbls>
        <c:gapWidth val="102"/>
        <c:axId val="514998400"/>
        <c:axId val="514995656"/>
      </c:barChart>
      <c:catAx>
        <c:axId val="514998400"/>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14995656"/>
        <c:crosses val="autoZero"/>
        <c:auto val="1"/>
        <c:lblAlgn val="ctr"/>
        <c:lblOffset val="100"/>
        <c:noMultiLvlLbl val="0"/>
      </c:catAx>
      <c:valAx>
        <c:axId val="514995656"/>
        <c:scaling>
          <c:orientation val="minMax"/>
          <c:max val="1000"/>
        </c:scaling>
        <c:delete val="1"/>
        <c:axPos val="l"/>
        <c:numFmt formatCode="_-[$£-809]* #,##0_-;\-[$£-809]* #,##0_-;_-[$£-809]* &quot;-&quot;??_-;_-@_-" sourceLinked="1"/>
        <c:majorTickMark val="out"/>
        <c:minorTickMark val="none"/>
        <c:tickLblPos val="nextTo"/>
        <c:crossAx val="514998400"/>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Bristol</c:v>
                </c:pt>
                <c:pt idx="1">
                  <c:v>Holiday visitors to UK</c:v>
                </c:pt>
              </c:strCache>
            </c:strRef>
          </c:cat>
          <c:val>
            <c:numRef>
              <c:f>Sheet1!$B$2:$B$4</c:f>
              <c:numCache>
                <c:formatCode>_-[$£-809]* #,##0_-;\-[$£-809]* #,##0_-;_-[$£-809]* "-"??_-;_-@_-</c:formatCode>
                <c:ptCount val="2"/>
                <c:pt idx="0">
                  <c:v>60</c:v>
                </c:pt>
                <c:pt idx="1">
                  <c:v>101</c:v>
                </c:pt>
              </c:numCache>
            </c:numRef>
          </c:val>
        </c:ser>
        <c:dLbls>
          <c:showLegendKey val="0"/>
          <c:showVal val="0"/>
          <c:showCatName val="0"/>
          <c:showSerName val="0"/>
          <c:showPercent val="0"/>
          <c:showBubbleSize val="0"/>
        </c:dLbls>
        <c:gapWidth val="102"/>
        <c:axId val="515002320"/>
        <c:axId val="515005064"/>
      </c:barChart>
      <c:catAx>
        <c:axId val="515002320"/>
        <c:scaling>
          <c:orientation val="minMax"/>
        </c:scaling>
        <c:delete val="0"/>
        <c:axPos val="b"/>
        <c:numFmt formatCode="General" sourceLinked="0"/>
        <c:majorTickMark val="out"/>
        <c:minorTickMark val="none"/>
        <c:tickLblPos val="nextTo"/>
        <c:txPr>
          <a:bodyPr/>
          <a:lstStyle/>
          <a:p>
            <a:pPr>
              <a:defRPr sz="900" b="1"/>
            </a:pPr>
            <a:endParaRPr lang="en-US"/>
          </a:p>
        </c:txPr>
        <c:crossAx val="515005064"/>
        <c:crosses val="autoZero"/>
        <c:auto val="1"/>
        <c:lblAlgn val="ctr"/>
        <c:lblOffset val="100"/>
        <c:noMultiLvlLbl val="0"/>
      </c:catAx>
      <c:valAx>
        <c:axId val="515005064"/>
        <c:scaling>
          <c:orientation val="minMax"/>
          <c:max val="1000"/>
        </c:scaling>
        <c:delete val="1"/>
        <c:axPos val="l"/>
        <c:numFmt formatCode="_-[$£-809]* #,##0_-;\-[$£-809]* #,##0_-;_-[$£-809]* &quot;-&quot;??_-;_-@_-" sourceLinked="1"/>
        <c:majorTickMark val="out"/>
        <c:minorTickMark val="none"/>
        <c:tickLblPos val="nextTo"/>
        <c:crossAx val="515002320"/>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698563348346208"/>
          <c:y val="4.7885757835095979E-2"/>
          <c:w val="0.7472202978839243"/>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Sheet1!$B$2:$B$3</c:f>
              <c:numCache>
                <c:formatCode>0%</c:formatCode>
                <c:ptCount val="2"/>
                <c:pt idx="0">
                  <c:v>0.09</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Sheet1!$C$2:$C$3</c:f>
              <c:numCache>
                <c:formatCode>0%</c:formatCode>
                <c:ptCount val="2"/>
                <c:pt idx="0">
                  <c:v>0.27</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Sheet1!$D$2:$D$3</c:f>
              <c:numCache>
                <c:formatCode>0%</c:formatCode>
                <c:ptCount val="2"/>
                <c:pt idx="0">
                  <c:v>0.5</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Sheet1!$E$2:$E$3</c:f>
              <c:numCache>
                <c:formatCode>0%</c:formatCode>
                <c:ptCount val="2"/>
                <c:pt idx="0">
                  <c:v>0.14000000000000001</c:v>
                </c:pt>
                <c:pt idx="1">
                  <c:v>0.21</c:v>
                </c:pt>
              </c:numCache>
            </c:numRef>
          </c:val>
        </c:ser>
        <c:dLbls>
          <c:showLegendKey val="0"/>
          <c:showVal val="0"/>
          <c:showCatName val="0"/>
          <c:showSerName val="0"/>
          <c:showPercent val="0"/>
          <c:showBubbleSize val="0"/>
        </c:dLbls>
        <c:gapWidth val="49"/>
        <c:overlap val="100"/>
        <c:axId val="515005456"/>
        <c:axId val="514999576"/>
      </c:barChart>
      <c:catAx>
        <c:axId val="515005456"/>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14999576"/>
        <c:crosses val="autoZero"/>
        <c:auto val="1"/>
        <c:lblAlgn val="ctr"/>
        <c:lblOffset val="100"/>
        <c:noMultiLvlLbl val="0"/>
      </c:catAx>
      <c:valAx>
        <c:axId val="514999576"/>
        <c:scaling>
          <c:orientation val="minMax"/>
        </c:scaling>
        <c:delete val="1"/>
        <c:axPos val="l"/>
        <c:numFmt formatCode="0%" sourceLinked="1"/>
        <c:majorTickMark val="out"/>
        <c:minorTickMark val="none"/>
        <c:tickLblPos val="nextTo"/>
        <c:crossAx val="515005456"/>
        <c:crosses val="autoZero"/>
        <c:crossBetween val="between"/>
      </c:valAx>
    </c:plotArea>
    <c:legend>
      <c:legendPos val="l"/>
      <c:layout>
        <c:manualLayout>
          <c:xMode val="edge"/>
          <c:yMode val="edge"/>
          <c:x val="1.3884389318276484E-2"/>
          <c:y val="3.0993519539570084E-2"/>
          <c:w val="0.25483466461911403"/>
          <c:h val="0.5301697422046932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Sheet1!$B$2:$B$3</c:f>
              <c:numCache>
                <c:formatCode>0%</c:formatCode>
                <c:ptCount val="2"/>
                <c:pt idx="0">
                  <c:v>0.88</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Sheet1!$C$2:$C$3</c:f>
              <c:numCache>
                <c:formatCode>0%</c:formatCode>
                <c:ptCount val="2"/>
                <c:pt idx="0">
                  <c:v>0.12</c:v>
                </c:pt>
                <c:pt idx="1">
                  <c:v>0.16</c:v>
                </c:pt>
              </c:numCache>
            </c:numRef>
          </c:val>
        </c:ser>
        <c:dLbls>
          <c:showLegendKey val="0"/>
          <c:showVal val="0"/>
          <c:showCatName val="0"/>
          <c:showSerName val="0"/>
          <c:showPercent val="0"/>
          <c:showBubbleSize val="0"/>
        </c:dLbls>
        <c:gapWidth val="49"/>
        <c:overlap val="100"/>
        <c:axId val="515017216"/>
        <c:axId val="515013688"/>
      </c:barChart>
      <c:catAx>
        <c:axId val="515017216"/>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15013688"/>
        <c:crosses val="autoZero"/>
        <c:auto val="1"/>
        <c:lblAlgn val="ctr"/>
        <c:lblOffset val="100"/>
        <c:noMultiLvlLbl val="0"/>
      </c:catAx>
      <c:valAx>
        <c:axId val="515013688"/>
        <c:scaling>
          <c:orientation val="minMax"/>
          <c:min val="0"/>
        </c:scaling>
        <c:delete val="1"/>
        <c:axPos val="l"/>
        <c:numFmt formatCode="0%" sourceLinked="1"/>
        <c:majorTickMark val="out"/>
        <c:minorTickMark val="none"/>
        <c:tickLblPos val="nextTo"/>
        <c:crossAx val="515017216"/>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Sheet1!$B$2:$B$3</c:f>
              <c:numCache>
                <c:formatCode>0%</c:formatCode>
                <c:ptCount val="2"/>
                <c:pt idx="0">
                  <c:v>0.06</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Sheet1!$C$2:$C$3</c:f>
              <c:numCache>
                <c:formatCode>0%</c:formatCode>
                <c:ptCount val="2"/>
                <c:pt idx="0">
                  <c:v>0.13</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Sheet1!$D$2:$D$3</c:f>
              <c:numCache>
                <c:formatCode>0%</c:formatCode>
                <c:ptCount val="2"/>
                <c:pt idx="0">
                  <c:v>0.21</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Sheet1!$E$2:$E$3</c:f>
              <c:numCache>
                <c:formatCode>0%</c:formatCode>
                <c:ptCount val="2"/>
                <c:pt idx="0">
                  <c:v>0.19</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Sheet1!$F$2:$F$3</c:f>
              <c:numCache>
                <c:formatCode>0%</c:formatCode>
                <c:ptCount val="2"/>
                <c:pt idx="0">
                  <c:v>0.16</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Sheet1!$G$2:$G$3</c:f>
              <c:numCache>
                <c:formatCode>0%</c:formatCode>
                <c:ptCount val="2"/>
                <c:pt idx="0">
                  <c:v>0.16</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Sheet1!$H$2:$H$3</c:f>
              <c:numCache>
                <c:formatCode>0%</c:formatCode>
                <c:ptCount val="2"/>
                <c:pt idx="0">
                  <c:v>0.09</c:v>
                </c:pt>
                <c:pt idx="1">
                  <c:v>0.06</c:v>
                </c:pt>
              </c:numCache>
            </c:numRef>
          </c:val>
        </c:ser>
        <c:dLbls>
          <c:showLegendKey val="0"/>
          <c:showVal val="0"/>
          <c:showCatName val="0"/>
          <c:showSerName val="0"/>
          <c:showPercent val="0"/>
          <c:showBubbleSize val="0"/>
        </c:dLbls>
        <c:gapWidth val="100"/>
        <c:overlap val="100"/>
        <c:axId val="515016432"/>
        <c:axId val="515014864"/>
      </c:barChart>
      <c:catAx>
        <c:axId val="515016432"/>
        <c:scaling>
          <c:orientation val="minMax"/>
        </c:scaling>
        <c:delete val="0"/>
        <c:axPos val="b"/>
        <c:numFmt formatCode="General" sourceLinked="0"/>
        <c:majorTickMark val="out"/>
        <c:minorTickMark val="none"/>
        <c:tickLblPos val="nextTo"/>
        <c:crossAx val="515014864"/>
        <c:crosses val="autoZero"/>
        <c:auto val="1"/>
        <c:lblAlgn val="ctr"/>
        <c:lblOffset val="100"/>
        <c:noMultiLvlLbl val="0"/>
      </c:catAx>
      <c:valAx>
        <c:axId val="515014864"/>
        <c:scaling>
          <c:orientation val="minMax"/>
        </c:scaling>
        <c:delete val="1"/>
        <c:axPos val="l"/>
        <c:numFmt formatCode="0%" sourceLinked="1"/>
        <c:majorTickMark val="out"/>
        <c:minorTickMark val="none"/>
        <c:tickLblPos val="nextTo"/>
        <c:crossAx val="515016432"/>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01409689394773"/>
          <c:y val="5.6335256474622723E-2"/>
          <c:w val="0.72213269781215683"/>
          <c:h val="0.8283984579071314"/>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Sheet1!$B$2:$B$3</c:f>
              <c:numCache>
                <c:formatCode>0%</c:formatCode>
                <c:ptCount val="2"/>
                <c:pt idx="0">
                  <c:v>0.04</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Sheet1!$C$2:$C$3</c:f>
              <c:numCache>
                <c:formatCode>0%</c:formatCode>
                <c:ptCount val="2"/>
                <c:pt idx="0">
                  <c:v>0.74</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Bristol</c:v>
                </c:pt>
                <c:pt idx="1">
                  <c:v>Holiday visitors to UK</c:v>
                </c:pt>
              </c:strCache>
            </c:strRef>
          </c:cat>
          <c:val>
            <c:numRef>
              <c:f>Sheet1!$D$2:$D$3</c:f>
              <c:numCache>
                <c:formatCode>0%</c:formatCode>
                <c:ptCount val="2"/>
                <c:pt idx="0">
                  <c:v>0.21</c:v>
                </c:pt>
                <c:pt idx="1">
                  <c:v>0.15</c:v>
                </c:pt>
              </c:numCache>
            </c:numRef>
          </c:val>
        </c:ser>
        <c:dLbls>
          <c:showLegendKey val="0"/>
          <c:showVal val="1"/>
          <c:showCatName val="0"/>
          <c:showSerName val="0"/>
          <c:showPercent val="0"/>
          <c:showBubbleSize val="0"/>
        </c:dLbls>
        <c:gapWidth val="49"/>
        <c:overlap val="100"/>
        <c:axId val="515018784"/>
        <c:axId val="515009768"/>
      </c:barChart>
      <c:catAx>
        <c:axId val="515018784"/>
        <c:scaling>
          <c:orientation val="minMax"/>
        </c:scaling>
        <c:delete val="0"/>
        <c:axPos val="b"/>
        <c:numFmt formatCode="General" sourceLinked="0"/>
        <c:majorTickMark val="none"/>
        <c:minorTickMark val="none"/>
        <c:tickLblPos val="nextTo"/>
        <c:txPr>
          <a:bodyPr/>
          <a:lstStyle/>
          <a:p>
            <a:pPr>
              <a:defRPr b="1"/>
            </a:pPr>
            <a:endParaRPr lang="en-US"/>
          </a:p>
        </c:txPr>
        <c:crossAx val="515009768"/>
        <c:crosses val="autoZero"/>
        <c:auto val="1"/>
        <c:lblAlgn val="ctr"/>
        <c:lblOffset val="100"/>
        <c:noMultiLvlLbl val="0"/>
      </c:catAx>
      <c:valAx>
        <c:axId val="515009768"/>
        <c:scaling>
          <c:orientation val="minMax"/>
        </c:scaling>
        <c:delete val="1"/>
        <c:axPos val="l"/>
        <c:numFmt formatCode="0%" sourceLinked="1"/>
        <c:majorTickMark val="none"/>
        <c:minorTickMark val="none"/>
        <c:tickLblPos val="nextTo"/>
        <c:crossAx val="515018784"/>
        <c:crosses val="autoZero"/>
        <c:crossBetween val="between"/>
      </c:valAx>
    </c:plotArea>
    <c:legend>
      <c:legendPos val="l"/>
      <c:layout>
        <c:manualLayout>
          <c:xMode val="edge"/>
          <c:yMode val="edge"/>
          <c:x val="2.6849213127785342E-2"/>
          <c:y val="2.8324036590860652E-2"/>
          <c:w val="0.24831082509534641"/>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Manchester</c:v>
                </c:pt>
              </c:strCache>
            </c:strRef>
          </c:tx>
          <c:invertIfNegative val="0"/>
          <c:dLbls>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South West</c:v>
                </c:pt>
                <c:pt idx="1">
                  <c:v>London</c:v>
                </c:pt>
                <c:pt idx="2">
                  <c:v>South East (excl. London)</c:v>
                </c:pt>
                <c:pt idx="3">
                  <c:v>West Midlands</c:v>
                </c:pt>
                <c:pt idx="4">
                  <c:v>North West</c:v>
                </c:pt>
              </c:strCache>
            </c:strRef>
          </c:cat>
          <c:val>
            <c:numRef>
              <c:f>Sheet1!$B$2:$B$6</c:f>
              <c:numCache>
                <c:formatCode>0%</c:formatCode>
                <c:ptCount val="5"/>
                <c:pt idx="0">
                  <c:v>0.37</c:v>
                </c:pt>
                <c:pt idx="1">
                  <c:v>0.33</c:v>
                </c:pt>
                <c:pt idx="2">
                  <c:v>0.21</c:v>
                </c:pt>
                <c:pt idx="3">
                  <c:v>0.03</c:v>
                </c:pt>
                <c:pt idx="4">
                  <c:v>0.01</c:v>
                </c:pt>
              </c:numCache>
            </c:numRef>
          </c:val>
        </c:ser>
        <c:dLbls>
          <c:showLegendKey val="0"/>
          <c:showVal val="0"/>
          <c:showCatName val="0"/>
          <c:showSerName val="0"/>
          <c:showPercent val="0"/>
          <c:showBubbleSize val="0"/>
        </c:dLbls>
        <c:gapWidth val="150"/>
        <c:axId val="515010160"/>
        <c:axId val="514958416"/>
      </c:barChart>
      <c:catAx>
        <c:axId val="515010160"/>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514958416"/>
        <c:crosses val="autoZero"/>
        <c:auto val="1"/>
        <c:lblAlgn val="ctr"/>
        <c:lblOffset val="100"/>
        <c:noMultiLvlLbl val="0"/>
      </c:catAx>
      <c:valAx>
        <c:axId val="514958416"/>
        <c:scaling>
          <c:orientation val="minMax"/>
          <c:max val="0.5"/>
        </c:scaling>
        <c:delete val="1"/>
        <c:axPos val="t"/>
        <c:numFmt formatCode="0%" sourceLinked="1"/>
        <c:majorTickMark val="out"/>
        <c:minorTickMark val="none"/>
        <c:tickLblPos val="nextTo"/>
        <c:crossAx val="51501016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invertIfNegative val="0"/>
          <c:dLbls>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Bath &amp; NE Somerset</c:v>
                </c:pt>
                <c:pt idx="1">
                  <c:v>Cardiff</c:v>
                </c:pt>
                <c:pt idx="2">
                  <c:v>Salisbury</c:v>
                </c:pt>
                <c:pt idx="3">
                  <c:v>Litchfield</c:v>
                </c:pt>
                <c:pt idx="4">
                  <c:v>Birmingham</c:v>
                </c:pt>
              </c:strCache>
            </c:strRef>
          </c:cat>
          <c:val>
            <c:numRef>
              <c:f>Sheet1!$B$2:$B$6</c:f>
              <c:numCache>
                <c:formatCode>0%</c:formatCode>
                <c:ptCount val="5"/>
                <c:pt idx="0">
                  <c:v>0.8</c:v>
                </c:pt>
                <c:pt idx="1">
                  <c:v>0.37</c:v>
                </c:pt>
                <c:pt idx="2">
                  <c:v>0.06</c:v>
                </c:pt>
                <c:pt idx="3">
                  <c:v>0.05</c:v>
                </c:pt>
                <c:pt idx="4">
                  <c:v>0.05</c:v>
                </c:pt>
              </c:numCache>
            </c:numRef>
          </c:val>
        </c:ser>
        <c:dLbls>
          <c:showLegendKey val="0"/>
          <c:showVal val="0"/>
          <c:showCatName val="0"/>
          <c:showSerName val="0"/>
          <c:showPercent val="0"/>
          <c:showBubbleSize val="0"/>
        </c:dLbls>
        <c:gapWidth val="150"/>
        <c:axId val="514965080"/>
        <c:axId val="514963904"/>
      </c:barChart>
      <c:catAx>
        <c:axId val="514965080"/>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514963904"/>
        <c:crosses val="autoZero"/>
        <c:auto val="1"/>
        <c:lblAlgn val="ctr"/>
        <c:lblOffset val="100"/>
        <c:noMultiLvlLbl val="0"/>
      </c:catAx>
      <c:valAx>
        <c:axId val="514963904"/>
        <c:scaling>
          <c:orientation val="minMax"/>
        </c:scaling>
        <c:delete val="1"/>
        <c:axPos val="t"/>
        <c:numFmt formatCode="0%" sourceLinked="1"/>
        <c:majorTickMark val="out"/>
        <c:minorTickMark val="none"/>
        <c:tickLblPos val="nextTo"/>
        <c:crossAx val="51496508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Bristol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123</c:v>
                </c:pt>
                <c:pt idx="1">
                  <c:v>166</c:v>
                </c:pt>
                <c:pt idx="2">
                  <c:v>158</c:v>
                </c:pt>
                <c:pt idx="3">
                  <c:v>187</c:v>
                </c:pt>
                <c:pt idx="4">
                  <c:v>213</c:v>
                </c:pt>
              </c:numCache>
            </c:numRef>
          </c:val>
        </c:ser>
        <c:ser>
          <c:idx val="1"/>
          <c:order val="1"/>
          <c:tx>
            <c:strRef>
              <c:f>Sheet1!$C$1</c:f>
              <c:strCache>
                <c:ptCount val="1"/>
                <c:pt idx="0">
                  <c:v>Bristol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36</c:v>
                </c:pt>
                <c:pt idx="1">
                  <c:v>39</c:v>
                </c:pt>
                <c:pt idx="2">
                  <c:v>30</c:v>
                </c:pt>
                <c:pt idx="3">
                  <c:v>47</c:v>
                </c:pt>
                <c:pt idx="4">
                  <c:v>59</c:v>
                </c:pt>
              </c:numCache>
            </c:numRef>
          </c:val>
        </c:ser>
        <c:dLbls>
          <c:showLegendKey val="0"/>
          <c:showVal val="0"/>
          <c:showCatName val="0"/>
          <c:showSerName val="0"/>
          <c:showPercent val="0"/>
          <c:showBubbleSize val="0"/>
        </c:dLbls>
        <c:gapWidth val="219"/>
        <c:axId val="514990168"/>
        <c:axId val="514990560"/>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514990168"/>
        <c:axId val="514990560"/>
      </c:lineChart>
      <c:catAx>
        <c:axId val="514990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14990560"/>
        <c:crosses val="autoZero"/>
        <c:auto val="1"/>
        <c:lblAlgn val="ctr"/>
        <c:lblOffset val="100"/>
        <c:noMultiLvlLbl val="0"/>
      </c:catAx>
      <c:valAx>
        <c:axId val="514990560"/>
        <c:scaling>
          <c:orientation val="minMax"/>
        </c:scaling>
        <c:delete val="1"/>
        <c:axPos val="l"/>
        <c:numFmt formatCode="General" sourceLinked="1"/>
        <c:majorTickMark val="none"/>
        <c:minorTickMark val="none"/>
        <c:tickLblPos val="nextTo"/>
        <c:crossAx val="51499016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Bristol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395</c:v>
                </c:pt>
                <c:pt idx="1">
                  <c:v>422</c:v>
                </c:pt>
                <c:pt idx="2">
                  <c:v>446</c:v>
                </c:pt>
                <c:pt idx="3">
                  <c:v>526</c:v>
                </c:pt>
                <c:pt idx="4">
                  <c:v>570</c:v>
                </c:pt>
              </c:numCache>
            </c:numRef>
          </c:val>
        </c:ser>
        <c:ser>
          <c:idx val="1"/>
          <c:order val="1"/>
          <c:tx>
            <c:strRef>
              <c:f>Sheet1!$C$1</c:f>
              <c:strCache>
                <c:ptCount val="1"/>
                <c:pt idx="0">
                  <c:v>Bristol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127</c:v>
                </c:pt>
                <c:pt idx="1">
                  <c:v>140</c:v>
                </c:pt>
                <c:pt idx="2">
                  <c:v>120</c:v>
                </c:pt>
                <c:pt idx="3">
                  <c:v>163</c:v>
                </c:pt>
                <c:pt idx="4">
                  <c:v>167</c:v>
                </c:pt>
              </c:numCache>
            </c:numRef>
          </c:val>
        </c:ser>
        <c:dLbls>
          <c:showLegendKey val="0"/>
          <c:showVal val="0"/>
          <c:showCatName val="0"/>
          <c:showSerName val="0"/>
          <c:showPercent val="0"/>
          <c:showBubbleSize val="0"/>
        </c:dLbls>
        <c:gapWidth val="219"/>
        <c:axId val="514983504"/>
        <c:axId val="514987424"/>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514983504"/>
        <c:axId val="514987424"/>
      </c:lineChart>
      <c:catAx>
        <c:axId val="514983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14987424"/>
        <c:crosses val="autoZero"/>
        <c:auto val="1"/>
        <c:lblAlgn val="ctr"/>
        <c:lblOffset val="100"/>
        <c:noMultiLvlLbl val="0"/>
      </c:catAx>
      <c:valAx>
        <c:axId val="514987424"/>
        <c:scaling>
          <c:orientation val="minMax"/>
        </c:scaling>
        <c:delete val="1"/>
        <c:axPos val="l"/>
        <c:numFmt formatCode="General" sourceLinked="1"/>
        <c:majorTickMark val="none"/>
        <c:minorTickMark val="none"/>
        <c:tickLblPos val="nextTo"/>
        <c:crossAx val="514983504"/>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Bristol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Bristol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514985072"/>
        <c:axId val="514985464"/>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514985072"/>
        <c:axId val="514985464"/>
      </c:lineChart>
      <c:catAx>
        <c:axId val="514985072"/>
        <c:scaling>
          <c:orientation val="minMax"/>
        </c:scaling>
        <c:delete val="1"/>
        <c:axPos val="b"/>
        <c:numFmt formatCode="General" sourceLinked="1"/>
        <c:majorTickMark val="none"/>
        <c:minorTickMark val="none"/>
        <c:tickLblPos val="nextTo"/>
        <c:crossAx val="514985464"/>
        <c:crosses val="autoZero"/>
        <c:auto val="1"/>
        <c:lblAlgn val="ctr"/>
        <c:lblOffset val="100"/>
        <c:noMultiLvlLbl val="0"/>
      </c:catAx>
      <c:valAx>
        <c:axId val="514985464"/>
        <c:scaling>
          <c:orientation val="minMax"/>
        </c:scaling>
        <c:delete val="1"/>
        <c:axPos val="l"/>
        <c:numFmt formatCode="General" sourceLinked="1"/>
        <c:majorTickMark val="none"/>
        <c:minorTickMark val="none"/>
        <c:tickLblPos val="nextTo"/>
        <c:crossAx val="514985072"/>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5431016925982731E-2"/>
                  <c:y val="-8.261976206159076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514998792"/>
        <c:axId val="514997224"/>
      </c:lineChart>
      <c:catAx>
        <c:axId val="514998792"/>
        <c:scaling>
          <c:orientation val="minMax"/>
        </c:scaling>
        <c:delete val="1"/>
        <c:axPos val="b"/>
        <c:numFmt formatCode="General" sourceLinked="0"/>
        <c:majorTickMark val="out"/>
        <c:minorTickMark val="none"/>
        <c:tickLblPos val="nextTo"/>
        <c:crossAx val="514997224"/>
        <c:crosses val="autoZero"/>
        <c:auto val="1"/>
        <c:lblAlgn val="ctr"/>
        <c:lblOffset val="100"/>
        <c:noMultiLvlLbl val="0"/>
      </c:catAx>
      <c:valAx>
        <c:axId val="514997224"/>
        <c:scaling>
          <c:orientation val="minMax"/>
        </c:scaling>
        <c:delete val="1"/>
        <c:axPos val="l"/>
        <c:numFmt formatCode="#,##0" sourceLinked="1"/>
        <c:majorTickMark val="out"/>
        <c:minorTickMark val="none"/>
        <c:tickLblPos val="nextTo"/>
        <c:crossAx val="51499879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515001144"/>
        <c:axId val="514996440"/>
      </c:lineChart>
      <c:catAx>
        <c:axId val="515001144"/>
        <c:scaling>
          <c:orientation val="minMax"/>
        </c:scaling>
        <c:delete val="1"/>
        <c:axPos val="b"/>
        <c:numFmt formatCode="General" sourceLinked="0"/>
        <c:majorTickMark val="out"/>
        <c:minorTickMark val="none"/>
        <c:tickLblPos val="nextTo"/>
        <c:crossAx val="514996440"/>
        <c:crosses val="autoZero"/>
        <c:auto val="1"/>
        <c:lblAlgn val="ctr"/>
        <c:lblOffset val="100"/>
        <c:noMultiLvlLbl val="0"/>
      </c:catAx>
      <c:valAx>
        <c:axId val="514996440"/>
        <c:scaling>
          <c:orientation val="minMax"/>
        </c:scaling>
        <c:delete val="1"/>
        <c:axPos val="l"/>
        <c:numFmt formatCode="General" sourceLinked="1"/>
        <c:majorTickMark val="out"/>
        <c:minorTickMark val="none"/>
        <c:tickLblPos val="nextTo"/>
        <c:crossAx val="51500114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514997616"/>
        <c:axId val="515001536"/>
      </c:lineChart>
      <c:catAx>
        <c:axId val="514997616"/>
        <c:scaling>
          <c:orientation val="minMax"/>
        </c:scaling>
        <c:delete val="1"/>
        <c:axPos val="b"/>
        <c:numFmt formatCode="General" sourceLinked="0"/>
        <c:majorTickMark val="out"/>
        <c:minorTickMark val="none"/>
        <c:tickLblPos val="nextTo"/>
        <c:crossAx val="515001536"/>
        <c:crosses val="autoZero"/>
        <c:auto val="1"/>
        <c:lblAlgn val="ctr"/>
        <c:lblOffset val="100"/>
        <c:noMultiLvlLbl val="0"/>
      </c:catAx>
      <c:valAx>
        <c:axId val="515001536"/>
        <c:scaling>
          <c:orientation val="minMax"/>
        </c:scaling>
        <c:delete val="1"/>
        <c:axPos val="l"/>
        <c:numFmt formatCode="General" sourceLinked="1"/>
        <c:majorTickMark val="out"/>
        <c:minorTickMark val="none"/>
        <c:tickLblPos val="nextTo"/>
        <c:crossAx val="514997616"/>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overlay val="0"/>
      <c:spPr>
        <a:noFill/>
        <a:ln>
          <a:noFill/>
        </a:ln>
        <a:effectLst/>
      </c:spPr>
    </c:title>
    <c:autoTitleDeleted val="0"/>
    <c:plotArea>
      <c:layout>
        <c:manualLayout>
          <c:layoutTarget val="inner"/>
          <c:xMode val="edge"/>
          <c:yMode val="edge"/>
          <c:x val="4.4391780180293543E-2"/>
          <c:y val="0.30373688435927276"/>
          <c:w val="0.9112164396394129"/>
          <c:h val="0.56940728336046109"/>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Bristol</c:v>
                </c:pt>
                <c:pt idx="1">
                  <c:v>All visits to UK</c:v>
                </c:pt>
              </c:strCache>
            </c:strRef>
          </c:cat>
          <c:val>
            <c:numRef>
              <c:f>Sheet1!$B$2:$B$3</c:f>
              <c:numCache>
                <c:formatCode>0%</c:formatCode>
                <c:ptCount val="2"/>
                <c:pt idx="0">
                  <c:v>0.05</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Bristol</c:v>
                </c:pt>
                <c:pt idx="1">
                  <c:v>All visits to UK</c:v>
                </c:pt>
              </c:strCache>
            </c:strRef>
          </c:cat>
          <c:val>
            <c:numRef>
              <c:f>Sheet1!$C$2:$C$3</c:f>
              <c:numCache>
                <c:formatCode>0%</c:formatCode>
                <c:ptCount val="2"/>
                <c:pt idx="0">
                  <c:v>0.36</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Bristol</c:v>
                </c:pt>
                <c:pt idx="1">
                  <c:v>All visits to UK</c:v>
                </c:pt>
              </c:strCache>
            </c:strRef>
          </c:cat>
          <c:val>
            <c:numRef>
              <c:f>Sheet1!$D$2:$D$3</c:f>
              <c:numCache>
                <c:formatCode>0%</c:formatCode>
                <c:ptCount val="2"/>
                <c:pt idx="0">
                  <c:v>0.3</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All visits to Bristol</c:v>
                </c:pt>
                <c:pt idx="1">
                  <c:v>All visits to UK</c:v>
                </c:pt>
              </c:strCache>
            </c:strRef>
          </c:cat>
          <c:val>
            <c:numRef>
              <c:f>Sheet1!$E$2:$E$3</c:f>
              <c:numCache>
                <c:formatCode>0%</c:formatCode>
                <c:ptCount val="2"/>
                <c:pt idx="0">
                  <c:v>0.28999999999999998</c:v>
                </c:pt>
                <c:pt idx="1">
                  <c:v>0.39</c:v>
                </c:pt>
              </c:numCache>
            </c:numRef>
          </c:val>
        </c:ser>
        <c:dLbls>
          <c:showLegendKey val="0"/>
          <c:showVal val="0"/>
          <c:showCatName val="0"/>
          <c:showSerName val="0"/>
          <c:showPercent val="0"/>
          <c:showBubbleSize val="0"/>
        </c:dLbls>
        <c:gapWidth val="100"/>
        <c:overlap val="100"/>
        <c:axId val="514999184"/>
        <c:axId val="515004280"/>
      </c:barChart>
      <c:catAx>
        <c:axId val="514999184"/>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15004280"/>
        <c:crosses val="autoZero"/>
        <c:auto val="1"/>
        <c:lblAlgn val="ctr"/>
        <c:lblOffset val="100"/>
        <c:noMultiLvlLbl val="0"/>
      </c:catAx>
      <c:valAx>
        <c:axId val="515004280"/>
        <c:scaling>
          <c:orientation val="maxMin"/>
        </c:scaling>
        <c:delete val="1"/>
        <c:axPos val="l"/>
        <c:numFmt formatCode="0%" sourceLinked="1"/>
        <c:majorTickMark val="out"/>
        <c:minorTickMark val="none"/>
        <c:tickLblPos val="nextTo"/>
        <c:crossAx val="514999184"/>
        <c:crosses val="autoZero"/>
        <c:crossBetween val="between"/>
      </c:valAx>
      <c:spPr>
        <a:noFill/>
        <a:ln>
          <a:noFill/>
        </a:ln>
        <a:effectLst/>
      </c:spPr>
    </c:plotArea>
    <c:legend>
      <c:legendPos val="b"/>
      <c:layout>
        <c:manualLayout>
          <c:xMode val="edge"/>
          <c:yMode val="edge"/>
          <c:x val="6.4569862080426976E-2"/>
          <c:y val="0.8749919888612147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Bristol</c:v>
                </c:pt>
                <c:pt idx="1">
                  <c:v>All visitors to UK</c:v>
                </c:pt>
                <c:pt idx="2">
                  <c:v>All holiday visitors to Bristol</c:v>
                </c:pt>
                <c:pt idx="3">
                  <c:v>All holiday visitors to UK</c:v>
                </c:pt>
              </c:strCache>
            </c:strRef>
          </c:cat>
          <c:val>
            <c:numRef>
              <c:f>Sheet1!$B$2:$B$5</c:f>
              <c:numCache>
                <c:formatCode>0%</c:formatCode>
                <c:ptCount val="4"/>
                <c:pt idx="0">
                  <c:v>0.1</c:v>
                </c:pt>
                <c:pt idx="1">
                  <c:v>0.11</c:v>
                </c:pt>
                <c:pt idx="2">
                  <c:v>0.08</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Bristol</c:v>
                </c:pt>
                <c:pt idx="1">
                  <c:v>All visitors to UK</c:v>
                </c:pt>
                <c:pt idx="2">
                  <c:v>All holiday visitors to Bristol</c:v>
                </c:pt>
                <c:pt idx="3">
                  <c:v>All holiday visitors to UK</c:v>
                </c:pt>
              </c:strCache>
            </c:strRef>
          </c:cat>
          <c:val>
            <c:numRef>
              <c:f>Sheet1!$C$2:$C$5</c:f>
              <c:numCache>
                <c:formatCode>0%</c:formatCode>
                <c:ptCount val="4"/>
                <c:pt idx="0">
                  <c:v>0.06</c:v>
                </c:pt>
                <c:pt idx="1">
                  <c:v>0.09</c:v>
                </c:pt>
                <c:pt idx="2">
                  <c:v>0.09</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Bristol</c:v>
                </c:pt>
                <c:pt idx="1">
                  <c:v>All visitors to UK</c:v>
                </c:pt>
                <c:pt idx="2">
                  <c:v>All holiday visitors to Bristol</c:v>
                </c:pt>
                <c:pt idx="3">
                  <c:v>All holiday visitors to UK</c:v>
                </c:pt>
              </c:strCache>
            </c:strRef>
          </c:cat>
          <c:val>
            <c:numRef>
              <c:f>Sheet1!$D$2:$D$5</c:f>
              <c:numCache>
                <c:formatCode>0%</c:formatCode>
                <c:ptCount val="4"/>
                <c:pt idx="0">
                  <c:v>0.11</c:v>
                </c:pt>
                <c:pt idx="1">
                  <c:v>0.09</c:v>
                </c:pt>
                <c:pt idx="2">
                  <c:v>0.18</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Bristol</c:v>
                </c:pt>
                <c:pt idx="1">
                  <c:v>All visitors to UK</c:v>
                </c:pt>
                <c:pt idx="2">
                  <c:v>All holiday visitors to Bristol</c:v>
                </c:pt>
                <c:pt idx="3">
                  <c:v>All holiday visitors to UK</c:v>
                </c:pt>
              </c:strCache>
            </c:strRef>
          </c:cat>
          <c:val>
            <c:numRef>
              <c:f>Sheet1!$E$2:$E$5</c:f>
              <c:numCache>
                <c:formatCode>0%</c:formatCode>
                <c:ptCount val="4"/>
                <c:pt idx="0">
                  <c:v>0.04</c:v>
                </c:pt>
                <c:pt idx="1">
                  <c:v>0.08</c:v>
                </c:pt>
                <c:pt idx="2">
                  <c:v>0.05</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Bristol</c:v>
                </c:pt>
                <c:pt idx="1">
                  <c:v>All visitors to UK</c:v>
                </c:pt>
                <c:pt idx="2">
                  <c:v>All holiday visitors to Bristol</c:v>
                </c:pt>
                <c:pt idx="3">
                  <c:v>All holiday visitors to UK</c:v>
                </c:pt>
              </c:strCache>
            </c:strRef>
          </c:cat>
          <c:val>
            <c:numRef>
              <c:f>Sheet1!$F$2:$F$5</c:f>
              <c:numCache>
                <c:formatCode>0%</c:formatCode>
                <c:ptCount val="4"/>
                <c:pt idx="0">
                  <c:v>0.05</c:v>
                </c:pt>
                <c:pt idx="1">
                  <c:v>0.05</c:v>
                </c:pt>
                <c:pt idx="2">
                  <c:v>7.0000000000000007E-2</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Bristol</c:v>
                </c:pt>
                <c:pt idx="1">
                  <c:v>All visitors to UK</c:v>
                </c:pt>
                <c:pt idx="2">
                  <c:v>All holiday visitors to Bristol</c:v>
                </c:pt>
                <c:pt idx="3">
                  <c:v>All holiday visitors to UK</c:v>
                </c:pt>
              </c:strCache>
            </c:strRef>
          </c:cat>
          <c:val>
            <c:numRef>
              <c:f>Sheet1!$G$2:$G$5</c:f>
              <c:numCache>
                <c:formatCode>0%</c:formatCode>
                <c:ptCount val="4"/>
                <c:pt idx="0">
                  <c:v>0.1</c:v>
                </c:pt>
                <c:pt idx="1">
                  <c:v>0.06</c:v>
                </c:pt>
                <c:pt idx="2">
                  <c:v>0.1</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Bristol</c:v>
                </c:pt>
                <c:pt idx="1">
                  <c:v>All visitors to UK</c:v>
                </c:pt>
                <c:pt idx="2">
                  <c:v>All holiday visitors to Bristol</c:v>
                </c:pt>
                <c:pt idx="3">
                  <c:v>All holiday visitors to UK</c:v>
                </c:pt>
              </c:strCache>
            </c:strRef>
          </c:cat>
          <c:val>
            <c:numRef>
              <c:f>Sheet1!$H$2:$H$5</c:f>
              <c:numCache>
                <c:formatCode>0%</c:formatCode>
                <c:ptCount val="4"/>
                <c:pt idx="0">
                  <c:v>0.04</c:v>
                </c:pt>
                <c:pt idx="1">
                  <c:v>0.05</c:v>
                </c:pt>
                <c:pt idx="2">
                  <c:v>0.03</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Bristol</c:v>
                </c:pt>
                <c:pt idx="1">
                  <c:v>All visitors to UK</c:v>
                </c:pt>
                <c:pt idx="2">
                  <c:v>All holiday visitors to Bristol</c:v>
                </c:pt>
                <c:pt idx="3">
                  <c:v>All holiday visitors to UK</c:v>
                </c:pt>
              </c:strCache>
            </c:strRef>
          </c:cat>
          <c:val>
            <c:numRef>
              <c:f>Sheet1!$I$2:$I$5</c:f>
              <c:numCache>
                <c:formatCode>0%</c:formatCode>
                <c:ptCount val="4"/>
                <c:pt idx="0">
                  <c:v>0.04</c:v>
                </c:pt>
                <c:pt idx="1">
                  <c:v>0.03</c:v>
                </c:pt>
                <c:pt idx="2">
                  <c:v>0.05</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Bristol</c:v>
                </c:pt>
                <c:pt idx="1">
                  <c:v>All visitors to UK</c:v>
                </c:pt>
                <c:pt idx="2">
                  <c:v>All holiday visitors to Bristol</c:v>
                </c:pt>
                <c:pt idx="3">
                  <c:v>All holiday visitors to UK</c:v>
                </c:pt>
              </c:strCache>
            </c:strRef>
          </c:cat>
          <c:val>
            <c:numRef>
              <c:f>Sheet1!$J$2:$J$5</c:f>
              <c:numCache>
                <c:formatCode>0%</c:formatCode>
                <c:ptCount val="4"/>
                <c:pt idx="0">
                  <c:v>0.05</c:v>
                </c:pt>
                <c:pt idx="1">
                  <c:v>0.06</c:v>
                </c:pt>
                <c:pt idx="2">
                  <c:v>0.04</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Bristol</c:v>
                </c:pt>
                <c:pt idx="1">
                  <c:v>All visitors to UK</c:v>
                </c:pt>
                <c:pt idx="2">
                  <c:v>All holiday visitors to Bristol</c:v>
                </c:pt>
                <c:pt idx="3">
                  <c:v>All holiday visitors to UK</c:v>
                </c:pt>
              </c:strCache>
            </c:strRef>
          </c:cat>
          <c:val>
            <c:numRef>
              <c:f>Sheet1!$K$2:$K$5</c:f>
              <c:numCache>
                <c:formatCode>0%</c:formatCode>
                <c:ptCount val="4"/>
                <c:pt idx="0">
                  <c:v>0.41</c:v>
                </c:pt>
                <c:pt idx="1">
                  <c:v>0.38</c:v>
                </c:pt>
                <c:pt idx="2">
                  <c:v>0.32</c:v>
                </c:pt>
                <c:pt idx="3">
                  <c:v>0.28999999999999998</c:v>
                </c:pt>
              </c:numCache>
            </c:numRef>
          </c:val>
        </c:ser>
        <c:dLbls>
          <c:showLegendKey val="0"/>
          <c:showVal val="1"/>
          <c:showCatName val="0"/>
          <c:showSerName val="0"/>
          <c:showPercent val="0"/>
          <c:showBubbleSize val="0"/>
        </c:dLbls>
        <c:gapWidth val="49"/>
        <c:overlap val="100"/>
        <c:axId val="514996832"/>
        <c:axId val="515000752"/>
      </c:barChart>
      <c:catAx>
        <c:axId val="514996832"/>
        <c:scaling>
          <c:orientation val="maxMin"/>
        </c:scaling>
        <c:delete val="0"/>
        <c:axPos val="l"/>
        <c:numFmt formatCode="General" sourceLinked="0"/>
        <c:majorTickMark val="none"/>
        <c:minorTickMark val="none"/>
        <c:tickLblPos val="nextTo"/>
        <c:txPr>
          <a:bodyPr/>
          <a:lstStyle/>
          <a:p>
            <a:pPr>
              <a:defRPr sz="1000" b="1"/>
            </a:pPr>
            <a:endParaRPr lang="en-US"/>
          </a:p>
        </c:txPr>
        <c:crossAx val="515000752"/>
        <c:crosses val="autoZero"/>
        <c:auto val="1"/>
        <c:lblAlgn val="ctr"/>
        <c:lblOffset val="100"/>
        <c:noMultiLvlLbl val="0"/>
      </c:catAx>
      <c:valAx>
        <c:axId val="515000752"/>
        <c:scaling>
          <c:orientation val="minMax"/>
          <c:max val="1"/>
        </c:scaling>
        <c:delete val="1"/>
        <c:axPos val="t"/>
        <c:numFmt formatCode="0%" sourceLinked="1"/>
        <c:majorTickMark val="out"/>
        <c:minorTickMark val="none"/>
        <c:tickLblPos val="nextTo"/>
        <c:crossAx val="514996832"/>
        <c:crosses val="autoZero"/>
        <c:crossBetween val="between"/>
      </c:valAx>
    </c:plotArea>
    <c:legend>
      <c:legendPos val="b"/>
      <c:layout>
        <c:manualLayout>
          <c:xMode val="edge"/>
          <c:yMode val="edge"/>
          <c:x val="0"/>
          <c:y val="0.87455217677911212"/>
          <c:w val="0.9692084794875705"/>
          <c:h val="0.12544782322088791"/>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29573421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 Id="rId4" Type="http://schemas.openxmlformats.org/officeDocument/2006/relationships/chart" Target="../charts/char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Bristol</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09079" y="3641533"/>
            <a:ext cx="2360309" cy="2945783"/>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804725" y="3871870"/>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31126" y="3857239"/>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Bristol</a:t>
            </a:r>
            <a:endParaRPr lang="en-GB" sz="2000" b="1" dirty="0"/>
          </a:p>
        </p:txBody>
      </p:sp>
      <p:graphicFrame>
        <p:nvGraphicFramePr>
          <p:cNvPr id="9" name="Chart Placeholder 8"/>
          <p:cNvGraphicFramePr>
            <a:graphicFrameLocks noGrp="1"/>
          </p:cNvGraphicFramePr>
          <p:nvPr>
            <p:ph type="chart" sz="quarter" idx="10"/>
            <p:extLst/>
          </p:nvPr>
        </p:nvGraphicFramePr>
        <p:xfrm>
          <a:off x="310597" y="3842608"/>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14768" y="38426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6" name="Rectangle 15"/>
          <p:cNvSpPr/>
          <p:nvPr/>
        </p:nvSpPr>
        <p:spPr>
          <a:xfrm>
            <a:off x="3180053" y="38426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Rectangle 16"/>
          <p:cNvSpPr/>
          <p:nvPr/>
        </p:nvSpPr>
        <p:spPr>
          <a:xfrm>
            <a:off x="445338" y="38426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8" name="Chart Placeholder 8"/>
          <p:cNvGraphicFramePr>
            <a:graphicFrameLocks/>
          </p:cNvGraphicFramePr>
          <p:nvPr>
            <p:extLst/>
          </p:nvPr>
        </p:nvGraphicFramePr>
        <p:xfrm>
          <a:off x="4777946" y="3492069"/>
          <a:ext cx="3872822"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45338" y="2057400"/>
            <a:ext cx="8149762" cy="446377"/>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400" b="1" smtClean="0">
                <a:solidFill>
                  <a:srgbClr val="120742"/>
                </a:solidFill>
              </a:rPr>
              <a:t>Visits, Spend and Nights to Bristol 3 year average for 2014-16</a:t>
            </a:r>
            <a:endParaRPr sz="1400" b="1">
              <a:solidFill>
                <a:srgbClr val="120742"/>
              </a:solidFill>
            </a:endParaRPr>
          </a:p>
        </p:txBody>
      </p:sp>
      <p:sp>
        <p:nvSpPr>
          <p:cNvPr id="22" name="Rectangle 21"/>
          <p:cNvSpPr/>
          <p:nvPr/>
        </p:nvSpPr>
        <p:spPr>
          <a:xfrm>
            <a:off x="442141" y="2414878"/>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3" name="Rectangle 22"/>
          <p:cNvSpPr/>
          <p:nvPr/>
        </p:nvSpPr>
        <p:spPr>
          <a:xfrm>
            <a:off x="3181338" y="241521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4" name="Rectangle 23"/>
          <p:cNvSpPr/>
          <p:nvPr/>
        </p:nvSpPr>
        <p:spPr>
          <a:xfrm>
            <a:off x="5916053" y="241521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25" name="Table 24"/>
          <p:cNvGraphicFramePr>
            <a:graphicFrameLocks noGrp="1"/>
          </p:cNvGraphicFramePr>
          <p:nvPr>
            <p:extLst/>
          </p:nvPr>
        </p:nvGraphicFramePr>
        <p:xfrm>
          <a:off x="510746" y="2447899"/>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Bristol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514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Bristol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150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45015" y="2468993"/>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Bristol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186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Bristol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89784" y="2492024"/>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Bristol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Bristol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nvPr>
        </p:nvGraphicFramePr>
        <p:xfrm>
          <a:off x="310597" y="4163060"/>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nvPr>
        </p:nvGraphicFramePr>
        <p:xfrm>
          <a:off x="5720832" y="4163060"/>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nvPr>
        </p:nvGraphicFramePr>
        <p:xfrm>
          <a:off x="2979544" y="4163060"/>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2" name="Text Placeholder 5"/>
          <p:cNvSpPr txBox="1">
            <a:spLocks/>
          </p:cNvSpPr>
          <p:nvPr/>
        </p:nvSpPr>
        <p:spPr>
          <a:xfrm>
            <a:off x="477669" y="132081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On average, Bristol attracts over 500,000 overseas visitors each year, 150,000 of whom are visiting for a holiday.  Holiday visits, spend and nights have increased in the last 5 years.  </a:t>
            </a:r>
          </a:p>
        </p:txBody>
      </p:sp>
      <p:sp>
        <p:nvSpPr>
          <p:cNvPr id="34" name="TextBox 33"/>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5" name="Title 1"/>
          <p:cNvSpPr txBox="1">
            <a:spLocks/>
          </p:cNvSpPr>
          <p:nvPr/>
        </p:nvSpPr>
        <p:spPr>
          <a:xfrm>
            <a:off x="445338" y="349593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8" name="Rectangle 37"/>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Bristol</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89350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4395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30" name="Text Placeholder 5"/>
          <p:cNvSpPr txBox="1">
            <a:spLocks/>
          </p:cNvSpPr>
          <p:nvPr/>
        </p:nvSpPr>
        <p:spPr>
          <a:xfrm>
            <a:off x="477669" y="13271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Around 3 in 10 overseas visitors to Bristol are visiting for a holiday, lower than the UK average.  Over a third are visiting to see friends or relatives, higher than the UK average.  Holiday visitors are most likely to come from Germany and Spain and to visit Castles/historic houses, parks or gardens and countryside/villages.  Nearly 2 in 5 visit the coast/beaches on their holiday.</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Activities from IPS 2016 only</a:t>
            </a:r>
            <a:endParaRPr lang="en-GB" sz="900" dirty="0">
              <a:solidFill>
                <a:srgbClr val="120742"/>
              </a:solidFill>
              <a:latin typeface="Arial" panose="020B0604020202020204" pitchFamily="34" charset="0"/>
              <a:cs typeface="Arial" panose="020B0604020202020204" pitchFamily="34" charset="0"/>
            </a:endParaRPr>
          </a:p>
        </p:txBody>
      </p:sp>
      <p:sp>
        <p:nvSpPr>
          <p:cNvPr id="10" name="Rectangle 9"/>
          <p:cNvSpPr/>
          <p:nvPr/>
        </p:nvSpPr>
        <p:spPr>
          <a:xfrm>
            <a:off x="475424" y="24395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Rectangle 10"/>
          <p:cNvSpPr/>
          <p:nvPr/>
        </p:nvSpPr>
        <p:spPr>
          <a:xfrm>
            <a:off x="3692848" y="46028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2" name="Table 11"/>
          <p:cNvGraphicFramePr>
            <a:graphicFrameLocks noGrp="1"/>
          </p:cNvGraphicFramePr>
          <p:nvPr>
            <p:extLst/>
          </p:nvPr>
        </p:nvGraphicFramePr>
        <p:xfrm>
          <a:off x="518985" y="51105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Germany</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Spain</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USA</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26.9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14.8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13.7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£18.2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£18.1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£15.5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606901"/>
            <a:ext cx="3173862" cy="461665"/>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Top 3 source markets for holiday visitors to Bristol (ranked by visits)</a:t>
            </a:r>
            <a:endParaRPr lang="en-GB" sz="1200" b="1" dirty="0">
              <a:solidFill>
                <a:srgbClr val="120742"/>
              </a:solidFill>
              <a:latin typeface="Arial" panose="020B0604020202020204" pitchFamily="34" charset="0"/>
              <a:cs typeface="Arial" panose="020B0604020202020204" pitchFamily="34" charset="0"/>
            </a:endParaRPr>
          </a:p>
        </p:txBody>
      </p:sp>
      <p:sp>
        <p:nvSpPr>
          <p:cNvPr id="14" name="Rectangle 13"/>
          <p:cNvSpPr/>
          <p:nvPr/>
        </p:nvSpPr>
        <p:spPr>
          <a:xfrm>
            <a:off x="477670" y="46028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TextBox 16"/>
          <p:cNvSpPr txBox="1"/>
          <p:nvPr/>
        </p:nvSpPr>
        <p:spPr>
          <a:xfrm>
            <a:off x="3690248" y="4621432"/>
            <a:ext cx="4920350" cy="276999"/>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Activities conducted by holiday visitors to Bristol</a:t>
            </a:r>
            <a:endParaRPr lang="en-GB" sz="1200" b="1" dirty="0">
              <a:solidFill>
                <a:srgbClr val="120742"/>
              </a:solidFill>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460010"/>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nvPr>
        </p:nvGraphicFramePr>
        <p:xfrm>
          <a:off x="3692849" y="2460010"/>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Picture Placeholder 7"/>
          <p:cNvGraphicFramePr>
            <a:graphicFrameLocks/>
          </p:cNvGraphicFramePr>
          <p:nvPr>
            <p:extLst/>
          </p:nvPr>
        </p:nvGraphicFramePr>
        <p:xfrm>
          <a:off x="3734161" y="4874741"/>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9" name="Rectangle 18"/>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Bristol</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0732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Duration*</a:t>
            </a:r>
            <a:endParaRPr sz="1000" b="1">
              <a:solidFill>
                <a:srgbClr val="120742"/>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Seasonality</a:t>
            </a:r>
            <a:endParaRPr sz="1000" b="1">
              <a:solidFill>
                <a:srgbClr val="120742"/>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Type</a:t>
            </a:r>
            <a:endParaRPr sz="1000" b="1">
              <a:solidFill>
                <a:srgbClr val="120742"/>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Average spend**</a:t>
            </a:r>
            <a:endParaRPr sz="1000" b="1">
              <a:solidFill>
                <a:srgbClr val="120742"/>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Overseas holiday visitors to Bristol tend to be of similar age groups to the UK average. Half visit in July to September, on average for 5.1 nights.</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Age</a:t>
            </a:r>
            <a:endParaRPr sz="1000" b="1">
              <a:solidFill>
                <a:srgbClr val="120742"/>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*Note that duration </a:t>
            </a:r>
            <a:r>
              <a:rPr lang="en-GB" sz="900" i="1" dirty="0" smtClean="0">
                <a:solidFill>
                  <a:srgbClr val="120742"/>
                </a:solidFill>
                <a:latin typeface="Arial" panose="020B0604020202020204" pitchFamily="34" charset="0"/>
                <a:cs typeface="Arial" panose="020B0604020202020204" pitchFamily="34" charset="0"/>
              </a:rPr>
              <a:t>chart</a:t>
            </a:r>
            <a:r>
              <a:rPr lang="en-GB" sz="900" dirty="0" smtClean="0">
                <a:solidFill>
                  <a:srgbClr val="120742"/>
                </a:solidFill>
                <a:latin typeface="Arial" panose="020B0604020202020204" pitchFamily="34" charset="0"/>
                <a:cs typeface="Arial" panose="020B0604020202020204" pitchFamily="34" charset="0"/>
              </a:rPr>
              <a:t> refers to length of holiday overall  for visitors to town, and </a:t>
            </a:r>
            <a:r>
              <a:rPr lang="en-GB" sz="900" i="1" dirty="0" smtClean="0">
                <a:solidFill>
                  <a:srgbClr val="120742"/>
                </a:solidFill>
                <a:latin typeface="Arial" panose="020B0604020202020204" pitchFamily="34" charset="0"/>
                <a:cs typeface="Arial" panose="020B0604020202020204" pitchFamily="34" charset="0"/>
              </a:rPr>
              <a:t>average</a:t>
            </a:r>
            <a:r>
              <a:rPr lang="en-GB" sz="900" dirty="0" smtClean="0">
                <a:solidFill>
                  <a:srgbClr val="120742"/>
                </a:solidFill>
                <a:latin typeface="Arial" panose="020B0604020202020204" pitchFamily="34" charset="0"/>
                <a:cs typeface="Arial" panose="020B0604020202020204" pitchFamily="34" charset="0"/>
              </a:rPr>
              <a:t>  </a:t>
            </a:r>
            <a:r>
              <a:rPr lang="en-GB" sz="900" i="1" dirty="0" smtClean="0">
                <a:solidFill>
                  <a:srgbClr val="120742"/>
                </a:solidFill>
                <a:latin typeface="Arial" panose="020B0604020202020204" pitchFamily="34" charset="0"/>
                <a:cs typeface="Arial" panose="020B0604020202020204" pitchFamily="34" charset="0"/>
              </a:rPr>
              <a:t>duration </a:t>
            </a:r>
            <a:r>
              <a:rPr lang="en-GB" sz="900" dirty="0" smtClean="0">
                <a:solidFill>
                  <a:srgbClr val="120742"/>
                </a:solidFill>
                <a:latin typeface="Arial" panose="020B0604020202020204" pitchFamily="34" charset="0"/>
                <a:cs typeface="Arial" panose="020B0604020202020204" pitchFamily="34" charset="0"/>
              </a:rPr>
              <a:t>refers to duration in specified town. **Spend </a:t>
            </a:r>
            <a:r>
              <a:rPr lang="en-GB" sz="900" dirty="0">
                <a:solidFill>
                  <a:srgbClr val="120742"/>
                </a:solidFill>
                <a:latin typeface="Arial" panose="020B0604020202020204" pitchFamily="34" charset="0"/>
                <a:cs typeface="Arial" panose="020B0604020202020204" pitchFamily="34" charset="0"/>
              </a:rPr>
              <a:t>is for the stay in the city/town only, whereas spend for the UK covers the whole </a:t>
            </a:r>
            <a:r>
              <a:rPr lang="en-GB" sz="900" dirty="0" smtClean="0">
                <a:solidFill>
                  <a:srgbClr val="120742"/>
                </a:solidFill>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solidFill>
                <a:srgbClr val="120742"/>
              </a:solidFill>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C00000"/>
                </a:solidFill>
              </a:rPr>
              <a:t>For whole trip</a:t>
            </a:r>
            <a:endParaRPr sz="1000" b="1">
              <a:solidFill>
                <a:srgbClr val="C00000"/>
              </a:solidFill>
            </a:endParaRPr>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C00000"/>
                </a:solidFill>
              </a:rPr>
              <a:t>Per night</a:t>
            </a:r>
            <a:endParaRPr sz="1000" b="1">
              <a:solidFill>
                <a:srgbClr val="C00000"/>
              </a:solidFill>
            </a:endParaRPr>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b="1" i="1" smtClean="0">
                <a:solidFill>
                  <a:srgbClr val="120742"/>
                </a:solidFill>
              </a:rPr>
              <a:t>Ave. duration in area</a:t>
            </a:r>
            <a:endParaRPr sz="1000" b="1" i="1">
              <a:solidFill>
                <a:srgbClr val="120742"/>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dirty="0" smtClean="0">
                <a:solidFill>
                  <a:srgbClr val="120742"/>
                </a:solidFill>
              </a:rPr>
              <a:t>5.1</a:t>
            </a:r>
            <a:endParaRPr sz="1000" dirty="0">
              <a:solidFill>
                <a:srgbClr val="120742"/>
              </a:solidFill>
            </a:endParaRPr>
          </a:p>
        </p:txBody>
      </p:sp>
      <p:sp>
        <p:nvSpPr>
          <p:cNvPr id="3" name="TextBox 2"/>
          <p:cNvSpPr txBox="1"/>
          <p:nvPr/>
        </p:nvSpPr>
        <p:spPr>
          <a:xfrm>
            <a:off x="3196356" y="5060062"/>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£307</a:t>
            </a:r>
            <a:endParaRPr lang="en-GB" sz="1200" b="1" dirty="0">
              <a:solidFill>
                <a:srgbClr val="120742"/>
              </a:solidFill>
              <a:latin typeface="Arial" pitchFamily="34" charset="0"/>
              <a:cs typeface="Arial" pitchFamily="34" charset="0"/>
            </a:endParaRPr>
          </a:p>
        </p:txBody>
      </p:sp>
      <p:sp>
        <p:nvSpPr>
          <p:cNvPr id="59" name="TextBox 58"/>
          <p:cNvSpPr txBox="1"/>
          <p:nvPr/>
        </p:nvSpPr>
        <p:spPr>
          <a:xfrm>
            <a:off x="4532907"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£60</a:t>
            </a:r>
            <a:endParaRPr lang="en-GB" sz="1200" b="1" dirty="0">
              <a:solidFill>
                <a:srgbClr val="120742"/>
              </a:solidFill>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506126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0-15</a:t>
            </a:r>
            <a:endParaRPr lang="en-GB" sz="1200" dirty="0">
              <a:solidFill>
                <a:srgbClr val="120742"/>
              </a:solidFill>
              <a:latin typeface="Arial" pitchFamily="34" charset="0"/>
              <a:cs typeface="Arial" pitchFamily="34" charset="0"/>
            </a:endParaRPr>
          </a:p>
        </p:txBody>
      </p:sp>
      <p:sp>
        <p:nvSpPr>
          <p:cNvPr id="38" name="TextBox 37"/>
          <p:cNvSpPr txBox="1"/>
          <p:nvPr/>
        </p:nvSpPr>
        <p:spPr>
          <a:xfrm>
            <a:off x="352276" y="477868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16-24</a:t>
            </a:r>
            <a:endParaRPr lang="en-GB" sz="1200" dirty="0">
              <a:solidFill>
                <a:srgbClr val="120742"/>
              </a:solidFill>
              <a:latin typeface="Arial" pitchFamily="34" charset="0"/>
              <a:cs typeface="Arial" pitchFamily="34" charset="0"/>
            </a:endParaRPr>
          </a:p>
        </p:txBody>
      </p:sp>
      <p:sp>
        <p:nvSpPr>
          <p:cNvPr id="48" name="TextBox 47"/>
          <p:cNvSpPr txBox="1"/>
          <p:nvPr/>
        </p:nvSpPr>
        <p:spPr>
          <a:xfrm>
            <a:off x="352276" y="44452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25-34</a:t>
            </a:r>
            <a:endParaRPr lang="en-GB" sz="1200" dirty="0">
              <a:solidFill>
                <a:srgbClr val="120742"/>
              </a:solidFill>
              <a:latin typeface="Arial" pitchFamily="34" charset="0"/>
              <a:cs typeface="Arial" pitchFamily="34" charset="0"/>
            </a:endParaRPr>
          </a:p>
        </p:txBody>
      </p:sp>
      <p:sp>
        <p:nvSpPr>
          <p:cNvPr id="49" name="TextBox 48"/>
          <p:cNvSpPr txBox="1"/>
          <p:nvPr/>
        </p:nvSpPr>
        <p:spPr>
          <a:xfrm>
            <a:off x="352276" y="391501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35-44</a:t>
            </a:r>
            <a:endParaRPr lang="en-GB" sz="1200" dirty="0">
              <a:solidFill>
                <a:srgbClr val="120742"/>
              </a:solidFill>
              <a:latin typeface="Arial" pitchFamily="34" charset="0"/>
              <a:cs typeface="Arial" pitchFamily="34" charset="0"/>
            </a:endParaRPr>
          </a:p>
        </p:txBody>
      </p:sp>
      <p:sp>
        <p:nvSpPr>
          <p:cNvPr id="51" name="TextBox 50"/>
          <p:cNvSpPr txBox="1"/>
          <p:nvPr/>
        </p:nvSpPr>
        <p:spPr>
          <a:xfrm>
            <a:off x="352276" y="35435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45-54</a:t>
            </a:r>
            <a:endParaRPr lang="en-GB" sz="1200" dirty="0">
              <a:solidFill>
                <a:srgbClr val="120742"/>
              </a:solidFill>
              <a:latin typeface="Arial" pitchFamily="34" charset="0"/>
              <a:cs typeface="Arial" pitchFamily="34" charset="0"/>
            </a:endParaRPr>
          </a:p>
        </p:txBody>
      </p:sp>
      <p:sp>
        <p:nvSpPr>
          <p:cNvPr id="52" name="TextBox 51"/>
          <p:cNvSpPr txBox="1"/>
          <p:nvPr/>
        </p:nvSpPr>
        <p:spPr>
          <a:xfrm>
            <a:off x="352276" y="3145932"/>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55-64</a:t>
            </a:r>
            <a:endParaRPr lang="en-GB" sz="1200" dirty="0">
              <a:solidFill>
                <a:srgbClr val="120742"/>
              </a:solidFill>
              <a:latin typeface="Arial" pitchFamily="34" charset="0"/>
              <a:cs typeface="Arial" pitchFamily="34" charset="0"/>
            </a:endParaRPr>
          </a:p>
        </p:txBody>
      </p:sp>
      <p:sp>
        <p:nvSpPr>
          <p:cNvPr id="57" name="TextBox 56"/>
          <p:cNvSpPr txBox="1"/>
          <p:nvPr/>
        </p:nvSpPr>
        <p:spPr>
          <a:xfrm>
            <a:off x="352276" y="2730504"/>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65+</a:t>
            </a:r>
            <a:endParaRPr lang="en-GB" sz="1200" dirty="0">
              <a:solidFill>
                <a:srgbClr val="120742"/>
              </a:solidFill>
              <a:latin typeface="Arial" pitchFamily="34" charset="0"/>
              <a:cs typeface="Arial" pitchFamily="34" charset="0"/>
            </a:endParaRPr>
          </a:p>
        </p:txBody>
      </p:sp>
      <p:sp>
        <p:nvSpPr>
          <p:cNvPr id="61" name="Rectangle 6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Bristol</a:t>
            </a:r>
            <a:endParaRPr lang="en-GB" sz="1400" b="1" dirty="0">
              <a:latin typeface="Arial" panose="020B0604020202020204" pitchFamily="34" charset="0"/>
              <a:cs typeface="Arial" panose="020B0604020202020204" pitchFamily="34" charset="0"/>
            </a:endParaRPr>
          </a:p>
        </p:txBody>
      </p:sp>
      <p:sp>
        <p:nvSpPr>
          <p:cNvPr id="62"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3" name="TextBox 62"/>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4" name="TextBox 63"/>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26034229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1332482" y="231576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latin typeface="Arial" panose="020B0604020202020204" pitchFamily="34" charset="0"/>
                <a:cs typeface="Arial" panose="020B0604020202020204" pitchFamily="34" charset="0"/>
              </a:rPr>
              <a:t>Mode of Travel </a:t>
            </a:r>
            <a:endParaRPr sz="1000" b="1">
              <a:solidFill>
                <a:srgbClr val="120742"/>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4287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Three quarters of visitors to Bristol arrive in the UK by airport, 1 in 5 via seaport.  The South West is the most popular gateway region, followed by London and the South East.  Holiday visitors are most likely to visit Bath on a day-trip.</a:t>
            </a:r>
          </a:p>
        </p:txBody>
      </p:sp>
      <p:graphicFrame>
        <p:nvGraphicFramePr>
          <p:cNvPr id="22" name="Picture Placeholder 7"/>
          <p:cNvGraphicFramePr>
            <a:graphicFrameLocks/>
          </p:cNvGraphicFramePr>
          <p:nvPr>
            <p:extLst/>
          </p:nvPr>
        </p:nvGraphicFramePr>
        <p:xfrm>
          <a:off x="447793" y="2537687"/>
          <a:ext cx="2665319" cy="3328723"/>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3495116" y="2315761"/>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Top 5 Gateway Regions to Bristol*  (Top 5)</a:t>
            </a:r>
            <a:endParaRPr sz="1000" b="1">
              <a:solidFill>
                <a:srgbClr val="120742"/>
              </a:solidFill>
              <a:latin typeface="Arial" panose="020B0604020202020204" pitchFamily="34" charset="0"/>
              <a:cs typeface="Arial" panose="020B0604020202020204" pitchFamily="34" charset="0"/>
            </a:endParaRPr>
          </a:p>
        </p:txBody>
      </p:sp>
      <p:sp>
        <p:nvSpPr>
          <p:cNvPr id="51" name="Title 1"/>
          <p:cNvSpPr txBox="1">
            <a:spLocks/>
          </p:cNvSpPr>
          <p:nvPr/>
        </p:nvSpPr>
        <p:spPr>
          <a:xfrm>
            <a:off x="5831307" y="2288465"/>
            <a:ext cx="3136126" cy="447868"/>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Destination of day trips </a:t>
            </a:r>
            <a:r>
              <a:rPr sz="1000" b="1" i="1" smtClean="0">
                <a:solidFill>
                  <a:srgbClr val="120742"/>
                </a:solidFill>
                <a:latin typeface="Arial" panose="020B0604020202020204" pitchFamily="34" charset="0"/>
                <a:cs typeface="Arial" panose="020B0604020202020204" pitchFamily="34" charset="0"/>
              </a:rPr>
              <a:t>from</a:t>
            </a:r>
            <a:r>
              <a:rPr sz="1000" b="1" smtClean="0">
                <a:solidFill>
                  <a:srgbClr val="120742"/>
                </a:solidFill>
                <a:latin typeface="Arial" panose="020B0604020202020204" pitchFamily="34" charset="0"/>
                <a:cs typeface="Arial" panose="020B0604020202020204" pitchFamily="34" charset="0"/>
              </a:rPr>
              <a:t> Bristol**</a:t>
            </a:r>
          </a:p>
          <a:p>
            <a:pPr algn="ctr"/>
            <a:r>
              <a:rPr sz="1000" b="1" smtClean="0">
                <a:solidFill>
                  <a:srgbClr val="120742"/>
                </a:solidFill>
                <a:latin typeface="Arial" panose="020B0604020202020204" pitchFamily="34" charset="0"/>
                <a:cs typeface="Arial" panose="020B0604020202020204" pitchFamily="34" charset="0"/>
              </a:rPr>
              <a:t>(Top 5)</a:t>
            </a:r>
            <a:endParaRPr sz="1000" b="1">
              <a:solidFill>
                <a:srgbClr val="120742"/>
              </a:solidFill>
              <a:latin typeface="Arial" panose="020B0604020202020204" pitchFamily="34" charset="0"/>
              <a:cs typeface="Arial" panose="020B0604020202020204" pitchFamily="34" charset="0"/>
            </a:endParaRPr>
          </a:p>
        </p:txBody>
      </p:sp>
      <p:sp>
        <p:nvSpPr>
          <p:cNvPr id="52" name="Rectangle 51"/>
          <p:cNvSpPr/>
          <p:nvPr/>
        </p:nvSpPr>
        <p:spPr>
          <a:xfrm>
            <a:off x="477670" y="2164909"/>
            <a:ext cx="2648427"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57" name="Rectangle 56"/>
          <p:cNvSpPr/>
          <p:nvPr/>
        </p:nvSpPr>
        <p:spPr>
          <a:xfrm>
            <a:off x="3126097" y="2164910"/>
            <a:ext cx="2870439" cy="3861588"/>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60" name="Rectangle 59"/>
          <p:cNvSpPr/>
          <p:nvPr/>
        </p:nvSpPr>
        <p:spPr>
          <a:xfrm>
            <a:off x="5996536" y="2164910"/>
            <a:ext cx="2916461" cy="3861588"/>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246221"/>
          </a:xfrm>
          <a:prstGeom prst="rect">
            <a:avLst/>
          </a:prstGeom>
          <a:noFill/>
        </p:spPr>
        <p:txBody>
          <a:bodyPr wrap="square" rtlCol="0">
            <a:spAutoFit/>
          </a:bodyPr>
          <a:lstStyle/>
          <a:p>
            <a:r>
              <a:rPr lang="en-GB" sz="1000" dirty="0" smtClean="0">
                <a:solidFill>
                  <a:srgbClr val="120742"/>
                </a:solidFill>
                <a:latin typeface="Arial" panose="020B0604020202020204" pitchFamily="34" charset="0"/>
                <a:cs typeface="Arial" panose="020B0604020202020204" pitchFamily="34" charset="0"/>
              </a:rPr>
              <a:t>Source: IPS 2014-2016 . </a:t>
            </a:r>
            <a:r>
              <a:rPr lang="en-GB" sz="1000" dirty="0">
                <a:solidFill>
                  <a:srgbClr val="120742"/>
                </a:solidFill>
                <a:latin typeface="Arial" panose="020B0604020202020204" pitchFamily="34" charset="0"/>
                <a:cs typeface="Arial" panose="020B0604020202020204" pitchFamily="34" charset="0"/>
              </a:rPr>
              <a:t>*Gateway Regions are defined in the introduction of this </a:t>
            </a:r>
            <a:r>
              <a:rPr lang="en-GB" sz="1000" dirty="0" smtClean="0">
                <a:solidFill>
                  <a:srgbClr val="120742"/>
                </a:solidFill>
                <a:latin typeface="Arial" panose="020B0604020202020204" pitchFamily="34" charset="0"/>
                <a:cs typeface="Arial" panose="020B0604020202020204" pitchFamily="34" charset="0"/>
              </a:rPr>
              <a:t>report **Destination </a:t>
            </a:r>
            <a:r>
              <a:rPr lang="en-GB" sz="1000" dirty="0">
                <a:solidFill>
                  <a:srgbClr val="120742"/>
                </a:solidFill>
                <a:latin typeface="Arial" panose="020B0604020202020204" pitchFamily="34" charset="0"/>
                <a:cs typeface="Arial" panose="020B0604020202020204" pitchFamily="34" charset="0"/>
              </a:rPr>
              <a:t>of day trips  </a:t>
            </a:r>
            <a:r>
              <a:rPr lang="en-GB" sz="1000" i="1" dirty="0">
                <a:solidFill>
                  <a:srgbClr val="120742"/>
                </a:solidFill>
                <a:latin typeface="Arial" panose="020B0604020202020204" pitchFamily="34" charset="0"/>
                <a:cs typeface="Arial" panose="020B0604020202020204" pitchFamily="34" charset="0"/>
              </a:rPr>
              <a:t>from</a:t>
            </a:r>
            <a:r>
              <a:rPr lang="en-GB" sz="1000" dirty="0">
                <a:solidFill>
                  <a:srgbClr val="120742"/>
                </a:solidFill>
                <a:latin typeface="Arial" panose="020B0604020202020204" pitchFamily="34" charset="0"/>
                <a:cs typeface="Arial" panose="020B0604020202020204" pitchFamily="34" charset="0"/>
              </a:rPr>
              <a:t> </a:t>
            </a:r>
            <a:r>
              <a:rPr lang="en-GB" sz="1000" dirty="0" smtClean="0">
                <a:solidFill>
                  <a:srgbClr val="120742"/>
                </a:solidFill>
                <a:latin typeface="Arial" panose="020B0604020202020204" pitchFamily="34" charset="0"/>
                <a:cs typeface="Arial" panose="020B0604020202020204" pitchFamily="34" charset="0"/>
              </a:rPr>
              <a:t>Bristol  = IPS 2016 only. </a:t>
            </a:r>
            <a:endParaRPr lang="en-GB" sz="1000" dirty="0">
              <a:solidFill>
                <a:srgbClr val="120742"/>
              </a:solidFill>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3126096" y="2736333"/>
          <a:ext cx="2705211" cy="313007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7" name="Chart 26"/>
          <p:cNvGraphicFramePr/>
          <p:nvPr>
            <p:extLst/>
          </p:nvPr>
        </p:nvGraphicFramePr>
        <p:xfrm>
          <a:off x="6102160" y="2736333"/>
          <a:ext cx="2705211" cy="3130077"/>
        </p:xfrm>
        <a:graphic>
          <a:graphicData uri="http://schemas.openxmlformats.org/drawingml/2006/chart">
            <c:chart xmlns:c="http://schemas.openxmlformats.org/drawingml/2006/chart" xmlns:r="http://schemas.openxmlformats.org/officeDocument/2006/relationships" r:id="rId4"/>
          </a:graphicData>
        </a:graphic>
      </p:graphicFrame>
      <p:sp>
        <p:nvSpPr>
          <p:cNvPr id="14" name="Rectangle 13"/>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Bristol</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63298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27974</TotalTime>
  <Words>1624</Words>
  <Application>Microsoft Office PowerPoint</Application>
  <PresentationFormat>On-screen Show (4:3)</PresentationFormat>
  <Paragraphs>447</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Bristol</vt:lpstr>
      <vt:lpstr>Headline stats: Overseas visits, spend and nights to Bristol</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922</cp:revision>
  <cp:lastPrinted>2017-10-24T09:05:43Z</cp:lastPrinted>
  <dcterms:created xsi:type="dcterms:W3CDTF">2016-07-20T15:06:07Z</dcterms:created>
  <dcterms:modified xsi:type="dcterms:W3CDTF">2017-11-06T16:14:21Z</dcterms:modified>
</cp:coreProperties>
</file>