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Brighton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2.2000000000000002</c:v>
                </c:pt>
                <c:pt idx="1">
                  <c:v>3.1</c:v>
                </c:pt>
                <c:pt idx="2" formatCode="0.0">
                  <c:v>2.7</c:v>
                </c:pt>
                <c:pt idx="3" formatCode="0.0">
                  <c:v>4</c:v>
                </c:pt>
                <c:pt idx="4" formatCode="0.0">
                  <c:v>3.6</c:v>
                </c:pt>
              </c:numCache>
            </c:numRef>
          </c:val>
        </c:ser>
        <c:ser>
          <c:idx val="1"/>
          <c:order val="1"/>
          <c:tx>
            <c:strRef>
              <c:f>Sheet1!$C$1</c:f>
              <c:strCache>
                <c:ptCount val="1"/>
                <c:pt idx="0">
                  <c:v>Brighton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0.6</c:v>
                </c:pt>
                <c:pt idx="1">
                  <c:v>0.9</c:v>
                </c:pt>
                <c:pt idx="2" formatCode="0.0">
                  <c:v>0.8</c:v>
                </c:pt>
                <c:pt idx="3" formatCode="0.0">
                  <c:v>1</c:v>
                </c:pt>
                <c:pt idx="4" formatCode="0.0">
                  <c:v>1</c:v>
                </c:pt>
              </c:numCache>
            </c:numRef>
          </c:val>
        </c:ser>
        <c:dLbls>
          <c:showLegendKey val="0"/>
          <c:showVal val="0"/>
          <c:showCatName val="0"/>
          <c:showSerName val="0"/>
          <c:showPercent val="0"/>
          <c:showBubbleSize val="0"/>
        </c:dLbls>
        <c:gapWidth val="219"/>
        <c:axId val="535544400"/>
        <c:axId val="53555341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535544400"/>
        <c:axId val="535553416"/>
      </c:lineChart>
      <c:catAx>
        <c:axId val="535544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35553416"/>
        <c:crosses val="autoZero"/>
        <c:auto val="1"/>
        <c:lblAlgn val="ctr"/>
        <c:lblOffset val="100"/>
        <c:noMultiLvlLbl val="0"/>
      </c:catAx>
      <c:valAx>
        <c:axId val="535553416"/>
        <c:scaling>
          <c:orientation val="minMax"/>
        </c:scaling>
        <c:delete val="1"/>
        <c:axPos val="l"/>
        <c:numFmt formatCode="General" sourceLinked="1"/>
        <c:majorTickMark val="none"/>
        <c:minorTickMark val="none"/>
        <c:tickLblPos val="nextTo"/>
        <c:crossAx val="53554440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0.15040274153204325"/>
          <c:w val="0.99897384094165476"/>
          <c:h val="0.3649468880842085"/>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Brighton &amp; Hove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0.59</c:v>
                </c:pt>
                <c:pt idx="1">
                  <c:v>0.59</c:v>
                </c:pt>
                <c:pt idx="2">
                  <c:v>0.57999999999999996</c:v>
                </c:pt>
                <c:pt idx="3">
                  <c:v>0.44</c:v>
                </c:pt>
                <c:pt idx="4">
                  <c:v>0.39</c:v>
                </c:pt>
                <c:pt idx="5">
                  <c:v>0.1</c:v>
                </c:pt>
                <c:pt idx="6">
                  <c:v>0.75</c:v>
                </c:pt>
                <c:pt idx="7">
                  <c:v>0.25</c:v>
                </c:pt>
                <c:pt idx="8">
                  <c:v>0.04</c:v>
                </c:pt>
              </c:numCache>
            </c:numRef>
          </c:val>
        </c:ser>
        <c:dLbls>
          <c:showLegendKey val="0"/>
          <c:showVal val="0"/>
          <c:showCatName val="0"/>
          <c:showSerName val="0"/>
          <c:showPercent val="0"/>
          <c:showBubbleSize val="0"/>
        </c:dLbls>
        <c:gapWidth val="30"/>
        <c:axId val="495690544"/>
        <c:axId val="495685448"/>
      </c:barChart>
      <c:catAx>
        <c:axId val="495690544"/>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495685448"/>
        <c:crosses val="autoZero"/>
        <c:auto val="1"/>
        <c:lblAlgn val="ctr"/>
        <c:lblOffset val="100"/>
        <c:noMultiLvlLbl val="0"/>
      </c:catAx>
      <c:valAx>
        <c:axId val="495685448"/>
        <c:scaling>
          <c:orientation val="minMax"/>
          <c:max val="1"/>
        </c:scaling>
        <c:delete val="1"/>
        <c:axPos val="l"/>
        <c:majorGridlines>
          <c:spPr>
            <a:ln>
              <a:noFill/>
            </a:ln>
          </c:spPr>
        </c:majorGridlines>
        <c:numFmt formatCode="0%" sourceLinked="1"/>
        <c:majorTickMark val="out"/>
        <c:minorTickMark val="none"/>
        <c:tickLblPos val="nextTo"/>
        <c:crossAx val="495690544"/>
        <c:crosses val="autoZero"/>
        <c:crossBetween val="between"/>
      </c:valAx>
    </c:plotArea>
    <c:legend>
      <c:legendPos val="r"/>
      <c:layout>
        <c:manualLayout>
          <c:xMode val="edge"/>
          <c:yMode val="edge"/>
          <c:x val="0.38918722829803809"/>
          <c:y val="1.9092597442079567E-2"/>
          <c:w val="0.60698600227994337"/>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Sheet1!$B$2:$B$3</c:f>
              <c:numCache>
                <c:formatCode>0%</c:formatCode>
                <c:ptCount val="2"/>
                <c:pt idx="0">
                  <c:v>0.19</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Sheet1!$C$2:$C$3</c:f>
              <c:numCache>
                <c:formatCode>0%</c:formatCode>
                <c:ptCount val="2"/>
                <c:pt idx="0">
                  <c:v>0.45</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Sheet1!$D$2:$D$3</c:f>
              <c:numCache>
                <c:formatCode>0%</c:formatCode>
                <c:ptCount val="2"/>
                <c:pt idx="0">
                  <c:v>0.22</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Sheet1!$E$2:$E$3</c:f>
              <c:numCache>
                <c:formatCode>0%</c:formatCode>
                <c:ptCount val="2"/>
                <c:pt idx="0">
                  <c:v>0.14000000000000001</c:v>
                </c:pt>
                <c:pt idx="1">
                  <c:v>7.0000000000000007E-2</c:v>
                </c:pt>
              </c:numCache>
            </c:numRef>
          </c:val>
        </c:ser>
        <c:dLbls>
          <c:showLegendKey val="0"/>
          <c:showVal val="1"/>
          <c:showCatName val="0"/>
          <c:showSerName val="0"/>
          <c:showPercent val="0"/>
          <c:showBubbleSize val="0"/>
        </c:dLbls>
        <c:gapWidth val="49"/>
        <c:overlap val="100"/>
        <c:axId val="495691328"/>
        <c:axId val="495687016"/>
      </c:barChart>
      <c:catAx>
        <c:axId val="495691328"/>
        <c:scaling>
          <c:orientation val="minMax"/>
        </c:scaling>
        <c:delete val="0"/>
        <c:axPos val="b"/>
        <c:numFmt formatCode="General" sourceLinked="0"/>
        <c:majorTickMark val="none"/>
        <c:minorTickMark val="none"/>
        <c:tickLblPos val="nextTo"/>
        <c:txPr>
          <a:bodyPr/>
          <a:lstStyle/>
          <a:p>
            <a:pPr>
              <a:defRPr b="1"/>
            </a:pPr>
            <a:endParaRPr lang="en-US"/>
          </a:p>
        </c:txPr>
        <c:crossAx val="495687016"/>
        <c:crosses val="autoZero"/>
        <c:auto val="1"/>
        <c:lblAlgn val="ctr"/>
        <c:lblOffset val="100"/>
        <c:noMultiLvlLbl val="0"/>
      </c:catAx>
      <c:valAx>
        <c:axId val="495687016"/>
        <c:scaling>
          <c:orientation val="minMax"/>
        </c:scaling>
        <c:delete val="1"/>
        <c:axPos val="l"/>
        <c:numFmt formatCode="0%" sourceLinked="1"/>
        <c:majorTickMark val="none"/>
        <c:minorTickMark val="none"/>
        <c:tickLblPos val="nextTo"/>
        <c:crossAx val="495691328"/>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Brighton</c:v>
                </c:pt>
                <c:pt idx="1">
                  <c:v>Holiday visitors to UK</c:v>
                </c:pt>
              </c:strCache>
            </c:strRef>
          </c:cat>
          <c:val>
            <c:numRef>
              <c:f>Sheet1!$B$2:$B$4</c:f>
              <c:numCache>
                <c:formatCode>_-[$£-809]* #,##0_-;\-[$£-809]* #,##0_-;_-[$£-809]* "-"??_-;_-@_-</c:formatCode>
                <c:ptCount val="2"/>
                <c:pt idx="0">
                  <c:v>318</c:v>
                </c:pt>
                <c:pt idx="1">
                  <c:v>644</c:v>
                </c:pt>
              </c:numCache>
            </c:numRef>
          </c:val>
        </c:ser>
        <c:dLbls>
          <c:showLegendKey val="0"/>
          <c:showVal val="0"/>
          <c:showCatName val="0"/>
          <c:showSerName val="0"/>
          <c:showPercent val="0"/>
          <c:showBubbleSize val="0"/>
        </c:dLbls>
        <c:gapWidth val="102"/>
        <c:axId val="495693288"/>
        <c:axId val="495687408"/>
      </c:barChart>
      <c:catAx>
        <c:axId val="49569328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5687408"/>
        <c:crosses val="autoZero"/>
        <c:auto val="1"/>
        <c:lblAlgn val="ctr"/>
        <c:lblOffset val="100"/>
        <c:noMultiLvlLbl val="0"/>
      </c:catAx>
      <c:valAx>
        <c:axId val="495687408"/>
        <c:scaling>
          <c:orientation val="minMax"/>
          <c:max val="1000"/>
        </c:scaling>
        <c:delete val="1"/>
        <c:axPos val="l"/>
        <c:numFmt formatCode="_-[$£-809]* #,##0_-;\-[$£-809]* #,##0_-;_-[$£-809]* &quot;-&quot;??_-;_-@_-" sourceLinked="1"/>
        <c:majorTickMark val="out"/>
        <c:minorTickMark val="none"/>
        <c:tickLblPos val="nextTo"/>
        <c:crossAx val="495693288"/>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Brighton</c:v>
                </c:pt>
                <c:pt idx="1">
                  <c:v>Holiday visitors to UK</c:v>
                </c:pt>
              </c:strCache>
            </c:strRef>
          </c:cat>
          <c:val>
            <c:numRef>
              <c:f>Sheet1!$B$2:$B$4</c:f>
              <c:numCache>
                <c:formatCode>_-[$£-809]* #,##0_-;\-[$£-809]* #,##0_-;_-[$£-809]* "-"??_-;_-@_-</c:formatCode>
                <c:ptCount val="2"/>
                <c:pt idx="0">
                  <c:v>71</c:v>
                </c:pt>
                <c:pt idx="1">
                  <c:v>101</c:v>
                </c:pt>
              </c:numCache>
            </c:numRef>
          </c:val>
        </c:ser>
        <c:dLbls>
          <c:showLegendKey val="0"/>
          <c:showVal val="0"/>
          <c:showCatName val="0"/>
          <c:showSerName val="0"/>
          <c:showPercent val="0"/>
          <c:showBubbleSize val="0"/>
        </c:dLbls>
        <c:gapWidth val="102"/>
        <c:axId val="495690152"/>
        <c:axId val="495686232"/>
      </c:barChart>
      <c:catAx>
        <c:axId val="495690152"/>
        <c:scaling>
          <c:orientation val="minMax"/>
        </c:scaling>
        <c:delete val="0"/>
        <c:axPos val="b"/>
        <c:numFmt formatCode="General" sourceLinked="0"/>
        <c:majorTickMark val="out"/>
        <c:minorTickMark val="none"/>
        <c:tickLblPos val="nextTo"/>
        <c:txPr>
          <a:bodyPr/>
          <a:lstStyle/>
          <a:p>
            <a:pPr>
              <a:defRPr sz="900" b="1"/>
            </a:pPr>
            <a:endParaRPr lang="en-US"/>
          </a:p>
        </c:txPr>
        <c:crossAx val="495686232"/>
        <c:crosses val="autoZero"/>
        <c:auto val="1"/>
        <c:lblAlgn val="ctr"/>
        <c:lblOffset val="100"/>
        <c:noMultiLvlLbl val="0"/>
      </c:catAx>
      <c:valAx>
        <c:axId val="495686232"/>
        <c:scaling>
          <c:orientation val="minMax"/>
          <c:max val="1000"/>
        </c:scaling>
        <c:delete val="1"/>
        <c:axPos val="l"/>
        <c:numFmt formatCode="_-[$£-809]* #,##0_-;\-[$£-809]* #,##0_-;_-[$£-809]* &quot;-&quot;??_-;_-@_-" sourceLinked="1"/>
        <c:majorTickMark val="out"/>
        <c:minorTickMark val="none"/>
        <c:tickLblPos val="nextTo"/>
        <c:crossAx val="495690152"/>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698563348346208"/>
          <c:y val="4.7885757835095979E-2"/>
          <c:w val="0.7472202978839243"/>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Sheet1!$B$2:$B$3</c:f>
              <c:numCache>
                <c:formatCode>0%</c:formatCode>
                <c:ptCount val="2"/>
                <c:pt idx="0">
                  <c:v>0.08</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Sheet1!$C$2:$C$3</c:f>
              <c:numCache>
                <c:formatCode>0%</c:formatCode>
                <c:ptCount val="2"/>
                <c:pt idx="0">
                  <c:v>0.35</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Sheet1!$D$2:$D$3</c:f>
              <c:numCache>
                <c:formatCode>0%</c:formatCode>
                <c:ptCount val="2"/>
                <c:pt idx="0">
                  <c:v>0.41</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Sheet1!$E$2:$E$3</c:f>
              <c:numCache>
                <c:formatCode>0%</c:formatCode>
                <c:ptCount val="2"/>
                <c:pt idx="0">
                  <c:v>0.15</c:v>
                </c:pt>
                <c:pt idx="1">
                  <c:v>0.21</c:v>
                </c:pt>
              </c:numCache>
            </c:numRef>
          </c:val>
        </c:ser>
        <c:dLbls>
          <c:showLegendKey val="0"/>
          <c:showVal val="0"/>
          <c:showCatName val="0"/>
          <c:showSerName val="0"/>
          <c:showPercent val="0"/>
          <c:showBubbleSize val="0"/>
        </c:dLbls>
        <c:gapWidth val="49"/>
        <c:overlap val="100"/>
        <c:axId val="495692896"/>
        <c:axId val="495687800"/>
      </c:barChart>
      <c:catAx>
        <c:axId val="49569289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5687800"/>
        <c:crosses val="autoZero"/>
        <c:auto val="1"/>
        <c:lblAlgn val="ctr"/>
        <c:lblOffset val="100"/>
        <c:noMultiLvlLbl val="0"/>
      </c:catAx>
      <c:valAx>
        <c:axId val="495687800"/>
        <c:scaling>
          <c:orientation val="minMax"/>
        </c:scaling>
        <c:delete val="1"/>
        <c:axPos val="l"/>
        <c:numFmt formatCode="0%" sourceLinked="1"/>
        <c:majorTickMark val="out"/>
        <c:minorTickMark val="none"/>
        <c:tickLblPos val="nextTo"/>
        <c:crossAx val="495692896"/>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Sheet1!$B$2:$B$3</c:f>
              <c:numCache>
                <c:formatCode>0%</c:formatCode>
                <c:ptCount val="2"/>
                <c:pt idx="0">
                  <c:v>0.8</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Sheet1!$C$2:$C$3</c:f>
              <c:numCache>
                <c:formatCode>0%</c:formatCode>
                <c:ptCount val="2"/>
                <c:pt idx="0">
                  <c:v>0.2</c:v>
                </c:pt>
                <c:pt idx="1">
                  <c:v>0.16</c:v>
                </c:pt>
              </c:numCache>
            </c:numRef>
          </c:val>
        </c:ser>
        <c:dLbls>
          <c:showLegendKey val="0"/>
          <c:showVal val="0"/>
          <c:showCatName val="0"/>
          <c:showSerName val="0"/>
          <c:showPercent val="0"/>
          <c:showBubbleSize val="0"/>
        </c:dLbls>
        <c:gapWidth val="49"/>
        <c:overlap val="100"/>
        <c:axId val="495682704"/>
        <c:axId val="495683488"/>
      </c:barChart>
      <c:catAx>
        <c:axId val="49568270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5683488"/>
        <c:crosses val="autoZero"/>
        <c:auto val="1"/>
        <c:lblAlgn val="ctr"/>
        <c:lblOffset val="100"/>
        <c:noMultiLvlLbl val="0"/>
      </c:catAx>
      <c:valAx>
        <c:axId val="495683488"/>
        <c:scaling>
          <c:orientation val="minMax"/>
        </c:scaling>
        <c:delete val="1"/>
        <c:axPos val="l"/>
        <c:numFmt formatCode="0%" sourceLinked="1"/>
        <c:majorTickMark val="out"/>
        <c:minorTickMark val="none"/>
        <c:tickLblPos val="nextTo"/>
        <c:crossAx val="495682704"/>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Sheet1!$B$2:$B$3</c:f>
              <c:numCache>
                <c:formatCode>0%</c:formatCode>
                <c:ptCount val="2"/>
                <c:pt idx="0">
                  <c:v>0.13</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Sheet1!$C$2:$C$3</c:f>
              <c:numCache>
                <c:formatCode>0%</c:formatCode>
                <c:ptCount val="2"/>
                <c:pt idx="0">
                  <c:v>0.13</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Sheet1!$D$2:$D$3</c:f>
              <c:numCache>
                <c:formatCode>0%</c:formatCode>
                <c:ptCount val="2"/>
                <c:pt idx="0">
                  <c:v>0.18</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Sheet1!$E$2:$E$3</c:f>
              <c:numCache>
                <c:formatCode>0%</c:formatCode>
                <c:ptCount val="2"/>
                <c:pt idx="0">
                  <c:v>0.18</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Sheet1!$F$2:$F$3</c:f>
              <c:numCache>
                <c:formatCode>0%</c:formatCode>
                <c:ptCount val="2"/>
                <c:pt idx="0">
                  <c:v>0.2</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Sheet1!$G$2:$G$3</c:f>
              <c:numCache>
                <c:formatCode>0%</c:formatCode>
                <c:ptCount val="2"/>
                <c:pt idx="0">
                  <c:v>0.11</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Sheet1!$H$2:$H$3</c:f>
              <c:numCache>
                <c:formatCode>0%</c:formatCode>
                <c:ptCount val="2"/>
                <c:pt idx="0">
                  <c:v>7.0000000000000007E-2</c:v>
                </c:pt>
                <c:pt idx="1">
                  <c:v>0.06</c:v>
                </c:pt>
              </c:numCache>
            </c:numRef>
          </c:val>
        </c:ser>
        <c:dLbls>
          <c:showLegendKey val="0"/>
          <c:showVal val="0"/>
          <c:showCatName val="0"/>
          <c:showSerName val="0"/>
          <c:showPercent val="0"/>
          <c:showBubbleSize val="0"/>
        </c:dLbls>
        <c:gapWidth val="100"/>
        <c:overlap val="100"/>
        <c:axId val="495684272"/>
        <c:axId val="495684664"/>
      </c:barChart>
      <c:catAx>
        <c:axId val="495684272"/>
        <c:scaling>
          <c:orientation val="minMax"/>
        </c:scaling>
        <c:delete val="0"/>
        <c:axPos val="b"/>
        <c:numFmt formatCode="General" sourceLinked="0"/>
        <c:majorTickMark val="out"/>
        <c:minorTickMark val="none"/>
        <c:tickLblPos val="nextTo"/>
        <c:crossAx val="495684664"/>
        <c:crosses val="autoZero"/>
        <c:auto val="1"/>
        <c:lblAlgn val="ctr"/>
        <c:lblOffset val="100"/>
        <c:noMultiLvlLbl val="0"/>
      </c:catAx>
      <c:valAx>
        <c:axId val="495684664"/>
        <c:scaling>
          <c:orientation val="minMax"/>
        </c:scaling>
        <c:delete val="1"/>
        <c:axPos val="l"/>
        <c:numFmt formatCode="0%" sourceLinked="1"/>
        <c:majorTickMark val="out"/>
        <c:minorTickMark val="none"/>
        <c:tickLblPos val="nextTo"/>
        <c:crossAx val="495684272"/>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358252802009817"/>
          <c:y val="5.633511710046165E-2"/>
          <c:w val="0.81184278504749341"/>
          <c:h val="0.73492387320903541"/>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Sheet1!$B$2:$B$3</c:f>
              <c:numCache>
                <c:formatCode>0%</c:formatCode>
                <c:ptCount val="2"/>
                <c:pt idx="0">
                  <c:v>0.13</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Sheet1!$C$2:$C$3</c:f>
              <c:numCache>
                <c:formatCode>0%</c:formatCode>
                <c:ptCount val="2"/>
                <c:pt idx="0">
                  <c:v>0.49</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Brighton &amp; Hove</c:v>
                </c:pt>
                <c:pt idx="1">
                  <c:v>Holiday visitors to UK</c:v>
                </c:pt>
              </c:strCache>
            </c:strRef>
          </c:cat>
          <c:val>
            <c:numRef>
              <c:f>Sheet1!$D$2:$D$3</c:f>
              <c:numCache>
                <c:formatCode>0%</c:formatCode>
                <c:ptCount val="2"/>
                <c:pt idx="0">
                  <c:v>0.38</c:v>
                </c:pt>
                <c:pt idx="1">
                  <c:v>0.15</c:v>
                </c:pt>
              </c:numCache>
            </c:numRef>
          </c:val>
        </c:ser>
        <c:dLbls>
          <c:showLegendKey val="0"/>
          <c:showVal val="1"/>
          <c:showCatName val="0"/>
          <c:showSerName val="0"/>
          <c:showPercent val="0"/>
          <c:showBubbleSize val="0"/>
        </c:dLbls>
        <c:gapWidth val="49"/>
        <c:overlap val="100"/>
        <c:axId val="495706616"/>
        <c:axId val="495698776"/>
      </c:barChart>
      <c:catAx>
        <c:axId val="495706616"/>
        <c:scaling>
          <c:orientation val="minMax"/>
        </c:scaling>
        <c:delete val="0"/>
        <c:axPos val="b"/>
        <c:numFmt formatCode="General" sourceLinked="0"/>
        <c:majorTickMark val="none"/>
        <c:minorTickMark val="none"/>
        <c:tickLblPos val="nextTo"/>
        <c:txPr>
          <a:bodyPr/>
          <a:lstStyle/>
          <a:p>
            <a:pPr>
              <a:defRPr b="1"/>
            </a:pPr>
            <a:endParaRPr lang="en-US"/>
          </a:p>
        </c:txPr>
        <c:crossAx val="495698776"/>
        <c:crosses val="autoZero"/>
        <c:auto val="1"/>
        <c:lblAlgn val="ctr"/>
        <c:lblOffset val="100"/>
        <c:noMultiLvlLbl val="0"/>
      </c:catAx>
      <c:valAx>
        <c:axId val="495698776"/>
        <c:scaling>
          <c:orientation val="minMax"/>
        </c:scaling>
        <c:delete val="1"/>
        <c:axPos val="l"/>
        <c:numFmt formatCode="0%" sourceLinked="1"/>
        <c:majorTickMark val="none"/>
        <c:minorTickMark val="none"/>
        <c:tickLblPos val="nextTo"/>
        <c:crossAx val="495706616"/>
        <c:crosses val="autoZero"/>
        <c:crossBetween val="between"/>
      </c:valAx>
    </c:plotArea>
    <c:legend>
      <c:legendPos val="l"/>
      <c:layout>
        <c:manualLayout>
          <c:xMode val="edge"/>
          <c:yMode val="edge"/>
          <c:x val="2.6849213127785342E-2"/>
          <c:y val="2.8324036590860652E-2"/>
          <c:w val="0.23878117403582835"/>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dLbl>
              <c:idx val="4"/>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South East (excl. London)</c:v>
                </c:pt>
                <c:pt idx="1">
                  <c:v>London</c:v>
                </c:pt>
                <c:pt idx="2">
                  <c:v>North West</c:v>
                </c:pt>
                <c:pt idx="3">
                  <c:v>South West</c:v>
                </c:pt>
                <c:pt idx="4">
                  <c:v>East</c:v>
                </c:pt>
              </c:strCache>
            </c:strRef>
          </c:cat>
          <c:val>
            <c:numRef>
              <c:f>Sheet1!$B$2:$B$6</c:f>
              <c:numCache>
                <c:formatCode>0%</c:formatCode>
                <c:ptCount val="5"/>
                <c:pt idx="0">
                  <c:v>0.49</c:v>
                </c:pt>
                <c:pt idx="1">
                  <c:v>0.47</c:v>
                </c:pt>
                <c:pt idx="2">
                  <c:v>0.01</c:v>
                </c:pt>
                <c:pt idx="3">
                  <c:v>0.01</c:v>
                </c:pt>
                <c:pt idx="4" formatCode="0.0%">
                  <c:v>5.0000000000000001E-3</c:v>
                </c:pt>
              </c:numCache>
            </c:numRef>
          </c:val>
        </c:ser>
        <c:dLbls>
          <c:showLegendKey val="0"/>
          <c:showVal val="0"/>
          <c:showCatName val="0"/>
          <c:showSerName val="0"/>
          <c:showPercent val="0"/>
          <c:showBubbleSize val="0"/>
        </c:dLbls>
        <c:gapWidth val="150"/>
        <c:axId val="495703872"/>
        <c:axId val="495700736"/>
      </c:barChart>
      <c:catAx>
        <c:axId val="495703872"/>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495700736"/>
        <c:crosses val="autoZero"/>
        <c:auto val="1"/>
        <c:lblAlgn val="ctr"/>
        <c:lblOffset val="100"/>
        <c:noMultiLvlLbl val="0"/>
      </c:catAx>
      <c:valAx>
        <c:axId val="495700736"/>
        <c:scaling>
          <c:orientation val="minMax"/>
        </c:scaling>
        <c:delete val="1"/>
        <c:axPos val="t"/>
        <c:numFmt formatCode="0%" sourceLinked="1"/>
        <c:majorTickMark val="out"/>
        <c:minorTickMark val="none"/>
        <c:tickLblPos val="nextTo"/>
        <c:crossAx val="49570387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Brighton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149</c:v>
                </c:pt>
                <c:pt idx="1">
                  <c:v>195</c:v>
                </c:pt>
                <c:pt idx="2">
                  <c:v>202</c:v>
                </c:pt>
                <c:pt idx="3">
                  <c:v>225</c:v>
                </c:pt>
                <c:pt idx="4">
                  <c:v>237</c:v>
                </c:pt>
              </c:numCache>
            </c:numRef>
          </c:val>
        </c:ser>
        <c:ser>
          <c:idx val="1"/>
          <c:order val="1"/>
          <c:tx>
            <c:strRef>
              <c:f>Sheet1!$C$1</c:f>
              <c:strCache>
                <c:ptCount val="1"/>
                <c:pt idx="0">
                  <c:v>Brighton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52</c:v>
                </c:pt>
                <c:pt idx="1">
                  <c:v>70</c:v>
                </c:pt>
                <c:pt idx="2">
                  <c:v>68</c:v>
                </c:pt>
                <c:pt idx="3">
                  <c:v>71</c:v>
                </c:pt>
                <c:pt idx="4">
                  <c:v>63</c:v>
                </c:pt>
              </c:numCache>
            </c:numRef>
          </c:val>
        </c:ser>
        <c:dLbls>
          <c:showLegendKey val="0"/>
          <c:showVal val="0"/>
          <c:showCatName val="0"/>
          <c:showSerName val="0"/>
          <c:showPercent val="0"/>
          <c:showBubbleSize val="0"/>
        </c:dLbls>
        <c:gapWidth val="219"/>
        <c:axId val="495716808"/>
        <c:axId val="495709360"/>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495716808"/>
        <c:axId val="495709360"/>
      </c:lineChart>
      <c:catAx>
        <c:axId val="495716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95709360"/>
        <c:crosses val="autoZero"/>
        <c:auto val="1"/>
        <c:lblAlgn val="ctr"/>
        <c:lblOffset val="100"/>
        <c:noMultiLvlLbl val="0"/>
      </c:catAx>
      <c:valAx>
        <c:axId val="495709360"/>
        <c:scaling>
          <c:orientation val="minMax"/>
        </c:scaling>
        <c:delete val="1"/>
        <c:axPos val="l"/>
        <c:numFmt formatCode="General" sourceLinked="1"/>
        <c:majorTickMark val="none"/>
        <c:minorTickMark val="none"/>
        <c:tickLblPos val="nextTo"/>
        <c:crossAx val="49571680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B+h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345</c:v>
                </c:pt>
                <c:pt idx="1">
                  <c:v>402</c:v>
                </c:pt>
                <c:pt idx="2">
                  <c:v>423</c:v>
                </c:pt>
                <c:pt idx="3">
                  <c:v>457</c:v>
                </c:pt>
                <c:pt idx="4">
                  <c:v>465</c:v>
                </c:pt>
              </c:numCache>
            </c:numRef>
          </c:val>
        </c:ser>
        <c:ser>
          <c:idx val="1"/>
          <c:order val="1"/>
          <c:tx>
            <c:strRef>
              <c:f>Sheet1!$C$1</c:f>
              <c:strCache>
                <c:ptCount val="1"/>
                <c:pt idx="0">
                  <c:v>B+H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167</c:v>
                </c:pt>
                <c:pt idx="1">
                  <c:v>210</c:v>
                </c:pt>
                <c:pt idx="2">
                  <c:v>212</c:v>
                </c:pt>
                <c:pt idx="3">
                  <c:v>212</c:v>
                </c:pt>
                <c:pt idx="4">
                  <c:v>208</c:v>
                </c:pt>
              </c:numCache>
            </c:numRef>
          </c:val>
        </c:ser>
        <c:dLbls>
          <c:showLegendKey val="0"/>
          <c:showVal val="0"/>
          <c:showCatName val="0"/>
          <c:showSerName val="0"/>
          <c:showPercent val="0"/>
          <c:showBubbleSize val="0"/>
        </c:dLbls>
        <c:gapWidth val="219"/>
        <c:axId val="495729744"/>
        <c:axId val="49572347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495729744"/>
        <c:axId val="495723472"/>
      </c:lineChart>
      <c:catAx>
        <c:axId val="495729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95723472"/>
        <c:crosses val="autoZero"/>
        <c:auto val="1"/>
        <c:lblAlgn val="ctr"/>
        <c:lblOffset val="100"/>
        <c:noMultiLvlLbl val="0"/>
      </c:catAx>
      <c:valAx>
        <c:axId val="495723472"/>
        <c:scaling>
          <c:orientation val="minMax"/>
        </c:scaling>
        <c:delete val="1"/>
        <c:axPos val="l"/>
        <c:numFmt formatCode="General" sourceLinked="1"/>
        <c:majorTickMark val="none"/>
        <c:minorTickMark val="none"/>
        <c:tickLblPos val="nextTo"/>
        <c:crossAx val="49572974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Brighton &amp; Hove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Brighton &amp; Hove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495719552"/>
        <c:axId val="495730136"/>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495719552"/>
        <c:axId val="495730136"/>
      </c:lineChart>
      <c:catAx>
        <c:axId val="495719552"/>
        <c:scaling>
          <c:orientation val="minMax"/>
        </c:scaling>
        <c:delete val="1"/>
        <c:axPos val="b"/>
        <c:numFmt formatCode="General" sourceLinked="1"/>
        <c:majorTickMark val="none"/>
        <c:minorTickMark val="none"/>
        <c:tickLblPos val="nextTo"/>
        <c:crossAx val="495730136"/>
        <c:crosses val="autoZero"/>
        <c:auto val="1"/>
        <c:lblAlgn val="ctr"/>
        <c:lblOffset val="100"/>
        <c:noMultiLvlLbl val="0"/>
      </c:catAx>
      <c:valAx>
        <c:axId val="495730136"/>
        <c:scaling>
          <c:orientation val="minMax"/>
        </c:scaling>
        <c:delete val="1"/>
        <c:axPos val="l"/>
        <c:numFmt formatCode="General" sourceLinked="1"/>
        <c:majorTickMark val="none"/>
        <c:minorTickMark val="none"/>
        <c:tickLblPos val="nextTo"/>
        <c:crossAx val="495719552"/>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1002139810234901E-2"/>
                  <c:y val="-9.2947232319289599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495726608"/>
        <c:axId val="495733272"/>
      </c:lineChart>
      <c:catAx>
        <c:axId val="495726608"/>
        <c:scaling>
          <c:orientation val="minMax"/>
        </c:scaling>
        <c:delete val="1"/>
        <c:axPos val="b"/>
        <c:numFmt formatCode="General" sourceLinked="0"/>
        <c:majorTickMark val="out"/>
        <c:minorTickMark val="none"/>
        <c:tickLblPos val="nextTo"/>
        <c:crossAx val="495733272"/>
        <c:crosses val="autoZero"/>
        <c:auto val="1"/>
        <c:lblAlgn val="ctr"/>
        <c:lblOffset val="100"/>
        <c:noMultiLvlLbl val="0"/>
      </c:catAx>
      <c:valAx>
        <c:axId val="495733272"/>
        <c:scaling>
          <c:orientation val="minMax"/>
        </c:scaling>
        <c:delete val="1"/>
        <c:axPos val="l"/>
        <c:numFmt formatCode="#,##0" sourceLinked="1"/>
        <c:majorTickMark val="out"/>
        <c:minorTickMark val="none"/>
        <c:tickLblPos val="nextTo"/>
        <c:crossAx val="4957266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495732880"/>
        <c:axId val="495676824"/>
      </c:lineChart>
      <c:catAx>
        <c:axId val="495732880"/>
        <c:scaling>
          <c:orientation val="minMax"/>
        </c:scaling>
        <c:delete val="1"/>
        <c:axPos val="b"/>
        <c:numFmt formatCode="General" sourceLinked="0"/>
        <c:majorTickMark val="out"/>
        <c:minorTickMark val="none"/>
        <c:tickLblPos val="nextTo"/>
        <c:crossAx val="495676824"/>
        <c:crosses val="autoZero"/>
        <c:auto val="1"/>
        <c:lblAlgn val="ctr"/>
        <c:lblOffset val="100"/>
        <c:noMultiLvlLbl val="0"/>
      </c:catAx>
      <c:valAx>
        <c:axId val="495676824"/>
        <c:scaling>
          <c:orientation val="minMax"/>
        </c:scaling>
        <c:delete val="1"/>
        <c:axPos val="l"/>
        <c:numFmt formatCode="General" sourceLinked="1"/>
        <c:majorTickMark val="out"/>
        <c:minorTickMark val="none"/>
        <c:tickLblPos val="nextTo"/>
        <c:crossAx val="49573288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495669768"/>
        <c:axId val="495671336"/>
      </c:lineChart>
      <c:catAx>
        <c:axId val="495669768"/>
        <c:scaling>
          <c:orientation val="minMax"/>
        </c:scaling>
        <c:delete val="1"/>
        <c:axPos val="b"/>
        <c:numFmt formatCode="General" sourceLinked="0"/>
        <c:majorTickMark val="out"/>
        <c:minorTickMark val="none"/>
        <c:tickLblPos val="nextTo"/>
        <c:crossAx val="495671336"/>
        <c:crosses val="autoZero"/>
        <c:auto val="1"/>
        <c:lblAlgn val="ctr"/>
        <c:lblOffset val="100"/>
        <c:noMultiLvlLbl val="0"/>
      </c:catAx>
      <c:valAx>
        <c:axId val="495671336"/>
        <c:scaling>
          <c:orientation val="minMax"/>
        </c:scaling>
        <c:delete val="1"/>
        <c:axPos val="l"/>
        <c:numFmt formatCode="General" sourceLinked="1"/>
        <c:majorTickMark val="out"/>
        <c:minorTickMark val="none"/>
        <c:tickLblPos val="nextTo"/>
        <c:crossAx val="495669768"/>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7208229433144052"/>
          <c:w val="0.9112164396394129"/>
          <c:h val="0.51348831156505115"/>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Brighton &amp; Hove</c:v>
                </c:pt>
                <c:pt idx="1">
                  <c:v>All visits to UK</c:v>
                </c:pt>
              </c:strCache>
            </c:strRef>
          </c:cat>
          <c:val>
            <c:numRef>
              <c:f>Sheet1!$B$2:$B$3</c:f>
              <c:numCache>
                <c:formatCode>0%</c:formatCode>
                <c:ptCount val="2"/>
                <c:pt idx="0">
                  <c:v>0.09</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Brighton &amp; Hove</c:v>
                </c:pt>
                <c:pt idx="1">
                  <c:v>All visits to UK</c:v>
                </c:pt>
              </c:strCache>
            </c:strRef>
          </c:cat>
          <c:val>
            <c:numRef>
              <c:f>Sheet1!$C$2:$C$3</c:f>
              <c:numCache>
                <c:formatCode>0%</c:formatCode>
                <c:ptCount val="2"/>
                <c:pt idx="0">
                  <c:v>0.34</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Brighton &amp; Hove</c:v>
                </c:pt>
                <c:pt idx="1">
                  <c:v>All visits to UK</c:v>
                </c:pt>
              </c:strCache>
            </c:strRef>
          </c:cat>
          <c:val>
            <c:numRef>
              <c:f>Sheet1!$D$2:$D$3</c:f>
              <c:numCache>
                <c:formatCode>0%</c:formatCode>
                <c:ptCount val="2"/>
                <c:pt idx="0">
                  <c:v>0.1</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Brighton &amp; Hove</c:v>
                </c:pt>
                <c:pt idx="1">
                  <c:v>All visits to UK</c:v>
                </c:pt>
              </c:strCache>
            </c:strRef>
          </c:cat>
          <c:val>
            <c:numRef>
              <c:f>Sheet1!$E$2:$E$3</c:f>
              <c:numCache>
                <c:formatCode>0%</c:formatCode>
                <c:ptCount val="2"/>
                <c:pt idx="0">
                  <c:v>0.47</c:v>
                </c:pt>
                <c:pt idx="1">
                  <c:v>0.39</c:v>
                </c:pt>
              </c:numCache>
            </c:numRef>
          </c:val>
        </c:ser>
        <c:dLbls>
          <c:showLegendKey val="0"/>
          <c:showVal val="0"/>
          <c:showCatName val="0"/>
          <c:showSerName val="0"/>
          <c:showPercent val="0"/>
          <c:showBubbleSize val="0"/>
        </c:dLbls>
        <c:gapWidth val="100"/>
        <c:overlap val="100"/>
        <c:axId val="495730528"/>
        <c:axId val="495681528"/>
      </c:barChart>
      <c:catAx>
        <c:axId val="495730528"/>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95681528"/>
        <c:crosses val="autoZero"/>
        <c:auto val="1"/>
        <c:lblAlgn val="ctr"/>
        <c:lblOffset val="100"/>
        <c:noMultiLvlLbl val="0"/>
      </c:catAx>
      <c:valAx>
        <c:axId val="495681528"/>
        <c:scaling>
          <c:orientation val="maxMin"/>
        </c:scaling>
        <c:delete val="1"/>
        <c:axPos val="l"/>
        <c:numFmt formatCode="0%" sourceLinked="1"/>
        <c:majorTickMark val="out"/>
        <c:minorTickMark val="none"/>
        <c:tickLblPos val="nextTo"/>
        <c:crossAx val="495730528"/>
        <c:crosses val="autoZero"/>
        <c:crossBetween val="between"/>
      </c:valAx>
      <c:spPr>
        <a:noFill/>
        <a:ln>
          <a:noFill/>
        </a:ln>
        <a:effectLst/>
      </c:spPr>
    </c:plotArea>
    <c:legend>
      <c:legendPos val="b"/>
      <c:layout>
        <c:manualLayout>
          <c:xMode val="edge"/>
          <c:yMode val="edge"/>
          <c:x val="3.2284931040213488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Sheet1!$B$2:$B$5</c:f>
              <c:numCache>
                <c:formatCode>0%</c:formatCode>
                <c:ptCount val="4"/>
                <c:pt idx="0">
                  <c:v>0.16</c:v>
                </c:pt>
                <c:pt idx="1">
                  <c:v>0.11</c:v>
                </c:pt>
                <c:pt idx="2">
                  <c:v>0.19</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Sheet1!$C$2:$C$5</c:f>
              <c:numCache>
                <c:formatCode>0%</c:formatCode>
                <c:ptCount val="4"/>
                <c:pt idx="0">
                  <c:v>0.06</c:v>
                </c:pt>
                <c:pt idx="1">
                  <c:v>0.09</c:v>
                </c:pt>
                <c:pt idx="2">
                  <c:v>0.06</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Sheet1!$D$2:$D$5</c:f>
              <c:numCache>
                <c:formatCode>0%</c:formatCode>
                <c:ptCount val="4"/>
                <c:pt idx="0">
                  <c:v>0.15</c:v>
                </c:pt>
                <c:pt idx="1">
                  <c:v>0.09</c:v>
                </c:pt>
                <c:pt idx="2">
                  <c:v>0.21</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Sheet1!$E$2:$E$5</c:f>
              <c:numCache>
                <c:formatCode>0%</c:formatCode>
                <c:ptCount val="4"/>
                <c:pt idx="0">
                  <c:v>0.08</c:v>
                </c:pt>
                <c:pt idx="1">
                  <c:v>0.08</c:v>
                </c:pt>
                <c:pt idx="2">
                  <c:v>0.08</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Sheet1!$F$2:$F$5</c:f>
              <c:numCache>
                <c:formatCode>0%</c:formatCode>
                <c:ptCount val="4"/>
                <c:pt idx="0">
                  <c:v>0.05</c:v>
                </c:pt>
                <c:pt idx="1">
                  <c:v>0.05</c:v>
                </c:pt>
                <c:pt idx="2">
                  <c:v>0.04</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Sheet1!$G$2:$G$5</c:f>
              <c:numCache>
                <c:formatCode>0%</c:formatCode>
                <c:ptCount val="4"/>
                <c:pt idx="0">
                  <c:v>0.06</c:v>
                </c:pt>
                <c:pt idx="1">
                  <c:v>0.06</c:v>
                </c:pt>
                <c:pt idx="2">
                  <c:v>0.05</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Sheet1!$H$2:$H$5</c:f>
              <c:numCache>
                <c:formatCode>0%</c:formatCode>
                <c:ptCount val="4"/>
                <c:pt idx="0">
                  <c:v>0.05</c:v>
                </c:pt>
                <c:pt idx="1">
                  <c:v>0.05</c:v>
                </c:pt>
                <c:pt idx="2">
                  <c:v>0.06</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Sheet1!$I$2:$I$5</c:f>
              <c:numCache>
                <c:formatCode>0%</c:formatCode>
                <c:ptCount val="4"/>
                <c:pt idx="0">
                  <c:v>0.04</c:v>
                </c:pt>
                <c:pt idx="1">
                  <c:v>0.03</c:v>
                </c:pt>
                <c:pt idx="2">
                  <c:v>0.04</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Sheet1!$J$2:$J$5</c:f>
              <c:numCache>
                <c:formatCode>0%</c:formatCode>
                <c:ptCount val="4"/>
                <c:pt idx="0">
                  <c:v>0.04</c:v>
                </c:pt>
                <c:pt idx="1">
                  <c:v>0.06</c:v>
                </c:pt>
                <c:pt idx="2">
                  <c:v>0.02</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Brighton &amp; Hove</c:v>
                </c:pt>
                <c:pt idx="1">
                  <c:v>All visitors to UK</c:v>
                </c:pt>
                <c:pt idx="2">
                  <c:v>All holiday visitors to Brighton &amp; Hove</c:v>
                </c:pt>
                <c:pt idx="3">
                  <c:v>All holiday visitors to UK</c:v>
                </c:pt>
              </c:strCache>
            </c:strRef>
          </c:cat>
          <c:val>
            <c:numRef>
              <c:f>Sheet1!$K$2:$K$5</c:f>
              <c:numCache>
                <c:formatCode>0%</c:formatCode>
                <c:ptCount val="4"/>
                <c:pt idx="0">
                  <c:v>0.31</c:v>
                </c:pt>
                <c:pt idx="1">
                  <c:v>0.38</c:v>
                </c:pt>
                <c:pt idx="2">
                  <c:v>0.24</c:v>
                </c:pt>
                <c:pt idx="3">
                  <c:v>0.28999999999999998</c:v>
                </c:pt>
              </c:numCache>
            </c:numRef>
          </c:val>
        </c:ser>
        <c:dLbls>
          <c:showLegendKey val="0"/>
          <c:showVal val="0"/>
          <c:showCatName val="0"/>
          <c:showSerName val="0"/>
          <c:showPercent val="0"/>
          <c:showBubbleSize val="0"/>
        </c:dLbls>
        <c:gapWidth val="49"/>
        <c:overlap val="100"/>
        <c:axId val="495673688"/>
        <c:axId val="495688584"/>
      </c:barChart>
      <c:catAx>
        <c:axId val="495673688"/>
        <c:scaling>
          <c:orientation val="maxMin"/>
        </c:scaling>
        <c:delete val="0"/>
        <c:axPos val="l"/>
        <c:numFmt formatCode="General" sourceLinked="0"/>
        <c:majorTickMark val="none"/>
        <c:minorTickMark val="none"/>
        <c:tickLblPos val="nextTo"/>
        <c:txPr>
          <a:bodyPr/>
          <a:lstStyle/>
          <a:p>
            <a:pPr>
              <a:defRPr sz="1000" b="1"/>
            </a:pPr>
            <a:endParaRPr lang="en-US"/>
          </a:p>
        </c:txPr>
        <c:crossAx val="495688584"/>
        <c:crosses val="autoZero"/>
        <c:auto val="1"/>
        <c:lblAlgn val="ctr"/>
        <c:lblOffset val="100"/>
        <c:noMultiLvlLbl val="0"/>
      </c:catAx>
      <c:valAx>
        <c:axId val="495688584"/>
        <c:scaling>
          <c:orientation val="minMax"/>
          <c:max val="1"/>
        </c:scaling>
        <c:delete val="1"/>
        <c:axPos val="t"/>
        <c:numFmt formatCode="0%" sourceLinked="1"/>
        <c:majorTickMark val="out"/>
        <c:minorTickMark val="none"/>
        <c:tickLblPos val="nextTo"/>
        <c:crossAx val="495673688"/>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32012120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Brighton &amp; Hove</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4510" y="3641533"/>
            <a:ext cx="1909448" cy="2860596"/>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2151" y="3813709"/>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28552" y="3799078"/>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Brighton and Hove</a:t>
            </a:r>
            <a:endParaRPr lang="en-GB" sz="2000" b="1" dirty="0"/>
          </a:p>
        </p:txBody>
      </p:sp>
      <p:graphicFrame>
        <p:nvGraphicFramePr>
          <p:cNvPr id="9" name="Chart Placeholder 8"/>
          <p:cNvGraphicFramePr>
            <a:graphicFrameLocks noGrp="1"/>
          </p:cNvGraphicFramePr>
          <p:nvPr>
            <p:ph type="chart" sz="quarter" idx="10"/>
            <p:extLst/>
          </p:nvPr>
        </p:nvGraphicFramePr>
        <p:xfrm>
          <a:off x="308023" y="3784447"/>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2194" y="3784447"/>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77479" y="3784447"/>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2764" y="3784447"/>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690196" y="3433908"/>
          <a:ext cx="3957996"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78965"/>
            <a:ext cx="8149762" cy="27775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Brighton and Hove 3 year average for 2014-16</a:t>
            </a:r>
            <a:endParaRPr sz="1400" b="1">
              <a:solidFill>
                <a:srgbClr val="120742"/>
              </a:solidFill>
            </a:endParaRPr>
          </a:p>
        </p:txBody>
      </p:sp>
      <p:sp>
        <p:nvSpPr>
          <p:cNvPr id="22" name="Rectangle 21"/>
          <p:cNvSpPr/>
          <p:nvPr/>
        </p:nvSpPr>
        <p:spPr>
          <a:xfrm>
            <a:off x="439567" y="2356717"/>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78764" y="2357055"/>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3479" y="2357055"/>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08172" y="2389738"/>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Brighton </a:t>
                      </a:r>
                      <a:r>
                        <a:rPr lang="en-GB" sz="1000" b="1" baseline="0" dirty="0" smtClean="0">
                          <a:solidFill>
                            <a:schemeClr val="tx1"/>
                          </a:solidFill>
                          <a:latin typeface="Arial" panose="020B0604020202020204" pitchFamily="34" charset="0"/>
                          <a:cs typeface="Arial" panose="020B0604020202020204" pitchFamily="34" charset="0"/>
                        </a:rPr>
                        <a:t>&amp; </a:t>
                      </a:r>
                      <a:r>
                        <a:rPr lang="en-GB" sz="1000" b="1" dirty="0" smtClean="0">
                          <a:solidFill>
                            <a:schemeClr val="tx1"/>
                          </a:solidFill>
                          <a:latin typeface="Arial" panose="020B0604020202020204" pitchFamily="34" charset="0"/>
                          <a:cs typeface="Arial" panose="020B0604020202020204" pitchFamily="34" charset="0"/>
                        </a:rPr>
                        <a:t>Hove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448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Brighton &amp;Hove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211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2441" y="2410832"/>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Brighton &amp; Hove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221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Brighton &amp;Hove</a:t>
                      </a:r>
                      <a:r>
                        <a:rPr lang="en-GB" sz="1000" b="1" baseline="0" dirty="0" smtClean="0">
                          <a:solidFill>
                            <a:schemeClr val="bg1"/>
                          </a:solidFill>
                          <a:latin typeface="Arial" panose="020B0604020202020204" pitchFamily="34" charset="0"/>
                          <a:cs typeface="Arial" panose="020B0604020202020204" pitchFamily="34" charset="0"/>
                        </a:rPr>
                        <a:t> </a:t>
                      </a:r>
                      <a:r>
                        <a:rPr lang="en-GB" sz="1000" b="1" dirty="0" smtClean="0">
                          <a:solidFill>
                            <a:schemeClr val="bg1"/>
                          </a:solidFill>
                          <a:latin typeface="Arial" panose="020B0604020202020204" pitchFamily="34" charset="0"/>
                          <a:cs typeface="Arial" panose="020B0604020202020204" pitchFamily="34" charset="0"/>
                        </a:rPr>
                        <a:t>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7210" y="243386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Brighton &amp;Hove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Brighton &amp;Hove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6964" y="4089659"/>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4982" y="4089659"/>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83694" y="4089659"/>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Brighton and Hove total visits and spend has increased since 2012, with average annual visits standing at 448,000 around half of which are holiday visits. </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024256" y="617314"/>
            <a:ext cx="17795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Brighton and Hove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0267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014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54347"/>
            <a:ext cx="8277523" cy="85663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Nearly half of all visits to Brighton &amp; Hove are for the purpose of holiday and around a third for visiting friends or relatives, higher than the UK average. Germany and France are the top two source markets for holiday visitors to Brighton &amp; Hove, both significantly higher than the UK average. Unsurprisingly, three quarters of holiday visitors to Brighton &amp; Hove visit the coast/beaches.  </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014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5647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0724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Nordics</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44.7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40.4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17.5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£28.8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£26.9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£24.9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5688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Brighton &amp; Hove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5647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5833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Brighton &amp; Hove</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219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219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8366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024256" y="617314"/>
            <a:ext cx="17795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Brighton and Hove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31120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Brighton &amp; Hove are more likely than the UK average to be visiting in the summer or spring and on a package holiday. Holiday visitors stay an average of 4.5 nights in Brighton &amp; Hove. </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4.5</a:t>
            </a:r>
            <a:endParaRPr sz="1000" dirty="0">
              <a:solidFill>
                <a:srgbClr val="120742"/>
              </a:solidFill>
            </a:endParaRPr>
          </a:p>
        </p:txBody>
      </p:sp>
      <p:sp>
        <p:nvSpPr>
          <p:cNvPr id="3" name="TextBox 2"/>
          <p:cNvSpPr txBox="1"/>
          <p:nvPr/>
        </p:nvSpPr>
        <p:spPr>
          <a:xfrm>
            <a:off x="3160806" y="5016936"/>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£318</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£71</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59" y="2709094"/>
          <a:ext cx="2411237" cy="3520941"/>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191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6864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3149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29681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024256" y="617314"/>
            <a:ext cx="17795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Brighton and Hove</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4043945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241460"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403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Brighton &amp; Hove are more likely to arrive via seaport</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than the UK average, perhaps explaining the higher incidence of visitors from France.  The top 2 gateway regions to Brighton &amp; Hove are South East and London.</a:t>
            </a:r>
          </a:p>
        </p:txBody>
      </p:sp>
      <p:graphicFrame>
        <p:nvGraphicFramePr>
          <p:cNvPr id="22" name="Picture Placeholder 7"/>
          <p:cNvGraphicFramePr>
            <a:graphicFrameLocks/>
          </p:cNvGraphicFramePr>
          <p:nvPr>
            <p:extLst/>
          </p:nvPr>
        </p:nvGraphicFramePr>
        <p:xfrm>
          <a:off x="902430" y="2526047"/>
          <a:ext cx="3112980" cy="3673332"/>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824848"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Brighton &amp; Hove*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553998"/>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a:solidFill>
                  <a:srgbClr val="120742"/>
                </a:solidFill>
                <a:latin typeface="Arial" panose="020B0604020202020204" pitchFamily="34" charset="0"/>
                <a:cs typeface="Arial" panose="020B0604020202020204" pitchFamily="34" charset="0"/>
              </a:rPr>
              <a:t>Base sizes too small to report day visits data</a:t>
            </a:r>
            <a:endParaRPr lang="en-GB" sz="900" dirty="0">
              <a:solidFill>
                <a:srgbClr val="120742"/>
              </a:solidFill>
              <a:latin typeface="Arial" panose="020B0604020202020204" pitchFamily="34" charset="0"/>
              <a:cs typeface="Arial" panose="020B0604020202020204" pitchFamily="34" charset="0"/>
            </a:endParaRPr>
          </a:p>
          <a:p>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793538" y="2702060"/>
          <a:ext cx="3444013" cy="3271249"/>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8"/>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024256" y="617314"/>
            <a:ext cx="17795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Brighton and Hove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6519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27972</TotalTime>
  <Words>1641</Words>
  <Application>Microsoft Office PowerPoint</Application>
  <PresentationFormat>On-screen Show (4:3)</PresentationFormat>
  <Paragraphs>447</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Brighton &amp; Hove</vt:lpstr>
      <vt:lpstr>Headline stats: Overseas visits, spend and nights to Brighton and Hove</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921</cp:revision>
  <cp:lastPrinted>2017-10-24T09:05:43Z</cp:lastPrinted>
  <dcterms:created xsi:type="dcterms:W3CDTF">2016-07-20T15:06:07Z</dcterms:created>
  <dcterms:modified xsi:type="dcterms:W3CDTF">2017-11-06T16:12:38Z</dcterms:modified>
</cp:coreProperties>
</file>