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birm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0.0</c:formatCode>
                <c:ptCount val="5"/>
                <c:pt idx="0" formatCode="General">
                  <c:v>4.7</c:v>
                </c:pt>
                <c:pt idx="1">
                  <c:v>6</c:v>
                </c:pt>
                <c:pt idx="2">
                  <c:v>5.0999999999999996</c:v>
                </c:pt>
                <c:pt idx="3">
                  <c:v>6.3</c:v>
                </c:pt>
                <c:pt idx="4">
                  <c:v>6.3</c:v>
                </c:pt>
              </c:numCache>
            </c:numRef>
          </c:val>
        </c:ser>
        <c:ser>
          <c:idx val="1"/>
          <c:order val="1"/>
          <c:tx>
            <c:strRef>
              <c:f>Sheet1!$C$1</c:f>
              <c:strCache>
                <c:ptCount val="1"/>
                <c:pt idx="0">
                  <c:v>birm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0.7</c:v>
                </c:pt>
                <c:pt idx="1">
                  <c:v>0.8</c:v>
                </c:pt>
                <c:pt idx="2" formatCode="0.0">
                  <c:v>0.6</c:v>
                </c:pt>
                <c:pt idx="3" formatCode="0.0">
                  <c:v>0.9</c:v>
                </c:pt>
                <c:pt idx="4" formatCode="0.0">
                  <c:v>0.7</c:v>
                </c:pt>
              </c:numCache>
            </c:numRef>
          </c:val>
        </c:ser>
        <c:dLbls>
          <c:showLegendKey val="0"/>
          <c:showVal val="0"/>
          <c:showCatName val="0"/>
          <c:showSerName val="0"/>
          <c:showPercent val="0"/>
          <c:showBubbleSize val="0"/>
        </c:dLbls>
        <c:gapWidth val="219"/>
        <c:axId val="517386640"/>
        <c:axId val="51739487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517386640"/>
        <c:axId val="517394872"/>
      </c:lineChart>
      <c:catAx>
        <c:axId val="51738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7394872"/>
        <c:crosses val="autoZero"/>
        <c:auto val="1"/>
        <c:lblAlgn val="ctr"/>
        <c:lblOffset val="100"/>
        <c:noMultiLvlLbl val="0"/>
      </c:catAx>
      <c:valAx>
        <c:axId val="517394872"/>
        <c:scaling>
          <c:orientation val="minMax"/>
        </c:scaling>
        <c:delete val="1"/>
        <c:axPos val="l"/>
        <c:numFmt formatCode="General" sourceLinked="1"/>
        <c:majorTickMark val="none"/>
        <c:minorTickMark val="none"/>
        <c:tickLblPos val="nextTo"/>
        <c:crossAx val="51738664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Birmingham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0.44</c:v>
                </c:pt>
                <c:pt idx="1">
                  <c:v>0.4</c:v>
                </c:pt>
                <c:pt idx="2">
                  <c:v>0.33</c:v>
                </c:pt>
                <c:pt idx="3">
                  <c:v>0.33</c:v>
                </c:pt>
                <c:pt idx="4">
                  <c:v>0.27</c:v>
                </c:pt>
                <c:pt idx="5">
                  <c:v>0.12</c:v>
                </c:pt>
                <c:pt idx="6">
                  <c:v>0.13</c:v>
                </c:pt>
                <c:pt idx="7">
                  <c:v>0.13</c:v>
                </c:pt>
                <c:pt idx="8">
                  <c:v>0.08</c:v>
                </c:pt>
              </c:numCache>
            </c:numRef>
          </c:val>
        </c:ser>
        <c:dLbls>
          <c:showLegendKey val="0"/>
          <c:showVal val="0"/>
          <c:showCatName val="0"/>
          <c:showSerName val="0"/>
          <c:showPercent val="0"/>
          <c:showBubbleSize val="0"/>
        </c:dLbls>
        <c:gapWidth val="30"/>
        <c:axId val="513353976"/>
        <c:axId val="513361816"/>
      </c:barChart>
      <c:catAx>
        <c:axId val="513353976"/>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13361816"/>
        <c:crosses val="autoZero"/>
        <c:auto val="1"/>
        <c:lblAlgn val="ctr"/>
        <c:lblOffset val="100"/>
        <c:noMultiLvlLbl val="0"/>
      </c:catAx>
      <c:valAx>
        <c:axId val="513361816"/>
        <c:scaling>
          <c:orientation val="minMax"/>
          <c:max val="1"/>
        </c:scaling>
        <c:delete val="1"/>
        <c:axPos val="l"/>
        <c:majorGridlines>
          <c:spPr>
            <a:ln>
              <a:noFill/>
            </a:ln>
          </c:spPr>
        </c:majorGridlines>
        <c:numFmt formatCode="0%" sourceLinked="1"/>
        <c:majorTickMark val="out"/>
        <c:minorTickMark val="none"/>
        <c:tickLblPos val="nextTo"/>
        <c:crossAx val="513353976"/>
        <c:crosses val="autoZero"/>
        <c:crossBetween val="between"/>
      </c:valAx>
    </c:plotArea>
    <c:legend>
      <c:legendPos val="r"/>
      <c:layout>
        <c:manualLayout>
          <c:xMode val="edge"/>
          <c:yMode val="edge"/>
          <c:x val="0.29282588906613577"/>
          <c:y val="1.9092597442079567E-2"/>
          <c:w val="0.70334734151184575"/>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Sheet1!$B$2:$B$3</c:f>
              <c:numCache>
                <c:formatCode>0%</c:formatCode>
                <c:ptCount val="2"/>
                <c:pt idx="0">
                  <c:v>0.34</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Sheet1!$C$2:$C$3</c:f>
              <c:numCache>
                <c:formatCode>0%</c:formatCode>
                <c:ptCount val="2"/>
                <c:pt idx="0">
                  <c:v>0.28999999999999998</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Sheet1!$D$2:$D$3</c:f>
              <c:numCache>
                <c:formatCode>0%</c:formatCode>
                <c:ptCount val="2"/>
                <c:pt idx="0">
                  <c:v>0.23</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Sheet1!$E$2:$E$3</c:f>
              <c:numCache>
                <c:formatCode>0%</c:formatCode>
                <c:ptCount val="2"/>
                <c:pt idx="0">
                  <c:v>0.13</c:v>
                </c:pt>
                <c:pt idx="1">
                  <c:v>7.0000000000000007E-2</c:v>
                </c:pt>
              </c:numCache>
            </c:numRef>
          </c:val>
        </c:ser>
        <c:dLbls>
          <c:showLegendKey val="0"/>
          <c:showVal val="1"/>
          <c:showCatName val="0"/>
          <c:showSerName val="0"/>
          <c:showPercent val="0"/>
          <c:showBubbleSize val="0"/>
        </c:dLbls>
        <c:gapWidth val="49"/>
        <c:overlap val="100"/>
        <c:axId val="513363776"/>
        <c:axId val="513359464"/>
      </c:barChart>
      <c:catAx>
        <c:axId val="513363776"/>
        <c:scaling>
          <c:orientation val="minMax"/>
        </c:scaling>
        <c:delete val="0"/>
        <c:axPos val="b"/>
        <c:numFmt formatCode="General" sourceLinked="0"/>
        <c:majorTickMark val="none"/>
        <c:minorTickMark val="none"/>
        <c:tickLblPos val="nextTo"/>
        <c:txPr>
          <a:bodyPr/>
          <a:lstStyle/>
          <a:p>
            <a:pPr>
              <a:defRPr b="1"/>
            </a:pPr>
            <a:endParaRPr lang="en-US"/>
          </a:p>
        </c:txPr>
        <c:crossAx val="513359464"/>
        <c:crosses val="autoZero"/>
        <c:auto val="1"/>
        <c:lblAlgn val="ctr"/>
        <c:lblOffset val="100"/>
        <c:noMultiLvlLbl val="0"/>
      </c:catAx>
      <c:valAx>
        <c:axId val="513359464"/>
        <c:scaling>
          <c:orientation val="minMax"/>
        </c:scaling>
        <c:delete val="1"/>
        <c:axPos val="l"/>
        <c:numFmt formatCode="0%" sourceLinked="1"/>
        <c:majorTickMark val="none"/>
        <c:minorTickMark val="none"/>
        <c:tickLblPos val="nextTo"/>
        <c:crossAx val="513363776"/>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Birmingham</c:v>
                </c:pt>
                <c:pt idx="1">
                  <c:v>Holiday visitors to UK</c:v>
                </c:pt>
              </c:strCache>
            </c:strRef>
          </c:cat>
          <c:val>
            <c:numRef>
              <c:f>Sheet1!$B$2:$B$4</c:f>
              <c:numCache>
                <c:formatCode>_-[$£-809]* #,##0_-;\-[$£-809]* #,##0_-;_-[$£-809]* "-"??_-;_-@_-</c:formatCode>
                <c:ptCount val="2"/>
                <c:pt idx="0">
                  <c:v>386</c:v>
                </c:pt>
                <c:pt idx="1">
                  <c:v>644</c:v>
                </c:pt>
              </c:numCache>
            </c:numRef>
          </c:val>
        </c:ser>
        <c:dLbls>
          <c:showLegendKey val="0"/>
          <c:showVal val="0"/>
          <c:showCatName val="0"/>
          <c:showSerName val="0"/>
          <c:showPercent val="0"/>
          <c:showBubbleSize val="0"/>
        </c:dLbls>
        <c:gapWidth val="102"/>
        <c:axId val="513364952"/>
        <c:axId val="513360248"/>
      </c:barChart>
      <c:catAx>
        <c:axId val="51336495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60248"/>
        <c:crosses val="autoZero"/>
        <c:auto val="1"/>
        <c:lblAlgn val="ctr"/>
        <c:lblOffset val="100"/>
        <c:noMultiLvlLbl val="0"/>
      </c:catAx>
      <c:valAx>
        <c:axId val="513360248"/>
        <c:scaling>
          <c:orientation val="minMax"/>
          <c:max val="1000"/>
        </c:scaling>
        <c:delete val="1"/>
        <c:axPos val="l"/>
        <c:numFmt formatCode="_-[$£-809]* #,##0_-;\-[$£-809]* #,##0_-;_-[$£-809]* &quot;-&quot;??_-;_-@_-" sourceLinked="1"/>
        <c:majorTickMark val="out"/>
        <c:minorTickMark val="none"/>
        <c:tickLblPos val="nextTo"/>
        <c:crossAx val="513364952"/>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Birmingham</c:v>
                </c:pt>
                <c:pt idx="1">
                  <c:v>Holiday visitors to UK</c:v>
                </c:pt>
              </c:strCache>
            </c:strRef>
          </c:cat>
          <c:val>
            <c:numRef>
              <c:f>Sheet1!$B$2:$B$4</c:f>
              <c:numCache>
                <c:formatCode>_-[$£-809]* #,##0_-;\-[$£-809]* #,##0_-;_-[$£-809]* "-"??_-;_-@_-</c:formatCode>
                <c:ptCount val="2"/>
                <c:pt idx="0">
                  <c:v>86</c:v>
                </c:pt>
                <c:pt idx="1">
                  <c:v>101</c:v>
                </c:pt>
              </c:numCache>
            </c:numRef>
          </c:val>
        </c:ser>
        <c:dLbls>
          <c:showLegendKey val="0"/>
          <c:showVal val="0"/>
          <c:showCatName val="0"/>
          <c:showSerName val="0"/>
          <c:showPercent val="0"/>
          <c:showBubbleSize val="0"/>
        </c:dLbls>
        <c:gapWidth val="102"/>
        <c:axId val="513306544"/>
        <c:axId val="513303016"/>
      </c:barChart>
      <c:catAx>
        <c:axId val="513306544"/>
        <c:scaling>
          <c:orientation val="minMax"/>
        </c:scaling>
        <c:delete val="0"/>
        <c:axPos val="b"/>
        <c:numFmt formatCode="General" sourceLinked="0"/>
        <c:majorTickMark val="out"/>
        <c:minorTickMark val="none"/>
        <c:tickLblPos val="nextTo"/>
        <c:txPr>
          <a:bodyPr/>
          <a:lstStyle/>
          <a:p>
            <a:pPr>
              <a:defRPr sz="900" b="1"/>
            </a:pPr>
            <a:endParaRPr lang="en-US"/>
          </a:p>
        </c:txPr>
        <c:crossAx val="513303016"/>
        <c:crosses val="autoZero"/>
        <c:auto val="1"/>
        <c:lblAlgn val="ctr"/>
        <c:lblOffset val="100"/>
        <c:noMultiLvlLbl val="0"/>
      </c:catAx>
      <c:valAx>
        <c:axId val="513303016"/>
        <c:scaling>
          <c:orientation val="minMax"/>
          <c:max val="1000"/>
        </c:scaling>
        <c:delete val="1"/>
        <c:axPos val="l"/>
        <c:numFmt formatCode="_-[$£-809]* #,##0_-;\-[$£-809]* #,##0_-;_-[$£-809]* &quot;-&quot;??_-;_-@_-" sourceLinked="1"/>
        <c:majorTickMark val="out"/>
        <c:minorTickMark val="none"/>
        <c:tickLblPos val="nextTo"/>
        <c:crossAx val="513306544"/>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24189302897975"/>
          <c:y val="4.7885757835095979E-2"/>
          <c:w val="0.73796403833840662"/>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Sheet1!$B$2:$B$3</c:f>
              <c:numCache>
                <c:formatCode>0%</c:formatCode>
                <c:ptCount val="2"/>
                <c:pt idx="0">
                  <c:v>0.15</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Sheet1!$C$2:$C$3</c:f>
              <c:numCache>
                <c:formatCode>0%</c:formatCode>
                <c:ptCount val="2"/>
                <c:pt idx="0">
                  <c:v>0.24</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Sheet1!$D$2:$D$3</c:f>
              <c:numCache>
                <c:formatCode>0%</c:formatCode>
                <c:ptCount val="2"/>
                <c:pt idx="0">
                  <c:v>0.41</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Sheet1!$E$2:$E$3</c:f>
              <c:numCache>
                <c:formatCode>0%</c:formatCode>
                <c:ptCount val="2"/>
                <c:pt idx="0">
                  <c:v>0.2</c:v>
                </c:pt>
                <c:pt idx="1">
                  <c:v>0.21</c:v>
                </c:pt>
              </c:numCache>
            </c:numRef>
          </c:val>
        </c:ser>
        <c:dLbls>
          <c:showLegendKey val="0"/>
          <c:showVal val="0"/>
          <c:showCatName val="0"/>
          <c:showSerName val="0"/>
          <c:showPercent val="0"/>
          <c:showBubbleSize val="0"/>
        </c:dLbls>
        <c:gapWidth val="49"/>
        <c:overlap val="100"/>
        <c:axId val="513362992"/>
        <c:axId val="513304192"/>
      </c:barChart>
      <c:catAx>
        <c:axId val="51336299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04192"/>
        <c:crosses val="autoZero"/>
        <c:auto val="1"/>
        <c:lblAlgn val="ctr"/>
        <c:lblOffset val="100"/>
        <c:noMultiLvlLbl val="0"/>
      </c:catAx>
      <c:valAx>
        <c:axId val="513304192"/>
        <c:scaling>
          <c:orientation val="minMax"/>
        </c:scaling>
        <c:delete val="1"/>
        <c:axPos val="l"/>
        <c:numFmt formatCode="0%" sourceLinked="1"/>
        <c:majorTickMark val="out"/>
        <c:minorTickMark val="none"/>
        <c:tickLblPos val="nextTo"/>
        <c:crossAx val="513362992"/>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Sheet1!$B$2:$B$3</c:f>
              <c:numCache>
                <c:formatCode>0%</c:formatCode>
                <c:ptCount val="2"/>
                <c:pt idx="0">
                  <c:v>0.89</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Sheet1!$C$2:$C$3</c:f>
              <c:numCache>
                <c:formatCode>0%</c:formatCode>
                <c:ptCount val="2"/>
                <c:pt idx="0">
                  <c:v>0.11</c:v>
                </c:pt>
                <c:pt idx="1">
                  <c:v>0.16</c:v>
                </c:pt>
              </c:numCache>
            </c:numRef>
          </c:val>
        </c:ser>
        <c:dLbls>
          <c:showLegendKey val="0"/>
          <c:showVal val="0"/>
          <c:showCatName val="0"/>
          <c:showSerName val="0"/>
          <c:showPercent val="0"/>
          <c:showBubbleSize val="0"/>
        </c:dLbls>
        <c:gapWidth val="49"/>
        <c:overlap val="100"/>
        <c:axId val="513304584"/>
        <c:axId val="513310856"/>
      </c:barChart>
      <c:catAx>
        <c:axId val="51330458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10856"/>
        <c:crosses val="autoZero"/>
        <c:auto val="1"/>
        <c:lblAlgn val="ctr"/>
        <c:lblOffset val="100"/>
        <c:noMultiLvlLbl val="0"/>
      </c:catAx>
      <c:valAx>
        <c:axId val="513310856"/>
        <c:scaling>
          <c:orientation val="minMax"/>
          <c:min val="0"/>
        </c:scaling>
        <c:delete val="1"/>
        <c:axPos val="l"/>
        <c:numFmt formatCode="0%" sourceLinked="1"/>
        <c:majorTickMark val="out"/>
        <c:minorTickMark val="none"/>
        <c:tickLblPos val="nextTo"/>
        <c:crossAx val="51330458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Sheet1!$C$2:$C$3</c:f>
              <c:numCache>
                <c:formatCode>0%</c:formatCode>
                <c:ptCount val="2"/>
                <c:pt idx="0">
                  <c:v>0.16</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Sheet1!$D$2:$D$3</c:f>
              <c:numCache>
                <c:formatCode>0%</c:formatCode>
                <c:ptCount val="2"/>
                <c:pt idx="0">
                  <c:v>0.24</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Sheet1!$E$2:$E$3</c:f>
              <c:numCache>
                <c:formatCode>0%</c:formatCode>
                <c:ptCount val="2"/>
                <c:pt idx="0">
                  <c:v>0.17</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Sheet1!$F$2:$F$3</c:f>
              <c:numCache>
                <c:formatCode>0%</c:formatCode>
                <c:ptCount val="2"/>
                <c:pt idx="0">
                  <c:v>0.16</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Sheet1!$G$2:$G$3</c:f>
              <c:numCache>
                <c:formatCode>0%</c:formatCode>
                <c:ptCount val="2"/>
                <c:pt idx="0">
                  <c:v>0.14000000000000001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Sheet1!$H$2:$H$3</c:f>
              <c:numCache>
                <c:formatCode>0%</c:formatCode>
                <c:ptCount val="2"/>
                <c:pt idx="0">
                  <c:v>0.05</c:v>
                </c:pt>
                <c:pt idx="1">
                  <c:v>0.06</c:v>
                </c:pt>
              </c:numCache>
            </c:numRef>
          </c:val>
        </c:ser>
        <c:dLbls>
          <c:showLegendKey val="0"/>
          <c:showVal val="0"/>
          <c:showCatName val="0"/>
          <c:showSerName val="0"/>
          <c:showPercent val="0"/>
          <c:showBubbleSize val="0"/>
        </c:dLbls>
        <c:gapWidth val="100"/>
        <c:overlap val="100"/>
        <c:axId val="513322616"/>
        <c:axId val="513316736"/>
      </c:barChart>
      <c:catAx>
        <c:axId val="513322616"/>
        <c:scaling>
          <c:orientation val="minMax"/>
        </c:scaling>
        <c:delete val="0"/>
        <c:axPos val="b"/>
        <c:numFmt formatCode="General" sourceLinked="0"/>
        <c:majorTickMark val="out"/>
        <c:minorTickMark val="none"/>
        <c:tickLblPos val="nextTo"/>
        <c:crossAx val="513316736"/>
        <c:crosses val="autoZero"/>
        <c:auto val="1"/>
        <c:lblAlgn val="ctr"/>
        <c:lblOffset val="100"/>
        <c:noMultiLvlLbl val="0"/>
      </c:catAx>
      <c:valAx>
        <c:axId val="513316736"/>
        <c:scaling>
          <c:orientation val="minMax"/>
        </c:scaling>
        <c:delete val="1"/>
        <c:axPos val="l"/>
        <c:numFmt formatCode="0%" sourceLinked="1"/>
        <c:majorTickMark val="out"/>
        <c:minorTickMark val="none"/>
        <c:tickLblPos val="nextTo"/>
        <c:crossAx val="51332261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Sheet1!$B$2:$B$3</c:f>
              <c:numCache>
                <c:formatCode>0%</c:formatCode>
                <c:ptCount val="2"/>
                <c:pt idx="0">
                  <c:v>0.09</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Sheet1!$C$2:$C$3</c:f>
              <c:numCache>
                <c:formatCode>0%</c:formatCode>
                <c:ptCount val="2"/>
                <c:pt idx="0">
                  <c:v>0.74</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Birmingham</c:v>
                </c:pt>
                <c:pt idx="1">
                  <c:v>Holiday visitors to UK</c:v>
                </c:pt>
              </c:strCache>
            </c:strRef>
          </c:cat>
          <c:val>
            <c:numRef>
              <c:f>Sheet1!$D$2:$D$3</c:f>
              <c:numCache>
                <c:formatCode>0%</c:formatCode>
                <c:ptCount val="2"/>
                <c:pt idx="0">
                  <c:v>0.16</c:v>
                </c:pt>
                <c:pt idx="1">
                  <c:v>0.15</c:v>
                </c:pt>
              </c:numCache>
            </c:numRef>
          </c:val>
        </c:ser>
        <c:dLbls>
          <c:showLegendKey val="0"/>
          <c:showVal val="1"/>
          <c:showCatName val="0"/>
          <c:showSerName val="0"/>
          <c:showPercent val="0"/>
          <c:showBubbleSize val="0"/>
        </c:dLbls>
        <c:gapWidth val="49"/>
        <c:overlap val="100"/>
        <c:axId val="513330456"/>
        <c:axId val="513337904"/>
      </c:barChart>
      <c:catAx>
        <c:axId val="513330456"/>
        <c:scaling>
          <c:orientation val="minMax"/>
        </c:scaling>
        <c:delete val="0"/>
        <c:axPos val="b"/>
        <c:numFmt formatCode="General" sourceLinked="0"/>
        <c:majorTickMark val="none"/>
        <c:minorTickMark val="none"/>
        <c:tickLblPos val="nextTo"/>
        <c:txPr>
          <a:bodyPr/>
          <a:lstStyle/>
          <a:p>
            <a:pPr>
              <a:defRPr b="1"/>
            </a:pPr>
            <a:endParaRPr lang="en-US"/>
          </a:p>
        </c:txPr>
        <c:crossAx val="513337904"/>
        <c:crosses val="autoZero"/>
        <c:auto val="1"/>
        <c:lblAlgn val="ctr"/>
        <c:lblOffset val="100"/>
        <c:noMultiLvlLbl val="0"/>
      </c:catAx>
      <c:valAx>
        <c:axId val="513337904"/>
        <c:scaling>
          <c:orientation val="minMax"/>
        </c:scaling>
        <c:delete val="1"/>
        <c:axPos val="l"/>
        <c:numFmt formatCode="0%" sourceLinked="1"/>
        <c:majorTickMark val="none"/>
        <c:minorTickMark val="none"/>
        <c:tickLblPos val="nextTo"/>
        <c:crossAx val="513330456"/>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West Midlands</c:v>
                </c:pt>
                <c:pt idx="1">
                  <c:v>London</c:v>
                </c:pt>
                <c:pt idx="2">
                  <c:v>South East (excl.London)</c:v>
                </c:pt>
                <c:pt idx="3">
                  <c:v>North West</c:v>
                </c:pt>
                <c:pt idx="4">
                  <c:v>Scotland </c:v>
                </c:pt>
              </c:strCache>
            </c:strRef>
          </c:cat>
          <c:val>
            <c:numRef>
              <c:f>Sheet1!$B$2:$B$6</c:f>
              <c:numCache>
                <c:formatCode>0%</c:formatCode>
                <c:ptCount val="5"/>
                <c:pt idx="0">
                  <c:v>0.46</c:v>
                </c:pt>
                <c:pt idx="1">
                  <c:v>0.24</c:v>
                </c:pt>
                <c:pt idx="2">
                  <c:v>0.19</c:v>
                </c:pt>
                <c:pt idx="3">
                  <c:v>0.03</c:v>
                </c:pt>
                <c:pt idx="4">
                  <c:v>0.01</c:v>
                </c:pt>
              </c:numCache>
            </c:numRef>
          </c:val>
        </c:ser>
        <c:dLbls>
          <c:showLegendKey val="0"/>
          <c:showVal val="0"/>
          <c:showCatName val="0"/>
          <c:showSerName val="0"/>
          <c:showPercent val="0"/>
          <c:showBubbleSize val="0"/>
        </c:dLbls>
        <c:gapWidth val="150"/>
        <c:axId val="530788400"/>
        <c:axId val="530791928"/>
      </c:barChart>
      <c:catAx>
        <c:axId val="53078840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30791928"/>
        <c:crosses val="autoZero"/>
        <c:auto val="1"/>
        <c:lblAlgn val="ctr"/>
        <c:lblOffset val="100"/>
        <c:noMultiLvlLbl val="0"/>
      </c:catAx>
      <c:valAx>
        <c:axId val="530791928"/>
        <c:scaling>
          <c:orientation val="minMax"/>
        </c:scaling>
        <c:delete val="1"/>
        <c:axPos val="t"/>
        <c:numFmt formatCode="0%" sourceLinked="1"/>
        <c:majorTickMark val="out"/>
        <c:minorTickMark val="none"/>
        <c:tickLblPos val="nextTo"/>
        <c:crossAx val="5307884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Birmingham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253</c:v>
                </c:pt>
                <c:pt idx="1">
                  <c:v>362</c:v>
                </c:pt>
                <c:pt idx="2">
                  <c:v>300</c:v>
                </c:pt>
                <c:pt idx="3">
                  <c:v>386</c:v>
                </c:pt>
                <c:pt idx="4">
                  <c:v>363</c:v>
                </c:pt>
              </c:numCache>
            </c:numRef>
          </c:val>
        </c:ser>
        <c:ser>
          <c:idx val="1"/>
          <c:order val="1"/>
          <c:tx>
            <c:strRef>
              <c:f>Sheet1!$C$1</c:f>
              <c:strCache>
                <c:ptCount val="1"/>
                <c:pt idx="0">
                  <c:v>Birmingham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47</c:v>
                </c:pt>
                <c:pt idx="1">
                  <c:v>60</c:v>
                </c:pt>
                <c:pt idx="2">
                  <c:v>51</c:v>
                </c:pt>
                <c:pt idx="3">
                  <c:v>73</c:v>
                </c:pt>
                <c:pt idx="4">
                  <c:v>69</c:v>
                </c:pt>
              </c:numCache>
            </c:numRef>
          </c:val>
        </c:ser>
        <c:dLbls>
          <c:showLegendKey val="0"/>
          <c:showVal val="0"/>
          <c:showCatName val="0"/>
          <c:showSerName val="0"/>
          <c:showPercent val="0"/>
          <c:showBubbleSize val="0"/>
        </c:dLbls>
        <c:gapWidth val="219"/>
        <c:axId val="517390168"/>
        <c:axId val="51739095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517390168"/>
        <c:axId val="517390952"/>
      </c:lineChart>
      <c:catAx>
        <c:axId val="517390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7390952"/>
        <c:crosses val="autoZero"/>
        <c:auto val="1"/>
        <c:lblAlgn val="ctr"/>
        <c:lblOffset val="100"/>
        <c:noMultiLvlLbl val="0"/>
      </c:catAx>
      <c:valAx>
        <c:axId val="517390952"/>
        <c:scaling>
          <c:orientation val="minMax"/>
        </c:scaling>
        <c:delete val="1"/>
        <c:axPos val="l"/>
        <c:numFmt formatCode="General" sourceLinked="1"/>
        <c:majorTickMark val="none"/>
        <c:minorTickMark val="none"/>
        <c:tickLblPos val="nextTo"/>
        <c:crossAx val="51739016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Birmingham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713</c:v>
                </c:pt>
                <c:pt idx="1">
                  <c:v>925</c:v>
                </c:pt>
                <c:pt idx="2">
                  <c:v>944</c:v>
                </c:pt>
                <c:pt idx="3">
                  <c:v>1107</c:v>
                </c:pt>
                <c:pt idx="4">
                  <c:v>1115</c:v>
                </c:pt>
              </c:numCache>
            </c:numRef>
          </c:val>
        </c:ser>
        <c:ser>
          <c:idx val="1"/>
          <c:order val="1"/>
          <c:tx>
            <c:strRef>
              <c:f>Sheet1!$C$1</c:f>
              <c:strCache>
                <c:ptCount val="1"/>
                <c:pt idx="0">
                  <c:v>Birmingham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116</c:v>
                </c:pt>
                <c:pt idx="1">
                  <c:v>156</c:v>
                </c:pt>
                <c:pt idx="2">
                  <c:v>156</c:v>
                </c:pt>
                <c:pt idx="3">
                  <c:v>180</c:v>
                </c:pt>
                <c:pt idx="4">
                  <c:v>162</c:v>
                </c:pt>
              </c:numCache>
            </c:numRef>
          </c:val>
        </c:ser>
        <c:dLbls>
          <c:showLegendKey val="0"/>
          <c:showVal val="0"/>
          <c:showCatName val="0"/>
          <c:showSerName val="0"/>
          <c:showPercent val="0"/>
          <c:showBubbleSize val="0"/>
        </c:dLbls>
        <c:gapWidth val="219"/>
        <c:axId val="517387032"/>
        <c:axId val="51737801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517387032"/>
        <c:axId val="517378016"/>
      </c:lineChart>
      <c:catAx>
        <c:axId val="517387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7378016"/>
        <c:crosses val="autoZero"/>
        <c:auto val="1"/>
        <c:lblAlgn val="ctr"/>
        <c:lblOffset val="100"/>
        <c:noMultiLvlLbl val="0"/>
      </c:catAx>
      <c:valAx>
        <c:axId val="517378016"/>
        <c:scaling>
          <c:orientation val="minMax"/>
        </c:scaling>
        <c:delete val="1"/>
        <c:axPos val="l"/>
        <c:numFmt formatCode="General" sourceLinked="1"/>
        <c:majorTickMark val="none"/>
        <c:minorTickMark val="none"/>
        <c:tickLblPos val="nextTo"/>
        <c:crossAx val="517387032"/>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Birmingham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Birmingham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517375272"/>
        <c:axId val="51737213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517375272"/>
        <c:axId val="517372136"/>
      </c:lineChart>
      <c:catAx>
        <c:axId val="517375272"/>
        <c:scaling>
          <c:orientation val="minMax"/>
        </c:scaling>
        <c:delete val="1"/>
        <c:axPos val="b"/>
        <c:numFmt formatCode="General" sourceLinked="1"/>
        <c:majorTickMark val="none"/>
        <c:minorTickMark val="none"/>
        <c:tickLblPos val="nextTo"/>
        <c:crossAx val="517372136"/>
        <c:crosses val="autoZero"/>
        <c:auto val="1"/>
        <c:lblAlgn val="ctr"/>
        <c:lblOffset val="100"/>
        <c:noMultiLvlLbl val="0"/>
      </c:catAx>
      <c:valAx>
        <c:axId val="517372136"/>
        <c:scaling>
          <c:orientation val="minMax"/>
        </c:scaling>
        <c:delete val="1"/>
        <c:axPos val="l"/>
        <c:numFmt formatCode="General" sourceLinked="1"/>
        <c:majorTickMark val="none"/>
        <c:minorTickMark val="none"/>
        <c:tickLblPos val="nextTo"/>
        <c:crossAx val="517375272"/>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1002488540716376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1002139810234901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13344960"/>
        <c:axId val="513349272"/>
      </c:lineChart>
      <c:catAx>
        <c:axId val="513344960"/>
        <c:scaling>
          <c:orientation val="minMax"/>
        </c:scaling>
        <c:delete val="1"/>
        <c:axPos val="b"/>
        <c:numFmt formatCode="General" sourceLinked="0"/>
        <c:majorTickMark val="out"/>
        <c:minorTickMark val="none"/>
        <c:tickLblPos val="nextTo"/>
        <c:crossAx val="513349272"/>
        <c:crosses val="autoZero"/>
        <c:auto val="1"/>
        <c:lblAlgn val="ctr"/>
        <c:lblOffset val="100"/>
        <c:noMultiLvlLbl val="0"/>
      </c:catAx>
      <c:valAx>
        <c:axId val="513349272"/>
        <c:scaling>
          <c:orientation val="minMax"/>
        </c:scaling>
        <c:delete val="1"/>
        <c:axPos val="l"/>
        <c:numFmt formatCode="#,##0" sourceLinked="1"/>
        <c:majorTickMark val="out"/>
        <c:minorTickMark val="none"/>
        <c:tickLblPos val="nextTo"/>
        <c:crossAx val="5133449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13342216"/>
        <c:axId val="513342608"/>
      </c:lineChart>
      <c:catAx>
        <c:axId val="513342216"/>
        <c:scaling>
          <c:orientation val="minMax"/>
        </c:scaling>
        <c:delete val="1"/>
        <c:axPos val="b"/>
        <c:numFmt formatCode="General" sourceLinked="0"/>
        <c:majorTickMark val="out"/>
        <c:minorTickMark val="none"/>
        <c:tickLblPos val="nextTo"/>
        <c:crossAx val="513342608"/>
        <c:crosses val="autoZero"/>
        <c:auto val="1"/>
        <c:lblAlgn val="ctr"/>
        <c:lblOffset val="100"/>
        <c:noMultiLvlLbl val="0"/>
      </c:catAx>
      <c:valAx>
        <c:axId val="513342608"/>
        <c:scaling>
          <c:orientation val="minMax"/>
        </c:scaling>
        <c:delete val="1"/>
        <c:axPos val="l"/>
        <c:numFmt formatCode="General" sourceLinked="1"/>
        <c:majorTickMark val="out"/>
        <c:minorTickMark val="none"/>
        <c:tickLblPos val="nextTo"/>
        <c:crossAx val="5133422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13343784"/>
        <c:axId val="513346920"/>
      </c:lineChart>
      <c:catAx>
        <c:axId val="513343784"/>
        <c:scaling>
          <c:orientation val="minMax"/>
        </c:scaling>
        <c:delete val="1"/>
        <c:axPos val="b"/>
        <c:numFmt formatCode="General" sourceLinked="0"/>
        <c:majorTickMark val="out"/>
        <c:minorTickMark val="none"/>
        <c:tickLblPos val="nextTo"/>
        <c:crossAx val="513346920"/>
        <c:crosses val="autoZero"/>
        <c:auto val="1"/>
        <c:lblAlgn val="ctr"/>
        <c:lblOffset val="100"/>
        <c:noMultiLvlLbl val="0"/>
      </c:catAx>
      <c:valAx>
        <c:axId val="513346920"/>
        <c:scaling>
          <c:orientation val="minMax"/>
        </c:scaling>
        <c:delete val="1"/>
        <c:axPos val="l"/>
        <c:numFmt formatCode="General" sourceLinked="1"/>
        <c:majorTickMark val="out"/>
        <c:minorTickMark val="none"/>
        <c:tickLblPos val="nextTo"/>
        <c:crossAx val="513343784"/>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7829551341981937"/>
          <c:w val="0.9112164396394129"/>
          <c:h val="0.44514290159288344"/>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Birmingham</c:v>
                </c:pt>
                <c:pt idx="1">
                  <c:v>All visits to UK</c:v>
                </c:pt>
              </c:strCache>
            </c:strRef>
          </c:cat>
          <c:val>
            <c:numRef>
              <c:f>Sheet1!$B$2:$B$3</c:f>
              <c:numCache>
                <c:formatCode>0%</c:formatCode>
                <c:ptCount val="2"/>
                <c:pt idx="0">
                  <c:v>0.05</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Birmingham</c:v>
                </c:pt>
                <c:pt idx="1">
                  <c:v>All visits to UK</c:v>
                </c:pt>
              </c:strCache>
            </c:strRef>
          </c:cat>
          <c:val>
            <c:numRef>
              <c:f>Sheet1!$C$2:$C$3</c:f>
              <c:numCache>
                <c:formatCode>0%</c:formatCode>
                <c:ptCount val="2"/>
                <c:pt idx="0">
                  <c:v>0.25</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Birmingham</c:v>
                </c:pt>
                <c:pt idx="1">
                  <c:v>All visits to UK</c:v>
                </c:pt>
              </c:strCache>
            </c:strRef>
          </c:cat>
          <c:val>
            <c:numRef>
              <c:f>Sheet1!$D$2:$D$3</c:f>
              <c:numCache>
                <c:formatCode>0%</c:formatCode>
                <c:ptCount val="2"/>
                <c:pt idx="0">
                  <c:v>0.54</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Birmingham</c:v>
                </c:pt>
                <c:pt idx="1">
                  <c:v>All visits to UK</c:v>
                </c:pt>
              </c:strCache>
            </c:strRef>
          </c:cat>
          <c:val>
            <c:numRef>
              <c:f>Sheet1!$E$2:$E$3</c:f>
              <c:numCache>
                <c:formatCode>0%</c:formatCode>
                <c:ptCount val="2"/>
                <c:pt idx="0">
                  <c:v>0.16</c:v>
                </c:pt>
                <c:pt idx="1">
                  <c:v>0.39</c:v>
                </c:pt>
              </c:numCache>
            </c:numRef>
          </c:val>
        </c:ser>
        <c:dLbls>
          <c:showLegendKey val="0"/>
          <c:showVal val="0"/>
          <c:showCatName val="0"/>
          <c:showSerName val="0"/>
          <c:showPercent val="0"/>
          <c:showBubbleSize val="0"/>
        </c:dLbls>
        <c:gapWidth val="100"/>
        <c:overlap val="100"/>
        <c:axId val="513344568"/>
        <c:axId val="513348880"/>
      </c:barChart>
      <c:catAx>
        <c:axId val="513344568"/>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3348880"/>
        <c:crosses val="autoZero"/>
        <c:auto val="1"/>
        <c:lblAlgn val="ctr"/>
        <c:lblOffset val="100"/>
        <c:noMultiLvlLbl val="0"/>
      </c:catAx>
      <c:valAx>
        <c:axId val="513348880"/>
        <c:scaling>
          <c:orientation val="maxMin"/>
        </c:scaling>
        <c:delete val="1"/>
        <c:axPos val="l"/>
        <c:numFmt formatCode="0%" sourceLinked="1"/>
        <c:majorTickMark val="out"/>
        <c:minorTickMark val="none"/>
        <c:tickLblPos val="nextTo"/>
        <c:crossAx val="513344568"/>
        <c:crosses val="autoZero"/>
        <c:crossBetween val="between"/>
      </c:valAx>
      <c:spPr>
        <a:noFill/>
        <a:ln>
          <a:noFill/>
        </a:ln>
        <a:effectLst/>
      </c:spPr>
    </c:plotArea>
    <c:legend>
      <c:legendPos val="b"/>
      <c:layout>
        <c:manualLayout>
          <c:xMode val="edge"/>
          <c:yMode val="edge"/>
          <c:x val="5.2463012940346915E-2"/>
          <c:y val="0.8687787697728358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Sheet1!$B$2:$B$5</c:f>
              <c:numCache>
                <c:formatCode>0%</c:formatCode>
                <c:ptCount val="4"/>
                <c:pt idx="0">
                  <c:v>0.04</c:v>
                </c:pt>
                <c:pt idx="1">
                  <c:v>0.11</c:v>
                </c:pt>
                <c:pt idx="2">
                  <c:v>7.0000000000000007E-2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Sheet1!$C$2:$C$5</c:f>
              <c:numCache>
                <c:formatCode>0%</c:formatCode>
                <c:ptCount val="4"/>
                <c:pt idx="0">
                  <c:v>0.05</c:v>
                </c:pt>
                <c:pt idx="1">
                  <c:v>0.09</c:v>
                </c:pt>
                <c:pt idx="2">
                  <c:v>0.09</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Sheet1!$D$2:$D$5</c:f>
              <c:numCache>
                <c:formatCode>0%</c:formatCode>
                <c:ptCount val="4"/>
                <c:pt idx="0">
                  <c:v>0.09</c:v>
                </c:pt>
                <c:pt idx="1">
                  <c:v>0.09</c:v>
                </c:pt>
                <c:pt idx="2">
                  <c:v>0.11</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Sheet1!$E$2:$E$5</c:f>
              <c:numCache>
                <c:formatCode>0%</c:formatCode>
                <c:ptCount val="4"/>
                <c:pt idx="0">
                  <c:v>0.04</c:v>
                </c:pt>
                <c:pt idx="1">
                  <c:v>0.08</c:v>
                </c:pt>
                <c:pt idx="2">
                  <c:v>0.06</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Sheet1!$F$2:$F$5</c:f>
              <c:numCache>
                <c:formatCode>0%</c:formatCode>
                <c:ptCount val="4"/>
                <c:pt idx="0">
                  <c:v>0.02</c:v>
                </c:pt>
                <c:pt idx="1">
                  <c:v>0.05</c:v>
                </c:pt>
                <c:pt idx="2">
                  <c:v>0.03</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Sheet1!$G$2:$G$5</c:f>
              <c:numCache>
                <c:formatCode>0%</c:formatCode>
                <c:ptCount val="4"/>
                <c:pt idx="0">
                  <c:v>0.06</c:v>
                </c:pt>
                <c:pt idx="1">
                  <c:v>0.06</c:v>
                </c:pt>
                <c:pt idx="2">
                  <c:v>0.03</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Sheet1!$H$2:$H$5</c:f>
              <c:numCache>
                <c:formatCode>0%</c:formatCode>
                <c:ptCount val="4"/>
                <c:pt idx="0">
                  <c:v>0.04</c:v>
                </c:pt>
                <c:pt idx="1">
                  <c:v>0.05</c:v>
                </c:pt>
                <c:pt idx="2">
                  <c:v>0.04</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Sheet1!$I$2:$I$5</c:f>
              <c:numCache>
                <c:formatCode>0%</c:formatCode>
                <c:ptCount val="4"/>
                <c:pt idx="0">
                  <c:v>0.02</c:v>
                </c:pt>
                <c:pt idx="1">
                  <c:v>0.03</c:v>
                </c:pt>
                <c:pt idx="2">
                  <c:v>0.04</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Sheet1!$J$2:$J$5</c:f>
              <c:numCache>
                <c:formatCode>0%</c:formatCode>
                <c:ptCount val="4"/>
                <c:pt idx="0">
                  <c:v>0.06</c:v>
                </c:pt>
                <c:pt idx="1">
                  <c:v>0.06</c:v>
                </c:pt>
                <c:pt idx="2">
                  <c:v>0.12</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Birmingham</c:v>
                </c:pt>
                <c:pt idx="1">
                  <c:v>All visitors to UK</c:v>
                </c:pt>
                <c:pt idx="2">
                  <c:v>All holiday visitors to Birmingham</c:v>
                </c:pt>
                <c:pt idx="3">
                  <c:v>All holiday visitors to UK</c:v>
                </c:pt>
              </c:strCache>
            </c:strRef>
          </c:cat>
          <c:val>
            <c:numRef>
              <c:f>Sheet1!$K$2:$K$5</c:f>
              <c:numCache>
                <c:formatCode>0%</c:formatCode>
                <c:ptCount val="4"/>
                <c:pt idx="0">
                  <c:v>0.57999999999999996</c:v>
                </c:pt>
                <c:pt idx="1">
                  <c:v>0.38</c:v>
                </c:pt>
                <c:pt idx="2">
                  <c:v>0.42</c:v>
                </c:pt>
                <c:pt idx="3">
                  <c:v>0.28999999999999998</c:v>
                </c:pt>
              </c:numCache>
            </c:numRef>
          </c:val>
        </c:ser>
        <c:dLbls>
          <c:showLegendKey val="0"/>
          <c:showVal val="0"/>
          <c:showCatName val="0"/>
          <c:showSerName val="0"/>
          <c:showPercent val="0"/>
          <c:showBubbleSize val="0"/>
        </c:dLbls>
        <c:gapWidth val="49"/>
        <c:overlap val="100"/>
        <c:axId val="513352800"/>
        <c:axId val="513355152"/>
      </c:barChart>
      <c:catAx>
        <c:axId val="513352800"/>
        <c:scaling>
          <c:orientation val="maxMin"/>
        </c:scaling>
        <c:delete val="0"/>
        <c:axPos val="l"/>
        <c:numFmt formatCode="General" sourceLinked="0"/>
        <c:majorTickMark val="none"/>
        <c:minorTickMark val="none"/>
        <c:tickLblPos val="nextTo"/>
        <c:txPr>
          <a:bodyPr/>
          <a:lstStyle/>
          <a:p>
            <a:pPr>
              <a:defRPr sz="1000" b="1"/>
            </a:pPr>
            <a:endParaRPr lang="en-US"/>
          </a:p>
        </c:txPr>
        <c:crossAx val="513355152"/>
        <c:crosses val="autoZero"/>
        <c:auto val="1"/>
        <c:lblAlgn val="ctr"/>
        <c:lblOffset val="100"/>
        <c:noMultiLvlLbl val="0"/>
      </c:catAx>
      <c:valAx>
        <c:axId val="513355152"/>
        <c:scaling>
          <c:orientation val="minMax"/>
          <c:max val="1"/>
        </c:scaling>
        <c:delete val="1"/>
        <c:axPos val="t"/>
        <c:numFmt formatCode="0%" sourceLinked="1"/>
        <c:majorTickMark val="out"/>
        <c:minorTickMark val="none"/>
        <c:tickLblPos val="nextTo"/>
        <c:crossAx val="513352800"/>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3390467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Birmingham</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8528" y="3763376"/>
            <a:ext cx="3667347" cy="2447954"/>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337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191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Birmingham</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045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045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045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045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4539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86361"/>
            <a:ext cx="8149762" cy="2904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dirty="0" smtClean="0">
                <a:solidFill>
                  <a:srgbClr val="120742"/>
                </a:solidFill>
              </a:rPr>
              <a:t>Visits, Spend and Nights to Birmingham  3 year average for 2014-16</a:t>
            </a:r>
            <a:endParaRPr sz="1400" b="1" dirty="0">
              <a:solidFill>
                <a:srgbClr val="120742"/>
              </a:solidFill>
            </a:endParaRPr>
          </a:p>
        </p:txBody>
      </p:sp>
      <p:sp>
        <p:nvSpPr>
          <p:cNvPr id="22" name="Rectangle 21"/>
          <p:cNvSpPr/>
          <p:nvPr/>
        </p:nvSpPr>
        <p:spPr>
          <a:xfrm>
            <a:off x="442141" y="23767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3771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3771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097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Birmingham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1,055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Birmingham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  166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308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Birmingham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349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Birmingham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539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Birmingham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Birmingham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4782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7556" y="414782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6268" y="414782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visits to Birmingham have increased every year for the last 5 years.  Holiday visits, spend and nights are significantly higher than in 2012 although lower than in 2015.</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Birmingham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1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395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01760"/>
            <a:ext cx="8277523" cy="81913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 half of overseas visits to Birmingham are for business purposes (more than twice the UK average), only 1 in 6 for a holiday. Birmingham is more likely than average to attract holiday visitors from Ireland and Asia. Holiday visitors are less likely than UK visitors on the whole to engage in cultural activities although visiting parks and gardens and museums are the most common activity.</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395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028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105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Ireland</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17.6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069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Birmingham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028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214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Birmingham</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600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600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747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Birmingham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5582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holiday visits to Birmingham are most likely to take place in July to September and to be booked independently.  On average holiday visitors stay 4.5 nights in Birmingham.</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4.5</a:t>
            </a:r>
            <a:endParaRPr sz="1000" dirty="0">
              <a:solidFill>
                <a:srgbClr val="120742"/>
              </a:solidFill>
            </a:endParaRPr>
          </a:p>
        </p:txBody>
      </p:sp>
      <p:sp>
        <p:nvSpPr>
          <p:cNvPr id="3" name="TextBox 2"/>
          <p:cNvSpPr txBox="1"/>
          <p:nvPr/>
        </p:nvSpPr>
        <p:spPr>
          <a:xfrm>
            <a:off x="3221758" y="49407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£386</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£86</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Birmingham</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3839796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38214"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3525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Airport is the most common arrival mode for holiday visitors to Birmingham, and the West Midlands the top gateway region.  Around 1 in 4 arrive via London, 1 in 5 via the South East.</a:t>
            </a:r>
          </a:p>
        </p:txBody>
      </p:sp>
      <p:graphicFrame>
        <p:nvGraphicFramePr>
          <p:cNvPr id="22" name="Picture Placeholder 7"/>
          <p:cNvGraphicFramePr>
            <a:graphicFrameLocks/>
          </p:cNvGraphicFramePr>
          <p:nvPr>
            <p:extLst/>
          </p:nvPr>
        </p:nvGraphicFramePr>
        <p:xfrm>
          <a:off x="702235" y="2537687"/>
          <a:ext cx="3360882" cy="348881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595823" y="232740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Birmingham*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553998"/>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a:solidFill>
                  <a:srgbClr val="120742"/>
                </a:solidFill>
                <a:latin typeface="Arial" panose="020B0604020202020204" pitchFamily="34" charset="0"/>
                <a:cs typeface="Arial" panose="020B0604020202020204" pitchFamily="34" charset="0"/>
              </a:rPr>
              <a:t>Base sizes too small to report day visits data</a:t>
            </a:r>
            <a:endParaRPr lang="en-GB" sz="900" dirty="0">
              <a:solidFill>
                <a:srgbClr val="120742"/>
              </a:solidFill>
              <a:latin typeface="Arial" panose="020B0604020202020204" pitchFamily="34" charset="0"/>
              <a:cs typeface="Arial" panose="020B0604020202020204" pitchFamily="34" charset="0"/>
            </a:endParaRPr>
          </a:p>
          <a:p>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91284" y="2736333"/>
          <a:ext cx="3401925" cy="3187389"/>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Birmingham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9675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27969</TotalTime>
  <Words>1598</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Birmingham</vt:lpstr>
      <vt:lpstr>Headline stats: Overseas visits, spend and nights to Birmingham</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919</cp:revision>
  <cp:lastPrinted>2017-10-24T09:05:43Z</cp:lastPrinted>
  <dcterms:created xsi:type="dcterms:W3CDTF">2016-07-20T15:06:07Z</dcterms:created>
  <dcterms:modified xsi:type="dcterms:W3CDTF">2017-11-06T16:09:38Z</dcterms:modified>
</cp:coreProperties>
</file>