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12"/>
  </p:notesMasterIdLst>
  <p:handoutMasterIdLst>
    <p:handoutMasterId r:id="rId13"/>
  </p:handoutMasterIdLst>
  <p:sldIdLst>
    <p:sldId id="276" r:id="rId3"/>
    <p:sldId id="372" r:id="rId4"/>
    <p:sldId id="373" r:id="rId5"/>
    <p:sldId id="374" r:id="rId6"/>
    <p:sldId id="375" r:id="rId7"/>
    <p:sldId id="371" r:id="rId8"/>
    <p:sldId id="286" r:id="rId9"/>
    <p:sldId id="289" r:id="rId10"/>
    <p:sldId id="290" r:id="rId1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 id="2" name="Jon Young" initials="JY" lastIdx="384" clrIdx="1"/>
  <p:cmAuthor id="3" name="Emily Cronin" initials="EC" lastIdx="12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DFB"/>
    <a:srgbClr val="505050"/>
    <a:srgbClr val="120742"/>
    <a:srgbClr val="646363"/>
    <a:srgbClr val="D4E1E0"/>
    <a:srgbClr val="A1AEAF"/>
    <a:srgbClr val="BFDBF7"/>
    <a:srgbClr val="157EAB"/>
    <a:srgbClr val="F9A52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9200" autoAdjust="0"/>
  </p:normalViewPr>
  <p:slideViewPr>
    <p:cSldViewPr snapToGrid="0" snapToObjects="1">
      <p:cViewPr varScale="1">
        <p:scale>
          <a:sx n="116" d="100"/>
          <a:sy n="116" d="100"/>
        </p:scale>
        <p:origin x="1482" y="108"/>
      </p:cViewPr>
      <p:guideLst>
        <p:guide orient="horz" pos="3936"/>
        <p:guide pos="204"/>
        <p:guide pos="553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birm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0.0</c:formatCode>
                <c:ptCount val="5"/>
                <c:pt idx="0" formatCode="General">
                  <c:v>4.7</c:v>
                </c:pt>
                <c:pt idx="1">
                  <c:v>6</c:v>
                </c:pt>
                <c:pt idx="2">
                  <c:v>5.0999999999999996</c:v>
                </c:pt>
                <c:pt idx="3">
                  <c:v>6.3</c:v>
                </c:pt>
                <c:pt idx="4">
                  <c:v>6.3</c:v>
                </c:pt>
              </c:numCache>
            </c:numRef>
          </c:val>
        </c:ser>
        <c:ser>
          <c:idx val="1"/>
          <c:order val="1"/>
          <c:tx>
            <c:strRef>
              <c:f>Sheet1!$C$1</c:f>
              <c:strCache>
                <c:ptCount val="1"/>
                <c:pt idx="0">
                  <c:v>birm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0.7</c:v>
                </c:pt>
                <c:pt idx="1">
                  <c:v>0.8</c:v>
                </c:pt>
                <c:pt idx="2" formatCode="0.0">
                  <c:v>0.6</c:v>
                </c:pt>
                <c:pt idx="3" formatCode="0.0">
                  <c:v>0.9</c:v>
                </c:pt>
                <c:pt idx="4" formatCode="0.0">
                  <c:v>0.7</c:v>
                </c:pt>
              </c:numCache>
            </c:numRef>
          </c:val>
        </c:ser>
        <c:dLbls>
          <c:showLegendKey val="0"/>
          <c:showVal val="0"/>
          <c:showCatName val="0"/>
          <c:showSerName val="0"/>
          <c:showPercent val="0"/>
          <c:showBubbleSize val="0"/>
        </c:dLbls>
        <c:gapWidth val="219"/>
        <c:axId val="517386640"/>
        <c:axId val="51739487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517386640"/>
        <c:axId val="517394872"/>
      </c:lineChart>
      <c:catAx>
        <c:axId val="517386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17394872"/>
        <c:crosses val="autoZero"/>
        <c:auto val="1"/>
        <c:lblAlgn val="ctr"/>
        <c:lblOffset val="100"/>
        <c:noMultiLvlLbl val="0"/>
      </c:catAx>
      <c:valAx>
        <c:axId val="517394872"/>
        <c:scaling>
          <c:orientation val="minMax"/>
        </c:scaling>
        <c:delete val="1"/>
        <c:axPos val="l"/>
        <c:numFmt formatCode="General" sourceLinked="1"/>
        <c:majorTickMark val="none"/>
        <c:minorTickMark val="none"/>
        <c:tickLblPos val="nextTo"/>
        <c:crossAx val="51738664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6.4390962865463655E-2"/>
          <c:w val="0.99897384094165476"/>
          <c:h val="0.89774912349147928"/>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Birmingham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0.44</c:v>
                </c:pt>
                <c:pt idx="1">
                  <c:v>0.4</c:v>
                </c:pt>
                <c:pt idx="2">
                  <c:v>0.33</c:v>
                </c:pt>
                <c:pt idx="3">
                  <c:v>0.33</c:v>
                </c:pt>
                <c:pt idx="4">
                  <c:v>0.27</c:v>
                </c:pt>
                <c:pt idx="5">
                  <c:v>0.12</c:v>
                </c:pt>
                <c:pt idx="6">
                  <c:v>0.13</c:v>
                </c:pt>
                <c:pt idx="7">
                  <c:v>0.13</c:v>
                </c:pt>
                <c:pt idx="8">
                  <c:v>0.08</c:v>
                </c:pt>
              </c:numCache>
            </c:numRef>
          </c:val>
        </c:ser>
        <c:dLbls>
          <c:showLegendKey val="0"/>
          <c:showVal val="0"/>
          <c:showCatName val="0"/>
          <c:showSerName val="0"/>
          <c:showPercent val="0"/>
          <c:showBubbleSize val="0"/>
        </c:dLbls>
        <c:gapWidth val="30"/>
        <c:axId val="513353976"/>
        <c:axId val="513361816"/>
      </c:barChart>
      <c:catAx>
        <c:axId val="513353976"/>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513361816"/>
        <c:crosses val="autoZero"/>
        <c:auto val="1"/>
        <c:lblAlgn val="ctr"/>
        <c:lblOffset val="100"/>
        <c:noMultiLvlLbl val="0"/>
      </c:catAx>
      <c:valAx>
        <c:axId val="513361816"/>
        <c:scaling>
          <c:orientation val="minMax"/>
          <c:max val="1"/>
        </c:scaling>
        <c:delete val="1"/>
        <c:axPos val="l"/>
        <c:majorGridlines>
          <c:spPr>
            <a:ln>
              <a:noFill/>
            </a:ln>
          </c:spPr>
        </c:majorGridlines>
        <c:numFmt formatCode="0%" sourceLinked="1"/>
        <c:majorTickMark val="out"/>
        <c:minorTickMark val="none"/>
        <c:tickLblPos val="nextTo"/>
        <c:crossAx val="513353976"/>
        <c:crosses val="autoZero"/>
        <c:crossBetween val="between"/>
      </c:valAx>
    </c:plotArea>
    <c:legend>
      <c:legendPos val="r"/>
      <c:layout>
        <c:manualLayout>
          <c:xMode val="edge"/>
          <c:yMode val="edge"/>
          <c:x val="0.29282588906613577"/>
          <c:y val="1.9092597442079567E-2"/>
          <c:w val="0.70334734151184575"/>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Sheet1!$B$2:$B$3</c:f>
              <c:numCache>
                <c:formatCode>0%</c:formatCode>
                <c:ptCount val="2"/>
                <c:pt idx="0">
                  <c:v>0.34</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Sheet1!$C$2:$C$3</c:f>
              <c:numCache>
                <c:formatCode>0%</c:formatCode>
                <c:ptCount val="2"/>
                <c:pt idx="0">
                  <c:v>0.28999999999999998</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Sheet1!$D$2:$D$3</c:f>
              <c:numCache>
                <c:formatCode>0%</c:formatCode>
                <c:ptCount val="2"/>
                <c:pt idx="0">
                  <c:v>0.23</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Sheet1!$E$2:$E$3</c:f>
              <c:numCache>
                <c:formatCode>0%</c:formatCode>
                <c:ptCount val="2"/>
                <c:pt idx="0">
                  <c:v>0.13</c:v>
                </c:pt>
                <c:pt idx="1">
                  <c:v>7.0000000000000007E-2</c:v>
                </c:pt>
              </c:numCache>
            </c:numRef>
          </c:val>
        </c:ser>
        <c:dLbls>
          <c:showLegendKey val="0"/>
          <c:showVal val="1"/>
          <c:showCatName val="0"/>
          <c:showSerName val="0"/>
          <c:showPercent val="0"/>
          <c:showBubbleSize val="0"/>
        </c:dLbls>
        <c:gapWidth val="49"/>
        <c:overlap val="100"/>
        <c:axId val="513363776"/>
        <c:axId val="513359464"/>
      </c:barChart>
      <c:catAx>
        <c:axId val="513363776"/>
        <c:scaling>
          <c:orientation val="minMax"/>
        </c:scaling>
        <c:delete val="0"/>
        <c:axPos val="b"/>
        <c:numFmt formatCode="General" sourceLinked="0"/>
        <c:majorTickMark val="none"/>
        <c:minorTickMark val="none"/>
        <c:tickLblPos val="nextTo"/>
        <c:txPr>
          <a:bodyPr/>
          <a:lstStyle/>
          <a:p>
            <a:pPr>
              <a:defRPr b="1"/>
            </a:pPr>
            <a:endParaRPr lang="en-US"/>
          </a:p>
        </c:txPr>
        <c:crossAx val="513359464"/>
        <c:crosses val="autoZero"/>
        <c:auto val="1"/>
        <c:lblAlgn val="ctr"/>
        <c:lblOffset val="100"/>
        <c:noMultiLvlLbl val="0"/>
      </c:catAx>
      <c:valAx>
        <c:axId val="513359464"/>
        <c:scaling>
          <c:orientation val="minMax"/>
        </c:scaling>
        <c:delete val="1"/>
        <c:axPos val="l"/>
        <c:numFmt formatCode="0%" sourceLinked="1"/>
        <c:majorTickMark val="none"/>
        <c:minorTickMark val="none"/>
        <c:tickLblPos val="nextTo"/>
        <c:crossAx val="513363776"/>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Birmingham</c:v>
                </c:pt>
                <c:pt idx="1">
                  <c:v>Holiday visitors to UK</c:v>
                </c:pt>
              </c:strCache>
            </c:strRef>
          </c:cat>
          <c:val>
            <c:numRef>
              <c:f>Sheet1!$B$2:$B$4</c:f>
              <c:numCache>
                <c:formatCode>_-[$£-809]* #,##0_-;\-[$£-809]* #,##0_-;_-[$£-809]* "-"??_-;_-@_-</c:formatCode>
                <c:ptCount val="2"/>
                <c:pt idx="0">
                  <c:v>386</c:v>
                </c:pt>
                <c:pt idx="1">
                  <c:v>644</c:v>
                </c:pt>
              </c:numCache>
            </c:numRef>
          </c:val>
        </c:ser>
        <c:dLbls>
          <c:showLegendKey val="0"/>
          <c:showVal val="0"/>
          <c:showCatName val="0"/>
          <c:showSerName val="0"/>
          <c:showPercent val="0"/>
          <c:showBubbleSize val="0"/>
        </c:dLbls>
        <c:gapWidth val="102"/>
        <c:axId val="513364952"/>
        <c:axId val="513360248"/>
      </c:barChart>
      <c:catAx>
        <c:axId val="51336495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13360248"/>
        <c:crosses val="autoZero"/>
        <c:auto val="1"/>
        <c:lblAlgn val="ctr"/>
        <c:lblOffset val="100"/>
        <c:noMultiLvlLbl val="0"/>
      </c:catAx>
      <c:valAx>
        <c:axId val="513360248"/>
        <c:scaling>
          <c:orientation val="minMax"/>
          <c:max val="1000"/>
        </c:scaling>
        <c:delete val="1"/>
        <c:axPos val="l"/>
        <c:numFmt formatCode="_-[$£-809]* #,##0_-;\-[$£-809]* #,##0_-;_-[$£-809]* &quot;-&quot;??_-;_-@_-" sourceLinked="1"/>
        <c:majorTickMark val="out"/>
        <c:minorTickMark val="none"/>
        <c:tickLblPos val="nextTo"/>
        <c:crossAx val="513364952"/>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Birmingham</c:v>
                </c:pt>
                <c:pt idx="1">
                  <c:v>Holiday visitors to UK</c:v>
                </c:pt>
              </c:strCache>
            </c:strRef>
          </c:cat>
          <c:val>
            <c:numRef>
              <c:f>Sheet1!$B$2:$B$4</c:f>
              <c:numCache>
                <c:formatCode>_-[$£-809]* #,##0_-;\-[$£-809]* #,##0_-;_-[$£-809]* "-"??_-;_-@_-</c:formatCode>
                <c:ptCount val="2"/>
                <c:pt idx="0">
                  <c:v>86</c:v>
                </c:pt>
                <c:pt idx="1">
                  <c:v>101</c:v>
                </c:pt>
              </c:numCache>
            </c:numRef>
          </c:val>
        </c:ser>
        <c:dLbls>
          <c:showLegendKey val="0"/>
          <c:showVal val="0"/>
          <c:showCatName val="0"/>
          <c:showSerName val="0"/>
          <c:showPercent val="0"/>
          <c:showBubbleSize val="0"/>
        </c:dLbls>
        <c:gapWidth val="102"/>
        <c:axId val="513306544"/>
        <c:axId val="513303016"/>
      </c:barChart>
      <c:catAx>
        <c:axId val="513306544"/>
        <c:scaling>
          <c:orientation val="minMax"/>
        </c:scaling>
        <c:delete val="0"/>
        <c:axPos val="b"/>
        <c:numFmt formatCode="General" sourceLinked="0"/>
        <c:majorTickMark val="out"/>
        <c:minorTickMark val="none"/>
        <c:tickLblPos val="nextTo"/>
        <c:txPr>
          <a:bodyPr/>
          <a:lstStyle/>
          <a:p>
            <a:pPr>
              <a:defRPr sz="900" b="1"/>
            </a:pPr>
            <a:endParaRPr lang="en-US"/>
          </a:p>
        </c:txPr>
        <c:crossAx val="513303016"/>
        <c:crosses val="autoZero"/>
        <c:auto val="1"/>
        <c:lblAlgn val="ctr"/>
        <c:lblOffset val="100"/>
        <c:noMultiLvlLbl val="0"/>
      </c:catAx>
      <c:valAx>
        <c:axId val="513303016"/>
        <c:scaling>
          <c:orientation val="minMax"/>
          <c:max val="1000"/>
        </c:scaling>
        <c:delete val="1"/>
        <c:axPos val="l"/>
        <c:numFmt formatCode="_-[$£-809]* #,##0_-;\-[$£-809]* #,##0_-;_-[$£-809]* &quot;-&quot;??_-;_-@_-" sourceLinked="1"/>
        <c:majorTickMark val="out"/>
        <c:minorTickMark val="none"/>
        <c:tickLblPos val="nextTo"/>
        <c:crossAx val="513306544"/>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624189302897975"/>
          <c:y val="4.7885757835095979E-2"/>
          <c:w val="0.73796403833840662"/>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Sheet1!$B$2:$B$3</c:f>
              <c:numCache>
                <c:formatCode>0%</c:formatCode>
                <c:ptCount val="2"/>
                <c:pt idx="0">
                  <c:v>0.15</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Sheet1!$C$2:$C$3</c:f>
              <c:numCache>
                <c:formatCode>0%</c:formatCode>
                <c:ptCount val="2"/>
                <c:pt idx="0">
                  <c:v>0.24</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Sheet1!$D$2:$D$3</c:f>
              <c:numCache>
                <c:formatCode>0%</c:formatCode>
                <c:ptCount val="2"/>
                <c:pt idx="0">
                  <c:v>0.41</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Sheet1!$E$2:$E$3</c:f>
              <c:numCache>
                <c:formatCode>0%</c:formatCode>
                <c:ptCount val="2"/>
                <c:pt idx="0">
                  <c:v>0.2</c:v>
                </c:pt>
                <c:pt idx="1">
                  <c:v>0.21</c:v>
                </c:pt>
              </c:numCache>
            </c:numRef>
          </c:val>
        </c:ser>
        <c:dLbls>
          <c:showLegendKey val="0"/>
          <c:showVal val="0"/>
          <c:showCatName val="0"/>
          <c:showSerName val="0"/>
          <c:showPercent val="0"/>
          <c:showBubbleSize val="0"/>
        </c:dLbls>
        <c:gapWidth val="49"/>
        <c:overlap val="100"/>
        <c:axId val="513362992"/>
        <c:axId val="513304192"/>
      </c:barChart>
      <c:catAx>
        <c:axId val="51336299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13304192"/>
        <c:crosses val="autoZero"/>
        <c:auto val="1"/>
        <c:lblAlgn val="ctr"/>
        <c:lblOffset val="100"/>
        <c:noMultiLvlLbl val="0"/>
      </c:catAx>
      <c:valAx>
        <c:axId val="513304192"/>
        <c:scaling>
          <c:orientation val="minMax"/>
        </c:scaling>
        <c:delete val="1"/>
        <c:axPos val="l"/>
        <c:numFmt formatCode="0%" sourceLinked="1"/>
        <c:majorTickMark val="out"/>
        <c:minorTickMark val="none"/>
        <c:tickLblPos val="nextTo"/>
        <c:crossAx val="513362992"/>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Sheet1!$B$2:$B$3</c:f>
              <c:numCache>
                <c:formatCode>0%</c:formatCode>
                <c:ptCount val="2"/>
                <c:pt idx="0">
                  <c:v>0.89</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Sheet1!$C$2:$C$3</c:f>
              <c:numCache>
                <c:formatCode>0%</c:formatCode>
                <c:ptCount val="2"/>
                <c:pt idx="0">
                  <c:v>0.11</c:v>
                </c:pt>
                <c:pt idx="1">
                  <c:v>0.16</c:v>
                </c:pt>
              </c:numCache>
            </c:numRef>
          </c:val>
        </c:ser>
        <c:dLbls>
          <c:showLegendKey val="0"/>
          <c:showVal val="0"/>
          <c:showCatName val="0"/>
          <c:showSerName val="0"/>
          <c:showPercent val="0"/>
          <c:showBubbleSize val="0"/>
        </c:dLbls>
        <c:gapWidth val="49"/>
        <c:overlap val="100"/>
        <c:axId val="513304584"/>
        <c:axId val="513310856"/>
      </c:barChart>
      <c:catAx>
        <c:axId val="51330458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13310856"/>
        <c:crosses val="autoZero"/>
        <c:auto val="1"/>
        <c:lblAlgn val="ctr"/>
        <c:lblOffset val="100"/>
        <c:noMultiLvlLbl val="0"/>
      </c:catAx>
      <c:valAx>
        <c:axId val="513310856"/>
        <c:scaling>
          <c:orientation val="minMax"/>
          <c:min val="0"/>
        </c:scaling>
        <c:delete val="1"/>
        <c:axPos val="l"/>
        <c:numFmt formatCode="0%" sourceLinked="1"/>
        <c:majorTickMark val="out"/>
        <c:minorTickMark val="none"/>
        <c:tickLblPos val="nextTo"/>
        <c:crossAx val="513304584"/>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Sheet1!$B$2:$B$3</c:f>
              <c:numCache>
                <c:formatCode>0%</c:formatCode>
                <c:ptCount val="2"/>
                <c:pt idx="0">
                  <c:v>7.0000000000000007E-2</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Sheet1!$C$2:$C$3</c:f>
              <c:numCache>
                <c:formatCode>0%</c:formatCode>
                <c:ptCount val="2"/>
                <c:pt idx="0">
                  <c:v>0.16</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Sheet1!$D$2:$D$3</c:f>
              <c:numCache>
                <c:formatCode>0%</c:formatCode>
                <c:ptCount val="2"/>
                <c:pt idx="0">
                  <c:v>0.24</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Sheet1!$E$2:$E$3</c:f>
              <c:numCache>
                <c:formatCode>0%</c:formatCode>
                <c:ptCount val="2"/>
                <c:pt idx="0">
                  <c:v>0.17</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Sheet1!$F$2:$F$3</c:f>
              <c:numCache>
                <c:formatCode>0%</c:formatCode>
                <c:ptCount val="2"/>
                <c:pt idx="0">
                  <c:v>0.16</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Sheet1!$G$2:$G$3</c:f>
              <c:numCache>
                <c:formatCode>0%</c:formatCode>
                <c:ptCount val="2"/>
                <c:pt idx="0">
                  <c:v>0.14000000000000001</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Sheet1!$H$2:$H$3</c:f>
              <c:numCache>
                <c:formatCode>0%</c:formatCode>
                <c:ptCount val="2"/>
                <c:pt idx="0">
                  <c:v>0.05</c:v>
                </c:pt>
                <c:pt idx="1">
                  <c:v>0.06</c:v>
                </c:pt>
              </c:numCache>
            </c:numRef>
          </c:val>
        </c:ser>
        <c:dLbls>
          <c:showLegendKey val="0"/>
          <c:showVal val="0"/>
          <c:showCatName val="0"/>
          <c:showSerName val="0"/>
          <c:showPercent val="0"/>
          <c:showBubbleSize val="0"/>
        </c:dLbls>
        <c:gapWidth val="100"/>
        <c:overlap val="100"/>
        <c:axId val="513322616"/>
        <c:axId val="513316736"/>
      </c:barChart>
      <c:catAx>
        <c:axId val="513322616"/>
        <c:scaling>
          <c:orientation val="minMax"/>
        </c:scaling>
        <c:delete val="0"/>
        <c:axPos val="b"/>
        <c:numFmt formatCode="General" sourceLinked="0"/>
        <c:majorTickMark val="out"/>
        <c:minorTickMark val="none"/>
        <c:tickLblPos val="nextTo"/>
        <c:crossAx val="513316736"/>
        <c:crosses val="autoZero"/>
        <c:auto val="1"/>
        <c:lblAlgn val="ctr"/>
        <c:lblOffset val="100"/>
        <c:noMultiLvlLbl val="0"/>
      </c:catAx>
      <c:valAx>
        <c:axId val="513316736"/>
        <c:scaling>
          <c:orientation val="minMax"/>
        </c:scaling>
        <c:delete val="1"/>
        <c:axPos val="l"/>
        <c:numFmt formatCode="0%" sourceLinked="1"/>
        <c:majorTickMark val="out"/>
        <c:minorTickMark val="none"/>
        <c:tickLblPos val="nextTo"/>
        <c:crossAx val="513322616"/>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Sheet1!$B$2:$B$3</c:f>
              <c:numCache>
                <c:formatCode>0%</c:formatCode>
                <c:ptCount val="2"/>
                <c:pt idx="0">
                  <c:v>0.09</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Sheet1!$C$2:$C$3</c:f>
              <c:numCache>
                <c:formatCode>0%</c:formatCode>
                <c:ptCount val="2"/>
                <c:pt idx="0">
                  <c:v>0.74</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Birmingham</c:v>
                </c:pt>
                <c:pt idx="1">
                  <c:v>Holiday visitors to UK</c:v>
                </c:pt>
              </c:strCache>
            </c:strRef>
          </c:cat>
          <c:val>
            <c:numRef>
              <c:f>Sheet1!$D$2:$D$3</c:f>
              <c:numCache>
                <c:formatCode>0%</c:formatCode>
                <c:ptCount val="2"/>
                <c:pt idx="0">
                  <c:v>0.16</c:v>
                </c:pt>
                <c:pt idx="1">
                  <c:v>0.15</c:v>
                </c:pt>
              </c:numCache>
            </c:numRef>
          </c:val>
        </c:ser>
        <c:dLbls>
          <c:showLegendKey val="0"/>
          <c:showVal val="1"/>
          <c:showCatName val="0"/>
          <c:showSerName val="0"/>
          <c:showPercent val="0"/>
          <c:showBubbleSize val="0"/>
        </c:dLbls>
        <c:gapWidth val="49"/>
        <c:overlap val="100"/>
        <c:axId val="513330456"/>
        <c:axId val="513337904"/>
      </c:barChart>
      <c:catAx>
        <c:axId val="513330456"/>
        <c:scaling>
          <c:orientation val="minMax"/>
        </c:scaling>
        <c:delete val="0"/>
        <c:axPos val="b"/>
        <c:numFmt formatCode="General" sourceLinked="0"/>
        <c:majorTickMark val="none"/>
        <c:minorTickMark val="none"/>
        <c:tickLblPos val="nextTo"/>
        <c:txPr>
          <a:bodyPr/>
          <a:lstStyle/>
          <a:p>
            <a:pPr>
              <a:defRPr b="1"/>
            </a:pPr>
            <a:endParaRPr lang="en-US"/>
          </a:p>
        </c:txPr>
        <c:crossAx val="513337904"/>
        <c:crosses val="autoZero"/>
        <c:auto val="1"/>
        <c:lblAlgn val="ctr"/>
        <c:lblOffset val="100"/>
        <c:noMultiLvlLbl val="0"/>
      </c:catAx>
      <c:valAx>
        <c:axId val="513337904"/>
        <c:scaling>
          <c:orientation val="minMax"/>
        </c:scaling>
        <c:delete val="1"/>
        <c:axPos val="l"/>
        <c:numFmt formatCode="0%" sourceLinked="1"/>
        <c:majorTickMark val="none"/>
        <c:minorTickMark val="none"/>
        <c:tickLblPos val="nextTo"/>
        <c:crossAx val="513330456"/>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West Midlands</c:v>
                </c:pt>
                <c:pt idx="1">
                  <c:v>London</c:v>
                </c:pt>
                <c:pt idx="2">
                  <c:v>South East (excl.London)</c:v>
                </c:pt>
                <c:pt idx="3">
                  <c:v>North West</c:v>
                </c:pt>
                <c:pt idx="4">
                  <c:v>Scotland </c:v>
                </c:pt>
              </c:strCache>
            </c:strRef>
          </c:cat>
          <c:val>
            <c:numRef>
              <c:f>Sheet1!$B$2:$B$6</c:f>
              <c:numCache>
                <c:formatCode>0%</c:formatCode>
                <c:ptCount val="5"/>
                <c:pt idx="0">
                  <c:v>0.46</c:v>
                </c:pt>
                <c:pt idx="1">
                  <c:v>0.24</c:v>
                </c:pt>
                <c:pt idx="2">
                  <c:v>0.19</c:v>
                </c:pt>
                <c:pt idx="3">
                  <c:v>0.03</c:v>
                </c:pt>
                <c:pt idx="4">
                  <c:v>0.01</c:v>
                </c:pt>
              </c:numCache>
            </c:numRef>
          </c:val>
        </c:ser>
        <c:dLbls>
          <c:showLegendKey val="0"/>
          <c:showVal val="0"/>
          <c:showCatName val="0"/>
          <c:showSerName val="0"/>
          <c:showPercent val="0"/>
          <c:showBubbleSize val="0"/>
        </c:dLbls>
        <c:gapWidth val="150"/>
        <c:axId val="530788400"/>
        <c:axId val="530791928"/>
      </c:barChart>
      <c:catAx>
        <c:axId val="530788400"/>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30791928"/>
        <c:crosses val="autoZero"/>
        <c:auto val="1"/>
        <c:lblAlgn val="ctr"/>
        <c:lblOffset val="100"/>
        <c:noMultiLvlLbl val="0"/>
      </c:catAx>
      <c:valAx>
        <c:axId val="530791928"/>
        <c:scaling>
          <c:orientation val="minMax"/>
        </c:scaling>
        <c:delete val="1"/>
        <c:axPos val="t"/>
        <c:numFmt formatCode="0%" sourceLinked="1"/>
        <c:majorTickMark val="out"/>
        <c:minorTickMark val="none"/>
        <c:tickLblPos val="nextTo"/>
        <c:crossAx val="53078840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Birmingham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253</c:v>
                </c:pt>
                <c:pt idx="1">
                  <c:v>362</c:v>
                </c:pt>
                <c:pt idx="2">
                  <c:v>300</c:v>
                </c:pt>
                <c:pt idx="3">
                  <c:v>386</c:v>
                </c:pt>
                <c:pt idx="4">
                  <c:v>363</c:v>
                </c:pt>
              </c:numCache>
            </c:numRef>
          </c:val>
        </c:ser>
        <c:ser>
          <c:idx val="1"/>
          <c:order val="1"/>
          <c:tx>
            <c:strRef>
              <c:f>Sheet1!$C$1</c:f>
              <c:strCache>
                <c:ptCount val="1"/>
                <c:pt idx="0">
                  <c:v>Birmingham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47</c:v>
                </c:pt>
                <c:pt idx="1">
                  <c:v>60</c:v>
                </c:pt>
                <c:pt idx="2">
                  <c:v>51</c:v>
                </c:pt>
                <c:pt idx="3">
                  <c:v>73</c:v>
                </c:pt>
                <c:pt idx="4">
                  <c:v>69</c:v>
                </c:pt>
              </c:numCache>
            </c:numRef>
          </c:val>
        </c:ser>
        <c:dLbls>
          <c:showLegendKey val="0"/>
          <c:showVal val="0"/>
          <c:showCatName val="0"/>
          <c:showSerName val="0"/>
          <c:showPercent val="0"/>
          <c:showBubbleSize val="0"/>
        </c:dLbls>
        <c:gapWidth val="219"/>
        <c:axId val="517390168"/>
        <c:axId val="51739095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517390168"/>
        <c:axId val="517390952"/>
      </c:lineChart>
      <c:catAx>
        <c:axId val="517390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17390952"/>
        <c:crosses val="autoZero"/>
        <c:auto val="1"/>
        <c:lblAlgn val="ctr"/>
        <c:lblOffset val="100"/>
        <c:noMultiLvlLbl val="0"/>
      </c:catAx>
      <c:valAx>
        <c:axId val="517390952"/>
        <c:scaling>
          <c:orientation val="minMax"/>
        </c:scaling>
        <c:delete val="1"/>
        <c:axPos val="l"/>
        <c:numFmt formatCode="General" sourceLinked="1"/>
        <c:majorTickMark val="none"/>
        <c:minorTickMark val="none"/>
        <c:tickLblPos val="nextTo"/>
        <c:crossAx val="51739016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Birmingham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713</c:v>
                </c:pt>
                <c:pt idx="1">
                  <c:v>925</c:v>
                </c:pt>
                <c:pt idx="2">
                  <c:v>944</c:v>
                </c:pt>
                <c:pt idx="3">
                  <c:v>1107</c:v>
                </c:pt>
                <c:pt idx="4">
                  <c:v>1115</c:v>
                </c:pt>
              </c:numCache>
            </c:numRef>
          </c:val>
        </c:ser>
        <c:ser>
          <c:idx val="1"/>
          <c:order val="1"/>
          <c:tx>
            <c:strRef>
              <c:f>Sheet1!$C$1</c:f>
              <c:strCache>
                <c:ptCount val="1"/>
                <c:pt idx="0">
                  <c:v>Birmingham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116</c:v>
                </c:pt>
                <c:pt idx="1">
                  <c:v>156</c:v>
                </c:pt>
                <c:pt idx="2">
                  <c:v>156</c:v>
                </c:pt>
                <c:pt idx="3">
                  <c:v>180</c:v>
                </c:pt>
                <c:pt idx="4">
                  <c:v>162</c:v>
                </c:pt>
              </c:numCache>
            </c:numRef>
          </c:val>
        </c:ser>
        <c:dLbls>
          <c:showLegendKey val="0"/>
          <c:showVal val="0"/>
          <c:showCatName val="0"/>
          <c:showSerName val="0"/>
          <c:showPercent val="0"/>
          <c:showBubbleSize val="0"/>
        </c:dLbls>
        <c:gapWidth val="219"/>
        <c:axId val="517387032"/>
        <c:axId val="51737801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517387032"/>
        <c:axId val="517378016"/>
      </c:lineChart>
      <c:catAx>
        <c:axId val="517387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17378016"/>
        <c:crosses val="autoZero"/>
        <c:auto val="1"/>
        <c:lblAlgn val="ctr"/>
        <c:lblOffset val="100"/>
        <c:noMultiLvlLbl val="0"/>
      </c:catAx>
      <c:valAx>
        <c:axId val="517378016"/>
        <c:scaling>
          <c:orientation val="minMax"/>
        </c:scaling>
        <c:delete val="1"/>
        <c:axPos val="l"/>
        <c:numFmt formatCode="General" sourceLinked="1"/>
        <c:majorTickMark val="none"/>
        <c:minorTickMark val="none"/>
        <c:tickLblPos val="nextTo"/>
        <c:crossAx val="517387032"/>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Birmingham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Birmingham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517375272"/>
        <c:axId val="517372136"/>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517375272"/>
        <c:axId val="517372136"/>
      </c:lineChart>
      <c:catAx>
        <c:axId val="517375272"/>
        <c:scaling>
          <c:orientation val="minMax"/>
        </c:scaling>
        <c:delete val="1"/>
        <c:axPos val="b"/>
        <c:numFmt formatCode="General" sourceLinked="1"/>
        <c:majorTickMark val="none"/>
        <c:minorTickMark val="none"/>
        <c:tickLblPos val="nextTo"/>
        <c:crossAx val="517372136"/>
        <c:crosses val="autoZero"/>
        <c:auto val="1"/>
        <c:lblAlgn val="ctr"/>
        <c:lblOffset val="100"/>
        <c:noMultiLvlLbl val="0"/>
      </c:catAx>
      <c:valAx>
        <c:axId val="517372136"/>
        <c:scaling>
          <c:orientation val="minMax"/>
        </c:scaling>
        <c:delete val="1"/>
        <c:axPos val="l"/>
        <c:numFmt formatCode="General" sourceLinked="1"/>
        <c:majorTickMark val="none"/>
        <c:minorTickMark val="none"/>
        <c:tickLblPos val="nextTo"/>
        <c:crossAx val="517375272"/>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1002488540716376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1002139810234901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513344960"/>
        <c:axId val="513349272"/>
      </c:lineChart>
      <c:catAx>
        <c:axId val="513344960"/>
        <c:scaling>
          <c:orientation val="minMax"/>
        </c:scaling>
        <c:delete val="1"/>
        <c:axPos val="b"/>
        <c:numFmt formatCode="General" sourceLinked="0"/>
        <c:majorTickMark val="out"/>
        <c:minorTickMark val="none"/>
        <c:tickLblPos val="nextTo"/>
        <c:crossAx val="513349272"/>
        <c:crosses val="autoZero"/>
        <c:auto val="1"/>
        <c:lblAlgn val="ctr"/>
        <c:lblOffset val="100"/>
        <c:noMultiLvlLbl val="0"/>
      </c:catAx>
      <c:valAx>
        <c:axId val="513349272"/>
        <c:scaling>
          <c:orientation val="minMax"/>
        </c:scaling>
        <c:delete val="1"/>
        <c:axPos val="l"/>
        <c:numFmt formatCode="#,##0" sourceLinked="1"/>
        <c:majorTickMark val="out"/>
        <c:minorTickMark val="none"/>
        <c:tickLblPos val="nextTo"/>
        <c:crossAx val="51334496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513342216"/>
        <c:axId val="513342608"/>
      </c:lineChart>
      <c:catAx>
        <c:axId val="513342216"/>
        <c:scaling>
          <c:orientation val="minMax"/>
        </c:scaling>
        <c:delete val="1"/>
        <c:axPos val="b"/>
        <c:numFmt formatCode="General" sourceLinked="0"/>
        <c:majorTickMark val="out"/>
        <c:minorTickMark val="none"/>
        <c:tickLblPos val="nextTo"/>
        <c:crossAx val="513342608"/>
        <c:crosses val="autoZero"/>
        <c:auto val="1"/>
        <c:lblAlgn val="ctr"/>
        <c:lblOffset val="100"/>
        <c:noMultiLvlLbl val="0"/>
      </c:catAx>
      <c:valAx>
        <c:axId val="513342608"/>
        <c:scaling>
          <c:orientation val="minMax"/>
        </c:scaling>
        <c:delete val="1"/>
        <c:axPos val="l"/>
        <c:numFmt formatCode="General" sourceLinked="1"/>
        <c:majorTickMark val="out"/>
        <c:minorTickMark val="none"/>
        <c:tickLblPos val="nextTo"/>
        <c:crossAx val="51334221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513343784"/>
        <c:axId val="513346920"/>
      </c:lineChart>
      <c:catAx>
        <c:axId val="513343784"/>
        <c:scaling>
          <c:orientation val="minMax"/>
        </c:scaling>
        <c:delete val="1"/>
        <c:axPos val="b"/>
        <c:numFmt formatCode="General" sourceLinked="0"/>
        <c:majorTickMark val="out"/>
        <c:minorTickMark val="none"/>
        <c:tickLblPos val="nextTo"/>
        <c:crossAx val="513346920"/>
        <c:crosses val="autoZero"/>
        <c:auto val="1"/>
        <c:lblAlgn val="ctr"/>
        <c:lblOffset val="100"/>
        <c:noMultiLvlLbl val="0"/>
      </c:catAx>
      <c:valAx>
        <c:axId val="513346920"/>
        <c:scaling>
          <c:orientation val="minMax"/>
        </c:scaling>
        <c:delete val="1"/>
        <c:axPos val="l"/>
        <c:numFmt formatCode="General" sourceLinked="1"/>
        <c:majorTickMark val="out"/>
        <c:minorTickMark val="none"/>
        <c:tickLblPos val="nextTo"/>
        <c:crossAx val="513343784"/>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7829551341981937"/>
          <c:w val="0.9112164396394129"/>
          <c:h val="0.44514290159288344"/>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Birmingham</c:v>
                </c:pt>
                <c:pt idx="1">
                  <c:v>All visits to UK</c:v>
                </c:pt>
              </c:strCache>
            </c:strRef>
          </c:cat>
          <c:val>
            <c:numRef>
              <c:f>Sheet1!$B$2:$B$3</c:f>
              <c:numCache>
                <c:formatCode>0%</c:formatCode>
                <c:ptCount val="2"/>
                <c:pt idx="0">
                  <c:v>0.05</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Birmingham</c:v>
                </c:pt>
                <c:pt idx="1">
                  <c:v>All visits to UK</c:v>
                </c:pt>
              </c:strCache>
            </c:strRef>
          </c:cat>
          <c:val>
            <c:numRef>
              <c:f>Sheet1!$C$2:$C$3</c:f>
              <c:numCache>
                <c:formatCode>0%</c:formatCode>
                <c:ptCount val="2"/>
                <c:pt idx="0">
                  <c:v>0.25</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Birmingham</c:v>
                </c:pt>
                <c:pt idx="1">
                  <c:v>All visits to UK</c:v>
                </c:pt>
              </c:strCache>
            </c:strRef>
          </c:cat>
          <c:val>
            <c:numRef>
              <c:f>Sheet1!$D$2:$D$3</c:f>
              <c:numCache>
                <c:formatCode>0%</c:formatCode>
                <c:ptCount val="2"/>
                <c:pt idx="0">
                  <c:v>0.54</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Birmingham</c:v>
                </c:pt>
                <c:pt idx="1">
                  <c:v>All visits to UK</c:v>
                </c:pt>
              </c:strCache>
            </c:strRef>
          </c:cat>
          <c:val>
            <c:numRef>
              <c:f>Sheet1!$E$2:$E$3</c:f>
              <c:numCache>
                <c:formatCode>0%</c:formatCode>
                <c:ptCount val="2"/>
                <c:pt idx="0">
                  <c:v>0.16</c:v>
                </c:pt>
                <c:pt idx="1">
                  <c:v>0.39</c:v>
                </c:pt>
              </c:numCache>
            </c:numRef>
          </c:val>
        </c:ser>
        <c:dLbls>
          <c:showLegendKey val="0"/>
          <c:showVal val="0"/>
          <c:showCatName val="0"/>
          <c:showSerName val="0"/>
          <c:showPercent val="0"/>
          <c:showBubbleSize val="0"/>
        </c:dLbls>
        <c:gapWidth val="100"/>
        <c:overlap val="100"/>
        <c:axId val="513344568"/>
        <c:axId val="513348880"/>
      </c:barChart>
      <c:catAx>
        <c:axId val="513344568"/>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13348880"/>
        <c:crosses val="autoZero"/>
        <c:auto val="1"/>
        <c:lblAlgn val="ctr"/>
        <c:lblOffset val="100"/>
        <c:noMultiLvlLbl val="0"/>
      </c:catAx>
      <c:valAx>
        <c:axId val="513348880"/>
        <c:scaling>
          <c:orientation val="maxMin"/>
        </c:scaling>
        <c:delete val="1"/>
        <c:axPos val="l"/>
        <c:numFmt formatCode="0%" sourceLinked="1"/>
        <c:majorTickMark val="out"/>
        <c:minorTickMark val="none"/>
        <c:tickLblPos val="nextTo"/>
        <c:crossAx val="513344568"/>
        <c:crosses val="autoZero"/>
        <c:crossBetween val="between"/>
      </c:valAx>
      <c:spPr>
        <a:noFill/>
        <a:ln>
          <a:noFill/>
        </a:ln>
        <a:effectLst/>
      </c:spPr>
    </c:plotArea>
    <c:legend>
      <c:legendPos val="b"/>
      <c:layout>
        <c:manualLayout>
          <c:xMode val="edge"/>
          <c:yMode val="edge"/>
          <c:x val="5.2463012940346915E-2"/>
          <c:y val="0.8687787697728358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Birmingham</c:v>
                </c:pt>
                <c:pt idx="1">
                  <c:v>All visitors to UK</c:v>
                </c:pt>
                <c:pt idx="2">
                  <c:v>All holiday visitors to Birmingham</c:v>
                </c:pt>
                <c:pt idx="3">
                  <c:v>All holiday visitors to UK</c:v>
                </c:pt>
              </c:strCache>
            </c:strRef>
          </c:cat>
          <c:val>
            <c:numRef>
              <c:f>Sheet1!$B$2:$B$5</c:f>
              <c:numCache>
                <c:formatCode>0%</c:formatCode>
                <c:ptCount val="4"/>
                <c:pt idx="0">
                  <c:v>0.04</c:v>
                </c:pt>
                <c:pt idx="1">
                  <c:v>0.11</c:v>
                </c:pt>
                <c:pt idx="2">
                  <c:v>7.0000000000000007E-2</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Birmingham</c:v>
                </c:pt>
                <c:pt idx="1">
                  <c:v>All visitors to UK</c:v>
                </c:pt>
                <c:pt idx="2">
                  <c:v>All holiday visitors to Birmingham</c:v>
                </c:pt>
                <c:pt idx="3">
                  <c:v>All holiday visitors to UK</c:v>
                </c:pt>
              </c:strCache>
            </c:strRef>
          </c:cat>
          <c:val>
            <c:numRef>
              <c:f>Sheet1!$C$2:$C$5</c:f>
              <c:numCache>
                <c:formatCode>0%</c:formatCode>
                <c:ptCount val="4"/>
                <c:pt idx="0">
                  <c:v>0.05</c:v>
                </c:pt>
                <c:pt idx="1">
                  <c:v>0.09</c:v>
                </c:pt>
                <c:pt idx="2">
                  <c:v>0.09</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Birmingham</c:v>
                </c:pt>
                <c:pt idx="1">
                  <c:v>All visitors to UK</c:v>
                </c:pt>
                <c:pt idx="2">
                  <c:v>All holiday visitors to Birmingham</c:v>
                </c:pt>
                <c:pt idx="3">
                  <c:v>All holiday visitors to UK</c:v>
                </c:pt>
              </c:strCache>
            </c:strRef>
          </c:cat>
          <c:val>
            <c:numRef>
              <c:f>Sheet1!$D$2:$D$5</c:f>
              <c:numCache>
                <c:formatCode>0%</c:formatCode>
                <c:ptCount val="4"/>
                <c:pt idx="0">
                  <c:v>0.09</c:v>
                </c:pt>
                <c:pt idx="1">
                  <c:v>0.09</c:v>
                </c:pt>
                <c:pt idx="2">
                  <c:v>0.11</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Birmingham</c:v>
                </c:pt>
                <c:pt idx="1">
                  <c:v>All visitors to UK</c:v>
                </c:pt>
                <c:pt idx="2">
                  <c:v>All holiday visitors to Birmingham</c:v>
                </c:pt>
                <c:pt idx="3">
                  <c:v>All holiday visitors to UK</c:v>
                </c:pt>
              </c:strCache>
            </c:strRef>
          </c:cat>
          <c:val>
            <c:numRef>
              <c:f>Sheet1!$E$2:$E$5</c:f>
              <c:numCache>
                <c:formatCode>0%</c:formatCode>
                <c:ptCount val="4"/>
                <c:pt idx="0">
                  <c:v>0.04</c:v>
                </c:pt>
                <c:pt idx="1">
                  <c:v>0.08</c:v>
                </c:pt>
                <c:pt idx="2">
                  <c:v>0.06</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Birmingham</c:v>
                </c:pt>
                <c:pt idx="1">
                  <c:v>All visitors to UK</c:v>
                </c:pt>
                <c:pt idx="2">
                  <c:v>All holiday visitors to Birmingham</c:v>
                </c:pt>
                <c:pt idx="3">
                  <c:v>All holiday visitors to UK</c:v>
                </c:pt>
              </c:strCache>
            </c:strRef>
          </c:cat>
          <c:val>
            <c:numRef>
              <c:f>Sheet1!$F$2:$F$5</c:f>
              <c:numCache>
                <c:formatCode>0%</c:formatCode>
                <c:ptCount val="4"/>
                <c:pt idx="0">
                  <c:v>0.02</c:v>
                </c:pt>
                <c:pt idx="1">
                  <c:v>0.05</c:v>
                </c:pt>
                <c:pt idx="2">
                  <c:v>0.03</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Birmingham</c:v>
                </c:pt>
                <c:pt idx="1">
                  <c:v>All visitors to UK</c:v>
                </c:pt>
                <c:pt idx="2">
                  <c:v>All holiday visitors to Birmingham</c:v>
                </c:pt>
                <c:pt idx="3">
                  <c:v>All holiday visitors to UK</c:v>
                </c:pt>
              </c:strCache>
            </c:strRef>
          </c:cat>
          <c:val>
            <c:numRef>
              <c:f>Sheet1!$G$2:$G$5</c:f>
              <c:numCache>
                <c:formatCode>0%</c:formatCode>
                <c:ptCount val="4"/>
                <c:pt idx="0">
                  <c:v>0.06</c:v>
                </c:pt>
                <c:pt idx="1">
                  <c:v>0.06</c:v>
                </c:pt>
                <c:pt idx="2">
                  <c:v>0.03</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Birmingham</c:v>
                </c:pt>
                <c:pt idx="1">
                  <c:v>All visitors to UK</c:v>
                </c:pt>
                <c:pt idx="2">
                  <c:v>All holiday visitors to Birmingham</c:v>
                </c:pt>
                <c:pt idx="3">
                  <c:v>All holiday visitors to UK</c:v>
                </c:pt>
              </c:strCache>
            </c:strRef>
          </c:cat>
          <c:val>
            <c:numRef>
              <c:f>Sheet1!$H$2:$H$5</c:f>
              <c:numCache>
                <c:formatCode>0%</c:formatCode>
                <c:ptCount val="4"/>
                <c:pt idx="0">
                  <c:v>0.04</c:v>
                </c:pt>
                <c:pt idx="1">
                  <c:v>0.05</c:v>
                </c:pt>
                <c:pt idx="2">
                  <c:v>0.04</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Birmingham</c:v>
                </c:pt>
                <c:pt idx="1">
                  <c:v>All visitors to UK</c:v>
                </c:pt>
                <c:pt idx="2">
                  <c:v>All holiday visitors to Birmingham</c:v>
                </c:pt>
                <c:pt idx="3">
                  <c:v>All holiday visitors to UK</c:v>
                </c:pt>
              </c:strCache>
            </c:strRef>
          </c:cat>
          <c:val>
            <c:numRef>
              <c:f>Sheet1!$I$2:$I$5</c:f>
              <c:numCache>
                <c:formatCode>0%</c:formatCode>
                <c:ptCount val="4"/>
                <c:pt idx="0">
                  <c:v>0.02</c:v>
                </c:pt>
                <c:pt idx="1">
                  <c:v>0.03</c:v>
                </c:pt>
                <c:pt idx="2">
                  <c:v>0.04</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Birmingham</c:v>
                </c:pt>
                <c:pt idx="1">
                  <c:v>All visitors to UK</c:v>
                </c:pt>
                <c:pt idx="2">
                  <c:v>All holiday visitors to Birmingham</c:v>
                </c:pt>
                <c:pt idx="3">
                  <c:v>All holiday visitors to UK</c:v>
                </c:pt>
              </c:strCache>
            </c:strRef>
          </c:cat>
          <c:val>
            <c:numRef>
              <c:f>Sheet1!$J$2:$J$5</c:f>
              <c:numCache>
                <c:formatCode>0%</c:formatCode>
                <c:ptCount val="4"/>
                <c:pt idx="0">
                  <c:v>0.06</c:v>
                </c:pt>
                <c:pt idx="1">
                  <c:v>0.06</c:v>
                </c:pt>
                <c:pt idx="2">
                  <c:v>0.12</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Birmingham</c:v>
                </c:pt>
                <c:pt idx="1">
                  <c:v>All visitors to UK</c:v>
                </c:pt>
                <c:pt idx="2">
                  <c:v>All holiday visitors to Birmingham</c:v>
                </c:pt>
                <c:pt idx="3">
                  <c:v>All holiday visitors to UK</c:v>
                </c:pt>
              </c:strCache>
            </c:strRef>
          </c:cat>
          <c:val>
            <c:numRef>
              <c:f>Sheet1!$K$2:$K$5</c:f>
              <c:numCache>
                <c:formatCode>0%</c:formatCode>
                <c:ptCount val="4"/>
                <c:pt idx="0">
                  <c:v>0.57999999999999996</c:v>
                </c:pt>
                <c:pt idx="1">
                  <c:v>0.38</c:v>
                </c:pt>
                <c:pt idx="2">
                  <c:v>0.42</c:v>
                </c:pt>
                <c:pt idx="3">
                  <c:v>0.28999999999999998</c:v>
                </c:pt>
              </c:numCache>
            </c:numRef>
          </c:val>
        </c:ser>
        <c:dLbls>
          <c:showLegendKey val="0"/>
          <c:showVal val="0"/>
          <c:showCatName val="0"/>
          <c:showSerName val="0"/>
          <c:showPercent val="0"/>
          <c:showBubbleSize val="0"/>
        </c:dLbls>
        <c:gapWidth val="49"/>
        <c:overlap val="100"/>
        <c:axId val="513352800"/>
        <c:axId val="513355152"/>
      </c:barChart>
      <c:catAx>
        <c:axId val="513352800"/>
        <c:scaling>
          <c:orientation val="maxMin"/>
        </c:scaling>
        <c:delete val="0"/>
        <c:axPos val="l"/>
        <c:numFmt formatCode="General" sourceLinked="0"/>
        <c:majorTickMark val="none"/>
        <c:minorTickMark val="none"/>
        <c:tickLblPos val="nextTo"/>
        <c:txPr>
          <a:bodyPr/>
          <a:lstStyle/>
          <a:p>
            <a:pPr>
              <a:defRPr sz="1000" b="1"/>
            </a:pPr>
            <a:endParaRPr lang="en-US"/>
          </a:p>
        </c:txPr>
        <c:crossAx val="513355152"/>
        <c:crosses val="autoZero"/>
        <c:auto val="1"/>
        <c:lblAlgn val="ctr"/>
        <c:lblOffset val="100"/>
        <c:noMultiLvlLbl val="0"/>
      </c:catAx>
      <c:valAx>
        <c:axId val="513355152"/>
        <c:scaling>
          <c:orientation val="minMax"/>
          <c:max val="1"/>
        </c:scaling>
        <c:delete val="1"/>
        <c:axPos val="t"/>
        <c:numFmt formatCode="0%" sourceLinked="1"/>
        <c:majorTickMark val="out"/>
        <c:minorTickMark val="none"/>
        <c:tickLblPos val="nextTo"/>
        <c:crossAx val="513352800"/>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06/11/2017</a:t>
            </a:fld>
            <a:endParaRPr lang="en-GB" dirty="0"/>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06/11/2017</a:t>
            </a:fld>
            <a:endParaRPr lang="en-GB"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28585"/>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33904674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151731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70564067"/>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3778917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68620623"/>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3859893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2544637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996212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612827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9281767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374110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91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14104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chart" Target="../charts/chart9.xml"/></Relationships>
</file>

<file path=ppt/slides/_rels/slide4.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5.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a:t>
            </a:r>
            <a:r>
              <a:rPr lang="en-GB" dirty="0" smtClean="0"/>
              <a:t>Birmingham</a:t>
            </a:r>
            <a:endParaRPr lang="en-GB" dirty="0"/>
          </a:p>
        </p:txBody>
      </p:sp>
      <p:sp>
        <p:nvSpPr>
          <p:cNvPr id="5" name="Text Placeholder 4"/>
          <p:cNvSpPr>
            <a:spLocks noGrp="1"/>
          </p:cNvSpPr>
          <p:nvPr>
            <p:ph type="body" sz="quarter" idx="13"/>
          </p:nvPr>
        </p:nvSpPr>
        <p:spPr>
          <a:xfrm>
            <a:off x="428835" y="3543831"/>
            <a:ext cx="7936025" cy="439091"/>
          </a:xfrm>
        </p:spPr>
        <p:txBody>
          <a:bodyPr/>
          <a:lstStyle/>
          <a:p>
            <a:r>
              <a:rPr lang="en-GB" dirty="0" smtClean="0"/>
              <a:t>October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8528" y="3763376"/>
            <a:ext cx="3667347" cy="2447954"/>
          </a:xfrm>
          <a:prstGeom prst="rect">
            <a:avLst/>
          </a:prstGeom>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nvPr>
        </p:nvGraphicFramePr>
        <p:xfrm>
          <a:off x="5804725" y="3833770"/>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nvPr>
        </p:nvGraphicFramePr>
        <p:xfrm>
          <a:off x="3031126" y="3819139"/>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Birmingham</a:t>
            </a:r>
            <a:endParaRPr lang="en-GB" sz="2000" b="1" dirty="0"/>
          </a:p>
        </p:txBody>
      </p:sp>
      <p:graphicFrame>
        <p:nvGraphicFramePr>
          <p:cNvPr id="9" name="Chart Placeholder 8"/>
          <p:cNvGraphicFramePr>
            <a:graphicFrameLocks noGrp="1"/>
          </p:cNvGraphicFramePr>
          <p:nvPr>
            <p:ph type="chart" sz="quarter" idx="10"/>
            <p:extLst/>
          </p:nvPr>
        </p:nvGraphicFramePr>
        <p:xfrm>
          <a:off x="310597" y="3804508"/>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8045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0053" y="38045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45338" y="38045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nvPr>
        </p:nvGraphicFramePr>
        <p:xfrm>
          <a:off x="4777946" y="3453969"/>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2086361"/>
            <a:ext cx="8149762" cy="2904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dirty="0" smtClean="0">
                <a:solidFill>
                  <a:srgbClr val="120742"/>
                </a:solidFill>
              </a:rPr>
              <a:t>Visits, Spend and Nights to Birmingham  3 year average for 2014-16</a:t>
            </a:r>
            <a:endParaRPr sz="1400" b="1" dirty="0">
              <a:solidFill>
                <a:srgbClr val="120742"/>
              </a:solidFill>
            </a:endParaRPr>
          </a:p>
        </p:txBody>
      </p:sp>
      <p:sp>
        <p:nvSpPr>
          <p:cNvPr id="22" name="Rectangle 21"/>
          <p:cNvSpPr/>
          <p:nvPr/>
        </p:nvSpPr>
        <p:spPr>
          <a:xfrm>
            <a:off x="442141" y="2376778"/>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1338" y="23771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16053" y="23771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nvPr>
        </p:nvGraphicFramePr>
        <p:xfrm>
          <a:off x="510746" y="240979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Birmingham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1,055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Birmingham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  166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nvPr>
        </p:nvGraphicFramePr>
        <p:xfrm>
          <a:off x="3245015" y="243089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Birmingham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349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Birmingham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64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nvPr>
        </p:nvGraphicFramePr>
        <p:xfrm>
          <a:off x="5989784" y="245392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Birmingham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5.9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Birmingham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nvPr>
        </p:nvGraphicFramePr>
        <p:xfrm>
          <a:off x="241794" y="4147820"/>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nvPr>
        </p:nvGraphicFramePr>
        <p:xfrm>
          <a:off x="5727556" y="4147820"/>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nvPr>
        </p:nvGraphicFramePr>
        <p:xfrm>
          <a:off x="2986268" y="4147820"/>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Overseas visits to Birmingham have increased every year for the last 5 years.  Holiday visits, spend and nights are significantly higher than in 2012 although lower than in 2015.</a:t>
            </a: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Birmingham</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10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395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301760"/>
            <a:ext cx="8277523" cy="819139"/>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Over half of overseas visits to Birmingham are for business purposes (more than twice the UK average), only 1 in 6 for a holiday. Birmingham is more likely than average to attract holiday visitors from Ireland and Asia. Holiday visitors are less likely than UK visitors on the whole to engage in cultural activities although visiting parks and gardens and museums are the most common activity.</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395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6028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nvPr>
        </p:nvGraphicFramePr>
        <p:xfrm>
          <a:off x="518985" y="51105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Ireland</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USA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30.4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17.6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14.6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£28.3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£23.7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£23.6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6069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Birmingham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6028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6214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Birmingham</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nvPr>
        </p:nvGraphicFramePr>
        <p:xfrm>
          <a:off x="477670" y="24600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nvPr>
        </p:nvGraphicFramePr>
        <p:xfrm>
          <a:off x="3692849" y="24600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nvPr>
        </p:nvGraphicFramePr>
        <p:xfrm>
          <a:off x="3734161" y="48747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Birmingham</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5582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Overseas holiday visits to Birmingham are most likely to take place in July to September and to be booked independently.  On average holiday visitors stay 4.5 nights in Birmingham.</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4.5</a:t>
            </a:r>
            <a:endParaRPr sz="1000" dirty="0">
              <a:solidFill>
                <a:srgbClr val="120742"/>
              </a:solidFill>
            </a:endParaRPr>
          </a:p>
        </p:txBody>
      </p:sp>
      <p:sp>
        <p:nvSpPr>
          <p:cNvPr id="3" name="TextBox 2"/>
          <p:cNvSpPr txBox="1"/>
          <p:nvPr/>
        </p:nvSpPr>
        <p:spPr>
          <a:xfrm>
            <a:off x="3221758" y="4940736"/>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£386</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32907"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£86</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7278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1912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36864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3149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29681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Birmingham</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38397962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138214"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3525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Airport is the most common arrival mode for holiday visitors to Birmingham, and the West Midlands the top gateway region.  Around 1 in 4 arrive via London, 1 in 5 via the South East.</a:t>
            </a:r>
          </a:p>
        </p:txBody>
      </p:sp>
      <p:graphicFrame>
        <p:nvGraphicFramePr>
          <p:cNvPr id="22" name="Picture Placeholder 7"/>
          <p:cNvGraphicFramePr>
            <a:graphicFrameLocks/>
          </p:cNvGraphicFramePr>
          <p:nvPr>
            <p:extLst/>
          </p:nvPr>
        </p:nvGraphicFramePr>
        <p:xfrm>
          <a:off x="702235" y="2537687"/>
          <a:ext cx="3360882" cy="3488811"/>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595823" y="232740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Birmingham*  (Top 5)</a:t>
            </a:r>
            <a:endParaRPr sz="1000" b="1">
              <a:solidFill>
                <a:srgbClr val="120742"/>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553998"/>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*Gateway Regions are defined in the introduction of this report</a:t>
            </a:r>
          </a:p>
          <a:p>
            <a:r>
              <a:rPr lang="en-GB" sz="1000" dirty="0">
                <a:solidFill>
                  <a:srgbClr val="120742"/>
                </a:solidFill>
                <a:latin typeface="Arial" panose="020B0604020202020204" pitchFamily="34" charset="0"/>
                <a:cs typeface="Arial" panose="020B0604020202020204" pitchFamily="34" charset="0"/>
              </a:rPr>
              <a:t>Base sizes too small to report day visits data</a:t>
            </a:r>
            <a:endParaRPr lang="en-GB" sz="900" dirty="0">
              <a:solidFill>
                <a:srgbClr val="120742"/>
              </a:solidFill>
              <a:latin typeface="Arial" panose="020B0604020202020204" pitchFamily="34" charset="0"/>
              <a:cs typeface="Arial" panose="020B0604020202020204" pitchFamily="34" charset="0"/>
            </a:endParaRPr>
          </a:p>
          <a:p>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nvPr>
        </p:nvGraphicFramePr>
        <p:xfrm>
          <a:off x="4891284" y="2736333"/>
          <a:ext cx="3401925" cy="3187389"/>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4616430" y="2164909"/>
            <a:ext cx="4009576"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1" name="Rectangle 1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Birmingham</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96752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p:txBody>
          <a:bodyPr/>
          <a:lstStyle/>
          <a:p>
            <a:r>
              <a:rPr lang="en-GB" dirty="0" smtClean="0"/>
              <a:t>About this report</a:t>
            </a:r>
            <a:endParaRPr lang="en-GB" dirty="0"/>
          </a:p>
        </p:txBody>
      </p:sp>
      <p:sp>
        <p:nvSpPr>
          <p:cNvPr id="5" name="Footer Placeholder 4"/>
          <p:cNvSpPr>
            <a:spLocks noGrp="1"/>
          </p:cNvSpPr>
          <p:nvPr>
            <p:ph type="ftr" sz="quarter" idx="4294967295"/>
          </p:nvPr>
        </p:nvSpPr>
        <p:spPr>
          <a:xfrm>
            <a:off x="5876925" y="6394450"/>
            <a:ext cx="3267075" cy="274638"/>
          </a:xfrm>
          <a:prstGeom prst="rect">
            <a:avLst/>
          </a:prstGeom>
        </p:spPr>
        <p:txBody>
          <a:bodyPr/>
          <a:lstStyle/>
          <a:p>
            <a:r>
              <a:rPr lang="en-US" smtClean="0">
                <a:solidFill>
                  <a:srgbClr val="120742"/>
                </a:solidFill>
              </a:rPr>
              <a:t>Footer</a:t>
            </a:r>
            <a:endParaRPr lang="en-US" dirty="0">
              <a:solidFill>
                <a:srgbClr val="120742"/>
              </a:solidFill>
            </a:endParaRPr>
          </a:p>
        </p:txBody>
      </p:sp>
    </p:spTree>
    <p:extLst>
      <p:ext uri="{BB962C8B-B14F-4D97-AF65-F5344CB8AC3E}">
        <p14:creationId xmlns:p14="http://schemas.microsoft.com/office/powerpoint/2010/main" val="352881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report/1</a:t>
            </a:r>
            <a:endParaRPr lang="en-GB" sz="2200" dirty="0"/>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There </a:t>
            </a:r>
            <a:r>
              <a:rPr lang="en-GB" sz="1300" dirty="0">
                <a:solidFill>
                  <a:srgbClr val="120742"/>
                </a:solidFill>
                <a:latin typeface="Arial" pitchFamily="34" charset="0"/>
                <a:cs typeface="Arial" pitchFamily="34" charset="0"/>
              </a:rPr>
              <a:t>is a large and diverse range of data available on overseas visitors to the UK.  The data in this report is </a:t>
            </a:r>
            <a:r>
              <a:rPr lang="en-GB" sz="1300" dirty="0" smtClean="0">
                <a:solidFill>
                  <a:srgbClr val="120742"/>
                </a:solidFill>
                <a:latin typeface="Arial" pitchFamily="34" charset="0"/>
                <a:cs typeface="Arial" pitchFamily="34" charset="0"/>
              </a:rPr>
              <a:t>drawn solely from </a:t>
            </a:r>
            <a:r>
              <a:rPr lang="en-GB" sz="1300" dirty="0">
                <a:solidFill>
                  <a:srgbClr val="120742"/>
                </a:solidFill>
                <a:latin typeface="Arial" pitchFamily="34" charset="0"/>
                <a:cs typeface="Arial" pitchFamily="34" charset="0"/>
              </a:rPr>
              <a:t>the International Passenger Survey (IPS), which includes a combination of publically available raw data and the insights generated by VisitBritain in their dedicated reports</a:t>
            </a:r>
            <a:r>
              <a:rPr lang="en-GB" sz="1300" dirty="0" smtClean="0">
                <a:solidFill>
                  <a:srgbClr val="120742"/>
                </a:solidFill>
                <a:latin typeface="Arial" pitchFamily="34" charset="0"/>
                <a:cs typeface="Arial" pitchFamily="34" charset="0"/>
              </a:rPr>
              <a:t>. </a:t>
            </a:r>
          </a:p>
          <a:p>
            <a:pPr marL="0" indent="0" algn="just">
              <a:spcBef>
                <a:spcPts val="600"/>
              </a:spcBef>
              <a:buFont typeface="Arial"/>
              <a:buNone/>
            </a:pPr>
            <a:r>
              <a:rPr lang="en-GB" sz="1300" dirty="0" smtClean="0">
                <a:solidFill>
                  <a:srgbClr val="120742"/>
                </a:solidFill>
                <a:latin typeface="Arial" pitchFamily="34" charset="0"/>
                <a:cs typeface="Arial" pitchFamily="34" charset="0"/>
              </a:rPr>
              <a:t>This report provides a summary of the demographics and behaviours of overseas visitors to 20 of England’s destinations.  Each destination is given a </a:t>
            </a:r>
            <a:r>
              <a:rPr lang="en-GB" sz="1300" dirty="0" smtClean="0">
                <a:solidFill>
                  <a:schemeClr val="accent1"/>
                </a:solidFill>
                <a:latin typeface="Arial" pitchFamily="34" charset="0"/>
                <a:cs typeface="Arial" pitchFamily="34" charset="0"/>
              </a:rPr>
              <a:t>four page summary    </a:t>
            </a:r>
            <a:r>
              <a:rPr lang="en-GB" sz="1300" dirty="0" smtClean="0">
                <a:solidFill>
                  <a:srgbClr val="120742"/>
                </a:solidFill>
                <a:latin typeface="Arial" pitchFamily="34" charset="0"/>
                <a:cs typeface="Arial" pitchFamily="34" charset="0"/>
              </a:rPr>
              <a:t>Due to base sizes, the majority of results are based upon questions asked on the 2014, 2015 and 2016 IPS surveys.   Some questions were only asked in one of these years – for example, questions on day visit were only asked in 2016.  For destinations where ‘single year’ base sizes are  too low, this data has not been reported. </a:t>
            </a:r>
          </a:p>
          <a:p>
            <a:pPr marL="0" indent="0" algn="just">
              <a:buNone/>
            </a:pPr>
            <a:r>
              <a:rPr lang="en-GB" sz="1300" dirty="0" smtClean="0">
                <a:solidFill>
                  <a:srgbClr val="120742"/>
                </a:solidFill>
                <a:latin typeface="Arial" pitchFamily="34" charset="0"/>
                <a:cs typeface="Arial" pitchFamily="34" charset="0"/>
              </a:rPr>
              <a:t>This report defines ‘destinations’ as the 20 cities/towns in England that were most visited by overseas visitors between 2014 and 2016.  The destinations featured in this report are </a:t>
            </a:r>
            <a:r>
              <a:rPr lang="en-GB" sz="1300" dirty="0" smtClean="0">
                <a:latin typeface="Arial" pitchFamily="34" charset="0"/>
                <a:cs typeface="Arial" pitchFamily="34" charset="0"/>
              </a:rPr>
              <a:t>Manchester, Manchester,  Liverpool, Brighton </a:t>
            </a:r>
            <a:r>
              <a:rPr lang="en-GB" sz="1300" dirty="0">
                <a:latin typeface="Arial" pitchFamily="34" charset="0"/>
                <a:cs typeface="Arial" pitchFamily="34" charset="0"/>
              </a:rPr>
              <a:t>and </a:t>
            </a:r>
            <a:r>
              <a:rPr lang="en-GB" sz="1300" dirty="0" smtClean="0">
                <a:latin typeface="Arial" pitchFamily="34" charset="0"/>
                <a:cs typeface="Arial" pitchFamily="34" charset="0"/>
              </a:rPr>
              <a:t>Hove, Oxford, Bath, Birmingham, York, Bristol, Cambridge, Canterbury,  Newcastle </a:t>
            </a:r>
            <a:r>
              <a:rPr lang="en-GB" sz="1300" dirty="0">
                <a:latin typeface="Arial" pitchFamily="34" charset="0"/>
                <a:cs typeface="Arial" pitchFamily="34" charset="0"/>
              </a:rPr>
              <a:t>upon </a:t>
            </a:r>
            <a:r>
              <a:rPr lang="en-GB" sz="1300" dirty="0" smtClean="0">
                <a:latin typeface="Arial" pitchFamily="34" charset="0"/>
                <a:cs typeface="Arial" pitchFamily="34" charset="0"/>
              </a:rPr>
              <a:t>Tyne, Eastbourne,  Bournemouth, Windsor, Hastings, Stratford </a:t>
            </a:r>
            <a:r>
              <a:rPr lang="en-GB" sz="1300" dirty="0">
                <a:latin typeface="Arial" pitchFamily="34" charset="0"/>
                <a:cs typeface="Arial" pitchFamily="34" charset="0"/>
              </a:rPr>
              <a:t>Upon </a:t>
            </a:r>
            <a:r>
              <a:rPr lang="en-GB" sz="1300" dirty="0" smtClean="0">
                <a:latin typeface="Arial" pitchFamily="34" charset="0"/>
                <a:cs typeface="Arial" pitchFamily="34" charset="0"/>
              </a:rPr>
              <a:t>Avon, Leeds, Nottingham and Exeter.  Please note that although Dover is in the top 20 most visited destinations, it’s role as a ‘gateway destination’ to the UK suggests that the majority of these visitors are ‘transient’ and travelling elsewhere.  Dover is therefore excluded from this analysis.  </a:t>
            </a:r>
            <a:r>
              <a:rPr lang="en-GB" sz="1300" dirty="0">
                <a:latin typeface="Arial" pitchFamily="34" charset="0"/>
                <a:cs typeface="Arial" pitchFamily="34" charset="0"/>
              </a:rPr>
              <a:t> </a:t>
            </a:r>
            <a:r>
              <a:rPr lang="en-GB" sz="1300" dirty="0" smtClean="0">
                <a:latin typeface="Arial" pitchFamily="34" charset="0"/>
                <a:cs typeface="Arial" pitchFamily="34" charset="0"/>
              </a:rPr>
              <a:t>The main focus of this report is overseas holiday visitors – these are predominantly referred to as ‘holiday visitors’ throughout the report.</a:t>
            </a:r>
            <a:endParaRPr lang="en-GB" sz="1300" dirty="0" smtClean="0">
              <a:solidFill>
                <a:srgbClr val="120742"/>
              </a:solidFill>
              <a:latin typeface="Arial" pitchFamily="34" charset="0"/>
              <a:cs typeface="Arial" pitchFamily="34" charset="0"/>
            </a:endParaRPr>
          </a:p>
          <a:p>
            <a:pPr marL="0" indent="0" algn="just">
              <a:spcBef>
                <a:spcPts val="600"/>
              </a:spcBef>
              <a:buNone/>
            </a:pPr>
            <a:r>
              <a:rPr lang="en-GB" sz="1300" dirty="0">
                <a:solidFill>
                  <a:srgbClr val="120742"/>
                </a:solidFill>
                <a:latin typeface="Arial" pitchFamily="34" charset="0"/>
                <a:cs typeface="Arial" pitchFamily="34" charset="0"/>
              </a:rPr>
              <a:t>The report also refers to ‘target markets’.  These are France, Germany, USA, Spain, Italy, Netherlands, </a:t>
            </a:r>
            <a:r>
              <a:rPr lang="en-GB" sz="1300" dirty="0" smtClean="0">
                <a:solidFill>
                  <a:srgbClr val="120742"/>
                </a:solidFill>
                <a:latin typeface="Arial" pitchFamily="34" charset="0"/>
                <a:cs typeface="Arial" pitchFamily="34" charset="0"/>
              </a:rPr>
              <a:t>Australia and  </a:t>
            </a:r>
            <a:r>
              <a:rPr lang="en-GB" sz="1300" dirty="0">
                <a:solidFill>
                  <a:srgbClr val="120742"/>
                </a:solidFill>
                <a:latin typeface="Arial" pitchFamily="34" charset="0"/>
                <a:cs typeface="Arial" pitchFamily="34" charset="0"/>
              </a:rPr>
              <a:t>The Nordics (Sweden, Norway, Denmark, Finland and Iceland</a:t>
            </a:r>
            <a:r>
              <a:rPr lang="en-GB" sz="1300" dirty="0" smtClean="0">
                <a:solidFill>
                  <a:srgbClr val="120742"/>
                </a:solidFill>
                <a:latin typeface="Arial" pitchFamily="34" charset="0"/>
                <a:cs typeface="Arial" pitchFamily="34" charset="0"/>
              </a:rPr>
              <a:t>).  </a:t>
            </a:r>
            <a:r>
              <a:rPr lang="en-GB" sz="1300" dirty="0">
                <a:solidFill>
                  <a:srgbClr val="120742"/>
                </a:solidFill>
                <a:latin typeface="Arial" pitchFamily="34" charset="0"/>
                <a:cs typeface="Arial" pitchFamily="34" charset="0"/>
              </a:rPr>
              <a:t>Markets have been chosen due to their current high volume of visits to </a:t>
            </a:r>
            <a:r>
              <a:rPr lang="en-GB" sz="1300" dirty="0" smtClean="0">
                <a:solidFill>
                  <a:srgbClr val="120742"/>
                </a:solidFill>
                <a:latin typeface="Arial" pitchFamily="34" charset="0"/>
                <a:cs typeface="Arial" pitchFamily="34" charset="0"/>
              </a:rPr>
              <a:t>England.</a:t>
            </a:r>
          </a:p>
          <a:p>
            <a:pPr marL="0" indent="0" algn="just">
              <a:spcBef>
                <a:spcPts val="600"/>
              </a:spcBef>
              <a:buNone/>
            </a:pPr>
            <a:r>
              <a:rPr lang="en-GB" sz="1300" dirty="0" smtClean="0">
                <a:solidFill>
                  <a:srgbClr val="120742"/>
                </a:solidFill>
                <a:latin typeface="Arial" pitchFamily="34" charset="0"/>
                <a:cs typeface="Arial" pitchFamily="34" charset="0"/>
              </a:rPr>
              <a:t>Due to the way in which the IPS questionnaire for 2016 was asked, it is not possible to explicitly link where visitors were staying with  their daytrip destination, if they stayed in more than one destination overnight.  Daytrip data is therefore calculated by measuring the origin </a:t>
            </a:r>
            <a:r>
              <a:rPr lang="en-GB" sz="1300" dirty="0">
                <a:solidFill>
                  <a:srgbClr val="120742"/>
                </a:solidFill>
                <a:latin typeface="Arial" pitchFamily="34" charset="0"/>
                <a:cs typeface="Arial" pitchFamily="34" charset="0"/>
              </a:rPr>
              <a:t>and destination </a:t>
            </a:r>
            <a:r>
              <a:rPr lang="en-GB" sz="1300" dirty="0" smtClean="0">
                <a:solidFill>
                  <a:srgbClr val="120742"/>
                </a:solidFill>
                <a:latin typeface="Arial" pitchFamily="34" charset="0"/>
                <a:cs typeface="Arial" pitchFamily="34" charset="0"/>
              </a:rPr>
              <a:t>of visitors </a:t>
            </a:r>
            <a:r>
              <a:rPr lang="en-GB" sz="1300" dirty="0">
                <a:solidFill>
                  <a:srgbClr val="120742"/>
                </a:solidFill>
                <a:latin typeface="Arial" pitchFamily="34" charset="0"/>
                <a:cs typeface="Arial" pitchFamily="34" charset="0"/>
              </a:rPr>
              <a:t>who stayed overnight at </a:t>
            </a:r>
            <a:r>
              <a:rPr lang="en-GB" sz="1300" b="1" dirty="0">
                <a:solidFill>
                  <a:srgbClr val="120742"/>
                </a:solidFill>
                <a:latin typeface="Arial" pitchFamily="34" charset="0"/>
                <a:cs typeface="Arial" pitchFamily="34" charset="0"/>
              </a:rPr>
              <a:t>one location only</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This </a:t>
            </a:r>
            <a:r>
              <a:rPr lang="en-GB" sz="1300" dirty="0">
                <a:solidFill>
                  <a:srgbClr val="120742"/>
                </a:solidFill>
                <a:latin typeface="Arial" pitchFamily="34" charset="0"/>
                <a:cs typeface="Arial" pitchFamily="34" charset="0"/>
              </a:rPr>
              <a:t>makes up the vast majority of overseas visitors to the UK (83% in total), so we can confidently assume that our results  are representative of all overseas visitors.  Day trip data that does not link origin and destination is taken from the whole dataset</a:t>
            </a:r>
            <a:r>
              <a:rPr lang="en-GB" sz="1300" dirty="0" smtClean="0">
                <a:solidFill>
                  <a:srgbClr val="120742"/>
                </a:solidFill>
                <a:latin typeface="Arial" pitchFamily="34" charset="0"/>
                <a:cs typeface="Arial" pitchFamily="34" charset="0"/>
              </a:rPr>
              <a:t>.</a:t>
            </a:r>
            <a:endParaRPr lang="en-GB" sz="1300" dirty="0">
              <a:solidFill>
                <a:srgbClr val="120742"/>
              </a:solidFill>
              <a:latin typeface="Arial" pitchFamily="34" charset="0"/>
              <a:cs typeface="Arial" pitchFamily="34" charset="0"/>
            </a:endParaRPr>
          </a:p>
          <a:p>
            <a:pPr marL="0" indent="0" algn="just">
              <a:spcBef>
                <a:spcPts val="600"/>
              </a:spcBef>
              <a:buNone/>
            </a:pPr>
            <a:endParaRPr lang="en-GB" sz="1300" dirty="0">
              <a:solidFill>
                <a:srgbClr val="120742"/>
              </a:solidFill>
              <a:latin typeface="Arial" pitchFamily="34" charset="0"/>
              <a:cs typeface="Arial" pitchFamily="34" charset="0"/>
            </a:endParaRPr>
          </a:p>
          <a:p>
            <a:pPr marL="0" indent="0" algn="just">
              <a:spcBef>
                <a:spcPts val="600"/>
              </a:spcBef>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41710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report/2</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Each town/city summary lists the top gateway regions used by visitors to these destinations.  Gateways refer to the area of the country that visitors entered on arrival in the UK.  Each region is defined as below:</a:t>
            </a: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r>
              <a:rPr lang="en-GB" sz="1300" dirty="0" smtClean="0">
                <a:solidFill>
                  <a:srgbClr val="120742"/>
                </a:solidFill>
                <a:latin typeface="Arial" pitchFamily="34" charset="0"/>
                <a:cs typeface="Arial" pitchFamily="34" charset="0"/>
              </a:rPr>
              <a:t>Through this report reference is made to ‘mode of travel’ to the UK based on where visitors are exiting the UK.  We have made the assumption that entry point will largely correspond with exit point, and so ‘mode of travel’ is intermittently referred to as ‘mode of arrival’ throughout the report.</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3055524014"/>
              </p:ext>
            </p:extLst>
          </p:nvPr>
        </p:nvGraphicFramePr>
        <p:xfrm>
          <a:off x="509129" y="1824562"/>
          <a:ext cx="7586334" cy="3054875"/>
        </p:xfrm>
        <a:graphic>
          <a:graphicData uri="http://schemas.openxmlformats.org/drawingml/2006/table">
            <a:tbl>
              <a:tblPr firstRow="1" bandRow="1">
                <a:tableStyleId>{5C22544A-7EE6-4342-B048-85BDC9FD1C3A}</a:tableStyleId>
              </a:tblPr>
              <a:tblGrid>
                <a:gridCol w="1706530"/>
                <a:gridCol w="5879804"/>
              </a:tblGrid>
              <a:tr h="255735">
                <a:tc>
                  <a:txBody>
                    <a:bodyPr/>
                    <a:lstStyle/>
                    <a:p>
                      <a:pPr algn="l" fontAlgn="b"/>
                      <a:r>
                        <a:rPr lang="en-GB" sz="1200" b="1" i="0" u="none" strike="noStrike" dirty="0" smtClean="0">
                          <a:solidFill>
                            <a:schemeClr val="bg1"/>
                          </a:solidFill>
                          <a:effectLst/>
                          <a:latin typeface="Arial" pitchFamily="34" charset="0"/>
                          <a:cs typeface="Arial" pitchFamily="34" charset="0"/>
                        </a:rPr>
                        <a:t> Gateway Region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r>
                        <a:rPr lang="en-GB" sz="1100" u="none" strike="noStrike" dirty="0" smtClean="0">
                          <a:effectLst/>
                          <a:latin typeface="Arial" pitchFamily="34" charset="0"/>
                          <a:cs typeface="Arial" pitchFamily="34" charset="0"/>
                        </a:rPr>
                        <a:t>Gateways</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London</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u="none" strike="noStrike" dirty="0" smtClean="0">
                          <a:effectLst/>
                          <a:latin typeface="Arial" pitchFamily="34" charset="0"/>
                          <a:cs typeface="Arial" pitchFamily="34" charset="0"/>
                        </a:rPr>
                        <a:t>All London airports (see Gateway Mode below), Eurostar</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Scotland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Edinburgh Airport, Glasgow Airport, Aberdeen Airport, Prestwick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Wales</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Cardiff Airport, Pembroke Port, Fishguard Port,</a:t>
                      </a:r>
                      <a:r>
                        <a:rPr lang="en-GB" sz="1100" b="0" i="0" u="none" strike="noStrike" baseline="0" dirty="0" smtClean="0">
                          <a:solidFill>
                            <a:schemeClr val="tx1"/>
                          </a:solidFill>
                          <a:effectLst/>
                          <a:latin typeface="Arial" pitchFamily="34" charset="0"/>
                          <a:cs typeface="Arial" pitchFamily="34" charset="0"/>
                        </a:rPr>
                        <a:t> Holyhead 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N.Ireland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Belfast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04066">
                <a:tc>
                  <a:txBody>
                    <a:bodyPr/>
                    <a:lstStyle/>
                    <a:p>
                      <a:pPr algn="l" fontAlgn="b"/>
                      <a:r>
                        <a:rPr lang="en-GB" sz="1100" b="1" i="0" u="none" strike="noStrike" dirty="0" smtClean="0">
                          <a:solidFill>
                            <a:schemeClr val="dk1"/>
                          </a:solidFill>
                          <a:effectLst/>
                          <a:latin typeface="Arial" pitchFamily="34" charset="0"/>
                          <a:cs typeface="Arial" pitchFamily="34" charset="0"/>
                        </a:rPr>
                        <a:t>South</a:t>
                      </a:r>
                      <a:r>
                        <a:rPr lang="en-GB" sz="1100" b="1" i="0" u="none" strike="noStrike" baseline="0" dirty="0" smtClean="0">
                          <a:solidFill>
                            <a:schemeClr val="dk1"/>
                          </a:solidFill>
                          <a:effectLst/>
                          <a:latin typeface="Arial" pitchFamily="34" charset="0"/>
                          <a:cs typeface="Arial" pitchFamily="34" charset="0"/>
                        </a:rPr>
                        <a:t> 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Southampton Airport, Dover Port, Folkestone Port, Southampton Port, Portsmouth Port, Other SE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South West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baseline="0" dirty="0" smtClean="0">
                          <a:solidFill>
                            <a:schemeClr val="tx1"/>
                          </a:solidFill>
                          <a:effectLst/>
                          <a:latin typeface="Arial" pitchFamily="34" charset="0"/>
                          <a:cs typeface="Arial" pitchFamily="34" charset="0"/>
                        </a:rPr>
                        <a:t>Bristol Airport, Bournemouth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Harwich Port, Other East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West Midlands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Birmingham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West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Manchester Airport, Liverpool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East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Newcastle Airport, North</a:t>
                      </a:r>
                      <a:r>
                        <a:rPr lang="en-GB" sz="1100" b="0" i="0" u="none" strike="noStrike" baseline="0" dirty="0" smtClean="0">
                          <a:solidFill>
                            <a:schemeClr val="tx1"/>
                          </a:solidFill>
                          <a:effectLst/>
                          <a:latin typeface="Arial" pitchFamily="34" charset="0"/>
                          <a:cs typeface="Arial" pitchFamily="34" charset="0"/>
                        </a:rPr>
                        <a:t> East</a:t>
                      </a:r>
                      <a:r>
                        <a:rPr lang="en-GB" sz="1100" b="0" i="0" u="none" strike="noStrike" dirty="0" smtClean="0">
                          <a:solidFill>
                            <a:schemeClr val="tx1"/>
                          </a:solidFill>
                          <a:effectLst/>
                          <a:latin typeface="Arial" pitchFamily="34" charset="0"/>
                          <a:cs typeface="Arial" pitchFamily="34" charset="0"/>
                        </a:rPr>
                        <a: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36554">
                <a:tc gridSpan="2">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GB" sz="1000" b="1" i="0" u="none" strike="noStrike" dirty="0" smtClean="0">
                        <a:solidFill>
                          <a:schemeClr val="tx1"/>
                        </a:solidFill>
                        <a:effectLst/>
                        <a:latin typeface="Arial" pitchFamily="34" charset="0"/>
                        <a:cs typeface="Arial" pitchFamily="34" charset="0"/>
                      </a:endParaRPr>
                    </a:p>
                  </a:txBody>
                  <a:tcPr marL="9525" marR="9525" marT="9525" marB="0" anchor="b">
                    <a:noFill/>
                  </a:tcPr>
                </a:tc>
                <a:tc hMerge="1">
                  <a:txBody>
                    <a:bodyPr/>
                    <a:lstStyle/>
                    <a:p>
                      <a:pPr algn="l" fontAlgn="b"/>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844818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report/3</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9"/>
            <a:ext cx="8424992" cy="88754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table below outlines the destinations featured in this report, along with base sizes for each year.  Due to small base sizes, the majority of charts are reported as an average of 2014-16 data.  For destinations with total 2014-16 base sizes of 300 or below, single year data should be treated indicatively only.  For these destinations movements from year to year are likely to be driven by sample size, so commentary has not been provided.</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2344171236"/>
              </p:ext>
            </p:extLst>
          </p:nvPr>
        </p:nvGraphicFramePr>
        <p:xfrm>
          <a:off x="509125" y="2065863"/>
          <a:ext cx="8444377" cy="4324824"/>
        </p:xfrm>
        <a:graphic>
          <a:graphicData uri="http://schemas.openxmlformats.org/drawingml/2006/table">
            <a:tbl>
              <a:tblPr firstRow="1" bandRow="1">
                <a:tableStyleId>{5C22544A-7EE6-4342-B048-85BDC9FD1C3A}</a:tableStyleId>
              </a:tblPr>
              <a:tblGrid>
                <a:gridCol w="2465269"/>
                <a:gridCol w="498259"/>
                <a:gridCol w="498259"/>
                <a:gridCol w="498259"/>
                <a:gridCol w="498259"/>
                <a:gridCol w="498259"/>
                <a:gridCol w="498259"/>
                <a:gridCol w="498259"/>
                <a:gridCol w="498259"/>
                <a:gridCol w="498259"/>
                <a:gridCol w="498259"/>
                <a:gridCol w="498259"/>
                <a:gridCol w="498259"/>
              </a:tblGrid>
              <a:tr h="205599">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chemeClr val="bg1"/>
                          </a:solidFill>
                          <a:effectLst/>
                          <a:latin typeface="Arial" pitchFamily="34" charset="0"/>
                          <a:cs typeface="Arial" pitchFamily="34" charset="0"/>
                        </a:rPr>
                        <a:t>Destination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10">
                  <a:txBody>
                    <a:bodyPr/>
                    <a:lstStyle/>
                    <a:p>
                      <a:pPr algn="ctr" fontAlgn="b"/>
                      <a:r>
                        <a:rPr lang="en-GB" sz="1200" b="1" i="0" u="none" strike="noStrike" dirty="0" smtClean="0">
                          <a:solidFill>
                            <a:schemeClr val="bg1"/>
                          </a:solidFill>
                          <a:effectLst/>
                          <a:latin typeface="Arial" pitchFamily="34" charset="0"/>
                          <a:cs typeface="Arial" pitchFamily="34" charset="0"/>
                        </a:rPr>
                        <a:t>Base Sizes</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r>
              <a:tr h="205599">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2012</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2013</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2015</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pPr algn="ctr" fontAlgn="b"/>
                      <a:endParaRPr lang="en-GB" sz="1200" b="1" i="0" u="none" strike="noStrike" dirty="0">
                        <a:solidFill>
                          <a:schemeClr val="tx1"/>
                        </a:solidFill>
                        <a:effectLst/>
                        <a:latin typeface="Arial" pitchFamily="34" charset="0"/>
                        <a:cs typeface="Arial" pitchFamily="34" charset="0"/>
                      </a:endParaRPr>
                    </a:p>
                  </a:txBody>
                  <a:tcPr marL="9525" marR="9525" marT="9525" marB="0" anchor="b"/>
                </a:tc>
              </a:tr>
              <a:tr h="165862">
                <a:tc>
                  <a:txBody>
                    <a:bodyPr/>
                    <a:lstStyle/>
                    <a:p>
                      <a:pPr algn="ctr" fontAlgn="b"/>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 </a:t>
                      </a:r>
                      <a:endParaRPr lang="en-GB" sz="1000" b="0" i="0" u="none" strike="noStrike" dirty="0">
                        <a:effectLst/>
                        <a:latin typeface="Arial"/>
                      </a:endParaRP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Bath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287</a:t>
                      </a:r>
                    </a:p>
                  </a:txBody>
                  <a:tcPr marL="9525" marR="9525" marT="9525" marB="0" anchor="b"/>
                </a:tc>
                <a:tc>
                  <a:txBody>
                    <a:bodyPr/>
                    <a:lstStyle/>
                    <a:p>
                      <a:pPr algn="ctr" fontAlgn="b"/>
                      <a:r>
                        <a:rPr lang="en-GB" sz="1000" b="0" i="0" u="none" strike="noStrike" dirty="0" smtClean="0">
                          <a:effectLst/>
                          <a:latin typeface="Arial"/>
                        </a:rPr>
                        <a:t>149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387</a:t>
                      </a:r>
                    </a:p>
                  </a:txBody>
                  <a:tcPr marL="9525" marR="9525" marT="9525" marB="0" anchor="b"/>
                </a:tc>
                <a:tc>
                  <a:txBody>
                    <a:bodyPr/>
                    <a:lstStyle/>
                    <a:p>
                      <a:pPr algn="ctr" fontAlgn="b"/>
                      <a:r>
                        <a:rPr lang="en-GB" sz="1000" b="0" i="0" u="none" strike="noStrike" dirty="0" smtClean="0">
                          <a:effectLst/>
                          <a:latin typeface="Arial"/>
                        </a:rPr>
                        <a:t>235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317</a:t>
                      </a:r>
                    </a:p>
                  </a:txBody>
                  <a:tcPr marL="9525" marR="9525" marT="9525" marB="0" anchor="b"/>
                </a:tc>
                <a:tc>
                  <a:txBody>
                    <a:bodyPr/>
                    <a:lstStyle/>
                    <a:p>
                      <a:pPr algn="ctr" fontAlgn="b"/>
                      <a:r>
                        <a:rPr lang="en-GB" sz="1000" b="0" i="0" u="none" strike="noStrike" dirty="0" smtClean="0">
                          <a:effectLst/>
                          <a:latin typeface="Arial"/>
                        </a:rPr>
                        <a:t>179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366</a:t>
                      </a:r>
                    </a:p>
                  </a:txBody>
                  <a:tcPr marL="9525" marR="9525" marT="9525" marB="0" anchor="b"/>
                </a:tc>
                <a:tc>
                  <a:txBody>
                    <a:bodyPr/>
                    <a:lstStyle/>
                    <a:p>
                      <a:pPr algn="ctr" fontAlgn="b"/>
                      <a:r>
                        <a:rPr lang="en-GB" sz="1000" b="0" i="0" u="none" strike="noStrike" dirty="0" smtClean="0">
                          <a:effectLst/>
                          <a:latin typeface="Arial"/>
                        </a:rPr>
                        <a:t>210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379</a:t>
                      </a:r>
                    </a:p>
                  </a:txBody>
                  <a:tcPr marL="9525" marR="9525" marT="9525" marB="0" anchor="b"/>
                </a:tc>
                <a:tc>
                  <a:txBody>
                    <a:bodyPr/>
                    <a:lstStyle/>
                    <a:p>
                      <a:pPr algn="ctr" fontAlgn="b"/>
                      <a:r>
                        <a:rPr lang="en-GB" sz="1000" b="0" i="0" u="none" strike="noStrike" dirty="0" smtClean="0">
                          <a:effectLst/>
                          <a:latin typeface="Arial"/>
                        </a:rPr>
                        <a:t>213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1,062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602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Birmingham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942</a:t>
                      </a:r>
                    </a:p>
                  </a:txBody>
                  <a:tcPr marL="9525" marR="9525" marT="9525" marB="0" anchor="b"/>
                </a:tc>
                <a:tc>
                  <a:txBody>
                    <a:bodyPr/>
                    <a:lstStyle/>
                    <a:p>
                      <a:pPr algn="ctr" fontAlgn="b"/>
                      <a:r>
                        <a:rPr lang="en-GB" sz="1000" b="0" i="0" u="none" strike="noStrike" dirty="0" smtClean="0">
                          <a:effectLst/>
                          <a:latin typeface="Arial"/>
                        </a:rPr>
                        <a:t>160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1,059</a:t>
                      </a:r>
                    </a:p>
                  </a:txBody>
                  <a:tcPr marL="9525" marR="9525" marT="9525" marB="0" anchor="b"/>
                </a:tc>
                <a:tc>
                  <a:txBody>
                    <a:bodyPr/>
                    <a:lstStyle/>
                    <a:p>
                      <a:pPr algn="ctr" fontAlgn="b"/>
                      <a:r>
                        <a:rPr lang="en-GB" sz="1000" b="0" i="0" u="none" strike="noStrike" dirty="0" smtClean="0">
                          <a:effectLst/>
                          <a:latin typeface="Arial"/>
                        </a:rPr>
                        <a:t>185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907</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961</a:t>
                      </a:r>
                    </a:p>
                  </a:txBody>
                  <a:tcPr marL="9525" marR="9525" marT="9525" marB="0" anchor="b"/>
                </a:tc>
                <a:tc>
                  <a:txBody>
                    <a:bodyPr/>
                    <a:lstStyle/>
                    <a:p>
                      <a:pPr algn="ctr" fontAlgn="b"/>
                      <a:r>
                        <a:rPr lang="en-GB" sz="1000" b="0" i="0" u="none" strike="noStrike" dirty="0" smtClean="0">
                          <a:effectLst/>
                          <a:latin typeface="Arial"/>
                        </a:rPr>
                        <a:t>174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957</a:t>
                      </a:r>
                    </a:p>
                  </a:txBody>
                  <a:tcPr marL="9525" marR="9525" marT="9525" marB="0" anchor="b"/>
                </a:tc>
                <a:tc>
                  <a:txBody>
                    <a:bodyPr/>
                    <a:lstStyle/>
                    <a:p>
                      <a:pPr algn="ctr" fontAlgn="b"/>
                      <a:r>
                        <a:rPr lang="en-GB" sz="1000" b="0" i="0" u="none" strike="noStrike" dirty="0" smtClean="0">
                          <a:effectLst/>
                          <a:latin typeface="Arial"/>
                        </a:rPr>
                        <a:t>147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2,825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489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Bournemouth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211</a:t>
                      </a:r>
                    </a:p>
                  </a:txBody>
                  <a:tcPr marL="9525" marR="9525" marT="9525" marB="0" anchor="b"/>
                </a:tc>
                <a:tc>
                  <a:txBody>
                    <a:bodyPr/>
                    <a:lstStyle/>
                    <a:p>
                      <a:pPr algn="ctr" fontAlgn="b"/>
                      <a:r>
                        <a:rPr lang="en-GB" sz="1000" b="0" i="0" u="none" strike="noStrike" dirty="0" smtClean="0">
                          <a:effectLst/>
                          <a:latin typeface="Arial"/>
                        </a:rPr>
                        <a:t>70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187</a:t>
                      </a:r>
                    </a:p>
                  </a:txBody>
                  <a:tcPr marL="9525" marR="9525" marT="9525" marB="0" anchor="b"/>
                </a:tc>
                <a:tc>
                  <a:txBody>
                    <a:bodyPr/>
                    <a:lstStyle/>
                    <a:p>
                      <a:pPr algn="ctr" fontAlgn="b"/>
                      <a:r>
                        <a:rPr lang="en-GB" sz="1000" b="0" i="0" u="none" strike="noStrike" dirty="0" smtClean="0">
                          <a:effectLst/>
                          <a:latin typeface="Arial"/>
                        </a:rPr>
                        <a:t>71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169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181</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186</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536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200</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Brighton and Hove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348</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412</a:t>
                      </a:r>
                    </a:p>
                  </a:txBody>
                  <a:tcPr marL="9525" marR="9525" marT="9525" marB="0" anchor="b"/>
                </a:tc>
                <a:tc>
                  <a:txBody>
                    <a:bodyPr/>
                    <a:lstStyle/>
                    <a:p>
                      <a:pPr algn="ctr" fontAlgn="b"/>
                      <a:r>
                        <a:rPr lang="en-GB" sz="1000" b="0" i="0" u="none" strike="noStrike" dirty="0" smtClean="0">
                          <a:effectLst/>
                          <a:latin typeface="Arial"/>
                        </a:rPr>
                        <a:t>197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384</a:t>
                      </a:r>
                    </a:p>
                  </a:txBody>
                  <a:tcPr marL="9525" marR="9525" marT="9525" marB="0" anchor="b"/>
                </a:tc>
                <a:tc>
                  <a:txBody>
                    <a:bodyPr/>
                    <a:lstStyle/>
                    <a:p>
                      <a:pPr algn="ctr" fontAlgn="b"/>
                      <a:r>
                        <a:rPr lang="en-GB" sz="1000" b="0" i="0" u="none" strike="noStrike" dirty="0" smtClean="0">
                          <a:effectLst/>
                          <a:latin typeface="Arial"/>
                        </a:rPr>
                        <a:t>188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428</a:t>
                      </a:r>
                    </a:p>
                  </a:txBody>
                  <a:tcPr marL="9525" marR="9525" marT="9525" marB="0" anchor="b"/>
                </a:tc>
                <a:tc>
                  <a:txBody>
                    <a:bodyPr/>
                    <a:lstStyle/>
                    <a:p>
                      <a:pPr algn="ctr" fontAlgn="b"/>
                      <a:r>
                        <a:rPr lang="en-GB" sz="1000" b="0" i="0" u="none" strike="noStrike" dirty="0" smtClean="0">
                          <a:effectLst/>
                          <a:latin typeface="Arial"/>
                        </a:rPr>
                        <a:t>191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398</a:t>
                      </a:r>
                    </a:p>
                  </a:txBody>
                  <a:tcPr marL="9525" marR="9525" marT="9525" marB="0" anchor="b"/>
                </a:tc>
                <a:tc>
                  <a:txBody>
                    <a:bodyPr/>
                    <a:lstStyle/>
                    <a:p>
                      <a:pPr algn="ctr" fontAlgn="b"/>
                      <a:r>
                        <a:rPr lang="en-GB" sz="1000" b="0" i="0" u="none" strike="noStrike" dirty="0" smtClean="0">
                          <a:effectLst/>
                          <a:latin typeface="Arial"/>
                        </a:rPr>
                        <a:t>166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1,210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545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Bristol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529</a:t>
                      </a:r>
                    </a:p>
                  </a:txBody>
                  <a:tcPr marL="9525" marR="9525" marT="9525" marB="0" anchor="b"/>
                </a:tc>
                <a:tc>
                  <a:txBody>
                    <a:bodyPr/>
                    <a:lstStyle/>
                    <a:p>
                      <a:pPr algn="ctr" fontAlgn="b"/>
                      <a:r>
                        <a:rPr lang="en-GB" sz="1000" b="0" i="0" u="none" strike="noStrike" dirty="0" smtClean="0">
                          <a:effectLst/>
                          <a:latin typeface="Arial"/>
                        </a:rPr>
                        <a:t>138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182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592</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609</a:t>
                      </a:r>
                    </a:p>
                  </a:txBody>
                  <a:tcPr marL="9525" marR="9525" marT="9525" marB="0" anchor="b"/>
                </a:tc>
                <a:tc>
                  <a:txBody>
                    <a:bodyPr/>
                    <a:lstStyle/>
                    <a:p>
                      <a:pPr algn="ctr" fontAlgn="b"/>
                      <a:r>
                        <a:rPr lang="en-GB" sz="1000" b="0" i="0" u="none" strike="noStrike" dirty="0" smtClean="0">
                          <a:effectLst/>
                          <a:latin typeface="Arial"/>
                        </a:rPr>
                        <a:t>175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667</a:t>
                      </a: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1,868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516</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Cambridge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504</a:t>
                      </a:r>
                    </a:p>
                  </a:txBody>
                  <a:tcPr marL="9525" marR="9525" marT="9525" marB="0" anchor="b"/>
                </a:tc>
                <a:tc>
                  <a:txBody>
                    <a:bodyPr/>
                    <a:lstStyle/>
                    <a:p>
                      <a:pPr algn="ctr" fontAlgn="b"/>
                      <a:r>
                        <a:rPr lang="en-GB" sz="1000" b="0" i="0" u="none" strike="noStrike" dirty="0" smtClean="0">
                          <a:effectLst/>
                          <a:latin typeface="Arial"/>
                        </a:rPr>
                        <a:t>155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517</a:t>
                      </a:r>
                    </a:p>
                  </a:txBody>
                  <a:tcPr marL="9525" marR="9525" marT="9525" marB="0" anchor="b"/>
                </a:tc>
                <a:tc>
                  <a:txBody>
                    <a:bodyPr/>
                    <a:lstStyle/>
                    <a:p>
                      <a:pPr algn="ctr" fontAlgn="b"/>
                      <a:r>
                        <a:rPr lang="en-GB" sz="1000" b="0" i="0" u="none" strike="noStrike" dirty="0" smtClean="0">
                          <a:effectLst/>
                          <a:latin typeface="Arial"/>
                        </a:rPr>
                        <a:t>159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473</a:t>
                      </a:r>
                    </a:p>
                  </a:txBody>
                  <a:tcPr marL="9525" marR="9525" marT="9525" marB="0" anchor="b"/>
                </a:tc>
                <a:tc>
                  <a:txBody>
                    <a:bodyPr/>
                    <a:lstStyle/>
                    <a:p>
                      <a:pPr algn="ctr" fontAlgn="b"/>
                      <a:r>
                        <a:rPr lang="en-GB" sz="1000" b="0" i="0" u="none" strike="noStrike" dirty="0" smtClean="0">
                          <a:effectLst/>
                          <a:latin typeface="Arial"/>
                        </a:rPr>
                        <a:t>141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441</a:t>
                      </a:r>
                    </a:p>
                  </a:txBody>
                  <a:tcPr marL="9525" marR="9525" marT="9525" marB="0" anchor="b"/>
                </a:tc>
                <a:tc>
                  <a:txBody>
                    <a:bodyPr/>
                    <a:lstStyle/>
                    <a:p>
                      <a:pPr algn="ctr" fontAlgn="b"/>
                      <a:r>
                        <a:rPr lang="en-GB" sz="1000" b="0" i="0" u="none" strike="noStrike" dirty="0" smtClean="0">
                          <a:effectLst/>
                          <a:latin typeface="Arial"/>
                        </a:rPr>
                        <a:t>110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511</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Canterbury</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182</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199</a:t>
                      </a:r>
                    </a:p>
                  </a:txBody>
                  <a:tcPr marL="9525" marR="9525" marT="9525" marB="0" anchor="b"/>
                </a:tc>
                <a:tc>
                  <a:txBody>
                    <a:bodyPr/>
                    <a:lstStyle/>
                    <a:p>
                      <a:pPr algn="ctr" fontAlgn="b"/>
                      <a:r>
                        <a:rPr lang="en-GB" sz="1000" b="0" i="0" u="none" strike="noStrike" dirty="0" smtClean="0">
                          <a:effectLst/>
                          <a:latin typeface="Arial"/>
                        </a:rPr>
                        <a:t>106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174</a:t>
                      </a:r>
                    </a:p>
                  </a:txBody>
                  <a:tcPr marL="9525" marR="9525" marT="9525" marB="0" anchor="b"/>
                </a:tc>
                <a:tc>
                  <a:txBody>
                    <a:bodyPr/>
                    <a:lstStyle/>
                    <a:p>
                      <a:pPr algn="ctr" fontAlgn="b"/>
                      <a:r>
                        <a:rPr lang="en-GB" sz="1000" b="0" i="0" u="none" strike="noStrike" dirty="0" smtClean="0">
                          <a:effectLst/>
                          <a:latin typeface="Arial"/>
                        </a:rPr>
                        <a:t>90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175</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157</a:t>
                      </a:r>
                    </a:p>
                  </a:txBody>
                  <a:tcPr marL="9525" marR="9525" marT="9525" marB="0" anchor="b"/>
                </a:tc>
                <a:tc>
                  <a:txBody>
                    <a:bodyPr/>
                    <a:lstStyle/>
                    <a:p>
                      <a:pPr algn="ctr" fontAlgn="b"/>
                      <a:r>
                        <a:rPr lang="en-GB" sz="1000" b="0" i="0" u="none" strike="noStrike" dirty="0" smtClean="0">
                          <a:effectLst/>
                          <a:latin typeface="Arial"/>
                        </a:rPr>
                        <a:t>73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506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255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Eastbourne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79</a:t>
                      </a:r>
                    </a:p>
                  </a:txBody>
                  <a:tcPr marL="9525" marR="9525" marT="9525" marB="0" anchor="b"/>
                </a:tc>
                <a:tc>
                  <a:txBody>
                    <a:bodyPr/>
                    <a:lstStyle/>
                    <a:p>
                      <a:pPr algn="ctr" fontAlgn="b"/>
                      <a:r>
                        <a:rPr lang="en-GB" sz="1000" b="0" i="0" u="none" strike="noStrike" dirty="0" smtClean="0">
                          <a:effectLst/>
                          <a:latin typeface="Arial"/>
                        </a:rPr>
                        <a:t>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89</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114</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93</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307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162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Exeter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98</a:t>
                      </a:r>
                    </a:p>
                  </a:txBody>
                  <a:tcPr marL="9525" marR="9525" marT="9525" marB="0" anchor="b"/>
                </a:tc>
                <a:tc>
                  <a:txBody>
                    <a:bodyPr/>
                    <a:lstStyle/>
                    <a:p>
                      <a:pPr algn="ctr" fontAlgn="b"/>
                      <a:r>
                        <a:rPr lang="en-GB" sz="1000" b="0" i="0" u="none" strike="noStrike" dirty="0" smtClean="0">
                          <a:effectLst/>
                          <a:latin typeface="Arial"/>
                        </a:rPr>
                        <a:t>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142</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110</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129</a:t>
                      </a:r>
                    </a:p>
                  </a:txBody>
                  <a:tcPr marL="9525" marR="9525" marT="9525" marB="0" anchor="b"/>
                </a:tc>
                <a:tc>
                  <a:txBody>
                    <a:bodyPr/>
                    <a:lstStyle/>
                    <a:p>
                      <a:pPr algn="ctr" fontAlgn="b"/>
                      <a:r>
                        <a:rPr lang="en-GB" sz="1000" b="0" i="0" u="none" strike="noStrike" dirty="0" smtClean="0">
                          <a:effectLst/>
                          <a:latin typeface="Arial"/>
                        </a:rPr>
                        <a:t>52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371</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157</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Hastings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81</a:t>
                      </a:r>
                    </a:p>
                  </a:txBody>
                  <a:tcPr marL="9525" marR="9525" marT="9525" marB="0" anchor="b"/>
                </a:tc>
                <a:tc>
                  <a:txBody>
                    <a:bodyPr/>
                    <a:lstStyle/>
                    <a:p>
                      <a:pPr algn="ctr" fontAlgn="b"/>
                      <a:r>
                        <a:rPr lang="en-GB" sz="1000" b="0" i="0" u="none" strike="noStrike" dirty="0" smtClean="0">
                          <a:effectLst/>
                          <a:latin typeface="Arial"/>
                        </a:rPr>
                        <a:t>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80</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70</a:t>
                      </a:r>
                    </a:p>
                  </a:txBody>
                  <a:tcPr marL="9525" marR="9525" marT="9525" marB="0" anchor="b"/>
                </a:tc>
                <a:tc>
                  <a:txBody>
                    <a:bodyPr/>
                    <a:lstStyle/>
                    <a:p>
                      <a:pPr algn="ctr" fontAlgn="b"/>
                      <a:r>
                        <a:rPr lang="en-GB" sz="1000" b="0" i="0" u="none" strike="noStrike" dirty="0" smtClean="0">
                          <a:effectLst/>
                          <a:latin typeface="Arial"/>
                        </a:rPr>
                        <a:t>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109</a:t>
                      </a:r>
                    </a:p>
                  </a:txBody>
                  <a:tcPr marL="9525" marR="9525" marT="9525" marB="0" anchor="b"/>
                </a:tc>
                <a:tc>
                  <a:txBody>
                    <a:bodyPr/>
                    <a:lstStyle/>
                    <a:p>
                      <a:pPr algn="ctr" fontAlgn="b"/>
                      <a:r>
                        <a:rPr lang="en-GB" sz="1000" b="0" i="0" u="none" strike="noStrike" dirty="0" smtClean="0">
                          <a:effectLst/>
                          <a:latin typeface="Arial"/>
                        </a:rPr>
                        <a:t>76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a:t>
                      </a:r>
                    </a:p>
                  </a:txBody>
                  <a:tcPr marL="9525" marR="9525" marT="9525" marB="0" anchor="b"/>
                </a:tc>
                <a:tc>
                  <a:txBody>
                    <a:bodyPr/>
                    <a:lstStyle/>
                    <a:p>
                      <a:pPr algn="ctr" fontAlgn="b"/>
                      <a:r>
                        <a:rPr lang="en-GB" sz="1000" b="0" i="0" u="none" strike="noStrike" dirty="0" smtClean="0">
                          <a:effectLst/>
                          <a:latin typeface="Arial"/>
                        </a:rPr>
                        <a:t>33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242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Leeds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364</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343</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331</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353</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334</a:t>
                      </a:r>
                    </a:p>
                  </a:txBody>
                  <a:tcPr marL="9525" marR="9525" marT="9525" marB="0" anchor="b"/>
                </a:tc>
                <a:tc>
                  <a:txBody>
                    <a:bodyPr/>
                    <a:lstStyle/>
                    <a:p>
                      <a:pPr algn="ctr" fontAlgn="b"/>
                      <a:r>
                        <a:rPr lang="en-GB" sz="1000" b="0" i="0" u="none" strike="noStrike" dirty="0" smtClean="0">
                          <a:effectLst/>
                          <a:latin typeface="Arial"/>
                        </a:rPr>
                        <a:t>65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1,018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Liverpool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704</a:t>
                      </a:r>
                    </a:p>
                  </a:txBody>
                  <a:tcPr marL="9525" marR="9525" marT="9525" marB="0" anchor="b"/>
                </a:tc>
                <a:tc>
                  <a:txBody>
                    <a:bodyPr/>
                    <a:lstStyle/>
                    <a:p>
                      <a:pPr algn="ctr" fontAlgn="b"/>
                      <a:r>
                        <a:rPr lang="en-GB" sz="1000" b="0" i="0" u="none" strike="noStrike" dirty="0" smtClean="0">
                          <a:effectLst/>
                          <a:latin typeface="Arial"/>
                        </a:rPr>
                        <a:t>209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740</a:t>
                      </a:r>
                    </a:p>
                  </a:txBody>
                  <a:tcPr marL="9525" marR="9525" marT="9525" marB="0" anchor="b"/>
                </a:tc>
                <a:tc>
                  <a:txBody>
                    <a:bodyPr/>
                    <a:lstStyle/>
                    <a:p>
                      <a:pPr algn="ctr" fontAlgn="b"/>
                      <a:r>
                        <a:rPr lang="en-GB" sz="1000" b="0" i="0" u="none" strike="noStrike" dirty="0" smtClean="0">
                          <a:effectLst/>
                          <a:latin typeface="Arial"/>
                        </a:rPr>
                        <a:t>260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718</a:t>
                      </a:r>
                    </a:p>
                  </a:txBody>
                  <a:tcPr marL="9525" marR="9525" marT="9525" marB="0" anchor="b"/>
                </a:tc>
                <a:tc>
                  <a:txBody>
                    <a:bodyPr/>
                    <a:lstStyle/>
                    <a:p>
                      <a:pPr algn="ctr" fontAlgn="b"/>
                      <a:r>
                        <a:rPr lang="en-GB" sz="1000" b="0" i="0" u="none" strike="noStrike" dirty="0" smtClean="0">
                          <a:effectLst/>
                          <a:latin typeface="Arial"/>
                        </a:rPr>
                        <a:t>227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2,176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756</a:t>
                      </a:r>
                    </a:p>
                  </a:txBody>
                  <a:tcPr marL="9525" marR="9525" marT="9525" marB="0" anchor="b"/>
                </a:tc>
              </a:tr>
              <a:tr h="165862">
                <a:tc>
                  <a:txBody>
                    <a:bodyPr/>
                    <a:lstStyle/>
                    <a:p>
                      <a:pPr algn="ctr" fontAlgn="b"/>
                      <a:r>
                        <a:rPr lang="en-GB" sz="1100" b="1" u="none" strike="noStrike" dirty="0" smtClean="0">
                          <a:solidFill>
                            <a:schemeClr val="tx1"/>
                          </a:solidFill>
                          <a:effectLst/>
                          <a:latin typeface="Arial" pitchFamily="34" charset="0"/>
                          <a:cs typeface="Arial" pitchFamily="34" charset="0"/>
                        </a:rPr>
                        <a:t>London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20,381</a:t>
                      </a:r>
                    </a:p>
                  </a:txBody>
                  <a:tcPr marL="9525" marR="9525" marT="9525" marB="0" anchor="b"/>
                </a:tc>
                <a:tc>
                  <a:txBody>
                    <a:bodyPr/>
                    <a:lstStyle/>
                    <a:p>
                      <a:pPr algn="ctr" fontAlgn="b"/>
                      <a:r>
                        <a:rPr lang="en-GB" sz="1000" b="0" i="0" u="none" strike="noStrike" dirty="0" smtClean="0">
                          <a:effectLst/>
                          <a:latin typeface="Arial"/>
                        </a:rPr>
                        <a:t>9,034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21,835</a:t>
                      </a:r>
                    </a:p>
                  </a:txBody>
                  <a:tcPr marL="9525" marR="9525" marT="9525" marB="0" anchor="b"/>
                </a:tc>
                <a:tc>
                  <a:txBody>
                    <a:bodyPr/>
                    <a:lstStyle/>
                    <a:p>
                      <a:pPr algn="ctr" fontAlgn="b"/>
                      <a:r>
                        <a:rPr lang="en-GB" sz="1000" b="0" i="0" u="none" strike="noStrike" dirty="0" smtClean="0">
                          <a:effectLst/>
                          <a:latin typeface="Arial"/>
                        </a:rPr>
                        <a:t>10,131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20,725</a:t>
                      </a:r>
                    </a:p>
                  </a:txBody>
                  <a:tcPr marL="9525" marR="9525" marT="9525" marB="0" anchor="b"/>
                </a:tc>
                <a:tc>
                  <a:txBody>
                    <a:bodyPr/>
                    <a:lstStyle/>
                    <a:p>
                      <a:pPr algn="ctr" fontAlgn="b"/>
                      <a:r>
                        <a:rPr lang="en-GB" sz="1000" b="0" i="0" u="none" strike="noStrike" dirty="0" smtClean="0">
                          <a:effectLst/>
                          <a:latin typeface="Arial"/>
                        </a:rPr>
                        <a:t>9,536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20,206</a:t>
                      </a:r>
                    </a:p>
                  </a:txBody>
                  <a:tcPr marL="9525" marR="9525" marT="9525" marB="0" anchor="b"/>
                </a:tc>
                <a:tc>
                  <a:txBody>
                    <a:bodyPr/>
                    <a:lstStyle/>
                    <a:p>
                      <a:pPr algn="ctr" fontAlgn="b"/>
                      <a:r>
                        <a:rPr lang="en-GB" sz="1000" b="0" i="0" u="none" strike="noStrike" dirty="0" smtClean="0">
                          <a:effectLst/>
                          <a:latin typeface="Arial"/>
                        </a:rPr>
                        <a:t>9,107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19,800</a:t>
                      </a:r>
                    </a:p>
                  </a:txBody>
                  <a:tcPr marL="9525" marR="9525" marT="9525" marB="0" anchor="b"/>
                </a:tc>
                <a:tc>
                  <a:txBody>
                    <a:bodyPr/>
                    <a:lstStyle/>
                    <a:p>
                      <a:pPr algn="ctr" fontAlgn="b"/>
                      <a:r>
                        <a:rPr lang="en-GB" sz="1000" b="0" i="0" u="none" strike="noStrike" dirty="0" smtClean="0">
                          <a:effectLst/>
                          <a:latin typeface="Arial"/>
                        </a:rPr>
                        <a:t>8,931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60,731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27,574</a:t>
                      </a:r>
                      <a:endParaRPr lang="en-GB" sz="1000" b="0" i="0" u="none" strike="noStrike" dirty="0">
                        <a:effectLst/>
                        <a:latin typeface="Arial"/>
                      </a:endParaRPr>
                    </a:p>
                  </a:txBody>
                  <a:tcPr marL="9525" marR="9525" marT="9525" marB="0" anchor="b"/>
                </a:tc>
              </a:tr>
              <a:tr h="189177">
                <a:tc>
                  <a:txBody>
                    <a:bodyPr/>
                    <a:lstStyle/>
                    <a:p>
                      <a:pPr algn="ctr" fontAlgn="b"/>
                      <a:r>
                        <a:rPr lang="en-GB" sz="1100" b="1" u="none" strike="noStrike" dirty="0" smtClean="0">
                          <a:solidFill>
                            <a:schemeClr val="tx1"/>
                          </a:solidFill>
                          <a:effectLst/>
                          <a:latin typeface="Arial" pitchFamily="34" charset="0"/>
                          <a:cs typeface="Arial" pitchFamily="34" charset="0"/>
                        </a:rPr>
                        <a:t>Manchester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1,442</a:t>
                      </a:r>
                    </a:p>
                  </a:txBody>
                  <a:tcPr marL="9525" marR="9525" marT="9525" marB="0" anchor="b"/>
                </a:tc>
                <a:tc>
                  <a:txBody>
                    <a:bodyPr/>
                    <a:lstStyle/>
                    <a:p>
                      <a:pPr algn="ctr" fontAlgn="b"/>
                      <a:r>
                        <a:rPr lang="en-GB" sz="1000" b="0" i="0" u="none" strike="noStrike" dirty="0" smtClean="0">
                          <a:effectLst/>
                          <a:latin typeface="Arial"/>
                        </a:rPr>
                        <a:t>342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1,490</a:t>
                      </a:r>
                    </a:p>
                  </a:txBody>
                  <a:tcPr marL="9525" marR="9525" marT="9525" marB="0" anchor="b"/>
                </a:tc>
                <a:tc>
                  <a:txBody>
                    <a:bodyPr/>
                    <a:lstStyle/>
                    <a:p>
                      <a:pPr algn="ctr" fontAlgn="b"/>
                      <a:r>
                        <a:rPr lang="en-GB" sz="1000" b="0" i="0" u="none" strike="noStrike" dirty="0" smtClean="0">
                          <a:effectLst/>
                          <a:latin typeface="Arial"/>
                        </a:rPr>
                        <a:t>345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1,348</a:t>
                      </a:r>
                    </a:p>
                  </a:txBody>
                  <a:tcPr marL="9525" marR="9525" marT="9525" marB="0" anchor="b"/>
                </a:tc>
                <a:tc>
                  <a:txBody>
                    <a:bodyPr/>
                    <a:lstStyle/>
                    <a:p>
                      <a:pPr algn="ctr" fontAlgn="b"/>
                      <a:r>
                        <a:rPr lang="en-GB" sz="1000" b="0" i="0" u="none" strike="noStrike" dirty="0" smtClean="0">
                          <a:effectLst/>
                          <a:latin typeface="Arial"/>
                        </a:rPr>
                        <a:t>316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1,501</a:t>
                      </a:r>
                    </a:p>
                  </a:txBody>
                  <a:tcPr marL="9525" marR="9525" marT="9525" marB="0" anchor="b"/>
                </a:tc>
                <a:tc>
                  <a:txBody>
                    <a:bodyPr/>
                    <a:lstStyle/>
                    <a:p>
                      <a:pPr algn="ctr" fontAlgn="b"/>
                      <a:r>
                        <a:rPr lang="en-GB" sz="1000" b="0" i="0" u="none" strike="noStrike" dirty="0" smtClean="0">
                          <a:effectLst/>
                          <a:latin typeface="Arial"/>
                        </a:rPr>
                        <a:t>361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1,373</a:t>
                      </a:r>
                    </a:p>
                  </a:txBody>
                  <a:tcPr marL="9525" marR="9525" marT="9525" marB="0" anchor="b"/>
                </a:tc>
                <a:tc>
                  <a:txBody>
                    <a:bodyPr/>
                    <a:lstStyle/>
                    <a:p>
                      <a:pPr algn="ctr" fontAlgn="b"/>
                      <a:r>
                        <a:rPr lang="en-GB" sz="1000" b="0" i="0" u="none" strike="noStrike" dirty="0" smtClean="0">
                          <a:effectLst/>
                          <a:latin typeface="Arial"/>
                        </a:rPr>
                        <a:t>319</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4,222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996</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Newcastle Upon Tyne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261</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249</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280</a:t>
                      </a:r>
                    </a:p>
                  </a:txBody>
                  <a:tcPr marL="9525" marR="9525" marT="9525" marB="0" anchor="b"/>
                </a:tc>
                <a:tc>
                  <a:txBody>
                    <a:bodyPr/>
                    <a:lstStyle/>
                    <a:p>
                      <a:pPr algn="ctr" fontAlgn="b"/>
                      <a:r>
                        <a:rPr lang="en-GB" sz="1000" b="0" i="0" u="none" strike="noStrike" dirty="0" smtClean="0">
                          <a:effectLst/>
                          <a:latin typeface="Arial"/>
                        </a:rPr>
                        <a:t>108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295</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320</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895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315</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Nottingham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250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265</a:t>
                      </a:r>
                    </a:p>
                  </a:txBody>
                  <a:tcPr marL="9525" marR="9525" marT="9525" marB="0" anchor="b"/>
                </a:tc>
                <a:tc>
                  <a:txBody>
                    <a:bodyPr/>
                    <a:lstStyle/>
                    <a:p>
                      <a:pPr algn="ctr" fontAlgn="b"/>
                      <a:r>
                        <a:rPr lang="en-GB" sz="1000" b="0" i="0" u="none" strike="noStrike" dirty="0" smtClean="0">
                          <a:effectLst/>
                          <a:latin typeface="Arial"/>
                        </a:rPr>
                        <a:t>56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253</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204</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262</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719</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147</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Oxford</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612</a:t>
                      </a:r>
                    </a:p>
                  </a:txBody>
                  <a:tcPr marL="9525" marR="9525" marT="9525" marB="0" anchor="b"/>
                </a:tc>
                <a:tc>
                  <a:txBody>
                    <a:bodyPr/>
                    <a:lstStyle/>
                    <a:p>
                      <a:pPr algn="ctr" fontAlgn="b"/>
                      <a:r>
                        <a:rPr lang="en-GB" sz="1000" b="0" i="0" u="none" strike="noStrike" dirty="0" smtClean="0">
                          <a:effectLst/>
                          <a:latin typeface="Arial"/>
                        </a:rPr>
                        <a:t>193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668</a:t>
                      </a:r>
                    </a:p>
                  </a:txBody>
                  <a:tcPr marL="9525" marR="9525" marT="9525" marB="0" anchor="b"/>
                </a:tc>
                <a:tc>
                  <a:txBody>
                    <a:bodyPr/>
                    <a:lstStyle/>
                    <a:p>
                      <a:pPr algn="ctr" fontAlgn="b"/>
                      <a:r>
                        <a:rPr lang="en-GB" sz="1000" b="0" i="0" u="none" strike="noStrike" dirty="0" smtClean="0">
                          <a:effectLst/>
                          <a:latin typeface="Arial"/>
                        </a:rPr>
                        <a:t>239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651</a:t>
                      </a:r>
                    </a:p>
                  </a:txBody>
                  <a:tcPr marL="9525" marR="9525" marT="9525" marB="0" anchor="b"/>
                </a:tc>
                <a:tc>
                  <a:txBody>
                    <a:bodyPr/>
                    <a:lstStyle/>
                    <a:p>
                      <a:pPr algn="ctr" fontAlgn="b"/>
                      <a:r>
                        <a:rPr lang="en-GB" sz="1000" b="0" i="0" u="none" strike="noStrike" dirty="0" smtClean="0">
                          <a:effectLst/>
                          <a:latin typeface="Arial"/>
                        </a:rPr>
                        <a:t>247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632</a:t>
                      </a:r>
                    </a:p>
                  </a:txBody>
                  <a:tcPr marL="9525" marR="9525" marT="9525" marB="0" anchor="b"/>
                </a:tc>
                <a:tc>
                  <a:txBody>
                    <a:bodyPr/>
                    <a:lstStyle/>
                    <a:p>
                      <a:pPr algn="ctr" fontAlgn="b"/>
                      <a:r>
                        <a:rPr lang="en-GB" sz="1000" b="0" i="0" u="none" strike="noStrike" dirty="0" smtClean="0">
                          <a:effectLst/>
                          <a:latin typeface="Arial"/>
                        </a:rPr>
                        <a:t>205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242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1,884</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694</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Stratford Upon Avon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118</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143</a:t>
                      </a:r>
                    </a:p>
                  </a:txBody>
                  <a:tcPr marL="9525" marR="9525" marT="9525" marB="0" anchor="b"/>
                </a:tc>
                <a:tc>
                  <a:txBody>
                    <a:bodyPr/>
                    <a:lstStyle/>
                    <a:p>
                      <a:pPr algn="ctr" fontAlgn="b"/>
                      <a:r>
                        <a:rPr lang="en-GB" sz="1000" b="0" i="0" u="none" strike="noStrike" dirty="0" smtClean="0">
                          <a:effectLst/>
                          <a:latin typeface="Arial"/>
                        </a:rPr>
                        <a:t>72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Windsor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270</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271</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241</a:t>
                      </a:r>
                    </a:p>
                  </a:txBody>
                  <a:tcPr marL="9525" marR="9525" marT="9525" marB="0" anchor="b"/>
                </a:tc>
                <a:tc>
                  <a:txBody>
                    <a:bodyPr/>
                    <a:lstStyle/>
                    <a:p>
                      <a:pPr algn="ctr" fontAlgn="b"/>
                      <a:r>
                        <a:rPr lang="en-GB" sz="1000" b="0" i="0" u="none" strike="noStrike" dirty="0" smtClean="0">
                          <a:effectLst/>
                          <a:latin typeface="Arial"/>
                        </a:rPr>
                        <a:t>84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256</a:t>
                      </a:r>
                    </a:p>
                  </a:txBody>
                  <a:tcPr marL="9525" marR="9525" marT="9525" marB="0" anchor="b"/>
                </a:tc>
                <a:tc>
                  <a:txBody>
                    <a:bodyPr/>
                    <a:lstStyle/>
                    <a:p>
                      <a:pPr algn="ctr" fontAlgn="b"/>
                      <a:r>
                        <a:rPr lang="en-GB" sz="1000" b="0" i="0" u="none" strike="noStrike" dirty="0" smtClean="0">
                          <a:effectLst/>
                          <a:latin typeface="Arial"/>
                        </a:rPr>
                        <a:t>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231</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York</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357</a:t>
                      </a:r>
                    </a:p>
                  </a:txBody>
                  <a:tcPr marL="9525" marR="9525" marT="9525" marB="0" anchor="b"/>
                </a:tc>
                <a:tc>
                  <a:txBody>
                    <a:bodyPr/>
                    <a:lstStyle/>
                    <a:p>
                      <a:pPr algn="ctr" fontAlgn="b"/>
                      <a:r>
                        <a:rPr lang="en-GB" sz="1000" b="0" i="0" u="none" strike="noStrike" dirty="0" smtClean="0">
                          <a:effectLst/>
                          <a:latin typeface="Arial"/>
                        </a:rPr>
                        <a:t>204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419</a:t>
                      </a:r>
                    </a:p>
                  </a:txBody>
                  <a:tcPr marL="9525" marR="9525" marT="9525" marB="0" anchor="b"/>
                </a:tc>
                <a:tc>
                  <a:txBody>
                    <a:bodyPr/>
                    <a:lstStyle/>
                    <a:p>
                      <a:pPr algn="ctr" fontAlgn="b"/>
                      <a:r>
                        <a:rPr lang="en-GB" sz="1000" b="0" i="0" u="none" strike="noStrike" dirty="0" smtClean="0">
                          <a:effectLst/>
                          <a:latin typeface="Arial"/>
                        </a:rPr>
                        <a:t>252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400</a:t>
                      </a:r>
                    </a:p>
                  </a:txBody>
                  <a:tcPr marL="9525" marR="9525" marT="9525" marB="0" anchor="b"/>
                </a:tc>
                <a:tc>
                  <a:txBody>
                    <a:bodyPr/>
                    <a:lstStyle/>
                    <a:p>
                      <a:pPr algn="ctr" fontAlgn="b"/>
                      <a:r>
                        <a:rPr lang="en-GB" sz="1000" b="0" i="0" u="none" strike="noStrike" dirty="0" smtClean="0">
                          <a:effectLst/>
                          <a:latin typeface="Arial"/>
                        </a:rPr>
                        <a:t>245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356</a:t>
                      </a:r>
                    </a:p>
                  </a:txBody>
                  <a:tcPr marL="9525" marR="9525" marT="9525" marB="0" anchor="b"/>
                </a:tc>
                <a:tc>
                  <a:txBody>
                    <a:bodyPr/>
                    <a:lstStyle/>
                    <a:p>
                      <a:pPr algn="ctr" fontAlgn="b"/>
                      <a:r>
                        <a:rPr lang="en-GB" sz="1000" b="0" i="0" u="none" strike="noStrike" dirty="0" smtClean="0">
                          <a:effectLst/>
                          <a:latin typeface="Arial"/>
                        </a:rPr>
                        <a:t>206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344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1,100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641</a:t>
                      </a:r>
                    </a:p>
                  </a:txBody>
                  <a:tcPr marL="9525" marR="9525" marT="9525" marB="0" anchor="b"/>
                </a:tc>
              </a:tr>
            </a:tbl>
          </a:graphicData>
        </a:graphic>
      </p:graphicFrame>
    </p:spTree>
    <p:extLst>
      <p:ext uri="{BB962C8B-B14F-4D97-AF65-F5344CB8AC3E}">
        <p14:creationId xmlns:p14="http://schemas.microsoft.com/office/powerpoint/2010/main" val="3174331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27969</TotalTime>
  <Words>1598</Words>
  <Application>Microsoft Office PowerPoint</Application>
  <PresentationFormat>On-screen Show (4:3)</PresentationFormat>
  <Paragraphs>446</Paragraphs>
  <Slides>9</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9</vt:i4>
      </vt:variant>
    </vt:vector>
  </HeadingPairs>
  <TitlesOfParts>
    <vt:vector size="13" baseType="lpstr">
      <vt:lpstr>Arial</vt:lpstr>
      <vt:lpstr>Calibri</vt:lpstr>
      <vt:lpstr>Discover England Initial Summary Report v1</vt:lpstr>
      <vt:lpstr>1_Discover England Initial Summary Report v1</vt:lpstr>
      <vt:lpstr>Discover England:  summary insights on overseas visitors to Birmingham</vt:lpstr>
      <vt:lpstr>Headline stats: Overseas visits, spend and nights to Birmingham</vt:lpstr>
      <vt:lpstr>Trip purpose and source markets: All visitors and holiday visitors</vt:lpstr>
      <vt:lpstr>Demographics and holiday characteristics: Holiday visitors</vt:lpstr>
      <vt:lpstr>Travel and destinations: Holiday visitors</vt:lpstr>
      <vt:lpstr>PowerPoint Presentation</vt:lpstr>
      <vt:lpstr>About this report/1</vt:lpstr>
      <vt:lpstr>About this report/2</vt:lpstr>
      <vt:lpstr>About this report/3</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Keri Portas</cp:lastModifiedBy>
  <cp:revision>919</cp:revision>
  <cp:lastPrinted>2017-10-24T09:05:43Z</cp:lastPrinted>
  <dcterms:created xsi:type="dcterms:W3CDTF">2016-07-20T15:06:07Z</dcterms:created>
  <dcterms:modified xsi:type="dcterms:W3CDTF">2017-11-06T16:09:38Z</dcterms:modified>
</cp:coreProperties>
</file>