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1.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7" r:id="rId2"/>
    <p:sldMasterId id="2147483679" r:id="rId3"/>
  </p:sldMasterIdLst>
  <p:notesMasterIdLst>
    <p:notesMasterId r:id="rId13"/>
  </p:notesMasterIdLst>
  <p:handoutMasterIdLst>
    <p:handoutMasterId r:id="rId14"/>
  </p:handoutMasterIdLst>
  <p:sldIdLst>
    <p:sldId id="276" r:id="rId4"/>
    <p:sldId id="367" r:id="rId5"/>
    <p:sldId id="368" r:id="rId6"/>
    <p:sldId id="369" r:id="rId7"/>
    <p:sldId id="370" r:id="rId8"/>
    <p:sldId id="371" r:id="rId9"/>
    <p:sldId id="286" r:id="rId10"/>
    <p:sldId id="289" r:id="rId11"/>
    <p:sldId id="290" r:id="rId12"/>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36" userDrawn="1">
          <p15:clr>
            <a:srgbClr val="A4A3A4"/>
          </p15:clr>
        </p15:guide>
        <p15:guide id="2" pos="204" userDrawn="1">
          <p15:clr>
            <a:srgbClr val="A4A3A4"/>
          </p15:clr>
        </p15:guide>
        <p15:guide id="4" pos="553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avier Faux" initials="XF" lastIdx="9" clrIdx="0">
    <p:extLst/>
  </p:cmAuthor>
  <p:cmAuthor id="2" name="Jon Young" initials="JY" lastIdx="384" clrIdx="1"/>
  <p:cmAuthor id="3" name="Emily Cronin" initials="EC" lastIdx="12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DFB"/>
    <a:srgbClr val="505050"/>
    <a:srgbClr val="120742"/>
    <a:srgbClr val="646363"/>
    <a:srgbClr val="D4E1E0"/>
    <a:srgbClr val="A1AEAF"/>
    <a:srgbClr val="BFDBF7"/>
    <a:srgbClr val="157EAB"/>
    <a:srgbClr val="F9A526"/>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99200" autoAdjust="0"/>
  </p:normalViewPr>
  <p:slideViewPr>
    <p:cSldViewPr snapToGrid="0" snapToObjects="1">
      <p:cViewPr varScale="1">
        <p:scale>
          <a:sx n="90" d="100"/>
          <a:sy n="90" d="100"/>
        </p:scale>
        <p:origin x="96" y="330"/>
      </p:cViewPr>
      <p:guideLst>
        <p:guide orient="horz" pos="3936"/>
        <p:guide pos="204"/>
        <p:guide pos="5534"/>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commentAuthors" Target="commentAuthors.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bath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1.1000000000000001</c:v>
                </c:pt>
                <c:pt idx="1">
                  <c:v>1.2</c:v>
                </c:pt>
                <c:pt idx="2">
                  <c:v>1.1000000000000001</c:v>
                </c:pt>
                <c:pt idx="3">
                  <c:v>1.2</c:v>
                </c:pt>
                <c:pt idx="4">
                  <c:v>1.9</c:v>
                </c:pt>
              </c:numCache>
            </c:numRef>
          </c:val>
        </c:ser>
        <c:ser>
          <c:idx val="1"/>
          <c:order val="1"/>
          <c:tx>
            <c:strRef>
              <c:f>Sheet1!$C$1</c:f>
              <c:strCache>
                <c:ptCount val="1"/>
                <c:pt idx="0">
                  <c:v>bath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0.3</c:v>
                </c:pt>
                <c:pt idx="1">
                  <c:v>0.6</c:v>
                </c:pt>
                <c:pt idx="2" formatCode="0.0">
                  <c:v>0.5</c:v>
                </c:pt>
                <c:pt idx="3" formatCode="0.0">
                  <c:v>0.6</c:v>
                </c:pt>
                <c:pt idx="4" formatCode="0.0">
                  <c:v>0.7</c:v>
                </c:pt>
              </c:numCache>
            </c:numRef>
          </c:val>
        </c:ser>
        <c:dLbls>
          <c:showLegendKey val="0"/>
          <c:showVal val="0"/>
          <c:showCatName val="0"/>
          <c:showSerName val="0"/>
          <c:showPercent val="0"/>
          <c:showBubbleSize val="0"/>
        </c:dLbls>
        <c:gapWidth val="219"/>
        <c:axId val="278949064"/>
        <c:axId val="278951024"/>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278949064"/>
        <c:axId val="278951024"/>
      </c:lineChart>
      <c:catAx>
        <c:axId val="278949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78951024"/>
        <c:crosses val="autoZero"/>
        <c:auto val="1"/>
        <c:lblAlgn val="ctr"/>
        <c:lblOffset val="100"/>
        <c:noMultiLvlLbl val="0"/>
      </c:catAx>
      <c:valAx>
        <c:axId val="278951024"/>
        <c:scaling>
          <c:orientation val="minMax"/>
        </c:scaling>
        <c:delete val="1"/>
        <c:axPos val="l"/>
        <c:numFmt formatCode="General" sourceLinked="1"/>
        <c:majorTickMark val="none"/>
        <c:minorTickMark val="none"/>
        <c:tickLblPos val="nextTo"/>
        <c:crossAx val="278949064"/>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6.4390962865463655E-2"/>
          <c:w val="0.99897384094165476"/>
          <c:h val="0.89774912349147928"/>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Bath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0.64</c:v>
                </c:pt>
                <c:pt idx="1">
                  <c:v>0.68</c:v>
                </c:pt>
                <c:pt idx="2">
                  <c:v>0.82</c:v>
                </c:pt>
                <c:pt idx="3">
                  <c:v>0.68</c:v>
                </c:pt>
                <c:pt idx="4">
                  <c:v>0.54</c:v>
                </c:pt>
                <c:pt idx="5">
                  <c:v>0.16</c:v>
                </c:pt>
                <c:pt idx="6">
                  <c:v>0.39</c:v>
                </c:pt>
                <c:pt idx="7">
                  <c:v>0.35</c:v>
                </c:pt>
                <c:pt idx="8">
                  <c:v>0.05</c:v>
                </c:pt>
              </c:numCache>
            </c:numRef>
          </c:val>
        </c:ser>
        <c:dLbls>
          <c:showLegendKey val="0"/>
          <c:showVal val="0"/>
          <c:showCatName val="0"/>
          <c:showSerName val="0"/>
          <c:showPercent val="0"/>
          <c:showBubbleSize val="0"/>
        </c:dLbls>
        <c:gapWidth val="30"/>
        <c:axId val="489709208"/>
        <c:axId val="489705288"/>
      </c:barChart>
      <c:catAx>
        <c:axId val="489709208"/>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489705288"/>
        <c:crosses val="autoZero"/>
        <c:auto val="1"/>
        <c:lblAlgn val="ctr"/>
        <c:lblOffset val="100"/>
        <c:noMultiLvlLbl val="0"/>
      </c:catAx>
      <c:valAx>
        <c:axId val="489705288"/>
        <c:scaling>
          <c:orientation val="minMax"/>
          <c:max val="1"/>
        </c:scaling>
        <c:delete val="1"/>
        <c:axPos val="l"/>
        <c:majorGridlines>
          <c:spPr>
            <a:ln>
              <a:noFill/>
            </a:ln>
          </c:spPr>
        </c:majorGridlines>
        <c:numFmt formatCode="0%" sourceLinked="1"/>
        <c:majorTickMark val="out"/>
        <c:minorTickMark val="none"/>
        <c:tickLblPos val="nextTo"/>
        <c:crossAx val="489709208"/>
        <c:crosses val="autoZero"/>
        <c:crossBetween val="between"/>
      </c:valAx>
    </c:plotArea>
    <c:legend>
      <c:legendPos val="r"/>
      <c:layout>
        <c:manualLayout>
          <c:xMode val="edge"/>
          <c:yMode val="edge"/>
          <c:x val="0.52461397532665754"/>
          <c:y val="1.9092597442079567E-2"/>
          <c:w val="0.47155925525132386"/>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Bath</c:v>
                </c:pt>
                <c:pt idx="1">
                  <c:v>Holiday visitors to UK</c:v>
                </c:pt>
              </c:strCache>
            </c:strRef>
          </c:cat>
          <c:val>
            <c:numRef>
              <c:f>Sheet1!$B$2:$B$3</c:f>
              <c:numCache>
                <c:formatCode>0%</c:formatCode>
                <c:ptCount val="2"/>
                <c:pt idx="0">
                  <c:v>0.14000000000000001</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Bath</c:v>
                </c:pt>
                <c:pt idx="1">
                  <c:v>Holiday visitors to UK</c:v>
                </c:pt>
              </c:strCache>
            </c:strRef>
          </c:cat>
          <c:val>
            <c:numRef>
              <c:f>Sheet1!$C$2:$C$3</c:f>
              <c:numCache>
                <c:formatCode>0%</c:formatCode>
                <c:ptCount val="2"/>
                <c:pt idx="0">
                  <c:v>0.3</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Bath</c:v>
                </c:pt>
                <c:pt idx="1">
                  <c:v>Holiday visitors to UK</c:v>
                </c:pt>
              </c:strCache>
            </c:strRef>
          </c:cat>
          <c:val>
            <c:numRef>
              <c:f>Sheet1!$D$2:$D$3</c:f>
              <c:numCache>
                <c:formatCode>0%</c:formatCode>
                <c:ptCount val="2"/>
                <c:pt idx="0">
                  <c:v>0.34</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Bath</c:v>
                </c:pt>
                <c:pt idx="1">
                  <c:v>Holiday visitors to UK</c:v>
                </c:pt>
              </c:strCache>
            </c:strRef>
          </c:cat>
          <c:val>
            <c:numRef>
              <c:f>Sheet1!$E$2:$E$3</c:f>
              <c:numCache>
                <c:formatCode>0%</c:formatCode>
                <c:ptCount val="2"/>
                <c:pt idx="0">
                  <c:v>0.22</c:v>
                </c:pt>
                <c:pt idx="1">
                  <c:v>7.0000000000000007E-2</c:v>
                </c:pt>
              </c:numCache>
            </c:numRef>
          </c:val>
        </c:ser>
        <c:dLbls>
          <c:showLegendKey val="0"/>
          <c:showVal val="1"/>
          <c:showCatName val="0"/>
          <c:showSerName val="0"/>
          <c:showPercent val="0"/>
          <c:showBubbleSize val="0"/>
        </c:dLbls>
        <c:gapWidth val="49"/>
        <c:overlap val="100"/>
        <c:axId val="489712344"/>
        <c:axId val="489707248"/>
      </c:barChart>
      <c:catAx>
        <c:axId val="489712344"/>
        <c:scaling>
          <c:orientation val="minMax"/>
        </c:scaling>
        <c:delete val="0"/>
        <c:axPos val="b"/>
        <c:numFmt formatCode="General" sourceLinked="0"/>
        <c:majorTickMark val="none"/>
        <c:minorTickMark val="none"/>
        <c:tickLblPos val="nextTo"/>
        <c:txPr>
          <a:bodyPr/>
          <a:lstStyle/>
          <a:p>
            <a:pPr>
              <a:defRPr b="1"/>
            </a:pPr>
            <a:endParaRPr lang="en-US"/>
          </a:p>
        </c:txPr>
        <c:crossAx val="489707248"/>
        <c:crosses val="autoZero"/>
        <c:auto val="1"/>
        <c:lblAlgn val="ctr"/>
        <c:lblOffset val="100"/>
        <c:noMultiLvlLbl val="0"/>
      </c:catAx>
      <c:valAx>
        <c:axId val="489707248"/>
        <c:scaling>
          <c:orientation val="minMax"/>
        </c:scaling>
        <c:delete val="1"/>
        <c:axPos val="l"/>
        <c:numFmt formatCode="0%" sourceLinked="1"/>
        <c:majorTickMark val="none"/>
        <c:minorTickMark val="none"/>
        <c:tickLblPos val="nextTo"/>
        <c:crossAx val="489712344"/>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Bath</c:v>
                </c:pt>
                <c:pt idx="1">
                  <c:v>Holiday visitors to UK</c:v>
                </c:pt>
              </c:strCache>
            </c:strRef>
          </c:cat>
          <c:val>
            <c:numRef>
              <c:f>Sheet1!$B$2:$B$4</c:f>
              <c:numCache>
                <c:formatCode>_-[$£-809]* #,##0_-;\-[$£-809]* #,##0_-;_-[$£-809]* "-"??_-;_-@_-</c:formatCode>
                <c:ptCount val="2"/>
                <c:pt idx="0">
                  <c:v>286</c:v>
                </c:pt>
                <c:pt idx="1">
                  <c:v>644</c:v>
                </c:pt>
              </c:numCache>
            </c:numRef>
          </c:val>
        </c:ser>
        <c:dLbls>
          <c:showLegendKey val="0"/>
          <c:showVal val="0"/>
          <c:showCatName val="0"/>
          <c:showSerName val="0"/>
          <c:showPercent val="0"/>
          <c:showBubbleSize val="0"/>
        </c:dLbls>
        <c:gapWidth val="102"/>
        <c:axId val="489710384"/>
        <c:axId val="489707640"/>
      </c:barChart>
      <c:catAx>
        <c:axId val="489710384"/>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489707640"/>
        <c:crosses val="autoZero"/>
        <c:auto val="1"/>
        <c:lblAlgn val="ctr"/>
        <c:lblOffset val="100"/>
        <c:noMultiLvlLbl val="0"/>
      </c:catAx>
      <c:valAx>
        <c:axId val="489707640"/>
        <c:scaling>
          <c:orientation val="minMax"/>
          <c:max val="1000"/>
        </c:scaling>
        <c:delete val="1"/>
        <c:axPos val="l"/>
        <c:numFmt formatCode="_-[$£-809]* #,##0_-;\-[$£-809]* #,##0_-;_-[$£-809]* &quot;-&quot;??_-;_-@_-" sourceLinked="1"/>
        <c:majorTickMark val="out"/>
        <c:minorTickMark val="none"/>
        <c:tickLblPos val="nextTo"/>
        <c:crossAx val="489710384"/>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Manchester</c:v>
                </c:pt>
                <c:pt idx="1">
                  <c:v>Holiday visitors to UK</c:v>
                </c:pt>
              </c:strCache>
            </c:strRef>
          </c:cat>
          <c:val>
            <c:numRef>
              <c:f>Sheet1!$B$2:$B$4</c:f>
              <c:numCache>
                <c:formatCode>_-[$£-809]* #,##0_-;\-[$£-809]* #,##0_-;_-[$£-809]* "-"??_-;_-@_-</c:formatCode>
                <c:ptCount val="2"/>
                <c:pt idx="0">
                  <c:v>85</c:v>
                </c:pt>
                <c:pt idx="1">
                  <c:v>101</c:v>
                </c:pt>
              </c:numCache>
            </c:numRef>
          </c:val>
        </c:ser>
        <c:dLbls>
          <c:showLegendKey val="0"/>
          <c:showVal val="0"/>
          <c:showCatName val="0"/>
          <c:showSerName val="0"/>
          <c:showPercent val="0"/>
          <c:showBubbleSize val="0"/>
        </c:dLbls>
        <c:gapWidth val="102"/>
        <c:axId val="491060064"/>
        <c:axId val="491060456"/>
      </c:barChart>
      <c:catAx>
        <c:axId val="491060064"/>
        <c:scaling>
          <c:orientation val="minMax"/>
        </c:scaling>
        <c:delete val="0"/>
        <c:axPos val="b"/>
        <c:numFmt formatCode="General" sourceLinked="0"/>
        <c:majorTickMark val="out"/>
        <c:minorTickMark val="none"/>
        <c:tickLblPos val="nextTo"/>
        <c:txPr>
          <a:bodyPr/>
          <a:lstStyle/>
          <a:p>
            <a:pPr>
              <a:defRPr sz="900" b="1"/>
            </a:pPr>
            <a:endParaRPr lang="en-US"/>
          </a:p>
        </c:txPr>
        <c:crossAx val="491060456"/>
        <c:crosses val="autoZero"/>
        <c:auto val="1"/>
        <c:lblAlgn val="ctr"/>
        <c:lblOffset val="100"/>
        <c:noMultiLvlLbl val="0"/>
      </c:catAx>
      <c:valAx>
        <c:axId val="491060456"/>
        <c:scaling>
          <c:orientation val="minMax"/>
          <c:max val="1000"/>
        </c:scaling>
        <c:delete val="1"/>
        <c:axPos val="l"/>
        <c:numFmt formatCode="_-[$£-809]* #,##0_-;\-[$£-809]* #,##0_-;_-[$£-809]* &quot;-&quot;??_-;_-@_-" sourceLinked="1"/>
        <c:majorTickMark val="out"/>
        <c:minorTickMark val="none"/>
        <c:tickLblPos val="nextTo"/>
        <c:crossAx val="491060064"/>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624189302897975"/>
          <c:y val="4.7885757835095979E-2"/>
          <c:w val="0.73796403833840662"/>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Bath</c:v>
                </c:pt>
                <c:pt idx="1">
                  <c:v>Holiday visitors to UK</c:v>
                </c:pt>
              </c:strCache>
            </c:strRef>
          </c:cat>
          <c:val>
            <c:numRef>
              <c:f>Sheet1!$B$2:$B$3</c:f>
              <c:numCache>
                <c:formatCode>0%</c:formatCode>
                <c:ptCount val="2"/>
                <c:pt idx="0">
                  <c:v>0.06</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Bath</c:v>
                </c:pt>
                <c:pt idx="1">
                  <c:v>Holiday visitors to UK</c:v>
                </c:pt>
              </c:strCache>
            </c:strRef>
          </c:cat>
          <c:val>
            <c:numRef>
              <c:f>Sheet1!$C$2:$C$3</c:f>
              <c:numCache>
                <c:formatCode>0%</c:formatCode>
                <c:ptCount val="2"/>
                <c:pt idx="0">
                  <c:v>0.3</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Bath</c:v>
                </c:pt>
                <c:pt idx="1">
                  <c:v>Holiday visitors to UK</c:v>
                </c:pt>
              </c:strCache>
            </c:strRef>
          </c:cat>
          <c:val>
            <c:numRef>
              <c:f>Sheet1!$D$2:$D$3</c:f>
              <c:numCache>
                <c:formatCode>0%</c:formatCode>
                <c:ptCount val="2"/>
                <c:pt idx="0">
                  <c:v>0.5</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Bath</c:v>
                </c:pt>
                <c:pt idx="1">
                  <c:v>Holiday visitors to UK</c:v>
                </c:pt>
              </c:strCache>
            </c:strRef>
          </c:cat>
          <c:val>
            <c:numRef>
              <c:f>Sheet1!$E$2:$E$3</c:f>
              <c:numCache>
                <c:formatCode>0%</c:formatCode>
                <c:ptCount val="2"/>
                <c:pt idx="0">
                  <c:v>0.13</c:v>
                </c:pt>
                <c:pt idx="1">
                  <c:v>0.21</c:v>
                </c:pt>
              </c:numCache>
            </c:numRef>
          </c:val>
        </c:ser>
        <c:dLbls>
          <c:showLegendKey val="0"/>
          <c:showVal val="0"/>
          <c:showCatName val="0"/>
          <c:showSerName val="0"/>
          <c:showPercent val="0"/>
          <c:showBubbleSize val="0"/>
        </c:dLbls>
        <c:gapWidth val="49"/>
        <c:overlap val="100"/>
        <c:axId val="491059280"/>
        <c:axId val="491054184"/>
      </c:barChart>
      <c:catAx>
        <c:axId val="491059280"/>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491054184"/>
        <c:crosses val="autoZero"/>
        <c:auto val="1"/>
        <c:lblAlgn val="ctr"/>
        <c:lblOffset val="100"/>
        <c:noMultiLvlLbl val="0"/>
      </c:catAx>
      <c:valAx>
        <c:axId val="491054184"/>
        <c:scaling>
          <c:orientation val="minMax"/>
        </c:scaling>
        <c:delete val="1"/>
        <c:axPos val="l"/>
        <c:numFmt formatCode="0%" sourceLinked="1"/>
        <c:majorTickMark val="out"/>
        <c:minorTickMark val="none"/>
        <c:tickLblPos val="nextTo"/>
        <c:crossAx val="491059280"/>
        <c:crosses val="autoZero"/>
        <c:crossBetween val="between"/>
      </c:valAx>
    </c:plotArea>
    <c:legend>
      <c:legendPos val="l"/>
      <c:layout>
        <c:manualLayout>
          <c:xMode val="edge"/>
          <c:yMode val="edge"/>
          <c:x val="1.3884389318276484E-2"/>
          <c:y val="3.0993519539570084E-2"/>
          <c:w val="0.25483466461911403"/>
          <c:h val="0.5301697422046932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Bath</c:v>
                </c:pt>
                <c:pt idx="1">
                  <c:v>Holiday visitors to UK</c:v>
                </c:pt>
              </c:strCache>
            </c:strRef>
          </c:cat>
          <c:val>
            <c:numRef>
              <c:f>Sheet1!$B$2:$B$3</c:f>
              <c:numCache>
                <c:formatCode>0%</c:formatCode>
                <c:ptCount val="2"/>
                <c:pt idx="0">
                  <c:v>0.82</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Bath</c:v>
                </c:pt>
                <c:pt idx="1">
                  <c:v>Holiday visitors to UK</c:v>
                </c:pt>
              </c:strCache>
            </c:strRef>
          </c:cat>
          <c:val>
            <c:numRef>
              <c:f>Sheet1!$C$2:$C$3</c:f>
              <c:numCache>
                <c:formatCode>0%</c:formatCode>
                <c:ptCount val="2"/>
                <c:pt idx="0">
                  <c:v>0.18</c:v>
                </c:pt>
                <c:pt idx="1">
                  <c:v>0.16</c:v>
                </c:pt>
              </c:numCache>
            </c:numRef>
          </c:val>
        </c:ser>
        <c:dLbls>
          <c:showLegendKey val="0"/>
          <c:showVal val="0"/>
          <c:showCatName val="0"/>
          <c:showSerName val="0"/>
          <c:showPercent val="0"/>
          <c:showBubbleSize val="0"/>
        </c:dLbls>
        <c:gapWidth val="49"/>
        <c:overlap val="100"/>
        <c:axId val="491056144"/>
        <c:axId val="491053400"/>
      </c:barChart>
      <c:catAx>
        <c:axId val="491056144"/>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491053400"/>
        <c:crosses val="autoZero"/>
        <c:auto val="1"/>
        <c:lblAlgn val="ctr"/>
        <c:lblOffset val="100"/>
        <c:noMultiLvlLbl val="0"/>
      </c:catAx>
      <c:valAx>
        <c:axId val="491053400"/>
        <c:scaling>
          <c:orientation val="minMax"/>
        </c:scaling>
        <c:delete val="1"/>
        <c:axPos val="l"/>
        <c:numFmt formatCode="0%" sourceLinked="1"/>
        <c:majorTickMark val="out"/>
        <c:minorTickMark val="none"/>
        <c:tickLblPos val="nextTo"/>
        <c:crossAx val="491056144"/>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Bath</c:v>
                </c:pt>
                <c:pt idx="1">
                  <c:v>Holiday Visitors to UK</c:v>
                </c:pt>
              </c:strCache>
            </c:strRef>
          </c:cat>
          <c:val>
            <c:numRef>
              <c:f>Sheet1!$B$2:$B$3</c:f>
              <c:numCache>
                <c:formatCode>0%</c:formatCode>
                <c:ptCount val="2"/>
                <c:pt idx="0">
                  <c:v>0.08</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Bath</c:v>
                </c:pt>
                <c:pt idx="1">
                  <c:v>Holiday Visitors to UK</c:v>
                </c:pt>
              </c:strCache>
            </c:strRef>
          </c:cat>
          <c:val>
            <c:numRef>
              <c:f>Sheet1!$C$2:$C$3</c:f>
              <c:numCache>
                <c:formatCode>0%</c:formatCode>
                <c:ptCount val="2"/>
                <c:pt idx="0">
                  <c:v>0.1</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Bath</c:v>
                </c:pt>
                <c:pt idx="1">
                  <c:v>Holiday Visitors to UK</c:v>
                </c:pt>
              </c:strCache>
            </c:strRef>
          </c:cat>
          <c:val>
            <c:numRef>
              <c:f>Sheet1!$D$2:$D$3</c:f>
              <c:numCache>
                <c:formatCode>0%</c:formatCode>
                <c:ptCount val="2"/>
                <c:pt idx="0">
                  <c:v>0.15</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Bath</c:v>
                </c:pt>
                <c:pt idx="1">
                  <c:v>Holiday Visitors to UK</c:v>
                </c:pt>
              </c:strCache>
            </c:strRef>
          </c:cat>
          <c:val>
            <c:numRef>
              <c:f>Sheet1!$E$2:$E$3</c:f>
              <c:numCache>
                <c:formatCode>0%</c:formatCode>
                <c:ptCount val="2"/>
                <c:pt idx="0">
                  <c:v>0.17</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Bath</c:v>
                </c:pt>
                <c:pt idx="1">
                  <c:v>Holiday Visitors to UK</c:v>
                </c:pt>
              </c:strCache>
            </c:strRef>
          </c:cat>
          <c:val>
            <c:numRef>
              <c:f>Sheet1!$F$2:$F$3</c:f>
              <c:numCache>
                <c:formatCode>0%</c:formatCode>
                <c:ptCount val="2"/>
                <c:pt idx="0">
                  <c:v>0.25</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Bath</c:v>
                </c:pt>
                <c:pt idx="1">
                  <c:v>Holiday Visitors to UK</c:v>
                </c:pt>
              </c:strCache>
            </c:strRef>
          </c:cat>
          <c:val>
            <c:numRef>
              <c:f>Sheet1!$G$2:$G$3</c:f>
              <c:numCache>
                <c:formatCode>0%</c:formatCode>
                <c:ptCount val="2"/>
                <c:pt idx="0">
                  <c:v>0.15</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Bath</c:v>
                </c:pt>
                <c:pt idx="1">
                  <c:v>Holiday Visitors to UK</c:v>
                </c:pt>
              </c:strCache>
            </c:strRef>
          </c:cat>
          <c:val>
            <c:numRef>
              <c:f>Sheet1!$H$2:$H$3</c:f>
              <c:numCache>
                <c:formatCode>0%</c:formatCode>
                <c:ptCount val="2"/>
                <c:pt idx="0">
                  <c:v>0.11</c:v>
                </c:pt>
                <c:pt idx="1">
                  <c:v>0.06</c:v>
                </c:pt>
              </c:numCache>
            </c:numRef>
          </c:val>
        </c:ser>
        <c:dLbls>
          <c:showLegendKey val="0"/>
          <c:showVal val="0"/>
          <c:showCatName val="0"/>
          <c:showSerName val="0"/>
          <c:showPercent val="0"/>
          <c:showBubbleSize val="0"/>
        </c:dLbls>
        <c:gapWidth val="100"/>
        <c:overlap val="100"/>
        <c:axId val="491056536"/>
        <c:axId val="491057320"/>
      </c:barChart>
      <c:catAx>
        <c:axId val="491056536"/>
        <c:scaling>
          <c:orientation val="minMax"/>
        </c:scaling>
        <c:delete val="0"/>
        <c:axPos val="b"/>
        <c:numFmt formatCode="General" sourceLinked="0"/>
        <c:majorTickMark val="out"/>
        <c:minorTickMark val="none"/>
        <c:tickLblPos val="nextTo"/>
        <c:crossAx val="491057320"/>
        <c:crosses val="autoZero"/>
        <c:auto val="1"/>
        <c:lblAlgn val="ctr"/>
        <c:lblOffset val="100"/>
        <c:noMultiLvlLbl val="0"/>
      </c:catAx>
      <c:valAx>
        <c:axId val="491057320"/>
        <c:scaling>
          <c:orientation val="minMax"/>
        </c:scaling>
        <c:delete val="1"/>
        <c:axPos val="l"/>
        <c:numFmt formatCode="0%" sourceLinked="1"/>
        <c:majorTickMark val="out"/>
        <c:minorTickMark val="none"/>
        <c:tickLblPos val="nextTo"/>
        <c:crossAx val="491056536"/>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Bath</c:v>
                </c:pt>
                <c:pt idx="1">
                  <c:v>Holiday visitors to UK</c:v>
                </c:pt>
              </c:strCache>
            </c:strRef>
          </c:cat>
          <c:val>
            <c:numRef>
              <c:f>Sheet1!$B$2:$B$3</c:f>
              <c:numCache>
                <c:formatCode>0%</c:formatCode>
                <c:ptCount val="2"/>
                <c:pt idx="0">
                  <c:v>0.11</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Bath</c:v>
                </c:pt>
                <c:pt idx="1">
                  <c:v>Holiday visitors to UK</c:v>
                </c:pt>
              </c:strCache>
            </c:strRef>
          </c:cat>
          <c:val>
            <c:numRef>
              <c:f>Sheet1!$C$2:$C$3</c:f>
              <c:numCache>
                <c:formatCode>0%</c:formatCode>
                <c:ptCount val="2"/>
                <c:pt idx="0">
                  <c:v>0.59</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Bath</c:v>
                </c:pt>
                <c:pt idx="1">
                  <c:v>Holiday visitors to UK</c:v>
                </c:pt>
              </c:strCache>
            </c:strRef>
          </c:cat>
          <c:val>
            <c:numRef>
              <c:f>Sheet1!$D$2:$D$3</c:f>
              <c:numCache>
                <c:formatCode>0%</c:formatCode>
                <c:ptCount val="2"/>
                <c:pt idx="0">
                  <c:v>0.26</c:v>
                </c:pt>
                <c:pt idx="1">
                  <c:v>0.15</c:v>
                </c:pt>
              </c:numCache>
            </c:numRef>
          </c:val>
        </c:ser>
        <c:dLbls>
          <c:showLegendKey val="0"/>
          <c:showVal val="1"/>
          <c:showCatName val="0"/>
          <c:showSerName val="0"/>
          <c:showPercent val="0"/>
          <c:showBubbleSize val="0"/>
        </c:dLbls>
        <c:gapWidth val="49"/>
        <c:overlap val="100"/>
        <c:axId val="491059672"/>
        <c:axId val="491054576"/>
      </c:barChart>
      <c:catAx>
        <c:axId val="491059672"/>
        <c:scaling>
          <c:orientation val="minMax"/>
        </c:scaling>
        <c:delete val="0"/>
        <c:axPos val="b"/>
        <c:numFmt formatCode="General" sourceLinked="0"/>
        <c:majorTickMark val="none"/>
        <c:minorTickMark val="none"/>
        <c:tickLblPos val="nextTo"/>
        <c:txPr>
          <a:bodyPr/>
          <a:lstStyle/>
          <a:p>
            <a:pPr>
              <a:defRPr b="1"/>
            </a:pPr>
            <a:endParaRPr lang="en-US"/>
          </a:p>
        </c:txPr>
        <c:crossAx val="491054576"/>
        <c:crosses val="autoZero"/>
        <c:auto val="1"/>
        <c:lblAlgn val="ctr"/>
        <c:lblOffset val="100"/>
        <c:noMultiLvlLbl val="0"/>
      </c:catAx>
      <c:valAx>
        <c:axId val="491054576"/>
        <c:scaling>
          <c:orientation val="minMax"/>
        </c:scaling>
        <c:delete val="1"/>
        <c:axPos val="l"/>
        <c:numFmt formatCode="0%" sourceLinked="1"/>
        <c:majorTickMark val="none"/>
        <c:minorTickMark val="none"/>
        <c:tickLblPos val="nextTo"/>
        <c:crossAx val="491059672"/>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London</c:v>
                </c:pt>
                <c:pt idx="1">
                  <c:v>South East (excl.London)</c:v>
                </c:pt>
                <c:pt idx="2">
                  <c:v>South West</c:v>
                </c:pt>
                <c:pt idx="3">
                  <c:v>Scotland</c:v>
                </c:pt>
                <c:pt idx="4">
                  <c:v>North West</c:v>
                </c:pt>
              </c:strCache>
            </c:strRef>
          </c:cat>
          <c:val>
            <c:numRef>
              <c:f>Sheet1!$B$2:$B$6</c:f>
              <c:numCache>
                <c:formatCode>0%</c:formatCode>
                <c:ptCount val="5"/>
                <c:pt idx="0">
                  <c:v>0.42</c:v>
                </c:pt>
                <c:pt idx="1">
                  <c:v>0.32</c:v>
                </c:pt>
                <c:pt idx="2">
                  <c:v>0.13</c:v>
                </c:pt>
                <c:pt idx="3">
                  <c:v>0.04</c:v>
                </c:pt>
                <c:pt idx="4">
                  <c:v>0.02</c:v>
                </c:pt>
              </c:numCache>
            </c:numRef>
          </c:val>
        </c:ser>
        <c:dLbls>
          <c:showLegendKey val="0"/>
          <c:showVal val="0"/>
          <c:showCatName val="0"/>
          <c:showSerName val="0"/>
          <c:showPercent val="0"/>
          <c:showBubbleSize val="0"/>
        </c:dLbls>
        <c:gapWidth val="150"/>
        <c:axId val="491055360"/>
        <c:axId val="491055752"/>
      </c:barChart>
      <c:catAx>
        <c:axId val="491055360"/>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491055752"/>
        <c:crosses val="autoZero"/>
        <c:auto val="1"/>
        <c:lblAlgn val="ctr"/>
        <c:lblOffset val="100"/>
        <c:noMultiLvlLbl val="0"/>
      </c:catAx>
      <c:valAx>
        <c:axId val="491055752"/>
        <c:scaling>
          <c:orientation val="minMax"/>
        </c:scaling>
        <c:delete val="1"/>
        <c:axPos val="t"/>
        <c:numFmt formatCode="0%" sourceLinked="1"/>
        <c:majorTickMark val="out"/>
        <c:minorTickMark val="none"/>
        <c:tickLblPos val="nextTo"/>
        <c:crossAx val="49105536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Oxford</c:v>
                </c:pt>
                <c:pt idx="1">
                  <c:v>Bristol</c:v>
                </c:pt>
                <c:pt idx="2">
                  <c:v>London</c:v>
                </c:pt>
                <c:pt idx="3">
                  <c:v>Cardiff</c:v>
                </c:pt>
                <c:pt idx="4">
                  <c:v>Stratford-Upon-Avon</c:v>
                </c:pt>
              </c:strCache>
            </c:strRef>
          </c:cat>
          <c:val>
            <c:numRef>
              <c:f>Sheet1!$B$2:$B$6</c:f>
              <c:numCache>
                <c:formatCode>0%</c:formatCode>
                <c:ptCount val="5"/>
                <c:pt idx="0">
                  <c:v>0.49</c:v>
                </c:pt>
                <c:pt idx="1">
                  <c:v>0.45</c:v>
                </c:pt>
                <c:pt idx="2">
                  <c:v>0.38</c:v>
                </c:pt>
                <c:pt idx="3">
                  <c:v>0.3</c:v>
                </c:pt>
                <c:pt idx="4">
                  <c:v>0.19</c:v>
                </c:pt>
              </c:numCache>
            </c:numRef>
          </c:val>
        </c:ser>
        <c:ser>
          <c:idx val="1"/>
          <c:order val="1"/>
          <c:tx>
            <c:strRef>
              <c:f>Sheet1!$C$1</c:f>
              <c:strCache>
                <c:ptCount val="1"/>
                <c:pt idx="0">
                  <c:v>Holiday visitor to UK</c:v>
                </c:pt>
              </c:strCache>
            </c:strRef>
          </c:tx>
          <c:invertIfNegative val="0"/>
          <c:dLbls>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Oxford</c:v>
                </c:pt>
                <c:pt idx="1">
                  <c:v>Bristol</c:v>
                </c:pt>
                <c:pt idx="2">
                  <c:v>London</c:v>
                </c:pt>
                <c:pt idx="3">
                  <c:v>Cardiff</c:v>
                </c:pt>
                <c:pt idx="4">
                  <c:v>Stratford-Upon-Avon</c:v>
                </c:pt>
              </c:strCache>
            </c:strRef>
          </c:cat>
          <c:val>
            <c:numRef>
              <c:f>Sheet1!$C$2:$C$6</c:f>
            </c:numRef>
          </c:val>
        </c:ser>
        <c:dLbls>
          <c:showLegendKey val="0"/>
          <c:showVal val="0"/>
          <c:showCatName val="0"/>
          <c:showSerName val="0"/>
          <c:showPercent val="0"/>
          <c:showBubbleSize val="0"/>
        </c:dLbls>
        <c:gapWidth val="150"/>
        <c:axId val="491056928"/>
        <c:axId val="491058104"/>
      </c:barChart>
      <c:catAx>
        <c:axId val="491056928"/>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491058104"/>
        <c:crosses val="autoZero"/>
        <c:auto val="1"/>
        <c:lblAlgn val="ctr"/>
        <c:lblOffset val="100"/>
        <c:noMultiLvlLbl val="0"/>
      </c:catAx>
      <c:valAx>
        <c:axId val="491058104"/>
        <c:scaling>
          <c:orientation val="minMax"/>
        </c:scaling>
        <c:delete val="1"/>
        <c:axPos val="t"/>
        <c:numFmt formatCode="0%" sourceLinked="1"/>
        <c:majorTickMark val="out"/>
        <c:minorTickMark val="none"/>
        <c:tickLblPos val="nextTo"/>
        <c:crossAx val="49105692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Bath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72</c:v>
                </c:pt>
                <c:pt idx="1">
                  <c:v>89</c:v>
                </c:pt>
                <c:pt idx="2">
                  <c:v>84</c:v>
                </c:pt>
                <c:pt idx="3">
                  <c:v>88</c:v>
                </c:pt>
                <c:pt idx="4">
                  <c:v>133</c:v>
                </c:pt>
              </c:numCache>
            </c:numRef>
          </c:val>
        </c:ser>
        <c:ser>
          <c:idx val="1"/>
          <c:order val="1"/>
          <c:tx>
            <c:strRef>
              <c:f>Sheet1!$C$1</c:f>
              <c:strCache>
                <c:ptCount val="1"/>
                <c:pt idx="0">
                  <c:v>Bath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31</c:v>
                </c:pt>
                <c:pt idx="1">
                  <c:v>50</c:v>
                </c:pt>
                <c:pt idx="2">
                  <c:v>46</c:v>
                </c:pt>
                <c:pt idx="3">
                  <c:v>51</c:v>
                </c:pt>
                <c:pt idx="4">
                  <c:v>63</c:v>
                </c:pt>
              </c:numCache>
            </c:numRef>
          </c:val>
        </c:ser>
        <c:dLbls>
          <c:showLegendKey val="0"/>
          <c:showVal val="0"/>
          <c:showCatName val="0"/>
          <c:showSerName val="0"/>
          <c:showPercent val="0"/>
          <c:showBubbleSize val="0"/>
        </c:dLbls>
        <c:gapWidth val="219"/>
        <c:axId val="278947496"/>
        <c:axId val="278945144"/>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278947496"/>
        <c:axId val="278945144"/>
      </c:lineChart>
      <c:catAx>
        <c:axId val="278947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78945144"/>
        <c:crosses val="autoZero"/>
        <c:auto val="1"/>
        <c:lblAlgn val="ctr"/>
        <c:lblOffset val="100"/>
        <c:noMultiLvlLbl val="0"/>
      </c:catAx>
      <c:valAx>
        <c:axId val="278945144"/>
        <c:scaling>
          <c:orientation val="minMax"/>
        </c:scaling>
        <c:delete val="1"/>
        <c:axPos val="l"/>
        <c:numFmt formatCode="General" sourceLinked="1"/>
        <c:majorTickMark val="none"/>
        <c:minorTickMark val="none"/>
        <c:tickLblPos val="nextTo"/>
        <c:crossAx val="278947496"/>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Bath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211</c:v>
                </c:pt>
                <c:pt idx="1">
                  <c:v>279</c:v>
                </c:pt>
                <c:pt idx="2">
                  <c:v>236</c:v>
                </c:pt>
                <c:pt idx="3">
                  <c:v>323</c:v>
                </c:pt>
                <c:pt idx="4">
                  <c:v>331</c:v>
                </c:pt>
              </c:numCache>
            </c:numRef>
          </c:val>
        </c:ser>
        <c:ser>
          <c:idx val="1"/>
          <c:order val="1"/>
          <c:tx>
            <c:strRef>
              <c:f>Sheet1!$C$1</c:f>
              <c:strCache>
                <c:ptCount val="1"/>
                <c:pt idx="0">
                  <c:v>Bath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119</c:v>
                </c:pt>
                <c:pt idx="1">
                  <c:v>176</c:v>
                </c:pt>
                <c:pt idx="2">
                  <c:v>146</c:v>
                </c:pt>
                <c:pt idx="3">
                  <c:v>208</c:v>
                </c:pt>
                <c:pt idx="4">
                  <c:v>199</c:v>
                </c:pt>
              </c:numCache>
            </c:numRef>
          </c:val>
        </c:ser>
        <c:dLbls>
          <c:showLegendKey val="0"/>
          <c:showVal val="0"/>
          <c:showCatName val="0"/>
          <c:showSerName val="0"/>
          <c:showPercent val="0"/>
          <c:showBubbleSize val="0"/>
        </c:dLbls>
        <c:gapWidth val="219"/>
        <c:axId val="278950240"/>
        <c:axId val="278945536"/>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278950240"/>
        <c:axId val="278945536"/>
      </c:lineChart>
      <c:catAx>
        <c:axId val="27895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78945536"/>
        <c:crosses val="autoZero"/>
        <c:auto val="1"/>
        <c:lblAlgn val="ctr"/>
        <c:lblOffset val="100"/>
        <c:noMultiLvlLbl val="0"/>
      </c:catAx>
      <c:valAx>
        <c:axId val="278945536"/>
        <c:scaling>
          <c:orientation val="minMax"/>
        </c:scaling>
        <c:delete val="1"/>
        <c:axPos val="l"/>
        <c:numFmt formatCode="General" sourceLinked="1"/>
        <c:majorTickMark val="none"/>
        <c:minorTickMark val="none"/>
        <c:tickLblPos val="nextTo"/>
        <c:crossAx val="278950240"/>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Bath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Bath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278946712"/>
        <c:axId val="278948280"/>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278946712"/>
        <c:axId val="278948280"/>
      </c:lineChart>
      <c:catAx>
        <c:axId val="278946712"/>
        <c:scaling>
          <c:orientation val="minMax"/>
        </c:scaling>
        <c:delete val="1"/>
        <c:axPos val="b"/>
        <c:numFmt formatCode="General" sourceLinked="1"/>
        <c:majorTickMark val="none"/>
        <c:minorTickMark val="none"/>
        <c:tickLblPos val="nextTo"/>
        <c:crossAx val="278948280"/>
        <c:crosses val="autoZero"/>
        <c:auto val="1"/>
        <c:lblAlgn val="ctr"/>
        <c:lblOffset val="100"/>
        <c:noMultiLvlLbl val="0"/>
      </c:catAx>
      <c:valAx>
        <c:axId val="278948280"/>
        <c:scaling>
          <c:orientation val="minMax"/>
        </c:scaling>
        <c:delete val="1"/>
        <c:axPos val="l"/>
        <c:numFmt formatCode="General" sourceLinked="1"/>
        <c:majorTickMark val="none"/>
        <c:minorTickMark val="none"/>
        <c:tickLblPos val="nextTo"/>
        <c:crossAx val="278946712"/>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508462991327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278950632"/>
        <c:axId val="278951416"/>
      </c:lineChart>
      <c:catAx>
        <c:axId val="278950632"/>
        <c:scaling>
          <c:orientation val="minMax"/>
        </c:scaling>
        <c:delete val="1"/>
        <c:axPos val="b"/>
        <c:numFmt formatCode="General" sourceLinked="0"/>
        <c:majorTickMark val="out"/>
        <c:minorTickMark val="none"/>
        <c:tickLblPos val="nextTo"/>
        <c:crossAx val="278951416"/>
        <c:crosses val="autoZero"/>
        <c:auto val="1"/>
        <c:lblAlgn val="ctr"/>
        <c:lblOffset val="100"/>
        <c:noMultiLvlLbl val="0"/>
      </c:catAx>
      <c:valAx>
        <c:axId val="278951416"/>
        <c:scaling>
          <c:orientation val="minMax"/>
        </c:scaling>
        <c:delete val="1"/>
        <c:axPos val="l"/>
        <c:numFmt formatCode="#,##0" sourceLinked="1"/>
        <c:majorTickMark val="out"/>
        <c:minorTickMark val="none"/>
        <c:tickLblPos val="nextTo"/>
        <c:crossAx val="27895063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305468184"/>
        <c:axId val="305467792"/>
      </c:lineChart>
      <c:catAx>
        <c:axId val="305468184"/>
        <c:scaling>
          <c:orientation val="minMax"/>
        </c:scaling>
        <c:delete val="1"/>
        <c:axPos val="b"/>
        <c:numFmt formatCode="General" sourceLinked="0"/>
        <c:majorTickMark val="out"/>
        <c:minorTickMark val="none"/>
        <c:tickLblPos val="nextTo"/>
        <c:crossAx val="305467792"/>
        <c:crosses val="autoZero"/>
        <c:auto val="1"/>
        <c:lblAlgn val="ctr"/>
        <c:lblOffset val="100"/>
        <c:noMultiLvlLbl val="0"/>
      </c:catAx>
      <c:valAx>
        <c:axId val="305467792"/>
        <c:scaling>
          <c:orientation val="minMax"/>
        </c:scaling>
        <c:delete val="1"/>
        <c:axPos val="l"/>
        <c:numFmt formatCode="General" sourceLinked="1"/>
        <c:majorTickMark val="out"/>
        <c:minorTickMark val="none"/>
        <c:tickLblPos val="nextTo"/>
        <c:crossAx val="30546818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305469360"/>
        <c:axId val="305466224"/>
      </c:lineChart>
      <c:catAx>
        <c:axId val="305469360"/>
        <c:scaling>
          <c:orientation val="minMax"/>
        </c:scaling>
        <c:delete val="1"/>
        <c:axPos val="b"/>
        <c:numFmt formatCode="General" sourceLinked="0"/>
        <c:majorTickMark val="out"/>
        <c:minorTickMark val="none"/>
        <c:tickLblPos val="nextTo"/>
        <c:crossAx val="305466224"/>
        <c:crosses val="autoZero"/>
        <c:auto val="1"/>
        <c:lblAlgn val="ctr"/>
        <c:lblOffset val="100"/>
        <c:noMultiLvlLbl val="0"/>
      </c:catAx>
      <c:valAx>
        <c:axId val="305466224"/>
        <c:scaling>
          <c:orientation val="minMax"/>
        </c:scaling>
        <c:delete val="1"/>
        <c:axPos val="l"/>
        <c:numFmt formatCode="General" sourceLinked="1"/>
        <c:majorTickMark val="out"/>
        <c:minorTickMark val="none"/>
        <c:tickLblPos val="nextTo"/>
        <c:crossAx val="305469360"/>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layout/>
      <c:overlay val="0"/>
      <c:spPr>
        <a:noFill/>
        <a:ln>
          <a:noFill/>
        </a:ln>
        <a:effectLst/>
      </c:spPr>
    </c:title>
    <c:autoTitleDeleted val="0"/>
    <c:plotArea>
      <c:layout>
        <c:manualLayout>
          <c:layoutTarget val="inner"/>
          <c:xMode val="edge"/>
          <c:yMode val="edge"/>
          <c:x val="4.4391780180293543E-2"/>
          <c:y val="0.291310446182515"/>
          <c:w val="0.9112164396394129"/>
          <c:h val="0.53834118791856667"/>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Bath</c:v>
                </c:pt>
                <c:pt idx="1">
                  <c:v>All visits to UK</c:v>
                </c:pt>
              </c:strCache>
            </c:strRef>
          </c:cat>
          <c:val>
            <c:numRef>
              <c:f>Sheet1!$B$2:$B$3</c:f>
              <c:numCache>
                <c:formatCode>0%</c:formatCode>
                <c:ptCount val="2"/>
                <c:pt idx="0">
                  <c:v>0.04</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Bath</c:v>
                </c:pt>
                <c:pt idx="1">
                  <c:v>All visits to UK</c:v>
                </c:pt>
              </c:strCache>
            </c:strRef>
          </c:cat>
          <c:val>
            <c:numRef>
              <c:f>Sheet1!$C$2:$C$3</c:f>
              <c:numCache>
                <c:formatCode>0%</c:formatCode>
                <c:ptCount val="2"/>
                <c:pt idx="0">
                  <c:v>0.27</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Bath</c:v>
                </c:pt>
                <c:pt idx="1">
                  <c:v>All visits to UK</c:v>
                </c:pt>
              </c:strCache>
            </c:strRef>
          </c:cat>
          <c:val>
            <c:numRef>
              <c:f>Sheet1!$D$2:$D$3</c:f>
              <c:numCache>
                <c:formatCode>0%</c:formatCode>
                <c:ptCount val="2"/>
                <c:pt idx="0">
                  <c:v>7.0000000000000007E-2</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All visits to Bath</c:v>
                </c:pt>
                <c:pt idx="1">
                  <c:v>All visits to UK</c:v>
                </c:pt>
              </c:strCache>
            </c:strRef>
          </c:cat>
          <c:val>
            <c:numRef>
              <c:f>Sheet1!$E$2:$E$3</c:f>
              <c:numCache>
                <c:formatCode>0%</c:formatCode>
                <c:ptCount val="2"/>
                <c:pt idx="0">
                  <c:v>0.62</c:v>
                </c:pt>
                <c:pt idx="1">
                  <c:v>0.39</c:v>
                </c:pt>
              </c:numCache>
            </c:numRef>
          </c:val>
        </c:ser>
        <c:dLbls>
          <c:showLegendKey val="0"/>
          <c:showVal val="0"/>
          <c:showCatName val="0"/>
          <c:showSerName val="0"/>
          <c:showPercent val="0"/>
          <c:showBubbleSize val="0"/>
        </c:dLbls>
        <c:gapWidth val="100"/>
        <c:overlap val="100"/>
        <c:axId val="489709992"/>
        <c:axId val="489706856"/>
      </c:barChart>
      <c:catAx>
        <c:axId val="489709992"/>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489706856"/>
        <c:crosses val="autoZero"/>
        <c:auto val="1"/>
        <c:lblAlgn val="ctr"/>
        <c:lblOffset val="100"/>
        <c:noMultiLvlLbl val="0"/>
      </c:catAx>
      <c:valAx>
        <c:axId val="489706856"/>
        <c:scaling>
          <c:orientation val="maxMin"/>
        </c:scaling>
        <c:delete val="1"/>
        <c:axPos val="l"/>
        <c:numFmt formatCode="0%" sourceLinked="1"/>
        <c:majorTickMark val="out"/>
        <c:minorTickMark val="none"/>
        <c:tickLblPos val="nextTo"/>
        <c:crossAx val="489709992"/>
        <c:crosses val="autoZero"/>
        <c:crossBetween val="between"/>
      </c:valAx>
      <c:spPr>
        <a:noFill/>
        <a:ln>
          <a:noFill/>
        </a:ln>
        <a:effectLst/>
      </c:spPr>
    </c:plotArea>
    <c:legend>
      <c:legendPos val="b"/>
      <c:layout>
        <c:manualLayout>
          <c:xMode val="edge"/>
          <c:yMode val="edge"/>
          <c:x val="5.6498629320373604E-2"/>
          <c:y val="0.8563523315960782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layout/>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Bath</c:v>
                </c:pt>
                <c:pt idx="1">
                  <c:v>All visitors to UK</c:v>
                </c:pt>
                <c:pt idx="2">
                  <c:v>All holiday visitors to Bath</c:v>
                </c:pt>
                <c:pt idx="3">
                  <c:v>All holiday visitors to UK</c:v>
                </c:pt>
              </c:strCache>
            </c:strRef>
          </c:cat>
          <c:val>
            <c:numRef>
              <c:f>Sheet1!$B$2:$B$5</c:f>
              <c:numCache>
                <c:formatCode>0%</c:formatCode>
                <c:ptCount val="4"/>
                <c:pt idx="0">
                  <c:v>0.11</c:v>
                </c:pt>
                <c:pt idx="1">
                  <c:v>0.11</c:v>
                </c:pt>
                <c:pt idx="2">
                  <c:v>0.1</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Bath</c:v>
                </c:pt>
                <c:pt idx="1">
                  <c:v>All visitors to UK</c:v>
                </c:pt>
                <c:pt idx="2">
                  <c:v>All holiday visitors to Bath</c:v>
                </c:pt>
                <c:pt idx="3">
                  <c:v>All holiday visitors to UK</c:v>
                </c:pt>
              </c:strCache>
            </c:strRef>
          </c:cat>
          <c:val>
            <c:numRef>
              <c:f>Sheet1!$C$2:$C$5</c:f>
              <c:numCache>
                <c:formatCode>0%</c:formatCode>
                <c:ptCount val="4"/>
                <c:pt idx="0">
                  <c:v>0.14000000000000001</c:v>
                </c:pt>
                <c:pt idx="1">
                  <c:v>0.09</c:v>
                </c:pt>
                <c:pt idx="2">
                  <c:v>0.17</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Bath</c:v>
                </c:pt>
                <c:pt idx="1">
                  <c:v>All visitors to UK</c:v>
                </c:pt>
                <c:pt idx="2">
                  <c:v>All holiday visitors to Bath</c:v>
                </c:pt>
                <c:pt idx="3">
                  <c:v>All holiday visitors to UK</c:v>
                </c:pt>
              </c:strCache>
            </c:strRef>
          </c:cat>
          <c:val>
            <c:numRef>
              <c:f>Sheet1!$D$2:$D$5</c:f>
              <c:numCache>
                <c:formatCode>0%</c:formatCode>
                <c:ptCount val="4"/>
                <c:pt idx="0">
                  <c:v>0.11</c:v>
                </c:pt>
                <c:pt idx="1">
                  <c:v>0.09</c:v>
                </c:pt>
                <c:pt idx="2">
                  <c:v>0.14000000000000001</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Bath</c:v>
                </c:pt>
                <c:pt idx="1">
                  <c:v>All visitors to UK</c:v>
                </c:pt>
                <c:pt idx="2">
                  <c:v>All holiday visitors to Bath</c:v>
                </c:pt>
                <c:pt idx="3">
                  <c:v>All holiday visitors to UK</c:v>
                </c:pt>
              </c:strCache>
            </c:strRef>
          </c:cat>
          <c:val>
            <c:numRef>
              <c:f>Sheet1!$E$2:$E$5</c:f>
              <c:numCache>
                <c:formatCode>0%</c:formatCode>
                <c:ptCount val="4"/>
                <c:pt idx="0">
                  <c:v>0.05</c:v>
                </c:pt>
                <c:pt idx="1">
                  <c:v>0.08</c:v>
                </c:pt>
                <c:pt idx="2">
                  <c:v>0.05</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Bath</c:v>
                </c:pt>
                <c:pt idx="1">
                  <c:v>All visitors to UK</c:v>
                </c:pt>
                <c:pt idx="2">
                  <c:v>All holiday visitors to Bath</c:v>
                </c:pt>
                <c:pt idx="3">
                  <c:v>All holiday visitors to UK</c:v>
                </c:pt>
              </c:strCache>
            </c:strRef>
          </c:cat>
          <c:val>
            <c:numRef>
              <c:f>Sheet1!$F$2:$F$5</c:f>
              <c:numCache>
                <c:formatCode>0%</c:formatCode>
                <c:ptCount val="4"/>
                <c:pt idx="0">
                  <c:v>0.04</c:v>
                </c:pt>
                <c:pt idx="1">
                  <c:v>0.05</c:v>
                </c:pt>
                <c:pt idx="2">
                  <c:v>0.03</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Bath</c:v>
                </c:pt>
                <c:pt idx="1">
                  <c:v>All visitors to UK</c:v>
                </c:pt>
                <c:pt idx="2">
                  <c:v>All holiday visitors to Bath</c:v>
                </c:pt>
                <c:pt idx="3">
                  <c:v>All holiday visitors to UK</c:v>
                </c:pt>
              </c:strCache>
            </c:strRef>
          </c:cat>
          <c:val>
            <c:numRef>
              <c:f>Sheet1!$G$2:$G$5</c:f>
              <c:numCache>
                <c:formatCode>0%</c:formatCode>
                <c:ptCount val="4"/>
                <c:pt idx="0">
                  <c:v>0.09</c:v>
                </c:pt>
                <c:pt idx="1">
                  <c:v>0.06</c:v>
                </c:pt>
                <c:pt idx="2">
                  <c:v>0.09</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Bath</c:v>
                </c:pt>
                <c:pt idx="1">
                  <c:v>All visitors to UK</c:v>
                </c:pt>
                <c:pt idx="2">
                  <c:v>All holiday visitors to Bath</c:v>
                </c:pt>
                <c:pt idx="3">
                  <c:v>All holiday visitors to UK</c:v>
                </c:pt>
              </c:strCache>
            </c:strRef>
          </c:cat>
          <c:val>
            <c:numRef>
              <c:f>Sheet1!$H$2:$H$5</c:f>
              <c:numCache>
                <c:formatCode>0%</c:formatCode>
                <c:ptCount val="4"/>
                <c:pt idx="0">
                  <c:v>0.05</c:v>
                </c:pt>
                <c:pt idx="1">
                  <c:v>0.05</c:v>
                </c:pt>
                <c:pt idx="2">
                  <c:v>0.05</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Bath</c:v>
                </c:pt>
                <c:pt idx="1">
                  <c:v>All visitors to UK</c:v>
                </c:pt>
                <c:pt idx="2">
                  <c:v>All holiday visitors to Bath</c:v>
                </c:pt>
                <c:pt idx="3">
                  <c:v>All holiday visitors to UK</c:v>
                </c:pt>
              </c:strCache>
            </c:strRef>
          </c:cat>
          <c:val>
            <c:numRef>
              <c:f>Sheet1!$I$2:$I$5</c:f>
              <c:numCache>
                <c:formatCode>0%</c:formatCode>
                <c:ptCount val="4"/>
                <c:pt idx="0">
                  <c:v>0.08</c:v>
                </c:pt>
                <c:pt idx="1">
                  <c:v>0.03</c:v>
                </c:pt>
                <c:pt idx="2">
                  <c:v>0.08</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Sheet1!$A$2:$A$5</c:f>
              <c:strCache>
                <c:ptCount val="4"/>
                <c:pt idx="0">
                  <c:v>All visitors to Bath</c:v>
                </c:pt>
                <c:pt idx="1">
                  <c:v>All visitors to UK</c:v>
                </c:pt>
                <c:pt idx="2">
                  <c:v>All holiday visitors to Bath</c:v>
                </c:pt>
                <c:pt idx="3">
                  <c:v>All holiday visitors to UK</c:v>
                </c:pt>
              </c:strCache>
            </c:strRef>
          </c:cat>
          <c:val>
            <c:numRef>
              <c:f>Sheet1!$J$2:$J$5</c:f>
              <c:numCache>
                <c:formatCode>0%</c:formatCode>
                <c:ptCount val="4"/>
                <c:pt idx="0">
                  <c:v>7.0000000000000007E-2</c:v>
                </c:pt>
                <c:pt idx="1">
                  <c:v>0.06</c:v>
                </c:pt>
                <c:pt idx="2">
                  <c:v>7.0000000000000007E-2</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Bath</c:v>
                </c:pt>
                <c:pt idx="1">
                  <c:v>All visitors to UK</c:v>
                </c:pt>
                <c:pt idx="2">
                  <c:v>All holiday visitors to Bath</c:v>
                </c:pt>
                <c:pt idx="3">
                  <c:v>All holiday visitors to UK</c:v>
                </c:pt>
              </c:strCache>
            </c:strRef>
          </c:cat>
          <c:val>
            <c:numRef>
              <c:f>Sheet1!$K$2:$K$5</c:f>
              <c:numCache>
                <c:formatCode>0%</c:formatCode>
                <c:ptCount val="4"/>
                <c:pt idx="0">
                  <c:v>0.27</c:v>
                </c:pt>
                <c:pt idx="1">
                  <c:v>0.38</c:v>
                </c:pt>
                <c:pt idx="2">
                  <c:v>0.22</c:v>
                </c:pt>
                <c:pt idx="3">
                  <c:v>0.28999999999999998</c:v>
                </c:pt>
              </c:numCache>
            </c:numRef>
          </c:val>
        </c:ser>
        <c:dLbls>
          <c:showLegendKey val="0"/>
          <c:showVal val="1"/>
          <c:showCatName val="0"/>
          <c:showSerName val="0"/>
          <c:showPercent val="0"/>
          <c:showBubbleSize val="0"/>
        </c:dLbls>
        <c:gapWidth val="49"/>
        <c:overlap val="100"/>
        <c:axId val="489711560"/>
        <c:axId val="489712736"/>
      </c:barChart>
      <c:catAx>
        <c:axId val="489711560"/>
        <c:scaling>
          <c:orientation val="maxMin"/>
        </c:scaling>
        <c:delete val="0"/>
        <c:axPos val="l"/>
        <c:numFmt formatCode="General" sourceLinked="0"/>
        <c:majorTickMark val="none"/>
        <c:minorTickMark val="none"/>
        <c:tickLblPos val="nextTo"/>
        <c:txPr>
          <a:bodyPr/>
          <a:lstStyle/>
          <a:p>
            <a:pPr>
              <a:defRPr sz="1000" b="1"/>
            </a:pPr>
            <a:endParaRPr lang="en-US"/>
          </a:p>
        </c:txPr>
        <c:crossAx val="489712736"/>
        <c:crosses val="autoZero"/>
        <c:auto val="1"/>
        <c:lblAlgn val="ctr"/>
        <c:lblOffset val="100"/>
        <c:noMultiLvlLbl val="0"/>
      </c:catAx>
      <c:valAx>
        <c:axId val="489712736"/>
        <c:scaling>
          <c:orientation val="minMax"/>
          <c:max val="1"/>
        </c:scaling>
        <c:delete val="1"/>
        <c:axPos val="t"/>
        <c:numFmt formatCode="0%" sourceLinked="1"/>
        <c:majorTickMark val="out"/>
        <c:minorTickMark val="none"/>
        <c:tickLblPos val="nextTo"/>
        <c:crossAx val="489711560"/>
        <c:crosses val="autoZero"/>
        <c:crossBetween val="between"/>
      </c:valAx>
    </c:plotArea>
    <c:legend>
      <c:legendPos val="b"/>
      <c:layout>
        <c:manualLayout>
          <c:xMode val="edge"/>
          <c:yMode val="edge"/>
          <c:x val="4.6484672868689951E-2"/>
          <c:y val="0.87455217677911212"/>
          <c:w val="0.95113110670530221"/>
          <c:h val="0.12544782322088791"/>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13DC6B7-151A-46DD-8992-DF262D5946DA}" type="datetimeFigureOut">
              <a:rPr lang="en-GB" smtClean="0"/>
              <a:t>06/11/2017</a:t>
            </a:fld>
            <a:endParaRPr lang="en-GB" dirty="0"/>
          </a:p>
        </p:txBody>
      </p:sp>
      <p:sp>
        <p:nvSpPr>
          <p:cNvPr id="4" name="Footer Placeholder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8164"/>
            <a:ext cx="2946400" cy="496887"/>
          </a:xfrm>
          <a:prstGeom prst="rect">
            <a:avLst/>
          </a:prstGeom>
        </p:spPr>
        <p:txBody>
          <a:bodyPr vert="horz" lIns="91440" tIns="45720" rIns="91440" bIns="45720" rtlCol="0" anchor="b"/>
          <a:lstStyle>
            <a:lvl1pPr algn="r">
              <a:defRPr sz="1200"/>
            </a:lvl1pPr>
          </a:lstStyle>
          <a:p>
            <a:fld id="{84D6EE0A-42C7-491E-B3DC-355BB75EA521}" type="slidenum">
              <a:rPr lang="en-GB" smtClean="0"/>
              <a:t>‹#›</a:t>
            </a:fld>
            <a:endParaRPr lang="en-GB" dirty="0"/>
          </a:p>
        </p:txBody>
      </p:sp>
    </p:spTree>
    <p:extLst>
      <p:ext uri="{BB962C8B-B14F-4D97-AF65-F5344CB8AC3E}">
        <p14:creationId xmlns:p14="http://schemas.microsoft.com/office/powerpoint/2010/main" val="1957071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6"/>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50444" y="1"/>
            <a:ext cx="2945659" cy="498056"/>
          </a:xfrm>
          <a:prstGeom prst="rect">
            <a:avLst/>
          </a:prstGeom>
        </p:spPr>
        <p:txBody>
          <a:bodyPr vert="horz" lIns="91440" tIns="45720" rIns="91440" bIns="45720" rtlCol="0"/>
          <a:lstStyle>
            <a:lvl1pPr algn="r">
              <a:defRPr sz="1200">
                <a:latin typeface="Arial" panose="020B0604020202020204" pitchFamily="34" charset="0"/>
              </a:defRPr>
            </a:lvl1pPr>
          </a:lstStyle>
          <a:p>
            <a:fld id="{21958A92-D4BF-4190-AED4-D146BA303FE3}" type="datetimeFigureOut">
              <a:rPr lang="en-GB" smtClean="0"/>
              <a:pPr/>
              <a:t>06/11/2017</a:t>
            </a:fld>
            <a:endParaRPr lang="en-GB" dirty="0"/>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1" y="9428585"/>
            <a:ext cx="2945659" cy="498055"/>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atin typeface="Arial" panose="020B0604020202020204" pitchFamily="34" charset="0"/>
              </a:defRPr>
            </a:lvl1pPr>
          </a:lstStyle>
          <a:p>
            <a:fld id="{78E5DEFC-BFAE-4186-88B9-06BA9B12B895}" type="slidenum">
              <a:rPr lang="en-GB" smtClean="0"/>
              <a:pPr/>
              <a:t>‹#›</a:t>
            </a:fld>
            <a:endParaRPr lang="en-GB" dirty="0"/>
          </a:p>
        </p:txBody>
      </p:sp>
    </p:spTree>
    <p:extLst>
      <p:ext uri="{BB962C8B-B14F-4D97-AF65-F5344CB8AC3E}">
        <p14:creationId xmlns:p14="http://schemas.microsoft.com/office/powerpoint/2010/main" val="120829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solidFill>
                  <a:prstClr val="black"/>
                </a:solidFill>
              </a:rPr>
              <a:pPr/>
              <a:t>3</a:t>
            </a:fld>
            <a:endParaRPr lang="en-GB" dirty="0">
              <a:solidFill>
                <a:prstClr val="black"/>
              </a:solidFill>
            </a:endParaRPr>
          </a:p>
        </p:txBody>
      </p:sp>
    </p:spTree>
    <p:extLst>
      <p:ext uri="{BB962C8B-B14F-4D97-AF65-F5344CB8AC3E}">
        <p14:creationId xmlns:p14="http://schemas.microsoft.com/office/powerpoint/2010/main" val="19657686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23685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35582833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423289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31517313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170564067"/>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83778917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568620623"/>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38598936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22544637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dirty="0" smtClean="0"/>
              <a:t>Click to edit Master text styles</a:t>
            </a:r>
          </a:p>
          <a:p>
            <a:pPr marL="261938" lvl="1" indent="-261938" algn="l" defTabSz="457200" rtl="0" eaLnBrk="1" latinLnBrk="0" hangingPunct="1">
              <a:spcBef>
                <a:spcPct val="20000"/>
              </a:spcBef>
              <a:buClr>
                <a:schemeClr val="accent2"/>
              </a:buClr>
              <a:buFont typeface="Arial"/>
              <a:buChar char="•"/>
            </a:pPr>
            <a:r>
              <a:rPr lang="en-US" dirty="0"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99962125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96128271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47647456"/>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09281767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03741106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2991723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29273604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267010410"/>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2092033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478212206"/>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6797929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00480889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82368434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70069054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3885421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70456330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52947438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2228530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89339792"/>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67455545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8037764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6847791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9746784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5841674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789782756"/>
      </p:ext>
    </p:extLst>
  </p:cSld>
  <p:clrMap bg1="lt1" tx1="dk1" bg2="lt2" tx2="dk2" accent1="accent1" accent2="accent2" accent3="accent3" accent4="accent4" accent5="accent5" accent6="accent6" hlink="hlink" folHlink="folHlink"/>
  <p:sldLayoutIdLst>
    <p:sldLayoutId id="2147483666" r:id="rId1"/>
    <p:sldLayoutId id="2147483653" r:id="rId2"/>
    <p:sldLayoutId id="2147483656" r:id="rId3"/>
    <p:sldLayoutId id="2147483657" r:id="rId4"/>
    <p:sldLayoutId id="2147483658" r:id="rId5"/>
    <p:sldLayoutId id="2147483659" r:id="rId6"/>
    <p:sldLayoutId id="2147483660" r:id="rId7"/>
    <p:sldLayoutId id="2147483665" r:id="rId8"/>
    <p:sldLayoutId id="2147483661" r:id="rId9"/>
    <p:sldLayoutId id="2147483664" r:id="rId10"/>
    <p:sldLayoutId id="2147483652"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121410479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1281046000"/>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27.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xml"/><Relationship Id="rId1" Type="http://schemas.openxmlformats.org/officeDocument/2006/relationships/slideLayout" Target="../slideLayouts/slideLayout27.xml"/><Relationship Id="rId5" Type="http://schemas.openxmlformats.org/officeDocument/2006/relationships/chart" Target="../charts/chart10.xml"/><Relationship Id="rId4" Type="http://schemas.openxmlformats.org/officeDocument/2006/relationships/chart" Target="../charts/chart9.xml"/></Relationships>
</file>

<file path=ppt/slides/_rels/slide4.xml.rels><?xml version="1.0" encoding="UTF-8" standalone="yes"?>
<Relationships xmlns="http://schemas.openxmlformats.org/package/2006/relationships"><Relationship Id="rId3" Type="http://schemas.openxmlformats.org/officeDocument/2006/relationships/chart" Target="../charts/chart12.xml"/><Relationship Id="rId7" Type="http://schemas.openxmlformats.org/officeDocument/2006/relationships/chart" Target="../charts/chart16.xml"/><Relationship Id="rId2" Type="http://schemas.openxmlformats.org/officeDocument/2006/relationships/chart" Target="../charts/chart11.xml"/><Relationship Id="rId1" Type="http://schemas.openxmlformats.org/officeDocument/2006/relationships/slideLayout" Target="../slideLayouts/slideLayout27.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27.xml"/><Relationship Id="rId4" Type="http://schemas.openxmlformats.org/officeDocument/2006/relationships/chart" Target="../charts/char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Discover England:  summary insights on overseas visitors to </a:t>
            </a:r>
            <a:r>
              <a:rPr lang="en-GB" dirty="0" smtClean="0"/>
              <a:t>Bath</a:t>
            </a:r>
            <a:endParaRPr lang="en-GB" dirty="0"/>
          </a:p>
        </p:txBody>
      </p:sp>
      <p:sp>
        <p:nvSpPr>
          <p:cNvPr id="5" name="Text Placeholder 4"/>
          <p:cNvSpPr>
            <a:spLocks noGrp="1"/>
          </p:cNvSpPr>
          <p:nvPr>
            <p:ph type="body" sz="quarter" idx="13"/>
          </p:nvPr>
        </p:nvSpPr>
        <p:spPr>
          <a:xfrm>
            <a:off x="428835" y="3543831"/>
            <a:ext cx="7936025" cy="439091"/>
          </a:xfrm>
        </p:spPr>
        <p:txBody>
          <a:bodyPr/>
          <a:lstStyle/>
          <a:p>
            <a:r>
              <a:rPr lang="en-GB" dirty="0" smtClean="0"/>
              <a:t>October 2017</a:t>
            </a:r>
            <a:endParaRPr lang="en-GB" dirty="0"/>
          </a:p>
        </p:txBody>
      </p:sp>
      <p:pic>
        <p:nvPicPr>
          <p:cNvPr id="1026"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73360" y="5889368"/>
            <a:ext cx="942379" cy="71145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7419" y="3641533"/>
            <a:ext cx="1838859" cy="2754845"/>
          </a:xfrm>
          <a:prstGeom prst="rect">
            <a:avLst/>
          </a:prstGeom>
        </p:spPr>
      </p:pic>
    </p:spTree>
    <p:extLst>
      <p:ext uri="{BB962C8B-B14F-4D97-AF65-F5344CB8AC3E}">
        <p14:creationId xmlns:p14="http://schemas.microsoft.com/office/powerpoint/2010/main" val="3584374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ext uri="{D42A27DB-BD31-4B8C-83A1-F6EECF244321}">
                <p14:modId xmlns:p14="http://schemas.microsoft.com/office/powerpoint/2010/main" val="1273694007"/>
              </p:ext>
            </p:extLst>
          </p:nvPr>
        </p:nvGraphicFramePr>
        <p:xfrm>
          <a:off x="5804725" y="3884570"/>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ext uri="{D42A27DB-BD31-4B8C-83A1-F6EECF244321}">
                <p14:modId xmlns:p14="http://schemas.microsoft.com/office/powerpoint/2010/main" val="2290349084"/>
              </p:ext>
            </p:extLst>
          </p:nvPr>
        </p:nvGraphicFramePr>
        <p:xfrm>
          <a:off x="3031126" y="3869939"/>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Bath</a:t>
            </a:r>
            <a:endParaRPr lang="en-GB" sz="2000" b="1" dirty="0"/>
          </a:p>
        </p:txBody>
      </p:sp>
      <p:graphicFrame>
        <p:nvGraphicFramePr>
          <p:cNvPr id="9" name="Chart Placeholder 8"/>
          <p:cNvGraphicFramePr>
            <a:graphicFrameLocks noGrp="1"/>
          </p:cNvGraphicFramePr>
          <p:nvPr>
            <p:ph type="chart" sz="quarter" idx="10"/>
            <p:extLst>
              <p:ext uri="{D42A27DB-BD31-4B8C-83A1-F6EECF244321}">
                <p14:modId xmlns:p14="http://schemas.microsoft.com/office/powerpoint/2010/main" val="2271604247"/>
              </p:ext>
            </p:extLst>
          </p:nvPr>
        </p:nvGraphicFramePr>
        <p:xfrm>
          <a:off x="310597" y="3855308"/>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14768" y="38553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6" name="Rectangle 15"/>
          <p:cNvSpPr/>
          <p:nvPr/>
        </p:nvSpPr>
        <p:spPr>
          <a:xfrm>
            <a:off x="3180053" y="38553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445338" y="38553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8" name="Chart Placeholder 8"/>
          <p:cNvGraphicFramePr>
            <a:graphicFrameLocks/>
          </p:cNvGraphicFramePr>
          <p:nvPr>
            <p:extLst>
              <p:ext uri="{D42A27DB-BD31-4B8C-83A1-F6EECF244321}">
                <p14:modId xmlns:p14="http://schemas.microsoft.com/office/powerpoint/2010/main" val="3513534911"/>
              </p:ext>
            </p:extLst>
          </p:nvPr>
        </p:nvGraphicFramePr>
        <p:xfrm>
          <a:off x="4777946" y="3504769"/>
          <a:ext cx="387282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45338" y="2019300"/>
            <a:ext cx="8149762" cy="408277"/>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400" b="1" dirty="0" smtClean="0">
                <a:solidFill>
                  <a:srgbClr val="120742"/>
                </a:solidFill>
              </a:rPr>
              <a:t>Visits, Spend and Nights to Bath 3 year average for 2014-16</a:t>
            </a:r>
            <a:endParaRPr sz="1400" b="1" dirty="0">
              <a:solidFill>
                <a:srgbClr val="120742"/>
              </a:solidFill>
            </a:endParaRPr>
          </a:p>
        </p:txBody>
      </p:sp>
      <p:sp>
        <p:nvSpPr>
          <p:cNvPr id="22" name="Rectangle 21"/>
          <p:cNvSpPr/>
          <p:nvPr/>
        </p:nvSpPr>
        <p:spPr>
          <a:xfrm>
            <a:off x="442141" y="2427578"/>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3" name="Rectangle 22"/>
          <p:cNvSpPr/>
          <p:nvPr/>
        </p:nvSpPr>
        <p:spPr>
          <a:xfrm>
            <a:off x="3181338" y="242791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4" name="Rectangle 23"/>
          <p:cNvSpPr/>
          <p:nvPr/>
        </p:nvSpPr>
        <p:spPr>
          <a:xfrm>
            <a:off x="5916053" y="242791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25" name="Table 24"/>
          <p:cNvGraphicFramePr>
            <a:graphicFrameLocks noGrp="1"/>
          </p:cNvGraphicFramePr>
          <p:nvPr>
            <p:extLst>
              <p:ext uri="{D42A27DB-BD31-4B8C-83A1-F6EECF244321}">
                <p14:modId xmlns:p14="http://schemas.microsoft.com/office/powerpoint/2010/main" val="4131382213"/>
              </p:ext>
            </p:extLst>
          </p:nvPr>
        </p:nvGraphicFramePr>
        <p:xfrm>
          <a:off x="510746" y="2460599"/>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Bath</a:t>
                      </a:r>
                      <a:r>
                        <a:rPr lang="en-GB" sz="1000" b="1" baseline="0" dirty="0" smtClean="0">
                          <a:solidFill>
                            <a:schemeClr val="tx1"/>
                          </a:solidFill>
                          <a:latin typeface="Arial" panose="020B0604020202020204" pitchFamily="34" charset="0"/>
                          <a:cs typeface="Arial" panose="020B0604020202020204" pitchFamily="34" charset="0"/>
                        </a:rPr>
                        <a:t> </a:t>
                      </a:r>
                      <a:r>
                        <a:rPr lang="en-GB" sz="1000" b="1" dirty="0" smtClean="0">
                          <a:solidFill>
                            <a:schemeClr val="tx1"/>
                          </a:solidFill>
                          <a:latin typeface="Arial" panose="020B0604020202020204" pitchFamily="34" charset="0"/>
                          <a:cs typeface="Arial" panose="020B0604020202020204" pitchFamily="34" charset="0"/>
                        </a:rPr>
                        <a:t>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297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Bath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185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ext uri="{D42A27DB-BD31-4B8C-83A1-F6EECF244321}">
                <p14:modId xmlns:p14="http://schemas.microsoft.com/office/powerpoint/2010/main" val="845998504"/>
              </p:ext>
            </p:extLst>
          </p:nvPr>
        </p:nvGraphicFramePr>
        <p:xfrm>
          <a:off x="3245015" y="2481693"/>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Bath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102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Bath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53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ext uri="{D42A27DB-BD31-4B8C-83A1-F6EECF244321}">
                <p14:modId xmlns:p14="http://schemas.microsoft.com/office/powerpoint/2010/main" val="3149134802"/>
              </p:ext>
            </p:extLst>
          </p:nvPr>
        </p:nvGraphicFramePr>
        <p:xfrm>
          <a:off x="5989784" y="2504724"/>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Bath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Bath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ext uri="{D42A27DB-BD31-4B8C-83A1-F6EECF244321}">
                <p14:modId xmlns:p14="http://schemas.microsoft.com/office/powerpoint/2010/main" val="1554001449"/>
              </p:ext>
            </p:extLst>
          </p:nvPr>
        </p:nvGraphicFramePr>
        <p:xfrm>
          <a:off x="241794" y="4170045"/>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ext uri="{D42A27DB-BD31-4B8C-83A1-F6EECF244321}">
                <p14:modId xmlns:p14="http://schemas.microsoft.com/office/powerpoint/2010/main" val="547036998"/>
              </p:ext>
            </p:extLst>
          </p:nvPr>
        </p:nvGraphicFramePr>
        <p:xfrm>
          <a:off x="5699210" y="4170045"/>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ext uri="{D42A27DB-BD31-4B8C-83A1-F6EECF244321}">
                <p14:modId xmlns:p14="http://schemas.microsoft.com/office/powerpoint/2010/main" val="3101319174"/>
              </p:ext>
            </p:extLst>
          </p:nvPr>
        </p:nvGraphicFramePr>
        <p:xfrm>
          <a:off x="2957922" y="4170045"/>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3" name="Text Placeholder 5"/>
          <p:cNvSpPr txBox="1">
            <a:spLocks/>
          </p:cNvSpPr>
          <p:nvPr/>
        </p:nvSpPr>
        <p:spPr>
          <a:xfrm>
            <a:off x="477669" y="132081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Bath attracts nearly 300,000 overseas visitors each year, nearly 200,000 of which are visiting for a holiday.  </a:t>
            </a:r>
          </a:p>
        </p:txBody>
      </p:sp>
      <p:sp>
        <p:nvSpPr>
          <p:cNvPr id="34" name="TextBox 33"/>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5" name="Title 1"/>
          <p:cNvSpPr txBox="1">
            <a:spLocks/>
          </p:cNvSpPr>
          <p:nvPr/>
        </p:nvSpPr>
        <p:spPr>
          <a:xfrm>
            <a:off x="445338" y="349593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8" name="Rectangle 37"/>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Bath</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700609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4395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0"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Nearly two thirds of overseas visits to Bath are for a holiday, around 3 in 10 to visit family and friends.  Bath attracts a significantly higher than average proportion of visitors from the USA (their top market) and Germany (their second highest visiting market).  Holiday visitors are more likely than average to engage in cultural activities.</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Activities from IPS 2016 only</a:t>
            </a:r>
            <a:endParaRPr lang="en-GB" sz="900" dirty="0">
              <a:solidFill>
                <a:srgbClr val="120742"/>
              </a:solidFill>
              <a:latin typeface="Arial" panose="020B0604020202020204" pitchFamily="34" charset="0"/>
              <a:cs typeface="Arial" panose="020B0604020202020204" pitchFamily="34" charset="0"/>
            </a:endParaRPr>
          </a:p>
        </p:txBody>
      </p:sp>
      <p:sp>
        <p:nvSpPr>
          <p:cNvPr id="10" name="Rectangle 9"/>
          <p:cNvSpPr/>
          <p:nvPr/>
        </p:nvSpPr>
        <p:spPr>
          <a:xfrm>
            <a:off x="475424" y="24395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 name="Rectangle 10"/>
          <p:cNvSpPr/>
          <p:nvPr/>
        </p:nvSpPr>
        <p:spPr>
          <a:xfrm>
            <a:off x="3692848" y="46028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2" name="Table 11"/>
          <p:cNvGraphicFramePr>
            <a:graphicFrameLocks noGrp="1"/>
          </p:cNvGraphicFramePr>
          <p:nvPr>
            <p:extLst>
              <p:ext uri="{D42A27DB-BD31-4B8C-83A1-F6EECF244321}">
                <p14:modId xmlns:p14="http://schemas.microsoft.com/office/powerpoint/2010/main" val="2557804216"/>
              </p:ext>
            </p:extLst>
          </p:nvPr>
        </p:nvGraphicFramePr>
        <p:xfrm>
          <a:off x="518985" y="51105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USA</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Germany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France</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30.5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25.1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19.0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£28.2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£27.1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£27.6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606901"/>
            <a:ext cx="3173862" cy="461665"/>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Top 3 source markets for holiday visitors to Bath (ranked by visits)</a:t>
            </a:r>
            <a:endParaRPr lang="en-GB" sz="1200" b="1" dirty="0">
              <a:solidFill>
                <a:srgbClr val="120742"/>
              </a:solidFill>
              <a:latin typeface="Arial" panose="020B0604020202020204" pitchFamily="34" charset="0"/>
              <a:cs typeface="Arial" panose="020B0604020202020204" pitchFamily="34" charset="0"/>
            </a:endParaRPr>
          </a:p>
        </p:txBody>
      </p:sp>
      <p:sp>
        <p:nvSpPr>
          <p:cNvPr id="14" name="Rectangle 13"/>
          <p:cNvSpPr/>
          <p:nvPr/>
        </p:nvSpPr>
        <p:spPr>
          <a:xfrm>
            <a:off x="477670" y="46028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TextBox 16"/>
          <p:cNvSpPr txBox="1"/>
          <p:nvPr/>
        </p:nvSpPr>
        <p:spPr>
          <a:xfrm>
            <a:off x="3690248" y="4621432"/>
            <a:ext cx="4920350" cy="276999"/>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Activities conducted by holiday visitors to Bath</a:t>
            </a:r>
            <a:endParaRPr lang="en-GB" sz="1200" b="1" dirty="0">
              <a:solidFill>
                <a:srgbClr val="120742"/>
              </a:solidFill>
              <a:latin typeface="Arial" panose="020B0604020202020204" pitchFamily="34" charset="0"/>
              <a:cs typeface="Arial" panose="020B0604020202020204" pitchFamily="34" charset="0"/>
            </a:endParaRPr>
          </a:p>
        </p:txBody>
      </p:sp>
      <p:graphicFrame>
        <p:nvGraphicFramePr>
          <p:cNvPr id="22" name="Chart 21"/>
          <p:cNvGraphicFramePr/>
          <p:nvPr>
            <p:extLst>
              <p:ext uri="{D42A27DB-BD31-4B8C-83A1-F6EECF244321}">
                <p14:modId xmlns:p14="http://schemas.microsoft.com/office/powerpoint/2010/main" val="225133769"/>
              </p:ext>
            </p:extLst>
          </p:nvPr>
        </p:nvGraphicFramePr>
        <p:xfrm>
          <a:off x="477670" y="24600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ext uri="{D42A27DB-BD31-4B8C-83A1-F6EECF244321}">
                <p14:modId xmlns:p14="http://schemas.microsoft.com/office/powerpoint/2010/main" val="2003726740"/>
              </p:ext>
            </p:extLst>
          </p:nvPr>
        </p:nvGraphicFramePr>
        <p:xfrm>
          <a:off x="3692849" y="24600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ext uri="{D42A27DB-BD31-4B8C-83A1-F6EECF244321}">
                <p14:modId xmlns:p14="http://schemas.microsoft.com/office/powerpoint/2010/main" val="55808604"/>
              </p:ext>
            </p:extLst>
          </p:nvPr>
        </p:nvGraphicFramePr>
        <p:xfrm>
          <a:off x="3734161" y="48747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6" name="Rectangle 15"/>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Bath</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60787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ext uri="{D42A27DB-BD31-4B8C-83A1-F6EECF244321}">
                <p14:modId xmlns:p14="http://schemas.microsoft.com/office/powerpoint/2010/main" val="4284312585"/>
              </p:ext>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Duration*</a:t>
            </a:r>
            <a:endParaRPr sz="1000" b="1">
              <a:solidFill>
                <a:srgbClr val="120742"/>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Seasonality</a:t>
            </a:r>
            <a:endParaRPr sz="1000" b="1">
              <a:solidFill>
                <a:srgbClr val="120742"/>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Type</a:t>
            </a:r>
            <a:endParaRPr sz="1000" b="1">
              <a:solidFill>
                <a:srgbClr val="120742"/>
              </a:solidFill>
            </a:endParaRPr>
          </a:p>
        </p:txBody>
      </p:sp>
      <p:graphicFrame>
        <p:nvGraphicFramePr>
          <p:cNvPr id="42" name="Chart 41"/>
          <p:cNvGraphicFramePr/>
          <p:nvPr>
            <p:extLst>
              <p:ext uri="{D42A27DB-BD31-4B8C-83A1-F6EECF244321}">
                <p14:modId xmlns:p14="http://schemas.microsoft.com/office/powerpoint/2010/main" val="390822141"/>
              </p:ext>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Average spend**</a:t>
            </a:r>
            <a:endParaRPr sz="1000" b="1">
              <a:solidFill>
                <a:srgbClr val="120742"/>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Holiday visitors to Bath tend to be older than the average UK holiday visitor, and significantly more likely to be visiting between July and September.  They stay 3.4 nights on average.</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Age</a:t>
            </a:r>
            <a:endParaRPr sz="1000" b="1">
              <a:solidFill>
                <a:srgbClr val="120742"/>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*Note that duration </a:t>
            </a:r>
            <a:r>
              <a:rPr lang="en-GB" sz="900" i="1" dirty="0" smtClean="0">
                <a:solidFill>
                  <a:srgbClr val="120742"/>
                </a:solidFill>
                <a:latin typeface="Arial" panose="020B0604020202020204" pitchFamily="34" charset="0"/>
                <a:cs typeface="Arial" panose="020B0604020202020204" pitchFamily="34" charset="0"/>
              </a:rPr>
              <a:t>chart</a:t>
            </a:r>
            <a:r>
              <a:rPr lang="en-GB" sz="900" dirty="0" smtClean="0">
                <a:solidFill>
                  <a:srgbClr val="120742"/>
                </a:solidFill>
                <a:latin typeface="Arial" panose="020B0604020202020204" pitchFamily="34" charset="0"/>
                <a:cs typeface="Arial" panose="020B0604020202020204" pitchFamily="34" charset="0"/>
              </a:rPr>
              <a:t> refers to length of holiday overall  for visitors to town, and </a:t>
            </a:r>
            <a:r>
              <a:rPr lang="en-GB" sz="900" i="1" dirty="0" smtClean="0">
                <a:solidFill>
                  <a:srgbClr val="120742"/>
                </a:solidFill>
                <a:latin typeface="Arial" panose="020B0604020202020204" pitchFamily="34" charset="0"/>
                <a:cs typeface="Arial" panose="020B0604020202020204" pitchFamily="34" charset="0"/>
              </a:rPr>
              <a:t>average</a:t>
            </a:r>
            <a:r>
              <a:rPr lang="en-GB" sz="900" dirty="0" smtClean="0">
                <a:solidFill>
                  <a:srgbClr val="120742"/>
                </a:solidFill>
                <a:latin typeface="Arial" panose="020B0604020202020204" pitchFamily="34" charset="0"/>
                <a:cs typeface="Arial" panose="020B0604020202020204" pitchFamily="34" charset="0"/>
              </a:rPr>
              <a:t>  </a:t>
            </a:r>
            <a:r>
              <a:rPr lang="en-GB" sz="900" i="1" dirty="0" smtClean="0">
                <a:solidFill>
                  <a:srgbClr val="120742"/>
                </a:solidFill>
                <a:latin typeface="Arial" panose="020B0604020202020204" pitchFamily="34" charset="0"/>
                <a:cs typeface="Arial" panose="020B0604020202020204" pitchFamily="34" charset="0"/>
              </a:rPr>
              <a:t>duration </a:t>
            </a:r>
            <a:r>
              <a:rPr lang="en-GB" sz="900" dirty="0" smtClean="0">
                <a:solidFill>
                  <a:srgbClr val="120742"/>
                </a:solidFill>
                <a:latin typeface="Arial" panose="020B0604020202020204" pitchFamily="34" charset="0"/>
                <a:cs typeface="Arial" panose="020B0604020202020204" pitchFamily="34" charset="0"/>
              </a:rPr>
              <a:t>refers to duration in specified town. **Spend </a:t>
            </a:r>
            <a:r>
              <a:rPr lang="en-GB" sz="900" dirty="0">
                <a:solidFill>
                  <a:srgbClr val="120742"/>
                </a:solidFill>
                <a:latin typeface="Arial" panose="020B0604020202020204" pitchFamily="34" charset="0"/>
                <a:cs typeface="Arial" panose="020B0604020202020204" pitchFamily="34" charset="0"/>
              </a:rPr>
              <a:t>is for the stay in the city/town only, whereas spend for the UK covers the whole </a:t>
            </a:r>
            <a:r>
              <a:rPr lang="en-GB" sz="900" dirty="0" smtClean="0">
                <a:solidFill>
                  <a:srgbClr val="120742"/>
                </a:solidFill>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solidFill>
                <a:srgbClr val="120742"/>
              </a:solidFill>
              <a:latin typeface="Arial" panose="020B0604020202020204" pitchFamily="34" charset="0"/>
              <a:cs typeface="Arial" panose="020B0604020202020204" pitchFamily="34" charset="0"/>
            </a:endParaRPr>
          </a:p>
        </p:txBody>
      </p:sp>
      <p:graphicFrame>
        <p:nvGraphicFramePr>
          <p:cNvPr id="36" name="Chart 35"/>
          <p:cNvGraphicFramePr/>
          <p:nvPr>
            <p:extLst>
              <p:ext uri="{D42A27DB-BD31-4B8C-83A1-F6EECF244321}">
                <p14:modId xmlns:p14="http://schemas.microsoft.com/office/powerpoint/2010/main" val="1074578216"/>
              </p:ext>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dirty="0" smtClean="0">
                <a:solidFill>
                  <a:srgbClr val="C00000"/>
                </a:solidFill>
              </a:rPr>
              <a:t>For whole trip</a:t>
            </a:r>
            <a:endParaRPr sz="1000" b="1" dirty="0">
              <a:solidFill>
                <a:srgbClr val="C00000"/>
              </a:solidFill>
            </a:endParaRPr>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dirty="0" smtClean="0">
                <a:solidFill>
                  <a:srgbClr val="C00000"/>
                </a:solidFill>
              </a:rPr>
              <a:t>Per night</a:t>
            </a:r>
            <a:endParaRPr sz="1000" b="1" dirty="0">
              <a:solidFill>
                <a:srgbClr val="C00000"/>
              </a:solidFill>
            </a:endParaRPr>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b="1" i="1" smtClean="0">
                <a:solidFill>
                  <a:srgbClr val="120742"/>
                </a:solidFill>
              </a:rPr>
              <a:t>Ave. duration in area</a:t>
            </a:r>
            <a:endParaRPr sz="1000" b="1" i="1">
              <a:solidFill>
                <a:srgbClr val="120742"/>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dirty="0" smtClean="0">
                <a:solidFill>
                  <a:srgbClr val="120742"/>
                </a:solidFill>
              </a:rPr>
              <a:t>3.4</a:t>
            </a:r>
            <a:endParaRPr sz="1000" dirty="0">
              <a:solidFill>
                <a:srgbClr val="120742"/>
              </a:solidFill>
            </a:endParaRPr>
          </a:p>
        </p:txBody>
      </p:sp>
      <p:sp>
        <p:nvSpPr>
          <p:cNvPr id="47"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3" name="TextBox 2"/>
          <p:cNvSpPr txBox="1"/>
          <p:nvPr/>
        </p:nvSpPr>
        <p:spPr>
          <a:xfrm>
            <a:off x="3236418" y="5018136"/>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£286</a:t>
            </a:r>
            <a:endParaRPr lang="en-GB" sz="1200" b="1" dirty="0">
              <a:solidFill>
                <a:srgbClr val="120742"/>
              </a:solidFill>
              <a:latin typeface="Arial" pitchFamily="34" charset="0"/>
              <a:cs typeface="Arial" pitchFamily="34" charset="0"/>
            </a:endParaRPr>
          </a:p>
        </p:txBody>
      </p:sp>
      <p:sp>
        <p:nvSpPr>
          <p:cNvPr id="58" name="TextBox 57"/>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59" name="TextBox 58"/>
          <p:cNvSpPr txBox="1"/>
          <p:nvPr/>
        </p:nvSpPr>
        <p:spPr>
          <a:xfrm>
            <a:off x="4558307"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£84</a:t>
            </a:r>
            <a:endParaRPr lang="en-GB" sz="1200" b="1" dirty="0">
              <a:solidFill>
                <a:srgbClr val="120742"/>
              </a:solidFill>
              <a:latin typeface="Arial" pitchFamily="34" charset="0"/>
              <a:cs typeface="Arial" pitchFamily="34" charset="0"/>
            </a:endParaRPr>
          </a:p>
        </p:txBody>
      </p:sp>
      <p:sp>
        <p:nvSpPr>
          <p:cNvPr id="60" name="TextBox 59"/>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graphicFrame>
        <p:nvGraphicFramePr>
          <p:cNvPr id="37" name="Picture Placeholder 3"/>
          <p:cNvGraphicFramePr>
            <a:graphicFrameLocks/>
          </p:cNvGraphicFramePr>
          <p:nvPr>
            <p:extLst>
              <p:ext uri="{D42A27DB-BD31-4B8C-83A1-F6EECF244321}">
                <p14:modId xmlns:p14="http://schemas.microsoft.com/office/powerpoint/2010/main" val="3560029159"/>
              </p:ext>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ext uri="{D42A27DB-BD31-4B8C-83A1-F6EECF244321}">
                <p14:modId xmlns:p14="http://schemas.microsoft.com/office/powerpoint/2010/main" val="4138418748"/>
              </p:ext>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ext uri="{D42A27DB-BD31-4B8C-83A1-F6EECF244321}">
                <p14:modId xmlns:p14="http://schemas.microsoft.com/office/powerpoint/2010/main" val="902169041"/>
              </p:ext>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506126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0-15</a:t>
            </a:r>
            <a:endParaRPr lang="en-GB" sz="1200" dirty="0">
              <a:solidFill>
                <a:srgbClr val="120742"/>
              </a:solidFill>
              <a:latin typeface="Arial" pitchFamily="34" charset="0"/>
              <a:cs typeface="Arial" pitchFamily="34" charset="0"/>
            </a:endParaRPr>
          </a:p>
        </p:txBody>
      </p:sp>
      <p:sp>
        <p:nvSpPr>
          <p:cNvPr id="38" name="TextBox 37"/>
          <p:cNvSpPr txBox="1"/>
          <p:nvPr/>
        </p:nvSpPr>
        <p:spPr>
          <a:xfrm>
            <a:off x="352276" y="480408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16-24</a:t>
            </a:r>
            <a:endParaRPr lang="en-GB" sz="1200" dirty="0">
              <a:solidFill>
                <a:srgbClr val="120742"/>
              </a:solidFill>
              <a:latin typeface="Arial" pitchFamily="34" charset="0"/>
              <a:cs typeface="Arial" pitchFamily="34" charset="0"/>
            </a:endParaRPr>
          </a:p>
        </p:txBody>
      </p:sp>
      <p:sp>
        <p:nvSpPr>
          <p:cNvPr id="48" name="TextBox 47"/>
          <p:cNvSpPr txBox="1"/>
          <p:nvPr/>
        </p:nvSpPr>
        <p:spPr>
          <a:xfrm>
            <a:off x="352276" y="45087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25-34</a:t>
            </a:r>
            <a:endParaRPr lang="en-GB" sz="1200" dirty="0">
              <a:solidFill>
                <a:srgbClr val="120742"/>
              </a:solidFill>
              <a:latin typeface="Arial" pitchFamily="34" charset="0"/>
              <a:cs typeface="Arial" pitchFamily="34" charset="0"/>
            </a:endParaRPr>
          </a:p>
        </p:txBody>
      </p:sp>
      <p:sp>
        <p:nvSpPr>
          <p:cNvPr id="49" name="TextBox 48"/>
          <p:cNvSpPr txBox="1"/>
          <p:nvPr/>
        </p:nvSpPr>
        <p:spPr>
          <a:xfrm>
            <a:off x="352276" y="413091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35-44</a:t>
            </a:r>
            <a:endParaRPr lang="en-GB" sz="1200" dirty="0">
              <a:solidFill>
                <a:srgbClr val="120742"/>
              </a:solidFill>
              <a:latin typeface="Arial" pitchFamily="34" charset="0"/>
              <a:cs typeface="Arial" pitchFamily="34" charset="0"/>
            </a:endParaRPr>
          </a:p>
        </p:txBody>
      </p:sp>
      <p:sp>
        <p:nvSpPr>
          <p:cNvPr id="51" name="TextBox 50"/>
          <p:cNvSpPr txBox="1"/>
          <p:nvPr/>
        </p:nvSpPr>
        <p:spPr>
          <a:xfrm>
            <a:off x="352276" y="36451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45-54</a:t>
            </a:r>
            <a:endParaRPr lang="en-GB" sz="1200" dirty="0">
              <a:solidFill>
                <a:srgbClr val="120742"/>
              </a:solidFill>
              <a:latin typeface="Arial" pitchFamily="34" charset="0"/>
              <a:cs typeface="Arial" pitchFamily="34" charset="0"/>
            </a:endParaRPr>
          </a:p>
        </p:txBody>
      </p:sp>
      <p:sp>
        <p:nvSpPr>
          <p:cNvPr id="52" name="TextBox 51"/>
          <p:cNvSpPr txBox="1"/>
          <p:nvPr/>
        </p:nvSpPr>
        <p:spPr>
          <a:xfrm>
            <a:off x="352276" y="3196732"/>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55-64</a:t>
            </a:r>
            <a:endParaRPr lang="en-GB" sz="1200" dirty="0">
              <a:solidFill>
                <a:srgbClr val="120742"/>
              </a:solidFill>
              <a:latin typeface="Arial" pitchFamily="34" charset="0"/>
              <a:cs typeface="Arial" pitchFamily="34" charset="0"/>
            </a:endParaRPr>
          </a:p>
        </p:txBody>
      </p:sp>
      <p:sp>
        <p:nvSpPr>
          <p:cNvPr id="57" name="TextBox 56"/>
          <p:cNvSpPr txBox="1"/>
          <p:nvPr/>
        </p:nvSpPr>
        <p:spPr>
          <a:xfrm>
            <a:off x="352276" y="2781304"/>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65+</a:t>
            </a:r>
            <a:endParaRPr lang="en-GB" sz="1200" dirty="0">
              <a:solidFill>
                <a:srgbClr val="120742"/>
              </a:solidFill>
              <a:latin typeface="Arial" pitchFamily="34" charset="0"/>
              <a:cs typeface="Arial" pitchFamily="34" charset="0"/>
            </a:endParaRPr>
          </a:p>
        </p:txBody>
      </p:sp>
      <p:sp>
        <p:nvSpPr>
          <p:cNvPr id="61" name="Rectangle 6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Bath</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73977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1332482" y="231576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latin typeface="Arial" panose="020B0604020202020204" pitchFamily="34" charset="0"/>
                <a:cs typeface="Arial" panose="020B0604020202020204" pitchFamily="34" charset="0"/>
              </a:rPr>
              <a:t>Mode of Travel </a:t>
            </a:r>
            <a:endParaRPr sz="1000" b="1">
              <a:solidFill>
                <a:srgbClr val="120742"/>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4414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Around 1 in 4 holiday visitors to Bath arrive via a seaport. London and the South East are the most common gateway regions, although around 1 in 8 arrive via the South West.  Oxford, Bristol and London are the most common day trip destinations from Bath.</a:t>
            </a:r>
          </a:p>
        </p:txBody>
      </p:sp>
      <p:graphicFrame>
        <p:nvGraphicFramePr>
          <p:cNvPr id="22" name="Picture Placeholder 7"/>
          <p:cNvGraphicFramePr>
            <a:graphicFrameLocks/>
          </p:cNvGraphicFramePr>
          <p:nvPr>
            <p:extLst>
              <p:ext uri="{D42A27DB-BD31-4B8C-83A1-F6EECF244321}">
                <p14:modId xmlns:p14="http://schemas.microsoft.com/office/powerpoint/2010/main" val="2696500301"/>
              </p:ext>
            </p:extLst>
          </p:nvPr>
        </p:nvGraphicFramePr>
        <p:xfrm>
          <a:off x="447793" y="2537687"/>
          <a:ext cx="2665319" cy="3328723"/>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3495116" y="2315761"/>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Top 5 Gateway Regions to Bath*  (Top 5)</a:t>
            </a:r>
            <a:endParaRPr sz="1000" b="1">
              <a:solidFill>
                <a:srgbClr val="120742"/>
              </a:solidFill>
              <a:latin typeface="Arial" panose="020B0604020202020204" pitchFamily="34" charset="0"/>
              <a:cs typeface="Arial" panose="020B0604020202020204" pitchFamily="34" charset="0"/>
            </a:endParaRPr>
          </a:p>
        </p:txBody>
      </p:sp>
      <p:sp>
        <p:nvSpPr>
          <p:cNvPr id="51" name="Title 1"/>
          <p:cNvSpPr txBox="1">
            <a:spLocks/>
          </p:cNvSpPr>
          <p:nvPr/>
        </p:nvSpPr>
        <p:spPr>
          <a:xfrm>
            <a:off x="5831307" y="2288465"/>
            <a:ext cx="3136126" cy="447868"/>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Destination of day trips </a:t>
            </a:r>
            <a:r>
              <a:rPr sz="1000" b="1" i="1" smtClean="0">
                <a:solidFill>
                  <a:srgbClr val="120742"/>
                </a:solidFill>
                <a:latin typeface="Arial" panose="020B0604020202020204" pitchFamily="34" charset="0"/>
                <a:cs typeface="Arial" panose="020B0604020202020204" pitchFamily="34" charset="0"/>
              </a:rPr>
              <a:t>from</a:t>
            </a:r>
            <a:r>
              <a:rPr sz="1000" b="1" smtClean="0">
                <a:solidFill>
                  <a:srgbClr val="120742"/>
                </a:solidFill>
                <a:latin typeface="Arial" panose="020B0604020202020204" pitchFamily="34" charset="0"/>
                <a:cs typeface="Arial" panose="020B0604020202020204" pitchFamily="34" charset="0"/>
              </a:rPr>
              <a:t> Bath **</a:t>
            </a:r>
          </a:p>
          <a:p>
            <a:pPr algn="ctr"/>
            <a:r>
              <a:rPr sz="1000" b="1" smtClean="0">
                <a:solidFill>
                  <a:srgbClr val="120742"/>
                </a:solidFill>
                <a:latin typeface="Arial" panose="020B0604020202020204" pitchFamily="34" charset="0"/>
                <a:cs typeface="Arial" panose="020B0604020202020204" pitchFamily="34" charset="0"/>
              </a:rPr>
              <a:t>(Top 5)</a:t>
            </a:r>
            <a:endParaRPr sz="1000" b="1">
              <a:solidFill>
                <a:srgbClr val="120742"/>
              </a:solidFill>
              <a:latin typeface="Arial" panose="020B0604020202020204" pitchFamily="34" charset="0"/>
              <a:cs typeface="Arial" panose="020B0604020202020204" pitchFamily="34" charset="0"/>
            </a:endParaRPr>
          </a:p>
        </p:txBody>
      </p:sp>
      <p:sp>
        <p:nvSpPr>
          <p:cNvPr id="52" name="Rectangle 51"/>
          <p:cNvSpPr/>
          <p:nvPr/>
        </p:nvSpPr>
        <p:spPr>
          <a:xfrm>
            <a:off x="477670" y="2164909"/>
            <a:ext cx="2648427"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57" name="Rectangle 56"/>
          <p:cNvSpPr/>
          <p:nvPr/>
        </p:nvSpPr>
        <p:spPr>
          <a:xfrm>
            <a:off x="3126097" y="2164910"/>
            <a:ext cx="2870439" cy="3861588"/>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60" name="Rectangle 59"/>
          <p:cNvSpPr/>
          <p:nvPr/>
        </p:nvSpPr>
        <p:spPr>
          <a:xfrm>
            <a:off x="5996536" y="2164910"/>
            <a:ext cx="2916461" cy="3861588"/>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246221"/>
          </a:xfrm>
          <a:prstGeom prst="rect">
            <a:avLst/>
          </a:prstGeom>
          <a:noFill/>
        </p:spPr>
        <p:txBody>
          <a:bodyPr wrap="square" rtlCol="0">
            <a:spAutoFit/>
          </a:bodyPr>
          <a:lstStyle/>
          <a:p>
            <a:r>
              <a:rPr lang="en-GB" sz="1000" dirty="0" smtClean="0">
                <a:solidFill>
                  <a:srgbClr val="120742"/>
                </a:solidFill>
                <a:latin typeface="Arial" panose="020B0604020202020204" pitchFamily="34" charset="0"/>
                <a:cs typeface="Arial" panose="020B0604020202020204" pitchFamily="34" charset="0"/>
              </a:rPr>
              <a:t>Source: IPS 2014-2016 .  *‘</a:t>
            </a:r>
            <a:r>
              <a:rPr lang="en-GB" sz="1000" dirty="0">
                <a:solidFill>
                  <a:srgbClr val="120742"/>
                </a:solidFill>
                <a:latin typeface="Arial" panose="020B0604020202020204" pitchFamily="34" charset="0"/>
                <a:cs typeface="Arial" panose="020B0604020202020204" pitchFamily="34" charset="0"/>
              </a:rPr>
              <a:t>Destination of day trips  </a:t>
            </a:r>
            <a:r>
              <a:rPr lang="en-GB" sz="1000" i="1" dirty="0">
                <a:solidFill>
                  <a:srgbClr val="120742"/>
                </a:solidFill>
                <a:latin typeface="Arial" panose="020B0604020202020204" pitchFamily="34" charset="0"/>
                <a:cs typeface="Arial" panose="020B0604020202020204" pitchFamily="34" charset="0"/>
              </a:rPr>
              <a:t>from</a:t>
            </a:r>
            <a:r>
              <a:rPr lang="en-GB" sz="1000" dirty="0">
                <a:solidFill>
                  <a:srgbClr val="120742"/>
                </a:solidFill>
                <a:latin typeface="Arial" panose="020B0604020202020204" pitchFamily="34" charset="0"/>
                <a:cs typeface="Arial" panose="020B0604020202020204" pitchFamily="34" charset="0"/>
              </a:rPr>
              <a:t> </a:t>
            </a:r>
            <a:r>
              <a:rPr lang="en-GB" sz="1000" dirty="0" smtClean="0">
                <a:solidFill>
                  <a:srgbClr val="120742"/>
                </a:solidFill>
                <a:latin typeface="Arial" panose="020B0604020202020204" pitchFamily="34" charset="0"/>
                <a:cs typeface="Arial" panose="020B0604020202020204" pitchFamily="34" charset="0"/>
              </a:rPr>
              <a:t>Bath’  = IPS 2016 only. *Gateway Regions are defined in the introduction of this report</a:t>
            </a:r>
            <a:endParaRPr lang="en-GB" sz="1000" dirty="0">
              <a:solidFill>
                <a:srgbClr val="120742"/>
              </a:solidFill>
              <a:latin typeface="Arial" panose="020B0604020202020204" pitchFamily="34" charset="0"/>
              <a:cs typeface="Arial" panose="020B0604020202020204" pitchFamily="34" charset="0"/>
            </a:endParaRPr>
          </a:p>
        </p:txBody>
      </p:sp>
      <p:graphicFrame>
        <p:nvGraphicFramePr>
          <p:cNvPr id="3" name="Chart 2"/>
          <p:cNvGraphicFramePr/>
          <p:nvPr>
            <p:extLst>
              <p:ext uri="{D42A27DB-BD31-4B8C-83A1-F6EECF244321}">
                <p14:modId xmlns:p14="http://schemas.microsoft.com/office/powerpoint/2010/main" val="1947404679"/>
              </p:ext>
            </p:extLst>
          </p:nvPr>
        </p:nvGraphicFramePr>
        <p:xfrm>
          <a:off x="3126096" y="2736333"/>
          <a:ext cx="2705211" cy="313007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7" name="Chart 26"/>
          <p:cNvGraphicFramePr/>
          <p:nvPr>
            <p:extLst>
              <p:ext uri="{D42A27DB-BD31-4B8C-83A1-F6EECF244321}">
                <p14:modId xmlns:p14="http://schemas.microsoft.com/office/powerpoint/2010/main" val="2049000578"/>
              </p:ext>
            </p:extLst>
          </p:nvPr>
        </p:nvGraphicFramePr>
        <p:xfrm>
          <a:off x="6102160" y="2736333"/>
          <a:ext cx="2705211" cy="3130077"/>
        </p:xfrm>
        <a:graphic>
          <a:graphicData uri="http://schemas.openxmlformats.org/drawingml/2006/chart">
            <c:chart xmlns:c="http://schemas.openxmlformats.org/drawingml/2006/chart" xmlns:r="http://schemas.openxmlformats.org/officeDocument/2006/relationships" r:id="rId4"/>
          </a:graphicData>
        </a:graphic>
      </p:graphicFrame>
      <p:sp>
        <p:nvSpPr>
          <p:cNvPr id="14" name="Rectangle 13"/>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Bath</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17547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4"/>
          </p:nvPr>
        </p:nvSpPr>
        <p:spPr/>
        <p:txBody>
          <a:bodyPr/>
          <a:lstStyle/>
          <a:p>
            <a:r>
              <a:rPr lang="en-GB" dirty="0" smtClean="0"/>
              <a:t>About this report</a:t>
            </a:r>
            <a:endParaRPr lang="en-GB" dirty="0"/>
          </a:p>
        </p:txBody>
      </p:sp>
      <p:sp>
        <p:nvSpPr>
          <p:cNvPr id="5" name="Footer Placeholder 4"/>
          <p:cNvSpPr>
            <a:spLocks noGrp="1"/>
          </p:cNvSpPr>
          <p:nvPr>
            <p:ph type="ftr" sz="quarter" idx="4294967295"/>
          </p:nvPr>
        </p:nvSpPr>
        <p:spPr>
          <a:xfrm>
            <a:off x="5876925" y="6394450"/>
            <a:ext cx="3267075" cy="274638"/>
          </a:xfrm>
          <a:prstGeom prst="rect">
            <a:avLst/>
          </a:prstGeom>
        </p:spPr>
        <p:txBody>
          <a:bodyPr/>
          <a:lstStyle/>
          <a:p>
            <a:r>
              <a:rPr lang="en-US" smtClean="0">
                <a:solidFill>
                  <a:srgbClr val="120742"/>
                </a:solidFill>
              </a:rPr>
              <a:t>Footer</a:t>
            </a:r>
            <a:endParaRPr lang="en-US" dirty="0">
              <a:solidFill>
                <a:srgbClr val="120742"/>
              </a:solidFill>
            </a:endParaRPr>
          </a:p>
        </p:txBody>
      </p:sp>
    </p:spTree>
    <p:extLst>
      <p:ext uri="{BB962C8B-B14F-4D97-AF65-F5344CB8AC3E}">
        <p14:creationId xmlns:p14="http://schemas.microsoft.com/office/powerpoint/2010/main" val="3528818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558801"/>
          </a:xfrm>
        </p:spPr>
        <p:txBody>
          <a:bodyPr/>
          <a:lstStyle/>
          <a:p>
            <a:r>
              <a:rPr lang="en-GB" sz="2200" dirty="0" smtClean="0"/>
              <a:t>About this report/1</a:t>
            </a:r>
            <a:endParaRPr lang="en-GB" sz="2200" dirty="0"/>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There </a:t>
            </a:r>
            <a:r>
              <a:rPr lang="en-GB" sz="1300" dirty="0">
                <a:solidFill>
                  <a:srgbClr val="120742"/>
                </a:solidFill>
                <a:latin typeface="Arial" pitchFamily="34" charset="0"/>
                <a:cs typeface="Arial" pitchFamily="34" charset="0"/>
              </a:rPr>
              <a:t>is a large and diverse range of data available on overseas visitors to the UK.  The data in this report is </a:t>
            </a:r>
            <a:r>
              <a:rPr lang="en-GB" sz="1300" dirty="0" smtClean="0">
                <a:solidFill>
                  <a:srgbClr val="120742"/>
                </a:solidFill>
                <a:latin typeface="Arial" pitchFamily="34" charset="0"/>
                <a:cs typeface="Arial" pitchFamily="34" charset="0"/>
              </a:rPr>
              <a:t>drawn solely from </a:t>
            </a:r>
            <a:r>
              <a:rPr lang="en-GB" sz="1300" dirty="0">
                <a:solidFill>
                  <a:srgbClr val="120742"/>
                </a:solidFill>
                <a:latin typeface="Arial" pitchFamily="34" charset="0"/>
                <a:cs typeface="Arial" pitchFamily="34" charset="0"/>
              </a:rPr>
              <a:t>the International Passenger Survey (IPS), which includes a combination of publically available raw data and the insights generated by VisitBritain in their dedicated reports</a:t>
            </a:r>
            <a:r>
              <a:rPr lang="en-GB" sz="1300" dirty="0" smtClean="0">
                <a:solidFill>
                  <a:srgbClr val="120742"/>
                </a:solidFill>
                <a:latin typeface="Arial" pitchFamily="34" charset="0"/>
                <a:cs typeface="Arial" pitchFamily="34" charset="0"/>
              </a:rPr>
              <a:t>. </a:t>
            </a:r>
          </a:p>
          <a:p>
            <a:pPr marL="0" indent="0" algn="just">
              <a:spcBef>
                <a:spcPts val="600"/>
              </a:spcBef>
              <a:buFont typeface="Arial"/>
              <a:buNone/>
            </a:pPr>
            <a:r>
              <a:rPr lang="en-GB" sz="1300" dirty="0" smtClean="0">
                <a:solidFill>
                  <a:srgbClr val="120742"/>
                </a:solidFill>
                <a:latin typeface="Arial" pitchFamily="34" charset="0"/>
                <a:cs typeface="Arial" pitchFamily="34" charset="0"/>
              </a:rPr>
              <a:t>This report provides a summary of the demographics and behaviours of overseas visitors to 20 of England’s destinations.  Each destination is given a </a:t>
            </a:r>
            <a:r>
              <a:rPr lang="en-GB" sz="1300" dirty="0" smtClean="0">
                <a:solidFill>
                  <a:schemeClr val="accent1"/>
                </a:solidFill>
                <a:latin typeface="Arial" pitchFamily="34" charset="0"/>
                <a:cs typeface="Arial" pitchFamily="34" charset="0"/>
              </a:rPr>
              <a:t>four page summary    </a:t>
            </a:r>
            <a:r>
              <a:rPr lang="en-GB" sz="1300" dirty="0" smtClean="0">
                <a:solidFill>
                  <a:srgbClr val="120742"/>
                </a:solidFill>
                <a:latin typeface="Arial" pitchFamily="34" charset="0"/>
                <a:cs typeface="Arial" pitchFamily="34" charset="0"/>
              </a:rPr>
              <a:t>Due to base sizes, the majority of results are based upon questions asked on the 2014, 2015 and 2016 IPS surveys.   Some questions were only asked in one of these years – for example, questions on day visit were only asked in 2016.  For destinations where ‘single year’ base sizes are  too low, this data has not been reported. </a:t>
            </a:r>
          </a:p>
          <a:p>
            <a:pPr marL="0" indent="0" algn="just">
              <a:buNone/>
            </a:pPr>
            <a:r>
              <a:rPr lang="en-GB" sz="1300" dirty="0" smtClean="0">
                <a:solidFill>
                  <a:srgbClr val="120742"/>
                </a:solidFill>
                <a:latin typeface="Arial" pitchFamily="34" charset="0"/>
                <a:cs typeface="Arial" pitchFamily="34" charset="0"/>
              </a:rPr>
              <a:t>This report defines ‘destinations’ as the 20 cities/towns in England that were most visited by overseas visitors between 2014 and 2016.  The destinations featured in this report are </a:t>
            </a:r>
            <a:r>
              <a:rPr lang="en-GB" sz="1300" dirty="0" smtClean="0">
                <a:latin typeface="Arial" pitchFamily="34" charset="0"/>
                <a:cs typeface="Arial" pitchFamily="34" charset="0"/>
              </a:rPr>
              <a:t>Manchester, Manchester,  Liverpool, Brighton </a:t>
            </a:r>
            <a:r>
              <a:rPr lang="en-GB" sz="1300" dirty="0">
                <a:latin typeface="Arial" pitchFamily="34" charset="0"/>
                <a:cs typeface="Arial" pitchFamily="34" charset="0"/>
              </a:rPr>
              <a:t>and </a:t>
            </a:r>
            <a:r>
              <a:rPr lang="en-GB" sz="1300" dirty="0" smtClean="0">
                <a:latin typeface="Arial" pitchFamily="34" charset="0"/>
                <a:cs typeface="Arial" pitchFamily="34" charset="0"/>
              </a:rPr>
              <a:t>Hove, Oxford, Bath, Birmingham, York, Bristol, Cambridge, Canterbury,  Newcastle </a:t>
            </a:r>
            <a:r>
              <a:rPr lang="en-GB" sz="1300" dirty="0">
                <a:latin typeface="Arial" pitchFamily="34" charset="0"/>
                <a:cs typeface="Arial" pitchFamily="34" charset="0"/>
              </a:rPr>
              <a:t>upon </a:t>
            </a:r>
            <a:r>
              <a:rPr lang="en-GB" sz="1300" dirty="0" smtClean="0">
                <a:latin typeface="Arial" pitchFamily="34" charset="0"/>
                <a:cs typeface="Arial" pitchFamily="34" charset="0"/>
              </a:rPr>
              <a:t>Tyne, Eastbourne,  Bournemouth, Windsor, Hastings, Stratford </a:t>
            </a:r>
            <a:r>
              <a:rPr lang="en-GB" sz="1300" dirty="0">
                <a:latin typeface="Arial" pitchFamily="34" charset="0"/>
                <a:cs typeface="Arial" pitchFamily="34" charset="0"/>
              </a:rPr>
              <a:t>Upon </a:t>
            </a:r>
            <a:r>
              <a:rPr lang="en-GB" sz="1300" dirty="0" smtClean="0">
                <a:latin typeface="Arial" pitchFamily="34" charset="0"/>
                <a:cs typeface="Arial" pitchFamily="34" charset="0"/>
              </a:rPr>
              <a:t>Avon, Leeds, Nottingham and Exeter.  Please note that although Dover is in the top 20 most visited destinations, it’s role as a ‘gateway destination’ to the UK suggests that the majority of these visitors are ‘transient’ and travelling elsewhere.  Dover is therefore excluded from this analysis.  </a:t>
            </a:r>
            <a:r>
              <a:rPr lang="en-GB" sz="1300" dirty="0">
                <a:latin typeface="Arial" pitchFamily="34" charset="0"/>
                <a:cs typeface="Arial" pitchFamily="34" charset="0"/>
              </a:rPr>
              <a:t> </a:t>
            </a:r>
            <a:r>
              <a:rPr lang="en-GB" sz="1300" dirty="0" smtClean="0">
                <a:latin typeface="Arial" pitchFamily="34" charset="0"/>
                <a:cs typeface="Arial" pitchFamily="34" charset="0"/>
              </a:rPr>
              <a:t>The main focus of this report is overseas holiday visitors – these are predominantly referred to as ‘holiday visitors’ throughout the report.</a:t>
            </a:r>
            <a:endParaRPr lang="en-GB" sz="1300" dirty="0" smtClean="0">
              <a:solidFill>
                <a:srgbClr val="120742"/>
              </a:solidFill>
              <a:latin typeface="Arial" pitchFamily="34" charset="0"/>
              <a:cs typeface="Arial" pitchFamily="34" charset="0"/>
            </a:endParaRPr>
          </a:p>
          <a:p>
            <a:pPr marL="0" indent="0" algn="just">
              <a:spcBef>
                <a:spcPts val="600"/>
              </a:spcBef>
              <a:buNone/>
            </a:pPr>
            <a:r>
              <a:rPr lang="en-GB" sz="1300" dirty="0">
                <a:solidFill>
                  <a:srgbClr val="120742"/>
                </a:solidFill>
                <a:latin typeface="Arial" pitchFamily="34" charset="0"/>
                <a:cs typeface="Arial" pitchFamily="34" charset="0"/>
              </a:rPr>
              <a:t>The report also refers to ‘target markets’.  These are France, Germany, USA, Spain, Italy, Netherlands, </a:t>
            </a:r>
            <a:r>
              <a:rPr lang="en-GB" sz="1300" dirty="0" smtClean="0">
                <a:solidFill>
                  <a:srgbClr val="120742"/>
                </a:solidFill>
                <a:latin typeface="Arial" pitchFamily="34" charset="0"/>
                <a:cs typeface="Arial" pitchFamily="34" charset="0"/>
              </a:rPr>
              <a:t>Australia and  </a:t>
            </a:r>
            <a:r>
              <a:rPr lang="en-GB" sz="1300" dirty="0">
                <a:solidFill>
                  <a:srgbClr val="120742"/>
                </a:solidFill>
                <a:latin typeface="Arial" pitchFamily="34" charset="0"/>
                <a:cs typeface="Arial" pitchFamily="34" charset="0"/>
              </a:rPr>
              <a:t>The Nordics (Sweden, Norway, Denmark, Finland and Iceland</a:t>
            </a:r>
            <a:r>
              <a:rPr lang="en-GB" sz="1300" dirty="0" smtClean="0">
                <a:solidFill>
                  <a:srgbClr val="120742"/>
                </a:solidFill>
                <a:latin typeface="Arial" pitchFamily="34" charset="0"/>
                <a:cs typeface="Arial" pitchFamily="34" charset="0"/>
              </a:rPr>
              <a:t>).  </a:t>
            </a:r>
            <a:r>
              <a:rPr lang="en-GB" sz="1300" dirty="0">
                <a:solidFill>
                  <a:srgbClr val="120742"/>
                </a:solidFill>
                <a:latin typeface="Arial" pitchFamily="34" charset="0"/>
                <a:cs typeface="Arial" pitchFamily="34" charset="0"/>
              </a:rPr>
              <a:t>Markets have been chosen due to their current high volume of visits to </a:t>
            </a:r>
            <a:r>
              <a:rPr lang="en-GB" sz="1300" dirty="0" smtClean="0">
                <a:solidFill>
                  <a:srgbClr val="120742"/>
                </a:solidFill>
                <a:latin typeface="Arial" pitchFamily="34" charset="0"/>
                <a:cs typeface="Arial" pitchFamily="34" charset="0"/>
              </a:rPr>
              <a:t>England.</a:t>
            </a:r>
          </a:p>
          <a:p>
            <a:pPr marL="0" indent="0" algn="just">
              <a:spcBef>
                <a:spcPts val="600"/>
              </a:spcBef>
              <a:buNone/>
            </a:pPr>
            <a:r>
              <a:rPr lang="en-GB" sz="1300" dirty="0" smtClean="0">
                <a:solidFill>
                  <a:srgbClr val="120742"/>
                </a:solidFill>
                <a:latin typeface="Arial" pitchFamily="34" charset="0"/>
                <a:cs typeface="Arial" pitchFamily="34" charset="0"/>
              </a:rPr>
              <a:t>Due to the way in which the IPS questionnaire for 2016 was asked, it is not possible to explicitly link where visitors were staying with  their daytrip destination, if they stayed in more than one destination overnight.  Daytrip data is therefore calculated by measuring the origin </a:t>
            </a:r>
            <a:r>
              <a:rPr lang="en-GB" sz="1300" dirty="0">
                <a:solidFill>
                  <a:srgbClr val="120742"/>
                </a:solidFill>
                <a:latin typeface="Arial" pitchFamily="34" charset="0"/>
                <a:cs typeface="Arial" pitchFamily="34" charset="0"/>
              </a:rPr>
              <a:t>and destination </a:t>
            </a:r>
            <a:r>
              <a:rPr lang="en-GB" sz="1300" dirty="0" smtClean="0">
                <a:solidFill>
                  <a:srgbClr val="120742"/>
                </a:solidFill>
                <a:latin typeface="Arial" pitchFamily="34" charset="0"/>
                <a:cs typeface="Arial" pitchFamily="34" charset="0"/>
              </a:rPr>
              <a:t>of visitors </a:t>
            </a:r>
            <a:r>
              <a:rPr lang="en-GB" sz="1300" dirty="0">
                <a:solidFill>
                  <a:srgbClr val="120742"/>
                </a:solidFill>
                <a:latin typeface="Arial" pitchFamily="34" charset="0"/>
                <a:cs typeface="Arial" pitchFamily="34" charset="0"/>
              </a:rPr>
              <a:t>who stayed overnight at </a:t>
            </a:r>
            <a:r>
              <a:rPr lang="en-GB" sz="1300" b="1" dirty="0">
                <a:solidFill>
                  <a:srgbClr val="120742"/>
                </a:solidFill>
                <a:latin typeface="Arial" pitchFamily="34" charset="0"/>
                <a:cs typeface="Arial" pitchFamily="34" charset="0"/>
              </a:rPr>
              <a:t>one location only</a:t>
            </a:r>
            <a:r>
              <a:rPr lang="en-GB" sz="1300" dirty="0">
                <a:solidFill>
                  <a:srgbClr val="120742"/>
                </a:solidFill>
                <a:latin typeface="Arial" pitchFamily="34" charset="0"/>
                <a:cs typeface="Arial" pitchFamily="34" charset="0"/>
              </a:rPr>
              <a:t>. </a:t>
            </a:r>
            <a:r>
              <a:rPr lang="en-GB" sz="1300" dirty="0" smtClean="0">
                <a:solidFill>
                  <a:srgbClr val="120742"/>
                </a:solidFill>
                <a:latin typeface="Arial" pitchFamily="34" charset="0"/>
                <a:cs typeface="Arial" pitchFamily="34" charset="0"/>
              </a:rPr>
              <a:t>This </a:t>
            </a:r>
            <a:r>
              <a:rPr lang="en-GB" sz="1300" dirty="0">
                <a:solidFill>
                  <a:srgbClr val="120742"/>
                </a:solidFill>
                <a:latin typeface="Arial" pitchFamily="34" charset="0"/>
                <a:cs typeface="Arial" pitchFamily="34" charset="0"/>
              </a:rPr>
              <a:t>makes up the vast majority of overseas visitors to the UK (83% in total), so we can confidently assume that our results  are representative of all overseas visitors.  Day trip data that does not link origin and destination is taken from the whole dataset</a:t>
            </a:r>
            <a:r>
              <a:rPr lang="en-GB" sz="1300" dirty="0" smtClean="0">
                <a:solidFill>
                  <a:srgbClr val="120742"/>
                </a:solidFill>
                <a:latin typeface="Arial" pitchFamily="34" charset="0"/>
                <a:cs typeface="Arial" pitchFamily="34" charset="0"/>
              </a:rPr>
              <a:t>.</a:t>
            </a:r>
            <a:endParaRPr lang="en-GB" sz="1300" dirty="0">
              <a:solidFill>
                <a:srgbClr val="120742"/>
              </a:solidFill>
              <a:latin typeface="Arial" pitchFamily="34" charset="0"/>
              <a:cs typeface="Arial" pitchFamily="34" charset="0"/>
            </a:endParaRPr>
          </a:p>
          <a:p>
            <a:pPr marL="0" indent="0" algn="just">
              <a:spcBef>
                <a:spcPts val="600"/>
              </a:spcBef>
              <a:buNone/>
            </a:pPr>
            <a:endParaRPr lang="en-GB" sz="1300" dirty="0">
              <a:solidFill>
                <a:srgbClr val="120742"/>
              </a:solidFill>
              <a:latin typeface="Arial" pitchFamily="34" charset="0"/>
              <a:cs typeface="Arial" pitchFamily="34" charset="0"/>
            </a:endParaRPr>
          </a:p>
          <a:p>
            <a:pPr marL="0" indent="0" algn="just">
              <a:spcBef>
                <a:spcPts val="600"/>
              </a:spcBef>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417102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report/2</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Each town/city summary lists the top gateway regions used by visitors to these destinations.  Gateways refer to the area of the country that visitors entered on arrival in the UK.  Each region is defined as below:</a:t>
            </a: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r>
              <a:rPr lang="en-GB" sz="1300" dirty="0" smtClean="0">
                <a:solidFill>
                  <a:srgbClr val="120742"/>
                </a:solidFill>
                <a:latin typeface="Arial" pitchFamily="34" charset="0"/>
                <a:cs typeface="Arial" pitchFamily="34" charset="0"/>
              </a:rPr>
              <a:t>Through this report reference is made to ‘mode of travel’ to the UK based on where visitors are exiting the UK.  We have made the assumption that entry point will largely correspond with exit point, and so ‘mode of travel’ is intermittently referred to as ‘mode of arrival’ throughout the report.</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3055524014"/>
              </p:ext>
            </p:extLst>
          </p:nvPr>
        </p:nvGraphicFramePr>
        <p:xfrm>
          <a:off x="509129" y="1824562"/>
          <a:ext cx="7586334" cy="3054875"/>
        </p:xfrm>
        <a:graphic>
          <a:graphicData uri="http://schemas.openxmlformats.org/drawingml/2006/table">
            <a:tbl>
              <a:tblPr firstRow="1" bandRow="1">
                <a:tableStyleId>{5C22544A-7EE6-4342-B048-85BDC9FD1C3A}</a:tableStyleId>
              </a:tblPr>
              <a:tblGrid>
                <a:gridCol w="1706530"/>
                <a:gridCol w="5879804"/>
              </a:tblGrid>
              <a:tr h="255735">
                <a:tc>
                  <a:txBody>
                    <a:bodyPr/>
                    <a:lstStyle/>
                    <a:p>
                      <a:pPr algn="l" fontAlgn="b"/>
                      <a:r>
                        <a:rPr lang="en-GB" sz="1200" b="1" i="0" u="none" strike="noStrike" dirty="0" smtClean="0">
                          <a:solidFill>
                            <a:schemeClr val="bg1"/>
                          </a:solidFill>
                          <a:effectLst/>
                          <a:latin typeface="Arial" pitchFamily="34" charset="0"/>
                          <a:cs typeface="Arial" pitchFamily="34" charset="0"/>
                        </a:rPr>
                        <a:t> Gateway Region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r>
                        <a:rPr lang="en-GB" sz="1100" u="none" strike="noStrike" dirty="0" smtClean="0">
                          <a:effectLst/>
                          <a:latin typeface="Arial" pitchFamily="34" charset="0"/>
                          <a:cs typeface="Arial" pitchFamily="34" charset="0"/>
                        </a:rPr>
                        <a:t>Gateways</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London</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u="none" strike="noStrike" dirty="0" smtClean="0">
                          <a:effectLst/>
                          <a:latin typeface="Arial" pitchFamily="34" charset="0"/>
                          <a:cs typeface="Arial" pitchFamily="34" charset="0"/>
                        </a:rPr>
                        <a:t>All London airports (see Gateway Mode below), Eurostar</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Scotland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Edinburgh Airport, Glasgow Airport, Aberdeen Airport, Prestwick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Wales</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Cardiff Airport, Pembroke Port, Fishguard Port,</a:t>
                      </a:r>
                      <a:r>
                        <a:rPr lang="en-GB" sz="1100" b="0" i="0" u="none" strike="noStrike" baseline="0" dirty="0" smtClean="0">
                          <a:solidFill>
                            <a:schemeClr val="tx1"/>
                          </a:solidFill>
                          <a:effectLst/>
                          <a:latin typeface="Arial" pitchFamily="34" charset="0"/>
                          <a:cs typeface="Arial" pitchFamily="34" charset="0"/>
                        </a:rPr>
                        <a:t> Holyhead 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N.Ireland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Belfast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04066">
                <a:tc>
                  <a:txBody>
                    <a:bodyPr/>
                    <a:lstStyle/>
                    <a:p>
                      <a:pPr algn="l" fontAlgn="b"/>
                      <a:r>
                        <a:rPr lang="en-GB" sz="1100" b="1" i="0" u="none" strike="noStrike" dirty="0" smtClean="0">
                          <a:solidFill>
                            <a:schemeClr val="dk1"/>
                          </a:solidFill>
                          <a:effectLst/>
                          <a:latin typeface="Arial" pitchFamily="34" charset="0"/>
                          <a:cs typeface="Arial" pitchFamily="34" charset="0"/>
                        </a:rPr>
                        <a:t>South</a:t>
                      </a:r>
                      <a:r>
                        <a:rPr lang="en-GB" sz="1100" b="1" i="0" u="none" strike="noStrike" baseline="0" dirty="0" smtClean="0">
                          <a:solidFill>
                            <a:schemeClr val="dk1"/>
                          </a:solidFill>
                          <a:effectLst/>
                          <a:latin typeface="Arial" pitchFamily="34" charset="0"/>
                          <a:cs typeface="Arial" pitchFamily="34" charset="0"/>
                        </a:rPr>
                        <a:t> 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Southampton Airport, Dover Port, Folkestone Port, Southampton Port, Portsmouth Port, Other SE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South West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baseline="0" dirty="0" smtClean="0">
                          <a:solidFill>
                            <a:schemeClr val="tx1"/>
                          </a:solidFill>
                          <a:effectLst/>
                          <a:latin typeface="Arial" pitchFamily="34" charset="0"/>
                          <a:cs typeface="Arial" pitchFamily="34" charset="0"/>
                        </a:rPr>
                        <a:t>Bristol Airport, Bournemouth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Harwich Port, Other East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West Midlands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Birmingham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West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Manchester Airport, Liverpool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East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Newcastle Airport, North</a:t>
                      </a:r>
                      <a:r>
                        <a:rPr lang="en-GB" sz="1100" b="0" i="0" u="none" strike="noStrike" baseline="0" dirty="0" smtClean="0">
                          <a:solidFill>
                            <a:schemeClr val="tx1"/>
                          </a:solidFill>
                          <a:effectLst/>
                          <a:latin typeface="Arial" pitchFamily="34" charset="0"/>
                          <a:cs typeface="Arial" pitchFamily="34" charset="0"/>
                        </a:rPr>
                        <a:t> East</a:t>
                      </a:r>
                      <a:r>
                        <a:rPr lang="en-GB" sz="1100" b="0" i="0" u="none" strike="noStrike" dirty="0" smtClean="0">
                          <a:solidFill>
                            <a:schemeClr val="tx1"/>
                          </a:solidFill>
                          <a:effectLst/>
                          <a:latin typeface="Arial" pitchFamily="34" charset="0"/>
                          <a:cs typeface="Arial" pitchFamily="34" charset="0"/>
                        </a:rPr>
                        <a: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36554">
                <a:tc gridSpan="2">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en-GB" sz="1000" b="1" i="0" u="none" strike="noStrike" dirty="0" smtClean="0">
                        <a:solidFill>
                          <a:schemeClr val="tx1"/>
                        </a:solidFill>
                        <a:effectLst/>
                        <a:latin typeface="Arial" pitchFamily="34" charset="0"/>
                        <a:cs typeface="Arial" pitchFamily="34" charset="0"/>
                      </a:endParaRPr>
                    </a:p>
                  </a:txBody>
                  <a:tcPr marL="9525" marR="9525" marT="9525" marB="0" anchor="b">
                    <a:noFill/>
                  </a:tcPr>
                </a:tc>
                <a:tc hMerge="1">
                  <a:txBody>
                    <a:bodyPr/>
                    <a:lstStyle/>
                    <a:p>
                      <a:pPr algn="l" fontAlgn="b"/>
                      <a:endParaRPr lang="en-GB" sz="1100" b="0" i="0" u="none" strike="noStrike" dirty="0">
                        <a:solidFill>
                          <a:schemeClr val="tx1"/>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28448184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report/3</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9"/>
            <a:ext cx="8424992" cy="88754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 table below outlines the destinations featured in this report, along with base sizes for each year.  Due to small base sizes, the majority of charts are reported as an average of 2014-16 data.  For destinations with total 2014-16 base sizes of 300 or below, single year data should be treated indicatively only.  For these destinations movements from year to year are likely to be driven by sample size, so commentary has not been provided.</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2344171236"/>
              </p:ext>
            </p:extLst>
          </p:nvPr>
        </p:nvGraphicFramePr>
        <p:xfrm>
          <a:off x="509125" y="2065863"/>
          <a:ext cx="8444377" cy="4324824"/>
        </p:xfrm>
        <a:graphic>
          <a:graphicData uri="http://schemas.openxmlformats.org/drawingml/2006/table">
            <a:tbl>
              <a:tblPr firstRow="1" bandRow="1">
                <a:tableStyleId>{5C22544A-7EE6-4342-B048-85BDC9FD1C3A}</a:tableStyleId>
              </a:tblPr>
              <a:tblGrid>
                <a:gridCol w="2465269"/>
                <a:gridCol w="498259"/>
                <a:gridCol w="498259"/>
                <a:gridCol w="498259"/>
                <a:gridCol w="498259"/>
                <a:gridCol w="498259"/>
                <a:gridCol w="498259"/>
                <a:gridCol w="498259"/>
                <a:gridCol w="498259"/>
                <a:gridCol w="498259"/>
                <a:gridCol w="498259"/>
                <a:gridCol w="498259"/>
                <a:gridCol w="498259"/>
              </a:tblGrid>
              <a:tr h="205599">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200" b="1" i="0" u="none" strike="noStrike" dirty="0" smtClean="0">
                          <a:solidFill>
                            <a:schemeClr val="bg1"/>
                          </a:solidFill>
                          <a:effectLst/>
                          <a:latin typeface="Arial" pitchFamily="34" charset="0"/>
                          <a:cs typeface="Arial" pitchFamily="34" charset="0"/>
                        </a:rPr>
                        <a:t>Destination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10">
                  <a:txBody>
                    <a:bodyPr/>
                    <a:lstStyle/>
                    <a:p>
                      <a:pPr algn="ctr" fontAlgn="b"/>
                      <a:r>
                        <a:rPr lang="en-GB" sz="1200" b="1" i="0" u="none" strike="noStrike" dirty="0" smtClean="0">
                          <a:solidFill>
                            <a:schemeClr val="bg1"/>
                          </a:solidFill>
                          <a:effectLst/>
                          <a:latin typeface="Arial" pitchFamily="34" charset="0"/>
                          <a:cs typeface="Arial" pitchFamily="34" charset="0"/>
                        </a:rPr>
                        <a:t>Base Sizes</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r>
              <a:tr h="205599">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2012</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2013</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2015</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pPr algn="ctr" fontAlgn="b"/>
                      <a:endParaRPr lang="en-GB" sz="1200" b="1" i="0" u="none" strike="noStrike" dirty="0">
                        <a:solidFill>
                          <a:schemeClr val="tx1"/>
                        </a:solidFill>
                        <a:effectLst/>
                        <a:latin typeface="Arial" pitchFamily="34" charset="0"/>
                        <a:cs typeface="Arial" pitchFamily="34" charset="0"/>
                      </a:endParaRPr>
                    </a:p>
                  </a:txBody>
                  <a:tcPr marL="9525" marR="9525" marT="9525" marB="0" anchor="b"/>
                </a:tc>
              </a:tr>
              <a:tr h="165862">
                <a:tc>
                  <a:txBody>
                    <a:bodyPr/>
                    <a:lstStyle/>
                    <a:p>
                      <a:pPr algn="ctr" fontAlgn="b"/>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 </a:t>
                      </a:r>
                      <a:endParaRPr lang="en-GB" sz="1000" b="0" i="0" u="none" strike="noStrike" dirty="0">
                        <a:effectLst/>
                        <a:latin typeface="Arial"/>
                      </a:endParaRP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Bath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287</a:t>
                      </a:r>
                    </a:p>
                  </a:txBody>
                  <a:tcPr marL="9525" marR="9525" marT="9525" marB="0" anchor="b"/>
                </a:tc>
                <a:tc>
                  <a:txBody>
                    <a:bodyPr/>
                    <a:lstStyle/>
                    <a:p>
                      <a:pPr algn="ctr" fontAlgn="b"/>
                      <a:r>
                        <a:rPr lang="en-GB" sz="1000" b="0" i="0" u="none" strike="noStrike" dirty="0" smtClean="0">
                          <a:effectLst/>
                          <a:latin typeface="Arial"/>
                        </a:rPr>
                        <a:t>149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387</a:t>
                      </a:r>
                    </a:p>
                  </a:txBody>
                  <a:tcPr marL="9525" marR="9525" marT="9525" marB="0" anchor="b"/>
                </a:tc>
                <a:tc>
                  <a:txBody>
                    <a:bodyPr/>
                    <a:lstStyle/>
                    <a:p>
                      <a:pPr algn="ctr" fontAlgn="b"/>
                      <a:r>
                        <a:rPr lang="en-GB" sz="1000" b="0" i="0" u="none" strike="noStrike" dirty="0" smtClean="0">
                          <a:effectLst/>
                          <a:latin typeface="Arial"/>
                        </a:rPr>
                        <a:t>235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317</a:t>
                      </a:r>
                    </a:p>
                  </a:txBody>
                  <a:tcPr marL="9525" marR="9525" marT="9525" marB="0" anchor="b"/>
                </a:tc>
                <a:tc>
                  <a:txBody>
                    <a:bodyPr/>
                    <a:lstStyle/>
                    <a:p>
                      <a:pPr algn="ctr" fontAlgn="b"/>
                      <a:r>
                        <a:rPr lang="en-GB" sz="1000" b="0" i="0" u="none" strike="noStrike" dirty="0" smtClean="0">
                          <a:effectLst/>
                          <a:latin typeface="Arial"/>
                        </a:rPr>
                        <a:t>179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366</a:t>
                      </a:r>
                    </a:p>
                  </a:txBody>
                  <a:tcPr marL="9525" marR="9525" marT="9525" marB="0" anchor="b"/>
                </a:tc>
                <a:tc>
                  <a:txBody>
                    <a:bodyPr/>
                    <a:lstStyle/>
                    <a:p>
                      <a:pPr algn="ctr" fontAlgn="b"/>
                      <a:r>
                        <a:rPr lang="en-GB" sz="1000" b="0" i="0" u="none" strike="noStrike" dirty="0" smtClean="0">
                          <a:effectLst/>
                          <a:latin typeface="Arial"/>
                        </a:rPr>
                        <a:t>210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379</a:t>
                      </a:r>
                    </a:p>
                  </a:txBody>
                  <a:tcPr marL="9525" marR="9525" marT="9525" marB="0" anchor="b"/>
                </a:tc>
                <a:tc>
                  <a:txBody>
                    <a:bodyPr/>
                    <a:lstStyle/>
                    <a:p>
                      <a:pPr algn="ctr" fontAlgn="b"/>
                      <a:r>
                        <a:rPr lang="en-GB" sz="1000" b="0" i="0" u="none" strike="noStrike" dirty="0" smtClean="0">
                          <a:effectLst/>
                          <a:latin typeface="Arial"/>
                        </a:rPr>
                        <a:t>213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1,062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602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Birmingham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942</a:t>
                      </a:r>
                    </a:p>
                  </a:txBody>
                  <a:tcPr marL="9525" marR="9525" marT="9525" marB="0" anchor="b"/>
                </a:tc>
                <a:tc>
                  <a:txBody>
                    <a:bodyPr/>
                    <a:lstStyle/>
                    <a:p>
                      <a:pPr algn="ctr" fontAlgn="b"/>
                      <a:r>
                        <a:rPr lang="en-GB" sz="1000" b="0" i="0" u="none" strike="noStrike" dirty="0" smtClean="0">
                          <a:effectLst/>
                          <a:latin typeface="Arial"/>
                        </a:rPr>
                        <a:t>160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1,059</a:t>
                      </a:r>
                    </a:p>
                  </a:txBody>
                  <a:tcPr marL="9525" marR="9525" marT="9525" marB="0" anchor="b"/>
                </a:tc>
                <a:tc>
                  <a:txBody>
                    <a:bodyPr/>
                    <a:lstStyle/>
                    <a:p>
                      <a:pPr algn="ctr" fontAlgn="b"/>
                      <a:r>
                        <a:rPr lang="en-GB" sz="1000" b="0" i="0" u="none" strike="noStrike" dirty="0" smtClean="0">
                          <a:effectLst/>
                          <a:latin typeface="Arial"/>
                        </a:rPr>
                        <a:t>185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907</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961</a:t>
                      </a:r>
                    </a:p>
                  </a:txBody>
                  <a:tcPr marL="9525" marR="9525" marT="9525" marB="0" anchor="b"/>
                </a:tc>
                <a:tc>
                  <a:txBody>
                    <a:bodyPr/>
                    <a:lstStyle/>
                    <a:p>
                      <a:pPr algn="ctr" fontAlgn="b"/>
                      <a:r>
                        <a:rPr lang="en-GB" sz="1000" b="0" i="0" u="none" strike="noStrike" dirty="0" smtClean="0">
                          <a:effectLst/>
                          <a:latin typeface="Arial"/>
                        </a:rPr>
                        <a:t>174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957</a:t>
                      </a:r>
                    </a:p>
                  </a:txBody>
                  <a:tcPr marL="9525" marR="9525" marT="9525" marB="0" anchor="b"/>
                </a:tc>
                <a:tc>
                  <a:txBody>
                    <a:bodyPr/>
                    <a:lstStyle/>
                    <a:p>
                      <a:pPr algn="ctr" fontAlgn="b"/>
                      <a:r>
                        <a:rPr lang="en-GB" sz="1000" b="0" i="0" u="none" strike="noStrike" dirty="0" smtClean="0">
                          <a:effectLst/>
                          <a:latin typeface="Arial"/>
                        </a:rPr>
                        <a:t>147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2,825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489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Bournemouth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211</a:t>
                      </a:r>
                    </a:p>
                  </a:txBody>
                  <a:tcPr marL="9525" marR="9525" marT="9525" marB="0" anchor="b"/>
                </a:tc>
                <a:tc>
                  <a:txBody>
                    <a:bodyPr/>
                    <a:lstStyle/>
                    <a:p>
                      <a:pPr algn="ctr" fontAlgn="b"/>
                      <a:r>
                        <a:rPr lang="en-GB" sz="1000" b="0" i="0" u="none" strike="noStrike" dirty="0" smtClean="0">
                          <a:effectLst/>
                          <a:latin typeface="Arial"/>
                        </a:rPr>
                        <a:t>70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187</a:t>
                      </a:r>
                    </a:p>
                  </a:txBody>
                  <a:tcPr marL="9525" marR="9525" marT="9525" marB="0" anchor="b"/>
                </a:tc>
                <a:tc>
                  <a:txBody>
                    <a:bodyPr/>
                    <a:lstStyle/>
                    <a:p>
                      <a:pPr algn="ctr" fontAlgn="b"/>
                      <a:r>
                        <a:rPr lang="en-GB" sz="1000" b="0" i="0" u="none" strike="noStrike" dirty="0" smtClean="0">
                          <a:effectLst/>
                          <a:latin typeface="Arial"/>
                        </a:rPr>
                        <a:t>71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169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181</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186</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536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200</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Brighton and Hove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348</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412</a:t>
                      </a:r>
                    </a:p>
                  </a:txBody>
                  <a:tcPr marL="9525" marR="9525" marT="9525" marB="0" anchor="b"/>
                </a:tc>
                <a:tc>
                  <a:txBody>
                    <a:bodyPr/>
                    <a:lstStyle/>
                    <a:p>
                      <a:pPr algn="ctr" fontAlgn="b"/>
                      <a:r>
                        <a:rPr lang="en-GB" sz="1000" b="0" i="0" u="none" strike="noStrike" dirty="0" smtClean="0">
                          <a:effectLst/>
                          <a:latin typeface="Arial"/>
                        </a:rPr>
                        <a:t>197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384</a:t>
                      </a:r>
                    </a:p>
                  </a:txBody>
                  <a:tcPr marL="9525" marR="9525" marT="9525" marB="0" anchor="b"/>
                </a:tc>
                <a:tc>
                  <a:txBody>
                    <a:bodyPr/>
                    <a:lstStyle/>
                    <a:p>
                      <a:pPr algn="ctr" fontAlgn="b"/>
                      <a:r>
                        <a:rPr lang="en-GB" sz="1000" b="0" i="0" u="none" strike="noStrike" dirty="0" smtClean="0">
                          <a:effectLst/>
                          <a:latin typeface="Arial"/>
                        </a:rPr>
                        <a:t>188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428</a:t>
                      </a:r>
                    </a:p>
                  </a:txBody>
                  <a:tcPr marL="9525" marR="9525" marT="9525" marB="0" anchor="b"/>
                </a:tc>
                <a:tc>
                  <a:txBody>
                    <a:bodyPr/>
                    <a:lstStyle/>
                    <a:p>
                      <a:pPr algn="ctr" fontAlgn="b"/>
                      <a:r>
                        <a:rPr lang="en-GB" sz="1000" b="0" i="0" u="none" strike="noStrike" dirty="0" smtClean="0">
                          <a:effectLst/>
                          <a:latin typeface="Arial"/>
                        </a:rPr>
                        <a:t>191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398</a:t>
                      </a:r>
                    </a:p>
                  </a:txBody>
                  <a:tcPr marL="9525" marR="9525" marT="9525" marB="0" anchor="b"/>
                </a:tc>
                <a:tc>
                  <a:txBody>
                    <a:bodyPr/>
                    <a:lstStyle/>
                    <a:p>
                      <a:pPr algn="ctr" fontAlgn="b"/>
                      <a:r>
                        <a:rPr lang="en-GB" sz="1000" b="0" i="0" u="none" strike="noStrike" dirty="0" smtClean="0">
                          <a:effectLst/>
                          <a:latin typeface="Arial"/>
                        </a:rPr>
                        <a:t>166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1,210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545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Bristol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529</a:t>
                      </a:r>
                    </a:p>
                  </a:txBody>
                  <a:tcPr marL="9525" marR="9525" marT="9525" marB="0" anchor="b"/>
                </a:tc>
                <a:tc>
                  <a:txBody>
                    <a:bodyPr/>
                    <a:lstStyle/>
                    <a:p>
                      <a:pPr algn="ctr" fontAlgn="b"/>
                      <a:r>
                        <a:rPr lang="en-GB" sz="1000" b="0" i="0" u="none" strike="noStrike" dirty="0" smtClean="0">
                          <a:effectLst/>
                          <a:latin typeface="Arial"/>
                        </a:rPr>
                        <a:t>138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182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592</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609</a:t>
                      </a:r>
                    </a:p>
                  </a:txBody>
                  <a:tcPr marL="9525" marR="9525" marT="9525" marB="0" anchor="b"/>
                </a:tc>
                <a:tc>
                  <a:txBody>
                    <a:bodyPr/>
                    <a:lstStyle/>
                    <a:p>
                      <a:pPr algn="ctr" fontAlgn="b"/>
                      <a:r>
                        <a:rPr lang="en-GB" sz="1000" b="0" i="0" u="none" strike="noStrike" dirty="0" smtClean="0">
                          <a:effectLst/>
                          <a:latin typeface="Arial"/>
                        </a:rPr>
                        <a:t>175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667</a:t>
                      </a: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1,868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516</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Cambridge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504</a:t>
                      </a:r>
                    </a:p>
                  </a:txBody>
                  <a:tcPr marL="9525" marR="9525" marT="9525" marB="0" anchor="b"/>
                </a:tc>
                <a:tc>
                  <a:txBody>
                    <a:bodyPr/>
                    <a:lstStyle/>
                    <a:p>
                      <a:pPr algn="ctr" fontAlgn="b"/>
                      <a:r>
                        <a:rPr lang="en-GB" sz="1000" b="0" i="0" u="none" strike="noStrike" dirty="0" smtClean="0">
                          <a:effectLst/>
                          <a:latin typeface="Arial"/>
                        </a:rPr>
                        <a:t>155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517</a:t>
                      </a:r>
                    </a:p>
                  </a:txBody>
                  <a:tcPr marL="9525" marR="9525" marT="9525" marB="0" anchor="b"/>
                </a:tc>
                <a:tc>
                  <a:txBody>
                    <a:bodyPr/>
                    <a:lstStyle/>
                    <a:p>
                      <a:pPr algn="ctr" fontAlgn="b"/>
                      <a:r>
                        <a:rPr lang="en-GB" sz="1000" b="0" i="0" u="none" strike="noStrike" dirty="0" smtClean="0">
                          <a:effectLst/>
                          <a:latin typeface="Arial"/>
                        </a:rPr>
                        <a:t>159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473</a:t>
                      </a:r>
                    </a:p>
                  </a:txBody>
                  <a:tcPr marL="9525" marR="9525" marT="9525" marB="0" anchor="b"/>
                </a:tc>
                <a:tc>
                  <a:txBody>
                    <a:bodyPr/>
                    <a:lstStyle/>
                    <a:p>
                      <a:pPr algn="ctr" fontAlgn="b"/>
                      <a:r>
                        <a:rPr lang="en-GB" sz="1000" b="0" i="0" u="none" strike="noStrike" dirty="0" smtClean="0">
                          <a:effectLst/>
                          <a:latin typeface="Arial"/>
                        </a:rPr>
                        <a:t>141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441</a:t>
                      </a:r>
                    </a:p>
                  </a:txBody>
                  <a:tcPr marL="9525" marR="9525" marT="9525" marB="0" anchor="b"/>
                </a:tc>
                <a:tc>
                  <a:txBody>
                    <a:bodyPr/>
                    <a:lstStyle/>
                    <a:p>
                      <a:pPr algn="ctr" fontAlgn="b"/>
                      <a:r>
                        <a:rPr lang="en-GB" sz="1000" b="0" i="0" u="none" strike="noStrike" dirty="0" smtClean="0">
                          <a:effectLst/>
                          <a:latin typeface="Arial"/>
                        </a:rPr>
                        <a:t>110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511</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Canterbury</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182</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199</a:t>
                      </a:r>
                    </a:p>
                  </a:txBody>
                  <a:tcPr marL="9525" marR="9525" marT="9525" marB="0" anchor="b"/>
                </a:tc>
                <a:tc>
                  <a:txBody>
                    <a:bodyPr/>
                    <a:lstStyle/>
                    <a:p>
                      <a:pPr algn="ctr" fontAlgn="b"/>
                      <a:r>
                        <a:rPr lang="en-GB" sz="1000" b="0" i="0" u="none" strike="noStrike" dirty="0" smtClean="0">
                          <a:effectLst/>
                          <a:latin typeface="Arial"/>
                        </a:rPr>
                        <a:t>106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174</a:t>
                      </a:r>
                    </a:p>
                  </a:txBody>
                  <a:tcPr marL="9525" marR="9525" marT="9525" marB="0" anchor="b"/>
                </a:tc>
                <a:tc>
                  <a:txBody>
                    <a:bodyPr/>
                    <a:lstStyle/>
                    <a:p>
                      <a:pPr algn="ctr" fontAlgn="b"/>
                      <a:r>
                        <a:rPr lang="en-GB" sz="1000" b="0" i="0" u="none" strike="noStrike" dirty="0" smtClean="0">
                          <a:effectLst/>
                          <a:latin typeface="Arial"/>
                        </a:rPr>
                        <a:t>90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175</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157</a:t>
                      </a:r>
                    </a:p>
                  </a:txBody>
                  <a:tcPr marL="9525" marR="9525" marT="9525" marB="0" anchor="b"/>
                </a:tc>
                <a:tc>
                  <a:txBody>
                    <a:bodyPr/>
                    <a:lstStyle/>
                    <a:p>
                      <a:pPr algn="ctr" fontAlgn="b"/>
                      <a:r>
                        <a:rPr lang="en-GB" sz="1000" b="0" i="0" u="none" strike="noStrike" dirty="0" smtClean="0">
                          <a:effectLst/>
                          <a:latin typeface="Arial"/>
                        </a:rPr>
                        <a:t>73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506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255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Eastbourne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79</a:t>
                      </a:r>
                    </a:p>
                  </a:txBody>
                  <a:tcPr marL="9525" marR="9525" marT="9525" marB="0" anchor="b"/>
                </a:tc>
                <a:tc>
                  <a:txBody>
                    <a:bodyPr/>
                    <a:lstStyle/>
                    <a:p>
                      <a:pPr algn="ctr" fontAlgn="b"/>
                      <a:r>
                        <a:rPr lang="en-GB" sz="1000" b="0" i="0" u="none" strike="noStrike" dirty="0" smtClean="0">
                          <a:effectLst/>
                          <a:latin typeface="Arial"/>
                        </a:rPr>
                        <a:t>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89</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114</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93</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307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162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Exeter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98</a:t>
                      </a:r>
                    </a:p>
                  </a:txBody>
                  <a:tcPr marL="9525" marR="9525" marT="9525" marB="0" anchor="b"/>
                </a:tc>
                <a:tc>
                  <a:txBody>
                    <a:bodyPr/>
                    <a:lstStyle/>
                    <a:p>
                      <a:pPr algn="ctr" fontAlgn="b"/>
                      <a:r>
                        <a:rPr lang="en-GB" sz="1000" b="0" i="0" u="none" strike="noStrike" dirty="0" smtClean="0">
                          <a:effectLst/>
                          <a:latin typeface="Arial"/>
                        </a:rPr>
                        <a:t>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142</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110</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129</a:t>
                      </a:r>
                    </a:p>
                  </a:txBody>
                  <a:tcPr marL="9525" marR="9525" marT="9525" marB="0" anchor="b"/>
                </a:tc>
                <a:tc>
                  <a:txBody>
                    <a:bodyPr/>
                    <a:lstStyle/>
                    <a:p>
                      <a:pPr algn="ctr" fontAlgn="b"/>
                      <a:r>
                        <a:rPr lang="en-GB" sz="1000" b="0" i="0" u="none" strike="noStrike" dirty="0" smtClean="0">
                          <a:effectLst/>
                          <a:latin typeface="Arial"/>
                        </a:rPr>
                        <a:t>52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371</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157</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Hastings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81</a:t>
                      </a:r>
                    </a:p>
                  </a:txBody>
                  <a:tcPr marL="9525" marR="9525" marT="9525" marB="0" anchor="b"/>
                </a:tc>
                <a:tc>
                  <a:txBody>
                    <a:bodyPr/>
                    <a:lstStyle/>
                    <a:p>
                      <a:pPr algn="ctr" fontAlgn="b"/>
                      <a:r>
                        <a:rPr lang="en-GB" sz="1000" b="0" i="0" u="none" strike="noStrike" dirty="0" smtClean="0">
                          <a:effectLst/>
                          <a:latin typeface="Arial"/>
                        </a:rPr>
                        <a:t>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80</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70</a:t>
                      </a:r>
                    </a:p>
                  </a:txBody>
                  <a:tcPr marL="9525" marR="9525" marT="9525" marB="0" anchor="b"/>
                </a:tc>
                <a:tc>
                  <a:txBody>
                    <a:bodyPr/>
                    <a:lstStyle/>
                    <a:p>
                      <a:pPr algn="ctr" fontAlgn="b"/>
                      <a:r>
                        <a:rPr lang="en-GB" sz="1000" b="0" i="0" u="none" strike="noStrike" dirty="0" smtClean="0">
                          <a:effectLst/>
                          <a:latin typeface="Arial"/>
                        </a:rPr>
                        <a:t>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109</a:t>
                      </a:r>
                    </a:p>
                  </a:txBody>
                  <a:tcPr marL="9525" marR="9525" marT="9525" marB="0" anchor="b"/>
                </a:tc>
                <a:tc>
                  <a:txBody>
                    <a:bodyPr/>
                    <a:lstStyle/>
                    <a:p>
                      <a:pPr algn="ctr" fontAlgn="b"/>
                      <a:r>
                        <a:rPr lang="en-GB" sz="1000" b="0" i="0" u="none" strike="noStrike" dirty="0" smtClean="0">
                          <a:effectLst/>
                          <a:latin typeface="Arial"/>
                        </a:rPr>
                        <a:t>76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a:t>
                      </a:r>
                    </a:p>
                  </a:txBody>
                  <a:tcPr marL="9525" marR="9525" marT="9525" marB="0" anchor="b"/>
                </a:tc>
                <a:tc>
                  <a:txBody>
                    <a:bodyPr/>
                    <a:lstStyle/>
                    <a:p>
                      <a:pPr algn="ctr" fontAlgn="b"/>
                      <a:r>
                        <a:rPr lang="en-GB" sz="1000" b="0" i="0" u="none" strike="noStrike" dirty="0" smtClean="0">
                          <a:effectLst/>
                          <a:latin typeface="Arial"/>
                        </a:rPr>
                        <a:t>33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242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Leeds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364</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343</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331</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353</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334</a:t>
                      </a:r>
                    </a:p>
                  </a:txBody>
                  <a:tcPr marL="9525" marR="9525" marT="9525" marB="0" anchor="b"/>
                </a:tc>
                <a:tc>
                  <a:txBody>
                    <a:bodyPr/>
                    <a:lstStyle/>
                    <a:p>
                      <a:pPr algn="ctr" fontAlgn="b"/>
                      <a:r>
                        <a:rPr lang="en-GB" sz="1000" b="0" i="0" u="none" strike="noStrike" dirty="0" smtClean="0">
                          <a:effectLst/>
                          <a:latin typeface="Arial"/>
                        </a:rPr>
                        <a:t>65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1,018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Liverpool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704</a:t>
                      </a:r>
                    </a:p>
                  </a:txBody>
                  <a:tcPr marL="9525" marR="9525" marT="9525" marB="0" anchor="b"/>
                </a:tc>
                <a:tc>
                  <a:txBody>
                    <a:bodyPr/>
                    <a:lstStyle/>
                    <a:p>
                      <a:pPr algn="ctr" fontAlgn="b"/>
                      <a:r>
                        <a:rPr lang="en-GB" sz="1000" b="0" i="0" u="none" strike="noStrike" dirty="0" smtClean="0">
                          <a:effectLst/>
                          <a:latin typeface="Arial"/>
                        </a:rPr>
                        <a:t>209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740</a:t>
                      </a:r>
                    </a:p>
                  </a:txBody>
                  <a:tcPr marL="9525" marR="9525" marT="9525" marB="0" anchor="b"/>
                </a:tc>
                <a:tc>
                  <a:txBody>
                    <a:bodyPr/>
                    <a:lstStyle/>
                    <a:p>
                      <a:pPr algn="ctr" fontAlgn="b"/>
                      <a:r>
                        <a:rPr lang="en-GB" sz="1000" b="0" i="0" u="none" strike="noStrike" dirty="0" smtClean="0">
                          <a:effectLst/>
                          <a:latin typeface="Arial"/>
                        </a:rPr>
                        <a:t>260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718</a:t>
                      </a:r>
                    </a:p>
                  </a:txBody>
                  <a:tcPr marL="9525" marR="9525" marT="9525" marB="0" anchor="b"/>
                </a:tc>
                <a:tc>
                  <a:txBody>
                    <a:bodyPr/>
                    <a:lstStyle/>
                    <a:p>
                      <a:pPr algn="ctr" fontAlgn="b"/>
                      <a:r>
                        <a:rPr lang="en-GB" sz="1000" b="0" i="0" u="none" strike="noStrike" dirty="0" smtClean="0">
                          <a:effectLst/>
                          <a:latin typeface="Arial"/>
                        </a:rPr>
                        <a:t>227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2,176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756</a:t>
                      </a:r>
                    </a:p>
                  </a:txBody>
                  <a:tcPr marL="9525" marR="9525" marT="9525" marB="0" anchor="b"/>
                </a:tc>
              </a:tr>
              <a:tr h="165862">
                <a:tc>
                  <a:txBody>
                    <a:bodyPr/>
                    <a:lstStyle/>
                    <a:p>
                      <a:pPr algn="ctr" fontAlgn="b"/>
                      <a:r>
                        <a:rPr lang="en-GB" sz="1100" b="1" u="none" strike="noStrike" dirty="0" smtClean="0">
                          <a:solidFill>
                            <a:schemeClr val="tx1"/>
                          </a:solidFill>
                          <a:effectLst/>
                          <a:latin typeface="Arial" pitchFamily="34" charset="0"/>
                          <a:cs typeface="Arial" pitchFamily="34" charset="0"/>
                        </a:rPr>
                        <a:t>London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20,381</a:t>
                      </a:r>
                    </a:p>
                  </a:txBody>
                  <a:tcPr marL="9525" marR="9525" marT="9525" marB="0" anchor="b"/>
                </a:tc>
                <a:tc>
                  <a:txBody>
                    <a:bodyPr/>
                    <a:lstStyle/>
                    <a:p>
                      <a:pPr algn="ctr" fontAlgn="b"/>
                      <a:r>
                        <a:rPr lang="en-GB" sz="1000" b="0" i="0" u="none" strike="noStrike" dirty="0" smtClean="0">
                          <a:effectLst/>
                          <a:latin typeface="Arial"/>
                        </a:rPr>
                        <a:t>9,034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21,835</a:t>
                      </a:r>
                    </a:p>
                  </a:txBody>
                  <a:tcPr marL="9525" marR="9525" marT="9525" marB="0" anchor="b"/>
                </a:tc>
                <a:tc>
                  <a:txBody>
                    <a:bodyPr/>
                    <a:lstStyle/>
                    <a:p>
                      <a:pPr algn="ctr" fontAlgn="b"/>
                      <a:r>
                        <a:rPr lang="en-GB" sz="1000" b="0" i="0" u="none" strike="noStrike" dirty="0" smtClean="0">
                          <a:effectLst/>
                          <a:latin typeface="Arial"/>
                        </a:rPr>
                        <a:t>10,131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20,725</a:t>
                      </a:r>
                    </a:p>
                  </a:txBody>
                  <a:tcPr marL="9525" marR="9525" marT="9525" marB="0" anchor="b"/>
                </a:tc>
                <a:tc>
                  <a:txBody>
                    <a:bodyPr/>
                    <a:lstStyle/>
                    <a:p>
                      <a:pPr algn="ctr" fontAlgn="b"/>
                      <a:r>
                        <a:rPr lang="en-GB" sz="1000" b="0" i="0" u="none" strike="noStrike" dirty="0" smtClean="0">
                          <a:effectLst/>
                          <a:latin typeface="Arial"/>
                        </a:rPr>
                        <a:t>9,536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20,206</a:t>
                      </a:r>
                    </a:p>
                  </a:txBody>
                  <a:tcPr marL="9525" marR="9525" marT="9525" marB="0" anchor="b"/>
                </a:tc>
                <a:tc>
                  <a:txBody>
                    <a:bodyPr/>
                    <a:lstStyle/>
                    <a:p>
                      <a:pPr algn="ctr" fontAlgn="b"/>
                      <a:r>
                        <a:rPr lang="en-GB" sz="1000" b="0" i="0" u="none" strike="noStrike" dirty="0" smtClean="0">
                          <a:effectLst/>
                          <a:latin typeface="Arial"/>
                        </a:rPr>
                        <a:t>9,107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19,800</a:t>
                      </a:r>
                    </a:p>
                  </a:txBody>
                  <a:tcPr marL="9525" marR="9525" marT="9525" marB="0" anchor="b"/>
                </a:tc>
                <a:tc>
                  <a:txBody>
                    <a:bodyPr/>
                    <a:lstStyle/>
                    <a:p>
                      <a:pPr algn="ctr" fontAlgn="b"/>
                      <a:r>
                        <a:rPr lang="en-GB" sz="1000" b="0" i="0" u="none" strike="noStrike" dirty="0" smtClean="0">
                          <a:effectLst/>
                          <a:latin typeface="Arial"/>
                        </a:rPr>
                        <a:t>8,931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60,731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27,574</a:t>
                      </a:r>
                      <a:endParaRPr lang="en-GB" sz="1000" b="0" i="0" u="none" strike="noStrike" dirty="0">
                        <a:effectLst/>
                        <a:latin typeface="Arial"/>
                      </a:endParaRPr>
                    </a:p>
                  </a:txBody>
                  <a:tcPr marL="9525" marR="9525" marT="9525" marB="0" anchor="b"/>
                </a:tc>
              </a:tr>
              <a:tr h="189177">
                <a:tc>
                  <a:txBody>
                    <a:bodyPr/>
                    <a:lstStyle/>
                    <a:p>
                      <a:pPr algn="ctr" fontAlgn="b"/>
                      <a:r>
                        <a:rPr lang="en-GB" sz="1100" b="1" u="none" strike="noStrike" dirty="0" smtClean="0">
                          <a:solidFill>
                            <a:schemeClr val="tx1"/>
                          </a:solidFill>
                          <a:effectLst/>
                          <a:latin typeface="Arial" pitchFamily="34" charset="0"/>
                          <a:cs typeface="Arial" pitchFamily="34" charset="0"/>
                        </a:rPr>
                        <a:t>Manchester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1,442</a:t>
                      </a:r>
                    </a:p>
                  </a:txBody>
                  <a:tcPr marL="9525" marR="9525" marT="9525" marB="0" anchor="b"/>
                </a:tc>
                <a:tc>
                  <a:txBody>
                    <a:bodyPr/>
                    <a:lstStyle/>
                    <a:p>
                      <a:pPr algn="ctr" fontAlgn="b"/>
                      <a:r>
                        <a:rPr lang="en-GB" sz="1000" b="0" i="0" u="none" strike="noStrike" dirty="0" smtClean="0">
                          <a:effectLst/>
                          <a:latin typeface="Arial"/>
                        </a:rPr>
                        <a:t>342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1,490</a:t>
                      </a:r>
                    </a:p>
                  </a:txBody>
                  <a:tcPr marL="9525" marR="9525" marT="9525" marB="0" anchor="b"/>
                </a:tc>
                <a:tc>
                  <a:txBody>
                    <a:bodyPr/>
                    <a:lstStyle/>
                    <a:p>
                      <a:pPr algn="ctr" fontAlgn="b"/>
                      <a:r>
                        <a:rPr lang="en-GB" sz="1000" b="0" i="0" u="none" strike="noStrike" dirty="0" smtClean="0">
                          <a:effectLst/>
                          <a:latin typeface="Arial"/>
                        </a:rPr>
                        <a:t>345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1,348</a:t>
                      </a:r>
                    </a:p>
                  </a:txBody>
                  <a:tcPr marL="9525" marR="9525" marT="9525" marB="0" anchor="b"/>
                </a:tc>
                <a:tc>
                  <a:txBody>
                    <a:bodyPr/>
                    <a:lstStyle/>
                    <a:p>
                      <a:pPr algn="ctr" fontAlgn="b"/>
                      <a:r>
                        <a:rPr lang="en-GB" sz="1000" b="0" i="0" u="none" strike="noStrike" dirty="0" smtClean="0">
                          <a:effectLst/>
                          <a:latin typeface="Arial"/>
                        </a:rPr>
                        <a:t>316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1,501</a:t>
                      </a:r>
                    </a:p>
                  </a:txBody>
                  <a:tcPr marL="9525" marR="9525" marT="9525" marB="0" anchor="b"/>
                </a:tc>
                <a:tc>
                  <a:txBody>
                    <a:bodyPr/>
                    <a:lstStyle/>
                    <a:p>
                      <a:pPr algn="ctr" fontAlgn="b"/>
                      <a:r>
                        <a:rPr lang="en-GB" sz="1000" b="0" i="0" u="none" strike="noStrike" dirty="0" smtClean="0">
                          <a:effectLst/>
                          <a:latin typeface="Arial"/>
                        </a:rPr>
                        <a:t>361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1,373</a:t>
                      </a:r>
                    </a:p>
                  </a:txBody>
                  <a:tcPr marL="9525" marR="9525" marT="9525" marB="0" anchor="b"/>
                </a:tc>
                <a:tc>
                  <a:txBody>
                    <a:bodyPr/>
                    <a:lstStyle/>
                    <a:p>
                      <a:pPr algn="ctr" fontAlgn="b"/>
                      <a:r>
                        <a:rPr lang="en-GB" sz="1000" b="0" i="0" u="none" strike="noStrike" dirty="0" smtClean="0">
                          <a:effectLst/>
                          <a:latin typeface="Arial"/>
                        </a:rPr>
                        <a:t>319</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4,222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996</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Newcastle Upon Tyne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261</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249</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280</a:t>
                      </a:r>
                    </a:p>
                  </a:txBody>
                  <a:tcPr marL="9525" marR="9525" marT="9525" marB="0" anchor="b"/>
                </a:tc>
                <a:tc>
                  <a:txBody>
                    <a:bodyPr/>
                    <a:lstStyle/>
                    <a:p>
                      <a:pPr algn="ctr" fontAlgn="b"/>
                      <a:r>
                        <a:rPr lang="en-GB" sz="1000" b="0" i="0" u="none" strike="noStrike" dirty="0" smtClean="0">
                          <a:effectLst/>
                          <a:latin typeface="Arial"/>
                        </a:rPr>
                        <a:t>108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295</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320</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895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315</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Nottingham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250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265</a:t>
                      </a:r>
                    </a:p>
                  </a:txBody>
                  <a:tcPr marL="9525" marR="9525" marT="9525" marB="0" anchor="b"/>
                </a:tc>
                <a:tc>
                  <a:txBody>
                    <a:bodyPr/>
                    <a:lstStyle/>
                    <a:p>
                      <a:pPr algn="ctr" fontAlgn="b"/>
                      <a:r>
                        <a:rPr lang="en-GB" sz="1000" b="0" i="0" u="none" strike="noStrike" dirty="0" smtClean="0">
                          <a:effectLst/>
                          <a:latin typeface="Arial"/>
                        </a:rPr>
                        <a:t>56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253</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204</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262</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719</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147</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Oxford</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612</a:t>
                      </a:r>
                    </a:p>
                  </a:txBody>
                  <a:tcPr marL="9525" marR="9525" marT="9525" marB="0" anchor="b"/>
                </a:tc>
                <a:tc>
                  <a:txBody>
                    <a:bodyPr/>
                    <a:lstStyle/>
                    <a:p>
                      <a:pPr algn="ctr" fontAlgn="b"/>
                      <a:r>
                        <a:rPr lang="en-GB" sz="1000" b="0" i="0" u="none" strike="noStrike" dirty="0" smtClean="0">
                          <a:effectLst/>
                          <a:latin typeface="Arial"/>
                        </a:rPr>
                        <a:t>193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668</a:t>
                      </a:r>
                    </a:p>
                  </a:txBody>
                  <a:tcPr marL="9525" marR="9525" marT="9525" marB="0" anchor="b"/>
                </a:tc>
                <a:tc>
                  <a:txBody>
                    <a:bodyPr/>
                    <a:lstStyle/>
                    <a:p>
                      <a:pPr algn="ctr" fontAlgn="b"/>
                      <a:r>
                        <a:rPr lang="en-GB" sz="1000" b="0" i="0" u="none" strike="noStrike" dirty="0" smtClean="0">
                          <a:effectLst/>
                          <a:latin typeface="Arial"/>
                        </a:rPr>
                        <a:t>239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651</a:t>
                      </a:r>
                    </a:p>
                  </a:txBody>
                  <a:tcPr marL="9525" marR="9525" marT="9525" marB="0" anchor="b"/>
                </a:tc>
                <a:tc>
                  <a:txBody>
                    <a:bodyPr/>
                    <a:lstStyle/>
                    <a:p>
                      <a:pPr algn="ctr" fontAlgn="b"/>
                      <a:r>
                        <a:rPr lang="en-GB" sz="1000" b="0" i="0" u="none" strike="noStrike" dirty="0" smtClean="0">
                          <a:effectLst/>
                          <a:latin typeface="Arial"/>
                        </a:rPr>
                        <a:t>247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632</a:t>
                      </a:r>
                    </a:p>
                  </a:txBody>
                  <a:tcPr marL="9525" marR="9525" marT="9525" marB="0" anchor="b"/>
                </a:tc>
                <a:tc>
                  <a:txBody>
                    <a:bodyPr/>
                    <a:lstStyle/>
                    <a:p>
                      <a:pPr algn="ctr" fontAlgn="b"/>
                      <a:r>
                        <a:rPr lang="en-GB" sz="1000" b="0" i="0" u="none" strike="noStrike" dirty="0" smtClean="0">
                          <a:effectLst/>
                          <a:latin typeface="Arial"/>
                        </a:rPr>
                        <a:t>205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242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1,884</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694</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Stratford Upon Avon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118</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143</a:t>
                      </a:r>
                    </a:p>
                  </a:txBody>
                  <a:tcPr marL="9525" marR="9525" marT="9525" marB="0" anchor="b"/>
                </a:tc>
                <a:tc>
                  <a:txBody>
                    <a:bodyPr/>
                    <a:lstStyle/>
                    <a:p>
                      <a:pPr algn="ctr" fontAlgn="b"/>
                      <a:r>
                        <a:rPr lang="en-GB" sz="1000" b="0" i="0" u="none" strike="noStrike" dirty="0" smtClean="0">
                          <a:effectLst/>
                          <a:latin typeface="Arial"/>
                        </a:rPr>
                        <a:t>72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Windsor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270</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271</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241</a:t>
                      </a:r>
                    </a:p>
                  </a:txBody>
                  <a:tcPr marL="9525" marR="9525" marT="9525" marB="0" anchor="b"/>
                </a:tc>
                <a:tc>
                  <a:txBody>
                    <a:bodyPr/>
                    <a:lstStyle/>
                    <a:p>
                      <a:pPr algn="ctr" fontAlgn="b"/>
                      <a:r>
                        <a:rPr lang="en-GB" sz="1000" b="0" i="0" u="none" strike="noStrike" dirty="0" smtClean="0">
                          <a:effectLst/>
                          <a:latin typeface="Arial"/>
                        </a:rPr>
                        <a:t>84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256</a:t>
                      </a:r>
                    </a:p>
                  </a:txBody>
                  <a:tcPr marL="9525" marR="9525" marT="9525" marB="0" anchor="b"/>
                </a:tc>
                <a:tc>
                  <a:txBody>
                    <a:bodyPr/>
                    <a:lstStyle/>
                    <a:p>
                      <a:pPr algn="ctr" fontAlgn="b"/>
                      <a:r>
                        <a:rPr lang="en-GB" sz="1000" b="0" i="0" u="none" strike="noStrike" dirty="0" smtClean="0">
                          <a:effectLst/>
                          <a:latin typeface="Arial"/>
                        </a:rPr>
                        <a:t>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231</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York</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357</a:t>
                      </a:r>
                    </a:p>
                  </a:txBody>
                  <a:tcPr marL="9525" marR="9525" marT="9525" marB="0" anchor="b"/>
                </a:tc>
                <a:tc>
                  <a:txBody>
                    <a:bodyPr/>
                    <a:lstStyle/>
                    <a:p>
                      <a:pPr algn="ctr" fontAlgn="b"/>
                      <a:r>
                        <a:rPr lang="en-GB" sz="1000" b="0" i="0" u="none" strike="noStrike" dirty="0" smtClean="0">
                          <a:effectLst/>
                          <a:latin typeface="Arial"/>
                        </a:rPr>
                        <a:t>204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419</a:t>
                      </a:r>
                    </a:p>
                  </a:txBody>
                  <a:tcPr marL="9525" marR="9525" marT="9525" marB="0" anchor="b"/>
                </a:tc>
                <a:tc>
                  <a:txBody>
                    <a:bodyPr/>
                    <a:lstStyle/>
                    <a:p>
                      <a:pPr algn="ctr" fontAlgn="b"/>
                      <a:r>
                        <a:rPr lang="en-GB" sz="1000" b="0" i="0" u="none" strike="noStrike" dirty="0" smtClean="0">
                          <a:effectLst/>
                          <a:latin typeface="Arial"/>
                        </a:rPr>
                        <a:t>252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400</a:t>
                      </a:r>
                    </a:p>
                  </a:txBody>
                  <a:tcPr marL="9525" marR="9525" marT="9525" marB="0" anchor="b"/>
                </a:tc>
                <a:tc>
                  <a:txBody>
                    <a:bodyPr/>
                    <a:lstStyle/>
                    <a:p>
                      <a:pPr algn="ctr" fontAlgn="b"/>
                      <a:r>
                        <a:rPr lang="en-GB" sz="1000" b="0" i="0" u="none" strike="noStrike" dirty="0" smtClean="0">
                          <a:effectLst/>
                          <a:latin typeface="Arial"/>
                        </a:rPr>
                        <a:t>245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356</a:t>
                      </a:r>
                    </a:p>
                  </a:txBody>
                  <a:tcPr marL="9525" marR="9525" marT="9525" marB="0" anchor="b"/>
                </a:tc>
                <a:tc>
                  <a:txBody>
                    <a:bodyPr/>
                    <a:lstStyle/>
                    <a:p>
                      <a:pPr algn="ctr" fontAlgn="b"/>
                      <a:r>
                        <a:rPr lang="en-GB" sz="1000" b="0" i="0" u="none" strike="noStrike" dirty="0" smtClean="0">
                          <a:effectLst/>
                          <a:latin typeface="Arial"/>
                        </a:rPr>
                        <a:t>206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344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1,100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641</a:t>
                      </a:r>
                    </a:p>
                  </a:txBody>
                  <a:tcPr marL="9525" marR="9525" marT="9525" marB="0" anchor="b"/>
                </a:tc>
              </a:tr>
            </a:tbl>
          </a:graphicData>
        </a:graphic>
      </p:graphicFrame>
    </p:spTree>
    <p:extLst>
      <p:ext uri="{BB962C8B-B14F-4D97-AF65-F5344CB8AC3E}">
        <p14:creationId xmlns:p14="http://schemas.microsoft.com/office/powerpoint/2010/main" val="3174331187"/>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2.xml><?xml version="1.0" encoding="utf-8"?>
<a:theme xmlns:a="http://schemas.openxmlformats.org/drawingml/2006/main" name="1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3.xml><?xml version="1.0" encoding="utf-8"?>
<a:theme xmlns:a="http://schemas.openxmlformats.org/drawingml/2006/main" name="2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Discover England Initial Summary Report v1</Template>
  <TotalTime>27967</TotalTime>
  <Words>1607</Words>
  <Application>Microsoft Office PowerPoint</Application>
  <PresentationFormat>On-screen Show (4:3)</PresentationFormat>
  <Paragraphs>447</Paragraphs>
  <Slides>9</Slides>
  <Notes>1</Notes>
  <HiddenSlides>0</HiddenSlides>
  <MMClips>0</MMClips>
  <ScaleCrop>false</ScaleCrop>
  <HeadingPairs>
    <vt:vector size="6" baseType="variant">
      <vt:variant>
        <vt:lpstr>Fonts Used</vt:lpstr>
      </vt:variant>
      <vt:variant>
        <vt:i4>2</vt:i4>
      </vt:variant>
      <vt:variant>
        <vt:lpstr>Theme</vt:lpstr>
      </vt:variant>
      <vt:variant>
        <vt:i4>3</vt:i4>
      </vt:variant>
      <vt:variant>
        <vt:lpstr>Slide Titles</vt:lpstr>
      </vt:variant>
      <vt:variant>
        <vt:i4>9</vt:i4>
      </vt:variant>
    </vt:vector>
  </HeadingPairs>
  <TitlesOfParts>
    <vt:vector size="14" baseType="lpstr">
      <vt:lpstr>Arial</vt:lpstr>
      <vt:lpstr>Calibri</vt:lpstr>
      <vt:lpstr>Discover England Initial Summary Report v1</vt:lpstr>
      <vt:lpstr>1_Discover England Initial Summary Report v1</vt:lpstr>
      <vt:lpstr>2_Discover England Initial Summary Report v1</vt:lpstr>
      <vt:lpstr>Discover England:  summary insights on overseas visitors to Bath</vt:lpstr>
      <vt:lpstr>Headline stats: Overseas visits, spend and nights to Bath</vt:lpstr>
      <vt:lpstr>Trip purpose and source markets: All visitors and holiday visitors</vt:lpstr>
      <vt:lpstr>Demographics and holiday characteristics: Holiday visitors</vt:lpstr>
      <vt:lpstr>Travel and destinations: Holiday visitors</vt:lpstr>
      <vt:lpstr>PowerPoint Presentation</vt:lpstr>
      <vt:lpstr>About this report/1</vt:lpstr>
      <vt:lpstr>About this report/2</vt:lpstr>
      <vt:lpstr>About this report/3</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England:  summary insights on overseas visitors</dc:title>
  <dc:creator>Steve Mills</dc:creator>
  <cp:lastModifiedBy>Keri Portas</cp:lastModifiedBy>
  <cp:revision>918</cp:revision>
  <cp:lastPrinted>2017-10-24T09:05:43Z</cp:lastPrinted>
  <dcterms:created xsi:type="dcterms:W3CDTF">2016-07-20T15:06:07Z</dcterms:created>
  <dcterms:modified xsi:type="dcterms:W3CDTF">2017-11-06T16:07:20Z</dcterms:modified>
</cp:coreProperties>
</file>