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 id="2147483679" r:id="rId3"/>
  </p:sldMasterIdLst>
  <p:notesMasterIdLst>
    <p:notesMasterId r:id="rId13"/>
  </p:notesMasterIdLst>
  <p:handoutMasterIdLst>
    <p:handoutMasterId r:id="rId14"/>
  </p:handoutMasterIdLst>
  <p:sldIdLst>
    <p:sldId id="276" r:id="rId4"/>
    <p:sldId id="367" r:id="rId5"/>
    <p:sldId id="368" r:id="rId6"/>
    <p:sldId id="369" r:id="rId7"/>
    <p:sldId id="370" r:id="rId8"/>
    <p:sldId id="371" r:id="rId9"/>
    <p:sldId id="286" r:id="rId10"/>
    <p:sldId id="289" r:id="rId11"/>
    <p:sldId id="290" r:id="rId12"/>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9200" autoAdjust="0"/>
  </p:normalViewPr>
  <p:slideViewPr>
    <p:cSldViewPr snapToGrid="0" snapToObjects="1">
      <p:cViewPr varScale="1">
        <p:scale>
          <a:sx n="90" d="100"/>
          <a:sy n="90" d="100"/>
        </p:scale>
        <p:origin x="96" y="330"/>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bath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1.1000000000000001</c:v>
                </c:pt>
                <c:pt idx="1">
                  <c:v>1.2</c:v>
                </c:pt>
                <c:pt idx="2">
                  <c:v>1.1000000000000001</c:v>
                </c:pt>
                <c:pt idx="3">
                  <c:v>1.2</c:v>
                </c:pt>
                <c:pt idx="4">
                  <c:v>1.9</c:v>
                </c:pt>
              </c:numCache>
            </c:numRef>
          </c:val>
        </c:ser>
        <c:ser>
          <c:idx val="1"/>
          <c:order val="1"/>
          <c:tx>
            <c:strRef>
              <c:f>Sheet1!$C$1</c:f>
              <c:strCache>
                <c:ptCount val="1"/>
                <c:pt idx="0">
                  <c:v>bath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0.3</c:v>
                </c:pt>
                <c:pt idx="1">
                  <c:v>0.6</c:v>
                </c:pt>
                <c:pt idx="2" formatCode="0.0">
                  <c:v>0.5</c:v>
                </c:pt>
                <c:pt idx="3" formatCode="0.0">
                  <c:v>0.6</c:v>
                </c:pt>
                <c:pt idx="4" formatCode="0.0">
                  <c:v>0.7</c:v>
                </c:pt>
              </c:numCache>
            </c:numRef>
          </c:val>
        </c:ser>
        <c:dLbls>
          <c:showLegendKey val="0"/>
          <c:showVal val="0"/>
          <c:showCatName val="0"/>
          <c:showSerName val="0"/>
          <c:showPercent val="0"/>
          <c:showBubbleSize val="0"/>
        </c:dLbls>
        <c:gapWidth val="219"/>
        <c:axId val="278949064"/>
        <c:axId val="278951024"/>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278949064"/>
        <c:axId val="278951024"/>
      </c:lineChart>
      <c:catAx>
        <c:axId val="278949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78951024"/>
        <c:crosses val="autoZero"/>
        <c:auto val="1"/>
        <c:lblAlgn val="ctr"/>
        <c:lblOffset val="100"/>
        <c:noMultiLvlLbl val="0"/>
      </c:catAx>
      <c:valAx>
        <c:axId val="278951024"/>
        <c:scaling>
          <c:orientation val="minMax"/>
        </c:scaling>
        <c:delete val="1"/>
        <c:axPos val="l"/>
        <c:numFmt formatCode="General" sourceLinked="1"/>
        <c:majorTickMark val="none"/>
        <c:minorTickMark val="none"/>
        <c:tickLblPos val="nextTo"/>
        <c:crossAx val="27894906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6.4390962865463655E-2"/>
          <c:w val="0.99897384094165476"/>
          <c:h val="0.89774912349147928"/>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Bath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0.64</c:v>
                </c:pt>
                <c:pt idx="1">
                  <c:v>0.68</c:v>
                </c:pt>
                <c:pt idx="2">
                  <c:v>0.82</c:v>
                </c:pt>
                <c:pt idx="3">
                  <c:v>0.68</c:v>
                </c:pt>
                <c:pt idx="4">
                  <c:v>0.54</c:v>
                </c:pt>
                <c:pt idx="5">
                  <c:v>0.16</c:v>
                </c:pt>
                <c:pt idx="6">
                  <c:v>0.39</c:v>
                </c:pt>
                <c:pt idx="7">
                  <c:v>0.35</c:v>
                </c:pt>
                <c:pt idx="8">
                  <c:v>0.05</c:v>
                </c:pt>
              </c:numCache>
            </c:numRef>
          </c:val>
        </c:ser>
        <c:dLbls>
          <c:showLegendKey val="0"/>
          <c:showVal val="0"/>
          <c:showCatName val="0"/>
          <c:showSerName val="0"/>
          <c:showPercent val="0"/>
          <c:showBubbleSize val="0"/>
        </c:dLbls>
        <c:gapWidth val="30"/>
        <c:axId val="489709208"/>
        <c:axId val="489705288"/>
      </c:barChart>
      <c:catAx>
        <c:axId val="489709208"/>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489705288"/>
        <c:crosses val="autoZero"/>
        <c:auto val="1"/>
        <c:lblAlgn val="ctr"/>
        <c:lblOffset val="100"/>
        <c:noMultiLvlLbl val="0"/>
      </c:catAx>
      <c:valAx>
        <c:axId val="489705288"/>
        <c:scaling>
          <c:orientation val="minMax"/>
          <c:max val="1"/>
        </c:scaling>
        <c:delete val="1"/>
        <c:axPos val="l"/>
        <c:majorGridlines>
          <c:spPr>
            <a:ln>
              <a:noFill/>
            </a:ln>
          </c:spPr>
        </c:majorGridlines>
        <c:numFmt formatCode="0%" sourceLinked="1"/>
        <c:majorTickMark val="out"/>
        <c:minorTickMark val="none"/>
        <c:tickLblPos val="nextTo"/>
        <c:crossAx val="489709208"/>
        <c:crosses val="autoZero"/>
        <c:crossBetween val="between"/>
      </c:valAx>
    </c:plotArea>
    <c:legend>
      <c:legendPos val="r"/>
      <c:layout>
        <c:manualLayout>
          <c:xMode val="edge"/>
          <c:yMode val="edge"/>
          <c:x val="0.52461397532665754"/>
          <c:y val="1.9092597442079567E-2"/>
          <c:w val="0.47155925525132386"/>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Sheet1!$B$2:$B$3</c:f>
              <c:numCache>
                <c:formatCode>0%</c:formatCode>
                <c:ptCount val="2"/>
                <c:pt idx="0">
                  <c:v>0.14000000000000001</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Sheet1!$C$2:$C$3</c:f>
              <c:numCache>
                <c:formatCode>0%</c:formatCode>
                <c:ptCount val="2"/>
                <c:pt idx="0">
                  <c:v>0.3</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Sheet1!$D$2:$D$3</c:f>
              <c:numCache>
                <c:formatCode>0%</c:formatCode>
                <c:ptCount val="2"/>
                <c:pt idx="0">
                  <c:v>0.34</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Sheet1!$E$2:$E$3</c:f>
              <c:numCache>
                <c:formatCode>0%</c:formatCode>
                <c:ptCount val="2"/>
                <c:pt idx="0">
                  <c:v>0.22</c:v>
                </c:pt>
                <c:pt idx="1">
                  <c:v>7.0000000000000007E-2</c:v>
                </c:pt>
              </c:numCache>
            </c:numRef>
          </c:val>
        </c:ser>
        <c:dLbls>
          <c:showLegendKey val="0"/>
          <c:showVal val="1"/>
          <c:showCatName val="0"/>
          <c:showSerName val="0"/>
          <c:showPercent val="0"/>
          <c:showBubbleSize val="0"/>
        </c:dLbls>
        <c:gapWidth val="49"/>
        <c:overlap val="100"/>
        <c:axId val="489712344"/>
        <c:axId val="489707248"/>
      </c:barChart>
      <c:catAx>
        <c:axId val="489712344"/>
        <c:scaling>
          <c:orientation val="minMax"/>
        </c:scaling>
        <c:delete val="0"/>
        <c:axPos val="b"/>
        <c:numFmt formatCode="General" sourceLinked="0"/>
        <c:majorTickMark val="none"/>
        <c:minorTickMark val="none"/>
        <c:tickLblPos val="nextTo"/>
        <c:txPr>
          <a:bodyPr/>
          <a:lstStyle/>
          <a:p>
            <a:pPr>
              <a:defRPr b="1"/>
            </a:pPr>
            <a:endParaRPr lang="en-US"/>
          </a:p>
        </c:txPr>
        <c:crossAx val="489707248"/>
        <c:crosses val="autoZero"/>
        <c:auto val="1"/>
        <c:lblAlgn val="ctr"/>
        <c:lblOffset val="100"/>
        <c:noMultiLvlLbl val="0"/>
      </c:catAx>
      <c:valAx>
        <c:axId val="489707248"/>
        <c:scaling>
          <c:orientation val="minMax"/>
        </c:scaling>
        <c:delete val="1"/>
        <c:axPos val="l"/>
        <c:numFmt formatCode="0%" sourceLinked="1"/>
        <c:majorTickMark val="none"/>
        <c:minorTickMark val="none"/>
        <c:tickLblPos val="nextTo"/>
        <c:crossAx val="489712344"/>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Bath</c:v>
                </c:pt>
                <c:pt idx="1">
                  <c:v>Holiday visitors to UK</c:v>
                </c:pt>
              </c:strCache>
            </c:strRef>
          </c:cat>
          <c:val>
            <c:numRef>
              <c:f>Sheet1!$B$2:$B$4</c:f>
              <c:numCache>
                <c:formatCode>_-[$£-809]* #,##0_-;\-[$£-809]* #,##0_-;_-[$£-809]* "-"??_-;_-@_-</c:formatCode>
                <c:ptCount val="2"/>
                <c:pt idx="0">
                  <c:v>286</c:v>
                </c:pt>
                <c:pt idx="1">
                  <c:v>644</c:v>
                </c:pt>
              </c:numCache>
            </c:numRef>
          </c:val>
        </c:ser>
        <c:dLbls>
          <c:showLegendKey val="0"/>
          <c:showVal val="0"/>
          <c:showCatName val="0"/>
          <c:showSerName val="0"/>
          <c:showPercent val="0"/>
          <c:showBubbleSize val="0"/>
        </c:dLbls>
        <c:gapWidth val="102"/>
        <c:axId val="489710384"/>
        <c:axId val="489707640"/>
      </c:barChart>
      <c:catAx>
        <c:axId val="489710384"/>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489707640"/>
        <c:crosses val="autoZero"/>
        <c:auto val="1"/>
        <c:lblAlgn val="ctr"/>
        <c:lblOffset val="100"/>
        <c:noMultiLvlLbl val="0"/>
      </c:catAx>
      <c:valAx>
        <c:axId val="489707640"/>
        <c:scaling>
          <c:orientation val="minMax"/>
          <c:max val="1000"/>
        </c:scaling>
        <c:delete val="1"/>
        <c:axPos val="l"/>
        <c:numFmt formatCode="_-[$£-809]* #,##0_-;\-[$£-809]* #,##0_-;_-[$£-809]* &quot;-&quot;??_-;_-@_-" sourceLinked="1"/>
        <c:majorTickMark val="out"/>
        <c:minorTickMark val="none"/>
        <c:tickLblPos val="nextTo"/>
        <c:crossAx val="489710384"/>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Manchester</c:v>
                </c:pt>
                <c:pt idx="1">
                  <c:v>Holiday visitors to UK</c:v>
                </c:pt>
              </c:strCache>
            </c:strRef>
          </c:cat>
          <c:val>
            <c:numRef>
              <c:f>Sheet1!$B$2:$B$4</c:f>
              <c:numCache>
                <c:formatCode>_-[$£-809]* #,##0_-;\-[$£-809]* #,##0_-;_-[$£-809]* "-"??_-;_-@_-</c:formatCode>
                <c:ptCount val="2"/>
                <c:pt idx="0">
                  <c:v>85</c:v>
                </c:pt>
                <c:pt idx="1">
                  <c:v>101</c:v>
                </c:pt>
              </c:numCache>
            </c:numRef>
          </c:val>
        </c:ser>
        <c:dLbls>
          <c:showLegendKey val="0"/>
          <c:showVal val="0"/>
          <c:showCatName val="0"/>
          <c:showSerName val="0"/>
          <c:showPercent val="0"/>
          <c:showBubbleSize val="0"/>
        </c:dLbls>
        <c:gapWidth val="102"/>
        <c:axId val="491060064"/>
        <c:axId val="491060456"/>
      </c:barChart>
      <c:catAx>
        <c:axId val="491060064"/>
        <c:scaling>
          <c:orientation val="minMax"/>
        </c:scaling>
        <c:delete val="0"/>
        <c:axPos val="b"/>
        <c:numFmt formatCode="General" sourceLinked="0"/>
        <c:majorTickMark val="out"/>
        <c:minorTickMark val="none"/>
        <c:tickLblPos val="nextTo"/>
        <c:txPr>
          <a:bodyPr/>
          <a:lstStyle/>
          <a:p>
            <a:pPr>
              <a:defRPr sz="900" b="1"/>
            </a:pPr>
            <a:endParaRPr lang="en-US"/>
          </a:p>
        </c:txPr>
        <c:crossAx val="491060456"/>
        <c:crosses val="autoZero"/>
        <c:auto val="1"/>
        <c:lblAlgn val="ctr"/>
        <c:lblOffset val="100"/>
        <c:noMultiLvlLbl val="0"/>
      </c:catAx>
      <c:valAx>
        <c:axId val="491060456"/>
        <c:scaling>
          <c:orientation val="minMax"/>
          <c:max val="1000"/>
        </c:scaling>
        <c:delete val="1"/>
        <c:axPos val="l"/>
        <c:numFmt formatCode="_-[$£-809]* #,##0_-;\-[$£-809]* #,##0_-;_-[$£-809]* &quot;-&quot;??_-;_-@_-" sourceLinked="1"/>
        <c:majorTickMark val="out"/>
        <c:minorTickMark val="none"/>
        <c:tickLblPos val="nextTo"/>
        <c:crossAx val="491060064"/>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624189302897975"/>
          <c:y val="4.7885757835095979E-2"/>
          <c:w val="0.73796403833840662"/>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Sheet1!$B$2:$B$3</c:f>
              <c:numCache>
                <c:formatCode>0%</c:formatCode>
                <c:ptCount val="2"/>
                <c:pt idx="0">
                  <c:v>0.06</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Sheet1!$C$2:$C$3</c:f>
              <c:numCache>
                <c:formatCode>0%</c:formatCode>
                <c:ptCount val="2"/>
                <c:pt idx="0">
                  <c:v>0.3</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Sheet1!$D$2:$D$3</c:f>
              <c:numCache>
                <c:formatCode>0%</c:formatCode>
                <c:ptCount val="2"/>
                <c:pt idx="0">
                  <c:v>0.5</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Sheet1!$E$2:$E$3</c:f>
              <c:numCache>
                <c:formatCode>0%</c:formatCode>
                <c:ptCount val="2"/>
                <c:pt idx="0">
                  <c:v>0.13</c:v>
                </c:pt>
                <c:pt idx="1">
                  <c:v>0.21</c:v>
                </c:pt>
              </c:numCache>
            </c:numRef>
          </c:val>
        </c:ser>
        <c:dLbls>
          <c:showLegendKey val="0"/>
          <c:showVal val="0"/>
          <c:showCatName val="0"/>
          <c:showSerName val="0"/>
          <c:showPercent val="0"/>
          <c:showBubbleSize val="0"/>
        </c:dLbls>
        <c:gapWidth val="49"/>
        <c:overlap val="100"/>
        <c:axId val="491059280"/>
        <c:axId val="491054184"/>
      </c:barChart>
      <c:catAx>
        <c:axId val="491059280"/>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491054184"/>
        <c:crosses val="autoZero"/>
        <c:auto val="1"/>
        <c:lblAlgn val="ctr"/>
        <c:lblOffset val="100"/>
        <c:noMultiLvlLbl val="0"/>
      </c:catAx>
      <c:valAx>
        <c:axId val="491054184"/>
        <c:scaling>
          <c:orientation val="minMax"/>
        </c:scaling>
        <c:delete val="1"/>
        <c:axPos val="l"/>
        <c:numFmt formatCode="0%" sourceLinked="1"/>
        <c:majorTickMark val="out"/>
        <c:minorTickMark val="none"/>
        <c:tickLblPos val="nextTo"/>
        <c:crossAx val="491059280"/>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Sheet1!$B$2:$B$3</c:f>
              <c:numCache>
                <c:formatCode>0%</c:formatCode>
                <c:ptCount val="2"/>
                <c:pt idx="0">
                  <c:v>0.82</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Sheet1!$C$2:$C$3</c:f>
              <c:numCache>
                <c:formatCode>0%</c:formatCode>
                <c:ptCount val="2"/>
                <c:pt idx="0">
                  <c:v>0.18</c:v>
                </c:pt>
                <c:pt idx="1">
                  <c:v>0.16</c:v>
                </c:pt>
              </c:numCache>
            </c:numRef>
          </c:val>
        </c:ser>
        <c:dLbls>
          <c:showLegendKey val="0"/>
          <c:showVal val="0"/>
          <c:showCatName val="0"/>
          <c:showSerName val="0"/>
          <c:showPercent val="0"/>
          <c:showBubbleSize val="0"/>
        </c:dLbls>
        <c:gapWidth val="49"/>
        <c:overlap val="100"/>
        <c:axId val="491056144"/>
        <c:axId val="491053400"/>
      </c:barChart>
      <c:catAx>
        <c:axId val="491056144"/>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491053400"/>
        <c:crosses val="autoZero"/>
        <c:auto val="1"/>
        <c:lblAlgn val="ctr"/>
        <c:lblOffset val="100"/>
        <c:noMultiLvlLbl val="0"/>
      </c:catAx>
      <c:valAx>
        <c:axId val="491053400"/>
        <c:scaling>
          <c:orientation val="minMax"/>
        </c:scaling>
        <c:delete val="1"/>
        <c:axPos val="l"/>
        <c:numFmt formatCode="0%" sourceLinked="1"/>
        <c:majorTickMark val="out"/>
        <c:minorTickMark val="none"/>
        <c:tickLblPos val="nextTo"/>
        <c:crossAx val="491056144"/>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Sheet1!$B$2:$B$3</c:f>
              <c:numCache>
                <c:formatCode>0%</c:formatCode>
                <c:ptCount val="2"/>
                <c:pt idx="0">
                  <c:v>0.08</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Sheet1!$C$2:$C$3</c:f>
              <c:numCache>
                <c:formatCode>0%</c:formatCode>
                <c:ptCount val="2"/>
                <c:pt idx="0">
                  <c:v>0.1</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Sheet1!$D$2:$D$3</c:f>
              <c:numCache>
                <c:formatCode>0%</c:formatCode>
                <c:ptCount val="2"/>
                <c:pt idx="0">
                  <c:v>0.15</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Sheet1!$E$2:$E$3</c:f>
              <c:numCache>
                <c:formatCode>0%</c:formatCode>
                <c:ptCount val="2"/>
                <c:pt idx="0">
                  <c:v>0.17</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Sheet1!$F$2:$F$3</c:f>
              <c:numCache>
                <c:formatCode>0%</c:formatCode>
                <c:ptCount val="2"/>
                <c:pt idx="0">
                  <c:v>0.25</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Sheet1!$G$2:$G$3</c:f>
              <c:numCache>
                <c:formatCode>0%</c:formatCode>
                <c:ptCount val="2"/>
                <c:pt idx="0">
                  <c:v>0.15</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Sheet1!$H$2:$H$3</c:f>
              <c:numCache>
                <c:formatCode>0%</c:formatCode>
                <c:ptCount val="2"/>
                <c:pt idx="0">
                  <c:v>0.11</c:v>
                </c:pt>
                <c:pt idx="1">
                  <c:v>0.06</c:v>
                </c:pt>
              </c:numCache>
            </c:numRef>
          </c:val>
        </c:ser>
        <c:dLbls>
          <c:showLegendKey val="0"/>
          <c:showVal val="0"/>
          <c:showCatName val="0"/>
          <c:showSerName val="0"/>
          <c:showPercent val="0"/>
          <c:showBubbleSize val="0"/>
        </c:dLbls>
        <c:gapWidth val="100"/>
        <c:overlap val="100"/>
        <c:axId val="491056536"/>
        <c:axId val="491057320"/>
      </c:barChart>
      <c:catAx>
        <c:axId val="491056536"/>
        <c:scaling>
          <c:orientation val="minMax"/>
        </c:scaling>
        <c:delete val="0"/>
        <c:axPos val="b"/>
        <c:numFmt formatCode="General" sourceLinked="0"/>
        <c:majorTickMark val="out"/>
        <c:minorTickMark val="none"/>
        <c:tickLblPos val="nextTo"/>
        <c:crossAx val="491057320"/>
        <c:crosses val="autoZero"/>
        <c:auto val="1"/>
        <c:lblAlgn val="ctr"/>
        <c:lblOffset val="100"/>
        <c:noMultiLvlLbl val="0"/>
      </c:catAx>
      <c:valAx>
        <c:axId val="491057320"/>
        <c:scaling>
          <c:orientation val="minMax"/>
        </c:scaling>
        <c:delete val="1"/>
        <c:axPos val="l"/>
        <c:numFmt formatCode="0%" sourceLinked="1"/>
        <c:majorTickMark val="out"/>
        <c:minorTickMark val="none"/>
        <c:tickLblPos val="nextTo"/>
        <c:crossAx val="491056536"/>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Sheet1!$B$2:$B$3</c:f>
              <c:numCache>
                <c:formatCode>0%</c:formatCode>
                <c:ptCount val="2"/>
                <c:pt idx="0">
                  <c:v>0.11</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Sheet1!$C$2:$C$3</c:f>
              <c:numCache>
                <c:formatCode>0%</c:formatCode>
                <c:ptCount val="2"/>
                <c:pt idx="0">
                  <c:v>0.59</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Bath</c:v>
                </c:pt>
                <c:pt idx="1">
                  <c:v>Holiday visitors to UK</c:v>
                </c:pt>
              </c:strCache>
            </c:strRef>
          </c:cat>
          <c:val>
            <c:numRef>
              <c:f>Sheet1!$D$2:$D$3</c:f>
              <c:numCache>
                <c:formatCode>0%</c:formatCode>
                <c:ptCount val="2"/>
                <c:pt idx="0">
                  <c:v>0.26</c:v>
                </c:pt>
                <c:pt idx="1">
                  <c:v>0.15</c:v>
                </c:pt>
              </c:numCache>
            </c:numRef>
          </c:val>
        </c:ser>
        <c:dLbls>
          <c:showLegendKey val="0"/>
          <c:showVal val="1"/>
          <c:showCatName val="0"/>
          <c:showSerName val="0"/>
          <c:showPercent val="0"/>
          <c:showBubbleSize val="0"/>
        </c:dLbls>
        <c:gapWidth val="49"/>
        <c:overlap val="100"/>
        <c:axId val="491059672"/>
        <c:axId val="491054576"/>
      </c:barChart>
      <c:catAx>
        <c:axId val="491059672"/>
        <c:scaling>
          <c:orientation val="minMax"/>
        </c:scaling>
        <c:delete val="0"/>
        <c:axPos val="b"/>
        <c:numFmt formatCode="General" sourceLinked="0"/>
        <c:majorTickMark val="none"/>
        <c:minorTickMark val="none"/>
        <c:tickLblPos val="nextTo"/>
        <c:txPr>
          <a:bodyPr/>
          <a:lstStyle/>
          <a:p>
            <a:pPr>
              <a:defRPr b="1"/>
            </a:pPr>
            <a:endParaRPr lang="en-US"/>
          </a:p>
        </c:txPr>
        <c:crossAx val="491054576"/>
        <c:crosses val="autoZero"/>
        <c:auto val="1"/>
        <c:lblAlgn val="ctr"/>
        <c:lblOffset val="100"/>
        <c:noMultiLvlLbl val="0"/>
      </c:catAx>
      <c:valAx>
        <c:axId val="491054576"/>
        <c:scaling>
          <c:orientation val="minMax"/>
        </c:scaling>
        <c:delete val="1"/>
        <c:axPos val="l"/>
        <c:numFmt formatCode="0%" sourceLinked="1"/>
        <c:majorTickMark val="none"/>
        <c:minorTickMark val="none"/>
        <c:tickLblPos val="nextTo"/>
        <c:crossAx val="491059672"/>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London</c:v>
                </c:pt>
                <c:pt idx="1">
                  <c:v>South East (excl.London)</c:v>
                </c:pt>
                <c:pt idx="2">
                  <c:v>South West</c:v>
                </c:pt>
                <c:pt idx="3">
                  <c:v>Scotland</c:v>
                </c:pt>
                <c:pt idx="4">
                  <c:v>North West</c:v>
                </c:pt>
              </c:strCache>
            </c:strRef>
          </c:cat>
          <c:val>
            <c:numRef>
              <c:f>Sheet1!$B$2:$B$6</c:f>
              <c:numCache>
                <c:formatCode>0%</c:formatCode>
                <c:ptCount val="5"/>
                <c:pt idx="0">
                  <c:v>0.42</c:v>
                </c:pt>
                <c:pt idx="1">
                  <c:v>0.32</c:v>
                </c:pt>
                <c:pt idx="2">
                  <c:v>0.13</c:v>
                </c:pt>
                <c:pt idx="3">
                  <c:v>0.04</c:v>
                </c:pt>
                <c:pt idx="4">
                  <c:v>0.02</c:v>
                </c:pt>
              </c:numCache>
            </c:numRef>
          </c:val>
        </c:ser>
        <c:dLbls>
          <c:showLegendKey val="0"/>
          <c:showVal val="0"/>
          <c:showCatName val="0"/>
          <c:showSerName val="0"/>
          <c:showPercent val="0"/>
          <c:showBubbleSize val="0"/>
        </c:dLbls>
        <c:gapWidth val="150"/>
        <c:axId val="491055360"/>
        <c:axId val="491055752"/>
      </c:barChart>
      <c:catAx>
        <c:axId val="491055360"/>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491055752"/>
        <c:crosses val="autoZero"/>
        <c:auto val="1"/>
        <c:lblAlgn val="ctr"/>
        <c:lblOffset val="100"/>
        <c:noMultiLvlLbl val="0"/>
      </c:catAx>
      <c:valAx>
        <c:axId val="491055752"/>
        <c:scaling>
          <c:orientation val="minMax"/>
        </c:scaling>
        <c:delete val="1"/>
        <c:axPos val="t"/>
        <c:numFmt formatCode="0%" sourceLinked="1"/>
        <c:majorTickMark val="out"/>
        <c:minorTickMark val="none"/>
        <c:tickLblPos val="nextTo"/>
        <c:crossAx val="4910553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Oxford</c:v>
                </c:pt>
                <c:pt idx="1">
                  <c:v>Bristol</c:v>
                </c:pt>
                <c:pt idx="2">
                  <c:v>London</c:v>
                </c:pt>
                <c:pt idx="3">
                  <c:v>Cardiff</c:v>
                </c:pt>
                <c:pt idx="4">
                  <c:v>Stratford-Upon-Avon</c:v>
                </c:pt>
              </c:strCache>
            </c:strRef>
          </c:cat>
          <c:val>
            <c:numRef>
              <c:f>Sheet1!$B$2:$B$6</c:f>
              <c:numCache>
                <c:formatCode>0%</c:formatCode>
                <c:ptCount val="5"/>
                <c:pt idx="0">
                  <c:v>0.49</c:v>
                </c:pt>
                <c:pt idx="1">
                  <c:v>0.45</c:v>
                </c:pt>
                <c:pt idx="2">
                  <c:v>0.38</c:v>
                </c:pt>
                <c:pt idx="3">
                  <c:v>0.3</c:v>
                </c:pt>
                <c:pt idx="4">
                  <c:v>0.19</c:v>
                </c:pt>
              </c:numCache>
            </c:numRef>
          </c:val>
        </c:ser>
        <c:ser>
          <c:idx val="1"/>
          <c:order val="1"/>
          <c:tx>
            <c:strRef>
              <c:f>Sheet1!$C$1</c:f>
              <c:strCache>
                <c:ptCount val="1"/>
                <c:pt idx="0">
                  <c:v>Holiday visitor to UK</c:v>
                </c:pt>
              </c:strCache>
            </c:strRef>
          </c:tx>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Oxford</c:v>
                </c:pt>
                <c:pt idx="1">
                  <c:v>Bristol</c:v>
                </c:pt>
                <c:pt idx="2">
                  <c:v>London</c:v>
                </c:pt>
                <c:pt idx="3">
                  <c:v>Cardiff</c:v>
                </c:pt>
                <c:pt idx="4">
                  <c:v>Stratford-Upon-Avon</c:v>
                </c:pt>
              </c:strCache>
            </c:strRef>
          </c:cat>
          <c:val>
            <c:numRef>
              <c:f>Sheet1!$C$2:$C$6</c:f>
            </c:numRef>
          </c:val>
        </c:ser>
        <c:dLbls>
          <c:showLegendKey val="0"/>
          <c:showVal val="0"/>
          <c:showCatName val="0"/>
          <c:showSerName val="0"/>
          <c:showPercent val="0"/>
          <c:showBubbleSize val="0"/>
        </c:dLbls>
        <c:gapWidth val="150"/>
        <c:axId val="491056928"/>
        <c:axId val="491058104"/>
      </c:barChart>
      <c:catAx>
        <c:axId val="491056928"/>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491058104"/>
        <c:crosses val="autoZero"/>
        <c:auto val="1"/>
        <c:lblAlgn val="ctr"/>
        <c:lblOffset val="100"/>
        <c:noMultiLvlLbl val="0"/>
      </c:catAx>
      <c:valAx>
        <c:axId val="491058104"/>
        <c:scaling>
          <c:orientation val="minMax"/>
        </c:scaling>
        <c:delete val="1"/>
        <c:axPos val="t"/>
        <c:numFmt formatCode="0%" sourceLinked="1"/>
        <c:majorTickMark val="out"/>
        <c:minorTickMark val="none"/>
        <c:tickLblPos val="nextTo"/>
        <c:crossAx val="49105692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Bath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72</c:v>
                </c:pt>
                <c:pt idx="1">
                  <c:v>89</c:v>
                </c:pt>
                <c:pt idx="2">
                  <c:v>84</c:v>
                </c:pt>
                <c:pt idx="3">
                  <c:v>88</c:v>
                </c:pt>
                <c:pt idx="4">
                  <c:v>133</c:v>
                </c:pt>
              </c:numCache>
            </c:numRef>
          </c:val>
        </c:ser>
        <c:ser>
          <c:idx val="1"/>
          <c:order val="1"/>
          <c:tx>
            <c:strRef>
              <c:f>Sheet1!$C$1</c:f>
              <c:strCache>
                <c:ptCount val="1"/>
                <c:pt idx="0">
                  <c:v>Bath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31</c:v>
                </c:pt>
                <c:pt idx="1">
                  <c:v>50</c:v>
                </c:pt>
                <c:pt idx="2">
                  <c:v>46</c:v>
                </c:pt>
                <c:pt idx="3">
                  <c:v>51</c:v>
                </c:pt>
                <c:pt idx="4">
                  <c:v>63</c:v>
                </c:pt>
              </c:numCache>
            </c:numRef>
          </c:val>
        </c:ser>
        <c:dLbls>
          <c:showLegendKey val="0"/>
          <c:showVal val="0"/>
          <c:showCatName val="0"/>
          <c:showSerName val="0"/>
          <c:showPercent val="0"/>
          <c:showBubbleSize val="0"/>
        </c:dLbls>
        <c:gapWidth val="219"/>
        <c:axId val="278947496"/>
        <c:axId val="278945144"/>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278947496"/>
        <c:axId val="278945144"/>
      </c:lineChart>
      <c:catAx>
        <c:axId val="2789474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78945144"/>
        <c:crosses val="autoZero"/>
        <c:auto val="1"/>
        <c:lblAlgn val="ctr"/>
        <c:lblOffset val="100"/>
        <c:noMultiLvlLbl val="0"/>
      </c:catAx>
      <c:valAx>
        <c:axId val="278945144"/>
        <c:scaling>
          <c:orientation val="minMax"/>
        </c:scaling>
        <c:delete val="1"/>
        <c:axPos val="l"/>
        <c:numFmt formatCode="General" sourceLinked="1"/>
        <c:majorTickMark val="none"/>
        <c:minorTickMark val="none"/>
        <c:tickLblPos val="nextTo"/>
        <c:crossAx val="278947496"/>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Bath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211</c:v>
                </c:pt>
                <c:pt idx="1">
                  <c:v>279</c:v>
                </c:pt>
                <c:pt idx="2">
                  <c:v>236</c:v>
                </c:pt>
                <c:pt idx="3">
                  <c:v>323</c:v>
                </c:pt>
                <c:pt idx="4">
                  <c:v>331</c:v>
                </c:pt>
              </c:numCache>
            </c:numRef>
          </c:val>
        </c:ser>
        <c:ser>
          <c:idx val="1"/>
          <c:order val="1"/>
          <c:tx>
            <c:strRef>
              <c:f>Sheet1!$C$1</c:f>
              <c:strCache>
                <c:ptCount val="1"/>
                <c:pt idx="0">
                  <c:v>Bath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119</c:v>
                </c:pt>
                <c:pt idx="1">
                  <c:v>176</c:v>
                </c:pt>
                <c:pt idx="2">
                  <c:v>146</c:v>
                </c:pt>
                <c:pt idx="3">
                  <c:v>208</c:v>
                </c:pt>
                <c:pt idx="4">
                  <c:v>199</c:v>
                </c:pt>
              </c:numCache>
            </c:numRef>
          </c:val>
        </c:ser>
        <c:dLbls>
          <c:showLegendKey val="0"/>
          <c:showVal val="0"/>
          <c:showCatName val="0"/>
          <c:showSerName val="0"/>
          <c:showPercent val="0"/>
          <c:showBubbleSize val="0"/>
        </c:dLbls>
        <c:gapWidth val="219"/>
        <c:axId val="278950240"/>
        <c:axId val="27894553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278950240"/>
        <c:axId val="278945536"/>
      </c:lineChart>
      <c:catAx>
        <c:axId val="278950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78945536"/>
        <c:crosses val="autoZero"/>
        <c:auto val="1"/>
        <c:lblAlgn val="ctr"/>
        <c:lblOffset val="100"/>
        <c:noMultiLvlLbl val="0"/>
      </c:catAx>
      <c:valAx>
        <c:axId val="278945536"/>
        <c:scaling>
          <c:orientation val="minMax"/>
        </c:scaling>
        <c:delete val="1"/>
        <c:axPos val="l"/>
        <c:numFmt formatCode="General" sourceLinked="1"/>
        <c:majorTickMark val="none"/>
        <c:minorTickMark val="none"/>
        <c:tickLblPos val="nextTo"/>
        <c:crossAx val="27895024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Bath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Bath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278946712"/>
        <c:axId val="278948280"/>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278946712"/>
        <c:axId val="278948280"/>
      </c:lineChart>
      <c:catAx>
        <c:axId val="278946712"/>
        <c:scaling>
          <c:orientation val="minMax"/>
        </c:scaling>
        <c:delete val="1"/>
        <c:axPos val="b"/>
        <c:numFmt formatCode="General" sourceLinked="1"/>
        <c:majorTickMark val="none"/>
        <c:minorTickMark val="none"/>
        <c:tickLblPos val="nextTo"/>
        <c:crossAx val="278948280"/>
        <c:crosses val="autoZero"/>
        <c:auto val="1"/>
        <c:lblAlgn val="ctr"/>
        <c:lblOffset val="100"/>
        <c:noMultiLvlLbl val="0"/>
      </c:catAx>
      <c:valAx>
        <c:axId val="278948280"/>
        <c:scaling>
          <c:orientation val="minMax"/>
        </c:scaling>
        <c:delete val="1"/>
        <c:axPos val="l"/>
        <c:numFmt formatCode="General" sourceLinked="1"/>
        <c:majorTickMark val="none"/>
        <c:minorTickMark val="none"/>
        <c:tickLblPos val="nextTo"/>
        <c:crossAx val="278946712"/>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278950632"/>
        <c:axId val="278951416"/>
      </c:lineChart>
      <c:catAx>
        <c:axId val="278950632"/>
        <c:scaling>
          <c:orientation val="minMax"/>
        </c:scaling>
        <c:delete val="1"/>
        <c:axPos val="b"/>
        <c:numFmt formatCode="General" sourceLinked="0"/>
        <c:majorTickMark val="out"/>
        <c:minorTickMark val="none"/>
        <c:tickLblPos val="nextTo"/>
        <c:crossAx val="278951416"/>
        <c:crosses val="autoZero"/>
        <c:auto val="1"/>
        <c:lblAlgn val="ctr"/>
        <c:lblOffset val="100"/>
        <c:noMultiLvlLbl val="0"/>
      </c:catAx>
      <c:valAx>
        <c:axId val="278951416"/>
        <c:scaling>
          <c:orientation val="minMax"/>
        </c:scaling>
        <c:delete val="1"/>
        <c:axPos val="l"/>
        <c:numFmt formatCode="#,##0" sourceLinked="1"/>
        <c:majorTickMark val="out"/>
        <c:minorTickMark val="none"/>
        <c:tickLblPos val="nextTo"/>
        <c:crossAx val="2789506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305468184"/>
        <c:axId val="305467792"/>
      </c:lineChart>
      <c:catAx>
        <c:axId val="305468184"/>
        <c:scaling>
          <c:orientation val="minMax"/>
        </c:scaling>
        <c:delete val="1"/>
        <c:axPos val="b"/>
        <c:numFmt formatCode="General" sourceLinked="0"/>
        <c:majorTickMark val="out"/>
        <c:minorTickMark val="none"/>
        <c:tickLblPos val="nextTo"/>
        <c:crossAx val="305467792"/>
        <c:crosses val="autoZero"/>
        <c:auto val="1"/>
        <c:lblAlgn val="ctr"/>
        <c:lblOffset val="100"/>
        <c:noMultiLvlLbl val="0"/>
      </c:catAx>
      <c:valAx>
        <c:axId val="305467792"/>
        <c:scaling>
          <c:orientation val="minMax"/>
        </c:scaling>
        <c:delete val="1"/>
        <c:axPos val="l"/>
        <c:numFmt formatCode="General" sourceLinked="1"/>
        <c:majorTickMark val="out"/>
        <c:minorTickMark val="none"/>
        <c:tickLblPos val="nextTo"/>
        <c:crossAx val="30546818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305469360"/>
        <c:axId val="305466224"/>
      </c:lineChart>
      <c:catAx>
        <c:axId val="305469360"/>
        <c:scaling>
          <c:orientation val="minMax"/>
        </c:scaling>
        <c:delete val="1"/>
        <c:axPos val="b"/>
        <c:numFmt formatCode="General" sourceLinked="0"/>
        <c:majorTickMark val="out"/>
        <c:minorTickMark val="none"/>
        <c:tickLblPos val="nextTo"/>
        <c:crossAx val="305466224"/>
        <c:crosses val="autoZero"/>
        <c:auto val="1"/>
        <c:lblAlgn val="ctr"/>
        <c:lblOffset val="100"/>
        <c:noMultiLvlLbl val="0"/>
      </c:catAx>
      <c:valAx>
        <c:axId val="305466224"/>
        <c:scaling>
          <c:orientation val="minMax"/>
        </c:scaling>
        <c:delete val="1"/>
        <c:axPos val="l"/>
        <c:numFmt formatCode="General" sourceLinked="1"/>
        <c:majorTickMark val="out"/>
        <c:minorTickMark val="none"/>
        <c:tickLblPos val="nextTo"/>
        <c:crossAx val="305469360"/>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layout/>
      <c:overlay val="0"/>
      <c:spPr>
        <a:noFill/>
        <a:ln>
          <a:noFill/>
        </a:ln>
        <a:effectLst/>
      </c:spPr>
    </c:title>
    <c:autoTitleDeleted val="0"/>
    <c:plotArea>
      <c:layout>
        <c:manualLayout>
          <c:layoutTarget val="inner"/>
          <c:xMode val="edge"/>
          <c:yMode val="edge"/>
          <c:x val="4.4391780180293543E-2"/>
          <c:y val="0.291310446182515"/>
          <c:w val="0.9112164396394129"/>
          <c:h val="0.53834118791856667"/>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Bath</c:v>
                </c:pt>
                <c:pt idx="1">
                  <c:v>All visits to UK</c:v>
                </c:pt>
              </c:strCache>
            </c:strRef>
          </c:cat>
          <c:val>
            <c:numRef>
              <c:f>Sheet1!$B$2:$B$3</c:f>
              <c:numCache>
                <c:formatCode>0%</c:formatCode>
                <c:ptCount val="2"/>
                <c:pt idx="0">
                  <c:v>0.04</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Bath</c:v>
                </c:pt>
                <c:pt idx="1">
                  <c:v>All visits to UK</c:v>
                </c:pt>
              </c:strCache>
            </c:strRef>
          </c:cat>
          <c:val>
            <c:numRef>
              <c:f>Sheet1!$C$2:$C$3</c:f>
              <c:numCache>
                <c:formatCode>0%</c:formatCode>
                <c:ptCount val="2"/>
                <c:pt idx="0">
                  <c:v>0.27</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Bath</c:v>
                </c:pt>
                <c:pt idx="1">
                  <c:v>All visits to UK</c:v>
                </c:pt>
              </c:strCache>
            </c:strRef>
          </c:cat>
          <c:val>
            <c:numRef>
              <c:f>Sheet1!$D$2:$D$3</c:f>
              <c:numCache>
                <c:formatCode>0%</c:formatCode>
                <c:ptCount val="2"/>
                <c:pt idx="0">
                  <c:v>7.0000000000000007E-2</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All visits to Bath</c:v>
                </c:pt>
                <c:pt idx="1">
                  <c:v>All visits to UK</c:v>
                </c:pt>
              </c:strCache>
            </c:strRef>
          </c:cat>
          <c:val>
            <c:numRef>
              <c:f>Sheet1!$E$2:$E$3</c:f>
              <c:numCache>
                <c:formatCode>0%</c:formatCode>
                <c:ptCount val="2"/>
                <c:pt idx="0">
                  <c:v>0.62</c:v>
                </c:pt>
                <c:pt idx="1">
                  <c:v>0.39</c:v>
                </c:pt>
              </c:numCache>
            </c:numRef>
          </c:val>
        </c:ser>
        <c:dLbls>
          <c:showLegendKey val="0"/>
          <c:showVal val="0"/>
          <c:showCatName val="0"/>
          <c:showSerName val="0"/>
          <c:showPercent val="0"/>
          <c:showBubbleSize val="0"/>
        </c:dLbls>
        <c:gapWidth val="100"/>
        <c:overlap val="100"/>
        <c:axId val="489709992"/>
        <c:axId val="489706856"/>
      </c:barChart>
      <c:catAx>
        <c:axId val="489709992"/>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489706856"/>
        <c:crosses val="autoZero"/>
        <c:auto val="1"/>
        <c:lblAlgn val="ctr"/>
        <c:lblOffset val="100"/>
        <c:noMultiLvlLbl val="0"/>
      </c:catAx>
      <c:valAx>
        <c:axId val="489706856"/>
        <c:scaling>
          <c:orientation val="maxMin"/>
        </c:scaling>
        <c:delete val="1"/>
        <c:axPos val="l"/>
        <c:numFmt formatCode="0%" sourceLinked="1"/>
        <c:majorTickMark val="out"/>
        <c:minorTickMark val="none"/>
        <c:tickLblPos val="nextTo"/>
        <c:crossAx val="489709992"/>
        <c:crosses val="autoZero"/>
        <c:crossBetween val="between"/>
      </c:valAx>
      <c:spPr>
        <a:noFill/>
        <a:ln>
          <a:noFill/>
        </a:ln>
        <a:effectLst/>
      </c:spPr>
    </c:plotArea>
    <c:legend>
      <c:legendPos val="b"/>
      <c:layout>
        <c:manualLayout>
          <c:xMode val="edge"/>
          <c:yMode val="edge"/>
          <c:x val="5.6498629320373604E-2"/>
          <c:y val="0.8563523315960782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layout/>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Bath</c:v>
                </c:pt>
                <c:pt idx="1">
                  <c:v>All visitors to UK</c:v>
                </c:pt>
                <c:pt idx="2">
                  <c:v>All holiday visitors to Bath</c:v>
                </c:pt>
                <c:pt idx="3">
                  <c:v>All holiday visitors to UK</c:v>
                </c:pt>
              </c:strCache>
            </c:strRef>
          </c:cat>
          <c:val>
            <c:numRef>
              <c:f>Sheet1!$B$2:$B$5</c:f>
              <c:numCache>
                <c:formatCode>0%</c:formatCode>
                <c:ptCount val="4"/>
                <c:pt idx="0">
                  <c:v>0.11</c:v>
                </c:pt>
                <c:pt idx="1">
                  <c:v>0.11</c:v>
                </c:pt>
                <c:pt idx="2">
                  <c:v>0.1</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Bath</c:v>
                </c:pt>
                <c:pt idx="1">
                  <c:v>All visitors to UK</c:v>
                </c:pt>
                <c:pt idx="2">
                  <c:v>All holiday visitors to Bath</c:v>
                </c:pt>
                <c:pt idx="3">
                  <c:v>All holiday visitors to UK</c:v>
                </c:pt>
              </c:strCache>
            </c:strRef>
          </c:cat>
          <c:val>
            <c:numRef>
              <c:f>Sheet1!$C$2:$C$5</c:f>
              <c:numCache>
                <c:formatCode>0%</c:formatCode>
                <c:ptCount val="4"/>
                <c:pt idx="0">
                  <c:v>0.14000000000000001</c:v>
                </c:pt>
                <c:pt idx="1">
                  <c:v>0.09</c:v>
                </c:pt>
                <c:pt idx="2">
                  <c:v>0.17</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Bath</c:v>
                </c:pt>
                <c:pt idx="1">
                  <c:v>All visitors to UK</c:v>
                </c:pt>
                <c:pt idx="2">
                  <c:v>All holiday visitors to Bath</c:v>
                </c:pt>
                <c:pt idx="3">
                  <c:v>All holiday visitors to UK</c:v>
                </c:pt>
              </c:strCache>
            </c:strRef>
          </c:cat>
          <c:val>
            <c:numRef>
              <c:f>Sheet1!$D$2:$D$5</c:f>
              <c:numCache>
                <c:formatCode>0%</c:formatCode>
                <c:ptCount val="4"/>
                <c:pt idx="0">
                  <c:v>0.11</c:v>
                </c:pt>
                <c:pt idx="1">
                  <c:v>0.09</c:v>
                </c:pt>
                <c:pt idx="2">
                  <c:v>0.14000000000000001</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Bath</c:v>
                </c:pt>
                <c:pt idx="1">
                  <c:v>All visitors to UK</c:v>
                </c:pt>
                <c:pt idx="2">
                  <c:v>All holiday visitors to Bath</c:v>
                </c:pt>
                <c:pt idx="3">
                  <c:v>All holiday visitors to UK</c:v>
                </c:pt>
              </c:strCache>
            </c:strRef>
          </c:cat>
          <c:val>
            <c:numRef>
              <c:f>Sheet1!$E$2:$E$5</c:f>
              <c:numCache>
                <c:formatCode>0%</c:formatCode>
                <c:ptCount val="4"/>
                <c:pt idx="0">
                  <c:v>0.05</c:v>
                </c:pt>
                <c:pt idx="1">
                  <c:v>0.08</c:v>
                </c:pt>
                <c:pt idx="2">
                  <c:v>0.05</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Bath</c:v>
                </c:pt>
                <c:pt idx="1">
                  <c:v>All visitors to UK</c:v>
                </c:pt>
                <c:pt idx="2">
                  <c:v>All holiday visitors to Bath</c:v>
                </c:pt>
                <c:pt idx="3">
                  <c:v>All holiday visitors to UK</c:v>
                </c:pt>
              </c:strCache>
            </c:strRef>
          </c:cat>
          <c:val>
            <c:numRef>
              <c:f>Sheet1!$F$2:$F$5</c:f>
              <c:numCache>
                <c:formatCode>0%</c:formatCode>
                <c:ptCount val="4"/>
                <c:pt idx="0">
                  <c:v>0.04</c:v>
                </c:pt>
                <c:pt idx="1">
                  <c:v>0.05</c:v>
                </c:pt>
                <c:pt idx="2">
                  <c:v>0.03</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Bath</c:v>
                </c:pt>
                <c:pt idx="1">
                  <c:v>All visitors to UK</c:v>
                </c:pt>
                <c:pt idx="2">
                  <c:v>All holiday visitors to Bath</c:v>
                </c:pt>
                <c:pt idx="3">
                  <c:v>All holiday visitors to UK</c:v>
                </c:pt>
              </c:strCache>
            </c:strRef>
          </c:cat>
          <c:val>
            <c:numRef>
              <c:f>Sheet1!$G$2:$G$5</c:f>
              <c:numCache>
                <c:formatCode>0%</c:formatCode>
                <c:ptCount val="4"/>
                <c:pt idx="0">
                  <c:v>0.09</c:v>
                </c:pt>
                <c:pt idx="1">
                  <c:v>0.06</c:v>
                </c:pt>
                <c:pt idx="2">
                  <c:v>0.09</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Bath</c:v>
                </c:pt>
                <c:pt idx="1">
                  <c:v>All visitors to UK</c:v>
                </c:pt>
                <c:pt idx="2">
                  <c:v>All holiday visitors to Bath</c:v>
                </c:pt>
                <c:pt idx="3">
                  <c:v>All holiday visitors to UK</c:v>
                </c:pt>
              </c:strCache>
            </c:strRef>
          </c:cat>
          <c:val>
            <c:numRef>
              <c:f>Sheet1!$H$2:$H$5</c:f>
              <c:numCache>
                <c:formatCode>0%</c:formatCode>
                <c:ptCount val="4"/>
                <c:pt idx="0">
                  <c:v>0.05</c:v>
                </c:pt>
                <c:pt idx="1">
                  <c:v>0.05</c:v>
                </c:pt>
                <c:pt idx="2">
                  <c:v>0.05</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Bath</c:v>
                </c:pt>
                <c:pt idx="1">
                  <c:v>All visitors to UK</c:v>
                </c:pt>
                <c:pt idx="2">
                  <c:v>All holiday visitors to Bath</c:v>
                </c:pt>
                <c:pt idx="3">
                  <c:v>All holiday visitors to UK</c:v>
                </c:pt>
              </c:strCache>
            </c:strRef>
          </c:cat>
          <c:val>
            <c:numRef>
              <c:f>Sheet1!$I$2:$I$5</c:f>
              <c:numCache>
                <c:formatCode>0%</c:formatCode>
                <c:ptCount val="4"/>
                <c:pt idx="0">
                  <c:v>0.08</c:v>
                </c:pt>
                <c:pt idx="1">
                  <c:v>0.03</c:v>
                </c:pt>
                <c:pt idx="2">
                  <c:v>0.08</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Sheet1!$A$2:$A$5</c:f>
              <c:strCache>
                <c:ptCount val="4"/>
                <c:pt idx="0">
                  <c:v>All visitors to Bath</c:v>
                </c:pt>
                <c:pt idx="1">
                  <c:v>All visitors to UK</c:v>
                </c:pt>
                <c:pt idx="2">
                  <c:v>All holiday visitors to Bath</c:v>
                </c:pt>
                <c:pt idx="3">
                  <c:v>All holiday visitors to UK</c:v>
                </c:pt>
              </c:strCache>
            </c:strRef>
          </c:cat>
          <c:val>
            <c:numRef>
              <c:f>Sheet1!$J$2:$J$5</c:f>
              <c:numCache>
                <c:formatCode>0%</c:formatCode>
                <c:ptCount val="4"/>
                <c:pt idx="0">
                  <c:v>7.0000000000000007E-2</c:v>
                </c:pt>
                <c:pt idx="1">
                  <c:v>0.06</c:v>
                </c:pt>
                <c:pt idx="2">
                  <c:v>7.0000000000000007E-2</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Bath</c:v>
                </c:pt>
                <c:pt idx="1">
                  <c:v>All visitors to UK</c:v>
                </c:pt>
                <c:pt idx="2">
                  <c:v>All holiday visitors to Bath</c:v>
                </c:pt>
                <c:pt idx="3">
                  <c:v>All holiday visitors to UK</c:v>
                </c:pt>
              </c:strCache>
            </c:strRef>
          </c:cat>
          <c:val>
            <c:numRef>
              <c:f>Sheet1!$K$2:$K$5</c:f>
              <c:numCache>
                <c:formatCode>0%</c:formatCode>
                <c:ptCount val="4"/>
                <c:pt idx="0">
                  <c:v>0.27</c:v>
                </c:pt>
                <c:pt idx="1">
                  <c:v>0.38</c:v>
                </c:pt>
                <c:pt idx="2">
                  <c:v>0.22</c:v>
                </c:pt>
                <c:pt idx="3">
                  <c:v>0.28999999999999998</c:v>
                </c:pt>
              </c:numCache>
            </c:numRef>
          </c:val>
        </c:ser>
        <c:dLbls>
          <c:showLegendKey val="0"/>
          <c:showVal val="1"/>
          <c:showCatName val="0"/>
          <c:showSerName val="0"/>
          <c:showPercent val="0"/>
          <c:showBubbleSize val="0"/>
        </c:dLbls>
        <c:gapWidth val="49"/>
        <c:overlap val="100"/>
        <c:axId val="489711560"/>
        <c:axId val="489712736"/>
      </c:barChart>
      <c:catAx>
        <c:axId val="489711560"/>
        <c:scaling>
          <c:orientation val="maxMin"/>
        </c:scaling>
        <c:delete val="0"/>
        <c:axPos val="l"/>
        <c:numFmt formatCode="General" sourceLinked="0"/>
        <c:majorTickMark val="none"/>
        <c:minorTickMark val="none"/>
        <c:tickLblPos val="nextTo"/>
        <c:txPr>
          <a:bodyPr/>
          <a:lstStyle/>
          <a:p>
            <a:pPr>
              <a:defRPr sz="1000" b="1"/>
            </a:pPr>
            <a:endParaRPr lang="en-US"/>
          </a:p>
        </c:txPr>
        <c:crossAx val="489712736"/>
        <c:crosses val="autoZero"/>
        <c:auto val="1"/>
        <c:lblAlgn val="ctr"/>
        <c:lblOffset val="100"/>
        <c:noMultiLvlLbl val="0"/>
      </c:catAx>
      <c:valAx>
        <c:axId val="489712736"/>
        <c:scaling>
          <c:orientation val="minMax"/>
          <c:max val="1"/>
        </c:scaling>
        <c:delete val="1"/>
        <c:axPos val="t"/>
        <c:numFmt formatCode="0%" sourceLinked="1"/>
        <c:majorTickMark val="out"/>
        <c:minorTickMark val="none"/>
        <c:tickLblPos val="nextTo"/>
        <c:crossAx val="489711560"/>
        <c:crosses val="autoZero"/>
        <c:crossBetween val="between"/>
      </c:valAx>
    </c:plotArea>
    <c:legend>
      <c:legendPos val="b"/>
      <c:layout>
        <c:manualLayout>
          <c:xMode val="edge"/>
          <c:yMode val="edge"/>
          <c:x val="4.6484672868689951E-2"/>
          <c:y val="0.87455217677911212"/>
          <c:w val="0.95113110670530221"/>
          <c:h val="0.12544782322088791"/>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19657686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29273604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267010410"/>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2092033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478212206"/>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797929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0480889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82368434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3885421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70456330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52947438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228530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81046000"/>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27.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27.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27.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27.xml"/><Relationship Id="rId4" Type="http://schemas.openxmlformats.org/officeDocument/2006/relationships/chart" Target="../charts/char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Bath</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7419" y="3641533"/>
            <a:ext cx="1838859" cy="2754845"/>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ext uri="{D42A27DB-BD31-4B8C-83A1-F6EECF244321}">
                <p14:modId xmlns:p14="http://schemas.microsoft.com/office/powerpoint/2010/main" val="1273694007"/>
              </p:ext>
            </p:extLst>
          </p:nvPr>
        </p:nvGraphicFramePr>
        <p:xfrm>
          <a:off x="5804725" y="3884570"/>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ext uri="{D42A27DB-BD31-4B8C-83A1-F6EECF244321}">
                <p14:modId xmlns:p14="http://schemas.microsoft.com/office/powerpoint/2010/main" val="2290349084"/>
              </p:ext>
            </p:extLst>
          </p:nvPr>
        </p:nvGraphicFramePr>
        <p:xfrm>
          <a:off x="3031126" y="3869939"/>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Bath</a:t>
            </a:r>
            <a:endParaRPr lang="en-GB" sz="2000" b="1" dirty="0"/>
          </a:p>
        </p:txBody>
      </p:sp>
      <p:graphicFrame>
        <p:nvGraphicFramePr>
          <p:cNvPr id="9" name="Chart Placeholder 8"/>
          <p:cNvGraphicFramePr>
            <a:graphicFrameLocks noGrp="1"/>
          </p:cNvGraphicFramePr>
          <p:nvPr>
            <p:ph type="chart" sz="quarter" idx="10"/>
            <p:extLst>
              <p:ext uri="{D42A27DB-BD31-4B8C-83A1-F6EECF244321}">
                <p14:modId xmlns:p14="http://schemas.microsoft.com/office/powerpoint/2010/main" val="2271604247"/>
              </p:ext>
            </p:extLst>
          </p:nvPr>
        </p:nvGraphicFramePr>
        <p:xfrm>
          <a:off x="310597" y="3855308"/>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4768" y="38553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80053" y="38553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45338" y="38553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ext uri="{D42A27DB-BD31-4B8C-83A1-F6EECF244321}">
                <p14:modId xmlns:p14="http://schemas.microsoft.com/office/powerpoint/2010/main" val="3513534911"/>
              </p:ext>
            </p:extLst>
          </p:nvPr>
        </p:nvGraphicFramePr>
        <p:xfrm>
          <a:off x="4777946" y="3504769"/>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5338" y="2019300"/>
            <a:ext cx="8149762" cy="408277"/>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dirty="0" smtClean="0">
                <a:solidFill>
                  <a:srgbClr val="120742"/>
                </a:solidFill>
              </a:rPr>
              <a:t>Visits, Spend and Nights to Bath 3 year average for 2014-16</a:t>
            </a:r>
            <a:endParaRPr sz="1400" b="1" dirty="0">
              <a:solidFill>
                <a:srgbClr val="120742"/>
              </a:solidFill>
            </a:endParaRPr>
          </a:p>
        </p:txBody>
      </p:sp>
      <p:sp>
        <p:nvSpPr>
          <p:cNvPr id="22" name="Rectangle 21"/>
          <p:cNvSpPr/>
          <p:nvPr/>
        </p:nvSpPr>
        <p:spPr>
          <a:xfrm>
            <a:off x="442141" y="2427578"/>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81338" y="24279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16053" y="24279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ext uri="{D42A27DB-BD31-4B8C-83A1-F6EECF244321}">
                <p14:modId xmlns:p14="http://schemas.microsoft.com/office/powerpoint/2010/main" val="4131382213"/>
              </p:ext>
            </p:extLst>
          </p:nvPr>
        </p:nvGraphicFramePr>
        <p:xfrm>
          <a:off x="510746" y="246059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Bath</a:t>
                      </a:r>
                      <a:r>
                        <a:rPr lang="en-GB" sz="1000" b="1" baseline="0" dirty="0" smtClean="0">
                          <a:solidFill>
                            <a:schemeClr val="tx1"/>
                          </a:solidFill>
                          <a:latin typeface="Arial" panose="020B0604020202020204" pitchFamily="34" charset="0"/>
                          <a:cs typeface="Arial" panose="020B0604020202020204" pitchFamily="34" charset="0"/>
                        </a:rPr>
                        <a:t> </a:t>
                      </a:r>
                      <a:r>
                        <a:rPr lang="en-GB" sz="1000" b="1" dirty="0" smtClean="0">
                          <a:solidFill>
                            <a:schemeClr val="tx1"/>
                          </a:solidFill>
                          <a:latin typeface="Arial" panose="020B0604020202020204" pitchFamily="34" charset="0"/>
                          <a:cs typeface="Arial" panose="020B0604020202020204" pitchFamily="34" charset="0"/>
                        </a:rPr>
                        <a:t>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297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Bath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185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ext uri="{D42A27DB-BD31-4B8C-83A1-F6EECF244321}">
                <p14:modId xmlns:p14="http://schemas.microsoft.com/office/powerpoint/2010/main" val="845998504"/>
              </p:ext>
            </p:extLst>
          </p:nvPr>
        </p:nvGraphicFramePr>
        <p:xfrm>
          <a:off x="3245015" y="2481693"/>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Bath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Bath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53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ext uri="{D42A27DB-BD31-4B8C-83A1-F6EECF244321}">
                <p14:modId xmlns:p14="http://schemas.microsoft.com/office/powerpoint/2010/main" val="3149134802"/>
              </p:ext>
            </p:extLst>
          </p:nvPr>
        </p:nvGraphicFramePr>
        <p:xfrm>
          <a:off x="5989784" y="250472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Bath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Bath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ext uri="{D42A27DB-BD31-4B8C-83A1-F6EECF244321}">
                <p14:modId xmlns:p14="http://schemas.microsoft.com/office/powerpoint/2010/main" val="1554001449"/>
              </p:ext>
            </p:extLst>
          </p:nvPr>
        </p:nvGraphicFramePr>
        <p:xfrm>
          <a:off x="241794" y="4170045"/>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ext uri="{D42A27DB-BD31-4B8C-83A1-F6EECF244321}">
                <p14:modId xmlns:p14="http://schemas.microsoft.com/office/powerpoint/2010/main" val="547036998"/>
              </p:ext>
            </p:extLst>
          </p:nvPr>
        </p:nvGraphicFramePr>
        <p:xfrm>
          <a:off x="5699210" y="4170045"/>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ext uri="{D42A27DB-BD31-4B8C-83A1-F6EECF244321}">
                <p14:modId xmlns:p14="http://schemas.microsoft.com/office/powerpoint/2010/main" val="3101319174"/>
              </p:ext>
            </p:extLst>
          </p:nvPr>
        </p:nvGraphicFramePr>
        <p:xfrm>
          <a:off x="2957922" y="4170045"/>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3" name="Text Placeholder 5"/>
          <p:cNvSpPr txBox="1">
            <a:spLocks/>
          </p:cNvSpPr>
          <p:nvPr/>
        </p:nvSpPr>
        <p:spPr>
          <a:xfrm>
            <a:off x="477669" y="132081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Bath attracts nearly 300,000 overseas visitors each year, nearly 200,000 of which are visiting for a holiday.  </a:t>
            </a:r>
          </a:p>
        </p:txBody>
      </p:sp>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Bath</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00609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4395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Nearly two thirds of overseas visits to Bath are for a holiday, around 3 in 10 to visit family and friends.  Bath attracts a significantly higher than average proportion of visitors from the USA (their top market) and Germany (their second highest visiting market).  Holiday visitors are more likely than average to engage in cultural activities.</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4395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6028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ext uri="{D42A27DB-BD31-4B8C-83A1-F6EECF244321}">
                <p14:modId xmlns:p14="http://schemas.microsoft.com/office/powerpoint/2010/main" val="2557804216"/>
              </p:ext>
            </p:extLst>
          </p:nvPr>
        </p:nvGraphicFramePr>
        <p:xfrm>
          <a:off x="518985" y="51105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USA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30.5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25.1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19.0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£28.2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£27.1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£27.6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6069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Bath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6028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6214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Bath</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ext uri="{D42A27DB-BD31-4B8C-83A1-F6EECF244321}">
                <p14:modId xmlns:p14="http://schemas.microsoft.com/office/powerpoint/2010/main" val="225133769"/>
              </p:ext>
            </p:extLst>
          </p:nvPr>
        </p:nvGraphicFramePr>
        <p:xfrm>
          <a:off x="477670" y="24600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ext uri="{D42A27DB-BD31-4B8C-83A1-F6EECF244321}">
                <p14:modId xmlns:p14="http://schemas.microsoft.com/office/powerpoint/2010/main" val="2003726740"/>
              </p:ext>
            </p:extLst>
          </p:nvPr>
        </p:nvGraphicFramePr>
        <p:xfrm>
          <a:off x="3692849" y="24600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ext uri="{D42A27DB-BD31-4B8C-83A1-F6EECF244321}">
                <p14:modId xmlns:p14="http://schemas.microsoft.com/office/powerpoint/2010/main" val="55808604"/>
              </p:ext>
            </p:extLst>
          </p:nvPr>
        </p:nvGraphicFramePr>
        <p:xfrm>
          <a:off x="3734161" y="48747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Bath</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60787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ext uri="{D42A27DB-BD31-4B8C-83A1-F6EECF244321}">
                <p14:modId xmlns:p14="http://schemas.microsoft.com/office/powerpoint/2010/main" val="4284312585"/>
              </p:ext>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ext uri="{D42A27DB-BD31-4B8C-83A1-F6EECF244321}">
                <p14:modId xmlns:p14="http://schemas.microsoft.com/office/powerpoint/2010/main" val="390822141"/>
              </p:ext>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Bath tend to be older than the average UK holiday visitor, and significantly more likely to be visiting between July and September.  They stay 3.4 nights on average.</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ext uri="{D42A27DB-BD31-4B8C-83A1-F6EECF244321}">
                <p14:modId xmlns:p14="http://schemas.microsoft.com/office/powerpoint/2010/main" val="1074578216"/>
              </p:ext>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dirty="0" smtClean="0">
                <a:solidFill>
                  <a:srgbClr val="C00000"/>
                </a:solidFill>
              </a:rPr>
              <a:t>For whole trip</a:t>
            </a:r>
            <a:endParaRPr sz="1000" b="1" dirty="0">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dirty="0" smtClean="0">
                <a:solidFill>
                  <a:srgbClr val="C00000"/>
                </a:solidFill>
              </a:rPr>
              <a:t>Per night</a:t>
            </a:r>
            <a:endParaRPr sz="1000" b="1" dirty="0">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3.4</a:t>
            </a:r>
            <a:endParaRPr sz="1000" dirty="0">
              <a:solidFill>
                <a:srgbClr val="120742"/>
              </a:solidFill>
            </a:endParaRPr>
          </a:p>
        </p:txBody>
      </p:sp>
      <p:sp>
        <p:nvSpPr>
          <p:cNvPr id="47"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3" name="TextBox 2"/>
          <p:cNvSpPr txBox="1"/>
          <p:nvPr/>
        </p:nvSpPr>
        <p:spPr>
          <a:xfrm>
            <a:off x="3236418" y="5018136"/>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£286</a:t>
            </a:r>
            <a:endParaRPr lang="en-GB" sz="1200" b="1" dirty="0">
              <a:solidFill>
                <a:srgbClr val="120742"/>
              </a:solidFill>
              <a:latin typeface="Arial" pitchFamily="34" charset="0"/>
              <a:cs typeface="Arial" pitchFamily="34" charset="0"/>
            </a:endParaRPr>
          </a:p>
        </p:txBody>
      </p:sp>
      <p:sp>
        <p:nvSpPr>
          <p:cNvPr id="58" name="TextBox 57"/>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558307"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£84</a:t>
            </a:r>
            <a:endParaRPr lang="en-GB" sz="1200" b="1" dirty="0">
              <a:solidFill>
                <a:srgbClr val="120742"/>
              </a:solidFill>
              <a:latin typeface="Arial" pitchFamily="34" charset="0"/>
              <a:cs typeface="Arial" pitchFamily="34" charset="0"/>
            </a:endParaRPr>
          </a:p>
        </p:txBody>
      </p:sp>
      <p:sp>
        <p:nvSpPr>
          <p:cNvPr id="60" name="TextBox 59"/>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ext uri="{D42A27DB-BD31-4B8C-83A1-F6EECF244321}">
                <p14:modId xmlns:p14="http://schemas.microsoft.com/office/powerpoint/2010/main" val="3560029159"/>
              </p:ext>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ext uri="{D42A27DB-BD31-4B8C-83A1-F6EECF244321}">
                <p14:modId xmlns:p14="http://schemas.microsoft.com/office/powerpoint/2010/main" val="4138418748"/>
              </p:ext>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ext uri="{D42A27DB-BD31-4B8C-83A1-F6EECF244321}">
                <p14:modId xmlns:p14="http://schemas.microsoft.com/office/powerpoint/2010/main" val="902169041"/>
              </p:ext>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8040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5087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41309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6451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31967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813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Bath</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73977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1332482"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4414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Around 1 in 4 holiday visitors to Bath arrive via a seaport. London and the South East are the most common gateway regions, although around 1 in 8 arrive via the South West.  Oxford, Bristol and London are the most common day trip destinations from Bath.</a:t>
            </a:r>
          </a:p>
        </p:txBody>
      </p:sp>
      <p:graphicFrame>
        <p:nvGraphicFramePr>
          <p:cNvPr id="22" name="Picture Placeholder 7"/>
          <p:cNvGraphicFramePr>
            <a:graphicFrameLocks/>
          </p:cNvGraphicFramePr>
          <p:nvPr>
            <p:extLst>
              <p:ext uri="{D42A27DB-BD31-4B8C-83A1-F6EECF244321}">
                <p14:modId xmlns:p14="http://schemas.microsoft.com/office/powerpoint/2010/main" val="2696500301"/>
              </p:ext>
            </p:extLst>
          </p:nvPr>
        </p:nvGraphicFramePr>
        <p:xfrm>
          <a:off x="447793" y="2537687"/>
          <a:ext cx="2665319" cy="3328723"/>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3495116"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Bath*  (Top 5)</a:t>
            </a:r>
            <a:endParaRPr sz="1000" b="1">
              <a:solidFill>
                <a:srgbClr val="120742"/>
              </a:solidFill>
              <a:latin typeface="Arial" panose="020B0604020202020204" pitchFamily="34" charset="0"/>
              <a:cs typeface="Arial" panose="020B0604020202020204" pitchFamily="34" charset="0"/>
            </a:endParaRPr>
          </a:p>
        </p:txBody>
      </p:sp>
      <p:sp>
        <p:nvSpPr>
          <p:cNvPr id="51" name="Title 1"/>
          <p:cNvSpPr txBox="1">
            <a:spLocks/>
          </p:cNvSpPr>
          <p:nvPr/>
        </p:nvSpPr>
        <p:spPr>
          <a:xfrm>
            <a:off x="5831307" y="2288465"/>
            <a:ext cx="3136126" cy="447868"/>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Destination of day trips </a:t>
            </a:r>
            <a:r>
              <a:rPr sz="1000" b="1" i="1" smtClean="0">
                <a:solidFill>
                  <a:srgbClr val="120742"/>
                </a:solidFill>
                <a:latin typeface="Arial" panose="020B0604020202020204" pitchFamily="34" charset="0"/>
                <a:cs typeface="Arial" panose="020B0604020202020204" pitchFamily="34" charset="0"/>
              </a:rPr>
              <a:t>from</a:t>
            </a:r>
            <a:r>
              <a:rPr sz="1000" b="1" smtClean="0">
                <a:solidFill>
                  <a:srgbClr val="120742"/>
                </a:solidFill>
                <a:latin typeface="Arial" panose="020B0604020202020204" pitchFamily="34" charset="0"/>
                <a:cs typeface="Arial" panose="020B0604020202020204" pitchFamily="34" charset="0"/>
              </a:rPr>
              <a:t> Bath **</a:t>
            </a:r>
          </a:p>
          <a:p>
            <a:pPr algn="ctr"/>
            <a:r>
              <a:rPr sz="1000" b="1" smtClean="0">
                <a:solidFill>
                  <a:srgbClr val="120742"/>
                </a:solidFill>
                <a:latin typeface="Arial" panose="020B0604020202020204" pitchFamily="34" charset="0"/>
                <a:cs typeface="Arial" panose="020B0604020202020204" pitchFamily="34" charset="0"/>
              </a:rPr>
              <a:t>(Top 5)</a:t>
            </a:r>
            <a:endParaRPr sz="1000" b="1">
              <a:solidFill>
                <a:srgbClr val="120742"/>
              </a:solidFill>
              <a:latin typeface="Arial" panose="020B0604020202020204" pitchFamily="34" charset="0"/>
              <a:cs typeface="Arial" panose="020B0604020202020204" pitchFamily="34" charset="0"/>
            </a:endParaRPr>
          </a:p>
        </p:txBody>
      </p:sp>
      <p:sp>
        <p:nvSpPr>
          <p:cNvPr id="52" name="Rectangle 51"/>
          <p:cNvSpPr/>
          <p:nvPr/>
        </p:nvSpPr>
        <p:spPr>
          <a:xfrm>
            <a:off x="477670" y="2164909"/>
            <a:ext cx="2648427"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57" name="Rectangle 56"/>
          <p:cNvSpPr/>
          <p:nvPr/>
        </p:nvSpPr>
        <p:spPr>
          <a:xfrm>
            <a:off x="3126097" y="2164910"/>
            <a:ext cx="2870439" cy="3861588"/>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60" name="Rectangle 59"/>
          <p:cNvSpPr/>
          <p:nvPr/>
        </p:nvSpPr>
        <p:spPr>
          <a:xfrm>
            <a:off x="5996536" y="2164910"/>
            <a:ext cx="2916461" cy="3861588"/>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246221"/>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a:t>
            </a:r>
            <a:r>
              <a:rPr lang="en-GB" sz="1000" dirty="0">
                <a:solidFill>
                  <a:srgbClr val="120742"/>
                </a:solidFill>
                <a:latin typeface="Arial" panose="020B0604020202020204" pitchFamily="34" charset="0"/>
                <a:cs typeface="Arial" panose="020B0604020202020204" pitchFamily="34" charset="0"/>
              </a:rPr>
              <a:t>Destination of day trips  </a:t>
            </a:r>
            <a:r>
              <a:rPr lang="en-GB" sz="1000" i="1" dirty="0">
                <a:solidFill>
                  <a:srgbClr val="120742"/>
                </a:solidFill>
                <a:latin typeface="Arial" panose="020B0604020202020204" pitchFamily="34" charset="0"/>
                <a:cs typeface="Arial" panose="020B0604020202020204" pitchFamily="34" charset="0"/>
              </a:rPr>
              <a:t>from</a:t>
            </a:r>
            <a:r>
              <a:rPr lang="en-GB" sz="1000" dirty="0">
                <a:solidFill>
                  <a:srgbClr val="120742"/>
                </a:solidFill>
                <a:latin typeface="Arial" panose="020B0604020202020204" pitchFamily="34" charset="0"/>
                <a:cs typeface="Arial" panose="020B0604020202020204" pitchFamily="34" charset="0"/>
              </a:rPr>
              <a:t> </a:t>
            </a:r>
            <a:r>
              <a:rPr lang="en-GB" sz="1000" dirty="0" smtClean="0">
                <a:solidFill>
                  <a:srgbClr val="120742"/>
                </a:solidFill>
                <a:latin typeface="Arial" panose="020B0604020202020204" pitchFamily="34" charset="0"/>
                <a:cs typeface="Arial" panose="020B0604020202020204" pitchFamily="34" charset="0"/>
              </a:rPr>
              <a:t>Bath’  = IPS 2016 only. *Gateway Regions are defined in the introduction of this report</a:t>
            </a:r>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ext uri="{D42A27DB-BD31-4B8C-83A1-F6EECF244321}">
                <p14:modId xmlns:p14="http://schemas.microsoft.com/office/powerpoint/2010/main" val="1947404679"/>
              </p:ext>
            </p:extLst>
          </p:nvPr>
        </p:nvGraphicFramePr>
        <p:xfrm>
          <a:off x="3126096" y="2736333"/>
          <a:ext cx="2705211" cy="31300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7" name="Chart 26"/>
          <p:cNvGraphicFramePr/>
          <p:nvPr>
            <p:extLst>
              <p:ext uri="{D42A27DB-BD31-4B8C-83A1-F6EECF244321}">
                <p14:modId xmlns:p14="http://schemas.microsoft.com/office/powerpoint/2010/main" val="2049000578"/>
              </p:ext>
            </p:extLst>
          </p:nvPr>
        </p:nvGraphicFramePr>
        <p:xfrm>
          <a:off x="6102160" y="2736333"/>
          <a:ext cx="2705211" cy="3130077"/>
        </p:xfrm>
        <a:graphic>
          <a:graphicData uri="http://schemas.openxmlformats.org/drawingml/2006/chart">
            <c:chart xmlns:c="http://schemas.openxmlformats.org/drawingml/2006/chart" xmlns:r="http://schemas.openxmlformats.org/officeDocument/2006/relationships" r:id="rId4"/>
          </a:graphicData>
        </a:graphic>
      </p:graphicFrame>
      <p:sp>
        <p:nvSpPr>
          <p:cNvPr id="14" name="Rectangle 13"/>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Bath</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17547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2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27967</TotalTime>
  <Words>1607</Words>
  <Application>Microsoft Office PowerPoint</Application>
  <PresentationFormat>On-screen Show (4:3)</PresentationFormat>
  <Paragraphs>447</Paragraphs>
  <Slides>9</Slides>
  <Notes>1</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9</vt:i4>
      </vt:variant>
    </vt:vector>
  </HeadingPairs>
  <TitlesOfParts>
    <vt:vector size="14" baseType="lpstr">
      <vt:lpstr>Arial</vt:lpstr>
      <vt:lpstr>Calibri</vt:lpstr>
      <vt:lpstr>Discover England Initial Summary Report v1</vt:lpstr>
      <vt:lpstr>1_Discover England Initial Summary Report v1</vt:lpstr>
      <vt:lpstr>2_Discover England Initial Summary Report v1</vt:lpstr>
      <vt:lpstr>Discover England:  summary insights on overseas visitors to Bath</vt:lpstr>
      <vt:lpstr>Headline stats: Overseas visits, spend and nights to Bath</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918</cp:revision>
  <cp:lastPrinted>2017-10-24T09:05:43Z</cp:lastPrinted>
  <dcterms:created xsi:type="dcterms:W3CDTF">2016-07-20T15:06:07Z</dcterms:created>
  <dcterms:modified xsi:type="dcterms:W3CDTF">2017-11-06T16:07:20Z</dcterms:modified>
</cp:coreProperties>
</file>