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3.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4.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notesSlides/notesSlide5.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6.xml" ContentType="application/vnd.openxmlformats-officedocument.presentationml.notesSlide+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notesSlides/notesSlide7.xml" ContentType="application/vnd.openxmlformats-officedocument.presentationml.notesSlide+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notesSlides/notesSlide8.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notesSlides/notesSlide9.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notesSlides/notesSlide10.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notesSlides/notesSlide11.xml" ContentType="application/vnd.openxmlformats-officedocument.presentationml.notesSlide+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notesSlides/notesSlide12.xml" ContentType="application/vnd.openxmlformats-officedocument.presentationml.notesSlide+xml"/>
  <Override PartName="/ppt/charts/chart208.xml" ContentType="application/vnd.openxmlformats-officedocument.drawingml.chart+xml"/>
  <Override PartName="/ppt/charts/chart209.xml" ContentType="application/vnd.openxmlformats-officedocument.drawingml.chart+xml"/>
  <Override PartName="/ppt/charts/chart210.xml" ContentType="application/vnd.openxmlformats-officedocument.drawingml.chart+xml"/>
  <Override PartName="/ppt/charts/chart211.xml" ContentType="application/vnd.openxmlformats-officedocument.drawingml.chart+xml"/>
  <Override PartName="/ppt/charts/chart212.xml" ContentType="application/vnd.openxmlformats-officedocument.drawingml.chart+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charts/chart216.xml" ContentType="application/vnd.openxmlformats-officedocument.drawingml.chart+xml"/>
  <Override PartName="/ppt/charts/chart217.xml" ContentType="application/vnd.openxmlformats-officedocument.drawingml.chart+xml"/>
  <Override PartName="/ppt/charts/chart218.xml" ContentType="application/vnd.openxmlformats-officedocument.drawingml.chart+xml"/>
  <Override PartName="/ppt/charts/chart219.xml" ContentType="application/vnd.openxmlformats-officedocument.drawingml.chart+xml"/>
  <Override PartName="/ppt/charts/chart220.xml" ContentType="application/vnd.openxmlformats-officedocument.drawingml.chart+xml"/>
  <Override PartName="/ppt/charts/chart221.xml" ContentType="application/vnd.openxmlformats-officedocument.drawingml.chart+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charts/chart225.xml" ContentType="application/vnd.openxmlformats-officedocument.drawingml.chart+xml"/>
  <Override PartName="/ppt/notesSlides/notesSlide13.xml" ContentType="application/vnd.openxmlformats-officedocument.presentationml.notesSlide+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charts/chart229.xml" ContentType="application/vnd.openxmlformats-officedocument.drawingml.chart+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charts/chart233.xml" ContentType="application/vnd.openxmlformats-officedocument.drawingml.chart+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charts/chart237.xml" ContentType="application/vnd.openxmlformats-officedocument.drawingml.chart+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charts/chart24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42.xml" ContentType="application/vnd.openxmlformats-officedocument.drawingml.chart+xml"/>
  <Override PartName="/ppt/charts/style2.xml" ContentType="application/vnd.ms-office.chartstyle+xml"/>
  <Override PartName="/ppt/charts/colors2.xml" ContentType="application/vnd.ms-office.chartcolorstyle+xml"/>
  <Override PartName="/ppt/charts/chart243.xml" ContentType="application/vnd.openxmlformats-officedocument.drawingml.chart+xml"/>
  <Override PartName="/ppt/charts/chart244.xml" ContentType="application/vnd.openxmlformats-officedocument.drawingml.chart+xml"/>
  <Override PartName="/ppt/notesSlides/notesSlide14.xml" ContentType="application/vnd.openxmlformats-officedocument.presentationml.notesSlide+xml"/>
  <Override PartName="/ppt/charts/chart245.xml" ContentType="application/vnd.openxmlformats-officedocument.drawingml.chart+xml"/>
  <Override PartName="/ppt/charts/chart246.xml" ContentType="application/vnd.openxmlformats-officedocument.drawingml.chart+xml"/>
  <Override PartName="/ppt/charts/chart247.xml" ContentType="application/vnd.openxmlformats-officedocument.drawingml.chart+xml"/>
  <Override PartName="/ppt/charts/chart248.xml" ContentType="application/vnd.openxmlformats-officedocument.drawingml.chart+xml"/>
  <Override PartName="/ppt/charts/chart249.xml" ContentType="application/vnd.openxmlformats-officedocument.drawingml.chart+xml"/>
  <Override PartName="/ppt/charts/chart250.xml" ContentType="application/vnd.openxmlformats-officedocument.drawingml.chart+xml"/>
  <Override PartName="/ppt/charts/chart251.xml" ContentType="application/vnd.openxmlformats-officedocument.drawingml.chart+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charts/chart255.xml" ContentType="application/vnd.openxmlformats-officedocument.drawingml.chart+xml"/>
  <Override PartName="/ppt/charts/chart256.xml" ContentType="application/vnd.openxmlformats-officedocument.drawingml.chart+xml"/>
  <Override PartName="/ppt/charts/chart257.xml" ContentType="application/vnd.openxmlformats-officedocument.drawingml.chart+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notesSlides/notesSlide15.xml" ContentType="application/vnd.openxmlformats-officedocument.presentationml.notesSlide+xml"/>
  <Override PartName="/ppt/charts/chart264.xml" ContentType="application/vnd.openxmlformats-officedocument.drawingml.chart+xml"/>
  <Override PartName="/ppt/charts/chart265.xml" ContentType="application/vnd.openxmlformats-officedocument.drawingml.chart+xml"/>
  <Override PartName="/ppt/charts/chart266.xml" ContentType="application/vnd.openxmlformats-officedocument.drawingml.chart+xml"/>
  <Override PartName="/ppt/charts/chart267.xml" ContentType="application/vnd.openxmlformats-officedocument.drawingml.chart+xml"/>
  <Override PartName="/ppt/charts/chart268.xml" ContentType="application/vnd.openxmlformats-officedocument.drawingml.chart+xml"/>
  <Override PartName="/ppt/charts/chart269.xml" ContentType="application/vnd.openxmlformats-officedocument.drawingml.chart+xml"/>
  <Override PartName="/ppt/charts/chart270.xml" ContentType="application/vnd.openxmlformats-officedocument.drawingml.chart+xml"/>
  <Override PartName="/ppt/charts/chart271.xml" ContentType="application/vnd.openxmlformats-officedocument.drawingml.chart+xml"/>
  <Override PartName="/ppt/charts/chart272.xml" ContentType="application/vnd.openxmlformats-officedocument.drawingml.chart+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charts/chart277.xml" ContentType="application/vnd.openxmlformats-officedocument.drawingml.chart+xml"/>
  <Override PartName="/ppt/charts/chart278.xml" ContentType="application/vnd.openxmlformats-officedocument.drawingml.chart+xml"/>
  <Override PartName="/ppt/charts/chart279.xml" ContentType="application/vnd.openxmlformats-officedocument.drawingml.chart+xml"/>
  <Override PartName="/ppt/charts/chart280.xml" ContentType="application/vnd.openxmlformats-officedocument.drawingml.chart+xml"/>
  <Override PartName="/ppt/charts/chart281.xml" ContentType="application/vnd.openxmlformats-officedocument.drawingml.chart+xml"/>
  <Override PartName="/ppt/notesSlides/notesSlide16.xml" ContentType="application/vnd.openxmlformats-officedocument.presentationml.notesSlide+xml"/>
  <Override PartName="/ppt/charts/chart282.xml" ContentType="application/vnd.openxmlformats-officedocument.drawingml.chart+xml"/>
  <Override PartName="/ppt/charts/chart283.xml" ContentType="application/vnd.openxmlformats-officedocument.drawingml.chart+xml"/>
  <Override PartName="/ppt/charts/chart284.xml" ContentType="application/vnd.openxmlformats-officedocument.drawingml.chart+xml"/>
  <Override PartName="/ppt/charts/chart285.xml" ContentType="application/vnd.openxmlformats-officedocument.drawingml.chart+xml"/>
  <Override PartName="/ppt/charts/chart286.xml" ContentType="application/vnd.openxmlformats-officedocument.drawingml.chart+xml"/>
  <Override PartName="/ppt/charts/chart287.xml" ContentType="application/vnd.openxmlformats-officedocument.drawingml.chart+xml"/>
  <Override PartName="/ppt/charts/chart288.xml" ContentType="application/vnd.openxmlformats-officedocument.drawingml.chart+xml"/>
  <Override PartName="/ppt/charts/chart289.xml" ContentType="application/vnd.openxmlformats-officedocument.drawingml.chart+xml"/>
  <Override PartName="/ppt/charts/chart290.xml" ContentType="application/vnd.openxmlformats-officedocument.drawingml.chart+xml"/>
  <Override PartName="/ppt/charts/chart291.xml" ContentType="application/vnd.openxmlformats-officedocument.drawingml.chart+xml"/>
  <Override PartName="/ppt/charts/chart292.xml" ContentType="application/vnd.openxmlformats-officedocument.drawingml.chart+xml"/>
  <Override PartName="/ppt/charts/chart293.xml" ContentType="application/vnd.openxmlformats-officedocument.drawingml.chart+xml"/>
  <Override PartName="/ppt/charts/chart294.xml" ContentType="application/vnd.openxmlformats-officedocument.drawingml.chart+xml"/>
  <Override PartName="/ppt/charts/chart295.xml" ContentType="application/vnd.openxmlformats-officedocument.drawingml.chart+xml"/>
  <Override PartName="/ppt/charts/chart296.xml" ContentType="application/vnd.openxmlformats-officedocument.drawingml.chart+xml"/>
  <Override PartName="/ppt/charts/chart297.xml" ContentType="application/vnd.openxmlformats-officedocument.drawingml.chart+xml"/>
  <Override PartName="/ppt/charts/chart298.xml" ContentType="application/vnd.openxmlformats-officedocument.drawingml.chart+xml"/>
  <Override PartName="/ppt/charts/chart299.xml" ContentType="application/vnd.openxmlformats-officedocument.drawingml.chart+xml"/>
  <Override PartName="/ppt/notesSlides/notesSlide17.xml" ContentType="application/vnd.openxmlformats-officedocument.presentationml.notesSlide+xml"/>
  <Override PartName="/ppt/charts/chart300.xml" ContentType="application/vnd.openxmlformats-officedocument.drawingml.chart+xml"/>
  <Override PartName="/ppt/charts/chart301.xml" ContentType="application/vnd.openxmlformats-officedocument.drawingml.chart+xml"/>
  <Override PartName="/ppt/charts/chart302.xml" ContentType="application/vnd.openxmlformats-officedocument.drawingml.chart+xml"/>
  <Override PartName="/ppt/charts/chart303.xml" ContentType="application/vnd.openxmlformats-officedocument.drawingml.chart+xml"/>
  <Override PartName="/ppt/charts/chart304.xml" ContentType="application/vnd.openxmlformats-officedocument.drawingml.chart+xml"/>
  <Override PartName="/ppt/charts/chart305.xml" ContentType="application/vnd.openxmlformats-officedocument.drawingml.chart+xml"/>
  <Override PartName="/ppt/charts/chart306.xml" ContentType="application/vnd.openxmlformats-officedocument.drawingml.chart+xml"/>
  <Override PartName="/ppt/charts/chart307.xml" ContentType="application/vnd.openxmlformats-officedocument.drawingml.chart+xml"/>
  <Override PartName="/ppt/charts/chart308.xml" ContentType="application/vnd.openxmlformats-officedocument.drawingml.chart+xml"/>
  <Override PartName="/ppt/charts/chart309.xml" ContentType="application/vnd.openxmlformats-officedocument.drawingml.chart+xml"/>
  <Override PartName="/ppt/charts/chart310.xml" ContentType="application/vnd.openxmlformats-officedocument.drawingml.chart+xml"/>
  <Override PartName="/ppt/charts/chart311.xml" ContentType="application/vnd.openxmlformats-officedocument.drawingml.chart+xml"/>
  <Override PartName="/ppt/charts/chart312.xml" ContentType="application/vnd.openxmlformats-officedocument.drawingml.chart+xml"/>
  <Override PartName="/ppt/charts/chart313.xml" ContentType="application/vnd.openxmlformats-officedocument.drawingml.chart+xml"/>
  <Override PartName="/ppt/charts/chart314.xml" ContentType="application/vnd.openxmlformats-officedocument.drawingml.chart+xml"/>
  <Override PartName="/ppt/charts/chart315.xml" ContentType="application/vnd.openxmlformats-officedocument.drawingml.chart+xml"/>
  <Override PartName="/ppt/charts/chart316.xml" ContentType="application/vnd.openxmlformats-officedocument.drawingml.chart+xml"/>
  <Override PartName="/ppt/charts/chart317.xml" ContentType="application/vnd.openxmlformats-officedocument.drawingml.chart+xml"/>
  <Override PartName="/ppt/charts/chart318.xml" ContentType="application/vnd.openxmlformats-officedocument.drawingml.chart+xml"/>
  <Override PartName="/ppt/notesSlides/notesSlide18.xml" ContentType="application/vnd.openxmlformats-officedocument.presentationml.notesSlide+xml"/>
  <Override PartName="/ppt/charts/chart319.xml" ContentType="application/vnd.openxmlformats-officedocument.drawingml.chart+xml"/>
  <Override PartName="/ppt/charts/chart320.xml" ContentType="application/vnd.openxmlformats-officedocument.drawingml.chart+xml"/>
  <Override PartName="/ppt/charts/chart321.xml" ContentType="application/vnd.openxmlformats-officedocument.drawingml.chart+xml"/>
  <Override PartName="/ppt/charts/chart322.xml" ContentType="application/vnd.openxmlformats-officedocument.drawingml.chart+xml"/>
  <Override PartName="/ppt/charts/chart323.xml" ContentType="application/vnd.openxmlformats-officedocument.drawingml.chart+xml"/>
  <Override PartName="/ppt/charts/chart324.xml" ContentType="application/vnd.openxmlformats-officedocument.drawingml.chart+xml"/>
  <Override PartName="/ppt/charts/chart325.xml" ContentType="application/vnd.openxmlformats-officedocument.drawingml.chart+xml"/>
  <Override PartName="/ppt/charts/chart326.xml" ContentType="application/vnd.openxmlformats-officedocument.drawingml.chart+xml"/>
  <Override PartName="/ppt/charts/chart327.xml" ContentType="application/vnd.openxmlformats-officedocument.drawingml.chart+xml"/>
  <Override PartName="/ppt/charts/chart328.xml" ContentType="application/vnd.openxmlformats-officedocument.drawingml.chart+xml"/>
  <Override PartName="/ppt/charts/chart329.xml" ContentType="application/vnd.openxmlformats-officedocument.drawingml.chart+xml"/>
  <Override PartName="/ppt/charts/chart330.xml" ContentType="application/vnd.openxmlformats-officedocument.drawingml.chart+xml"/>
  <Override PartName="/ppt/charts/chart331.xml" ContentType="application/vnd.openxmlformats-officedocument.drawingml.chart+xml"/>
  <Override PartName="/ppt/charts/chart332.xml" ContentType="application/vnd.openxmlformats-officedocument.drawingml.chart+xml"/>
  <Override PartName="/ppt/charts/chart333.xml" ContentType="application/vnd.openxmlformats-officedocument.drawingml.chart+xml"/>
  <Override PartName="/ppt/charts/chart334.xml" ContentType="application/vnd.openxmlformats-officedocument.drawingml.chart+xml"/>
  <Override PartName="/ppt/charts/chart335.xml" ContentType="application/vnd.openxmlformats-officedocument.drawingml.chart+xml"/>
  <Override PartName="/ppt/charts/chart336.xml" ContentType="application/vnd.openxmlformats-officedocument.drawingml.chart+xml"/>
  <Override PartName="/ppt/notesSlides/notesSlide19.xml" ContentType="application/vnd.openxmlformats-officedocument.presentationml.notesSlide+xml"/>
  <Override PartName="/ppt/charts/chart337.xml" ContentType="application/vnd.openxmlformats-officedocument.drawingml.chart+xml"/>
  <Override PartName="/ppt/charts/chart338.xml" ContentType="application/vnd.openxmlformats-officedocument.drawingml.chart+xml"/>
  <Override PartName="/ppt/charts/chart339.xml" ContentType="application/vnd.openxmlformats-officedocument.drawingml.chart+xml"/>
  <Override PartName="/ppt/charts/chart340.xml" ContentType="application/vnd.openxmlformats-officedocument.drawingml.chart+xml"/>
  <Override PartName="/ppt/charts/chart341.xml" ContentType="application/vnd.openxmlformats-officedocument.drawingml.chart+xml"/>
  <Override PartName="/ppt/charts/chart342.xml" ContentType="application/vnd.openxmlformats-officedocument.drawingml.chart+xml"/>
  <Override PartName="/ppt/charts/chart343.xml" ContentType="application/vnd.openxmlformats-officedocument.drawingml.chart+xml"/>
  <Override PartName="/ppt/charts/chart344.xml" ContentType="application/vnd.openxmlformats-officedocument.drawingml.chart+xml"/>
  <Override PartName="/ppt/charts/chart345.xml" ContentType="application/vnd.openxmlformats-officedocument.drawingml.chart+xml"/>
  <Override PartName="/ppt/charts/chart346.xml" ContentType="application/vnd.openxmlformats-officedocument.drawingml.chart+xml"/>
  <Override PartName="/ppt/charts/chart347.xml" ContentType="application/vnd.openxmlformats-officedocument.drawingml.chart+xml"/>
  <Override PartName="/ppt/charts/chart348.xml" ContentType="application/vnd.openxmlformats-officedocument.drawingml.chart+xml"/>
  <Override PartName="/ppt/charts/chart349.xml" ContentType="application/vnd.openxmlformats-officedocument.drawingml.chart+xml"/>
  <Override PartName="/ppt/charts/chart350.xml" ContentType="application/vnd.openxmlformats-officedocument.drawingml.chart+xml"/>
  <Override PartName="/ppt/charts/chart351.xml" ContentType="application/vnd.openxmlformats-officedocument.drawingml.chart+xml"/>
  <Override PartName="/ppt/charts/chart352.xml" ContentType="application/vnd.openxmlformats-officedocument.drawingml.chart+xml"/>
  <Override PartName="/ppt/charts/chart353.xml" ContentType="application/vnd.openxmlformats-officedocument.drawingml.chart+xml"/>
  <Override PartName="/ppt/charts/chart354.xml" ContentType="application/vnd.openxmlformats-officedocument.drawingml.chart+xml"/>
  <Override PartName="/ppt/notesSlides/notesSlide20.xml" ContentType="application/vnd.openxmlformats-officedocument.presentationml.notesSlide+xml"/>
  <Override PartName="/ppt/charts/chart355.xml" ContentType="application/vnd.openxmlformats-officedocument.drawingml.chart+xml"/>
  <Override PartName="/ppt/charts/chart356.xml" ContentType="application/vnd.openxmlformats-officedocument.drawingml.chart+xml"/>
  <Override PartName="/ppt/charts/chart357.xml" ContentType="application/vnd.openxmlformats-officedocument.drawingml.chart+xml"/>
  <Override PartName="/ppt/charts/chart358.xml" ContentType="application/vnd.openxmlformats-officedocument.drawingml.chart+xml"/>
  <Override PartName="/ppt/charts/chart359.xml" ContentType="application/vnd.openxmlformats-officedocument.drawingml.chart+xml"/>
  <Override PartName="/ppt/charts/chart360.xml" ContentType="application/vnd.openxmlformats-officedocument.drawingml.chart+xml"/>
  <Override PartName="/ppt/charts/chart361.xml" ContentType="application/vnd.openxmlformats-officedocument.drawingml.chart+xml"/>
  <Override PartName="/ppt/charts/chart362.xml" ContentType="application/vnd.openxmlformats-officedocument.drawingml.chart+xml"/>
  <Override PartName="/ppt/charts/chart363.xml" ContentType="application/vnd.openxmlformats-officedocument.drawingml.chart+xml"/>
  <Override PartName="/ppt/charts/chart364.xml" ContentType="application/vnd.openxmlformats-officedocument.drawingml.chart+xml"/>
  <Override PartName="/ppt/charts/chart36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 id="2147483679" r:id="rId3"/>
    <p:sldMasterId id="2147483691" r:id="rId4"/>
    <p:sldMasterId id="2147483703" r:id="rId5"/>
    <p:sldMasterId id="2147483715" r:id="rId6"/>
    <p:sldMasterId id="2147483727" r:id="rId7"/>
    <p:sldMasterId id="2147483739" r:id="rId8"/>
    <p:sldMasterId id="2147483751" r:id="rId9"/>
    <p:sldMasterId id="2147483763" r:id="rId10"/>
    <p:sldMasterId id="2147483775" r:id="rId11"/>
    <p:sldMasterId id="2147483787" r:id="rId12"/>
    <p:sldMasterId id="2147483799" r:id="rId13"/>
  </p:sldMasterIdLst>
  <p:notesMasterIdLst>
    <p:notesMasterId r:id="rId103"/>
  </p:notesMasterIdLst>
  <p:handoutMasterIdLst>
    <p:handoutMasterId r:id="rId104"/>
  </p:handoutMasterIdLst>
  <p:sldIdLst>
    <p:sldId id="276" r:id="rId14"/>
    <p:sldId id="283" r:id="rId15"/>
    <p:sldId id="284" r:id="rId16"/>
    <p:sldId id="285" r:id="rId17"/>
    <p:sldId id="286" r:id="rId18"/>
    <p:sldId id="289" r:id="rId19"/>
    <p:sldId id="290" r:id="rId20"/>
    <p:sldId id="287" r:id="rId21"/>
    <p:sldId id="435"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31" r:id="rId67"/>
    <p:sldId id="432" r:id="rId68"/>
    <p:sldId id="433" r:id="rId69"/>
    <p:sldId id="434" r:id="rId70"/>
    <p:sldId id="411" r:id="rId71"/>
    <p:sldId id="412" r:id="rId72"/>
    <p:sldId id="413" r:id="rId73"/>
    <p:sldId id="414" r:id="rId74"/>
    <p:sldId id="282" r:id="rId75"/>
    <p:sldId id="280" r:id="rId76"/>
    <p:sldId id="277" r:id="rId77"/>
    <p:sldId id="278" r:id="rId78"/>
    <p:sldId id="415" r:id="rId79"/>
    <p:sldId id="416" r:id="rId80"/>
    <p:sldId id="417" r:id="rId81"/>
    <p:sldId id="418" r:id="rId82"/>
    <p:sldId id="419" r:id="rId83"/>
    <p:sldId id="420" r:id="rId84"/>
    <p:sldId id="421" r:id="rId85"/>
    <p:sldId id="422" r:id="rId86"/>
    <p:sldId id="303" r:id="rId87"/>
    <p:sldId id="304" r:id="rId88"/>
    <p:sldId id="305" r:id="rId89"/>
    <p:sldId id="306" r:id="rId90"/>
    <p:sldId id="423" r:id="rId91"/>
    <p:sldId id="424" r:id="rId92"/>
    <p:sldId id="425" r:id="rId93"/>
    <p:sldId id="426" r:id="rId94"/>
    <p:sldId id="427" r:id="rId95"/>
    <p:sldId id="428" r:id="rId96"/>
    <p:sldId id="429" r:id="rId97"/>
    <p:sldId id="430" r:id="rId98"/>
    <p:sldId id="315" r:id="rId99"/>
    <p:sldId id="316" r:id="rId100"/>
    <p:sldId id="317" r:id="rId101"/>
    <p:sldId id="318" r:id="rId10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204" userDrawn="1">
          <p15:clr>
            <a:srgbClr val="A4A3A4"/>
          </p15:clr>
        </p15:guide>
        <p15:guide id="4" pos="55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Faux" initials="XF" lastIdx="9" clrIdx="0">
    <p:extLst/>
  </p:cmAuthor>
  <p:cmAuthor id="2" name="Jon Young" initials="JY" lastIdx="384" clrIdx="1"/>
  <p:cmAuthor id="3" name="Emily Cronin" initials="EC" lastIdx="12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DFB"/>
    <a:srgbClr val="505050"/>
    <a:srgbClr val="120742"/>
    <a:srgbClr val="646363"/>
    <a:srgbClr val="D4E1E0"/>
    <a:srgbClr val="A1AEAF"/>
    <a:srgbClr val="BFDBF7"/>
    <a:srgbClr val="157EAB"/>
    <a:srgbClr val="F9A526"/>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9200" autoAdjust="0"/>
  </p:normalViewPr>
  <p:slideViewPr>
    <p:cSldViewPr snapToGrid="0" snapToObjects="1">
      <p:cViewPr varScale="1">
        <p:scale>
          <a:sx n="116" d="100"/>
          <a:sy n="116" d="100"/>
        </p:scale>
        <p:origin x="1482" y="108"/>
      </p:cViewPr>
      <p:guideLst>
        <p:guide orient="horz" pos="3936"/>
        <p:guide pos="204"/>
        <p:guide pos="553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1" Type="http://schemas.openxmlformats.org/officeDocument/2006/relationships/package" Target="../embeddings/Microsoft_Excel_Worksheet225.xlsx"/></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1" Type="http://schemas.openxmlformats.org/officeDocument/2006/relationships/package" Target="../embeddings/Microsoft_Excel_Worksheet22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1" Type="http://schemas.openxmlformats.org/officeDocument/2006/relationships/package" Target="../embeddings/Microsoft_Excel_Worksheet233.xlsx"/></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1" Type="http://schemas.openxmlformats.org/officeDocument/2006/relationships/package" Target="../embeddings/Microsoft_Excel_Worksheet237.xlsx"/></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3" Type="http://schemas.openxmlformats.org/officeDocument/2006/relationships/package" Target="../embeddings/Microsoft_Excel_Worksheet241.xlsx"/><Relationship Id="rId2" Type="http://schemas.microsoft.com/office/2011/relationships/chartColorStyle" Target="colors1.xml"/><Relationship Id="rId1" Type="http://schemas.microsoft.com/office/2011/relationships/chartStyle" Target="style1.xml"/></Relationships>
</file>

<file path=ppt/charts/_rels/chart242.xml.rels><?xml version="1.0" encoding="UTF-8" standalone="yes"?>
<Relationships xmlns="http://schemas.openxmlformats.org/package/2006/relationships"><Relationship Id="rId3" Type="http://schemas.openxmlformats.org/officeDocument/2006/relationships/package" Target="../embeddings/Microsoft_Excel_Worksheet242.xlsx"/><Relationship Id="rId2" Type="http://schemas.microsoft.com/office/2011/relationships/chartColorStyle" Target="colors2.xml"/><Relationship Id="rId1" Type="http://schemas.microsoft.com/office/2011/relationships/chartStyle" Target="style2.xml"/></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1" Type="http://schemas.openxmlformats.org/officeDocument/2006/relationships/package" Target="../embeddings/Microsoft_Excel_Worksheet245.xlsx"/></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_Worksheet250.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_Worksheet252.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_Worksheet253.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_Worksheet254.xlsx"/></Relationships>
</file>

<file path=ppt/charts/_rels/chart257.xml.rels><?xml version="1.0" encoding="UTF-8" standalone="yes"?>
<Relationships xmlns="http://schemas.openxmlformats.org/package/2006/relationships"><Relationship Id="rId1" Type="http://schemas.openxmlformats.org/officeDocument/2006/relationships/package" Target="../embeddings/Microsoft_Excel_Worksheet255.xlsx"/></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_Worksheet256.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_Worksheet257.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_Worksheet258.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_Worksheet259.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_Worksheet260.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_Worksheet261.xlsx"/></Relationships>
</file>

<file path=ppt/charts/_rels/chart264.xml.rels><?xml version="1.0" encoding="UTF-8" standalone="yes"?>
<Relationships xmlns="http://schemas.openxmlformats.org/package/2006/relationships"><Relationship Id="rId1" Type="http://schemas.openxmlformats.org/officeDocument/2006/relationships/package" Target="../embeddings/Microsoft_Excel_Worksheet262.xlsx"/></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_Worksheet263.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_Worksheet264.xlsx"/></Relationships>
</file>

<file path=ppt/charts/_rels/chart267.xml.rels><?xml version="1.0" encoding="UTF-8" standalone="yes"?>
<Relationships xmlns="http://schemas.openxmlformats.org/package/2006/relationships"><Relationship Id="rId1" Type="http://schemas.openxmlformats.org/officeDocument/2006/relationships/package" Target="../embeddings/Microsoft_Excel_Worksheet265.xlsx"/></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_Worksheet266.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_Worksheet267.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_Worksheet268.xlsx"/></Relationships>
</file>

<file path=ppt/charts/_rels/chart271.xml.rels><?xml version="1.0" encoding="UTF-8" standalone="yes"?>
<Relationships xmlns="http://schemas.openxmlformats.org/package/2006/relationships"><Relationship Id="rId1" Type="http://schemas.openxmlformats.org/officeDocument/2006/relationships/package" Target="../embeddings/Microsoft_Excel_Worksheet269.xlsx"/></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_Worksheet270.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_Worksheet271.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_Worksheet272.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_Worksheet273.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_Worksheet274.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_Worksheet275.xlsx"/></Relationships>
</file>

<file path=ppt/charts/_rels/chart278.xml.rels><?xml version="1.0" encoding="UTF-8" standalone="yes"?>
<Relationships xmlns="http://schemas.openxmlformats.org/package/2006/relationships"><Relationship Id="rId1" Type="http://schemas.openxmlformats.org/officeDocument/2006/relationships/package" Target="../embeddings/Microsoft_Excel_Worksheet276.xlsx"/></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_Worksheet27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80.xml.rels><?xml version="1.0" encoding="UTF-8" standalone="yes"?>
<Relationships xmlns="http://schemas.openxmlformats.org/package/2006/relationships"><Relationship Id="rId1" Type="http://schemas.openxmlformats.org/officeDocument/2006/relationships/package" Target="../embeddings/Microsoft_Excel_Worksheet278.xlsx"/></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_Worksheet279.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_Worksheet280.xlsx"/></Relationships>
</file>

<file path=ppt/charts/_rels/chart283.xml.rels><?xml version="1.0" encoding="UTF-8" standalone="yes"?>
<Relationships xmlns="http://schemas.openxmlformats.org/package/2006/relationships"><Relationship Id="rId1" Type="http://schemas.openxmlformats.org/officeDocument/2006/relationships/package" Target="../embeddings/Microsoft_Excel_Worksheet281.xlsx"/></Relationships>
</file>

<file path=ppt/charts/_rels/chart284.xml.rels><?xml version="1.0" encoding="UTF-8" standalone="yes"?>
<Relationships xmlns="http://schemas.openxmlformats.org/package/2006/relationships"><Relationship Id="rId1" Type="http://schemas.openxmlformats.org/officeDocument/2006/relationships/package" Target="../embeddings/Microsoft_Excel_Worksheet282.xlsx"/></Relationships>
</file>

<file path=ppt/charts/_rels/chart285.xml.rels><?xml version="1.0" encoding="UTF-8" standalone="yes"?>
<Relationships xmlns="http://schemas.openxmlformats.org/package/2006/relationships"><Relationship Id="rId1" Type="http://schemas.openxmlformats.org/officeDocument/2006/relationships/package" Target="../embeddings/Microsoft_Excel_Worksheet283.xlsx"/></Relationships>
</file>

<file path=ppt/charts/_rels/chart286.xml.rels><?xml version="1.0" encoding="UTF-8" standalone="yes"?>
<Relationships xmlns="http://schemas.openxmlformats.org/package/2006/relationships"><Relationship Id="rId1" Type="http://schemas.openxmlformats.org/officeDocument/2006/relationships/package" Target="../embeddings/Microsoft_Excel_Worksheet284.xlsx"/></Relationships>
</file>

<file path=ppt/charts/_rels/chart287.xml.rels><?xml version="1.0" encoding="UTF-8" standalone="yes"?>
<Relationships xmlns="http://schemas.openxmlformats.org/package/2006/relationships"><Relationship Id="rId1" Type="http://schemas.openxmlformats.org/officeDocument/2006/relationships/package" Target="../embeddings/Microsoft_Excel_Worksheet285.xlsx"/></Relationships>
</file>

<file path=ppt/charts/_rels/chart288.xml.rels><?xml version="1.0" encoding="UTF-8" standalone="yes"?>
<Relationships xmlns="http://schemas.openxmlformats.org/package/2006/relationships"><Relationship Id="rId1" Type="http://schemas.openxmlformats.org/officeDocument/2006/relationships/package" Target="../embeddings/Microsoft_Excel_Worksheet286.xlsx"/></Relationships>
</file>

<file path=ppt/charts/_rels/chart289.xml.rels><?xml version="1.0" encoding="UTF-8" standalone="yes"?>
<Relationships xmlns="http://schemas.openxmlformats.org/package/2006/relationships"><Relationship Id="rId1" Type="http://schemas.openxmlformats.org/officeDocument/2006/relationships/package" Target="../embeddings/Microsoft_Excel_Worksheet28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290.xml.rels><?xml version="1.0" encoding="UTF-8" standalone="yes"?>
<Relationships xmlns="http://schemas.openxmlformats.org/package/2006/relationships"><Relationship Id="rId1" Type="http://schemas.openxmlformats.org/officeDocument/2006/relationships/package" Target="../embeddings/Microsoft_Excel_Worksheet288.xlsx"/></Relationships>
</file>

<file path=ppt/charts/_rels/chart291.xml.rels><?xml version="1.0" encoding="UTF-8" standalone="yes"?>
<Relationships xmlns="http://schemas.openxmlformats.org/package/2006/relationships"><Relationship Id="rId1" Type="http://schemas.openxmlformats.org/officeDocument/2006/relationships/package" Target="../embeddings/Microsoft_Excel_Worksheet289.xlsx"/></Relationships>
</file>

<file path=ppt/charts/_rels/chart292.xml.rels><?xml version="1.0" encoding="UTF-8" standalone="yes"?>
<Relationships xmlns="http://schemas.openxmlformats.org/package/2006/relationships"><Relationship Id="rId1" Type="http://schemas.openxmlformats.org/officeDocument/2006/relationships/package" Target="../embeddings/Microsoft_Excel_Worksheet290.xlsx"/></Relationships>
</file>

<file path=ppt/charts/_rels/chart293.xml.rels><?xml version="1.0" encoding="UTF-8" standalone="yes"?>
<Relationships xmlns="http://schemas.openxmlformats.org/package/2006/relationships"><Relationship Id="rId1" Type="http://schemas.openxmlformats.org/officeDocument/2006/relationships/package" Target="../embeddings/Microsoft_Excel_Worksheet291.xlsx"/></Relationships>
</file>

<file path=ppt/charts/_rels/chart294.xml.rels><?xml version="1.0" encoding="UTF-8" standalone="yes"?>
<Relationships xmlns="http://schemas.openxmlformats.org/package/2006/relationships"><Relationship Id="rId1" Type="http://schemas.openxmlformats.org/officeDocument/2006/relationships/package" Target="../embeddings/Microsoft_Excel_Worksheet292.xlsx"/></Relationships>
</file>

<file path=ppt/charts/_rels/chart295.xml.rels><?xml version="1.0" encoding="UTF-8" standalone="yes"?>
<Relationships xmlns="http://schemas.openxmlformats.org/package/2006/relationships"><Relationship Id="rId1" Type="http://schemas.openxmlformats.org/officeDocument/2006/relationships/package" Target="../embeddings/Microsoft_Excel_Worksheet293.xlsx"/></Relationships>
</file>

<file path=ppt/charts/_rels/chart296.xml.rels><?xml version="1.0" encoding="UTF-8" standalone="yes"?>
<Relationships xmlns="http://schemas.openxmlformats.org/package/2006/relationships"><Relationship Id="rId1" Type="http://schemas.openxmlformats.org/officeDocument/2006/relationships/package" Target="../embeddings/Microsoft_Excel_Worksheet294.xlsx"/></Relationships>
</file>

<file path=ppt/charts/_rels/chart297.xml.rels><?xml version="1.0" encoding="UTF-8" standalone="yes"?>
<Relationships xmlns="http://schemas.openxmlformats.org/package/2006/relationships"><Relationship Id="rId1" Type="http://schemas.openxmlformats.org/officeDocument/2006/relationships/package" Target="../embeddings/Microsoft_Excel_Worksheet295.xlsx"/></Relationships>
</file>

<file path=ppt/charts/_rels/chart298.xml.rels><?xml version="1.0" encoding="UTF-8" standalone="yes"?>
<Relationships xmlns="http://schemas.openxmlformats.org/package/2006/relationships"><Relationship Id="rId1" Type="http://schemas.openxmlformats.org/officeDocument/2006/relationships/package" Target="../embeddings/Microsoft_Excel_Worksheet296.xlsx"/></Relationships>
</file>

<file path=ppt/charts/_rels/chart299.xml.rels><?xml version="1.0" encoding="UTF-8" standalone="yes"?>
<Relationships xmlns="http://schemas.openxmlformats.org/package/2006/relationships"><Relationship Id="rId1" Type="http://schemas.openxmlformats.org/officeDocument/2006/relationships/package" Target="../embeddings/Microsoft_Excel_Worksheet29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00.xml.rels><?xml version="1.0" encoding="UTF-8" standalone="yes"?>
<Relationships xmlns="http://schemas.openxmlformats.org/package/2006/relationships"><Relationship Id="rId1" Type="http://schemas.openxmlformats.org/officeDocument/2006/relationships/package" Target="../embeddings/Microsoft_Excel_Worksheet298.xlsx"/></Relationships>
</file>

<file path=ppt/charts/_rels/chart301.xml.rels><?xml version="1.0" encoding="UTF-8" standalone="yes"?>
<Relationships xmlns="http://schemas.openxmlformats.org/package/2006/relationships"><Relationship Id="rId1" Type="http://schemas.openxmlformats.org/officeDocument/2006/relationships/package" Target="../embeddings/Microsoft_Excel_Worksheet299.xlsx"/></Relationships>
</file>

<file path=ppt/charts/_rels/chart302.xml.rels><?xml version="1.0" encoding="UTF-8" standalone="yes"?>
<Relationships xmlns="http://schemas.openxmlformats.org/package/2006/relationships"><Relationship Id="rId1" Type="http://schemas.openxmlformats.org/officeDocument/2006/relationships/package" Target="../embeddings/Microsoft_Excel_Worksheet300.xlsx"/></Relationships>
</file>

<file path=ppt/charts/_rels/chart303.xml.rels><?xml version="1.0" encoding="UTF-8" standalone="yes"?>
<Relationships xmlns="http://schemas.openxmlformats.org/package/2006/relationships"><Relationship Id="rId1" Type="http://schemas.openxmlformats.org/officeDocument/2006/relationships/package" Target="../embeddings/Microsoft_Excel_Worksheet301.xlsx"/></Relationships>
</file>

<file path=ppt/charts/_rels/chart304.xml.rels><?xml version="1.0" encoding="UTF-8" standalone="yes"?>
<Relationships xmlns="http://schemas.openxmlformats.org/package/2006/relationships"><Relationship Id="rId1" Type="http://schemas.openxmlformats.org/officeDocument/2006/relationships/package" Target="../embeddings/Microsoft_Excel_Worksheet302.xlsx"/></Relationships>
</file>

<file path=ppt/charts/_rels/chart305.xml.rels><?xml version="1.0" encoding="UTF-8" standalone="yes"?>
<Relationships xmlns="http://schemas.openxmlformats.org/package/2006/relationships"><Relationship Id="rId1" Type="http://schemas.openxmlformats.org/officeDocument/2006/relationships/package" Target="../embeddings/Microsoft_Excel_Worksheet303.xlsx"/></Relationships>
</file>

<file path=ppt/charts/_rels/chart306.xml.rels><?xml version="1.0" encoding="UTF-8" standalone="yes"?>
<Relationships xmlns="http://schemas.openxmlformats.org/package/2006/relationships"><Relationship Id="rId1" Type="http://schemas.openxmlformats.org/officeDocument/2006/relationships/package" Target="../embeddings/Microsoft_Excel_Worksheet304.xlsx"/></Relationships>
</file>

<file path=ppt/charts/_rels/chart307.xml.rels><?xml version="1.0" encoding="UTF-8" standalone="yes"?>
<Relationships xmlns="http://schemas.openxmlformats.org/package/2006/relationships"><Relationship Id="rId1" Type="http://schemas.openxmlformats.org/officeDocument/2006/relationships/package" Target="../embeddings/Microsoft_Excel_Worksheet305.xlsx"/></Relationships>
</file>

<file path=ppt/charts/_rels/chart308.xml.rels><?xml version="1.0" encoding="UTF-8" standalone="yes"?>
<Relationships xmlns="http://schemas.openxmlformats.org/package/2006/relationships"><Relationship Id="rId1" Type="http://schemas.openxmlformats.org/officeDocument/2006/relationships/package" Target="../embeddings/Microsoft_Excel_Worksheet306.xlsx"/></Relationships>
</file>

<file path=ppt/charts/_rels/chart309.xml.rels><?xml version="1.0" encoding="UTF-8" standalone="yes"?>
<Relationships xmlns="http://schemas.openxmlformats.org/package/2006/relationships"><Relationship Id="rId1" Type="http://schemas.openxmlformats.org/officeDocument/2006/relationships/package" Target="../embeddings/Microsoft_Excel_Worksheet30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10.xml.rels><?xml version="1.0" encoding="UTF-8" standalone="yes"?>
<Relationships xmlns="http://schemas.openxmlformats.org/package/2006/relationships"><Relationship Id="rId1" Type="http://schemas.openxmlformats.org/officeDocument/2006/relationships/package" Target="../embeddings/Microsoft_Excel_Worksheet308.xlsx"/></Relationships>
</file>

<file path=ppt/charts/_rels/chart311.xml.rels><?xml version="1.0" encoding="UTF-8" standalone="yes"?>
<Relationships xmlns="http://schemas.openxmlformats.org/package/2006/relationships"><Relationship Id="rId1" Type="http://schemas.openxmlformats.org/officeDocument/2006/relationships/package" Target="../embeddings/Microsoft_Excel_Worksheet309.xlsx"/></Relationships>
</file>

<file path=ppt/charts/_rels/chart312.xml.rels><?xml version="1.0" encoding="UTF-8" standalone="yes"?>
<Relationships xmlns="http://schemas.openxmlformats.org/package/2006/relationships"><Relationship Id="rId1" Type="http://schemas.openxmlformats.org/officeDocument/2006/relationships/package" Target="../embeddings/Microsoft_Excel_Worksheet310.xlsx"/></Relationships>
</file>

<file path=ppt/charts/_rels/chart313.xml.rels><?xml version="1.0" encoding="UTF-8" standalone="yes"?>
<Relationships xmlns="http://schemas.openxmlformats.org/package/2006/relationships"><Relationship Id="rId1" Type="http://schemas.openxmlformats.org/officeDocument/2006/relationships/package" Target="../embeddings/Microsoft_Excel_Worksheet311.xlsx"/></Relationships>
</file>

<file path=ppt/charts/_rels/chart314.xml.rels><?xml version="1.0" encoding="UTF-8" standalone="yes"?>
<Relationships xmlns="http://schemas.openxmlformats.org/package/2006/relationships"><Relationship Id="rId1" Type="http://schemas.openxmlformats.org/officeDocument/2006/relationships/package" Target="../embeddings/Microsoft_Excel_Worksheet312.xlsx"/></Relationships>
</file>

<file path=ppt/charts/_rels/chart315.xml.rels><?xml version="1.0" encoding="UTF-8" standalone="yes"?>
<Relationships xmlns="http://schemas.openxmlformats.org/package/2006/relationships"><Relationship Id="rId1" Type="http://schemas.openxmlformats.org/officeDocument/2006/relationships/package" Target="../embeddings/Microsoft_Excel_Worksheet313.xlsx"/></Relationships>
</file>

<file path=ppt/charts/_rels/chart316.xml.rels><?xml version="1.0" encoding="UTF-8" standalone="yes"?>
<Relationships xmlns="http://schemas.openxmlformats.org/package/2006/relationships"><Relationship Id="rId1" Type="http://schemas.openxmlformats.org/officeDocument/2006/relationships/package" Target="../embeddings/Microsoft_Excel_Worksheet314.xlsx"/></Relationships>
</file>

<file path=ppt/charts/_rels/chart317.xml.rels><?xml version="1.0" encoding="UTF-8" standalone="yes"?>
<Relationships xmlns="http://schemas.openxmlformats.org/package/2006/relationships"><Relationship Id="rId1" Type="http://schemas.openxmlformats.org/officeDocument/2006/relationships/package" Target="../embeddings/Microsoft_Excel_Worksheet315.xlsx"/></Relationships>
</file>

<file path=ppt/charts/_rels/chart318.xml.rels><?xml version="1.0" encoding="UTF-8" standalone="yes"?>
<Relationships xmlns="http://schemas.openxmlformats.org/package/2006/relationships"><Relationship Id="rId1" Type="http://schemas.openxmlformats.org/officeDocument/2006/relationships/package" Target="../embeddings/Microsoft_Excel_Worksheet316.xlsx"/></Relationships>
</file>

<file path=ppt/charts/_rels/chart319.xml.rels><?xml version="1.0" encoding="UTF-8" standalone="yes"?>
<Relationships xmlns="http://schemas.openxmlformats.org/package/2006/relationships"><Relationship Id="rId1" Type="http://schemas.openxmlformats.org/officeDocument/2006/relationships/package" Target="../embeddings/Microsoft_Excel_Worksheet31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20.xml.rels><?xml version="1.0" encoding="UTF-8" standalone="yes"?>
<Relationships xmlns="http://schemas.openxmlformats.org/package/2006/relationships"><Relationship Id="rId1" Type="http://schemas.openxmlformats.org/officeDocument/2006/relationships/package" Target="../embeddings/Microsoft_Excel_Worksheet318.xlsx"/></Relationships>
</file>

<file path=ppt/charts/_rels/chart321.xml.rels><?xml version="1.0" encoding="UTF-8" standalone="yes"?>
<Relationships xmlns="http://schemas.openxmlformats.org/package/2006/relationships"><Relationship Id="rId1" Type="http://schemas.openxmlformats.org/officeDocument/2006/relationships/package" Target="../embeddings/Microsoft_Excel_Worksheet319.xlsx"/></Relationships>
</file>

<file path=ppt/charts/_rels/chart322.xml.rels><?xml version="1.0" encoding="UTF-8" standalone="yes"?>
<Relationships xmlns="http://schemas.openxmlformats.org/package/2006/relationships"><Relationship Id="rId1" Type="http://schemas.openxmlformats.org/officeDocument/2006/relationships/package" Target="../embeddings/Microsoft_Excel_Worksheet320.xlsx"/></Relationships>
</file>

<file path=ppt/charts/_rels/chart323.xml.rels><?xml version="1.0" encoding="UTF-8" standalone="yes"?>
<Relationships xmlns="http://schemas.openxmlformats.org/package/2006/relationships"><Relationship Id="rId1" Type="http://schemas.openxmlformats.org/officeDocument/2006/relationships/package" Target="../embeddings/Microsoft_Excel_Worksheet321.xlsx"/></Relationships>
</file>

<file path=ppt/charts/_rels/chart324.xml.rels><?xml version="1.0" encoding="UTF-8" standalone="yes"?>
<Relationships xmlns="http://schemas.openxmlformats.org/package/2006/relationships"><Relationship Id="rId1" Type="http://schemas.openxmlformats.org/officeDocument/2006/relationships/package" Target="../embeddings/Microsoft_Excel_Worksheet322.xlsx"/></Relationships>
</file>

<file path=ppt/charts/_rels/chart325.xml.rels><?xml version="1.0" encoding="UTF-8" standalone="yes"?>
<Relationships xmlns="http://schemas.openxmlformats.org/package/2006/relationships"><Relationship Id="rId1" Type="http://schemas.openxmlformats.org/officeDocument/2006/relationships/package" Target="../embeddings/Microsoft_Excel_Worksheet323.xlsx"/></Relationships>
</file>

<file path=ppt/charts/_rels/chart326.xml.rels><?xml version="1.0" encoding="UTF-8" standalone="yes"?>
<Relationships xmlns="http://schemas.openxmlformats.org/package/2006/relationships"><Relationship Id="rId1" Type="http://schemas.openxmlformats.org/officeDocument/2006/relationships/package" Target="../embeddings/Microsoft_Excel_Worksheet324.xlsx"/></Relationships>
</file>

<file path=ppt/charts/_rels/chart327.xml.rels><?xml version="1.0" encoding="UTF-8" standalone="yes"?>
<Relationships xmlns="http://schemas.openxmlformats.org/package/2006/relationships"><Relationship Id="rId1" Type="http://schemas.openxmlformats.org/officeDocument/2006/relationships/package" Target="../embeddings/Microsoft_Excel_Worksheet325.xlsx"/></Relationships>
</file>

<file path=ppt/charts/_rels/chart328.xml.rels><?xml version="1.0" encoding="UTF-8" standalone="yes"?>
<Relationships xmlns="http://schemas.openxmlformats.org/package/2006/relationships"><Relationship Id="rId1" Type="http://schemas.openxmlformats.org/officeDocument/2006/relationships/package" Target="../embeddings/Microsoft_Excel_Worksheet326.xlsx"/></Relationships>
</file>

<file path=ppt/charts/_rels/chart329.xml.rels><?xml version="1.0" encoding="UTF-8" standalone="yes"?>
<Relationships xmlns="http://schemas.openxmlformats.org/package/2006/relationships"><Relationship Id="rId1" Type="http://schemas.openxmlformats.org/officeDocument/2006/relationships/package" Target="../embeddings/Microsoft_Excel_Worksheet3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30.xml.rels><?xml version="1.0" encoding="UTF-8" standalone="yes"?>
<Relationships xmlns="http://schemas.openxmlformats.org/package/2006/relationships"><Relationship Id="rId1" Type="http://schemas.openxmlformats.org/officeDocument/2006/relationships/package" Target="../embeddings/Microsoft_Excel_Worksheet328.xlsx"/></Relationships>
</file>

<file path=ppt/charts/_rels/chart331.xml.rels><?xml version="1.0" encoding="UTF-8" standalone="yes"?>
<Relationships xmlns="http://schemas.openxmlformats.org/package/2006/relationships"><Relationship Id="rId1" Type="http://schemas.openxmlformats.org/officeDocument/2006/relationships/package" Target="../embeddings/Microsoft_Excel_Worksheet329.xlsx"/></Relationships>
</file>

<file path=ppt/charts/_rels/chart332.xml.rels><?xml version="1.0" encoding="UTF-8" standalone="yes"?>
<Relationships xmlns="http://schemas.openxmlformats.org/package/2006/relationships"><Relationship Id="rId1" Type="http://schemas.openxmlformats.org/officeDocument/2006/relationships/package" Target="../embeddings/Microsoft_Excel_Worksheet330.xlsx"/></Relationships>
</file>

<file path=ppt/charts/_rels/chart333.xml.rels><?xml version="1.0" encoding="UTF-8" standalone="yes"?>
<Relationships xmlns="http://schemas.openxmlformats.org/package/2006/relationships"><Relationship Id="rId1" Type="http://schemas.openxmlformats.org/officeDocument/2006/relationships/package" Target="../embeddings/Microsoft_Excel_Worksheet331.xlsx"/></Relationships>
</file>

<file path=ppt/charts/_rels/chart334.xml.rels><?xml version="1.0" encoding="UTF-8" standalone="yes"?>
<Relationships xmlns="http://schemas.openxmlformats.org/package/2006/relationships"><Relationship Id="rId1" Type="http://schemas.openxmlformats.org/officeDocument/2006/relationships/package" Target="../embeddings/Microsoft_Excel_Worksheet332.xlsx"/></Relationships>
</file>

<file path=ppt/charts/_rels/chart335.xml.rels><?xml version="1.0" encoding="UTF-8" standalone="yes"?>
<Relationships xmlns="http://schemas.openxmlformats.org/package/2006/relationships"><Relationship Id="rId1" Type="http://schemas.openxmlformats.org/officeDocument/2006/relationships/package" Target="../embeddings/Microsoft_Excel_Worksheet333.xlsx"/></Relationships>
</file>

<file path=ppt/charts/_rels/chart336.xml.rels><?xml version="1.0" encoding="UTF-8" standalone="yes"?>
<Relationships xmlns="http://schemas.openxmlformats.org/package/2006/relationships"><Relationship Id="rId1" Type="http://schemas.openxmlformats.org/officeDocument/2006/relationships/package" Target="../embeddings/Microsoft_Excel_Worksheet334.xlsx"/></Relationships>
</file>

<file path=ppt/charts/_rels/chart337.xml.rels><?xml version="1.0" encoding="UTF-8" standalone="yes"?>
<Relationships xmlns="http://schemas.openxmlformats.org/package/2006/relationships"><Relationship Id="rId1" Type="http://schemas.openxmlformats.org/officeDocument/2006/relationships/package" Target="../embeddings/Microsoft_Excel_Worksheet335.xlsx"/></Relationships>
</file>

<file path=ppt/charts/_rels/chart338.xml.rels><?xml version="1.0" encoding="UTF-8" standalone="yes"?>
<Relationships xmlns="http://schemas.openxmlformats.org/package/2006/relationships"><Relationship Id="rId1" Type="http://schemas.openxmlformats.org/officeDocument/2006/relationships/package" Target="../embeddings/Microsoft_Excel_Worksheet336.xlsx"/></Relationships>
</file>

<file path=ppt/charts/_rels/chart339.xml.rels><?xml version="1.0" encoding="UTF-8" standalone="yes"?>
<Relationships xmlns="http://schemas.openxmlformats.org/package/2006/relationships"><Relationship Id="rId1" Type="http://schemas.openxmlformats.org/officeDocument/2006/relationships/package" Target="../embeddings/Microsoft_Excel_Worksheet337.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40.xml.rels><?xml version="1.0" encoding="UTF-8" standalone="yes"?>
<Relationships xmlns="http://schemas.openxmlformats.org/package/2006/relationships"><Relationship Id="rId1" Type="http://schemas.openxmlformats.org/officeDocument/2006/relationships/package" Target="../embeddings/Microsoft_Excel_Worksheet338.xlsx"/></Relationships>
</file>

<file path=ppt/charts/_rels/chart341.xml.rels><?xml version="1.0" encoding="UTF-8" standalone="yes"?>
<Relationships xmlns="http://schemas.openxmlformats.org/package/2006/relationships"><Relationship Id="rId1" Type="http://schemas.openxmlformats.org/officeDocument/2006/relationships/package" Target="../embeddings/Microsoft_Excel_Worksheet339.xlsx"/></Relationships>
</file>

<file path=ppt/charts/_rels/chart342.xml.rels><?xml version="1.0" encoding="UTF-8" standalone="yes"?>
<Relationships xmlns="http://schemas.openxmlformats.org/package/2006/relationships"><Relationship Id="rId1" Type="http://schemas.openxmlformats.org/officeDocument/2006/relationships/package" Target="../embeddings/Microsoft_Excel_Worksheet340.xlsx"/></Relationships>
</file>

<file path=ppt/charts/_rels/chart343.xml.rels><?xml version="1.0" encoding="UTF-8" standalone="yes"?>
<Relationships xmlns="http://schemas.openxmlformats.org/package/2006/relationships"><Relationship Id="rId1" Type="http://schemas.openxmlformats.org/officeDocument/2006/relationships/package" Target="../embeddings/Microsoft_Excel_Worksheet341.xlsx"/></Relationships>
</file>

<file path=ppt/charts/_rels/chart344.xml.rels><?xml version="1.0" encoding="UTF-8" standalone="yes"?>
<Relationships xmlns="http://schemas.openxmlformats.org/package/2006/relationships"><Relationship Id="rId1" Type="http://schemas.openxmlformats.org/officeDocument/2006/relationships/package" Target="../embeddings/Microsoft_Excel_Worksheet342.xlsx"/></Relationships>
</file>

<file path=ppt/charts/_rels/chart345.xml.rels><?xml version="1.0" encoding="UTF-8" standalone="yes"?>
<Relationships xmlns="http://schemas.openxmlformats.org/package/2006/relationships"><Relationship Id="rId1" Type="http://schemas.openxmlformats.org/officeDocument/2006/relationships/package" Target="../embeddings/Microsoft_Excel_Worksheet343.xlsx"/></Relationships>
</file>

<file path=ppt/charts/_rels/chart346.xml.rels><?xml version="1.0" encoding="UTF-8" standalone="yes"?>
<Relationships xmlns="http://schemas.openxmlformats.org/package/2006/relationships"><Relationship Id="rId1" Type="http://schemas.openxmlformats.org/officeDocument/2006/relationships/package" Target="../embeddings/Microsoft_Excel_Worksheet344.xlsx"/></Relationships>
</file>

<file path=ppt/charts/_rels/chart347.xml.rels><?xml version="1.0" encoding="UTF-8" standalone="yes"?>
<Relationships xmlns="http://schemas.openxmlformats.org/package/2006/relationships"><Relationship Id="rId1" Type="http://schemas.openxmlformats.org/officeDocument/2006/relationships/package" Target="../embeddings/Microsoft_Excel_Worksheet345.xlsx"/></Relationships>
</file>

<file path=ppt/charts/_rels/chart348.xml.rels><?xml version="1.0" encoding="UTF-8" standalone="yes"?>
<Relationships xmlns="http://schemas.openxmlformats.org/package/2006/relationships"><Relationship Id="rId1" Type="http://schemas.openxmlformats.org/officeDocument/2006/relationships/package" Target="../embeddings/Microsoft_Excel_Worksheet346.xlsx"/></Relationships>
</file>

<file path=ppt/charts/_rels/chart349.xml.rels><?xml version="1.0" encoding="UTF-8" standalone="yes"?>
<Relationships xmlns="http://schemas.openxmlformats.org/package/2006/relationships"><Relationship Id="rId1" Type="http://schemas.openxmlformats.org/officeDocument/2006/relationships/package" Target="../embeddings/Microsoft_Excel_Worksheet347.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50.xml.rels><?xml version="1.0" encoding="UTF-8" standalone="yes"?>
<Relationships xmlns="http://schemas.openxmlformats.org/package/2006/relationships"><Relationship Id="rId1" Type="http://schemas.openxmlformats.org/officeDocument/2006/relationships/package" Target="../embeddings/Microsoft_Excel_Worksheet348.xlsx"/></Relationships>
</file>

<file path=ppt/charts/_rels/chart351.xml.rels><?xml version="1.0" encoding="UTF-8" standalone="yes"?>
<Relationships xmlns="http://schemas.openxmlformats.org/package/2006/relationships"><Relationship Id="rId1" Type="http://schemas.openxmlformats.org/officeDocument/2006/relationships/package" Target="../embeddings/Microsoft_Excel_Worksheet349.xlsx"/></Relationships>
</file>

<file path=ppt/charts/_rels/chart352.xml.rels><?xml version="1.0" encoding="UTF-8" standalone="yes"?>
<Relationships xmlns="http://schemas.openxmlformats.org/package/2006/relationships"><Relationship Id="rId1" Type="http://schemas.openxmlformats.org/officeDocument/2006/relationships/package" Target="../embeddings/Microsoft_Excel_Worksheet350.xlsx"/></Relationships>
</file>

<file path=ppt/charts/_rels/chart353.xml.rels><?xml version="1.0" encoding="UTF-8" standalone="yes"?>
<Relationships xmlns="http://schemas.openxmlformats.org/package/2006/relationships"><Relationship Id="rId1" Type="http://schemas.openxmlformats.org/officeDocument/2006/relationships/package" Target="../embeddings/Microsoft_Excel_Worksheet351.xlsx"/></Relationships>
</file>

<file path=ppt/charts/_rels/chart354.xml.rels><?xml version="1.0" encoding="UTF-8" standalone="yes"?>
<Relationships xmlns="http://schemas.openxmlformats.org/package/2006/relationships"><Relationship Id="rId1" Type="http://schemas.openxmlformats.org/officeDocument/2006/relationships/package" Target="../embeddings/Microsoft_Excel_Worksheet352.xlsx"/></Relationships>
</file>

<file path=ppt/charts/_rels/chart355.xml.rels><?xml version="1.0" encoding="UTF-8" standalone="yes"?>
<Relationships xmlns="http://schemas.openxmlformats.org/package/2006/relationships"><Relationship Id="rId1" Type="http://schemas.openxmlformats.org/officeDocument/2006/relationships/package" Target="../embeddings/Microsoft_Excel_Worksheet353.xlsx"/></Relationships>
</file>

<file path=ppt/charts/_rels/chart356.xml.rels><?xml version="1.0" encoding="UTF-8" standalone="yes"?>
<Relationships xmlns="http://schemas.openxmlformats.org/package/2006/relationships"><Relationship Id="rId1" Type="http://schemas.openxmlformats.org/officeDocument/2006/relationships/package" Target="../embeddings/Microsoft_Excel_Worksheet354.xlsx"/></Relationships>
</file>

<file path=ppt/charts/_rels/chart357.xml.rels><?xml version="1.0" encoding="UTF-8" standalone="yes"?>
<Relationships xmlns="http://schemas.openxmlformats.org/package/2006/relationships"><Relationship Id="rId1" Type="http://schemas.openxmlformats.org/officeDocument/2006/relationships/package" Target="../embeddings/Microsoft_Excel_Worksheet355.xlsx"/></Relationships>
</file>

<file path=ppt/charts/_rels/chart358.xml.rels><?xml version="1.0" encoding="UTF-8" standalone="yes"?>
<Relationships xmlns="http://schemas.openxmlformats.org/package/2006/relationships"><Relationship Id="rId1" Type="http://schemas.openxmlformats.org/officeDocument/2006/relationships/package" Target="../embeddings/Microsoft_Excel_Worksheet356.xlsx"/></Relationships>
</file>

<file path=ppt/charts/_rels/chart359.xml.rels><?xml version="1.0" encoding="UTF-8" standalone="yes"?>
<Relationships xmlns="http://schemas.openxmlformats.org/package/2006/relationships"><Relationship Id="rId1" Type="http://schemas.openxmlformats.org/officeDocument/2006/relationships/package" Target="../embeddings/Microsoft_Excel_Worksheet35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60.xml.rels><?xml version="1.0" encoding="UTF-8" standalone="yes"?>
<Relationships xmlns="http://schemas.openxmlformats.org/package/2006/relationships"><Relationship Id="rId1" Type="http://schemas.openxmlformats.org/officeDocument/2006/relationships/package" Target="../embeddings/Microsoft_Excel_Worksheet358.xlsx"/></Relationships>
</file>

<file path=ppt/charts/_rels/chart361.xml.rels><?xml version="1.0" encoding="UTF-8" standalone="yes"?>
<Relationships xmlns="http://schemas.openxmlformats.org/package/2006/relationships"><Relationship Id="rId1" Type="http://schemas.openxmlformats.org/officeDocument/2006/relationships/package" Target="../embeddings/Microsoft_Excel_Worksheet359.xlsx"/></Relationships>
</file>

<file path=ppt/charts/_rels/chart362.xml.rels><?xml version="1.0" encoding="UTF-8" standalone="yes"?>
<Relationships xmlns="http://schemas.openxmlformats.org/package/2006/relationships"><Relationship Id="rId1" Type="http://schemas.openxmlformats.org/officeDocument/2006/relationships/package" Target="../embeddings/Microsoft_Excel_Worksheet360.xlsx"/></Relationships>
</file>

<file path=ppt/charts/_rels/chart363.xml.rels><?xml version="1.0" encoding="UTF-8" standalone="yes"?>
<Relationships xmlns="http://schemas.openxmlformats.org/package/2006/relationships"><Relationship Id="rId1" Type="http://schemas.openxmlformats.org/officeDocument/2006/relationships/package" Target="../embeddings/Microsoft_Excel_Worksheet361.xlsx"/></Relationships>
</file>

<file path=ppt/charts/_rels/chart364.xml.rels><?xml version="1.0" encoding="UTF-8" standalone="yes"?>
<Relationships xmlns="http://schemas.openxmlformats.org/package/2006/relationships"><Relationship Id="rId1" Type="http://schemas.openxmlformats.org/officeDocument/2006/relationships/package" Target="../embeddings/Microsoft_Excel_Worksheet362.xlsx"/></Relationships>
</file>

<file path=ppt/charts/_rels/chart365.xml.rels><?xml version="1.0" encoding="UTF-8" standalone="yes"?>
<Relationships xmlns="http://schemas.openxmlformats.org/package/2006/relationships"><Relationship Id="rId1" Type="http://schemas.openxmlformats.org/officeDocument/2006/relationships/package" Target="../embeddings/Microsoft_Excel_Worksheet36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bath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1.1000000000000001</c:v>
                </c:pt>
                <c:pt idx="1">
                  <c:v>1.2</c:v>
                </c:pt>
                <c:pt idx="2">
                  <c:v>1.1000000000000001</c:v>
                </c:pt>
                <c:pt idx="3">
                  <c:v>1.2</c:v>
                </c:pt>
                <c:pt idx="4">
                  <c:v>1.9</c:v>
                </c:pt>
              </c:numCache>
            </c:numRef>
          </c:val>
        </c:ser>
        <c:ser>
          <c:idx val="1"/>
          <c:order val="1"/>
          <c:tx>
            <c:strRef>
              <c:f>Sheet1!$C$1</c:f>
              <c:strCache>
                <c:ptCount val="1"/>
                <c:pt idx="0">
                  <c:v>bath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0.3</c:v>
                </c:pt>
                <c:pt idx="1">
                  <c:v>0.6</c:v>
                </c:pt>
                <c:pt idx="2" formatCode="0.0">
                  <c:v>0.5</c:v>
                </c:pt>
                <c:pt idx="3" formatCode="0.0">
                  <c:v>0.6</c:v>
                </c:pt>
                <c:pt idx="4" formatCode="0.0">
                  <c:v>0.7</c:v>
                </c:pt>
              </c:numCache>
            </c:numRef>
          </c:val>
        </c:ser>
        <c:dLbls>
          <c:showLegendKey val="0"/>
          <c:showVal val="0"/>
          <c:showCatName val="0"/>
          <c:showSerName val="0"/>
          <c:showPercent val="0"/>
          <c:showBubbleSize val="0"/>
        </c:dLbls>
        <c:gapWidth val="219"/>
        <c:axId val="531705592"/>
        <c:axId val="53171304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31705592"/>
        <c:axId val="531713040"/>
      </c:lineChart>
      <c:catAx>
        <c:axId val="53170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1713040"/>
        <c:crosses val="autoZero"/>
        <c:auto val="1"/>
        <c:lblAlgn val="ctr"/>
        <c:lblOffset val="100"/>
        <c:noMultiLvlLbl val="0"/>
      </c:catAx>
      <c:valAx>
        <c:axId val="531713040"/>
        <c:scaling>
          <c:orientation val="minMax"/>
        </c:scaling>
        <c:delete val="1"/>
        <c:axPos val="l"/>
        <c:numFmt formatCode="General" sourceLinked="1"/>
        <c:majorTickMark val="none"/>
        <c:minorTickMark val="none"/>
        <c:tickLblPos val="nextTo"/>
        <c:crossAx val="53170559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Bath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0.64</c:v>
                </c:pt>
                <c:pt idx="1">
                  <c:v>0.68</c:v>
                </c:pt>
                <c:pt idx="2">
                  <c:v>0.82</c:v>
                </c:pt>
                <c:pt idx="3">
                  <c:v>0.68</c:v>
                </c:pt>
                <c:pt idx="4">
                  <c:v>0.54</c:v>
                </c:pt>
                <c:pt idx="5">
                  <c:v>0.16</c:v>
                </c:pt>
                <c:pt idx="6">
                  <c:v>0.39</c:v>
                </c:pt>
                <c:pt idx="7">
                  <c:v>0.35</c:v>
                </c:pt>
                <c:pt idx="8">
                  <c:v>0.05</c:v>
                </c:pt>
              </c:numCache>
            </c:numRef>
          </c:val>
        </c:ser>
        <c:dLbls>
          <c:showLegendKey val="0"/>
          <c:showVal val="0"/>
          <c:showCatName val="0"/>
          <c:showSerName val="0"/>
          <c:showPercent val="0"/>
          <c:showBubbleSize val="0"/>
        </c:dLbls>
        <c:gapWidth val="30"/>
        <c:axId val="312108728"/>
        <c:axId val="312112256"/>
      </c:barChart>
      <c:catAx>
        <c:axId val="312108728"/>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312112256"/>
        <c:crosses val="autoZero"/>
        <c:auto val="1"/>
        <c:lblAlgn val="ctr"/>
        <c:lblOffset val="100"/>
        <c:noMultiLvlLbl val="0"/>
      </c:catAx>
      <c:valAx>
        <c:axId val="312112256"/>
        <c:scaling>
          <c:orientation val="minMax"/>
          <c:max val="1"/>
        </c:scaling>
        <c:delete val="1"/>
        <c:axPos val="l"/>
        <c:majorGridlines>
          <c:spPr>
            <a:ln>
              <a:noFill/>
            </a:ln>
          </c:spPr>
        </c:majorGridlines>
        <c:numFmt formatCode="0%" sourceLinked="1"/>
        <c:majorTickMark val="out"/>
        <c:minorTickMark val="none"/>
        <c:tickLblPos val="nextTo"/>
        <c:crossAx val="312108728"/>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410161988895461"/>
          <c:w val="0.9112164396394129"/>
          <c:h val="0.53212796883018787"/>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Cambridge</c:v>
                </c:pt>
                <c:pt idx="1">
                  <c:v>All visits to UK</c:v>
                </c:pt>
              </c:strCache>
            </c:strRef>
          </c:cat>
          <c:val>
            <c:numRef>
              <c:f>Sheet1!$B$2:$B$3</c:f>
              <c:numCache>
                <c:formatCode>0%</c:formatCode>
                <c:ptCount val="2"/>
                <c:pt idx="0">
                  <c:v>0.1</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Cambridge</c:v>
                </c:pt>
                <c:pt idx="1">
                  <c:v>All visits to UK</c:v>
                </c:pt>
              </c:strCache>
            </c:strRef>
          </c:cat>
          <c:val>
            <c:numRef>
              <c:f>Sheet1!$C$2:$C$3</c:f>
              <c:numCache>
                <c:formatCode>0%</c:formatCode>
                <c:ptCount val="2"/>
                <c:pt idx="0">
                  <c:v>0.33</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Cambridge</c:v>
                </c:pt>
                <c:pt idx="1">
                  <c:v>All visits to UK</c:v>
                </c:pt>
              </c:strCache>
            </c:strRef>
          </c:cat>
          <c:val>
            <c:numRef>
              <c:f>Sheet1!$D$2:$D$3</c:f>
              <c:numCache>
                <c:formatCode>0%</c:formatCode>
                <c:ptCount val="2"/>
                <c:pt idx="0">
                  <c:v>0.27</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Cambridge</c:v>
                </c:pt>
                <c:pt idx="1">
                  <c:v>All visits to UK</c:v>
                </c:pt>
              </c:strCache>
            </c:strRef>
          </c:cat>
          <c:val>
            <c:numRef>
              <c:f>Sheet1!$E$2:$E$3</c:f>
              <c:numCache>
                <c:formatCode>0%</c:formatCode>
                <c:ptCount val="2"/>
                <c:pt idx="0">
                  <c:v>0.3</c:v>
                </c:pt>
                <c:pt idx="1">
                  <c:v>0.39</c:v>
                </c:pt>
              </c:numCache>
            </c:numRef>
          </c:val>
        </c:ser>
        <c:dLbls>
          <c:showLegendKey val="0"/>
          <c:showVal val="0"/>
          <c:showCatName val="0"/>
          <c:showSerName val="0"/>
          <c:showPercent val="0"/>
          <c:showBubbleSize val="0"/>
        </c:dLbls>
        <c:gapWidth val="100"/>
        <c:overlap val="100"/>
        <c:axId val="579221784"/>
        <c:axId val="579222960"/>
      </c:barChart>
      <c:catAx>
        <c:axId val="57922178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222960"/>
        <c:crosses val="autoZero"/>
        <c:auto val="1"/>
        <c:lblAlgn val="ctr"/>
        <c:lblOffset val="100"/>
        <c:noMultiLvlLbl val="0"/>
      </c:catAx>
      <c:valAx>
        <c:axId val="579222960"/>
        <c:scaling>
          <c:orientation val="maxMin"/>
        </c:scaling>
        <c:delete val="1"/>
        <c:axPos val="l"/>
        <c:numFmt formatCode="0%" sourceLinked="1"/>
        <c:majorTickMark val="out"/>
        <c:minorTickMark val="none"/>
        <c:tickLblPos val="nextTo"/>
        <c:crossAx val="579221784"/>
        <c:crosses val="autoZero"/>
        <c:crossBetween val="between"/>
      </c:valAx>
      <c:spPr>
        <a:noFill/>
        <a:ln>
          <a:noFill/>
        </a:ln>
        <a:effectLst/>
      </c:spPr>
    </c:plotArea>
    <c:legend>
      <c:legendPos val="b"/>
      <c:layout>
        <c:manualLayout>
          <c:xMode val="edge"/>
          <c:yMode val="edge"/>
          <c:x val="6.0534245700400287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Sheet1!$B$2:$B$5</c:f>
              <c:numCache>
                <c:formatCode>0%</c:formatCode>
                <c:ptCount val="4"/>
                <c:pt idx="0">
                  <c:v>0.1</c:v>
                </c:pt>
                <c:pt idx="1">
                  <c:v>0.11</c:v>
                </c:pt>
                <c:pt idx="2">
                  <c:v>0.12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Sheet1!$C$2:$C$5</c:f>
              <c:numCache>
                <c:formatCode>0%</c:formatCode>
                <c:ptCount val="4"/>
                <c:pt idx="0">
                  <c:v>0.09</c:v>
                </c:pt>
                <c:pt idx="1">
                  <c:v>0.09</c:v>
                </c:pt>
                <c:pt idx="2">
                  <c:v>0.09</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Sheet1!$D$2:$D$5</c:f>
              <c:numCache>
                <c:formatCode>0%</c:formatCode>
                <c:ptCount val="4"/>
                <c:pt idx="0">
                  <c:v>0.1</c:v>
                </c:pt>
                <c:pt idx="1">
                  <c:v>0.09</c:v>
                </c:pt>
                <c:pt idx="2">
                  <c:v>0.12</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Sheet1!$E$2:$E$5</c:f>
              <c:numCache>
                <c:formatCode>0%</c:formatCode>
                <c:ptCount val="4"/>
                <c:pt idx="0">
                  <c:v>0.06</c:v>
                </c:pt>
                <c:pt idx="1">
                  <c:v>0.08</c:v>
                </c:pt>
                <c:pt idx="2">
                  <c:v>0.06</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Sheet1!$F$2:$F$5</c:f>
              <c:numCache>
                <c:formatCode>0%</c:formatCode>
                <c:ptCount val="4"/>
                <c:pt idx="0">
                  <c:v>0.06</c:v>
                </c:pt>
                <c:pt idx="1">
                  <c:v>0.05</c:v>
                </c:pt>
                <c:pt idx="2">
                  <c:v>7.0000000000000007E-2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Sheet1!$G$2:$G$5</c:f>
              <c:numCache>
                <c:formatCode>0%</c:formatCode>
                <c:ptCount val="4"/>
                <c:pt idx="0">
                  <c:v>0.06</c:v>
                </c:pt>
                <c:pt idx="1">
                  <c:v>0.06</c:v>
                </c:pt>
                <c:pt idx="2">
                  <c:v>0.05</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Sheet1!$H$2:$H$5</c:f>
              <c:numCache>
                <c:formatCode>0%</c:formatCode>
                <c:ptCount val="4"/>
                <c:pt idx="0">
                  <c:v>0.06</c:v>
                </c:pt>
                <c:pt idx="1">
                  <c:v>0.05</c:v>
                </c:pt>
                <c:pt idx="2">
                  <c:v>0.08</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Sheet1!$I$2:$I$5</c:f>
              <c:numCache>
                <c:formatCode>0%</c:formatCode>
                <c:ptCount val="4"/>
                <c:pt idx="0">
                  <c:v>0.04</c:v>
                </c:pt>
                <c:pt idx="1">
                  <c:v>0.03</c:v>
                </c:pt>
                <c:pt idx="2">
                  <c:v>0.05</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Sheet1!$J$2:$J$5</c:f>
              <c:numCache>
                <c:formatCode>0%</c:formatCode>
                <c:ptCount val="4"/>
                <c:pt idx="0">
                  <c:v>0.08</c:v>
                </c:pt>
                <c:pt idx="1">
                  <c:v>0.06</c:v>
                </c:pt>
                <c:pt idx="2">
                  <c:v>0.11</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Cambridge</c:v>
                </c:pt>
                <c:pt idx="1">
                  <c:v>All visitors to UK</c:v>
                </c:pt>
                <c:pt idx="2">
                  <c:v>All holiday visitors to Cambridge</c:v>
                </c:pt>
                <c:pt idx="3">
                  <c:v>All holiday visitors to UK</c:v>
                </c:pt>
              </c:strCache>
            </c:strRef>
          </c:cat>
          <c:val>
            <c:numRef>
              <c:f>Sheet1!$K$2:$K$5</c:f>
              <c:numCache>
                <c:formatCode>0%</c:formatCode>
                <c:ptCount val="4"/>
                <c:pt idx="0">
                  <c:v>0.35</c:v>
                </c:pt>
                <c:pt idx="1">
                  <c:v>0.38</c:v>
                </c:pt>
                <c:pt idx="2">
                  <c:v>0.23</c:v>
                </c:pt>
                <c:pt idx="3">
                  <c:v>0.28999999999999998</c:v>
                </c:pt>
              </c:numCache>
            </c:numRef>
          </c:val>
        </c:ser>
        <c:dLbls>
          <c:showLegendKey val="0"/>
          <c:showVal val="1"/>
          <c:showCatName val="0"/>
          <c:showSerName val="0"/>
          <c:showPercent val="0"/>
          <c:showBubbleSize val="0"/>
        </c:dLbls>
        <c:gapWidth val="49"/>
        <c:overlap val="100"/>
        <c:axId val="579202968"/>
        <c:axId val="579198656"/>
      </c:barChart>
      <c:catAx>
        <c:axId val="579202968"/>
        <c:scaling>
          <c:orientation val="maxMin"/>
        </c:scaling>
        <c:delete val="0"/>
        <c:axPos val="l"/>
        <c:numFmt formatCode="General" sourceLinked="0"/>
        <c:majorTickMark val="none"/>
        <c:minorTickMark val="none"/>
        <c:tickLblPos val="nextTo"/>
        <c:txPr>
          <a:bodyPr/>
          <a:lstStyle/>
          <a:p>
            <a:pPr>
              <a:defRPr sz="1000" b="1"/>
            </a:pPr>
            <a:endParaRPr lang="en-US"/>
          </a:p>
        </c:txPr>
        <c:crossAx val="579198656"/>
        <c:crosses val="autoZero"/>
        <c:auto val="1"/>
        <c:lblAlgn val="ctr"/>
        <c:lblOffset val="100"/>
        <c:noMultiLvlLbl val="0"/>
      </c:catAx>
      <c:valAx>
        <c:axId val="579198656"/>
        <c:scaling>
          <c:orientation val="minMax"/>
          <c:max val="1"/>
        </c:scaling>
        <c:delete val="1"/>
        <c:axPos val="t"/>
        <c:numFmt formatCode="0%" sourceLinked="1"/>
        <c:majorTickMark val="out"/>
        <c:minorTickMark val="none"/>
        <c:tickLblPos val="nextTo"/>
        <c:crossAx val="579202968"/>
        <c:crosses val="autoZero"/>
        <c:crossBetween val="between"/>
      </c:valAx>
    </c:plotArea>
    <c:legend>
      <c:legendPos val="b"/>
      <c:layout>
        <c:manualLayout>
          <c:xMode val="edge"/>
          <c:yMode val="edge"/>
          <c:x val="0.18852117330079812"/>
          <c:y val="0.85665099412643875"/>
          <c:w val="0.81147882669920191"/>
          <c:h val="0.14334900587356128"/>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Cambridge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0.61</c:v>
                </c:pt>
                <c:pt idx="1">
                  <c:v>0.66</c:v>
                </c:pt>
                <c:pt idx="2">
                  <c:v>0.76</c:v>
                </c:pt>
                <c:pt idx="3">
                  <c:v>0.65</c:v>
                </c:pt>
                <c:pt idx="4">
                  <c:v>0.43</c:v>
                </c:pt>
                <c:pt idx="5">
                  <c:v>0.16</c:v>
                </c:pt>
                <c:pt idx="6">
                  <c:v>0.32</c:v>
                </c:pt>
                <c:pt idx="7">
                  <c:v>0.28999999999999998</c:v>
                </c:pt>
                <c:pt idx="8">
                  <c:v>0.08</c:v>
                </c:pt>
              </c:numCache>
            </c:numRef>
          </c:val>
        </c:ser>
        <c:dLbls>
          <c:showLegendKey val="0"/>
          <c:showVal val="0"/>
          <c:showCatName val="0"/>
          <c:showSerName val="0"/>
          <c:showPercent val="0"/>
          <c:showBubbleSize val="0"/>
        </c:dLbls>
        <c:gapWidth val="30"/>
        <c:axId val="579201792"/>
        <c:axId val="579202576"/>
      </c:barChart>
      <c:catAx>
        <c:axId val="579201792"/>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79202576"/>
        <c:crosses val="autoZero"/>
        <c:auto val="1"/>
        <c:lblAlgn val="ctr"/>
        <c:lblOffset val="100"/>
        <c:noMultiLvlLbl val="0"/>
      </c:catAx>
      <c:valAx>
        <c:axId val="579202576"/>
        <c:scaling>
          <c:orientation val="minMax"/>
          <c:max val="1"/>
        </c:scaling>
        <c:delete val="1"/>
        <c:axPos val="l"/>
        <c:majorGridlines>
          <c:spPr>
            <a:ln>
              <a:noFill/>
            </a:ln>
          </c:spPr>
        </c:majorGridlines>
        <c:numFmt formatCode="0%" sourceLinked="1"/>
        <c:majorTickMark val="out"/>
        <c:minorTickMark val="none"/>
        <c:tickLblPos val="nextTo"/>
        <c:crossAx val="579201792"/>
        <c:crosses val="autoZero"/>
        <c:crossBetween val="between"/>
      </c:valAx>
    </c:plotArea>
    <c:legend>
      <c:legendPos val="r"/>
      <c:layout>
        <c:manualLayout>
          <c:xMode val="edge"/>
          <c:yMode val="edge"/>
          <c:x val="0.44648315973322328"/>
          <c:y val="1.9092597442079567E-2"/>
          <c:w val="0.54969007084475818"/>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Sheet1!$B$2:$B$3</c:f>
              <c:numCache>
                <c:formatCode>0%</c:formatCode>
                <c:ptCount val="2"/>
                <c:pt idx="0">
                  <c:v>0.16</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Sheet1!$C$2:$C$3</c:f>
              <c:numCache>
                <c:formatCode>0%</c:formatCode>
                <c:ptCount val="2"/>
                <c:pt idx="0">
                  <c:v>0.4</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Sheet1!$D$2:$D$3</c:f>
              <c:numCache>
                <c:formatCode>0%</c:formatCode>
                <c:ptCount val="2"/>
                <c:pt idx="0">
                  <c:v>0.28999999999999998</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Sheet1!$E$2:$E$3</c:f>
              <c:numCache>
                <c:formatCode>0%</c:formatCode>
                <c:ptCount val="2"/>
                <c:pt idx="0">
                  <c:v>0.14000000000000001</c:v>
                </c:pt>
                <c:pt idx="1">
                  <c:v>7.0000000000000007E-2</c:v>
                </c:pt>
              </c:numCache>
            </c:numRef>
          </c:val>
        </c:ser>
        <c:dLbls>
          <c:showLegendKey val="0"/>
          <c:showVal val="1"/>
          <c:showCatName val="0"/>
          <c:showSerName val="0"/>
          <c:showPercent val="0"/>
          <c:showBubbleSize val="0"/>
        </c:dLbls>
        <c:gapWidth val="49"/>
        <c:overlap val="100"/>
        <c:axId val="577974488"/>
        <c:axId val="577969000"/>
      </c:barChart>
      <c:catAx>
        <c:axId val="577974488"/>
        <c:scaling>
          <c:orientation val="minMax"/>
        </c:scaling>
        <c:delete val="0"/>
        <c:axPos val="b"/>
        <c:numFmt formatCode="General" sourceLinked="0"/>
        <c:majorTickMark val="none"/>
        <c:minorTickMark val="none"/>
        <c:tickLblPos val="nextTo"/>
        <c:txPr>
          <a:bodyPr/>
          <a:lstStyle/>
          <a:p>
            <a:pPr>
              <a:defRPr b="1"/>
            </a:pPr>
            <a:endParaRPr lang="en-US"/>
          </a:p>
        </c:txPr>
        <c:crossAx val="577969000"/>
        <c:crosses val="autoZero"/>
        <c:auto val="1"/>
        <c:lblAlgn val="ctr"/>
        <c:lblOffset val="100"/>
        <c:noMultiLvlLbl val="0"/>
      </c:catAx>
      <c:valAx>
        <c:axId val="577969000"/>
        <c:scaling>
          <c:orientation val="minMax"/>
        </c:scaling>
        <c:delete val="1"/>
        <c:axPos val="l"/>
        <c:numFmt formatCode="0%" sourceLinked="1"/>
        <c:majorTickMark val="none"/>
        <c:minorTickMark val="none"/>
        <c:tickLblPos val="nextTo"/>
        <c:crossAx val="577974488"/>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Cambridge</c:v>
                </c:pt>
                <c:pt idx="1">
                  <c:v>Holiday visitors to UK</c:v>
                </c:pt>
              </c:strCache>
            </c:strRef>
          </c:cat>
          <c:val>
            <c:numRef>
              <c:f>Sheet1!$B$2:$B$4</c:f>
              <c:numCache>
                <c:formatCode>_-[$£-809]* #,##0_-;\-[$£-809]* #,##0_-;_-[$£-809]* "-"??_-;_-@_-</c:formatCode>
                <c:ptCount val="2"/>
                <c:pt idx="0">
                  <c:v>324</c:v>
                </c:pt>
                <c:pt idx="1">
                  <c:v>644</c:v>
                </c:pt>
              </c:numCache>
            </c:numRef>
          </c:val>
        </c:ser>
        <c:dLbls>
          <c:showLegendKey val="0"/>
          <c:showVal val="0"/>
          <c:showCatName val="0"/>
          <c:showSerName val="0"/>
          <c:showPercent val="0"/>
          <c:showBubbleSize val="0"/>
        </c:dLbls>
        <c:gapWidth val="102"/>
        <c:axId val="591832104"/>
        <c:axId val="591834456"/>
      </c:barChart>
      <c:catAx>
        <c:axId val="59183210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34456"/>
        <c:crosses val="autoZero"/>
        <c:auto val="1"/>
        <c:lblAlgn val="ctr"/>
        <c:lblOffset val="100"/>
        <c:noMultiLvlLbl val="0"/>
      </c:catAx>
      <c:valAx>
        <c:axId val="591834456"/>
        <c:scaling>
          <c:orientation val="minMax"/>
          <c:max val="1000"/>
        </c:scaling>
        <c:delete val="1"/>
        <c:axPos val="l"/>
        <c:numFmt formatCode="_-[$£-809]* #,##0_-;\-[$£-809]* #,##0_-;_-[$£-809]* &quot;-&quot;??_-;_-@_-" sourceLinked="1"/>
        <c:majorTickMark val="out"/>
        <c:minorTickMark val="none"/>
        <c:tickLblPos val="nextTo"/>
        <c:crossAx val="59183210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Cambridge</c:v>
                </c:pt>
                <c:pt idx="1">
                  <c:v>Holiday visitors to UK</c:v>
                </c:pt>
              </c:strCache>
            </c:strRef>
          </c:cat>
          <c:val>
            <c:numRef>
              <c:f>Sheet1!$B$2:$B$4</c:f>
              <c:numCache>
                <c:formatCode>_-[$£-809]* #,##0_-;\-[$£-809]* #,##0_-;_-[$£-809]* "-"??_-;_-@_-</c:formatCode>
                <c:ptCount val="2"/>
                <c:pt idx="0">
                  <c:v>74</c:v>
                </c:pt>
                <c:pt idx="1">
                  <c:v>102</c:v>
                </c:pt>
              </c:numCache>
            </c:numRef>
          </c:val>
        </c:ser>
        <c:dLbls>
          <c:showLegendKey val="0"/>
          <c:showVal val="0"/>
          <c:showCatName val="0"/>
          <c:showSerName val="0"/>
          <c:showPercent val="0"/>
          <c:showBubbleSize val="0"/>
        </c:dLbls>
        <c:gapWidth val="102"/>
        <c:axId val="591837984"/>
        <c:axId val="591838768"/>
      </c:barChart>
      <c:catAx>
        <c:axId val="591837984"/>
        <c:scaling>
          <c:orientation val="minMax"/>
        </c:scaling>
        <c:delete val="0"/>
        <c:axPos val="b"/>
        <c:numFmt formatCode="General" sourceLinked="0"/>
        <c:majorTickMark val="out"/>
        <c:minorTickMark val="none"/>
        <c:tickLblPos val="nextTo"/>
        <c:txPr>
          <a:bodyPr/>
          <a:lstStyle/>
          <a:p>
            <a:pPr>
              <a:defRPr sz="900" b="1"/>
            </a:pPr>
            <a:endParaRPr lang="en-US"/>
          </a:p>
        </c:txPr>
        <c:crossAx val="591838768"/>
        <c:crosses val="autoZero"/>
        <c:auto val="1"/>
        <c:lblAlgn val="ctr"/>
        <c:lblOffset val="100"/>
        <c:noMultiLvlLbl val="0"/>
      </c:catAx>
      <c:valAx>
        <c:axId val="591838768"/>
        <c:scaling>
          <c:orientation val="minMax"/>
          <c:max val="1000"/>
        </c:scaling>
        <c:delete val="1"/>
        <c:axPos val="l"/>
        <c:numFmt formatCode="_-[$£-809]* #,##0_-;\-[$£-809]* #,##0_-;_-[$£-809]* &quot;-&quot;??_-;_-@_-" sourceLinked="1"/>
        <c:majorTickMark val="out"/>
        <c:minorTickMark val="none"/>
        <c:tickLblPos val="nextTo"/>
        <c:crossAx val="59183798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Sheet1!$B$2:$B$3</c:f>
              <c:numCache>
                <c:formatCode>0%</c:formatCode>
                <c:ptCount val="2"/>
                <c:pt idx="0">
                  <c:v>0.11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Sheet1!$C$2:$C$3</c:f>
              <c:numCache>
                <c:formatCode>0%</c:formatCode>
                <c:ptCount val="2"/>
                <c:pt idx="0">
                  <c:v>0.28000000000000003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Sheet1!$D$2:$D$3</c:f>
              <c:numCache>
                <c:formatCode>0%</c:formatCode>
                <c:ptCount val="2"/>
                <c:pt idx="0">
                  <c:v>0.46</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Sheet1!$E$2:$E$3</c:f>
              <c:numCache>
                <c:formatCode>0%</c:formatCode>
                <c:ptCount val="2"/>
                <c:pt idx="0">
                  <c:v>0.16</c:v>
                </c:pt>
                <c:pt idx="1">
                  <c:v>0.21</c:v>
                </c:pt>
              </c:numCache>
            </c:numRef>
          </c:val>
        </c:ser>
        <c:dLbls>
          <c:showLegendKey val="0"/>
          <c:showVal val="0"/>
          <c:showCatName val="0"/>
          <c:showSerName val="0"/>
          <c:showPercent val="0"/>
          <c:showBubbleSize val="0"/>
        </c:dLbls>
        <c:gapWidth val="49"/>
        <c:overlap val="100"/>
        <c:axId val="591841904"/>
        <c:axId val="591847392"/>
      </c:barChart>
      <c:catAx>
        <c:axId val="59184190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47392"/>
        <c:crosses val="autoZero"/>
        <c:auto val="1"/>
        <c:lblAlgn val="ctr"/>
        <c:lblOffset val="100"/>
        <c:noMultiLvlLbl val="0"/>
      </c:catAx>
      <c:valAx>
        <c:axId val="591847392"/>
        <c:scaling>
          <c:orientation val="minMax"/>
        </c:scaling>
        <c:delete val="1"/>
        <c:axPos val="l"/>
        <c:numFmt formatCode="0%" sourceLinked="1"/>
        <c:majorTickMark val="out"/>
        <c:minorTickMark val="none"/>
        <c:tickLblPos val="nextTo"/>
        <c:crossAx val="591841904"/>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Sheet1!$B$2:$B$3</c:f>
              <c:numCache>
                <c:formatCode>0%</c:formatCode>
                <c:ptCount val="2"/>
                <c:pt idx="0">
                  <c:v>0.83</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Sheet1!$C$2:$C$3</c:f>
              <c:numCache>
                <c:formatCode>0%</c:formatCode>
                <c:ptCount val="2"/>
                <c:pt idx="0">
                  <c:v>0.17</c:v>
                </c:pt>
                <c:pt idx="1">
                  <c:v>0.16</c:v>
                </c:pt>
              </c:numCache>
            </c:numRef>
          </c:val>
        </c:ser>
        <c:dLbls>
          <c:showLegendKey val="0"/>
          <c:showVal val="0"/>
          <c:showCatName val="0"/>
          <c:showSerName val="0"/>
          <c:showPercent val="0"/>
          <c:showBubbleSize val="0"/>
        </c:dLbls>
        <c:gapWidth val="49"/>
        <c:overlap val="100"/>
        <c:axId val="591854840"/>
        <c:axId val="591855232"/>
      </c:barChart>
      <c:catAx>
        <c:axId val="5918548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55232"/>
        <c:crosses val="autoZero"/>
        <c:auto val="1"/>
        <c:lblAlgn val="ctr"/>
        <c:lblOffset val="100"/>
        <c:noMultiLvlLbl val="0"/>
      </c:catAx>
      <c:valAx>
        <c:axId val="591855232"/>
        <c:scaling>
          <c:orientation val="minMax"/>
        </c:scaling>
        <c:delete val="1"/>
        <c:axPos val="l"/>
        <c:numFmt formatCode="0%" sourceLinked="1"/>
        <c:majorTickMark val="out"/>
        <c:minorTickMark val="none"/>
        <c:tickLblPos val="nextTo"/>
        <c:crossAx val="591854840"/>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Sheet1!$B$2:$B$3</c:f>
              <c:numCache>
                <c:formatCode>0%</c:formatCode>
                <c:ptCount val="2"/>
                <c:pt idx="0">
                  <c:v>0.09</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Sheet1!$D$2:$D$3</c:f>
              <c:numCache>
                <c:formatCode>0%</c:formatCode>
                <c:ptCount val="2"/>
                <c:pt idx="0">
                  <c:v>0.17</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Sheet1!$E$2:$E$3</c:f>
              <c:numCache>
                <c:formatCode>0%</c:formatCode>
                <c:ptCount val="2"/>
                <c:pt idx="0">
                  <c:v>0.16</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Sheet1!$F$2:$F$3</c:f>
              <c:numCache>
                <c:formatCode>0%</c:formatCode>
                <c:ptCount val="2"/>
                <c:pt idx="0">
                  <c:v>0.2</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Sheet1!$G$2:$G$3</c:f>
              <c:numCache>
                <c:formatCode>0%</c:formatCode>
                <c:ptCount val="2"/>
                <c:pt idx="0">
                  <c:v>0.17</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Sheet1!$H$2:$H$3</c:f>
              <c:numCache>
                <c:formatCode>0%</c:formatCode>
                <c:ptCount val="2"/>
                <c:pt idx="0">
                  <c:v>0.08</c:v>
                </c:pt>
                <c:pt idx="1">
                  <c:v>0.06</c:v>
                </c:pt>
              </c:numCache>
            </c:numRef>
          </c:val>
        </c:ser>
        <c:dLbls>
          <c:showLegendKey val="0"/>
          <c:showVal val="0"/>
          <c:showCatName val="0"/>
          <c:showSerName val="0"/>
          <c:showPercent val="0"/>
          <c:showBubbleSize val="0"/>
        </c:dLbls>
        <c:gapWidth val="100"/>
        <c:overlap val="100"/>
        <c:axId val="591791728"/>
        <c:axId val="591796432"/>
      </c:barChart>
      <c:catAx>
        <c:axId val="591791728"/>
        <c:scaling>
          <c:orientation val="minMax"/>
        </c:scaling>
        <c:delete val="0"/>
        <c:axPos val="b"/>
        <c:numFmt formatCode="General" sourceLinked="0"/>
        <c:majorTickMark val="out"/>
        <c:minorTickMark val="none"/>
        <c:tickLblPos val="nextTo"/>
        <c:crossAx val="591796432"/>
        <c:crosses val="autoZero"/>
        <c:auto val="1"/>
        <c:lblAlgn val="ctr"/>
        <c:lblOffset val="100"/>
        <c:noMultiLvlLbl val="0"/>
      </c:catAx>
      <c:valAx>
        <c:axId val="591796432"/>
        <c:scaling>
          <c:orientation val="minMax"/>
        </c:scaling>
        <c:delete val="1"/>
        <c:axPos val="l"/>
        <c:numFmt formatCode="0%" sourceLinked="1"/>
        <c:majorTickMark val="out"/>
        <c:minorTickMark val="none"/>
        <c:tickLblPos val="nextTo"/>
        <c:crossAx val="591791728"/>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Sheet1!$B$2:$B$3</c:f>
              <c:numCache>
                <c:formatCode>0%</c:formatCode>
                <c:ptCount val="2"/>
                <c:pt idx="0">
                  <c:v>0.13</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Sheet1!$C$2:$C$3</c:f>
              <c:numCache>
                <c:formatCode>0%</c:formatCode>
                <c:ptCount val="2"/>
                <c:pt idx="0">
                  <c:v>0.6</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Cambridge</c:v>
                </c:pt>
                <c:pt idx="1">
                  <c:v>Holiday visitors to UK</c:v>
                </c:pt>
              </c:strCache>
            </c:strRef>
          </c:cat>
          <c:val>
            <c:numRef>
              <c:f>Sheet1!$D$2:$D$3</c:f>
              <c:numCache>
                <c:formatCode>0%</c:formatCode>
                <c:ptCount val="2"/>
                <c:pt idx="0">
                  <c:v>0.27</c:v>
                </c:pt>
                <c:pt idx="1">
                  <c:v>0.15</c:v>
                </c:pt>
              </c:numCache>
            </c:numRef>
          </c:val>
        </c:ser>
        <c:dLbls>
          <c:showLegendKey val="0"/>
          <c:showVal val="1"/>
          <c:showCatName val="0"/>
          <c:showSerName val="0"/>
          <c:showPercent val="0"/>
          <c:showBubbleSize val="0"/>
        </c:dLbls>
        <c:gapWidth val="49"/>
        <c:overlap val="100"/>
        <c:axId val="591812896"/>
        <c:axId val="591814856"/>
      </c:barChart>
      <c:catAx>
        <c:axId val="591812896"/>
        <c:scaling>
          <c:orientation val="minMax"/>
        </c:scaling>
        <c:delete val="0"/>
        <c:axPos val="b"/>
        <c:numFmt formatCode="General" sourceLinked="0"/>
        <c:majorTickMark val="none"/>
        <c:minorTickMark val="none"/>
        <c:tickLblPos val="nextTo"/>
        <c:txPr>
          <a:bodyPr/>
          <a:lstStyle/>
          <a:p>
            <a:pPr>
              <a:defRPr b="1"/>
            </a:pPr>
            <a:endParaRPr lang="en-US"/>
          </a:p>
        </c:txPr>
        <c:crossAx val="591814856"/>
        <c:crosses val="autoZero"/>
        <c:auto val="1"/>
        <c:lblAlgn val="ctr"/>
        <c:lblOffset val="100"/>
        <c:noMultiLvlLbl val="0"/>
      </c:catAx>
      <c:valAx>
        <c:axId val="591814856"/>
        <c:scaling>
          <c:orientation val="minMax"/>
        </c:scaling>
        <c:delete val="1"/>
        <c:axPos val="l"/>
        <c:numFmt formatCode="0%" sourceLinked="1"/>
        <c:majorTickMark val="none"/>
        <c:minorTickMark val="none"/>
        <c:tickLblPos val="nextTo"/>
        <c:crossAx val="59181289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Sheet1!$B$2:$B$3</c:f>
              <c:numCache>
                <c:formatCode>0%</c:formatCode>
                <c:ptCount val="2"/>
                <c:pt idx="0">
                  <c:v>0.14000000000000001</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Sheet1!$C$2:$C$3</c:f>
              <c:numCache>
                <c:formatCode>0%</c:formatCode>
                <c:ptCount val="2"/>
                <c:pt idx="0">
                  <c:v>0.3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Sheet1!$D$2:$D$3</c:f>
              <c:numCache>
                <c:formatCode>0%</c:formatCode>
                <c:ptCount val="2"/>
                <c:pt idx="0">
                  <c:v>0.34</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Sheet1!$E$2:$E$3</c:f>
              <c:numCache>
                <c:formatCode>0%</c:formatCode>
                <c:ptCount val="2"/>
                <c:pt idx="0">
                  <c:v>0.22</c:v>
                </c:pt>
                <c:pt idx="1">
                  <c:v>7.0000000000000007E-2</c:v>
                </c:pt>
              </c:numCache>
            </c:numRef>
          </c:val>
        </c:ser>
        <c:dLbls>
          <c:showLegendKey val="0"/>
          <c:showVal val="1"/>
          <c:showCatName val="0"/>
          <c:showSerName val="0"/>
          <c:showPercent val="0"/>
          <c:showBubbleSize val="0"/>
        </c:dLbls>
        <c:gapWidth val="49"/>
        <c:overlap val="100"/>
        <c:axId val="312113432"/>
        <c:axId val="312103632"/>
      </c:barChart>
      <c:catAx>
        <c:axId val="312113432"/>
        <c:scaling>
          <c:orientation val="minMax"/>
        </c:scaling>
        <c:delete val="0"/>
        <c:axPos val="b"/>
        <c:numFmt formatCode="General" sourceLinked="0"/>
        <c:majorTickMark val="none"/>
        <c:minorTickMark val="none"/>
        <c:tickLblPos val="nextTo"/>
        <c:txPr>
          <a:bodyPr/>
          <a:lstStyle/>
          <a:p>
            <a:pPr>
              <a:defRPr b="1"/>
            </a:pPr>
            <a:endParaRPr lang="en-US"/>
          </a:p>
        </c:txPr>
        <c:crossAx val="312103632"/>
        <c:crosses val="autoZero"/>
        <c:auto val="1"/>
        <c:lblAlgn val="ctr"/>
        <c:lblOffset val="100"/>
        <c:noMultiLvlLbl val="0"/>
      </c:catAx>
      <c:valAx>
        <c:axId val="312103632"/>
        <c:scaling>
          <c:orientation val="minMax"/>
        </c:scaling>
        <c:delete val="1"/>
        <c:axPos val="l"/>
        <c:numFmt formatCode="0%" sourceLinked="1"/>
        <c:majorTickMark val="none"/>
        <c:minorTickMark val="none"/>
        <c:tickLblPos val="nextTo"/>
        <c:crossAx val="31211343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77377299477174"/>
          <c:y val="4.7341042509398315E-2"/>
          <c:w val="0.59522622700522831"/>
          <c:h val="0.90926300185698661"/>
        </c:manualLayout>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 (excl. London)</c:v>
                </c:pt>
                <c:pt idx="2">
                  <c:v>East</c:v>
                </c:pt>
                <c:pt idx="3">
                  <c:v>North West</c:v>
                </c:pt>
                <c:pt idx="4">
                  <c:v>North East</c:v>
                </c:pt>
              </c:strCache>
            </c:strRef>
          </c:cat>
          <c:val>
            <c:numRef>
              <c:f>Sheet1!$B$2:$B$6</c:f>
              <c:numCache>
                <c:formatCode>0%</c:formatCode>
                <c:ptCount val="5"/>
                <c:pt idx="0">
                  <c:v>0.54</c:v>
                </c:pt>
                <c:pt idx="1">
                  <c:v>0.33</c:v>
                </c:pt>
                <c:pt idx="2">
                  <c:v>0.03</c:v>
                </c:pt>
                <c:pt idx="3">
                  <c:v>0.03</c:v>
                </c:pt>
                <c:pt idx="4">
                  <c:v>0.02</c:v>
                </c:pt>
              </c:numCache>
            </c:numRef>
          </c:val>
        </c:ser>
        <c:dLbls>
          <c:showLegendKey val="0"/>
          <c:showVal val="0"/>
          <c:showCatName val="0"/>
          <c:showSerName val="0"/>
          <c:showPercent val="0"/>
          <c:showBubbleSize val="0"/>
        </c:dLbls>
        <c:gapWidth val="150"/>
        <c:axId val="591810544"/>
        <c:axId val="591807800"/>
      </c:barChart>
      <c:catAx>
        <c:axId val="591810544"/>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07800"/>
        <c:crosses val="autoZero"/>
        <c:auto val="1"/>
        <c:lblAlgn val="ctr"/>
        <c:lblOffset val="100"/>
        <c:noMultiLvlLbl val="0"/>
      </c:catAx>
      <c:valAx>
        <c:axId val="591807800"/>
        <c:scaling>
          <c:orientation val="minMax"/>
        </c:scaling>
        <c:delete val="1"/>
        <c:axPos val="t"/>
        <c:numFmt formatCode="0%" sourceLinked="1"/>
        <c:majorTickMark val="out"/>
        <c:minorTickMark val="none"/>
        <c:tickLblPos val="nextTo"/>
        <c:crossAx val="591810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Canterbury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0.9</c:v>
                </c:pt>
                <c:pt idx="1">
                  <c:v>0.9</c:v>
                </c:pt>
                <c:pt idx="2" formatCode="0.0">
                  <c:v>0.9</c:v>
                </c:pt>
                <c:pt idx="3" formatCode="0.0">
                  <c:v>1</c:v>
                </c:pt>
                <c:pt idx="4" formatCode="0.0">
                  <c:v>0.9</c:v>
                </c:pt>
              </c:numCache>
            </c:numRef>
          </c:val>
        </c:ser>
        <c:ser>
          <c:idx val="1"/>
          <c:order val="1"/>
          <c:tx>
            <c:strRef>
              <c:f>Sheet1!$C$1</c:f>
              <c:strCache>
                <c:ptCount val="1"/>
                <c:pt idx="0">
                  <c:v>Canterbury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0.4</c:v>
                </c:pt>
                <c:pt idx="1">
                  <c:v>0.3</c:v>
                </c:pt>
                <c:pt idx="2" formatCode="0.0">
                  <c:v>0.4</c:v>
                </c:pt>
                <c:pt idx="3" formatCode="0.0">
                  <c:v>0.4</c:v>
                </c:pt>
                <c:pt idx="4" formatCode="0.0">
                  <c:v>0.3</c:v>
                </c:pt>
              </c:numCache>
            </c:numRef>
          </c:val>
        </c:ser>
        <c:dLbls>
          <c:showLegendKey val="0"/>
          <c:showVal val="0"/>
          <c:showCatName val="0"/>
          <c:showSerName val="0"/>
          <c:showPercent val="0"/>
          <c:showBubbleSize val="0"/>
        </c:dLbls>
        <c:gapWidth val="219"/>
        <c:axId val="591816032"/>
        <c:axId val="59182740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91816032"/>
        <c:axId val="591827400"/>
      </c:lineChart>
      <c:catAx>
        <c:axId val="59181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27400"/>
        <c:crosses val="autoZero"/>
        <c:auto val="1"/>
        <c:lblAlgn val="ctr"/>
        <c:lblOffset val="100"/>
        <c:noMultiLvlLbl val="0"/>
      </c:catAx>
      <c:valAx>
        <c:axId val="591827400"/>
        <c:scaling>
          <c:orientation val="minMax"/>
        </c:scaling>
        <c:delete val="1"/>
        <c:axPos val="l"/>
        <c:numFmt formatCode="General" sourceLinked="1"/>
        <c:majorTickMark val="none"/>
        <c:minorTickMark val="none"/>
        <c:tickLblPos val="nextTo"/>
        <c:crossAx val="5918160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Canterbury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69</c:v>
                </c:pt>
                <c:pt idx="1">
                  <c:v>65</c:v>
                </c:pt>
                <c:pt idx="2">
                  <c:v>72</c:v>
                </c:pt>
                <c:pt idx="3">
                  <c:v>61</c:v>
                </c:pt>
                <c:pt idx="4">
                  <c:v>49</c:v>
                </c:pt>
              </c:numCache>
            </c:numRef>
          </c:val>
        </c:ser>
        <c:ser>
          <c:idx val="1"/>
          <c:order val="1"/>
          <c:tx>
            <c:strRef>
              <c:f>Sheet1!$C$1</c:f>
              <c:strCache>
                <c:ptCount val="1"/>
                <c:pt idx="0">
                  <c:v>Canterbury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33</c:v>
                </c:pt>
                <c:pt idx="1">
                  <c:v>25</c:v>
                </c:pt>
                <c:pt idx="2">
                  <c:v>38</c:v>
                </c:pt>
                <c:pt idx="3">
                  <c:v>25</c:v>
                </c:pt>
                <c:pt idx="4">
                  <c:v>20</c:v>
                </c:pt>
              </c:numCache>
            </c:numRef>
          </c:val>
        </c:ser>
        <c:dLbls>
          <c:showLegendKey val="0"/>
          <c:showVal val="0"/>
          <c:showCatName val="0"/>
          <c:showSerName val="0"/>
          <c:showPercent val="0"/>
          <c:showBubbleSize val="0"/>
        </c:dLbls>
        <c:gapWidth val="219"/>
        <c:axId val="591824264"/>
        <c:axId val="59181995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91824264"/>
        <c:axId val="591819952"/>
      </c:lineChart>
      <c:catAx>
        <c:axId val="5918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19952"/>
        <c:crosses val="autoZero"/>
        <c:auto val="1"/>
        <c:lblAlgn val="ctr"/>
        <c:lblOffset val="100"/>
        <c:noMultiLvlLbl val="0"/>
      </c:catAx>
      <c:valAx>
        <c:axId val="591819952"/>
        <c:scaling>
          <c:orientation val="minMax"/>
        </c:scaling>
        <c:delete val="1"/>
        <c:axPos val="l"/>
        <c:numFmt formatCode="General" sourceLinked="1"/>
        <c:majorTickMark val="none"/>
        <c:minorTickMark val="none"/>
        <c:tickLblPos val="nextTo"/>
        <c:crossAx val="59182426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Canterbury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170</c:v>
                </c:pt>
                <c:pt idx="1">
                  <c:v>174</c:v>
                </c:pt>
                <c:pt idx="2">
                  <c:v>172</c:v>
                </c:pt>
                <c:pt idx="3">
                  <c:v>177</c:v>
                </c:pt>
                <c:pt idx="4">
                  <c:v>168</c:v>
                </c:pt>
              </c:numCache>
            </c:numRef>
          </c:val>
        </c:ser>
        <c:ser>
          <c:idx val="1"/>
          <c:order val="1"/>
          <c:tx>
            <c:strRef>
              <c:f>Sheet1!$C$1</c:f>
              <c:strCache>
                <c:ptCount val="1"/>
                <c:pt idx="0">
                  <c:v>Canterbury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96</c:v>
                </c:pt>
                <c:pt idx="1">
                  <c:v>99</c:v>
                </c:pt>
                <c:pt idx="2">
                  <c:v>100</c:v>
                </c:pt>
                <c:pt idx="3">
                  <c:v>99</c:v>
                </c:pt>
                <c:pt idx="4">
                  <c:v>77</c:v>
                </c:pt>
              </c:numCache>
            </c:numRef>
          </c:val>
        </c:ser>
        <c:dLbls>
          <c:showLegendKey val="0"/>
          <c:showVal val="0"/>
          <c:showCatName val="0"/>
          <c:showSerName val="0"/>
          <c:showPercent val="0"/>
          <c:showBubbleSize val="0"/>
        </c:dLbls>
        <c:gapWidth val="219"/>
        <c:axId val="591822304"/>
        <c:axId val="59182779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91822304"/>
        <c:axId val="591827792"/>
      </c:lineChart>
      <c:catAx>
        <c:axId val="59182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27792"/>
        <c:crosses val="autoZero"/>
        <c:auto val="1"/>
        <c:lblAlgn val="ctr"/>
        <c:lblOffset val="100"/>
        <c:noMultiLvlLbl val="0"/>
      </c:catAx>
      <c:valAx>
        <c:axId val="591827792"/>
        <c:scaling>
          <c:orientation val="minMax"/>
        </c:scaling>
        <c:delete val="1"/>
        <c:axPos val="l"/>
        <c:numFmt formatCode="General" sourceLinked="1"/>
        <c:majorTickMark val="none"/>
        <c:minorTickMark val="none"/>
        <c:tickLblPos val="nextTo"/>
        <c:crossAx val="59182230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Canterbury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Canterbury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95218672"/>
        <c:axId val="595206520"/>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95218672"/>
        <c:axId val="595206520"/>
      </c:lineChart>
      <c:catAx>
        <c:axId val="595218672"/>
        <c:scaling>
          <c:orientation val="minMax"/>
        </c:scaling>
        <c:delete val="1"/>
        <c:axPos val="b"/>
        <c:numFmt formatCode="General" sourceLinked="1"/>
        <c:majorTickMark val="none"/>
        <c:minorTickMark val="none"/>
        <c:tickLblPos val="nextTo"/>
        <c:crossAx val="595206520"/>
        <c:crosses val="autoZero"/>
        <c:auto val="1"/>
        <c:lblAlgn val="ctr"/>
        <c:lblOffset val="100"/>
        <c:noMultiLvlLbl val="0"/>
      </c:catAx>
      <c:valAx>
        <c:axId val="595206520"/>
        <c:scaling>
          <c:orientation val="minMax"/>
        </c:scaling>
        <c:delete val="1"/>
        <c:axPos val="l"/>
        <c:numFmt formatCode="General" sourceLinked="1"/>
        <c:majorTickMark val="none"/>
        <c:minorTickMark val="none"/>
        <c:tickLblPos val="nextTo"/>
        <c:crossAx val="595218672"/>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95214752"/>
        <c:axId val="595216320"/>
      </c:lineChart>
      <c:catAx>
        <c:axId val="595214752"/>
        <c:scaling>
          <c:orientation val="minMax"/>
        </c:scaling>
        <c:delete val="1"/>
        <c:axPos val="b"/>
        <c:numFmt formatCode="General" sourceLinked="0"/>
        <c:majorTickMark val="out"/>
        <c:minorTickMark val="none"/>
        <c:tickLblPos val="nextTo"/>
        <c:crossAx val="595216320"/>
        <c:crosses val="autoZero"/>
        <c:auto val="1"/>
        <c:lblAlgn val="ctr"/>
        <c:lblOffset val="100"/>
        <c:noMultiLvlLbl val="0"/>
      </c:catAx>
      <c:valAx>
        <c:axId val="595216320"/>
        <c:scaling>
          <c:orientation val="minMax"/>
        </c:scaling>
        <c:delete val="1"/>
        <c:axPos val="l"/>
        <c:numFmt formatCode="#,##0" sourceLinked="1"/>
        <c:majorTickMark val="out"/>
        <c:minorTickMark val="none"/>
        <c:tickLblPos val="nextTo"/>
        <c:crossAx val="595214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95206912"/>
        <c:axId val="595208480"/>
      </c:lineChart>
      <c:catAx>
        <c:axId val="595206912"/>
        <c:scaling>
          <c:orientation val="minMax"/>
        </c:scaling>
        <c:delete val="1"/>
        <c:axPos val="b"/>
        <c:numFmt formatCode="General" sourceLinked="0"/>
        <c:majorTickMark val="out"/>
        <c:minorTickMark val="none"/>
        <c:tickLblPos val="nextTo"/>
        <c:crossAx val="595208480"/>
        <c:crosses val="autoZero"/>
        <c:auto val="1"/>
        <c:lblAlgn val="ctr"/>
        <c:lblOffset val="100"/>
        <c:noMultiLvlLbl val="0"/>
      </c:catAx>
      <c:valAx>
        <c:axId val="595208480"/>
        <c:scaling>
          <c:orientation val="minMax"/>
        </c:scaling>
        <c:delete val="1"/>
        <c:axPos val="l"/>
        <c:numFmt formatCode="General" sourceLinked="1"/>
        <c:majorTickMark val="out"/>
        <c:minorTickMark val="none"/>
        <c:tickLblPos val="nextTo"/>
        <c:crossAx val="595206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95213968"/>
        <c:axId val="595209656"/>
      </c:lineChart>
      <c:catAx>
        <c:axId val="595213968"/>
        <c:scaling>
          <c:orientation val="minMax"/>
        </c:scaling>
        <c:delete val="1"/>
        <c:axPos val="b"/>
        <c:numFmt formatCode="General" sourceLinked="0"/>
        <c:majorTickMark val="out"/>
        <c:minorTickMark val="none"/>
        <c:tickLblPos val="nextTo"/>
        <c:crossAx val="595209656"/>
        <c:crosses val="autoZero"/>
        <c:auto val="1"/>
        <c:lblAlgn val="ctr"/>
        <c:lblOffset val="100"/>
        <c:noMultiLvlLbl val="0"/>
      </c:catAx>
      <c:valAx>
        <c:axId val="595209656"/>
        <c:scaling>
          <c:orientation val="minMax"/>
        </c:scaling>
        <c:delete val="1"/>
        <c:axPos val="l"/>
        <c:numFmt formatCode="General" sourceLinked="1"/>
        <c:majorTickMark val="out"/>
        <c:minorTickMark val="none"/>
        <c:tickLblPos val="nextTo"/>
        <c:crossAx val="595213968"/>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3480297980116719"/>
          <c:w val="0.9112164396394129"/>
          <c:h val="0.53834118791856667"/>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Canterbury</c:v>
                </c:pt>
                <c:pt idx="1">
                  <c:v>All visits to UK</c:v>
                </c:pt>
              </c:strCache>
            </c:strRef>
          </c:cat>
          <c:val>
            <c:numRef>
              <c:f>Sheet1!$B$2:$B$3</c:f>
              <c:numCache>
                <c:formatCode>0%</c:formatCode>
                <c:ptCount val="2"/>
                <c:pt idx="0">
                  <c:v>0.09</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Canterbury</c:v>
                </c:pt>
                <c:pt idx="1">
                  <c:v>All visits to UK</c:v>
                </c:pt>
              </c:strCache>
            </c:strRef>
          </c:cat>
          <c:val>
            <c:numRef>
              <c:f>Sheet1!$C$2:$C$3</c:f>
              <c:numCache>
                <c:formatCode>0%</c:formatCode>
                <c:ptCount val="2"/>
                <c:pt idx="0">
                  <c:v>0.25</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Canterbury</c:v>
                </c:pt>
                <c:pt idx="1">
                  <c:v>All visits to UK</c:v>
                </c:pt>
              </c:strCache>
            </c:strRef>
          </c:cat>
          <c:val>
            <c:numRef>
              <c:f>Sheet1!$D$2:$D$3</c:f>
              <c:numCache>
                <c:formatCode>0%</c:formatCode>
                <c:ptCount val="2"/>
                <c:pt idx="0">
                  <c:v>0.13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Canterbury</c:v>
                </c:pt>
                <c:pt idx="1">
                  <c:v>All visits to UK</c:v>
                </c:pt>
              </c:strCache>
            </c:strRef>
          </c:cat>
          <c:val>
            <c:numRef>
              <c:f>Sheet1!$E$2:$E$3</c:f>
              <c:numCache>
                <c:formatCode>0%</c:formatCode>
                <c:ptCount val="2"/>
                <c:pt idx="0">
                  <c:v>0.53</c:v>
                </c:pt>
                <c:pt idx="1">
                  <c:v>0.39</c:v>
                </c:pt>
              </c:numCache>
            </c:numRef>
          </c:val>
        </c:ser>
        <c:dLbls>
          <c:showLegendKey val="0"/>
          <c:showVal val="0"/>
          <c:showCatName val="0"/>
          <c:showSerName val="0"/>
          <c:showPercent val="0"/>
          <c:showBubbleSize val="0"/>
        </c:dLbls>
        <c:gapWidth val="100"/>
        <c:overlap val="100"/>
        <c:axId val="595213184"/>
        <c:axId val="595212008"/>
      </c:barChart>
      <c:catAx>
        <c:axId val="59521318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212008"/>
        <c:crosses val="autoZero"/>
        <c:auto val="1"/>
        <c:lblAlgn val="ctr"/>
        <c:lblOffset val="100"/>
        <c:noMultiLvlLbl val="0"/>
      </c:catAx>
      <c:valAx>
        <c:axId val="595212008"/>
        <c:scaling>
          <c:orientation val="maxMin"/>
        </c:scaling>
        <c:delete val="1"/>
        <c:axPos val="l"/>
        <c:numFmt formatCode="0%" sourceLinked="1"/>
        <c:majorTickMark val="out"/>
        <c:minorTickMark val="none"/>
        <c:tickLblPos val="nextTo"/>
        <c:crossAx val="595213184"/>
        <c:crosses val="autoZero"/>
        <c:crossBetween val="between"/>
      </c:valAx>
      <c:spPr>
        <a:noFill/>
        <a:ln>
          <a:noFill/>
        </a:ln>
        <a:effectLst/>
      </c:spPr>
    </c:plotArea>
    <c:legend>
      <c:legendPos val="b"/>
      <c:layout>
        <c:manualLayout>
          <c:xMode val="edge"/>
          <c:yMode val="edge"/>
          <c:x val="5.2463012940346915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Sheet1!$B$2:$B$5</c:f>
              <c:numCache>
                <c:formatCode>0%</c:formatCode>
                <c:ptCount val="4"/>
                <c:pt idx="0">
                  <c:v>0.11</c:v>
                </c:pt>
                <c:pt idx="1">
                  <c:v>0.11</c:v>
                </c:pt>
                <c:pt idx="2">
                  <c:v>0.12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Sheet1!$C$2:$C$5</c:f>
              <c:numCache>
                <c:formatCode>0%</c:formatCode>
                <c:ptCount val="4"/>
                <c:pt idx="0">
                  <c:v>0.06</c:v>
                </c:pt>
                <c:pt idx="1">
                  <c:v>0.09</c:v>
                </c:pt>
                <c:pt idx="2">
                  <c:v>0.08</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Sheet1!$D$2:$D$5</c:f>
              <c:numCache>
                <c:formatCode>0%</c:formatCode>
                <c:ptCount val="4"/>
                <c:pt idx="0">
                  <c:v>0.21</c:v>
                </c:pt>
                <c:pt idx="1">
                  <c:v>0.09</c:v>
                </c:pt>
                <c:pt idx="2">
                  <c:v>0.27</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Sheet1!$E$2:$E$5</c:f>
              <c:numCache>
                <c:formatCode>0%</c:formatCode>
                <c:ptCount val="4"/>
                <c:pt idx="0">
                  <c:v>0.04</c:v>
                </c:pt>
                <c:pt idx="1">
                  <c:v>0.08</c:v>
                </c:pt>
                <c:pt idx="2">
                  <c:v>0.03</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Sheet1!$F$2:$F$5</c:f>
              <c:numCache>
                <c:formatCode>0%</c:formatCode>
                <c:ptCount val="4"/>
                <c:pt idx="0">
                  <c:v>0.04</c:v>
                </c:pt>
                <c:pt idx="1">
                  <c:v>0.05</c:v>
                </c:pt>
                <c:pt idx="2">
                  <c:v>0.04</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Sheet1!$G$2:$G$5</c:f>
              <c:numCache>
                <c:formatCode>0%</c:formatCode>
                <c:ptCount val="4"/>
                <c:pt idx="0">
                  <c:v>0.08</c:v>
                </c:pt>
                <c:pt idx="1">
                  <c:v>0.06</c:v>
                </c:pt>
                <c:pt idx="2">
                  <c:v>0.03</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Sheet1!$H$2:$H$5</c:f>
              <c:numCache>
                <c:formatCode>0%</c:formatCode>
                <c:ptCount val="4"/>
                <c:pt idx="0">
                  <c:v>0.12</c:v>
                </c:pt>
                <c:pt idx="1">
                  <c:v>0.05</c:v>
                </c:pt>
                <c:pt idx="2">
                  <c:v>0.16</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Sheet1!$I$2:$I$5</c:f>
              <c:numCache>
                <c:formatCode>0%</c:formatCode>
                <c:ptCount val="4"/>
                <c:pt idx="0">
                  <c:v>0.02</c:v>
                </c:pt>
                <c:pt idx="1">
                  <c:v>0.03</c:v>
                </c:pt>
                <c:pt idx="2">
                  <c:v>0.02</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Sheet1!$J$2:$J$5</c:f>
              <c:numCache>
                <c:formatCode>0%</c:formatCode>
                <c:ptCount val="4"/>
                <c:pt idx="0">
                  <c:v>0.04</c:v>
                </c:pt>
                <c:pt idx="1">
                  <c:v>0.06</c:v>
                </c:pt>
                <c:pt idx="2">
                  <c:v>0.03</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Canterbury</c:v>
                </c:pt>
                <c:pt idx="1">
                  <c:v>All visitors to UK</c:v>
                </c:pt>
                <c:pt idx="2">
                  <c:v>All holiday visitors to Canterbury</c:v>
                </c:pt>
                <c:pt idx="3">
                  <c:v>All holiday visitors to UK</c:v>
                </c:pt>
              </c:strCache>
            </c:strRef>
          </c:cat>
          <c:val>
            <c:numRef>
              <c:f>Sheet1!$K$2:$K$5</c:f>
              <c:numCache>
                <c:formatCode>0%</c:formatCode>
                <c:ptCount val="4"/>
                <c:pt idx="0">
                  <c:v>0.27</c:v>
                </c:pt>
                <c:pt idx="1">
                  <c:v>0.38</c:v>
                </c:pt>
                <c:pt idx="2">
                  <c:v>0.22</c:v>
                </c:pt>
                <c:pt idx="3">
                  <c:v>0.28999999999999998</c:v>
                </c:pt>
              </c:numCache>
            </c:numRef>
          </c:val>
        </c:ser>
        <c:dLbls>
          <c:showLegendKey val="0"/>
          <c:showVal val="1"/>
          <c:showCatName val="0"/>
          <c:showSerName val="0"/>
          <c:showPercent val="0"/>
          <c:showBubbleSize val="0"/>
        </c:dLbls>
        <c:gapWidth val="49"/>
        <c:overlap val="100"/>
        <c:axId val="595207696"/>
        <c:axId val="595210048"/>
      </c:barChart>
      <c:catAx>
        <c:axId val="595207696"/>
        <c:scaling>
          <c:orientation val="maxMin"/>
        </c:scaling>
        <c:delete val="0"/>
        <c:axPos val="l"/>
        <c:numFmt formatCode="General" sourceLinked="0"/>
        <c:majorTickMark val="none"/>
        <c:minorTickMark val="none"/>
        <c:tickLblPos val="nextTo"/>
        <c:txPr>
          <a:bodyPr/>
          <a:lstStyle/>
          <a:p>
            <a:pPr>
              <a:defRPr sz="1000" b="1"/>
            </a:pPr>
            <a:endParaRPr lang="en-US"/>
          </a:p>
        </c:txPr>
        <c:crossAx val="595210048"/>
        <c:crosses val="autoZero"/>
        <c:auto val="1"/>
        <c:lblAlgn val="ctr"/>
        <c:lblOffset val="100"/>
        <c:noMultiLvlLbl val="0"/>
      </c:catAx>
      <c:valAx>
        <c:axId val="595210048"/>
        <c:scaling>
          <c:orientation val="minMax"/>
          <c:max val="1"/>
        </c:scaling>
        <c:delete val="1"/>
        <c:axPos val="t"/>
        <c:numFmt formatCode="0%" sourceLinked="1"/>
        <c:majorTickMark val="out"/>
        <c:minorTickMark val="none"/>
        <c:tickLblPos val="nextTo"/>
        <c:crossAx val="595207696"/>
        <c:crosses val="autoZero"/>
        <c:crossBetween val="between"/>
      </c:valAx>
    </c:plotArea>
    <c:legend>
      <c:legendPos val="b"/>
      <c:layout>
        <c:manualLayout>
          <c:xMode val="edge"/>
          <c:yMode val="edge"/>
          <c:x val="7.7474454781149915E-3"/>
          <c:y val="0.88051923766333651"/>
          <c:w val="0.98986833409587716"/>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Bath</c:v>
                </c:pt>
                <c:pt idx="1">
                  <c:v>Holiday visitors to UK</c:v>
                </c:pt>
              </c:strCache>
            </c:strRef>
          </c:cat>
          <c:val>
            <c:numRef>
              <c:f>Sheet1!$B$2:$B$4</c:f>
              <c:numCache>
                <c:formatCode>_-[$£-809]* #,##0_-;\-[$£-809]* #,##0_-;_-[$£-809]* "-"??_-;_-@_-</c:formatCode>
                <c:ptCount val="2"/>
                <c:pt idx="0">
                  <c:v>286</c:v>
                </c:pt>
                <c:pt idx="1">
                  <c:v>644</c:v>
                </c:pt>
              </c:numCache>
            </c:numRef>
          </c:val>
        </c:ser>
        <c:dLbls>
          <c:showLegendKey val="0"/>
          <c:showVal val="0"/>
          <c:showCatName val="0"/>
          <c:showSerName val="0"/>
          <c:showPercent val="0"/>
          <c:showBubbleSize val="0"/>
        </c:dLbls>
        <c:gapWidth val="102"/>
        <c:axId val="312107160"/>
        <c:axId val="312110296"/>
      </c:barChart>
      <c:catAx>
        <c:axId val="31210716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312110296"/>
        <c:crosses val="autoZero"/>
        <c:auto val="1"/>
        <c:lblAlgn val="ctr"/>
        <c:lblOffset val="100"/>
        <c:noMultiLvlLbl val="0"/>
      </c:catAx>
      <c:valAx>
        <c:axId val="312110296"/>
        <c:scaling>
          <c:orientation val="minMax"/>
          <c:max val="1000"/>
        </c:scaling>
        <c:delete val="1"/>
        <c:axPos val="l"/>
        <c:numFmt formatCode="_-[$£-809]* #,##0_-;\-[$£-809]* #,##0_-;_-[$£-809]* &quot;-&quot;??_-;_-@_-" sourceLinked="1"/>
        <c:majorTickMark val="out"/>
        <c:minorTickMark val="none"/>
        <c:tickLblPos val="nextTo"/>
        <c:crossAx val="31210716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8.3504904838015426E-2"/>
          <c:w val="0.99897384094165476"/>
          <c:h val="0.43184472477823632"/>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Canterbury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0.52</c:v>
                </c:pt>
                <c:pt idx="1">
                  <c:v>0.5</c:v>
                </c:pt>
                <c:pt idx="2">
                  <c:v>0.73</c:v>
                </c:pt>
                <c:pt idx="3">
                  <c:v>0.71</c:v>
                </c:pt>
                <c:pt idx="4">
                  <c:v>0.5</c:v>
                </c:pt>
                <c:pt idx="5">
                  <c:v>0.1</c:v>
                </c:pt>
                <c:pt idx="6">
                  <c:v>0.56999999999999995</c:v>
                </c:pt>
                <c:pt idx="7">
                  <c:v>0.23</c:v>
                </c:pt>
                <c:pt idx="8">
                  <c:v>0.05</c:v>
                </c:pt>
              </c:numCache>
            </c:numRef>
          </c:val>
        </c:ser>
        <c:dLbls>
          <c:showLegendKey val="0"/>
          <c:showVal val="0"/>
          <c:showCatName val="0"/>
          <c:showSerName val="0"/>
          <c:showPercent val="0"/>
          <c:showBubbleSize val="0"/>
        </c:dLbls>
        <c:gapWidth val="30"/>
        <c:axId val="595217104"/>
        <c:axId val="595217496"/>
      </c:barChart>
      <c:catAx>
        <c:axId val="595217104"/>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95217496"/>
        <c:crosses val="autoZero"/>
        <c:auto val="1"/>
        <c:lblAlgn val="ctr"/>
        <c:lblOffset val="100"/>
        <c:noMultiLvlLbl val="0"/>
      </c:catAx>
      <c:valAx>
        <c:axId val="595217496"/>
        <c:scaling>
          <c:orientation val="minMax"/>
          <c:max val="1"/>
        </c:scaling>
        <c:delete val="1"/>
        <c:axPos val="l"/>
        <c:majorGridlines>
          <c:spPr>
            <a:ln>
              <a:noFill/>
            </a:ln>
          </c:spPr>
        </c:majorGridlines>
        <c:numFmt formatCode="0%" sourceLinked="1"/>
        <c:majorTickMark val="out"/>
        <c:minorTickMark val="none"/>
        <c:tickLblPos val="nextTo"/>
        <c:crossAx val="595217104"/>
        <c:crosses val="autoZero"/>
        <c:crossBetween val="between"/>
      </c:valAx>
    </c:plotArea>
    <c:legend>
      <c:legendPos val="r"/>
      <c:layout>
        <c:manualLayout>
          <c:xMode val="edge"/>
          <c:yMode val="edge"/>
          <c:x val="0.41002211245628722"/>
          <c:y val="1.9092597442079567E-2"/>
          <c:w val="0.58615111812169418"/>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Sheet1!$B$2:$B$3</c:f>
              <c:numCache>
                <c:formatCode>0%</c:formatCode>
                <c:ptCount val="2"/>
                <c:pt idx="0">
                  <c:v>0.24</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Sheet1!$C$2:$C$3</c:f>
              <c:numCache>
                <c:formatCode>0%</c:formatCode>
                <c:ptCount val="2"/>
                <c:pt idx="0">
                  <c:v>0.3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Sheet1!$D$2:$D$3</c:f>
              <c:numCache>
                <c:formatCode>0%</c:formatCode>
                <c:ptCount val="2"/>
                <c:pt idx="0">
                  <c:v>0.28000000000000003</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Sheet1!$E$2:$E$3</c:f>
              <c:numCache>
                <c:formatCode>0%</c:formatCode>
                <c:ptCount val="2"/>
                <c:pt idx="0">
                  <c:v>0.19</c:v>
                </c:pt>
                <c:pt idx="1">
                  <c:v>7.0000000000000007E-2</c:v>
                </c:pt>
              </c:numCache>
            </c:numRef>
          </c:val>
        </c:ser>
        <c:dLbls>
          <c:showLegendKey val="0"/>
          <c:showVal val="1"/>
          <c:showCatName val="0"/>
          <c:showSerName val="0"/>
          <c:showPercent val="0"/>
          <c:showBubbleSize val="0"/>
        </c:dLbls>
        <c:gapWidth val="49"/>
        <c:overlap val="100"/>
        <c:axId val="595225336"/>
        <c:axId val="595224944"/>
      </c:barChart>
      <c:catAx>
        <c:axId val="595225336"/>
        <c:scaling>
          <c:orientation val="minMax"/>
        </c:scaling>
        <c:delete val="0"/>
        <c:axPos val="b"/>
        <c:numFmt formatCode="General" sourceLinked="0"/>
        <c:majorTickMark val="none"/>
        <c:minorTickMark val="none"/>
        <c:tickLblPos val="nextTo"/>
        <c:txPr>
          <a:bodyPr/>
          <a:lstStyle/>
          <a:p>
            <a:pPr>
              <a:defRPr b="1"/>
            </a:pPr>
            <a:endParaRPr lang="en-US"/>
          </a:p>
        </c:txPr>
        <c:crossAx val="595224944"/>
        <c:crosses val="autoZero"/>
        <c:auto val="1"/>
        <c:lblAlgn val="ctr"/>
        <c:lblOffset val="100"/>
        <c:noMultiLvlLbl val="0"/>
      </c:catAx>
      <c:valAx>
        <c:axId val="595224944"/>
        <c:scaling>
          <c:orientation val="minMax"/>
        </c:scaling>
        <c:delete val="1"/>
        <c:axPos val="l"/>
        <c:numFmt formatCode="0%" sourceLinked="1"/>
        <c:majorTickMark val="none"/>
        <c:minorTickMark val="none"/>
        <c:tickLblPos val="nextTo"/>
        <c:crossAx val="595225336"/>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Canterbury</c:v>
                </c:pt>
                <c:pt idx="1">
                  <c:v>Holiday visitors to UK</c:v>
                </c:pt>
              </c:strCache>
            </c:strRef>
          </c:cat>
          <c:val>
            <c:numRef>
              <c:f>Sheet1!$B$2:$B$4</c:f>
              <c:numCache>
                <c:formatCode>_-[$£-809]* #,##0_-;\-[$£-809]* #,##0_-;_-[$£-809]* "-"??_-;_-@_-</c:formatCode>
                <c:ptCount val="2"/>
                <c:pt idx="0">
                  <c:v>304</c:v>
                </c:pt>
                <c:pt idx="1">
                  <c:v>644</c:v>
                </c:pt>
              </c:numCache>
            </c:numRef>
          </c:val>
        </c:ser>
        <c:dLbls>
          <c:showLegendKey val="0"/>
          <c:showVal val="0"/>
          <c:showCatName val="0"/>
          <c:showSerName val="0"/>
          <c:showPercent val="0"/>
          <c:showBubbleSize val="0"/>
        </c:dLbls>
        <c:gapWidth val="102"/>
        <c:axId val="595224160"/>
        <c:axId val="595220240"/>
      </c:barChart>
      <c:catAx>
        <c:axId val="59522416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20240"/>
        <c:crosses val="autoZero"/>
        <c:auto val="1"/>
        <c:lblAlgn val="ctr"/>
        <c:lblOffset val="100"/>
        <c:noMultiLvlLbl val="0"/>
      </c:catAx>
      <c:valAx>
        <c:axId val="595220240"/>
        <c:scaling>
          <c:orientation val="minMax"/>
          <c:max val="1000"/>
        </c:scaling>
        <c:delete val="1"/>
        <c:axPos val="l"/>
        <c:numFmt formatCode="_-[$£-809]* #,##0_-;\-[$£-809]* #,##0_-;_-[$£-809]* &quot;-&quot;??_-;_-@_-" sourceLinked="1"/>
        <c:majorTickMark val="out"/>
        <c:minorTickMark val="none"/>
        <c:tickLblPos val="nextTo"/>
        <c:crossAx val="59522416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Canterbury</c:v>
                </c:pt>
                <c:pt idx="1">
                  <c:v>Holiday visitors to UK</c:v>
                </c:pt>
              </c:strCache>
            </c:strRef>
          </c:cat>
          <c:val>
            <c:numRef>
              <c:f>Sheet1!$B$2:$B$4</c:f>
              <c:numCache>
                <c:formatCode>_-[$£-809]* #,##0_-;\-[$£-809]* #,##0_-;_-[$£-809]* "-"??_-;_-@_-</c:formatCode>
                <c:ptCount val="2"/>
                <c:pt idx="0">
                  <c:v>80</c:v>
                </c:pt>
                <c:pt idx="1">
                  <c:v>102</c:v>
                </c:pt>
              </c:numCache>
            </c:numRef>
          </c:val>
        </c:ser>
        <c:dLbls>
          <c:showLegendKey val="0"/>
          <c:showVal val="0"/>
          <c:showCatName val="0"/>
          <c:showSerName val="0"/>
          <c:showPercent val="0"/>
          <c:showBubbleSize val="0"/>
        </c:dLbls>
        <c:gapWidth val="102"/>
        <c:axId val="595228864"/>
        <c:axId val="595220632"/>
      </c:barChart>
      <c:catAx>
        <c:axId val="595228864"/>
        <c:scaling>
          <c:orientation val="minMax"/>
        </c:scaling>
        <c:delete val="0"/>
        <c:axPos val="b"/>
        <c:numFmt formatCode="General" sourceLinked="0"/>
        <c:majorTickMark val="out"/>
        <c:minorTickMark val="none"/>
        <c:tickLblPos val="nextTo"/>
        <c:txPr>
          <a:bodyPr/>
          <a:lstStyle/>
          <a:p>
            <a:pPr>
              <a:defRPr sz="900" b="1"/>
            </a:pPr>
            <a:endParaRPr lang="en-US"/>
          </a:p>
        </c:txPr>
        <c:crossAx val="595220632"/>
        <c:crosses val="autoZero"/>
        <c:auto val="1"/>
        <c:lblAlgn val="ctr"/>
        <c:lblOffset val="100"/>
        <c:noMultiLvlLbl val="0"/>
      </c:catAx>
      <c:valAx>
        <c:axId val="595220632"/>
        <c:scaling>
          <c:orientation val="minMax"/>
          <c:max val="1000"/>
        </c:scaling>
        <c:delete val="1"/>
        <c:axPos val="l"/>
        <c:numFmt formatCode="_-[$£-809]* #,##0_-;\-[$£-809]* #,##0_-;_-[$£-809]* &quot;-&quot;??_-;_-@_-" sourceLinked="1"/>
        <c:majorTickMark val="out"/>
        <c:minorTickMark val="none"/>
        <c:tickLblPos val="nextTo"/>
        <c:crossAx val="59522886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1376325622092"/>
          <c:y val="4.7885757835095979E-2"/>
          <c:w val="0.74259216811116546"/>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Sheet1!$B$2:$B$3</c:f>
              <c:numCache>
                <c:formatCode>0%</c:formatCode>
                <c:ptCount val="2"/>
                <c:pt idx="0">
                  <c:v>7.0000000000000007E-2</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Sheet1!$C$2:$C$3</c:f>
              <c:numCache>
                <c:formatCode>0%</c:formatCode>
                <c:ptCount val="2"/>
                <c:pt idx="0">
                  <c:v>0.36</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Sheet1!$D$2:$D$3</c:f>
              <c:numCache>
                <c:formatCode>0%</c:formatCode>
                <c:ptCount val="2"/>
                <c:pt idx="0">
                  <c:v>0.38</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Sheet1!$E$2:$E$3</c:f>
              <c:numCache>
                <c:formatCode>0%</c:formatCode>
                <c:ptCount val="2"/>
                <c:pt idx="0">
                  <c:v>0.18</c:v>
                </c:pt>
                <c:pt idx="1">
                  <c:v>0.21</c:v>
                </c:pt>
              </c:numCache>
            </c:numRef>
          </c:val>
        </c:ser>
        <c:dLbls>
          <c:showLegendKey val="0"/>
          <c:showVal val="0"/>
          <c:showCatName val="0"/>
          <c:showSerName val="0"/>
          <c:showPercent val="0"/>
          <c:showBubbleSize val="0"/>
        </c:dLbls>
        <c:gapWidth val="49"/>
        <c:overlap val="100"/>
        <c:axId val="595222984"/>
        <c:axId val="595228080"/>
      </c:barChart>
      <c:catAx>
        <c:axId val="59522298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28080"/>
        <c:crosses val="autoZero"/>
        <c:auto val="1"/>
        <c:lblAlgn val="ctr"/>
        <c:lblOffset val="100"/>
        <c:noMultiLvlLbl val="0"/>
      </c:catAx>
      <c:valAx>
        <c:axId val="595228080"/>
        <c:scaling>
          <c:orientation val="minMax"/>
        </c:scaling>
        <c:delete val="1"/>
        <c:axPos val="l"/>
        <c:numFmt formatCode="0%" sourceLinked="1"/>
        <c:majorTickMark val="out"/>
        <c:minorTickMark val="none"/>
        <c:tickLblPos val="nextTo"/>
        <c:crossAx val="595222984"/>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Sheet1!$B$2:$B$3</c:f>
              <c:numCache>
                <c:formatCode>0%</c:formatCode>
                <c:ptCount val="2"/>
                <c:pt idx="0">
                  <c:v>0.76</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Sheet1!$C$2:$C$3</c:f>
              <c:numCache>
                <c:formatCode>0%</c:formatCode>
                <c:ptCount val="2"/>
                <c:pt idx="0">
                  <c:v>0.24</c:v>
                </c:pt>
                <c:pt idx="1">
                  <c:v>0.16</c:v>
                </c:pt>
              </c:numCache>
            </c:numRef>
          </c:val>
        </c:ser>
        <c:dLbls>
          <c:showLegendKey val="0"/>
          <c:showVal val="0"/>
          <c:showCatName val="0"/>
          <c:showSerName val="0"/>
          <c:showPercent val="0"/>
          <c:showBubbleSize val="0"/>
        </c:dLbls>
        <c:gapWidth val="49"/>
        <c:overlap val="100"/>
        <c:axId val="595221416"/>
        <c:axId val="595222592"/>
      </c:barChart>
      <c:catAx>
        <c:axId val="59522141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22592"/>
        <c:crosses val="autoZero"/>
        <c:auto val="1"/>
        <c:lblAlgn val="ctr"/>
        <c:lblOffset val="100"/>
        <c:noMultiLvlLbl val="0"/>
      </c:catAx>
      <c:valAx>
        <c:axId val="595222592"/>
        <c:scaling>
          <c:orientation val="minMax"/>
        </c:scaling>
        <c:delete val="1"/>
        <c:axPos val="l"/>
        <c:numFmt formatCode="0%" sourceLinked="1"/>
        <c:majorTickMark val="out"/>
        <c:minorTickMark val="none"/>
        <c:tickLblPos val="nextTo"/>
        <c:crossAx val="595221416"/>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Sheet1!$B$2:$B$3</c:f>
              <c:numCache>
                <c:formatCode>0%</c:formatCode>
                <c:ptCount val="2"/>
                <c:pt idx="0">
                  <c:v>0.17</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Sheet1!$C$2:$C$3</c:f>
              <c:numCache>
                <c:formatCode>0%</c:formatCode>
                <c:ptCount val="2"/>
                <c:pt idx="0">
                  <c:v>0.08</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Sheet1!$D$2:$D$3</c:f>
              <c:numCache>
                <c:formatCode>0%</c:formatCode>
                <c:ptCount val="2"/>
                <c:pt idx="0">
                  <c:v>0.1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Sheet1!$E$2:$E$3</c:f>
              <c:numCache>
                <c:formatCode>0%</c:formatCode>
                <c:ptCount val="2"/>
                <c:pt idx="0">
                  <c:v>0.15</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Sheet1!$F$2:$F$3</c:f>
              <c:numCache>
                <c:formatCode>0%</c:formatCode>
                <c:ptCount val="2"/>
                <c:pt idx="0">
                  <c:v>0.24</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Sheet1!$G$2:$G$3</c:f>
              <c:numCache>
                <c:formatCode>0%</c:formatCode>
                <c:ptCount val="2"/>
                <c:pt idx="0">
                  <c:v>0.16</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Sheet1!$H$2:$H$3</c:f>
              <c:numCache>
                <c:formatCode>0%</c:formatCode>
                <c:ptCount val="2"/>
                <c:pt idx="0">
                  <c:v>0.11</c:v>
                </c:pt>
                <c:pt idx="1">
                  <c:v>0.06</c:v>
                </c:pt>
              </c:numCache>
            </c:numRef>
          </c:val>
        </c:ser>
        <c:dLbls>
          <c:showLegendKey val="0"/>
          <c:showVal val="0"/>
          <c:showCatName val="0"/>
          <c:showSerName val="0"/>
          <c:showPercent val="0"/>
          <c:showBubbleSize val="0"/>
        </c:dLbls>
        <c:gapWidth val="100"/>
        <c:overlap val="100"/>
        <c:axId val="595223376"/>
        <c:axId val="595231608"/>
      </c:barChart>
      <c:catAx>
        <c:axId val="595223376"/>
        <c:scaling>
          <c:orientation val="minMax"/>
        </c:scaling>
        <c:delete val="0"/>
        <c:axPos val="b"/>
        <c:numFmt formatCode="General" sourceLinked="0"/>
        <c:majorTickMark val="out"/>
        <c:minorTickMark val="none"/>
        <c:tickLblPos val="nextTo"/>
        <c:crossAx val="595231608"/>
        <c:crosses val="autoZero"/>
        <c:auto val="1"/>
        <c:lblAlgn val="ctr"/>
        <c:lblOffset val="100"/>
        <c:noMultiLvlLbl val="0"/>
      </c:catAx>
      <c:valAx>
        <c:axId val="595231608"/>
        <c:scaling>
          <c:orientation val="minMax"/>
        </c:scaling>
        <c:delete val="1"/>
        <c:axPos val="l"/>
        <c:numFmt formatCode="0%" sourceLinked="1"/>
        <c:majorTickMark val="out"/>
        <c:minorTickMark val="none"/>
        <c:tickLblPos val="nextTo"/>
        <c:crossAx val="59522337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Sheet1!$B$2:$B$3</c:f>
              <c:numCache>
                <c:formatCode>0%</c:formatCode>
                <c:ptCount val="2"/>
                <c:pt idx="0">
                  <c:v>0.18</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Sheet1!$C$2:$C$3</c:f>
              <c:numCache>
                <c:formatCode>0%</c:formatCode>
                <c:ptCount val="2"/>
                <c:pt idx="0">
                  <c:v>0.25</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Canterbury</c:v>
                </c:pt>
                <c:pt idx="1">
                  <c:v>Holiday visitors to UK</c:v>
                </c:pt>
              </c:strCache>
            </c:strRef>
          </c:cat>
          <c:val>
            <c:numRef>
              <c:f>Sheet1!$D$2:$D$3</c:f>
              <c:numCache>
                <c:formatCode>0%</c:formatCode>
                <c:ptCount val="2"/>
                <c:pt idx="0">
                  <c:v>0.56999999999999995</c:v>
                </c:pt>
                <c:pt idx="1">
                  <c:v>0.15</c:v>
                </c:pt>
              </c:numCache>
            </c:numRef>
          </c:val>
        </c:ser>
        <c:dLbls>
          <c:showLegendKey val="0"/>
          <c:showVal val="1"/>
          <c:showCatName val="0"/>
          <c:showSerName val="0"/>
          <c:showPercent val="0"/>
          <c:showBubbleSize val="0"/>
        </c:dLbls>
        <c:gapWidth val="49"/>
        <c:overlap val="100"/>
        <c:axId val="595232392"/>
        <c:axId val="595232000"/>
      </c:barChart>
      <c:catAx>
        <c:axId val="595232392"/>
        <c:scaling>
          <c:orientation val="minMax"/>
        </c:scaling>
        <c:delete val="0"/>
        <c:axPos val="b"/>
        <c:numFmt formatCode="General" sourceLinked="0"/>
        <c:majorTickMark val="none"/>
        <c:minorTickMark val="none"/>
        <c:tickLblPos val="nextTo"/>
        <c:txPr>
          <a:bodyPr/>
          <a:lstStyle/>
          <a:p>
            <a:pPr>
              <a:defRPr b="1"/>
            </a:pPr>
            <a:endParaRPr lang="en-US"/>
          </a:p>
        </c:txPr>
        <c:crossAx val="595232000"/>
        <c:crosses val="autoZero"/>
        <c:auto val="1"/>
        <c:lblAlgn val="ctr"/>
        <c:lblOffset val="100"/>
        <c:noMultiLvlLbl val="0"/>
      </c:catAx>
      <c:valAx>
        <c:axId val="595232000"/>
        <c:scaling>
          <c:orientation val="minMax"/>
        </c:scaling>
        <c:delete val="1"/>
        <c:axPos val="l"/>
        <c:numFmt formatCode="0%" sourceLinked="1"/>
        <c:majorTickMark val="none"/>
        <c:minorTickMark val="none"/>
        <c:tickLblPos val="nextTo"/>
        <c:crossAx val="595232392"/>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 East (excl. London)</c:v>
                </c:pt>
                <c:pt idx="1">
                  <c:v>London</c:v>
                </c:pt>
                <c:pt idx="2">
                  <c:v>East</c:v>
                </c:pt>
                <c:pt idx="3">
                  <c:v>Scotland</c:v>
                </c:pt>
                <c:pt idx="4">
                  <c:v>South West</c:v>
                </c:pt>
              </c:strCache>
            </c:strRef>
          </c:cat>
          <c:val>
            <c:numRef>
              <c:f>Sheet1!$B$2:$B$6</c:f>
              <c:numCache>
                <c:formatCode>0%</c:formatCode>
                <c:ptCount val="5"/>
                <c:pt idx="0">
                  <c:v>0.71</c:v>
                </c:pt>
                <c:pt idx="1">
                  <c:v>0.24</c:v>
                </c:pt>
                <c:pt idx="2">
                  <c:v>0.01</c:v>
                </c:pt>
                <c:pt idx="3" formatCode="0.0%">
                  <c:v>5.0000000000000001E-3</c:v>
                </c:pt>
                <c:pt idx="4" formatCode="0.0%">
                  <c:v>5.0000000000000001E-3</c:v>
                </c:pt>
              </c:numCache>
            </c:numRef>
          </c:val>
        </c:ser>
        <c:dLbls>
          <c:showLegendKey val="0"/>
          <c:showVal val="0"/>
          <c:showCatName val="0"/>
          <c:showSerName val="0"/>
          <c:showPercent val="0"/>
          <c:showBubbleSize val="0"/>
        </c:dLbls>
        <c:gapWidth val="150"/>
        <c:axId val="595233568"/>
        <c:axId val="595233960"/>
      </c:barChart>
      <c:catAx>
        <c:axId val="595233568"/>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5233960"/>
        <c:crosses val="autoZero"/>
        <c:auto val="1"/>
        <c:lblAlgn val="ctr"/>
        <c:lblOffset val="100"/>
        <c:noMultiLvlLbl val="0"/>
      </c:catAx>
      <c:valAx>
        <c:axId val="595233960"/>
        <c:scaling>
          <c:orientation val="minMax"/>
        </c:scaling>
        <c:delete val="1"/>
        <c:axPos val="t"/>
        <c:numFmt formatCode="0%" sourceLinked="1"/>
        <c:majorTickMark val="out"/>
        <c:minorTickMark val="none"/>
        <c:tickLblPos val="nextTo"/>
        <c:crossAx val="595233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Eastb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0.6</c:v>
                </c:pt>
                <c:pt idx="1">
                  <c:v>0.9</c:v>
                </c:pt>
                <c:pt idx="2" formatCode="0.0">
                  <c:v>1</c:v>
                </c:pt>
                <c:pt idx="3" formatCode="0.0">
                  <c:v>1.1000000000000001</c:v>
                </c:pt>
                <c:pt idx="4" formatCode="0.0">
                  <c:v>1.3</c:v>
                </c:pt>
              </c:numCache>
            </c:numRef>
          </c:val>
        </c:ser>
        <c:ser>
          <c:idx val="1"/>
          <c:order val="1"/>
          <c:tx>
            <c:strRef>
              <c:f>Sheet1!$C$1</c:f>
              <c:strCache>
                <c:ptCount val="1"/>
                <c:pt idx="0">
                  <c:v>Eastb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0.2</c:v>
                </c:pt>
                <c:pt idx="1">
                  <c:v>0.2</c:v>
                </c:pt>
                <c:pt idx="2" formatCode="0.0">
                  <c:v>0.4</c:v>
                </c:pt>
                <c:pt idx="3" formatCode="0.0">
                  <c:v>0.4</c:v>
                </c:pt>
                <c:pt idx="4" formatCode="0.0">
                  <c:v>0.4</c:v>
                </c:pt>
              </c:numCache>
            </c:numRef>
          </c:val>
        </c:ser>
        <c:dLbls>
          <c:showLegendKey val="0"/>
          <c:showVal val="0"/>
          <c:showCatName val="0"/>
          <c:showSerName val="0"/>
          <c:showPercent val="0"/>
          <c:showBubbleSize val="0"/>
        </c:dLbls>
        <c:gapWidth val="219"/>
        <c:axId val="595170064"/>
        <c:axId val="59517359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95170064"/>
        <c:axId val="595173592"/>
      </c:lineChart>
      <c:catAx>
        <c:axId val="59517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173592"/>
        <c:crosses val="autoZero"/>
        <c:auto val="1"/>
        <c:lblAlgn val="ctr"/>
        <c:lblOffset val="100"/>
        <c:noMultiLvlLbl val="0"/>
      </c:catAx>
      <c:valAx>
        <c:axId val="595173592"/>
        <c:scaling>
          <c:orientation val="minMax"/>
        </c:scaling>
        <c:delete val="1"/>
        <c:axPos val="l"/>
        <c:numFmt formatCode="General" sourceLinked="1"/>
        <c:majorTickMark val="none"/>
        <c:minorTickMark val="none"/>
        <c:tickLblPos val="nextTo"/>
        <c:crossAx val="59517006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Manchester</c:v>
                </c:pt>
                <c:pt idx="1">
                  <c:v>Holiday visitors to UK</c:v>
                </c:pt>
              </c:strCache>
            </c:strRef>
          </c:cat>
          <c:val>
            <c:numRef>
              <c:f>Sheet1!$B$2:$B$4</c:f>
              <c:numCache>
                <c:formatCode>_-[$£-809]* #,##0_-;\-[$£-809]* #,##0_-;_-[$£-809]* "-"??_-;_-@_-</c:formatCode>
                <c:ptCount val="2"/>
                <c:pt idx="0">
                  <c:v>85</c:v>
                </c:pt>
                <c:pt idx="1">
                  <c:v>101</c:v>
                </c:pt>
              </c:numCache>
            </c:numRef>
          </c:val>
        </c:ser>
        <c:dLbls>
          <c:showLegendKey val="0"/>
          <c:showVal val="0"/>
          <c:showCatName val="0"/>
          <c:showSerName val="0"/>
          <c:showPercent val="0"/>
          <c:showBubbleSize val="0"/>
        </c:dLbls>
        <c:gapWidth val="102"/>
        <c:axId val="312109904"/>
        <c:axId val="312103240"/>
      </c:barChart>
      <c:catAx>
        <c:axId val="312109904"/>
        <c:scaling>
          <c:orientation val="minMax"/>
        </c:scaling>
        <c:delete val="0"/>
        <c:axPos val="b"/>
        <c:numFmt formatCode="General" sourceLinked="0"/>
        <c:majorTickMark val="out"/>
        <c:minorTickMark val="none"/>
        <c:tickLblPos val="nextTo"/>
        <c:txPr>
          <a:bodyPr/>
          <a:lstStyle/>
          <a:p>
            <a:pPr>
              <a:defRPr sz="900" b="1"/>
            </a:pPr>
            <a:endParaRPr lang="en-US"/>
          </a:p>
        </c:txPr>
        <c:crossAx val="312103240"/>
        <c:crosses val="autoZero"/>
        <c:auto val="1"/>
        <c:lblAlgn val="ctr"/>
        <c:lblOffset val="100"/>
        <c:noMultiLvlLbl val="0"/>
      </c:catAx>
      <c:valAx>
        <c:axId val="312103240"/>
        <c:scaling>
          <c:orientation val="minMax"/>
          <c:max val="1000"/>
        </c:scaling>
        <c:delete val="1"/>
        <c:axPos val="l"/>
        <c:numFmt formatCode="_-[$£-809]* #,##0_-;\-[$£-809]* #,##0_-;_-[$£-809]* &quot;-&quot;??_-;_-@_-" sourceLinked="1"/>
        <c:majorTickMark val="out"/>
        <c:minorTickMark val="none"/>
        <c:tickLblPos val="nextTo"/>
        <c:crossAx val="31210990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Eastbourne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38</c:v>
                </c:pt>
                <c:pt idx="1">
                  <c:v>46</c:v>
                </c:pt>
                <c:pt idx="2">
                  <c:v>61</c:v>
                </c:pt>
                <c:pt idx="3">
                  <c:v>56</c:v>
                </c:pt>
                <c:pt idx="4">
                  <c:v>70</c:v>
                </c:pt>
              </c:numCache>
            </c:numRef>
          </c:val>
        </c:ser>
        <c:ser>
          <c:idx val="1"/>
          <c:order val="1"/>
          <c:tx>
            <c:strRef>
              <c:f>Sheet1!$C$1</c:f>
              <c:strCache>
                <c:ptCount val="1"/>
                <c:pt idx="0">
                  <c:v>Eastbourne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c:v>
                </c:pt>
                <c:pt idx="1">
                  <c:v>13</c:v>
                </c:pt>
                <c:pt idx="2">
                  <c:v>29</c:v>
                </c:pt>
                <c:pt idx="3">
                  <c:v>23</c:v>
                </c:pt>
                <c:pt idx="4">
                  <c:v>33</c:v>
                </c:pt>
              </c:numCache>
            </c:numRef>
          </c:val>
        </c:ser>
        <c:dLbls>
          <c:showLegendKey val="0"/>
          <c:showVal val="0"/>
          <c:showCatName val="0"/>
          <c:showSerName val="0"/>
          <c:showPercent val="0"/>
          <c:showBubbleSize val="0"/>
        </c:dLbls>
        <c:gapWidth val="219"/>
        <c:axId val="595173984"/>
        <c:axId val="59517908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95173984"/>
        <c:axId val="595179080"/>
      </c:lineChart>
      <c:catAx>
        <c:axId val="59517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179080"/>
        <c:crosses val="autoZero"/>
        <c:auto val="1"/>
        <c:lblAlgn val="ctr"/>
        <c:lblOffset val="100"/>
        <c:noMultiLvlLbl val="0"/>
      </c:catAx>
      <c:valAx>
        <c:axId val="595179080"/>
        <c:scaling>
          <c:orientation val="minMax"/>
        </c:scaling>
        <c:delete val="1"/>
        <c:axPos val="l"/>
        <c:numFmt formatCode="General" sourceLinked="1"/>
        <c:majorTickMark val="none"/>
        <c:minorTickMark val="none"/>
        <c:tickLblPos val="nextTo"/>
        <c:crossAx val="5951739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Eastbourne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75</c:v>
                </c:pt>
                <c:pt idx="1">
                  <c:v>91</c:v>
                </c:pt>
                <c:pt idx="2">
                  <c:v>118</c:v>
                </c:pt>
                <c:pt idx="3">
                  <c:v>125</c:v>
                </c:pt>
                <c:pt idx="4">
                  <c:v>126</c:v>
                </c:pt>
              </c:numCache>
            </c:numRef>
          </c:val>
        </c:ser>
        <c:ser>
          <c:idx val="1"/>
          <c:order val="1"/>
          <c:tx>
            <c:strRef>
              <c:f>Sheet1!$C$1</c:f>
              <c:strCache>
                <c:ptCount val="1"/>
                <c:pt idx="0">
                  <c:v>Eastbourne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35</c:v>
                </c:pt>
                <c:pt idx="1">
                  <c:v>51</c:v>
                </c:pt>
                <c:pt idx="2">
                  <c:v>64</c:v>
                </c:pt>
                <c:pt idx="3">
                  <c:v>74</c:v>
                </c:pt>
                <c:pt idx="4">
                  <c:v>76</c:v>
                </c:pt>
              </c:numCache>
            </c:numRef>
          </c:val>
        </c:ser>
        <c:dLbls>
          <c:showLegendKey val="0"/>
          <c:showVal val="0"/>
          <c:showCatName val="0"/>
          <c:showSerName val="0"/>
          <c:showPercent val="0"/>
          <c:showBubbleSize val="0"/>
        </c:dLbls>
        <c:gapWidth val="219"/>
        <c:axId val="595175552"/>
        <c:axId val="5951696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95175552"/>
        <c:axId val="595169672"/>
      </c:lineChart>
      <c:catAx>
        <c:axId val="59517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169672"/>
        <c:crosses val="autoZero"/>
        <c:auto val="1"/>
        <c:lblAlgn val="ctr"/>
        <c:lblOffset val="100"/>
        <c:noMultiLvlLbl val="0"/>
      </c:catAx>
      <c:valAx>
        <c:axId val="595169672"/>
        <c:scaling>
          <c:orientation val="minMax"/>
        </c:scaling>
        <c:delete val="1"/>
        <c:axPos val="l"/>
        <c:numFmt formatCode="General" sourceLinked="1"/>
        <c:majorTickMark val="none"/>
        <c:minorTickMark val="none"/>
        <c:tickLblPos val="nextTo"/>
        <c:crossAx val="5951755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Eastbourne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Eastbourne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95175944"/>
        <c:axId val="595172024"/>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95175944"/>
        <c:axId val="595172024"/>
      </c:lineChart>
      <c:catAx>
        <c:axId val="595175944"/>
        <c:scaling>
          <c:orientation val="minMax"/>
        </c:scaling>
        <c:delete val="1"/>
        <c:axPos val="b"/>
        <c:numFmt formatCode="General" sourceLinked="1"/>
        <c:majorTickMark val="none"/>
        <c:minorTickMark val="none"/>
        <c:tickLblPos val="nextTo"/>
        <c:crossAx val="595172024"/>
        <c:crosses val="autoZero"/>
        <c:auto val="1"/>
        <c:lblAlgn val="ctr"/>
        <c:lblOffset val="100"/>
        <c:noMultiLvlLbl val="0"/>
      </c:catAx>
      <c:valAx>
        <c:axId val="595172024"/>
        <c:scaling>
          <c:orientation val="minMax"/>
        </c:scaling>
        <c:delete val="1"/>
        <c:axPos val="l"/>
        <c:numFmt formatCode="General" sourceLinked="1"/>
        <c:majorTickMark val="none"/>
        <c:minorTickMark val="none"/>
        <c:tickLblPos val="nextTo"/>
        <c:crossAx val="595175944"/>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95168888"/>
        <c:axId val="595179472"/>
      </c:lineChart>
      <c:catAx>
        <c:axId val="595168888"/>
        <c:scaling>
          <c:orientation val="minMax"/>
        </c:scaling>
        <c:delete val="1"/>
        <c:axPos val="b"/>
        <c:numFmt formatCode="General" sourceLinked="0"/>
        <c:majorTickMark val="out"/>
        <c:minorTickMark val="none"/>
        <c:tickLblPos val="nextTo"/>
        <c:crossAx val="595179472"/>
        <c:crosses val="autoZero"/>
        <c:auto val="1"/>
        <c:lblAlgn val="ctr"/>
        <c:lblOffset val="100"/>
        <c:noMultiLvlLbl val="0"/>
      </c:catAx>
      <c:valAx>
        <c:axId val="595179472"/>
        <c:scaling>
          <c:orientation val="minMax"/>
        </c:scaling>
        <c:delete val="1"/>
        <c:axPos val="l"/>
        <c:numFmt formatCode="#,##0" sourceLinked="1"/>
        <c:majorTickMark val="out"/>
        <c:minorTickMark val="none"/>
        <c:tickLblPos val="nextTo"/>
        <c:crossAx val="595168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95177120"/>
        <c:axId val="595177512"/>
      </c:lineChart>
      <c:catAx>
        <c:axId val="595177120"/>
        <c:scaling>
          <c:orientation val="minMax"/>
        </c:scaling>
        <c:delete val="1"/>
        <c:axPos val="b"/>
        <c:numFmt formatCode="General" sourceLinked="0"/>
        <c:majorTickMark val="out"/>
        <c:minorTickMark val="none"/>
        <c:tickLblPos val="nextTo"/>
        <c:crossAx val="595177512"/>
        <c:crosses val="autoZero"/>
        <c:auto val="1"/>
        <c:lblAlgn val="ctr"/>
        <c:lblOffset val="100"/>
        <c:noMultiLvlLbl val="0"/>
      </c:catAx>
      <c:valAx>
        <c:axId val="595177512"/>
        <c:scaling>
          <c:orientation val="minMax"/>
        </c:scaling>
        <c:delete val="1"/>
        <c:axPos val="l"/>
        <c:numFmt formatCode="General" sourceLinked="1"/>
        <c:majorTickMark val="out"/>
        <c:minorTickMark val="none"/>
        <c:tickLblPos val="nextTo"/>
        <c:crossAx val="595177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95174376"/>
        <c:axId val="595170456"/>
      </c:lineChart>
      <c:catAx>
        <c:axId val="595174376"/>
        <c:scaling>
          <c:orientation val="minMax"/>
        </c:scaling>
        <c:delete val="1"/>
        <c:axPos val="b"/>
        <c:numFmt formatCode="General" sourceLinked="0"/>
        <c:majorTickMark val="out"/>
        <c:minorTickMark val="none"/>
        <c:tickLblPos val="nextTo"/>
        <c:crossAx val="595170456"/>
        <c:crosses val="autoZero"/>
        <c:auto val="1"/>
        <c:lblAlgn val="ctr"/>
        <c:lblOffset val="100"/>
        <c:noMultiLvlLbl val="0"/>
      </c:catAx>
      <c:valAx>
        <c:axId val="595170456"/>
        <c:scaling>
          <c:orientation val="minMax"/>
        </c:scaling>
        <c:delete val="1"/>
        <c:axPos val="l"/>
        <c:numFmt formatCode="General" sourceLinked="1"/>
        <c:majorTickMark val="out"/>
        <c:minorTickMark val="none"/>
        <c:tickLblPos val="nextTo"/>
        <c:crossAx val="59517437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208229433144052"/>
          <c:w val="0.9112164396394129"/>
          <c:h val="0.50727509247667235"/>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Eastbourne</c:v>
                </c:pt>
                <c:pt idx="1">
                  <c:v>All visits to UK</c:v>
                </c:pt>
              </c:strCache>
            </c:strRef>
          </c:cat>
          <c:val>
            <c:numRef>
              <c:f>Sheet1!$B$2:$B$3</c:f>
              <c:numCache>
                <c:formatCode>0%</c:formatCode>
                <c:ptCount val="2"/>
                <c:pt idx="0">
                  <c:v>0.1</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Eastbourne</c:v>
                </c:pt>
                <c:pt idx="1">
                  <c:v>All visits to UK</c:v>
                </c:pt>
              </c:strCache>
            </c:strRef>
          </c:cat>
          <c:val>
            <c:numRef>
              <c:f>Sheet1!$C$2:$C$3</c:f>
              <c:numCache>
                <c:formatCode>0%</c:formatCode>
                <c:ptCount val="2"/>
                <c:pt idx="0">
                  <c:v>0.23</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Eastbourne</c:v>
                </c:pt>
                <c:pt idx="1">
                  <c:v>All visits to UK</c:v>
                </c:pt>
              </c:strCache>
            </c:strRef>
          </c:cat>
          <c:val>
            <c:numRef>
              <c:f>Sheet1!$D$2:$D$3</c:f>
              <c:numCache>
                <c:formatCode>0%</c:formatCode>
                <c:ptCount val="2"/>
                <c:pt idx="0">
                  <c:v>0.09</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Eastbourne</c:v>
                </c:pt>
                <c:pt idx="1">
                  <c:v>All visits to UK</c:v>
                </c:pt>
              </c:strCache>
            </c:strRef>
          </c:cat>
          <c:val>
            <c:numRef>
              <c:f>Sheet1!$E$2:$E$3</c:f>
              <c:numCache>
                <c:formatCode>0%</c:formatCode>
                <c:ptCount val="2"/>
                <c:pt idx="0">
                  <c:v>0.57999999999999996</c:v>
                </c:pt>
                <c:pt idx="1">
                  <c:v>0.39</c:v>
                </c:pt>
              </c:numCache>
            </c:numRef>
          </c:val>
        </c:ser>
        <c:dLbls>
          <c:showLegendKey val="0"/>
          <c:showVal val="0"/>
          <c:showCatName val="0"/>
          <c:showSerName val="0"/>
          <c:showPercent val="0"/>
          <c:showBubbleSize val="0"/>
        </c:dLbls>
        <c:gapWidth val="100"/>
        <c:overlap val="100"/>
        <c:axId val="595184960"/>
        <c:axId val="595185352"/>
      </c:barChart>
      <c:catAx>
        <c:axId val="59518496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185352"/>
        <c:crosses val="autoZero"/>
        <c:auto val="1"/>
        <c:lblAlgn val="ctr"/>
        <c:lblOffset val="100"/>
        <c:noMultiLvlLbl val="0"/>
      </c:catAx>
      <c:valAx>
        <c:axId val="595185352"/>
        <c:scaling>
          <c:orientation val="maxMin"/>
        </c:scaling>
        <c:delete val="1"/>
        <c:axPos val="l"/>
        <c:numFmt formatCode="0%" sourceLinked="1"/>
        <c:majorTickMark val="out"/>
        <c:minorTickMark val="none"/>
        <c:tickLblPos val="nextTo"/>
        <c:crossAx val="595184960"/>
        <c:crosses val="autoZero"/>
        <c:crossBetween val="between"/>
      </c:valAx>
      <c:spPr>
        <a:noFill/>
        <a:ln>
          <a:noFill/>
        </a:ln>
        <a:effectLst/>
      </c:spPr>
    </c:plotArea>
    <c:legend>
      <c:legendPos val="b"/>
      <c:layout>
        <c:manualLayout>
          <c:xMode val="edge"/>
          <c:yMode val="edge"/>
          <c:x val="5.2463012940346915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Sheet1!$B$2:$B$5</c:f>
              <c:numCache>
                <c:formatCode>0%</c:formatCode>
                <c:ptCount val="4"/>
                <c:pt idx="0">
                  <c:v>0.17</c:v>
                </c:pt>
                <c:pt idx="1">
                  <c:v>0.11</c:v>
                </c:pt>
                <c:pt idx="2">
                  <c:v>0.19</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Sheet1!$C$2:$C$5</c:f>
              <c:numCache>
                <c:formatCode>0%</c:formatCode>
                <c:ptCount val="4"/>
                <c:pt idx="0">
                  <c:v>0.03</c:v>
                </c:pt>
                <c:pt idx="1">
                  <c:v>0.09</c:v>
                </c:pt>
                <c:pt idx="2">
                  <c:v>0.02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Sheet1!$D$2:$D$5</c:f>
              <c:numCache>
                <c:formatCode>0%</c:formatCode>
                <c:ptCount val="4"/>
                <c:pt idx="0">
                  <c:v>0.26</c:v>
                </c:pt>
                <c:pt idx="1">
                  <c:v>0.09</c:v>
                </c:pt>
                <c:pt idx="2">
                  <c:v>0.34</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Sheet1!$E$2:$E$5</c:f>
              <c:numCache>
                <c:formatCode>0%</c:formatCode>
                <c:ptCount val="4"/>
                <c:pt idx="0">
                  <c:v>0.04</c:v>
                </c:pt>
                <c:pt idx="1">
                  <c:v>0.08</c:v>
                </c:pt>
                <c:pt idx="2">
                  <c:v>0.04</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Sheet1!$F$2:$F$5</c:f>
              <c:numCache>
                <c:formatCode>0%</c:formatCode>
                <c:ptCount val="4"/>
                <c:pt idx="0">
                  <c:v>0.09</c:v>
                </c:pt>
                <c:pt idx="1">
                  <c:v>0.05</c:v>
                </c:pt>
                <c:pt idx="2">
                  <c:v>0.04</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Sheet1!$G$2:$G$5</c:f>
              <c:numCache>
                <c:formatCode>0%</c:formatCode>
                <c:ptCount val="4"/>
                <c:pt idx="0">
                  <c:v>0.05</c:v>
                </c:pt>
                <c:pt idx="1">
                  <c:v>0.06</c:v>
                </c:pt>
                <c:pt idx="2">
                  <c:v>0.03</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Sheet1!$H$2:$H$5</c:f>
              <c:numCache>
                <c:formatCode>0%</c:formatCode>
                <c:ptCount val="4"/>
                <c:pt idx="0">
                  <c:v>0.03</c:v>
                </c:pt>
                <c:pt idx="1">
                  <c:v>0.05</c:v>
                </c:pt>
                <c:pt idx="2">
                  <c:v>0.04</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Sheet1!$I$2:$I$5</c:f>
              <c:numCache>
                <c:formatCode>0%</c:formatCode>
                <c:ptCount val="4"/>
                <c:pt idx="0">
                  <c:v>0.04</c:v>
                </c:pt>
                <c:pt idx="1">
                  <c:v>0.03</c:v>
                </c:pt>
                <c:pt idx="2">
                  <c:v>0.03</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Sheet1!$J$2:$J$5</c:f>
              <c:numCache>
                <c:formatCode>0%</c:formatCode>
                <c:ptCount val="4"/>
                <c:pt idx="0">
                  <c:v>0.02</c:v>
                </c:pt>
                <c:pt idx="1">
                  <c:v>0.06</c:v>
                </c:pt>
                <c:pt idx="2">
                  <c:v>0</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Eastbourne</c:v>
                </c:pt>
                <c:pt idx="1">
                  <c:v>All visitors to UK</c:v>
                </c:pt>
                <c:pt idx="2">
                  <c:v>All holiday visitors to Eastbourne</c:v>
                </c:pt>
                <c:pt idx="3">
                  <c:v>All holiday visitors to UK</c:v>
                </c:pt>
              </c:strCache>
            </c:strRef>
          </c:cat>
          <c:val>
            <c:numRef>
              <c:f>Sheet1!$K$2:$K$5</c:f>
              <c:numCache>
                <c:formatCode>0%</c:formatCode>
                <c:ptCount val="4"/>
                <c:pt idx="0">
                  <c:v>0.28000000000000003</c:v>
                </c:pt>
                <c:pt idx="1">
                  <c:v>0.38</c:v>
                </c:pt>
                <c:pt idx="2">
                  <c:v>0.26</c:v>
                </c:pt>
                <c:pt idx="3">
                  <c:v>0.28999999999999998</c:v>
                </c:pt>
              </c:numCache>
            </c:numRef>
          </c:val>
        </c:ser>
        <c:dLbls>
          <c:showLegendKey val="0"/>
          <c:showVal val="1"/>
          <c:showCatName val="0"/>
          <c:showSerName val="0"/>
          <c:showPercent val="0"/>
          <c:showBubbleSize val="0"/>
        </c:dLbls>
        <c:gapWidth val="49"/>
        <c:overlap val="100"/>
        <c:axId val="595188880"/>
        <c:axId val="595192800"/>
      </c:barChart>
      <c:catAx>
        <c:axId val="595188880"/>
        <c:scaling>
          <c:orientation val="maxMin"/>
        </c:scaling>
        <c:delete val="0"/>
        <c:axPos val="l"/>
        <c:numFmt formatCode="General" sourceLinked="0"/>
        <c:majorTickMark val="none"/>
        <c:minorTickMark val="none"/>
        <c:tickLblPos val="nextTo"/>
        <c:txPr>
          <a:bodyPr/>
          <a:lstStyle/>
          <a:p>
            <a:pPr>
              <a:defRPr sz="1000" b="1"/>
            </a:pPr>
            <a:endParaRPr lang="en-US"/>
          </a:p>
        </c:txPr>
        <c:crossAx val="595192800"/>
        <c:crosses val="autoZero"/>
        <c:auto val="1"/>
        <c:lblAlgn val="ctr"/>
        <c:lblOffset val="100"/>
        <c:noMultiLvlLbl val="0"/>
      </c:catAx>
      <c:valAx>
        <c:axId val="595192800"/>
        <c:scaling>
          <c:orientation val="minMax"/>
          <c:max val="1"/>
        </c:scaling>
        <c:delete val="1"/>
        <c:axPos val="t"/>
        <c:numFmt formatCode="0%" sourceLinked="1"/>
        <c:majorTickMark val="out"/>
        <c:minorTickMark val="none"/>
        <c:tickLblPos val="nextTo"/>
        <c:crossAx val="595188880"/>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5040274153204325"/>
          <c:w val="0.99897384094165476"/>
          <c:h val="0.3649468880842085"/>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Eastbourne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0.74</c:v>
                </c:pt>
                <c:pt idx="1">
                  <c:v>0.51</c:v>
                </c:pt>
                <c:pt idx="2">
                  <c:v>0.62</c:v>
                </c:pt>
                <c:pt idx="3">
                  <c:v>0.71</c:v>
                </c:pt>
                <c:pt idx="4">
                  <c:v>0.43</c:v>
                </c:pt>
                <c:pt idx="5">
                  <c:v>0</c:v>
                </c:pt>
                <c:pt idx="6">
                  <c:v>0.54</c:v>
                </c:pt>
                <c:pt idx="7">
                  <c:v>0.27</c:v>
                </c:pt>
                <c:pt idx="8">
                  <c:v>0.04</c:v>
                </c:pt>
              </c:numCache>
            </c:numRef>
          </c:val>
        </c:ser>
        <c:dLbls>
          <c:showLegendKey val="0"/>
          <c:showVal val="0"/>
          <c:showCatName val="0"/>
          <c:showSerName val="0"/>
          <c:showPercent val="0"/>
          <c:showBubbleSize val="0"/>
        </c:dLbls>
        <c:gapWidth val="30"/>
        <c:axId val="595190840"/>
        <c:axId val="595192408"/>
      </c:barChart>
      <c:catAx>
        <c:axId val="59519084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95192408"/>
        <c:crosses val="autoZero"/>
        <c:auto val="1"/>
        <c:lblAlgn val="ctr"/>
        <c:lblOffset val="100"/>
        <c:noMultiLvlLbl val="0"/>
      </c:catAx>
      <c:valAx>
        <c:axId val="595192408"/>
        <c:scaling>
          <c:orientation val="minMax"/>
          <c:max val="1"/>
        </c:scaling>
        <c:delete val="1"/>
        <c:axPos val="l"/>
        <c:majorGridlines>
          <c:spPr>
            <a:ln>
              <a:noFill/>
            </a:ln>
          </c:spPr>
        </c:majorGridlines>
        <c:numFmt formatCode="0%" sourceLinked="1"/>
        <c:majorTickMark val="out"/>
        <c:minorTickMark val="none"/>
        <c:tickLblPos val="nextTo"/>
        <c:crossAx val="595190840"/>
        <c:crosses val="autoZero"/>
        <c:crossBetween val="between"/>
      </c:valAx>
    </c:plotArea>
    <c:legend>
      <c:legendPos val="r"/>
      <c:layout>
        <c:manualLayout>
          <c:xMode val="edge"/>
          <c:yMode val="edge"/>
          <c:x val="0.33449565738263409"/>
          <c:y val="1.9092597442079567E-2"/>
          <c:w val="0.66167757319534737"/>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Sheet1!$B$2:$B$3</c:f>
              <c:numCache>
                <c:formatCode>0%</c:formatCode>
                <c:ptCount val="2"/>
                <c:pt idx="0">
                  <c:v>0.17</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Sheet1!$C$2:$C$3</c:f>
              <c:numCache>
                <c:formatCode>0%</c:formatCode>
                <c:ptCount val="2"/>
                <c:pt idx="0">
                  <c:v>0.53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Sheet1!$D$2:$D$3</c:f>
              <c:numCache>
                <c:formatCode>0%</c:formatCode>
                <c:ptCount val="2"/>
                <c:pt idx="0">
                  <c:v>0.19</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Sheet1!$E$2:$E$3</c:f>
              <c:numCache>
                <c:formatCode>0%</c:formatCode>
                <c:ptCount val="2"/>
                <c:pt idx="0">
                  <c:v>0.11</c:v>
                </c:pt>
                <c:pt idx="1">
                  <c:v>7.0000000000000007E-2</c:v>
                </c:pt>
              </c:numCache>
            </c:numRef>
          </c:val>
        </c:ser>
        <c:dLbls>
          <c:showLegendKey val="0"/>
          <c:showVal val="1"/>
          <c:showCatName val="0"/>
          <c:showSerName val="0"/>
          <c:showPercent val="0"/>
          <c:showBubbleSize val="0"/>
        </c:dLbls>
        <c:gapWidth val="49"/>
        <c:overlap val="100"/>
        <c:axId val="595181432"/>
        <c:axId val="595198680"/>
      </c:barChart>
      <c:catAx>
        <c:axId val="595181432"/>
        <c:scaling>
          <c:orientation val="minMax"/>
        </c:scaling>
        <c:delete val="0"/>
        <c:axPos val="b"/>
        <c:numFmt formatCode="General" sourceLinked="0"/>
        <c:majorTickMark val="none"/>
        <c:minorTickMark val="none"/>
        <c:tickLblPos val="nextTo"/>
        <c:txPr>
          <a:bodyPr/>
          <a:lstStyle/>
          <a:p>
            <a:pPr>
              <a:defRPr b="1"/>
            </a:pPr>
            <a:endParaRPr lang="en-US"/>
          </a:p>
        </c:txPr>
        <c:crossAx val="595198680"/>
        <c:crosses val="autoZero"/>
        <c:auto val="1"/>
        <c:lblAlgn val="ctr"/>
        <c:lblOffset val="100"/>
        <c:noMultiLvlLbl val="0"/>
      </c:catAx>
      <c:valAx>
        <c:axId val="595198680"/>
        <c:scaling>
          <c:orientation val="minMax"/>
        </c:scaling>
        <c:delete val="1"/>
        <c:axPos val="l"/>
        <c:numFmt formatCode="0%" sourceLinked="1"/>
        <c:majorTickMark val="none"/>
        <c:minorTickMark val="none"/>
        <c:tickLblPos val="nextTo"/>
        <c:crossAx val="59518143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189302897975"/>
          <c:y val="4.7885757835095979E-2"/>
          <c:w val="0.73796403833840662"/>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Sheet1!$B$2:$B$3</c:f>
              <c:numCache>
                <c:formatCode>0%</c:formatCode>
                <c:ptCount val="2"/>
                <c:pt idx="0">
                  <c:v>0.06</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Sheet1!$C$2:$C$3</c:f>
              <c:numCache>
                <c:formatCode>0%</c:formatCode>
                <c:ptCount val="2"/>
                <c:pt idx="0">
                  <c:v>0.3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Sheet1!$D$2:$D$3</c:f>
              <c:numCache>
                <c:formatCode>0%</c:formatCode>
                <c:ptCount val="2"/>
                <c:pt idx="0">
                  <c:v>0.5</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Sheet1!$E$2:$E$3</c:f>
              <c:numCache>
                <c:formatCode>0%</c:formatCode>
                <c:ptCount val="2"/>
                <c:pt idx="0">
                  <c:v>0.13</c:v>
                </c:pt>
                <c:pt idx="1">
                  <c:v>0.21</c:v>
                </c:pt>
              </c:numCache>
            </c:numRef>
          </c:val>
        </c:ser>
        <c:dLbls>
          <c:showLegendKey val="0"/>
          <c:showVal val="0"/>
          <c:showCatName val="0"/>
          <c:showSerName val="0"/>
          <c:showPercent val="0"/>
          <c:showBubbleSize val="0"/>
        </c:dLbls>
        <c:gapWidth val="49"/>
        <c:overlap val="100"/>
        <c:axId val="312107944"/>
        <c:axId val="312104808"/>
      </c:barChart>
      <c:catAx>
        <c:axId val="31210794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312104808"/>
        <c:crosses val="autoZero"/>
        <c:auto val="1"/>
        <c:lblAlgn val="ctr"/>
        <c:lblOffset val="100"/>
        <c:noMultiLvlLbl val="0"/>
      </c:catAx>
      <c:valAx>
        <c:axId val="312104808"/>
        <c:scaling>
          <c:orientation val="minMax"/>
        </c:scaling>
        <c:delete val="1"/>
        <c:axPos val="l"/>
        <c:numFmt formatCode="0%" sourceLinked="1"/>
        <c:majorTickMark val="out"/>
        <c:minorTickMark val="none"/>
        <c:tickLblPos val="nextTo"/>
        <c:crossAx val="312107944"/>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Eastbourne</c:v>
                </c:pt>
                <c:pt idx="1">
                  <c:v>Holiday visitors to UK</c:v>
                </c:pt>
              </c:strCache>
            </c:strRef>
          </c:cat>
          <c:val>
            <c:numRef>
              <c:f>Sheet1!$B$2:$B$4</c:f>
              <c:numCache>
                <c:formatCode>_-[$£-809]* #,##0_-;\-[$£-809]* #,##0_-;_-[$£-809]* "-"??_-;_-@_-</c:formatCode>
                <c:ptCount val="2"/>
                <c:pt idx="0">
                  <c:v>389</c:v>
                </c:pt>
                <c:pt idx="1">
                  <c:v>644</c:v>
                </c:pt>
              </c:numCache>
            </c:numRef>
          </c:val>
        </c:ser>
        <c:dLbls>
          <c:showLegendKey val="0"/>
          <c:showVal val="0"/>
          <c:showCatName val="0"/>
          <c:showSerName val="0"/>
          <c:showPercent val="0"/>
          <c:showBubbleSize val="0"/>
        </c:dLbls>
        <c:gapWidth val="102"/>
        <c:axId val="595183784"/>
        <c:axId val="595199464"/>
      </c:barChart>
      <c:catAx>
        <c:axId val="59518378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199464"/>
        <c:crosses val="autoZero"/>
        <c:auto val="1"/>
        <c:lblAlgn val="ctr"/>
        <c:lblOffset val="100"/>
        <c:noMultiLvlLbl val="0"/>
      </c:catAx>
      <c:valAx>
        <c:axId val="595199464"/>
        <c:scaling>
          <c:orientation val="minMax"/>
          <c:max val="1000"/>
        </c:scaling>
        <c:delete val="1"/>
        <c:axPos val="l"/>
        <c:numFmt formatCode="_-[$£-809]* #,##0_-;\-[$£-809]* #,##0_-;_-[$£-809]* &quot;-&quot;??_-;_-@_-" sourceLinked="1"/>
        <c:majorTickMark val="out"/>
        <c:minorTickMark val="none"/>
        <c:tickLblPos val="nextTo"/>
        <c:crossAx val="59518378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Eastbourne</c:v>
                </c:pt>
                <c:pt idx="1">
                  <c:v>Holiday visitors to UK</c:v>
                </c:pt>
              </c:strCache>
            </c:strRef>
          </c:cat>
          <c:val>
            <c:numRef>
              <c:f>Sheet1!$B$2:$B$4</c:f>
              <c:numCache>
                <c:formatCode>_-[$£-809]* #,##0_-;\-[$£-809]* #,##0_-;_-[$£-809]* "-"??_-;_-@_-</c:formatCode>
                <c:ptCount val="2"/>
                <c:pt idx="0">
                  <c:v>75</c:v>
                </c:pt>
                <c:pt idx="1">
                  <c:v>101</c:v>
                </c:pt>
              </c:numCache>
            </c:numRef>
          </c:val>
        </c:ser>
        <c:dLbls>
          <c:showLegendKey val="0"/>
          <c:showVal val="0"/>
          <c:showCatName val="0"/>
          <c:showSerName val="0"/>
          <c:showPercent val="0"/>
          <c:showBubbleSize val="0"/>
        </c:dLbls>
        <c:gapWidth val="102"/>
        <c:axId val="595201032"/>
        <c:axId val="595204952"/>
      </c:barChart>
      <c:catAx>
        <c:axId val="595201032"/>
        <c:scaling>
          <c:orientation val="minMax"/>
        </c:scaling>
        <c:delete val="0"/>
        <c:axPos val="b"/>
        <c:numFmt formatCode="General" sourceLinked="0"/>
        <c:majorTickMark val="out"/>
        <c:minorTickMark val="none"/>
        <c:tickLblPos val="nextTo"/>
        <c:txPr>
          <a:bodyPr/>
          <a:lstStyle/>
          <a:p>
            <a:pPr>
              <a:defRPr sz="900" b="1"/>
            </a:pPr>
            <a:endParaRPr lang="en-US"/>
          </a:p>
        </c:txPr>
        <c:crossAx val="595204952"/>
        <c:crosses val="autoZero"/>
        <c:auto val="1"/>
        <c:lblAlgn val="ctr"/>
        <c:lblOffset val="100"/>
        <c:noMultiLvlLbl val="0"/>
      </c:catAx>
      <c:valAx>
        <c:axId val="595204952"/>
        <c:scaling>
          <c:orientation val="minMax"/>
          <c:max val="1000"/>
        </c:scaling>
        <c:delete val="1"/>
        <c:axPos val="l"/>
        <c:numFmt formatCode="_-[$£-809]* #,##0_-;\-[$£-809]* #,##0_-;_-[$£-809]* &quot;-&quot;??_-;_-@_-" sourceLinked="1"/>
        <c:majorTickMark val="out"/>
        <c:minorTickMark val="none"/>
        <c:tickLblPos val="nextTo"/>
        <c:crossAx val="595201032"/>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189302897975"/>
          <c:y val="4.7885757835095979E-2"/>
          <c:w val="0.73796403833840662"/>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Sheet1!$B$2:$B$3</c:f>
              <c:numCache>
                <c:formatCode>0%</c:formatCode>
                <c:ptCount val="2"/>
                <c:pt idx="0">
                  <c:v>0.05</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Sheet1!$C$2:$C$3</c:f>
              <c:numCache>
                <c:formatCode>0%</c:formatCode>
                <c:ptCount val="2"/>
                <c:pt idx="0">
                  <c:v>0.48</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Sheet1!$D$2:$D$3</c:f>
              <c:numCache>
                <c:formatCode>0%</c:formatCode>
                <c:ptCount val="2"/>
                <c:pt idx="0">
                  <c:v>0.33</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Sheet1!$E$2:$E$3</c:f>
              <c:numCache>
                <c:formatCode>0%</c:formatCode>
                <c:ptCount val="2"/>
                <c:pt idx="0">
                  <c:v>0.14000000000000001</c:v>
                </c:pt>
                <c:pt idx="1">
                  <c:v>0.21</c:v>
                </c:pt>
              </c:numCache>
            </c:numRef>
          </c:val>
        </c:ser>
        <c:dLbls>
          <c:showLegendKey val="0"/>
          <c:showVal val="0"/>
          <c:showCatName val="0"/>
          <c:showSerName val="0"/>
          <c:showPercent val="0"/>
          <c:showBubbleSize val="0"/>
        </c:dLbls>
        <c:gapWidth val="49"/>
        <c:overlap val="100"/>
        <c:axId val="595195152"/>
        <c:axId val="595198288"/>
      </c:barChart>
      <c:catAx>
        <c:axId val="59519515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198288"/>
        <c:crosses val="autoZero"/>
        <c:auto val="1"/>
        <c:lblAlgn val="ctr"/>
        <c:lblOffset val="100"/>
        <c:noMultiLvlLbl val="0"/>
      </c:catAx>
      <c:valAx>
        <c:axId val="595198288"/>
        <c:scaling>
          <c:orientation val="minMax"/>
        </c:scaling>
        <c:delete val="1"/>
        <c:axPos val="l"/>
        <c:numFmt formatCode="0%" sourceLinked="1"/>
        <c:majorTickMark val="out"/>
        <c:minorTickMark val="none"/>
        <c:tickLblPos val="nextTo"/>
        <c:crossAx val="595195152"/>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Sheet1!$B$2:$B$3</c:f>
              <c:numCache>
                <c:formatCode>0%</c:formatCode>
                <c:ptCount val="2"/>
                <c:pt idx="0">
                  <c:v>0.5</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Sheet1!$C$2:$C$3</c:f>
              <c:numCache>
                <c:formatCode>0%</c:formatCode>
                <c:ptCount val="2"/>
                <c:pt idx="0">
                  <c:v>0.5</c:v>
                </c:pt>
                <c:pt idx="1">
                  <c:v>0.16</c:v>
                </c:pt>
              </c:numCache>
            </c:numRef>
          </c:val>
        </c:ser>
        <c:dLbls>
          <c:showLegendKey val="0"/>
          <c:showVal val="0"/>
          <c:showCatName val="0"/>
          <c:showSerName val="0"/>
          <c:showPercent val="0"/>
          <c:showBubbleSize val="0"/>
        </c:dLbls>
        <c:gapWidth val="49"/>
        <c:overlap val="100"/>
        <c:axId val="595195544"/>
        <c:axId val="595196328"/>
      </c:barChart>
      <c:catAx>
        <c:axId val="59519554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196328"/>
        <c:crosses val="autoZero"/>
        <c:auto val="1"/>
        <c:lblAlgn val="ctr"/>
        <c:lblOffset val="100"/>
        <c:noMultiLvlLbl val="0"/>
      </c:catAx>
      <c:valAx>
        <c:axId val="595196328"/>
        <c:scaling>
          <c:orientation val="minMax"/>
        </c:scaling>
        <c:delete val="1"/>
        <c:axPos val="l"/>
        <c:numFmt formatCode="0%" sourceLinked="1"/>
        <c:majorTickMark val="out"/>
        <c:minorTickMark val="none"/>
        <c:tickLblPos val="nextTo"/>
        <c:crossAx val="595195544"/>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Sheet1!$B$2:$B$3</c:f>
              <c:numCache>
                <c:formatCode>0%</c:formatCode>
                <c:ptCount val="2"/>
                <c:pt idx="0">
                  <c:v>0.42</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Sheet1!$D$2:$D$3</c:f>
              <c:numCache>
                <c:formatCode>0%</c:formatCode>
                <c:ptCount val="2"/>
                <c:pt idx="0">
                  <c:v>0.08</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Sheet1!$E$2:$E$3</c:f>
              <c:numCache>
                <c:formatCode>0%</c:formatCode>
                <c:ptCount val="2"/>
                <c:pt idx="0">
                  <c:v>7.0000000000000007E-2</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Sheet1!$F$2:$F$3</c:f>
              <c:numCache>
                <c:formatCode>0%</c:formatCode>
                <c:ptCount val="2"/>
                <c:pt idx="0">
                  <c:v>0.12</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Sheet1!$G$2:$G$3</c:f>
              <c:numCache>
                <c:formatCode>0%</c:formatCode>
                <c:ptCount val="2"/>
                <c:pt idx="0">
                  <c:v>0.14000000000000001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Sheet1!$H$2:$H$3</c:f>
              <c:numCache>
                <c:formatCode>0%</c:formatCode>
                <c:ptCount val="2"/>
                <c:pt idx="0">
                  <c:v>0.03</c:v>
                </c:pt>
                <c:pt idx="1">
                  <c:v>0.06</c:v>
                </c:pt>
              </c:numCache>
            </c:numRef>
          </c:val>
        </c:ser>
        <c:dLbls>
          <c:showLegendKey val="0"/>
          <c:showVal val="0"/>
          <c:showCatName val="0"/>
          <c:showSerName val="0"/>
          <c:showPercent val="0"/>
          <c:showBubbleSize val="0"/>
        </c:dLbls>
        <c:gapWidth val="100"/>
        <c:overlap val="100"/>
        <c:axId val="591823872"/>
        <c:axId val="591815640"/>
      </c:barChart>
      <c:catAx>
        <c:axId val="591823872"/>
        <c:scaling>
          <c:orientation val="minMax"/>
        </c:scaling>
        <c:delete val="0"/>
        <c:axPos val="b"/>
        <c:numFmt formatCode="General" sourceLinked="0"/>
        <c:majorTickMark val="out"/>
        <c:minorTickMark val="none"/>
        <c:tickLblPos val="nextTo"/>
        <c:crossAx val="591815640"/>
        <c:crosses val="autoZero"/>
        <c:auto val="1"/>
        <c:lblAlgn val="ctr"/>
        <c:lblOffset val="100"/>
        <c:noMultiLvlLbl val="0"/>
      </c:catAx>
      <c:valAx>
        <c:axId val="591815640"/>
        <c:scaling>
          <c:orientation val="minMax"/>
        </c:scaling>
        <c:delete val="1"/>
        <c:axPos val="l"/>
        <c:numFmt formatCode="0%" sourceLinked="1"/>
        <c:majorTickMark val="out"/>
        <c:minorTickMark val="none"/>
        <c:tickLblPos val="nextTo"/>
        <c:crossAx val="59182387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Sheet1!$B$2:$B$3</c:f>
              <c:numCache>
                <c:formatCode>0%</c:formatCode>
                <c:ptCount val="2"/>
                <c:pt idx="0">
                  <c:v>0.12</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Sheet1!$C$2:$C$3</c:f>
              <c:numCache>
                <c:formatCode>0%</c:formatCode>
                <c:ptCount val="2"/>
                <c:pt idx="0">
                  <c:v>0.28000000000000003</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Eastbourne</c:v>
                </c:pt>
                <c:pt idx="1">
                  <c:v>Holiday visitors to UK</c:v>
                </c:pt>
              </c:strCache>
            </c:strRef>
          </c:cat>
          <c:val>
            <c:numRef>
              <c:f>Sheet1!$D$2:$D$3</c:f>
              <c:numCache>
                <c:formatCode>0%</c:formatCode>
                <c:ptCount val="2"/>
                <c:pt idx="0">
                  <c:v>0.6</c:v>
                </c:pt>
                <c:pt idx="1">
                  <c:v>0.15</c:v>
                </c:pt>
              </c:numCache>
            </c:numRef>
          </c:val>
        </c:ser>
        <c:dLbls>
          <c:showLegendKey val="0"/>
          <c:showVal val="1"/>
          <c:showCatName val="0"/>
          <c:showSerName val="0"/>
          <c:showPercent val="0"/>
          <c:showBubbleSize val="0"/>
        </c:dLbls>
        <c:gapWidth val="49"/>
        <c:overlap val="100"/>
        <c:axId val="591826616"/>
        <c:axId val="591821912"/>
      </c:barChart>
      <c:catAx>
        <c:axId val="591826616"/>
        <c:scaling>
          <c:orientation val="minMax"/>
        </c:scaling>
        <c:delete val="0"/>
        <c:axPos val="b"/>
        <c:numFmt formatCode="General" sourceLinked="0"/>
        <c:majorTickMark val="none"/>
        <c:minorTickMark val="none"/>
        <c:tickLblPos val="nextTo"/>
        <c:txPr>
          <a:bodyPr/>
          <a:lstStyle/>
          <a:p>
            <a:pPr>
              <a:defRPr b="1"/>
            </a:pPr>
            <a:endParaRPr lang="en-US"/>
          </a:p>
        </c:txPr>
        <c:crossAx val="591821912"/>
        <c:crosses val="autoZero"/>
        <c:auto val="1"/>
        <c:lblAlgn val="ctr"/>
        <c:lblOffset val="100"/>
        <c:noMultiLvlLbl val="0"/>
      </c:catAx>
      <c:valAx>
        <c:axId val="591821912"/>
        <c:scaling>
          <c:orientation val="minMax"/>
        </c:scaling>
        <c:delete val="1"/>
        <c:axPos val="l"/>
        <c:numFmt formatCode="0%" sourceLinked="1"/>
        <c:majorTickMark val="none"/>
        <c:minorTickMark val="none"/>
        <c:tickLblPos val="nextTo"/>
        <c:crossAx val="59182661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 East (excl. London)</c:v>
                </c:pt>
                <c:pt idx="1">
                  <c:v>London</c:v>
                </c:pt>
                <c:pt idx="2">
                  <c:v>East Midlands</c:v>
                </c:pt>
                <c:pt idx="3">
                  <c:v>South West</c:v>
                </c:pt>
                <c:pt idx="4">
                  <c:v>North West</c:v>
                </c:pt>
              </c:strCache>
            </c:strRef>
          </c:cat>
          <c:val>
            <c:numRef>
              <c:f>Sheet1!$B$2:$B$6</c:f>
              <c:numCache>
                <c:formatCode>0%</c:formatCode>
                <c:ptCount val="5"/>
                <c:pt idx="0">
                  <c:v>0.71</c:v>
                </c:pt>
                <c:pt idx="1">
                  <c:v>0.25</c:v>
                </c:pt>
                <c:pt idx="2">
                  <c:v>0.02</c:v>
                </c:pt>
                <c:pt idx="3" formatCode="0.0%">
                  <c:v>5.0000000000000001E-3</c:v>
                </c:pt>
                <c:pt idx="4" formatCode="0.0%">
                  <c:v>5.0000000000000001E-3</c:v>
                </c:pt>
              </c:numCache>
            </c:numRef>
          </c:val>
        </c:ser>
        <c:dLbls>
          <c:showLegendKey val="0"/>
          <c:showVal val="0"/>
          <c:showCatName val="0"/>
          <c:showSerName val="0"/>
          <c:showPercent val="0"/>
          <c:showBubbleSize val="0"/>
        </c:dLbls>
        <c:gapWidth val="150"/>
        <c:axId val="591819168"/>
        <c:axId val="591819560"/>
      </c:barChart>
      <c:catAx>
        <c:axId val="591819168"/>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19560"/>
        <c:crosses val="autoZero"/>
        <c:auto val="1"/>
        <c:lblAlgn val="ctr"/>
        <c:lblOffset val="100"/>
        <c:noMultiLvlLbl val="0"/>
      </c:catAx>
      <c:valAx>
        <c:axId val="591819560"/>
        <c:scaling>
          <c:orientation val="minMax"/>
        </c:scaling>
        <c:delete val="1"/>
        <c:axPos val="t"/>
        <c:numFmt formatCode="0%" sourceLinked="1"/>
        <c:majorTickMark val="out"/>
        <c:minorTickMark val="none"/>
        <c:tickLblPos val="nextTo"/>
        <c:crossAx val="591819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Exeter tot</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0.8</c:v>
                </c:pt>
                <c:pt idx="1">
                  <c:v>0.8</c:v>
                </c:pt>
                <c:pt idx="2" formatCode="0.0">
                  <c:v>0.7</c:v>
                </c:pt>
                <c:pt idx="3" formatCode="0.0">
                  <c:v>0.8</c:v>
                </c:pt>
                <c:pt idx="4" formatCode="0.0">
                  <c:v>0.9</c:v>
                </c:pt>
              </c:numCache>
            </c:numRef>
          </c:val>
        </c:ser>
        <c:ser>
          <c:idx val="1"/>
          <c:order val="1"/>
          <c:tx>
            <c:strRef>
              <c:f>Sheet1!$C$1</c:f>
              <c:strCache>
                <c:ptCount val="1"/>
                <c:pt idx="0">
                  <c:v>Exeter hols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0.1</c:v>
                </c:pt>
                <c:pt idx="1">
                  <c:v>0.2</c:v>
                </c:pt>
                <c:pt idx="2" formatCode="0.0">
                  <c:v>0.2</c:v>
                </c:pt>
                <c:pt idx="3" formatCode="0.0">
                  <c:v>0.4</c:v>
                </c:pt>
                <c:pt idx="4" formatCode="0.0">
                  <c:v>0.4</c:v>
                </c:pt>
              </c:numCache>
            </c:numRef>
          </c:val>
        </c:ser>
        <c:dLbls>
          <c:showLegendKey val="0"/>
          <c:showVal val="0"/>
          <c:showCatName val="0"/>
          <c:showSerName val="0"/>
          <c:showPercent val="0"/>
          <c:showBubbleSize val="0"/>
        </c:dLbls>
        <c:gapWidth val="219"/>
        <c:axId val="591831320"/>
        <c:axId val="59182896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91831320"/>
        <c:axId val="591828968"/>
      </c:lineChart>
      <c:catAx>
        <c:axId val="59183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28968"/>
        <c:crosses val="autoZero"/>
        <c:auto val="1"/>
        <c:lblAlgn val="ctr"/>
        <c:lblOffset val="100"/>
        <c:noMultiLvlLbl val="0"/>
      </c:catAx>
      <c:valAx>
        <c:axId val="591828968"/>
        <c:scaling>
          <c:orientation val="minMax"/>
        </c:scaling>
        <c:delete val="1"/>
        <c:axPos val="l"/>
        <c:numFmt formatCode="General" sourceLinked="1"/>
        <c:majorTickMark val="none"/>
        <c:minorTickMark val="none"/>
        <c:tickLblPos val="nextTo"/>
        <c:crossAx val="59183132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Exeter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43</c:v>
                </c:pt>
                <c:pt idx="1">
                  <c:v>46</c:v>
                </c:pt>
                <c:pt idx="2">
                  <c:v>48</c:v>
                </c:pt>
                <c:pt idx="3">
                  <c:v>40</c:v>
                </c:pt>
                <c:pt idx="4">
                  <c:v>52</c:v>
                </c:pt>
              </c:numCache>
            </c:numRef>
          </c:val>
        </c:ser>
        <c:ser>
          <c:idx val="1"/>
          <c:order val="1"/>
          <c:tx>
            <c:strRef>
              <c:f>Sheet1!$C$1</c:f>
              <c:strCache>
                <c:ptCount val="1"/>
                <c:pt idx="0">
                  <c:v>Exeter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6</c:v>
                </c:pt>
                <c:pt idx="1">
                  <c:v>11</c:v>
                </c:pt>
                <c:pt idx="2">
                  <c:v>15</c:v>
                </c:pt>
                <c:pt idx="3">
                  <c:v>20</c:v>
                </c:pt>
                <c:pt idx="4">
                  <c:v>20</c:v>
                </c:pt>
              </c:numCache>
            </c:numRef>
          </c:val>
        </c:ser>
        <c:dLbls>
          <c:showLegendKey val="0"/>
          <c:showVal val="0"/>
          <c:showCatName val="0"/>
          <c:showSerName val="0"/>
          <c:showPercent val="0"/>
          <c:showBubbleSize val="0"/>
        </c:dLbls>
        <c:gapWidth val="219"/>
        <c:axId val="591829360"/>
        <c:axId val="59183680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91829360"/>
        <c:axId val="591836808"/>
      </c:lineChart>
      <c:catAx>
        <c:axId val="59182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36808"/>
        <c:crosses val="autoZero"/>
        <c:auto val="1"/>
        <c:lblAlgn val="ctr"/>
        <c:lblOffset val="100"/>
        <c:noMultiLvlLbl val="0"/>
      </c:catAx>
      <c:valAx>
        <c:axId val="591836808"/>
        <c:scaling>
          <c:orientation val="minMax"/>
        </c:scaling>
        <c:delete val="1"/>
        <c:axPos val="l"/>
        <c:numFmt formatCode="General" sourceLinked="1"/>
        <c:majorTickMark val="none"/>
        <c:minorTickMark val="none"/>
        <c:tickLblPos val="nextTo"/>
        <c:crossAx val="59182936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Exeter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74</c:v>
                </c:pt>
                <c:pt idx="1">
                  <c:v>108</c:v>
                </c:pt>
                <c:pt idx="2">
                  <c:v>101</c:v>
                </c:pt>
                <c:pt idx="3">
                  <c:v>128</c:v>
                </c:pt>
                <c:pt idx="4">
                  <c:v>123</c:v>
                </c:pt>
              </c:numCache>
            </c:numRef>
          </c:val>
        </c:ser>
        <c:ser>
          <c:idx val="1"/>
          <c:order val="1"/>
          <c:tx>
            <c:strRef>
              <c:f>Sheet1!$C$1</c:f>
              <c:strCache>
                <c:ptCount val="1"/>
                <c:pt idx="0">
                  <c:v>Exeter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28</c:v>
                </c:pt>
                <c:pt idx="1">
                  <c:v>48</c:v>
                </c:pt>
                <c:pt idx="2">
                  <c:v>52</c:v>
                </c:pt>
                <c:pt idx="3">
                  <c:v>64</c:v>
                </c:pt>
                <c:pt idx="4">
                  <c:v>54</c:v>
                </c:pt>
              </c:numCache>
            </c:numRef>
          </c:val>
        </c:ser>
        <c:dLbls>
          <c:showLegendKey val="0"/>
          <c:showVal val="0"/>
          <c:showCatName val="0"/>
          <c:showSerName val="0"/>
          <c:showPercent val="0"/>
          <c:showBubbleSize val="0"/>
        </c:dLbls>
        <c:gapWidth val="219"/>
        <c:axId val="591839552"/>
        <c:axId val="5918399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91839552"/>
        <c:axId val="591839944"/>
      </c:lineChart>
      <c:catAx>
        <c:axId val="59183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39944"/>
        <c:crosses val="autoZero"/>
        <c:auto val="1"/>
        <c:lblAlgn val="ctr"/>
        <c:lblOffset val="100"/>
        <c:noMultiLvlLbl val="0"/>
      </c:catAx>
      <c:valAx>
        <c:axId val="591839944"/>
        <c:scaling>
          <c:orientation val="minMax"/>
        </c:scaling>
        <c:delete val="1"/>
        <c:axPos val="l"/>
        <c:numFmt formatCode="General" sourceLinked="1"/>
        <c:majorTickMark val="none"/>
        <c:minorTickMark val="none"/>
        <c:tickLblPos val="nextTo"/>
        <c:crossAx val="5918395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Sheet1!$B$2:$B$3</c:f>
              <c:numCache>
                <c:formatCode>0%</c:formatCode>
                <c:ptCount val="2"/>
                <c:pt idx="0">
                  <c:v>0.82</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Sheet1!$C$2:$C$3</c:f>
              <c:numCache>
                <c:formatCode>0%</c:formatCode>
                <c:ptCount val="2"/>
                <c:pt idx="0">
                  <c:v>0.18</c:v>
                </c:pt>
                <c:pt idx="1">
                  <c:v>0.16</c:v>
                </c:pt>
              </c:numCache>
            </c:numRef>
          </c:val>
        </c:ser>
        <c:dLbls>
          <c:showLegendKey val="0"/>
          <c:showVal val="0"/>
          <c:showCatName val="0"/>
          <c:showSerName val="0"/>
          <c:showPercent val="0"/>
          <c:showBubbleSize val="0"/>
        </c:dLbls>
        <c:gapWidth val="49"/>
        <c:overlap val="100"/>
        <c:axId val="312105200"/>
        <c:axId val="312110688"/>
      </c:barChart>
      <c:catAx>
        <c:axId val="31210520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312110688"/>
        <c:crosses val="autoZero"/>
        <c:auto val="1"/>
        <c:lblAlgn val="ctr"/>
        <c:lblOffset val="100"/>
        <c:noMultiLvlLbl val="0"/>
      </c:catAx>
      <c:valAx>
        <c:axId val="312110688"/>
        <c:scaling>
          <c:orientation val="minMax"/>
        </c:scaling>
        <c:delete val="1"/>
        <c:axPos val="l"/>
        <c:numFmt formatCode="0%" sourceLinked="1"/>
        <c:majorTickMark val="out"/>
        <c:minorTickMark val="none"/>
        <c:tickLblPos val="nextTo"/>
        <c:crossAx val="312105200"/>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Exeter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Exeter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91830536"/>
        <c:axId val="591829752"/>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91830536"/>
        <c:axId val="591829752"/>
      </c:lineChart>
      <c:catAx>
        <c:axId val="591830536"/>
        <c:scaling>
          <c:orientation val="minMax"/>
        </c:scaling>
        <c:delete val="1"/>
        <c:axPos val="b"/>
        <c:numFmt formatCode="General" sourceLinked="1"/>
        <c:majorTickMark val="none"/>
        <c:minorTickMark val="none"/>
        <c:tickLblPos val="nextTo"/>
        <c:crossAx val="591829752"/>
        <c:crosses val="autoZero"/>
        <c:auto val="1"/>
        <c:lblAlgn val="ctr"/>
        <c:lblOffset val="100"/>
        <c:noMultiLvlLbl val="0"/>
      </c:catAx>
      <c:valAx>
        <c:axId val="591829752"/>
        <c:scaling>
          <c:orientation val="minMax"/>
        </c:scaling>
        <c:delete val="1"/>
        <c:axPos val="l"/>
        <c:numFmt formatCode="General" sourceLinked="1"/>
        <c:majorTickMark val="none"/>
        <c:minorTickMark val="none"/>
        <c:tickLblPos val="nextTo"/>
        <c:crossAx val="591830536"/>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91830928"/>
        <c:axId val="591852880"/>
      </c:lineChart>
      <c:catAx>
        <c:axId val="591830928"/>
        <c:scaling>
          <c:orientation val="minMax"/>
        </c:scaling>
        <c:delete val="1"/>
        <c:axPos val="b"/>
        <c:numFmt formatCode="General" sourceLinked="0"/>
        <c:majorTickMark val="out"/>
        <c:minorTickMark val="none"/>
        <c:tickLblPos val="nextTo"/>
        <c:crossAx val="591852880"/>
        <c:crosses val="autoZero"/>
        <c:auto val="1"/>
        <c:lblAlgn val="ctr"/>
        <c:lblOffset val="100"/>
        <c:noMultiLvlLbl val="0"/>
      </c:catAx>
      <c:valAx>
        <c:axId val="591852880"/>
        <c:scaling>
          <c:orientation val="minMax"/>
        </c:scaling>
        <c:delete val="1"/>
        <c:axPos val="l"/>
        <c:numFmt formatCode="#,##0" sourceLinked="1"/>
        <c:majorTickMark val="out"/>
        <c:minorTickMark val="none"/>
        <c:tickLblPos val="nextTo"/>
        <c:crossAx val="591830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91841120"/>
        <c:axId val="591850920"/>
      </c:lineChart>
      <c:catAx>
        <c:axId val="591841120"/>
        <c:scaling>
          <c:orientation val="minMax"/>
        </c:scaling>
        <c:delete val="1"/>
        <c:axPos val="b"/>
        <c:numFmt formatCode="General" sourceLinked="0"/>
        <c:majorTickMark val="out"/>
        <c:minorTickMark val="none"/>
        <c:tickLblPos val="nextTo"/>
        <c:crossAx val="591850920"/>
        <c:crosses val="autoZero"/>
        <c:auto val="1"/>
        <c:lblAlgn val="ctr"/>
        <c:lblOffset val="100"/>
        <c:noMultiLvlLbl val="0"/>
      </c:catAx>
      <c:valAx>
        <c:axId val="591850920"/>
        <c:scaling>
          <c:orientation val="minMax"/>
        </c:scaling>
        <c:delete val="1"/>
        <c:axPos val="l"/>
        <c:numFmt formatCode="General" sourceLinked="1"/>
        <c:majorTickMark val="out"/>
        <c:minorTickMark val="none"/>
        <c:tickLblPos val="nextTo"/>
        <c:crossAx val="591841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91842296"/>
        <c:axId val="591852488"/>
      </c:lineChart>
      <c:catAx>
        <c:axId val="591842296"/>
        <c:scaling>
          <c:orientation val="minMax"/>
        </c:scaling>
        <c:delete val="1"/>
        <c:axPos val="b"/>
        <c:numFmt formatCode="General" sourceLinked="0"/>
        <c:majorTickMark val="out"/>
        <c:minorTickMark val="none"/>
        <c:tickLblPos val="nextTo"/>
        <c:crossAx val="591852488"/>
        <c:crosses val="autoZero"/>
        <c:auto val="1"/>
        <c:lblAlgn val="ctr"/>
        <c:lblOffset val="100"/>
        <c:noMultiLvlLbl val="0"/>
      </c:catAx>
      <c:valAx>
        <c:axId val="591852488"/>
        <c:scaling>
          <c:orientation val="minMax"/>
        </c:scaling>
        <c:delete val="1"/>
        <c:axPos val="l"/>
        <c:numFmt formatCode="General" sourceLinked="1"/>
        <c:majorTickMark val="out"/>
        <c:minorTickMark val="none"/>
        <c:tickLblPos val="nextTo"/>
        <c:crossAx val="59184229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2237654162440943"/>
          <c:w val="0.9112164396394129"/>
          <c:h val="0.5694072833604610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Exeter</c:v>
                </c:pt>
                <c:pt idx="1">
                  <c:v>All visits to UK</c:v>
                </c:pt>
              </c:strCache>
            </c:strRef>
          </c:cat>
          <c:val>
            <c:numRef>
              <c:f>Sheet1!$B$2:$B$3</c:f>
              <c:numCache>
                <c:formatCode>0%</c:formatCode>
                <c:ptCount val="2"/>
                <c:pt idx="0">
                  <c:v>0.06</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Exeter</c:v>
                </c:pt>
                <c:pt idx="1">
                  <c:v>All visits to UK</c:v>
                </c:pt>
              </c:strCache>
            </c:strRef>
          </c:cat>
          <c:val>
            <c:numRef>
              <c:f>Sheet1!$C$2:$C$3</c:f>
              <c:numCache>
                <c:formatCode>0%</c:formatCode>
                <c:ptCount val="2"/>
                <c:pt idx="0">
                  <c:v>0.28999999999999998</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Exeter</c:v>
                </c:pt>
                <c:pt idx="1">
                  <c:v>All visits to UK</c:v>
                </c:pt>
              </c:strCache>
            </c:strRef>
          </c:cat>
          <c:val>
            <c:numRef>
              <c:f>Sheet1!$D$2:$D$3</c:f>
              <c:numCache>
                <c:formatCode>0%</c:formatCode>
                <c:ptCount val="2"/>
                <c:pt idx="0">
                  <c:v>0.16</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Exeter</c:v>
                </c:pt>
                <c:pt idx="1">
                  <c:v>All visits to UK</c:v>
                </c:pt>
              </c:strCache>
            </c:strRef>
          </c:cat>
          <c:val>
            <c:numRef>
              <c:f>Sheet1!$E$2:$E$3</c:f>
              <c:numCache>
                <c:formatCode>0%</c:formatCode>
                <c:ptCount val="2"/>
                <c:pt idx="0">
                  <c:v>0.49</c:v>
                </c:pt>
                <c:pt idx="1">
                  <c:v>0.39</c:v>
                </c:pt>
              </c:numCache>
            </c:numRef>
          </c:val>
        </c:ser>
        <c:dLbls>
          <c:showLegendKey val="0"/>
          <c:showVal val="0"/>
          <c:showCatName val="0"/>
          <c:showSerName val="0"/>
          <c:showPercent val="0"/>
          <c:showBubbleSize val="0"/>
        </c:dLbls>
        <c:gapWidth val="100"/>
        <c:overlap val="100"/>
        <c:axId val="591843080"/>
        <c:axId val="591844256"/>
      </c:barChart>
      <c:catAx>
        <c:axId val="5918430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44256"/>
        <c:crosses val="autoZero"/>
        <c:auto val="1"/>
        <c:lblAlgn val="ctr"/>
        <c:lblOffset val="100"/>
        <c:noMultiLvlLbl val="0"/>
      </c:catAx>
      <c:valAx>
        <c:axId val="591844256"/>
        <c:scaling>
          <c:orientation val="maxMin"/>
        </c:scaling>
        <c:delete val="1"/>
        <c:axPos val="l"/>
        <c:numFmt formatCode="0%" sourceLinked="1"/>
        <c:majorTickMark val="out"/>
        <c:minorTickMark val="none"/>
        <c:tickLblPos val="nextTo"/>
        <c:crossAx val="591843080"/>
        <c:crosses val="autoZero"/>
        <c:crossBetween val="between"/>
      </c:valAx>
      <c:spPr>
        <a:noFill/>
        <a:ln>
          <a:noFill/>
        </a:ln>
        <a:effectLst/>
      </c:spPr>
    </c:plotArea>
    <c:legend>
      <c:legendPos val="b"/>
      <c:layout>
        <c:manualLayout>
          <c:xMode val="edge"/>
          <c:yMode val="edge"/>
          <c:x val="6.0534245700400287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Sheet1!$B$2:$B$5</c:f>
              <c:numCache>
                <c:formatCode>0%</c:formatCode>
                <c:ptCount val="4"/>
                <c:pt idx="0">
                  <c:v>0.13</c:v>
                </c:pt>
                <c:pt idx="1">
                  <c:v>0.11</c:v>
                </c:pt>
                <c:pt idx="2">
                  <c:v>0.13</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Sheet1!$C$2:$C$5</c:f>
              <c:numCache>
                <c:formatCode>0%</c:formatCode>
                <c:ptCount val="4"/>
                <c:pt idx="0">
                  <c:v>0.06</c:v>
                </c:pt>
                <c:pt idx="1">
                  <c:v>0.09</c:v>
                </c:pt>
                <c:pt idx="2">
                  <c:v>7.0000000000000007E-2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Sheet1!$D$2:$D$5</c:f>
              <c:numCache>
                <c:formatCode>0%</c:formatCode>
                <c:ptCount val="4"/>
                <c:pt idx="0">
                  <c:v>0.2</c:v>
                </c:pt>
                <c:pt idx="1">
                  <c:v>0.09</c:v>
                </c:pt>
                <c:pt idx="2">
                  <c:v>0.3</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Sheet1!$E$2:$E$5</c:f>
              <c:numCache>
                <c:formatCode>0%</c:formatCode>
                <c:ptCount val="4"/>
                <c:pt idx="0">
                  <c:v>0.03</c:v>
                </c:pt>
                <c:pt idx="1">
                  <c:v>0.08</c:v>
                </c:pt>
                <c:pt idx="2">
                  <c:v>0.04</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Sheet1!$F$2:$F$5</c:f>
              <c:numCache>
                <c:formatCode>0%</c:formatCode>
                <c:ptCount val="4"/>
                <c:pt idx="0">
                  <c:v>7.0000000000000007E-2</c:v>
                </c:pt>
                <c:pt idx="1">
                  <c:v>0.05</c:v>
                </c:pt>
                <c:pt idx="2">
                  <c:v>7.0000000000000007E-2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Sheet1!$G$2:$G$5</c:f>
              <c:numCache>
                <c:formatCode>0%</c:formatCode>
                <c:ptCount val="4"/>
                <c:pt idx="0">
                  <c:v>7.0000000000000007E-2</c:v>
                </c:pt>
                <c:pt idx="1">
                  <c:v>0.06</c:v>
                </c:pt>
                <c:pt idx="2">
                  <c:v>0.05</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Sheet1!$H$2:$H$5</c:f>
              <c:numCache>
                <c:formatCode>0%</c:formatCode>
                <c:ptCount val="4"/>
                <c:pt idx="0">
                  <c:v>0.05</c:v>
                </c:pt>
                <c:pt idx="1">
                  <c:v>0.05</c:v>
                </c:pt>
                <c:pt idx="2">
                  <c:v>0.05</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Sheet1!$I$2:$I$5</c:f>
              <c:numCache>
                <c:formatCode>0%</c:formatCode>
                <c:ptCount val="4"/>
                <c:pt idx="0">
                  <c:v>0.04</c:v>
                </c:pt>
                <c:pt idx="1">
                  <c:v>0.03</c:v>
                </c:pt>
                <c:pt idx="2">
                  <c:v>0.08</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Sheet1!$J$2:$J$5</c:f>
              <c:numCache>
                <c:formatCode>0%</c:formatCode>
                <c:ptCount val="4"/>
                <c:pt idx="0">
                  <c:v>0.04</c:v>
                </c:pt>
                <c:pt idx="1">
                  <c:v>0.06</c:v>
                </c:pt>
                <c:pt idx="2">
                  <c:v>0.02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Exeter</c:v>
                </c:pt>
                <c:pt idx="1">
                  <c:v>All visitors to UK</c:v>
                </c:pt>
                <c:pt idx="2">
                  <c:v>All holiday visitors to Exeter</c:v>
                </c:pt>
                <c:pt idx="3">
                  <c:v>All holiday visitors to UK</c:v>
                </c:pt>
              </c:strCache>
            </c:strRef>
          </c:cat>
          <c:val>
            <c:numRef>
              <c:f>Sheet1!$K$2:$K$5</c:f>
              <c:numCache>
                <c:formatCode>0%</c:formatCode>
                <c:ptCount val="4"/>
                <c:pt idx="0">
                  <c:v>0.32</c:v>
                </c:pt>
                <c:pt idx="1">
                  <c:v>0.38</c:v>
                </c:pt>
                <c:pt idx="2">
                  <c:v>0.22</c:v>
                </c:pt>
                <c:pt idx="3">
                  <c:v>0.28999999999999998</c:v>
                </c:pt>
              </c:numCache>
            </c:numRef>
          </c:val>
        </c:ser>
        <c:dLbls>
          <c:showLegendKey val="0"/>
          <c:showVal val="1"/>
          <c:showCatName val="0"/>
          <c:showSerName val="0"/>
          <c:showPercent val="0"/>
          <c:showBubbleSize val="0"/>
        </c:dLbls>
        <c:gapWidth val="49"/>
        <c:overlap val="100"/>
        <c:axId val="591845040"/>
        <c:axId val="591845432"/>
      </c:barChart>
      <c:catAx>
        <c:axId val="591845040"/>
        <c:scaling>
          <c:orientation val="maxMin"/>
        </c:scaling>
        <c:delete val="0"/>
        <c:axPos val="l"/>
        <c:numFmt formatCode="General" sourceLinked="0"/>
        <c:majorTickMark val="none"/>
        <c:minorTickMark val="none"/>
        <c:tickLblPos val="nextTo"/>
        <c:txPr>
          <a:bodyPr/>
          <a:lstStyle/>
          <a:p>
            <a:pPr>
              <a:defRPr sz="1000" b="1"/>
            </a:pPr>
            <a:endParaRPr lang="en-US"/>
          </a:p>
        </c:txPr>
        <c:crossAx val="591845432"/>
        <c:crosses val="autoZero"/>
        <c:auto val="1"/>
        <c:lblAlgn val="ctr"/>
        <c:lblOffset val="100"/>
        <c:noMultiLvlLbl val="0"/>
      </c:catAx>
      <c:valAx>
        <c:axId val="591845432"/>
        <c:scaling>
          <c:orientation val="minMax"/>
          <c:max val="1"/>
        </c:scaling>
        <c:delete val="1"/>
        <c:axPos val="t"/>
        <c:numFmt formatCode="0%" sourceLinked="1"/>
        <c:majorTickMark val="out"/>
        <c:minorTickMark val="none"/>
        <c:tickLblPos val="nextTo"/>
        <c:crossAx val="591845040"/>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5040274153204325"/>
          <c:w val="0.99897384094165476"/>
          <c:h val="0.3649468880842085"/>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Exeter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0.67</c:v>
                </c:pt>
                <c:pt idx="1">
                  <c:v>0.45</c:v>
                </c:pt>
                <c:pt idx="2">
                  <c:v>0.69</c:v>
                </c:pt>
                <c:pt idx="3">
                  <c:v>0.64</c:v>
                </c:pt>
                <c:pt idx="4">
                  <c:v>0.68</c:v>
                </c:pt>
                <c:pt idx="5">
                  <c:v>0.02</c:v>
                </c:pt>
                <c:pt idx="6">
                  <c:v>0.73</c:v>
                </c:pt>
                <c:pt idx="7">
                  <c:v>0.48</c:v>
                </c:pt>
                <c:pt idx="8">
                  <c:v>0.05</c:v>
                </c:pt>
              </c:numCache>
            </c:numRef>
          </c:val>
        </c:ser>
        <c:dLbls>
          <c:showLegendKey val="0"/>
          <c:showVal val="0"/>
          <c:showCatName val="0"/>
          <c:showSerName val="0"/>
          <c:showPercent val="0"/>
          <c:showBubbleSize val="0"/>
        </c:dLbls>
        <c:gapWidth val="30"/>
        <c:axId val="591851704"/>
        <c:axId val="591846608"/>
      </c:barChart>
      <c:catAx>
        <c:axId val="591851704"/>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91846608"/>
        <c:crosses val="autoZero"/>
        <c:auto val="1"/>
        <c:lblAlgn val="ctr"/>
        <c:lblOffset val="100"/>
        <c:noMultiLvlLbl val="0"/>
      </c:catAx>
      <c:valAx>
        <c:axId val="591846608"/>
        <c:scaling>
          <c:orientation val="minMax"/>
          <c:max val="1"/>
        </c:scaling>
        <c:delete val="1"/>
        <c:axPos val="l"/>
        <c:majorGridlines>
          <c:spPr>
            <a:ln>
              <a:noFill/>
            </a:ln>
          </c:spPr>
        </c:majorGridlines>
        <c:numFmt formatCode="0%" sourceLinked="1"/>
        <c:majorTickMark val="out"/>
        <c:minorTickMark val="none"/>
        <c:tickLblPos val="nextTo"/>
        <c:crossAx val="591851704"/>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Sheet1!$B$2:$B$3</c:f>
              <c:numCache>
                <c:formatCode>0%</c:formatCode>
                <c:ptCount val="2"/>
                <c:pt idx="0">
                  <c:v>0.08</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Sheet1!$C$2:$C$3</c:f>
              <c:numCache>
                <c:formatCode>0%</c:formatCode>
                <c:ptCount val="2"/>
                <c:pt idx="0">
                  <c:v>0.32</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Sheet1!$D$2:$D$3</c:f>
              <c:numCache>
                <c:formatCode>0%</c:formatCode>
                <c:ptCount val="2"/>
                <c:pt idx="0">
                  <c:v>0.38</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Sheet1!$E$2:$E$3</c:f>
              <c:numCache>
                <c:formatCode>0%</c:formatCode>
                <c:ptCount val="2"/>
                <c:pt idx="0">
                  <c:v>0.23</c:v>
                </c:pt>
                <c:pt idx="1">
                  <c:v>7.0000000000000007E-2</c:v>
                </c:pt>
              </c:numCache>
            </c:numRef>
          </c:val>
        </c:ser>
        <c:dLbls>
          <c:showLegendKey val="0"/>
          <c:showVal val="1"/>
          <c:showCatName val="0"/>
          <c:showSerName val="0"/>
          <c:showPercent val="0"/>
          <c:showBubbleSize val="0"/>
        </c:dLbls>
        <c:gapWidth val="49"/>
        <c:overlap val="100"/>
        <c:axId val="591816424"/>
        <c:axId val="591825832"/>
      </c:barChart>
      <c:catAx>
        <c:axId val="591816424"/>
        <c:scaling>
          <c:orientation val="minMax"/>
        </c:scaling>
        <c:delete val="0"/>
        <c:axPos val="b"/>
        <c:numFmt formatCode="General" sourceLinked="0"/>
        <c:majorTickMark val="none"/>
        <c:minorTickMark val="none"/>
        <c:tickLblPos val="nextTo"/>
        <c:txPr>
          <a:bodyPr/>
          <a:lstStyle/>
          <a:p>
            <a:pPr>
              <a:defRPr b="1"/>
            </a:pPr>
            <a:endParaRPr lang="en-US"/>
          </a:p>
        </c:txPr>
        <c:crossAx val="591825832"/>
        <c:crosses val="autoZero"/>
        <c:auto val="1"/>
        <c:lblAlgn val="ctr"/>
        <c:lblOffset val="100"/>
        <c:noMultiLvlLbl val="0"/>
      </c:catAx>
      <c:valAx>
        <c:axId val="591825832"/>
        <c:scaling>
          <c:orientation val="minMax"/>
        </c:scaling>
        <c:delete val="1"/>
        <c:axPos val="l"/>
        <c:numFmt formatCode="0%" sourceLinked="1"/>
        <c:majorTickMark val="none"/>
        <c:minorTickMark val="none"/>
        <c:tickLblPos val="nextTo"/>
        <c:crossAx val="591816424"/>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Exeter</c:v>
                </c:pt>
                <c:pt idx="1">
                  <c:v>Holiday visitors to UK</c:v>
                </c:pt>
              </c:strCache>
            </c:strRef>
          </c:cat>
          <c:val>
            <c:numRef>
              <c:f>Sheet1!$B$2:$B$4</c:f>
              <c:numCache>
                <c:formatCode>_-[$£-809]* #,##0_-;\-[$£-809]* #,##0_-;_-[$£-809]* "-"??_-;_-@_-</c:formatCode>
                <c:ptCount val="2"/>
                <c:pt idx="0">
                  <c:v>316</c:v>
                </c:pt>
                <c:pt idx="1">
                  <c:v>644</c:v>
                </c:pt>
              </c:numCache>
            </c:numRef>
          </c:val>
        </c:ser>
        <c:dLbls>
          <c:showLegendKey val="0"/>
          <c:showVal val="0"/>
          <c:showCatName val="0"/>
          <c:showSerName val="0"/>
          <c:showPercent val="0"/>
          <c:showBubbleSize val="0"/>
        </c:dLbls>
        <c:gapWidth val="102"/>
        <c:axId val="591853664"/>
        <c:axId val="591854448"/>
      </c:barChart>
      <c:catAx>
        <c:axId val="59185366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54448"/>
        <c:crosses val="autoZero"/>
        <c:auto val="1"/>
        <c:lblAlgn val="ctr"/>
        <c:lblOffset val="100"/>
        <c:noMultiLvlLbl val="0"/>
      </c:catAx>
      <c:valAx>
        <c:axId val="591854448"/>
        <c:scaling>
          <c:orientation val="minMax"/>
          <c:max val="1000"/>
        </c:scaling>
        <c:delete val="1"/>
        <c:axPos val="l"/>
        <c:numFmt formatCode="_-[$£-809]* #,##0_-;\-[$£-809]* #,##0_-;_-[$£-809]* &quot;-&quot;??_-;_-@_-" sourceLinked="1"/>
        <c:majorTickMark val="out"/>
        <c:minorTickMark val="none"/>
        <c:tickLblPos val="nextTo"/>
        <c:crossAx val="59185366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Exeter</c:v>
                </c:pt>
                <c:pt idx="1">
                  <c:v>Holiday visitors to UK</c:v>
                </c:pt>
              </c:strCache>
            </c:strRef>
          </c:cat>
          <c:val>
            <c:numRef>
              <c:f>Sheet1!$B$2:$B$4</c:f>
              <c:numCache>
                <c:formatCode>_-[$£-809]* #,##0_-;\-[$£-809]* #,##0_-;_-[$£-809]* "-"??_-;_-@_-</c:formatCode>
                <c:ptCount val="2"/>
                <c:pt idx="0">
                  <c:v>63</c:v>
                </c:pt>
                <c:pt idx="1">
                  <c:v>101</c:v>
                </c:pt>
              </c:numCache>
            </c:numRef>
          </c:val>
        </c:ser>
        <c:dLbls>
          <c:showLegendKey val="0"/>
          <c:showVal val="0"/>
          <c:showCatName val="0"/>
          <c:showSerName val="0"/>
          <c:showPercent val="0"/>
          <c:showBubbleSize val="0"/>
        </c:dLbls>
        <c:gapWidth val="102"/>
        <c:axId val="591795256"/>
        <c:axId val="591799176"/>
      </c:barChart>
      <c:catAx>
        <c:axId val="591795256"/>
        <c:scaling>
          <c:orientation val="minMax"/>
        </c:scaling>
        <c:delete val="0"/>
        <c:axPos val="b"/>
        <c:numFmt formatCode="General" sourceLinked="0"/>
        <c:majorTickMark val="out"/>
        <c:minorTickMark val="none"/>
        <c:tickLblPos val="nextTo"/>
        <c:txPr>
          <a:bodyPr/>
          <a:lstStyle/>
          <a:p>
            <a:pPr>
              <a:defRPr sz="900" b="1"/>
            </a:pPr>
            <a:endParaRPr lang="en-US"/>
          </a:p>
        </c:txPr>
        <c:crossAx val="591799176"/>
        <c:crosses val="autoZero"/>
        <c:auto val="1"/>
        <c:lblAlgn val="ctr"/>
        <c:lblOffset val="100"/>
        <c:noMultiLvlLbl val="0"/>
      </c:catAx>
      <c:valAx>
        <c:axId val="591799176"/>
        <c:scaling>
          <c:orientation val="minMax"/>
          <c:max val="1000"/>
        </c:scaling>
        <c:delete val="1"/>
        <c:axPos val="l"/>
        <c:numFmt formatCode="_-[$£-809]* #,##0_-;\-[$£-809]* #,##0_-;_-[$£-809]* &quot;-&quot;??_-;_-@_-" sourceLinked="1"/>
        <c:majorTickMark val="out"/>
        <c:minorTickMark val="none"/>
        <c:tickLblPos val="nextTo"/>
        <c:crossAx val="591795256"/>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Sheet1!$B$2:$B$3</c:f>
              <c:numCache>
                <c:formatCode>0%</c:formatCode>
                <c:ptCount val="2"/>
                <c:pt idx="0">
                  <c:v>0.08</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Sheet1!$C$2:$C$3</c:f>
              <c:numCache>
                <c:formatCode>0%</c:formatCode>
                <c:ptCount val="2"/>
                <c:pt idx="0">
                  <c:v>0.1</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Sheet1!$D$2:$D$3</c:f>
              <c:numCache>
                <c:formatCode>0%</c:formatCode>
                <c:ptCount val="2"/>
                <c:pt idx="0">
                  <c:v>0.15</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Sheet1!$E$2:$E$3</c:f>
              <c:numCache>
                <c:formatCode>0%</c:formatCode>
                <c:ptCount val="2"/>
                <c:pt idx="0">
                  <c:v>0.17</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Sheet1!$F$2:$F$3</c:f>
              <c:numCache>
                <c:formatCode>0%</c:formatCode>
                <c:ptCount val="2"/>
                <c:pt idx="0">
                  <c:v>0.25</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Sheet1!$G$2:$G$3</c:f>
              <c:numCache>
                <c:formatCode>0%</c:formatCode>
                <c:ptCount val="2"/>
                <c:pt idx="0">
                  <c:v>0.15</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Sheet1!$H$2:$H$3</c:f>
              <c:numCache>
                <c:formatCode>0%</c:formatCode>
                <c:ptCount val="2"/>
                <c:pt idx="0">
                  <c:v>0.11</c:v>
                </c:pt>
                <c:pt idx="1">
                  <c:v>0.06</c:v>
                </c:pt>
              </c:numCache>
            </c:numRef>
          </c:val>
        </c:ser>
        <c:dLbls>
          <c:showLegendKey val="0"/>
          <c:showVal val="0"/>
          <c:showCatName val="0"/>
          <c:showSerName val="0"/>
          <c:showPercent val="0"/>
          <c:showBubbleSize val="0"/>
        </c:dLbls>
        <c:gapWidth val="100"/>
        <c:overlap val="100"/>
        <c:axId val="312111080"/>
        <c:axId val="312105984"/>
      </c:barChart>
      <c:catAx>
        <c:axId val="312111080"/>
        <c:scaling>
          <c:orientation val="minMax"/>
        </c:scaling>
        <c:delete val="0"/>
        <c:axPos val="b"/>
        <c:numFmt formatCode="General" sourceLinked="0"/>
        <c:majorTickMark val="out"/>
        <c:minorTickMark val="none"/>
        <c:tickLblPos val="nextTo"/>
        <c:crossAx val="312105984"/>
        <c:crosses val="autoZero"/>
        <c:auto val="1"/>
        <c:lblAlgn val="ctr"/>
        <c:lblOffset val="100"/>
        <c:noMultiLvlLbl val="0"/>
      </c:catAx>
      <c:valAx>
        <c:axId val="312105984"/>
        <c:scaling>
          <c:orientation val="minMax"/>
        </c:scaling>
        <c:delete val="1"/>
        <c:axPos val="l"/>
        <c:numFmt formatCode="0%" sourceLinked="1"/>
        <c:majorTickMark val="out"/>
        <c:minorTickMark val="none"/>
        <c:tickLblPos val="nextTo"/>
        <c:crossAx val="312111080"/>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4981525744974"/>
          <c:y val="4.7885757835095979E-2"/>
          <c:w val="0.72870777879288906"/>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Sheet1!$B$2:$B$3</c:f>
              <c:numCache>
                <c:formatCode>0%</c:formatCode>
                <c:ptCount val="2"/>
                <c:pt idx="0">
                  <c:v>0.11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Sheet1!$C$2:$C$3</c:f>
              <c:numCache>
                <c:formatCode>0%</c:formatCode>
                <c:ptCount val="2"/>
                <c:pt idx="0">
                  <c:v>0.25</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Sheet1!$D$2:$D$3</c:f>
              <c:numCache>
                <c:formatCode>0%</c:formatCode>
                <c:ptCount val="2"/>
                <c:pt idx="0">
                  <c:v>0.55000000000000004</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Sheet1!$E$2:$E$3</c:f>
              <c:numCache>
                <c:formatCode>0%</c:formatCode>
                <c:ptCount val="2"/>
                <c:pt idx="0">
                  <c:v>0.09</c:v>
                </c:pt>
                <c:pt idx="1">
                  <c:v>0.21</c:v>
                </c:pt>
              </c:numCache>
            </c:numRef>
          </c:val>
        </c:ser>
        <c:dLbls>
          <c:showLegendKey val="0"/>
          <c:showVal val="0"/>
          <c:showCatName val="0"/>
          <c:showSerName val="0"/>
          <c:showPercent val="0"/>
          <c:showBubbleSize val="0"/>
        </c:dLbls>
        <c:gapWidth val="49"/>
        <c:overlap val="100"/>
        <c:axId val="591799568"/>
        <c:axId val="591799960"/>
      </c:barChart>
      <c:catAx>
        <c:axId val="59179956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799960"/>
        <c:crosses val="autoZero"/>
        <c:auto val="1"/>
        <c:lblAlgn val="ctr"/>
        <c:lblOffset val="100"/>
        <c:noMultiLvlLbl val="0"/>
      </c:catAx>
      <c:valAx>
        <c:axId val="591799960"/>
        <c:scaling>
          <c:orientation val="minMax"/>
        </c:scaling>
        <c:delete val="1"/>
        <c:axPos val="l"/>
        <c:numFmt formatCode="0%" sourceLinked="1"/>
        <c:majorTickMark val="out"/>
        <c:minorTickMark val="none"/>
        <c:tickLblPos val="nextTo"/>
        <c:crossAx val="591799568"/>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Sheet1!$B$2:$B$3</c:f>
              <c:numCache>
                <c:formatCode>0%</c:formatCode>
                <c:ptCount val="2"/>
                <c:pt idx="0">
                  <c:v>0.76</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Sheet1!$C$2:$C$3</c:f>
              <c:numCache>
                <c:formatCode>0%</c:formatCode>
                <c:ptCount val="2"/>
                <c:pt idx="0">
                  <c:v>0.24</c:v>
                </c:pt>
                <c:pt idx="1">
                  <c:v>0.16</c:v>
                </c:pt>
              </c:numCache>
            </c:numRef>
          </c:val>
        </c:ser>
        <c:dLbls>
          <c:showLegendKey val="0"/>
          <c:showVal val="0"/>
          <c:showCatName val="0"/>
          <c:showSerName val="0"/>
          <c:showPercent val="0"/>
          <c:showBubbleSize val="0"/>
        </c:dLbls>
        <c:gapWidth val="49"/>
        <c:overlap val="100"/>
        <c:axId val="591802312"/>
        <c:axId val="591794080"/>
      </c:barChart>
      <c:catAx>
        <c:axId val="59180231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794080"/>
        <c:crosses val="autoZero"/>
        <c:auto val="1"/>
        <c:lblAlgn val="ctr"/>
        <c:lblOffset val="100"/>
        <c:noMultiLvlLbl val="0"/>
      </c:catAx>
      <c:valAx>
        <c:axId val="591794080"/>
        <c:scaling>
          <c:orientation val="minMax"/>
        </c:scaling>
        <c:delete val="1"/>
        <c:axPos val="l"/>
        <c:numFmt formatCode="0%" sourceLinked="1"/>
        <c:majorTickMark val="out"/>
        <c:minorTickMark val="none"/>
        <c:tickLblPos val="nextTo"/>
        <c:crossAx val="591802312"/>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Sheet1!$B$2:$B$3</c:f>
              <c:numCache>
                <c:formatCode>0%</c:formatCode>
                <c:ptCount val="2"/>
                <c:pt idx="0">
                  <c:v>0.15</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Sheet1!$C$2:$C$3</c:f>
              <c:numCache>
                <c:formatCode>0%</c:formatCode>
                <c:ptCount val="2"/>
                <c:pt idx="0">
                  <c:v>0.09</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Sheet1!$D$2:$D$3</c:f>
              <c:numCache>
                <c:formatCode>0%</c:formatCode>
                <c:ptCount val="2"/>
                <c:pt idx="0">
                  <c:v>7.0000000000000007E-2</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Sheet1!$E$2:$E$3</c:f>
              <c:numCache>
                <c:formatCode>0%</c:formatCode>
                <c:ptCount val="2"/>
                <c:pt idx="0">
                  <c:v>0.11</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Sheet1!$F$2:$F$3</c:f>
              <c:numCache>
                <c:formatCode>0%</c:formatCode>
                <c:ptCount val="2"/>
                <c:pt idx="0">
                  <c:v>0.3</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Sheet1!$G$2:$G$3</c:f>
              <c:numCache>
                <c:formatCode>0%</c:formatCode>
                <c:ptCount val="2"/>
                <c:pt idx="0">
                  <c:v>0.18</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Sheet1!$H$2:$H$3</c:f>
              <c:numCache>
                <c:formatCode>0%</c:formatCode>
                <c:ptCount val="2"/>
                <c:pt idx="0">
                  <c:v>0.11</c:v>
                </c:pt>
                <c:pt idx="1">
                  <c:v>0.06</c:v>
                </c:pt>
              </c:numCache>
            </c:numRef>
          </c:val>
        </c:ser>
        <c:dLbls>
          <c:showLegendKey val="0"/>
          <c:showVal val="0"/>
          <c:showCatName val="0"/>
          <c:showSerName val="0"/>
          <c:showPercent val="0"/>
          <c:showBubbleSize val="0"/>
        </c:dLbls>
        <c:gapWidth val="100"/>
        <c:overlap val="100"/>
        <c:axId val="591802704"/>
        <c:axId val="591792512"/>
      </c:barChart>
      <c:catAx>
        <c:axId val="591802704"/>
        <c:scaling>
          <c:orientation val="minMax"/>
        </c:scaling>
        <c:delete val="0"/>
        <c:axPos val="b"/>
        <c:numFmt formatCode="General" sourceLinked="0"/>
        <c:majorTickMark val="out"/>
        <c:minorTickMark val="none"/>
        <c:tickLblPos val="nextTo"/>
        <c:crossAx val="591792512"/>
        <c:crosses val="autoZero"/>
        <c:auto val="1"/>
        <c:lblAlgn val="ctr"/>
        <c:lblOffset val="100"/>
        <c:noMultiLvlLbl val="0"/>
      </c:catAx>
      <c:valAx>
        <c:axId val="591792512"/>
        <c:scaling>
          <c:orientation val="minMax"/>
        </c:scaling>
        <c:delete val="1"/>
        <c:axPos val="l"/>
        <c:numFmt formatCode="0%" sourceLinked="1"/>
        <c:majorTickMark val="out"/>
        <c:minorTickMark val="none"/>
        <c:tickLblPos val="nextTo"/>
        <c:crossAx val="591802704"/>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Sheet1!$B$2:$B$3</c:f>
              <c:numCache>
                <c:formatCode>0%</c:formatCode>
                <c:ptCount val="2"/>
                <c:pt idx="0">
                  <c:v>0.06</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Sheet1!$C$2:$C$3</c:f>
              <c:numCache>
                <c:formatCode>0%</c:formatCode>
                <c:ptCount val="2"/>
                <c:pt idx="0">
                  <c:v>0.45</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Exeter</c:v>
                </c:pt>
                <c:pt idx="1">
                  <c:v>Holiday visitors to UK</c:v>
                </c:pt>
              </c:strCache>
            </c:strRef>
          </c:cat>
          <c:val>
            <c:numRef>
              <c:f>Sheet1!$D$2:$D$3</c:f>
              <c:numCache>
                <c:formatCode>0%</c:formatCode>
                <c:ptCount val="2"/>
                <c:pt idx="0">
                  <c:v>0.49</c:v>
                </c:pt>
                <c:pt idx="1">
                  <c:v>0.15</c:v>
                </c:pt>
              </c:numCache>
            </c:numRef>
          </c:val>
        </c:ser>
        <c:dLbls>
          <c:showLegendKey val="0"/>
          <c:showVal val="1"/>
          <c:showCatName val="0"/>
          <c:showSerName val="0"/>
          <c:showPercent val="0"/>
          <c:showBubbleSize val="0"/>
        </c:dLbls>
        <c:gapWidth val="49"/>
        <c:overlap val="100"/>
        <c:axId val="591793296"/>
        <c:axId val="591790552"/>
      </c:barChart>
      <c:catAx>
        <c:axId val="591793296"/>
        <c:scaling>
          <c:orientation val="minMax"/>
        </c:scaling>
        <c:delete val="0"/>
        <c:axPos val="b"/>
        <c:numFmt formatCode="General" sourceLinked="0"/>
        <c:majorTickMark val="none"/>
        <c:minorTickMark val="none"/>
        <c:tickLblPos val="nextTo"/>
        <c:txPr>
          <a:bodyPr/>
          <a:lstStyle/>
          <a:p>
            <a:pPr>
              <a:defRPr b="1"/>
            </a:pPr>
            <a:endParaRPr lang="en-US"/>
          </a:p>
        </c:txPr>
        <c:crossAx val="591790552"/>
        <c:crosses val="autoZero"/>
        <c:auto val="1"/>
        <c:lblAlgn val="ctr"/>
        <c:lblOffset val="100"/>
        <c:noMultiLvlLbl val="0"/>
      </c:catAx>
      <c:valAx>
        <c:axId val="591790552"/>
        <c:scaling>
          <c:orientation val="minMax"/>
        </c:scaling>
        <c:delete val="1"/>
        <c:axPos val="l"/>
        <c:numFmt formatCode="0%" sourceLinked="1"/>
        <c:majorTickMark val="none"/>
        <c:minorTickMark val="none"/>
        <c:tickLblPos val="nextTo"/>
        <c:crossAx val="59179329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96314007238546"/>
          <c:y val="4.2349926804654069E-2"/>
          <c:w val="0.59688486147785569"/>
          <c:h val="0.9153001463906919"/>
        </c:manualLayout>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 East</c:v>
                </c:pt>
                <c:pt idx="1">
                  <c:v>London</c:v>
                </c:pt>
                <c:pt idx="2">
                  <c:v>South West</c:v>
                </c:pt>
                <c:pt idx="3">
                  <c:v>West Midlands</c:v>
                </c:pt>
                <c:pt idx="4">
                  <c:v>North East</c:v>
                </c:pt>
              </c:strCache>
            </c:strRef>
          </c:cat>
          <c:val>
            <c:numRef>
              <c:f>Sheet1!$B$2:$B$6</c:f>
              <c:numCache>
                <c:formatCode>0%</c:formatCode>
                <c:ptCount val="5"/>
                <c:pt idx="0">
                  <c:v>0.54</c:v>
                </c:pt>
                <c:pt idx="1">
                  <c:v>0.26</c:v>
                </c:pt>
                <c:pt idx="2">
                  <c:v>0.15</c:v>
                </c:pt>
                <c:pt idx="3">
                  <c:v>0.02</c:v>
                </c:pt>
                <c:pt idx="4">
                  <c:v>0.01</c:v>
                </c:pt>
              </c:numCache>
            </c:numRef>
          </c:val>
        </c:ser>
        <c:dLbls>
          <c:showLegendKey val="0"/>
          <c:showVal val="0"/>
          <c:showCatName val="0"/>
          <c:showSerName val="0"/>
          <c:showPercent val="0"/>
          <c:showBubbleSize val="0"/>
        </c:dLbls>
        <c:gapWidth val="150"/>
        <c:axId val="591793688"/>
        <c:axId val="591797608"/>
      </c:barChart>
      <c:catAx>
        <c:axId val="591793688"/>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797608"/>
        <c:crosses val="autoZero"/>
        <c:auto val="1"/>
        <c:lblAlgn val="ctr"/>
        <c:lblOffset val="100"/>
        <c:noMultiLvlLbl val="0"/>
      </c:catAx>
      <c:valAx>
        <c:axId val="591797608"/>
        <c:scaling>
          <c:orientation val="minMax"/>
        </c:scaling>
        <c:delete val="1"/>
        <c:axPos val="t"/>
        <c:numFmt formatCode="0%" sourceLinked="1"/>
        <c:majorTickMark val="out"/>
        <c:minorTickMark val="none"/>
        <c:tickLblPos val="nextTo"/>
        <c:crossAx val="591793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Hastings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0.5</c:v>
                </c:pt>
                <c:pt idx="1">
                  <c:v>0.8</c:v>
                </c:pt>
                <c:pt idx="2" formatCode="0.0">
                  <c:v>0.4</c:v>
                </c:pt>
                <c:pt idx="3" formatCode="0.0">
                  <c:v>0.7</c:v>
                </c:pt>
                <c:pt idx="4" formatCode="0.0">
                  <c:v>0.5</c:v>
                </c:pt>
              </c:numCache>
            </c:numRef>
          </c:val>
        </c:ser>
        <c:ser>
          <c:idx val="1"/>
          <c:order val="1"/>
          <c:tx>
            <c:strRef>
              <c:f>Sheet1!$C$1</c:f>
              <c:strCache>
                <c:ptCount val="1"/>
                <c:pt idx="0">
                  <c:v>Hastings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0.2</c:v>
                </c:pt>
                <c:pt idx="1">
                  <c:v>0.3</c:v>
                </c:pt>
                <c:pt idx="2" formatCode="0.0">
                  <c:v>0.3</c:v>
                </c:pt>
                <c:pt idx="3" formatCode="0.0">
                  <c:v>0.5</c:v>
                </c:pt>
                <c:pt idx="4" formatCode="0.0">
                  <c:v>0.2</c:v>
                </c:pt>
              </c:numCache>
            </c:numRef>
          </c:val>
        </c:ser>
        <c:dLbls>
          <c:showLegendKey val="0"/>
          <c:showVal val="0"/>
          <c:showCatName val="0"/>
          <c:showSerName val="0"/>
          <c:showPercent val="0"/>
          <c:showBubbleSize val="0"/>
        </c:dLbls>
        <c:gapWidth val="219"/>
        <c:axId val="591809760"/>
        <c:axId val="59181015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91809760"/>
        <c:axId val="591810152"/>
      </c:lineChart>
      <c:catAx>
        <c:axId val="5918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10152"/>
        <c:crosses val="autoZero"/>
        <c:auto val="1"/>
        <c:lblAlgn val="ctr"/>
        <c:lblOffset val="100"/>
        <c:noMultiLvlLbl val="0"/>
      </c:catAx>
      <c:valAx>
        <c:axId val="591810152"/>
        <c:scaling>
          <c:orientation val="minMax"/>
        </c:scaling>
        <c:delete val="1"/>
        <c:axPos val="l"/>
        <c:numFmt formatCode="General" sourceLinked="1"/>
        <c:majorTickMark val="none"/>
        <c:minorTickMark val="none"/>
        <c:tickLblPos val="nextTo"/>
        <c:crossAx val="59180976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Hastings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28</c:v>
                </c:pt>
                <c:pt idx="1">
                  <c:v>33</c:v>
                </c:pt>
                <c:pt idx="2">
                  <c:v>28</c:v>
                </c:pt>
                <c:pt idx="3">
                  <c:v>39</c:v>
                </c:pt>
                <c:pt idx="4">
                  <c:v>20</c:v>
                </c:pt>
              </c:numCache>
            </c:numRef>
          </c:val>
        </c:ser>
        <c:ser>
          <c:idx val="1"/>
          <c:order val="1"/>
          <c:tx>
            <c:strRef>
              <c:f>Sheet1!$C$1</c:f>
              <c:strCache>
                <c:ptCount val="1"/>
                <c:pt idx="0">
                  <c:v>Hastings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15</c:v>
                </c:pt>
                <c:pt idx="1">
                  <c:v>17</c:v>
                </c:pt>
                <c:pt idx="2">
                  <c:v>21</c:v>
                </c:pt>
                <c:pt idx="3">
                  <c:v>31</c:v>
                </c:pt>
                <c:pt idx="4">
                  <c:v>8</c:v>
                </c:pt>
              </c:numCache>
            </c:numRef>
          </c:val>
        </c:ser>
        <c:dLbls>
          <c:showLegendKey val="0"/>
          <c:showVal val="0"/>
          <c:showCatName val="0"/>
          <c:showSerName val="0"/>
          <c:showPercent val="0"/>
          <c:showBubbleSize val="0"/>
        </c:dLbls>
        <c:gapWidth val="219"/>
        <c:axId val="591810936"/>
        <c:axId val="59181368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91810936"/>
        <c:axId val="591813680"/>
      </c:lineChart>
      <c:catAx>
        <c:axId val="59181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1813680"/>
        <c:crosses val="autoZero"/>
        <c:auto val="1"/>
        <c:lblAlgn val="ctr"/>
        <c:lblOffset val="100"/>
        <c:noMultiLvlLbl val="0"/>
      </c:catAx>
      <c:valAx>
        <c:axId val="591813680"/>
        <c:scaling>
          <c:orientation val="minMax"/>
        </c:scaling>
        <c:delete val="1"/>
        <c:axPos val="l"/>
        <c:numFmt formatCode="General" sourceLinked="1"/>
        <c:majorTickMark val="none"/>
        <c:minorTickMark val="none"/>
        <c:tickLblPos val="nextTo"/>
        <c:crossAx val="59181093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Hastings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78</c:v>
                </c:pt>
                <c:pt idx="1">
                  <c:v>83</c:v>
                </c:pt>
                <c:pt idx="2">
                  <c:v>85</c:v>
                </c:pt>
                <c:pt idx="3">
                  <c:v>129</c:v>
                </c:pt>
                <c:pt idx="4">
                  <c:v>63</c:v>
                </c:pt>
              </c:numCache>
            </c:numRef>
          </c:val>
        </c:ser>
        <c:ser>
          <c:idx val="1"/>
          <c:order val="1"/>
          <c:tx>
            <c:strRef>
              <c:f>Sheet1!$C$1</c:f>
              <c:strCache>
                <c:ptCount val="1"/>
                <c:pt idx="0">
                  <c:v>Hastings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42</c:v>
                </c:pt>
                <c:pt idx="1">
                  <c:v>46</c:v>
                </c:pt>
                <c:pt idx="2">
                  <c:v>59</c:v>
                </c:pt>
                <c:pt idx="3">
                  <c:v>99</c:v>
                </c:pt>
                <c:pt idx="4">
                  <c:v>32</c:v>
                </c:pt>
              </c:numCache>
            </c:numRef>
          </c:val>
        </c:ser>
        <c:dLbls>
          <c:showLegendKey val="0"/>
          <c:showVal val="0"/>
          <c:showCatName val="0"/>
          <c:showSerName val="0"/>
          <c:showPercent val="0"/>
          <c:showBubbleSize val="0"/>
        </c:dLbls>
        <c:gapWidth val="219"/>
        <c:axId val="591854056"/>
        <c:axId val="57919199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91854056"/>
        <c:axId val="579191992"/>
      </c:lineChart>
      <c:catAx>
        <c:axId val="59185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191992"/>
        <c:crosses val="autoZero"/>
        <c:auto val="1"/>
        <c:lblAlgn val="ctr"/>
        <c:lblOffset val="100"/>
        <c:noMultiLvlLbl val="0"/>
      </c:catAx>
      <c:valAx>
        <c:axId val="579191992"/>
        <c:scaling>
          <c:orientation val="minMax"/>
        </c:scaling>
        <c:delete val="1"/>
        <c:axPos val="l"/>
        <c:numFmt formatCode="General" sourceLinked="1"/>
        <c:majorTickMark val="none"/>
        <c:minorTickMark val="none"/>
        <c:tickLblPos val="nextTo"/>
        <c:crossAx val="59185405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Hastings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Hastings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79199440"/>
        <c:axId val="579195128"/>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79199440"/>
        <c:axId val="579195128"/>
      </c:lineChart>
      <c:catAx>
        <c:axId val="579199440"/>
        <c:scaling>
          <c:orientation val="minMax"/>
        </c:scaling>
        <c:delete val="1"/>
        <c:axPos val="b"/>
        <c:numFmt formatCode="General" sourceLinked="1"/>
        <c:majorTickMark val="none"/>
        <c:minorTickMark val="none"/>
        <c:tickLblPos val="nextTo"/>
        <c:crossAx val="579195128"/>
        <c:crosses val="autoZero"/>
        <c:auto val="1"/>
        <c:lblAlgn val="ctr"/>
        <c:lblOffset val="100"/>
        <c:noMultiLvlLbl val="0"/>
      </c:catAx>
      <c:valAx>
        <c:axId val="579195128"/>
        <c:scaling>
          <c:orientation val="minMax"/>
        </c:scaling>
        <c:delete val="1"/>
        <c:axPos val="l"/>
        <c:numFmt formatCode="General" sourceLinked="1"/>
        <c:majorTickMark val="none"/>
        <c:minorTickMark val="none"/>
        <c:tickLblPos val="nextTo"/>
        <c:crossAx val="579199440"/>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9197480"/>
        <c:axId val="579192776"/>
      </c:lineChart>
      <c:catAx>
        <c:axId val="579197480"/>
        <c:scaling>
          <c:orientation val="minMax"/>
        </c:scaling>
        <c:delete val="1"/>
        <c:axPos val="b"/>
        <c:numFmt formatCode="General" sourceLinked="0"/>
        <c:majorTickMark val="out"/>
        <c:minorTickMark val="none"/>
        <c:tickLblPos val="nextTo"/>
        <c:crossAx val="579192776"/>
        <c:crosses val="autoZero"/>
        <c:auto val="1"/>
        <c:lblAlgn val="ctr"/>
        <c:lblOffset val="100"/>
        <c:noMultiLvlLbl val="0"/>
      </c:catAx>
      <c:valAx>
        <c:axId val="579192776"/>
        <c:scaling>
          <c:orientation val="minMax"/>
        </c:scaling>
        <c:delete val="1"/>
        <c:axPos val="l"/>
        <c:numFmt formatCode="#,##0" sourceLinked="1"/>
        <c:majorTickMark val="out"/>
        <c:minorTickMark val="none"/>
        <c:tickLblPos val="nextTo"/>
        <c:crossAx val="579197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Sheet1!$B$2:$B$3</c:f>
              <c:numCache>
                <c:formatCode>0%</c:formatCode>
                <c:ptCount val="2"/>
                <c:pt idx="0">
                  <c:v>0.11</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Sheet1!$C$2:$C$3</c:f>
              <c:numCache>
                <c:formatCode>0%</c:formatCode>
                <c:ptCount val="2"/>
                <c:pt idx="0">
                  <c:v>0.59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Bath</c:v>
                </c:pt>
                <c:pt idx="1">
                  <c:v>Holiday visitors to UK</c:v>
                </c:pt>
              </c:strCache>
            </c:strRef>
          </c:cat>
          <c:val>
            <c:numRef>
              <c:f>Sheet1!$D$2:$D$3</c:f>
              <c:numCache>
                <c:formatCode>0%</c:formatCode>
                <c:ptCount val="2"/>
                <c:pt idx="0">
                  <c:v>0.26</c:v>
                </c:pt>
                <c:pt idx="1">
                  <c:v>0.15</c:v>
                </c:pt>
              </c:numCache>
            </c:numRef>
          </c:val>
        </c:ser>
        <c:dLbls>
          <c:showLegendKey val="0"/>
          <c:showVal val="1"/>
          <c:showCatName val="0"/>
          <c:showSerName val="0"/>
          <c:showPercent val="0"/>
          <c:showBubbleSize val="0"/>
        </c:dLbls>
        <c:gapWidth val="49"/>
        <c:overlap val="100"/>
        <c:axId val="531704024"/>
        <c:axId val="531709120"/>
      </c:barChart>
      <c:catAx>
        <c:axId val="531704024"/>
        <c:scaling>
          <c:orientation val="minMax"/>
        </c:scaling>
        <c:delete val="0"/>
        <c:axPos val="b"/>
        <c:numFmt formatCode="General" sourceLinked="0"/>
        <c:majorTickMark val="none"/>
        <c:minorTickMark val="none"/>
        <c:tickLblPos val="nextTo"/>
        <c:txPr>
          <a:bodyPr/>
          <a:lstStyle/>
          <a:p>
            <a:pPr>
              <a:defRPr b="1"/>
            </a:pPr>
            <a:endParaRPr lang="en-US"/>
          </a:p>
        </c:txPr>
        <c:crossAx val="531709120"/>
        <c:crosses val="autoZero"/>
        <c:auto val="1"/>
        <c:lblAlgn val="ctr"/>
        <c:lblOffset val="100"/>
        <c:noMultiLvlLbl val="0"/>
      </c:catAx>
      <c:valAx>
        <c:axId val="531709120"/>
        <c:scaling>
          <c:orientation val="minMax"/>
        </c:scaling>
        <c:delete val="1"/>
        <c:axPos val="l"/>
        <c:numFmt formatCode="0%" sourceLinked="1"/>
        <c:majorTickMark val="none"/>
        <c:minorTickMark val="none"/>
        <c:tickLblPos val="nextTo"/>
        <c:crossAx val="531704024"/>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79213160"/>
        <c:axId val="579209632"/>
      </c:lineChart>
      <c:catAx>
        <c:axId val="579213160"/>
        <c:scaling>
          <c:orientation val="minMax"/>
        </c:scaling>
        <c:delete val="1"/>
        <c:axPos val="b"/>
        <c:numFmt formatCode="General" sourceLinked="0"/>
        <c:majorTickMark val="out"/>
        <c:minorTickMark val="none"/>
        <c:tickLblPos val="nextTo"/>
        <c:crossAx val="579209632"/>
        <c:crosses val="autoZero"/>
        <c:auto val="1"/>
        <c:lblAlgn val="ctr"/>
        <c:lblOffset val="100"/>
        <c:noMultiLvlLbl val="0"/>
      </c:catAx>
      <c:valAx>
        <c:axId val="579209632"/>
        <c:scaling>
          <c:orientation val="minMax"/>
        </c:scaling>
        <c:delete val="1"/>
        <c:axPos val="l"/>
        <c:numFmt formatCode="General" sourceLinked="1"/>
        <c:majorTickMark val="out"/>
        <c:minorTickMark val="none"/>
        <c:tickLblPos val="nextTo"/>
        <c:crossAx val="579213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79210808"/>
        <c:axId val="579204536"/>
      </c:lineChart>
      <c:catAx>
        <c:axId val="579210808"/>
        <c:scaling>
          <c:orientation val="minMax"/>
        </c:scaling>
        <c:delete val="1"/>
        <c:axPos val="b"/>
        <c:numFmt formatCode="General" sourceLinked="0"/>
        <c:majorTickMark val="out"/>
        <c:minorTickMark val="none"/>
        <c:tickLblPos val="nextTo"/>
        <c:crossAx val="579204536"/>
        <c:crosses val="autoZero"/>
        <c:auto val="1"/>
        <c:lblAlgn val="ctr"/>
        <c:lblOffset val="100"/>
        <c:noMultiLvlLbl val="0"/>
      </c:catAx>
      <c:valAx>
        <c:axId val="579204536"/>
        <c:scaling>
          <c:orientation val="minMax"/>
        </c:scaling>
        <c:delete val="1"/>
        <c:axPos val="l"/>
        <c:numFmt formatCode="General" sourceLinked="1"/>
        <c:majorTickMark val="out"/>
        <c:minorTickMark val="none"/>
        <c:tickLblPos val="nextTo"/>
        <c:crossAx val="579210808"/>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2237654162440943"/>
          <c:w val="0.9112164396394129"/>
          <c:h val="0.5694072833604610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Hastings</c:v>
                </c:pt>
                <c:pt idx="1">
                  <c:v>All visits to UK</c:v>
                </c:pt>
              </c:strCache>
            </c:strRef>
          </c:cat>
          <c:val>
            <c:numRef>
              <c:f>Sheet1!$B$2:$B$3</c:f>
              <c:numCache>
                <c:formatCode>0%</c:formatCode>
                <c:ptCount val="2"/>
                <c:pt idx="0">
                  <c:v>0.04</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Hastings</c:v>
                </c:pt>
                <c:pt idx="1">
                  <c:v>All visits to UK</c:v>
                </c:pt>
              </c:strCache>
            </c:strRef>
          </c:cat>
          <c:val>
            <c:numRef>
              <c:f>Sheet1!$C$2:$C$3</c:f>
              <c:numCache>
                <c:formatCode>0%</c:formatCode>
                <c:ptCount val="2"/>
                <c:pt idx="0">
                  <c:v>0.19</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Hastings</c:v>
                </c:pt>
                <c:pt idx="1">
                  <c:v>All visits to UK</c:v>
                </c:pt>
              </c:strCache>
            </c:strRef>
          </c:cat>
          <c:val>
            <c:numRef>
              <c:f>Sheet1!$D$2:$D$3</c:f>
              <c:numCache>
                <c:formatCode>0%</c:formatCode>
                <c:ptCount val="2"/>
                <c:pt idx="0">
                  <c:v>0.08</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Hastings</c:v>
                </c:pt>
                <c:pt idx="1">
                  <c:v>All visits to UK</c:v>
                </c:pt>
              </c:strCache>
            </c:strRef>
          </c:cat>
          <c:val>
            <c:numRef>
              <c:f>Sheet1!$E$2:$E$3</c:f>
              <c:numCache>
                <c:formatCode>0%</c:formatCode>
                <c:ptCount val="2"/>
                <c:pt idx="0">
                  <c:v>0.69</c:v>
                </c:pt>
                <c:pt idx="1">
                  <c:v>0.39</c:v>
                </c:pt>
              </c:numCache>
            </c:numRef>
          </c:val>
        </c:ser>
        <c:dLbls>
          <c:showLegendKey val="0"/>
          <c:showVal val="0"/>
          <c:showCatName val="0"/>
          <c:showSerName val="0"/>
          <c:showPercent val="0"/>
          <c:showBubbleSize val="0"/>
        </c:dLbls>
        <c:gapWidth val="100"/>
        <c:overlap val="100"/>
        <c:axId val="595204560"/>
        <c:axId val="595202208"/>
      </c:barChart>
      <c:catAx>
        <c:axId val="59520456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202208"/>
        <c:crosses val="autoZero"/>
        <c:auto val="1"/>
        <c:lblAlgn val="ctr"/>
        <c:lblOffset val="100"/>
        <c:noMultiLvlLbl val="0"/>
      </c:catAx>
      <c:valAx>
        <c:axId val="595202208"/>
        <c:scaling>
          <c:orientation val="maxMin"/>
        </c:scaling>
        <c:delete val="1"/>
        <c:axPos val="l"/>
        <c:numFmt formatCode="0%" sourceLinked="1"/>
        <c:majorTickMark val="out"/>
        <c:minorTickMark val="none"/>
        <c:tickLblPos val="nextTo"/>
        <c:crossAx val="595204560"/>
        <c:crosses val="autoZero"/>
        <c:crossBetween val="between"/>
      </c:valAx>
      <c:spPr>
        <a:noFill/>
        <a:ln>
          <a:noFill/>
        </a:ln>
        <a:effectLst/>
      </c:spPr>
    </c:plotArea>
    <c:legend>
      <c:legendPos val="b"/>
      <c:layout>
        <c:manualLayout>
          <c:xMode val="edge"/>
          <c:yMode val="edge"/>
          <c:x val="6.0534245700400287E-2"/>
          <c:y val="0.88741842703797269"/>
          <c:w val="0.89999996822349304"/>
          <c:h val="0.107093392510575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Sheet1!$B$2:$B$5</c:f>
              <c:numCache>
                <c:formatCode>0%</c:formatCode>
                <c:ptCount val="4"/>
                <c:pt idx="0">
                  <c:v>0.13</c:v>
                </c:pt>
                <c:pt idx="1">
                  <c:v>0.11</c:v>
                </c:pt>
                <c:pt idx="2">
                  <c:v>0.09</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Sheet1!$C$2:$C$5</c:f>
              <c:numCache>
                <c:formatCode>0%</c:formatCode>
                <c:ptCount val="4"/>
                <c:pt idx="0">
                  <c:v>0.03</c:v>
                </c:pt>
                <c:pt idx="1">
                  <c:v>0.09</c:v>
                </c:pt>
                <c:pt idx="2">
                  <c:v>0.02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Sheet1!$D$2:$D$5</c:f>
              <c:numCache>
                <c:formatCode>0%</c:formatCode>
                <c:ptCount val="4"/>
                <c:pt idx="0">
                  <c:v>0.47</c:v>
                </c:pt>
                <c:pt idx="1">
                  <c:v>0.09</c:v>
                </c:pt>
                <c:pt idx="2">
                  <c:v>0.56000000000000005</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Sheet1!$E$2:$E$5</c:f>
              <c:numCache>
                <c:formatCode>0%</c:formatCode>
                <c:ptCount val="4"/>
                <c:pt idx="0">
                  <c:v>0.03</c:v>
                </c:pt>
                <c:pt idx="1">
                  <c:v>0.08</c:v>
                </c:pt>
                <c:pt idx="2">
                  <c:v>0.02</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Sheet1!$F$2:$F$5</c:f>
              <c:numCache>
                <c:formatCode>0%</c:formatCode>
                <c:ptCount val="4"/>
                <c:pt idx="0">
                  <c:v>0.02</c:v>
                </c:pt>
                <c:pt idx="1">
                  <c:v>0.05</c:v>
                </c:pt>
                <c:pt idx="2">
                  <c:v>0.01</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Sheet1!$G$2:$G$5</c:f>
              <c:numCache>
                <c:formatCode>0%</c:formatCode>
                <c:ptCount val="4"/>
                <c:pt idx="0">
                  <c:v>0.05</c:v>
                </c:pt>
                <c:pt idx="1">
                  <c:v>0.06</c:v>
                </c:pt>
                <c:pt idx="2">
                  <c:v>0.04</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Sheet1!$H$2:$H$5</c:f>
              <c:numCache>
                <c:formatCode>0%</c:formatCode>
                <c:ptCount val="4"/>
                <c:pt idx="0">
                  <c:v>0.05</c:v>
                </c:pt>
                <c:pt idx="1">
                  <c:v>0.05</c:v>
                </c:pt>
                <c:pt idx="2">
                  <c:v>0.06</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Sheet1!$I$2:$I$5</c:f>
              <c:numCache>
                <c:formatCode>0%</c:formatCode>
                <c:ptCount val="4"/>
                <c:pt idx="0">
                  <c:v>0.03</c:v>
                </c:pt>
                <c:pt idx="1">
                  <c:v>0.03</c:v>
                </c:pt>
                <c:pt idx="2">
                  <c:v>0.03</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dLbl>
              <c:idx val="2"/>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Sheet1!$J$2:$J$5</c:f>
              <c:numCache>
                <c:formatCode>0%</c:formatCode>
                <c:ptCount val="4"/>
                <c:pt idx="0">
                  <c:v>0.01</c:v>
                </c:pt>
                <c:pt idx="1">
                  <c:v>0.06</c:v>
                </c:pt>
                <c:pt idx="2" formatCode="0.0%">
                  <c:v>5.0000000000000001E-3</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Hastings</c:v>
                </c:pt>
                <c:pt idx="1">
                  <c:v>All visitors to UK</c:v>
                </c:pt>
                <c:pt idx="2">
                  <c:v>All holiday visitors to Hastings</c:v>
                </c:pt>
                <c:pt idx="3">
                  <c:v>All holiday visitors to UK</c:v>
                </c:pt>
              </c:strCache>
            </c:strRef>
          </c:cat>
          <c:val>
            <c:numRef>
              <c:f>Sheet1!$K$2:$K$5</c:f>
              <c:numCache>
                <c:formatCode>0%</c:formatCode>
                <c:ptCount val="4"/>
                <c:pt idx="0">
                  <c:v>0.17</c:v>
                </c:pt>
                <c:pt idx="1">
                  <c:v>0.38</c:v>
                </c:pt>
                <c:pt idx="2">
                  <c:v>0.15</c:v>
                </c:pt>
                <c:pt idx="3">
                  <c:v>0.28999999999999998</c:v>
                </c:pt>
              </c:numCache>
            </c:numRef>
          </c:val>
        </c:ser>
        <c:dLbls>
          <c:showLegendKey val="0"/>
          <c:showVal val="1"/>
          <c:showCatName val="0"/>
          <c:showSerName val="0"/>
          <c:showPercent val="0"/>
          <c:showBubbleSize val="0"/>
        </c:dLbls>
        <c:gapWidth val="49"/>
        <c:overlap val="100"/>
        <c:axId val="595211616"/>
        <c:axId val="595170848"/>
      </c:barChart>
      <c:catAx>
        <c:axId val="595211616"/>
        <c:scaling>
          <c:orientation val="maxMin"/>
        </c:scaling>
        <c:delete val="0"/>
        <c:axPos val="l"/>
        <c:numFmt formatCode="General" sourceLinked="0"/>
        <c:majorTickMark val="none"/>
        <c:minorTickMark val="none"/>
        <c:tickLblPos val="nextTo"/>
        <c:txPr>
          <a:bodyPr/>
          <a:lstStyle/>
          <a:p>
            <a:pPr>
              <a:defRPr sz="1000" b="1"/>
            </a:pPr>
            <a:endParaRPr lang="en-US"/>
          </a:p>
        </c:txPr>
        <c:crossAx val="595170848"/>
        <c:crosses val="autoZero"/>
        <c:auto val="1"/>
        <c:lblAlgn val="ctr"/>
        <c:lblOffset val="100"/>
        <c:noMultiLvlLbl val="0"/>
      </c:catAx>
      <c:valAx>
        <c:axId val="595170848"/>
        <c:scaling>
          <c:orientation val="minMax"/>
          <c:max val="1"/>
        </c:scaling>
        <c:delete val="1"/>
        <c:axPos val="t"/>
        <c:numFmt formatCode="0%" sourceLinked="1"/>
        <c:majorTickMark val="out"/>
        <c:minorTickMark val="none"/>
        <c:tickLblPos val="nextTo"/>
        <c:crossAx val="595211616"/>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790732429723409"/>
          <c:w val="0.99897384094165476"/>
          <c:h val="0.33627638664391085"/>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Hastings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0.47</c:v>
                </c:pt>
                <c:pt idx="1">
                  <c:v>0.53</c:v>
                </c:pt>
                <c:pt idx="2">
                  <c:v>0.82</c:v>
                </c:pt>
                <c:pt idx="3">
                  <c:v>0.61</c:v>
                </c:pt>
                <c:pt idx="4">
                  <c:v>0.5</c:v>
                </c:pt>
                <c:pt idx="5">
                  <c:v>0.13</c:v>
                </c:pt>
                <c:pt idx="6">
                  <c:v>0.81</c:v>
                </c:pt>
                <c:pt idx="7">
                  <c:v>0.22</c:v>
                </c:pt>
                <c:pt idx="8">
                  <c:v>7.0000000000000007E-2</c:v>
                </c:pt>
              </c:numCache>
            </c:numRef>
          </c:val>
        </c:ser>
        <c:dLbls>
          <c:showLegendKey val="0"/>
          <c:showVal val="0"/>
          <c:showCatName val="0"/>
          <c:showSerName val="0"/>
          <c:showPercent val="0"/>
          <c:showBubbleSize val="0"/>
        </c:dLbls>
        <c:gapWidth val="30"/>
        <c:axId val="595178296"/>
        <c:axId val="595178688"/>
      </c:barChart>
      <c:catAx>
        <c:axId val="595178296"/>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95178688"/>
        <c:crosses val="autoZero"/>
        <c:auto val="1"/>
        <c:lblAlgn val="ctr"/>
        <c:lblOffset val="100"/>
        <c:noMultiLvlLbl val="0"/>
      </c:catAx>
      <c:valAx>
        <c:axId val="595178688"/>
        <c:scaling>
          <c:orientation val="minMax"/>
          <c:max val="1"/>
        </c:scaling>
        <c:delete val="1"/>
        <c:axPos val="l"/>
        <c:majorGridlines>
          <c:spPr>
            <a:ln>
              <a:noFill/>
            </a:ln>
          </c:spPr>
        </c:majorGridlines>
        <c:numFmt formatCode="0%" sourceLinked="1"/>
        <c:majorTickMark val="out"/>
        <c:minorTickMark val="none"/>
        <c:tickLblPos val="nextTo"/>
        <c:crossAx val="595178296"/>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Sheet1!$B$2:$B$3</c:f>
              <c:numCache>
                <c:formatCode>0%</c:formatCode>
                <c:ptCount val="2"/>
                <c:pt idx="0">
                  <c:v>0.12</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Sheet1!$C$2:$C$3</c:f>
              <c:numCache>
                <c:formatCode>0%</c:formatCode>
                <c:ptCount val="2"/>
                <c:pt idx="0">
                  <c:v>0.63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Sheet1!$D$2:$D$3</c:f>
              <c:numCache>
                <c:formatCode>0%</c:formatCode>
                <c:ptCount val="2"/>
                <c:pt idx="0">
                  <c:v>0.16</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Sheet1!$E$2:$E$3</c:f>
              <c:numCache>
                <c:formatCode>0%</c:formatCode>
                <c:ptCount val="2"/>
                <c:pt idx="0">
                  <c:v>0.09</c:v>
                </c:pt>
                <c:pt idx="1">
                  <c:v>7.0000000000000007E-2</c:v>
                </c:pt>
              </c:numCache>
            </c:numRef>
          </c:val>
        </c:ser>
        <c:dLbls>
          <c:showLegendKey val="0"/>
          <c:showVal val="1"/>
          <c:showCatName val="0"/>
          <c:showSerName val="0"/>
          <c:showPercent val="0"/>
          <c:showBubbleSize val="0"/>
        </c:dLbls>
        <c:gapWidth val="49"/>
        <c:overlap val="100"/>
        <c:axId val="595186920"/>
        <c:axId val="595187704"/>
      </c:barChart>
      <c:catAx>
        <c:axId val="595186920"/>
        <c:scaling>
          <c:orientation val="minMax"/>
        </c:scaling>
        <c:delete val="0"/>
        <c:axPos val="b"/>
        <c:numFmt formatCode="General" sourceLinked="0"/>
        <c:majorTickMark val="none"/>
        <c:minorTickMark val="none"/>
        <c:tickLblPos val="nextTo"/>
        <c:txPr>
          <a:bodyPr/>
          <a:lstStyle/>
          <a:p>
            <a:pPr>
              <a:defRPr b="1"/>
            </a:pPr>
            <a:endParaRPr lang="en-US"/>
          </a:p>
        </c:txPr>
        <c:crossAx val="595187704"/>
        <c:crosses val="autoZero"/>
        <c:auto val="1"/>
        <c:lblAlgn val="ctr"/>
        <c:lblOffset val="100"/>
        <c:noMultiLvlLbl val="0"/>
      </c:catAx>
      <c:valAx>
        <c:axId val="595187704"/>
        <c:scaling>
          <c:orientation val="minMax"/>
        </c:scaling>
        <c:delete val="1"/>
        <c:axPos val="l"/>
        <c:numFmt formatCode="0%" sourceLinked="1"/>
        <c:majorTickMark val="none"/>
        <c:minorTickMark val="none"/>
        <c:tickLblPos val="nextTo"/>
        <c:crossAx val="595186920"/>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Hastings</c:v>
                </c:pt>
                <c:pt idx="1">
                  <c:v>Holiday visitors to UK</c:v>
                </c:pt>
              </c:strCache>
            </c:strRef>
          </c:cat>
          <c:val>
            <c:numRef>
              <c:f>Sheet1!$B$2:$B$4</c:f>
              <c:numCache>
                <c:formatCode>_-[$£-809]* #,##0_-;\-[$£-809]* #,##0_-;_-[$£-809]* "-"??_-;_-@_-</c:formatCode>
                <c:ptCount val="2"/>
                <c:pt idx="0">
                  <c:v>317</c:v>
                </c:pt>
                <c:pt idx="1">
                  <c:v>644</c:v>
                </c:pt>
              </c:numCache>
            </c:numRef>
          </c:val>
        </c:ser>
        <c:dLbls>
          <c:showLegendKey val="0"/>
          <c:showVal val="0"/>
          <c:showCatName val="0"/>
          <c:showSerName val="0"/>
          <c:showPercent val="0"/>
          <c:showBubbleSize val="0"/>
        </c:dLbls>
        <c:gapWidth val="102"/>
        <c:axId val="595188488"/>
        <c:axId val="595190056"/>
      </c:barChart>
      <c:catAx>
        <c:axId val="59518848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190056"/>
        <c:crosses val="autoZero"/>
        <c:auto val="1"/>
        <c:lblAlgn val="ctr"/>
        <c:lblOffset val="100"/>
        <c:noMultiLvlLbl val="0"/>
      </c:catAx>
      <c:valAx>
        <c:axId val="595190056"/>
        <c:scaling>
          <c:orientation val="minMax"/>
          <c:max val="1000"/>
        </c:scaling>
        <c:delete val="1"/>
        <c:axPos val="l"/>
        <c:numFmt formatCode="_-[$£-809]* #,##0_-;\-[$£-809]* #,##0_-;_-[$£-809]* &quot;-&quot;??_-;_-@_-" sourceLinked="1"/>
        <c:majorTickMark val="out"/>
        <c:minorTickMark val="none"/>
        <c:tickLblPos val="nextTo"/>
        <c:crossAx val="59518848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Hastings</c:v>
                </c:pt>
                <c:pt idx="1">
                  <c:v>Holiday visitors to UK</c:v>
                </c:pt>
              </c:strCache>
            </c:strRef>
          </c:cat>
          <c:val>
            <c:numRef>
              <c:f>Sheet1!$B$2:$B$4</c:f>
              <c:numCache>
                <c:formatCode>_-[$£-809]* #,##0_-;\-[$£-809]* #,##0_-;_-[$£-809]* "-"??_-;_-@_-</c:formatCode>
                <c:ptCount val="2"/>
                <c:pt idx="0">
                  <c:v>62</c:v>
                </c:pt>
                <c:pt idx="1">
                  <c:v>101</c:v>
                </c:pt>
              </c:numCache>
            </c:numRef>
          </c:val>
        </c:ser>
        <c:dLbls>
          <c:showLegendKey val="0"/>
          <c:showVal val="0"/>
          <c:showCatName val="0"/>
          <c:showSerName val="0"/>
          <c:showPercent val="0"/>
          <c:showBubbleSize val="0"/>
        </c:dLbls>
        <c:gapWidth val="102"/>
        <c:axId val="595193192"/>
        <c:axId val="595185744"/>
      </c:barChart>
      <c:catAx>
        <c:axId val="595193192"/>
        <c:scaling>
          <c:orientation val="minMax"/>
        </c:scaling>
        <c:delete val="0"/>
        <c:axPos val="b"/>
        <c:numFmt formatCode="General" sourceLinked="0"/>
        <c:majorTickMark val="out"/>
        <c:minorTickMark val="none"/>
        <c:tickLblPos val="nextTo"/>
        <c:txPr>
          <a:bodyPr/>
          <a:lstStyle/>
          <a:p>
            <a:pPr>
              <a:defRPr sz="900" b="1"/>
            </a:pPr>
            <a:endParaRPr lang="en-US"/>
          </a:p>
        </c:txPr>
        <c:crossAx val="595185744"/>
        <c:crosses val="autoZero"/>
        <c:auto val="1"/>
        <c:lblAlgn val="ctr"/>
        <c:lblOffset val="100"/>
        <c:noMultiLvlLbl val="0"/>
      </c:catAx>
      <c:valAx>
        <c:axId val="595185744"/>
        <c:scaling>
          <c:orientation val="minMax"/>
          <c:max val="1000"/>
        </c:scaling>
        <c:delete val="1"/>
        <c:axPos val="l"/>
        <c:numFmt formatCode="_-[$£-809]* #,##0_-;\-[$£-809]* #,##0_-;_-[$£-809]* &quot;-&quot;??_-;_-@_-" sourceLinked="1"/>
        <c:majorTickMark val="out"/>
        <c:minorTickMark val="none"/>
        <c:tickLblPos val="nextTo"/>
        <c:crossAx val="595193192"/>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1376325622092"/>
          <c:y val="4.7885757835095979E-2"/>
          <c:w val="0.74259216811116546"/>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Sheet1!$B$2:$B$3</c:f>
              <c:numCache>
                <c:formatCode>0%</c:formatCode>
                <c:ptCount val="2"/>
                <c:pt idx="0">
                  <c:v>0.1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Sheet1!$C$2:$C$3</c:f>
              <c:numCache>
                <c:formatCode>0%</c:formatCode>
                <c:ptCount val="2"/>
                <c:pt idx="0">
                  <c:v>0.39</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Sheet1!$D$2:$D$3</c:f>
              <c:numCache>
                <c:formatCode>0%</c:formatCode>
                <c:ptCount val="2"/>
                <c:pt idx="0">
                  <c:v>0.31</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Sheet1!$E$2:$E$3</c:f>
              <c:numCache>
                <c:formatCode>0%</c:formatCode>
                <c:ptCount val="2"/>
                <c:pt idx="0">
                  <c:v>0.19</c:v>
                </c:pt>
                <c:pt idx="1">
                  <c:v>0.21</c:v>
                </c:pt>
              </c:numCache>
            </c:numRef>
          </c:val>
        </c:ser>
        <c:dLbls>
          <c:showLegendKey val="0"/>
          <c:showVal val="0"/>
          <c:showCatName val="0"/>
          <c:showSerName val="0"/>
          <c:showPercent val="0"/>
          <c:showBubbleSize val="0"/>
        </c:dLbls>
        <c:gapWidth val="49"/>
        <c:overlap val="100"/>
        <c:axId val="595183392"/>
        <c:axId val="595181824"/>
      </c:barChart>
      <c:catAx>
        <c:axId val="59518339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181824"/>
        <c:crosses val="autoZero"/>
        <c:auto val="1"/>
        <c:lblAlgn val="ctr"/>
        <c:lblOffset val="100"/>
        <c:noMultiLvlLbl val="0"/>
      </c:catAx>
      <c:valAx>
        <c:axId val="595181824"/>
        <c:scaling>
          <c:orientation val="minMax"/>
        </c:scaling>
        <c:delete val="1"/>
        <c:axPos val="l"/>
        <c:numFmt formatCode="0%" sourceLinked="1"/>
        <c:majorTickMark val="out"/>
        <c:minorTickMark val="none"/>
        <c:tickLblPos val="nextTo"/>
        <c:crossAx val="595183392"/>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Sheet1!$B$2:$B$3</c:f>
              <c:numCache>
                <c:formatCode>0%</c:formatCode>
                <c:ptCount val="2"/>
                <c:pt idx="0">
                  <c:v>0.41</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Sheet1!$C$2:$C$3</c:f>
              <c:numCache>
                <c:formatCode>0%</c:formatCode>
                <c:ptCount val="2"/>
                <c:pt idx="0">
                  <c:v>0.59</c:v>
                </c:pt>
                <c:pt idx="1">
                  <c:v>0.16</c:v>
                </c:pt>
              </c:numCache>
            </c:numRef>
          </c:val>
        </c:ser>
        <c:dLbls>
          <c:showLegendKey val="0"/>
          <c:showVal val="0"/>
          <c:showCatName val="0"/>
          <c:showSerName val="0"/>
          <c:showPercent val="0"/>
          <c:showBubbleSize val="0"/>
        </c:dLbls>
        <c:gapWidth val="49"/>
        <c:overlap val="100"/>
        <c:axId val="577964296"/>
        <c:axId val="577974096"/>
      </c:barChart>
      <c:catAx>
        <c:axId val="57796429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7974096"/>
        <c:crosses val="autoZero"/>
        <c:auto val="1"/>
        <c:lblAlgn val="ctr"/>
        <c:lblOffset val="100"/>
        <c:noMultiLvlLbl val="0"/>
      </c:catAx>
      <c:valAx>
        <c:axId val="577974096"/>
        <c:scaling>
          <c:orientation val="minMax"/>
        </c:scaling>
        <c:delete val="1"/>
        <c:axPos val="l"/>
        <c:numFmt formatCode="0%" sourceLinked="1"/>
        <c:majorTickMark val="out"/>
        <c:minorTickMark val="none"/>
        <c:tickLblPos val="nextTo"/>
        <c:crossAx val="577964296"/>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 (excl.London)</c:v>
                </c:pt>
                <c:pt idx="2">
                  <c:v>South West</c:v>
                </c:pt>
                <c:pt idx="3">
                  <c:v>Scotland</c:v>
                </c:pt>
                <c:pt idx="4">
                  <c:v>North West</c:v>
                </c:pt>
              </c:strCache>
            </c:strRef>
          </c:cat>
          <c:val>
            <c:numRef>
              <c:f>Sheet1!$B$2:$B$6</c:f>
              <c:numCache>
                <c:formatCode>0%</c:formatCode>
                <c:ptCount val="5"/>
                <c:pt idx="0">
                  <c:v>0.42</c:v>
                </c:pt>
                <c:pt idx="1">
                  <c:v>0.32</c:v>
                </c:pt>
                <c:pt idx="2">
                  <c:v>0.13</c:v>
                </c:pt>
                <c:pt idx="3">
                  <c:v>0.04</c:v>
                </c:pt>
                <c:pt idx="4">
                  <c:v>0.02</c:v>
                </c:pt>
              </c:numCache>
            </c:numRef>
          </c:val>
        </c:ser>
        <c:dLbls>
          <c:showLegendKey val="0"/>
          <c:showVal val="0"/>
          <c:showCatName val="0"/>
          <c:showSerName val="0"/>
          <c:showPercent val="0"/>
          <c:showBubbleSize val="0"/>
        </c:dLbls>
        <c:gapWidth val="150"/>
        <c:axId val="531703240"/>
        <c:axId val="525212376"/>
      </c:barChart>
      <c:catAx>
        <c:axId val="53170324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25212376"/>
        <c:crosses val="autoZero"/>
        <c:auto val="1"/>
        <c:lblAlgn val="ctr"/>
        <c:lblOffset val="100"/>
        <c:noMultiLvlLbl val="0"/>
      </c:catAx>
      <c:valAx>
        <c:axId val="525212376"/>
        <c:scaling>
          <c:orientation val="minMax"/>
        </c:scaling>
        <c:delete val="1"/>
        <c:axPos val="t"/>
        <c:numFmt formatCode="0%" sourceLinked="1"/>
        <c:majorTickMark val="out"/>
        <c:minorTickMark val="none"/>
        <c:tickLblPos val="nextTo"/>
        <c:crossAx val="531703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Sheet1!$B$2:$B$3</c:f>
              <c:numCache>
                <c:formatCode>0%</c:formatCode>
                <c:ptCount val="2"/>
                <c:pt idx="0">
                  <c:v>0.45</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Sheet1!$C$2:$C$3</c:f>
              <c:numCache>
                <c:formatCode>0%</c:formatCode>
                <c:ptCount val="2"/>
                <c:pt idx="0">
                  <c:v>0.16</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Sheet1!$D$2:$D$3</c:f>
              <c:numCache>
                <c:formatCode>0%</c:formatCode>
                <c:ptCount val="2"/>
                <c:pt idx="0">
                  <c:v>0.01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Sheet1!$E$2:$E$3</c:f>
              <c:numCache>
                <c:formatCode>0%</c:formatCode>
                <c:ptCount val="2"/>
                <c:pt idx="0">
                  <c:v>0.09</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Sheet1!$F$2:$F$3</c:f>
              <c:numCache>
                <c:formatCode>0%</c:formatCode>
                <c:ptCount val="2"/>
                <c:pt idx="0">
                  <c:v>0.15</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Sheet1!$G$2:$G$3</c:f>
              <c:numCache>
                <c:formatCode>0%</c:formatCode>
                <c:ptCount val="2"/>
                <c:pt idx="0">
                  <c:v>0.09</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Sheet1!$H$2:$H$3</c:f>
              <c:numCache>
                <c:formatCode>0%</c:formatCode>
                <c:ptCount val="2"/>
                <c:pt idx="0">
                  <c:v>0.05</c:v>
                </c:pt>
                <c:pt idx="1">
                  <c:v>0.06</c:v>
                </c:pt>
              </c:numCache>
            </c:numRef>
          </c:val>
        </c:ser>
        <c:dLbls>
          <c:showLegendKey val="0"/>
          <c:showVal val="0"/>
          <c:showCatName val="0"/>
          <c:showSerName val="0"/>
          <c:showPercent val="0"/>
          <c:showBubbleSize val="0"/>
        </c:dLbls>
        <c:gapWidth val="100"/>
        <c:overlap val="100"/>
        <c:axId val="577975664"/>
        <c:axId val="577978408"/>
      </c:barChart>
      <c:catAx>
        <c:axId val="577975664"/>
        <c:scaling>
          <c:orientation val="minMax"/>
        </c:scaling>
        <c:delete val="0"/>
        <c:axPos val="b"/>
        <c:numFmt formatCode="General" sourceLinked="0"/>
        <c:majorTickMark val="out"/>
        <c:minorTickMark val="none"/>
        <c:tickLblPos val="nextTo"/>
        <c:crossAx val="577978408"/>
        <c:crosses val="autoZero"/>
        <c:auto val="1"/>
        <c:lblAlgn val="ctr"/>
        <c:lblOffset val="100"/>
        <c:noMultiLvlLbl val="0"/>
      </c:catAx>
      <c:valAx>
        <c:axId val="577978408"/>
        <c:scaling>
          <c:orientation val="minMax"/>
        </c:scaling>
        <c:delete val="1"/>
        <c:axPos val="l"/>
        <c:numFmt formatCode="0%" sourceLinked="1"/>
        <c:majorTickMark val="out"/>
        <c:minorTickMark val="none"/>
        <c:tickLblPos val="nextTo"/>
        <c:crossAx val="577975664"/>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Sheet1!$B$2:$B$3</c:f>
              <c:numCache>
                <c:formatCode>0%</c:formatCode>
                <c:ptCount val="2"/>
                <c:pt idx="0">
                  <c:v>0.11</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Sheet1!$C$2:$C$3</c:f>
              <c:numCache>
                <c:formatCode>0%</c:formatCode>
                <c:ptCount val="2"/>
                <c:pt idx="0">
                  <c:v>0.14000000000000001</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Hastings</c:v>
                </c:pt>
                <c:pt idx="1">
                  <c:v>Holiday visitors to UK</c:v>
                </c:pt>
              </c:strCache>
            </c:strRef>
          </c:cat>
          <c:val>
            <c:numRef>
              <c:f>Sheet1!$D$2:$D$3</c:f>
              <c:numCache>
                <c:formatCode>0%</c:formatCode>
                <c:ptCount val="2"/>
                <c:pt idx="0">
                  <c:v>0.75</c:v>
                </c:pt>
                <c:pt idx="1">
                  <c:v>0.15</c:v>
                </c:pt>
              </c:numCache>
            </c:numRef>
          </c:val>
        </c:ser>
        <c:dLbls>
          <c:showLegendKey val="0"/>
          <c:showVal val="1"/>
          <c:showCatName val="0"/>
          <c:showSerName val="0"/>
          <c:showPercent val="0"/>
          <c:showBubbleSize val="0"/>
        </c:dLbls>
        <c:gapWidth val="49"/>
        <c:overlap val="100"/>
        <c:axId val="577978800"/>
        <c:axId val="577981544"/>
      </c:barChart>
      <c:catAx>
        <c:axId val="577978800"/>
        <c:scaling>
          <c:orientation val="minMax"/>
        </c:scaling>
        <c:delete val="0"/>
        <c:axPos val="b"/>
        <c:numFmt formatCode="General" sourceLinked="0"/>
        <c:majorTickMark val="none"/>
        <c:minorTickMark val="none"/>
        <c:tickLblPos val="nextTo"/>
        <c:txPr>
          <a:bodyPr/>
          <a:lstStyle/>
          <a:p>
            <a:pPr>
              <a:defRPr b="1"/>
            </a:pPr>
            <a:endParaRPr lang="en-US"/>
          </a:p>
        </c:txPr>
        <c:crossAx val="577981544"/>
        <c:crosses val="autoZero"/>
        <c:auto val="1"/>
        <c:lblAlgn val="ctr"/>
        <c:lblOffset val="100"/>
        <c:noMultiLvlLbl val="0"/>
      </c:catAx>
      <c:valAx>
        <c:axId val="577981544"/>
        <c:scaling>
          <c:orientation val="minMax"/>
        </c:scaling>
        <c:delete val="1"/>
        <c:axPos val="l"/>
        <c:numFmt formatCode="0%" sourceLinked="1"/>
        <c:majorTickMark val="none"/>
        <c:minorTickMark val="none"/>
        <c:tickLblPos val="nextTo"/>
        <c:crossAx val="577978800"/>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South East (excl. London)</c:v>
                </c:pt>
                <c:pt idx="1">
                  <c:v>London</c:v>
                </c:pt>
                <c:pt idx="2">
                  <c:v>East</c:v>
                </c:pt>
                <c:pt idx="3">
                  <c:v>West Midlands</c:v>
                </c:pt>
              </c:strCache>
            </c:strRef>
          </c:cat>
          <c:val>
            <c:numRef>
              <c:f>Sheet1!$B$2:$B$5</c:f>
              <c:numCache>
                <c:formatCode>0%</c:formatCode>
                <c:ptCount val="4"/>
                <c:pt idx="0">
                  <c:v>0.84</c:v>
                </c:pt>
                <c:pt idx="1">
                  <c:v>0.13</c:v>
                </c:pt>
                <c:pt idx="2">
                  <c:v>0.02</c:v>
                </c:pt>
                <c:pt idx="3" formatCode="0.0%">
                  <c:v>5.0000000000000001E-3</c:v>
                </c:pt>
              </c:numCache>
            </c:numRef>
          </c:val>
        </c:ser>
        <c:dLbls>
          <c:showLegendKey val="0"/>
          <c:showVal val="0"/>
          <c:showCatName val="0"/>
          <c:showSerName val="0"/>
          <c:showPercent val="0"/>
          <c:showBubbleSize val="0"/>
        </c:dLbls>
        <c:gapWidth val="150"/>
        <c:axId val="577959200"/>
        <c:axId val="577961944"/>
      </c:barChart>
      <c:catAx>
        <c:axId val="57795920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77961944"/>
        <c:crosses val="autoZero"/>
        <c:auto val="1"/>
        <c:lblAlgn val="ctr"/>
        <c:lblOffset val="100"/>
        <c:noMultiLvlLbl val="0"/>
      </c:catAx>
      <c:valAx>
        <c:axId val="577961944"/>
        <c:scaling>
          <c:orientation val="minMax"/>
        </c:scaling>
        <c:delete val="1"/>
        <c:axPos val="t"/>
        <c:numFmt formatCode="0%" sourceLinked="1"/>
        <c:majorTickMark val="out"/>
        <c:minorTickMark val="none"/>
        <c:tickLblPos val="nextTo"/>
        <c:crossAx val="577959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Leeds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2.1</c:v>
                </c:pt>
                <c:pt idx="1">
                  <c:v>2.1</c:v>
                </c:pt>
                <c:pt idx="2" formatCode="0.0">
                  <c:v>2.7</c:v>
                </c:pt>
                <c:pt idx="3" formatCode="0.0">
                  <c:v>2.1</c:v>
                </c:pt>
                <c:pt idx="4" formatCode="0.0">
                  <c:v>2.2000000000000002</c:v>
                </c:pt>
              </c:numCache>
            </c:numRef>
          </c:val>
        </c:ser>
        <c:ser>
          <c:idx val="1"/>
          <c:order val="1"/>
          <c:tx>
            <c:strRef>
              <c:f>Sheet1!$C$1</c:f>
              <c:strCache>
                <c:ptCount val="1"/>
                <c:pt idx="0">
                  <c:v>Leeds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0.3</c:v>
                </c:pt>
                <c:pt idx="1">
                  <c:v>0.3</c:v>
                </c:pt>
                <c:pt idx="2" formatCode="0.0">
                  <c:v>0.8</c:v>
                </c:pt>
                <c:pt idx="3" formatCode="0.0">
                  <c:v>0.3</c:v>
                </c:pt>
                <c:pt idx="4" formatCode="0.0">
                  <c:v>0.3</c:v>
                </c:pt>
              </c:numCache>
            </c:numRef>
          </c:val>
        </c:ser>
        <c:dLbls>
          <c:showLegendKey val="0"/>
          <c:showVal val="0"/>
          <c:showCatName val="0"/>
          <c:showSerName val="0"/>
          <c:showPercent val="0"/>
          <c:showBubbleSize val="0"/>
        </c:dLbls>
        <c:gapWidth val="219"/>
        <c:axId val="579203360"/>
        <c:axId val="57919160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79203360"/>
        <c:axId val="579191600"/>
      </c:lineChart>
      <c:catAx>
        <c:axId val="5792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191600"/>
        <c:crosses val="autoZero"/>
        <c:auto val="1"/>
        <c:lblAlgn val="ctr"/>
        <c:lblOffset val="100"/>
        <c:noMultiLvlLbl val="0"/>
      </c:catAx>
      <c:valAx>
        <c:axId val="579191600"/>
        <c:scaling>
          <c:orientation val="minMax"/>
        </c:scaling>
        <c:delete val="1"/>
        <c:axPos val="l"/>
        <c:numFmt formatCode="General" sourceLinked="1"/>
        <c:majorTickMark val="none"/>
        <c:minorTickMark val="none"/>
        <c:tickLblPos val="nextTo"/>
        <c:crossAx val="57920336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Leeds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104</c:v>
                </c:pt>
                <c:pt idx="1">
                  <c:v>119</c:v>
                </c:pt>
                <c:pt idx="2">
                  <c:v>144</c:v>
                </c:pt>
                <c:pt idx="3">
                  <c:v>124</c:v>
                </c:pt>
                <c:pt idx="4">
                  <c:v>135</c:v>
                </c:pt>
              </c:numCache>
            </c:numRef>
          </c:val>
        </c:ser>
        <c:ser>
          <c:idx val="1"/>
          <c:order val="1"/>
          <c:tx>
            <c:strRef>
              <c:f>Sheet1!$C$1</c:f>
              <c:strCache>
                <c:ptCount val="1"/>
                <c:pt idx="0">
                  <c:v>Leeds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21</c:v>
                </c:pt>
                <c:pt idx="1">
                  <c:v>25</c:v>
                </c:pt>
                <c:pt idx="2">
                  <c:v>45</c:v>
                </c:pt>
                <c:pt idx="3">
                  <c:v>29</c:v>
                </c:pt>
                <c:pt idx="4">
                  <c:v>15</c:v>
                </c:pt>
              </c:numCache>
            </c:numRef>
          </c:val>
        </c:ser>
        <c:dLbls>
          <c:showLegendKey val="0"/>
          <c:showVal val="0"/>
          <c:showCatName val="0"/>
          <c:showSerName val="0"/>
          <c:showPercent val="0"/>
          <c:showBubbleSize val="0"/>
        </c:dLbls>
        <c:gapWidth val="219"/>
        <c:axId val="579194344"/>
        <c:axId val="5791978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79194344"/>
        <c:axId val="579197872"/>
      </c:lineChart>
      <c:catAx>
        <c:axId val="579194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197872"/>
        <c:crosses val="autoZero"/>
        <c:auto val="1"/>
        <c:lblAlgn val="ctr"/>
        <c:lblOffset val="100"/>
        <c:noMultiLvlLbl val="0"/>
      </c:catAx>
      <c:valAx>
        <c:axId val="579197872"/>
        <c:scaling>
          <c:orientation val="minMax"/>
        </c:scaling>
        <c:delete val="1"/>
        <c:axPos val="l"/>
        <c:numFmt formatCode="General" sourceLinked="1"/>
        <c:majorTickMark val="none"/>
        <c:minorTickMark val="none"/>
        <c:tickLblPos val="nextTo"/>
        <c:crossAx val="57919434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Leeds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299</c:v>
                </c:pt>
                <c:pt idx="1">
                  <c:v>299</c:v>
                </c:pt>
                <c:pt idx="2">
                  <c:v>370</c:v>
                </c:pt>
                <c:pt idx="3">
                  <c:v>300</c:v>
                </c:pt>
                <c:pt idx="4">
                  <c:v>331</c:v>
                </c:pt>
              </c:numCache>
            </c:numRef>
          </c:val>
        </c:ser>
        <c:ser>
          <c:idx val="1"/>
          <c:order val="1"/>
          <c:tx>
            <c:strRef>
              <c:f>Sheet1!$C$1</c:f>
              <c:strCache>
                <c:ptCount val="1"/>
                <c:pt idx="0">
                  <c:v>Leeds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59</c:v>
                </c:pt>
                <c:pt idx="1">
                  <c:v>48</c:v>
                </c:pt>
                <c:pt idx="2">
                  <c:v>67</c:v>
                </c:pt>
                <c:pt idx="3">
                  <c:v>60</c:v>
                </c:pt>
                <c:pt idx="4">
                  <c:v>50</c:v>
                </c:pt>
              </c:numCache>
            </c:numRef>
          </c:val>
        </c:ser>
        <c:dLbls>
          <c:showLegendKey val="0"/>
          <c:showVal val="0"/>
          <c:showCatName val="0"/>
          <c:showSerName val="0"/>
          <c:showPercent val="0"/>
          <c:showBubbleSize val="0"/>
        </c:dLbls>
        <c:gapWidth val="219"/>
        <c:axId val="579206104"/>
        <c:axId val="57920688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79206104"/>
        <c:axId val="579206888"/>
      </c:lineChart>
      <c:catAx>
        <c:axId val="57920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206888"/>
        <c:crosses val="autoZero"/>
        <c:auto val="1"/>
        <c:lblAlgn val="ctr"/>
        <c:lblOffset val="100"/>
        <c:noMultiLvlLbl val="0"/>
      </c:catAx>
      <c:valAx>
        <c:axId val="579206888"/>
        <c:scaling>
          <c:orientation val="minMax"/>
        </c:scaling>
        <c:delete val="1"/>
        <c:axPos val="l"/>
        <c:numFmt formatCode="General" sourceLinked="1"/>
        <c:majorTickMark val="none"/>
        <c:minorTickMark val="none"/>
        <c:tickLblPos val="nextTo"/>
        <c:crossAx val="57920610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Leeds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Leeds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79205712"/>
        <c:axId val="579216296"/>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79205712"/>
        <c:axId val="579216296"/>
      </c:lineChart>
      <c:catAx>
        <c:axId val="579205712"/>
        <c:scaling>
          <c:orientation val="minMax"/>
        </c:scaling>
        <c:delete val="1"/>
        <c:axPos val="b"/>
        <c:numFmt formatCode="General" sourceLinked="1"/>
        <c:majorTickMark val="none"/>
        <c:minorTickMark val="none"/>
        <c:tickLblPos val="nextTo"/>
        <c:crossAx val="579216296"/>
        <c:crosses val="autoZero"/>
        <c:auto val="1"/>
        <c:lblAlgn val="ctr"/>
        <c:lblOffset val="100"/>
        <c:noMultiLvlLbl val="0"/>
      </c:catAx>
      <c:valAx>
        <c:axId val="579216296"/>
        <c:scaling>
          <c:orientation val="minMax"/>
        </c:scaling>
        <c:delete val="1"/>
        <c:axPos val="l"/>
        <c:numFmt formatCode="General" sourceLinked="1"/>
        <c:majorTickMark val="none"/>
        <c:minorTickMark val="none"/>
        <c:tickLblPos val="nextTo"/>
        <c:crossAx val="579205712"/>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9208456"/>
        <c:axId val="579208848"/>
      </c:lineChart>
      <c:catAx>
        <c:axId val="579208456"/>
        <c:scaling>
          <c:orientation val="minMax"/>
        </c:scaling>
        <c:delete val="1"/>
        <c:axPos val="b"/>
        <c:numFmt formatCode="General" sourceLinked="0"/>
        <c:majorTickMark val="out"/>
        <c:minorTickMark val="none"/>
        <c:tickLblPos val="nextTo"/>
        <c:crossAx val="579208848"/>
        <c:crosses val="autoZero"/>
        <c:auto val="1"/>
        <c:lblAlgn val="ctr"/>
        <c:lblOffset val="100"/>
        <c:noMultiLvlLbl val="0"/>
      </c:catAx>
      <c:valAx>
        <c:axId val="579208848"/>
        <c:scaling>
          <c:orientation val="minMax"/>
        </c:scaling>
        <c:delete val="1"/>
        <c:axPos val="l"/>
        <c:numFmt formatCode="#,##0" sourceLinked="1"/>
        <c:majorTickMark val="out"/>
        <c:minorTickMark val="none"/>
        <c:tickLblPos val="nextTo"/>
        <c:crossAx val="579208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79215120"/>
        <c:axId val="579213552"/>
      </c:lineChart>
      <c:catAx>
        <c:axId val="579215120"/>
        <c:scaling>
          <c:orientation val="minMax"/>
        </c:scaling>
        <c:delete val="1"/>
        <c:axPos val="b"/>
        <c:numFmt formatCode="General" sourceLinked="0"/>
        <c:majorTickMark val="out"/>
        <c:minorTickMark val="none"/>
        <c:tickLblPos val="nextTo"/>
        <c:crossAx val="579213552"/>
        <c:crosses val="autoZero"/>
        <c:auto val="1"/>
        <c:lblAlgn val="ctr"/>
        <c:lblOffset val="100"/>
        <c:noMultiLvlLbl val="0"/>
      </c:catAx>
      <c:valAx>
        <c:axId val="579213552"/>
        <c:scaling>
          <c:orientation val="minMax"/>
        </c:scaling>
        <c:delete val="1"/>
        <c:axPos val="l"/>
        <c:numFmt formatCode="General" sourceLinked="1"/>
        <c:majorTickMark val="out"/>
        <c:minorTickMark val="none"/>
        <c:tickLblPos val="nextTo"/>
        <c:crossAx val="579215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79212376"/>
        <c:axId val="579213944"/>
      </c:lineChart>
      <c:catAx>
        <c:axId val="579212376"/>
        <c:scaling>
          <c:orientation val="minMax"/>
        </c:scaling>
        <c:delete val="1"/>
        <c:axPos val="b"/>
        <c:numFmt formatCode="General" sourceLinked="0"/>
        <c:majorTickMark val="out"/>
        <c:minorTickMark val="none"/>
        <c:tickLblPos val="nextTo"/>
        <c:crossAx val="579213944"/>
        <c:crosses val="autoZero"/>
        <c:auto val="1"/>
        <c:lblAlgn val="ctr"/>
        <c:lblOffset val="100"/>
        <c:noMultiLvlLbl val="0"/>
      </c:catAx>
      <c:valAx>
        <c:axId val="579213944"/>
        <c:scaling>
          <c:orientation val="minMax"/>
        </c:scaling>
        <c:delete val="1"/>
        <c:axPos val="l"/>
        <c:numFmt formatCode="General" sourceLinked="1"/>
        <c:majorTickMark val="out"/>
        <c:minorTickMark val="none"/>
        <c:tickLblPos val="nextTo"/>
        <c:crossAx val="57921237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Oxford</c:v>
                </c:pt>
                <c:pt idx="1">
                  <c:v>Bristol</c:v>
                </c:pt>
                <c:pt idx="2">
                  <c:v>London</c:v>
                </c:pt>
                <c:pt idx="3">
                  <c:v>Cardiff</c:v>
                </c:pt>
                <c:pt idx="4">
                  <c:v>Stratford-Upon-Avon</c:v>
                </c:pt>
              </c:strCache>
            </c:strRef>
          </c:cat>
          <c:val>
            <c:numRef>
              <c:f>Sheet1!$B$2:$B$6</c:f>
              <c:numCache>
                <c:formatCode>0%</c:formatCode>
                <c:ptCount val="5"/>
                <c:pt idx="0">
                  <c:v>0.49</c:v>
                </c:pt>
                <c:pt idx="1">
                  <c:v>0.45</c:v>
                </c:pt>
                <c:pt idx="2">
                  <c:v>0.38</c:v>
                </c:pt>
                <c:pt idx="3">
                  <c:v>0.3</c:v>
                </c:pt>
                <c:pt idx="4">
                  <c:v>0.19</c:v>
                </c:pt>
              </c:numCache>
            </c:numRef>
          </c:val>
        </c:ser>
        <c:ser>
          <c:idx val="1"/>
          <c:order val="1"/>
          <c:tx>
            <c:strRef>
              <c:f>Sheet1!$C$1</c:f>
              <c:strCache>
                <c:ptCount val="1"/>
                <c:pt idx="0">
                  <c:v>Holiday visitor to UK</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Oxford</c:v>
                </c:pt>
                <c:pt idx="1">
                  <c:v>Bristol</c:v>
                </c:pt>
                <c:pt idx="2">
                  <c:v>London</c:v>
                </c:pt>
                <c:pt idx="3">
                  <c:v>Cardiff</c:v>
                </c:pt>
                <c:pt idx="4">
                  <c:v>Stratford-Upon-Avon</c:v>
                </c:pt>
              </c:strCache>
            </c:strRef>
          </c:cat>
          <c:val>
            <c:numRef>
              <c:f>Sheet1!$C$2:$C$6</c:f>
            </c:numRef>
          </c:val>
        </c:ser>
        <c:dLbls>
          <c:showLegendKey val="0"/>
          <c:showVal val="0"/>
          <c:showCatName val="0"/>
          <c:showSerName val="0"/>
          <c:showPercent val="0"/>
          <c:showBubbleSize val="0"/>
        </c:dLbls>
        <c:gapWidth val="150"/>
        <c:axId val="521824656"/>
        <c:axId val="521817992"/>
      </c:barChart>
      <c:catAx>
        <c:axId val="52182465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21817992"/>
        <c:crosses val="autoZero"/>
        <c:auto val="1"/>
        <c:lblAlgn val="ctr"/>
        <c:lblOffset val="100"/>
        <c:noMultiLvlLbl val="0"/>
      </c:catAx>
      <c:valAx>
        <c:axId val="521817992"/>
        <c:scaling>
          <c:orientation val="minMax"/>
        </c:scaling>
        <c:delete val="1"/>
        <c:axPos val="t"/>
        <c:numFmt formatCode="0%" sourceLinked="1"/>
        <c:majorTickMark val="out"/>
        <c:minorTickMark val="none"/>
        <c:tickLblPos val="nextTo"/>
        <c:crossAx val="521824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27888400800575724"/>
          <c:w val="0.9112164396394129"/>
          <c:h val="0.59426015971397661"/>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Leeds</c:v>
                </c:pt>
                <c:pt idx="1">
                  <c:v>All visits to UK</c:v>
                </c:pt>
              </c:strCache>
            </c:strRef>
          </c:cat>
          <c:val>
            <c:numRef>
              <c:f>Sheet1!$B$2:$B$3</c:f>
              <c:numCache>
                <c:formatCode>0%</c:formatCode>
                <c:ptCount val="2"/>
                <c:pt idx="0">
                  <c:v>0.05</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Leeds</c:v>
                </c:pt>
                <c:pt idx="1">
                  <c:v>All visits to UK</c:v>
                </c:pt>
              </c:strCache>
            </c:strRef>
          </c:cat>
          <c:val>
            <c:numRef>
              <c:f>Sheet1!$C$2:$C$3</c:f>
              <c:numCache>
                <c:formatCode>0%</c:formatCode>
                <c:ptCount val="2"/>
                <c:pt idx="0">
                  <c:v>0.37</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Leeds</c:v>
                </c:pt>
                <c:pt idx="1">
                  <c:v>All visits to UK</c:v>
                </c:pt>
              </c:strCache>
            </c:strRef>
          </c:cat>
          <c:val>
            <c:numRef>
              <c:f>Sheet1!$D$2:$D$3</c:f>
              <c:numCache>
                <c:formatCode>0%</c:formatCode>
                <c:ptCount val="2"/>
                <c:pt idx="0">
                  <c:v>0.4</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Leeds</c:v>
                </c:pt>
                <c:pt idx="1">
                  <c:v>All visits to UK</c:v>
                </c:pt>
              </c:strCache>
            </c:strRef>
          </c:cat>
          <c:val>
            <c:numRef>
              <c:f>Sheet1!$E$2:$E$3</c:f>
              <c:numCache>
                <c:formatCode>0%</c:formatCode>
                <c:ptCount val="2"/>
                <c:pt idx="0">
                  <c:v>0.18</c:v>
                </c:pt>
                <c:pt idx="1">
                  <c:v>0.39</c:v>
                </c:pt>
              </c:numCache>
            </c:numRef>
          </c:val>
        </c:ser>
        <c:dLbls>
          <c:showLegendKey val="0"/>
          <c:showVal val="0"/>
          <c:showCatName val="0"/>
          <c:showSerName val="0"/>
          <c:showPercent val="0"/>
          <c:showBubbleSize val="0"/>
        </c:dLbls>
        <c:gapWidth val="100"/>
        <c:overlap val="100"/>
        <c:axId val="579217472"/>
        <c:axId val="579218256"/>
      </c:barChart>
      <c:catAx>
        <c:axId val="579217472"/>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9218256"/>
        <c:crosses val="autoZero"/>
        <c:auto val="1"/>
        <c:lblAlgn val="ctr"/>
        <c:lblOffset val="100"/>
        <c:noMultiLvlLbl val="0"/>
      </c:catAx>
      <c:valAx>
        <c:axId val="579218256"/>
        <c:scaling>
          <c:orientation val="maxMin"/>
        </c:scaling>
        <c:delete val="1"/>
        <c:axPos val="l"/>
        <c:numFmt formatCode="0%" sourceLinked="1"/>
        <c:majorTickMark val="out"/>
        <c:minorTickMark val="none"/>
        <c:tickLblPos val="nextTo"/>
        <c:crossAx val="579217472"/>
        <c:crosses val="autoZero"/>
        <c:crossBetween val="between"/>
      </c:valAx>
      <c:spPr>
        <a:noFill/>
        <a:ln>
          <a:noFill/>
        </a:ln>
        <a:effectLst/>
      </c:spPr>
    </c:plotArea>
    <c:legend>
      <c:legendPos val="b"/>
      <c:layout>
        <c:manualLayout>
          <c:xMode val="edge"/>
          <c:yMode val="edge"/>
          <c:x val="5.2463012940346915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Sheet1!$B$2:$B$5</c:f>
              <c:numCache>
                <c:formatCode>0%</c:formatCode>
                <c:ptCount val="4"/>
                <c:pt idx="0">
                  <c:v>7.0000000000000007E-2</c:v>
                </c:pt>
                <c:pt idx="1">
                  <c:v>0.11</c:v>
                </c:pt>
                <c:pt idx="2">
                  <c:v>7.0000000000000007E-2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Sheet1!$C$2:$C$5</c:f>
              <c:numCache>
                <c:formatCode>0%</c:formatCode>
                <c:ptCount val="4"/>
                <c:pt idx="0">
                  <c:v>0.06</c:v>
                </c:pt>
                <c:pt idx="1">
                  <c:v>0.09</c:v>
                </c:pt>
                <c:pt idx="2">
                  <c:v>0.1</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Sheet1!$D$2:$D$5</c:f>
              <c:numCache>
                <c:formatCode>0%</c:formatCode>
                <c:ptCount val="4"/>
                <c:pt idx="0">
                  <c:v>0.06</c:v>
                </c:pt>
                <c:pt idx="1">
                  <c:v>0.09</c:v>
                </c:pt>
                <c:pt idx="2">
                  <c:v>0.06</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Sheet1!$E$2:$E$5</c:f>
              <c:numCache>
                <c:formatCode>0%</c:formatCode>
                <c:ptCount val="4"/>
                <c:pt idx="0">
                  <c:v>0.05</c:v>
                </c:pt>
                <c:pt idx="1">
                  <c:v>0.08</c:v>
                </c:pt>
                <c:pt idx="2">
                  <c:v>0.08</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Sheet1!$F$2:$F$5</c:f>
              <c:numCache>
                <c:formatCode>0%</c:formatCode>
                <c:ptCount val="4"/>
                <c:pt idx="0">
                  <c:v>0.04</c:v>
                </c:pt>
                <c:pt idx="1">
                  <c:v>0.05</c:v>
                </c:pt>
                <c:pt idx="2">
                  <c:v>7.0000000000000007E-2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Sheet1!$G$2:$G$5</c:f>
              <c:numCache>
                <c:formatCode>0%</c:formatCode>
                <c:ptCount val="4"/>
                <c:pt idx="0">
                  <c:v>0.1</c:v>
                </c:pt>
                <c:pt idx="1">
                  <c:v>0.06</c:v>
                </c:pt>
                <c:pt idx="2">
                  <c:v>0.17</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Sheet1!$H$2:$H$5</c:f>
              <c:numCache>
                <c:formatCode>0%</c:formatCode>
                <c:ptCount val="4"/>
                <c:pt idx="0">
                  <c:v>0.06</c:v>
                </c:pt>
                <c:pt idx="1">
                  <c:v>0.05</c:v>
                </c:pt>
                <c:pt idx="2">
                  <c:v>0.03</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Sheet1!$I$2:$I$5</c:f>
              <c:numCache>
                <c:formatCode>0%</c:formatCode>
                <c:ptCount val="4"/>
                <c:pt idx="0">
                  <c:v>0.05</c:v>
                </c:pt>
                <c:pt idx="1">
                  <c:v>0.03</c:v>
                </c:pt>
                <c:pt idx="2">
                  <c:v>7.0000000000000007E-2</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Sheet1!$J$2:$J$5</c:f>
              <c:numCache>
                <c:formatCode>0%</c:formatCode>
                <c:ptCount val="4"/>
                <c:pt idx="0">
                  <c:v>0.06</c:v>
                </c:pt>
                <c:pt idx="1">
                  <c:v>0.06</c:v>
                </c:pt>
                <c:pt idx="2">
                  <c:v>0.09</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Leeds</c:v>
                </c:pt>
                <c:pt idx="1">
                  <c:v>All visitors to UK</c:v>
                </c:pt>
                <c:pt idx="2">
                  <c:v>All holiday visitors to Leeds</c:v>
                </c:pt>
                <c:pt idx="3">
                  <c:v>All holiday visitors to UK</c:v>
                </c:pt>
              </c:strCache>
            </c:strRef>
          </c:cat>
          <c:val>
            <c:numRef>
              <c:f>Sheet1!$K$2:$K$5</c:f>
              <c:numCache>
                <c:formatCode>0%</c:formatCode>
                <c:ptCount val="4"/>
                <c:pt idx="0">
                  <c:v>0.45</c:v>
                </c:pt>
                <c:pt idx="1">
                  <c:v>0.38</c:v>
                </c:pt>
                <c:pt idx="2">
                  <c:v>0.26</c:v>
                </c:pt>
                <c:pt idx="3">
                  <c:v>0.28999999999999998</c:v>
                </c:pt>
              </c:numCache>
            </c:numRef>
          </c:val>
        </c:ser>
        <c:dLbls>
          <c:showLegendKey val="0"/>
          <c:showVal val="1"/>
          <c:showCatName val="0"/>
          <c:showSerName val="0"/>
          <c:showPercent val="0"/>
          <c:showBubbleSize val="0"/>
        </c:dLbls>
        <c:gapWidth val="49"/>
        <c:overlap val="100"/>
        <c:axId val="579222568"/>
        <c:axId val="579216688"/>
      </c:barChart>
      <c:catAx>
        <c:axId val="579222568"/>
        <c:scaling>
          <c:orientation val="maxMin"/>
        </c:scaling>
        <c:delete val="0"/>
        <c:axPos val="l"/>
        <c:numFmt formatCode="General" sourceLinked="0"/>
        <c:majorTickMark val="none"/>
        <c:minorTickMark val="none"/>
        <c:tickLblPos val="nextTo"/>
        <c:txPr>
          <a:bodyPr/>
          <a:lstStyle/>
          <a:p>
            <a:pPr>
              <a:defRPr sz="1000" b="1"/>
            </a:pPr>
            <a:endParaRPr lang="en-US"/>
          </a:p>
        </c:txPr>
        <c:crossAx val="579216688"/>
        <c:crosses val="autoZero"/>
        <c:auto val="1"/>
        <c:lblAlgn val="ctr"/>
        <c:lblOffset val="100"/>
        <c:noMultiLvlLbl val="0"/>
      </c:catAx>
      <c:valAx>
        <c:axId val="579216688"/>
        <c:scaling>
          <c:orientation val="minMax"/>
          <c:max val="1"/>
        </c:scaling>
        <c:delete val="1"/>
        <c:axPos val="t"/>
        <c:numFmt formatCode="0%" sourceLinked="1"/>
        <c:majorTickMark val="out"/>
        <c:minorTickMark val="none"/>
        <c:tickLblPos val="nextTo"/>
        <c:crossAx val="579222568"/>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Leeds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0.55000000000000004</c:v>
                </c:pt>
                <c:pt idx="1">
                  <c:v>0.48</c:v>
                </c:pt>
                <c:pt idx="2">
                  <c:v>0.55000000000000004</c:v>
                </c:pt>
                <c:pt idx="3">
                  <c:v>0.46</c:v>
                </c:pt>
                <c:pt idx="4">
                  <c:v>0.39</c:v>
                </c:pt>
                <c:pt idx="5">
                  <c:v>0.19</c:v>
                </c:pt>
                <c:pt idx="6">
                  <c:v>0.22</c:v>
                </c:pt>
                <c:pt idx="7">
                  <c:v>0.22</c:v>
                </c:pt>
                <c:pt idx="8">
                  <c:v>7.0000000000000007E-2</c:v>
                </c:pt>
              </c:numCache>
            </c:numRef>
          </c:val>
        </c:ser>
        <c:dLbls>
          <c:showLegendKey val="0"/>
          <c:showVal val="0"/>
          <c:showCatName val="0"/>
          <c:showSerName val="0"/>
          <c:showPercent val="0"/>
          <c:showBubbleSize val="0"/>
        </c:dLbls>
        <c:gapWidth val="30"/>
        <c:axId val="564300256"/>
        <c:axId val="564297512"/>
      </c:barChart>
      <c:catAx>
        <c:axId val="564300256"/>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64297512"/>
        <c:crosses val="autoZero"/>
        <c:auto val="1"/>
        <c:lblAlgn val="ctr"/>
        <c:lblOffset val="100"/>
        <c:noMultiLvlLbl val="0"/>
      </c:catAx>
      <c:valAx>
        <c:axId val="564297512"/>
        <c:scaling>
          <c:orientation val="minMax"/>
          <c:max val="1"/>
        </c:scaling>
        <c:delete val="1"/>
        <c:axPos val="l"/>
        <c:majorGridlines>
          <c:spPr>
            <a:ln>
              <a:noFill/>
            </a:ln>
          </c:spPr>
        </c:majorGridlines>
        <c:numFmt formatCode="0%" sourceLinked="1"/>
        <c:majorTickMark val="out"/>
        <c:minorTickMark val="none"/>
        <c:tickLblPos val="nextTo"/>
        <c:crossAx val="564300256"/>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Sheet1!$B$2:$B$3</c:f>
              <c:numCache>
                <c:formatCode>0%</c:formatCode>
                <c:ptCount val="2"/>
                <c:pt idx="0">
                  <c:v>0.16</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Sheet1!$C$2:$C$3</c:f>
              <c:numCache>
                <c:formatCode>0%</c:formatCode>
                <c:ptCount val="2"/>
                <c:pt idx="0">
                  <c:v>0.23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Sheet1!$D$2:$D$3</c:f>
              <c:numCache>
                <c:formatCode>0%</c:formatCode>
                <c:ptCount val="2"/>
                <c:pt idx="0">
                  <c:v>0.4</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Sheet1!$E$2:$E$3</c:f>
              <c:numCache>
                <c:formatCode>0%</c:formatCode>
                <c:ptCount val="2"/>
                <c:pt idx="0">
                  <c:v>0.21</c:v>
                </c:pt>
                <c:pt idx="1">
                  <c:v>7.0000000000000007E-2</c:v>
                </c:pt>
              </c:numCache>
            </c:numRef>
          </c:val>
        </c:ser>
        <c:dLbls>
          <c:showLegendKey val="0"/>
          <c:showVal val="1"/>
          <c:showCatName val="0"/>
          <c:showSerName val="0"/>
          <c:showPercent val="0"/>
          <c:showBubbleSize val="0"/>
        </c:dLbls>
        <c:gapWidth val="49"/>
        <c:overlap val="100"/>
        <c:axId val="595184568"/>
        <c:axId val="595195936"/>
      </c:barChart>
      <c:catAx>
        <c:axId val="595184568"/>
        <c:scaling>
          <c:orientation val="minMax"/>
        </c:scaling>
        <c:delete val="0"/>
        <c:axPos val="b"/>
        <c:numFmt formatCode="General" sourceLinked="0"/>
        <c:majorTickMark val="none"/>
        <c:minorTickMark val="none"/>
        <c:tickLblPos val="nextTo"/>
        <c:txPr>
          <a:bodyPr/>
          <a:lstStyle/>
          <a:p>
            <a:pPr>
              <a:defRPr b="1"/>
            </a:pPr>
            <a:endParaRPr lang="en-US"/>
          </a:p>
        </c:txPr>
        <c:crossAx val="595195936"/>
        <c:crosses val="autoZero"/>
        <c:auto val="1"/>
        <c:lblAlgn val="ctr"/>
        <c:lblOffset val="100"/>
        <c:noMultiLvlLbl val="0"/>
      </c:catAx>
      <c:valAx>
        <c:axId val="595195936"/>
        <c:scaling>
          <c:orientation val="minMax"/>
        </c:scaling>
        <c:delete val="1"/>
        <c:axPos val="l"/>
        <c:numFmt formatCode="0%" sourceLinked="1"/>
        <c:majorTickMark val="none"/>
        <c:minorTickMark val="none"/>
        <c:tickLblPos val="nextTo"/>
        <c:crossAx val="595184568"/>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Leeds</c:v>
                </c:pt>
                <c:pt idx="1">
                  <c:v>Holiday visitors to UK</c:v>
                </c:pt>
              </c:strCache>
            </c:strRef>
          </c:cat>
          <c:val>
            <c:numRef>
              <c:f>Sheet1!$B$2:$B$4</c:f>
              <c:numCache>
                <c:formatCode>_-[$£-809]* #,##0_-;\-[$£-809]* #,##0_-;_-[$£-809]* "-"??_-;_-@_-</c:formatCode>
                <c:ptCount val="2"/>
                <c:pt idx="0">
                  <c:v>508</c:v>
                </c:pt>
                <c:pt idx="1">
                  <c:v>644</c:v>
                </c:pt>
              </c:numCache>
            </c:numRef>
          </c:val>
        </c:ser>
        <c:dLbls>
          <c:showLegendKey val="0"/>
          <c:showVal val="0"/>
          <c:showCatName val="0"/>
          <c:showSerName val="0"/>
          <c:showPercent val="0"/>
          <c:showBubbleSize val="0"/>
        </c:dLbls>
        <c:gapWidth val="102"/>
        <c:axId val="595212400"/>
        <c:axId val="595210832"/>
      </c:barChart>
      <c:catAx>
        <c:axId val="59521240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10832"/>
        <c:crosses val="autoZero"/>
        <c:auto val="1"/>
        <c:lblAlgn val="ctr"/>
        <c:lblOffset val="100"/>
        <c:noMultiLvlLbl val="0"/>
      </c:catAx>
      <c:valAx>
        <c:axId val="595210832"/>
        <c:scaling>
          <c:orientation val="minMax"/>
          <c:max val="1000"/>
        </c:scaling>
        <c:delete val="1"/>
        <c:axPos val="l"/>
        <c:numFmt formatCode="_-[$£-809]* #,##0_-;\-[$£-809]* #,##0_-;_-[$£-809]* &quot;-&quot;??_-;_-@_-" sourceLinked="1"/>
        <c:majorTickMark val="out"/>
        <c:minorTickMark val="none"/>
        <c:tickLblPos val="nextTo"/>
        <c:crossAx val="59521240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Leeds</c:v>
                </c:pt>
                <c:pt idx="1">
                  <c:v>Holiday visitors to UK</c:v>
                </c:pt>
              </c:strCache>
            </c:strRef>
          </c:cat>
          <c:val>
            <c:numRef>
              <c:f>Sheet1!$B$2:$B$4</c:f>
              <c:numCache>
                <c:formatCode>_-[$£-809]* #,##0_-;\-[$£-809]* #,##0_-;_-[$£-809]* "-"??_-;_-@_-</c:formatCode>
                <c:ptCount val="2"/>
                <c:pt idx="0">
                  <c:v>66</c:v>
                </c:pt>
                <c:pt idx="1">
                  <c:v>101</c:v>
                </c:pt>
              </c:numCache>
            </c:numRef>
          </c:val>
        </c:ser>
        <c:dLbls>
          <c:showLegendKey val="0"/>
          <c:showVal val="0"/>
          <c:showCatName val="0"/>
          <c:showSerName val="0"/>
          <c:showPercent val="0"/>
          <c:showBubbleSize val="0"/>
        </c:dLbls>
        <c:gapWidth val="102"/>
        <c:axId val="595227296"/>
        <c:axId val="595229256"/>
      </c:barChart>
      <c:catAx>
        <c:axId val="595227296"/>
        <c:scaling>
          <c:orientation val="minMax"/>
        </c:scaling>
        <c:delete val="0"/>
        <c:axPos val="b"/>
        <c:numFmt formatCode="General" sourceLinked="0"/>
        <c:majorTickMark val="out"/>
        <c:minorTickMark val="none"/>
        <c:tickLblPos val="nextTo"/>
        <c:txPr>
          <a:bodyPr/>
          <a:lstStyle/>
          <a:p>
            <a:pPr>
              <a:defRPr sz="900" b="1"/>
            </a:pPr>
            <a:endParaRPr lang="en-US"/>
          </a:p>
        </c:txPr>
        <c:crossAx val="595229256"/>
        <c:crosses val="autoZero"/>
        <c:auto val="1"/>
        <c:lblAlgn val="ctr"/>
        <c:lblOffset val="100"/>
        <c:noMultiLvlLbl val="0"/>
      </c:catAx>
      <c:valAx>
        <c:axId val="595229256"/>
        <c:scaling>
          <c:orientation val="minMax"/>
          <c:max val="1000"/>
        </c:scaling>
        <c:delete val="1"/>
        <c:axPos val="l"/>
        <c:numFmt formatCode="_-[$£-809]* #,##0_-;\-[$£-809]* #,##0_-;_-[$£-809]* &quot;-&quot;??_-;_-@_-" sourceLinked="1"/>
        <c:majorTickMark val="out"/>
        <c:minorTickMark val="none"/>
        <c:tickLblPos val="nextTo"/>
        <c:crossAx val="595227296"/>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189302897975"/>
          <c:y val="4.7885757835095979E-2"/>
          <c:w val="0.73796403833840662"/>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Sheet1!$B$2:$B$3</c:f>
              <c:numCache>
                <c:formatCode>0%</c:formatCode>
                <c:ptCount val="2"/>
                <c:pt idx="0">
                  <c:v>0.16</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Sheet1!$C$2:$C$3</c:f>
              <c:numCache>
                <c:formatCode>0%</c:formatCode>
                <c:ptCount val="2"/>
                <c:pt idx="0">
                  <c:v>0.23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Sheet1!$D$2:$D$3</c:f>
              <c:numCache>
                <c:formatCode>0%</c:formatCode>
                <c:ptCount val="2"/>
                <c:pt idx="0">
                  <c:v>0.47</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Sheet1!$E$2:$E$3</c:f>
              <c:numCache>
                <c:formatCode>0%</c:formatCode>
                <c:ptCount val="2"/>
                <c:pt idx="0">
                  <c:v>0.15</c:v>
                </c:pt>
                <c:pt idx="1">
                  <c:v>0.21</c:v>
                </c:pt>
              </c:numCache>
            </c:numRef>
          </c:val>
        </c:ser>
        <c:dLbls>
          <c:showLegendKey val="0"/>
          <c:showVal val="0"/>
          <c:showCatName val="0"/>
          <c:showSerName val="0"/>
          <c:showPercent val="0"/>
          <c:showBubbleSize val="0"/>
        </c:dLbls>
        <c:gapWidth val="49"/>
        <c:overlap val="100"/>
        <c:axId val="595230432"/>
        <c:axId val="595230824"/>
      </c:barChart>
      <c:catAx>
        <c:axId val="59523043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30824"/>
        <c:crosses val="autoZero"/>
        <c:auto val="1"/>
        <c:lblAlgn val="ctr"/>
        <c:lblOffset val="100"/>
        <c:noMultiLvlLbl val="0"/>
      </c:catAx>
      <c:valAx>
        <c:axId val="595230824"/>
        <c:scaling>
          <c:orientation val="minMax"/>
        </c:scaling>
        <c:delete val="1"/>
        <c:axPos val="l"/>
        <c:numFmt formatCode="0%" sourceLinked="1"/>
        <c:majorTickMark val="out"/>
        <c:minorTickMark val="none"/>
        <c:tickLblPos val="nextTo"/>
        <c:crossAx val="595230432"/>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Sheet1!$B$2:$B$3</c:f>
              <c:numCache>
                <c:formatCode>0%</c:formatCode>
                <c:ptCount val="2"/>
                <c:pt idx="0">
                  <c:v>0.8</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Sheet1!$C$2:$C$3</c:f>
              <c:numCache>
                <c:formatCode>0%</c:formatCode>
                <c:ptCount val="2"/>
                <c:pt idx="0">
                  <c:v>0.2</c:v>
                </c:pt>
                <c:pt idx="1">
                  <c:v>0.16</c:v>
                </c:pt>
              </c:numCache>
            </c:numRef>
          </c:val>
        </c:ser>
        <c:dLbls>
          <c:showLegendKey val="0"/>
          <c:showVal val="0"/>
          <c:showCatName val="0"/>
          <c:showSerName val="0"/>
          <c:showPercent val="0"/>
          <c:showBubbleSize val="0"/>
        </c:dLbls>
        <c:gapWidth val="49"/>
        <c:overlap val="100"/>
        <c:axId val="573408320"/>
        <c:axId val="573418904"/>
      </c:barChart>
      <c:catAx>
        <c:axId val="57340832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3418904"/>
        <c:crosses val="autoZero"/>
        <c:auto val="1"/>
        <c:lblAlgn val="ctr"/>
        <c:lblOffset val="100"/>
        <c:noMultiLvlLbl val="0"/>
      </c:catAx>
      <c:valAx>
        <c:axId val="573418904"/>
        <c:scaling>
          <c:orientation val="minMax"/>
        </c:scaling>
        <c:delete val="1"/>
        <c:axPos val="l"/>
        <c:numFmt formatCode="0%" sourceLinked="1"/>
        <c:majorTickMark val="out"/>
        <c:minorTickMark val="none"/>
        <c:tickLblPos val="nextTo"/>
        <c:crossAx val="573408320"/>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Sheet1!$B$2:$B$3</c:f>
              <c:numCache>
                <c:formatCode>0%</c:formatCode>
                <c:ptCount val="2"/>
                <c:pt idx="0">
                  <c:v>0.14000000000000001</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Sheet1!$C$2:$C$3</c:f>
              <c:numCache>
                <c:formatCode>0%</c:formatCode>
                <c:ptCount val="2"/>
                <c:pt idx="0">
                  <c:v>0.19</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Sheet1!$D$2:$D$3</c:f>
              <c:numCache>
                <c:formatCode>0%</c:formatCode>
                <c:ptCount val="2"/>
                <c:pt idx="0">
                  <c:v>0.2</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Sheet1!$E$2:$E$3</c:f>
              <c:numCache>
                <c:formatCode>0%</c:formatCode>
                <c:ptCount val="2"/>
                <c:pt idx="0">
                  <c:v>0.15</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Sheet1!$F$2:$F$3</c:f>
              <c:numCache>
                <c:formatCode>0%</c:formatCode>
                <c:ptCount val="2"/>
                <c:pt idx="0">
                  <c:v>0.14000000000000001</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Sheet1!$G$2:$G$3</c:f>
              <c:numCache>
                <c:formatCode>0%</c:formatCode>
                <c:ptCount val="2"/>
                <c:pt idx="0">
                  <c:v>0.14000000000000001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Sheet1!$H$2:$H$3</c:f>
              <c:numCache>
                <c:formatCode>0%</c:formatCode>
                <c:ptCount val="2"/>
                <c:pt idx="0">
                  <c:v>0.05</c:v>
                </c:pt>
                <c:pt idx="1">
                  <c:v>0.06</c:v>
                </c:pt>
              </c:numCache>
            </c:numRef>
          </c:val>
        </c:ser>
        <c:dLbls>
          <c:showLegendKey val="0"/>
          <c:showVal val="0"/>
          <c:showCatName val="0"/>
          <c:showSerName val="0"/>
          <c:showPercent val="0"/>
          <c:showBubbleSize val="0"/>
        </c:dLbls>
        <c:gapWidth val="100"/>
        <c:overlap val="100"/>
        <c:axId val="577953712"/>
        <c:axId val="525227272"/>
      </c:barChart>
      <c:catAx>
        <c:axId val="577953712"/>
        <c:scaling>
          <c:orientation val="minMax"/>
        </c:scaling>
        <c:delete val="0"/>
        <c:axPos val="b"/>
        <c:numFmt formatCode="General" sourceLinked="0"/>
        <c:majorTickMark val="out"/>
        <c:minorTickMark val="none"/>
        <c:tickLblPos val="nextTo"/>
        <c:crossAx val="525227272"/>
        <c:crosses val="autoZero"/>
        <c:auto val="1"/>
        <c:lblAlgn val="ctr"/>
        <c:lblOffset val="100"/>
        <c:noMultiLvlLbl val="0"/>
      </c:catAx>
      <c:valAx>
        <c:axId val="525227272"/>
        <c:scaling>
          <c:orientation val="minMax"/>
        </c:scaling>
        <c:delete val="1"/>
        <c:axPos val="l"/>
        <c:numFmt formatCode="0%" sourceLinked="1"/>
        <c:majorTickMark val="out"/>
        <c:minorTickMark val="none"/>
        <c:tickLblPos val="nextTo"/>
        <c:crossAx val="57795371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Sheet1!$B$2:$B$3</c:f>
              <c:numCache>
                <c:formatCode>0%</c:formatCode>
                <c:ptCount val="2"/>
                <c:pt idx="0">
                  <c:v>0.03</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Sheet1!$C$2:$C$3</c:f>
              <c:numCache>
                <c:formatCode>0%</c:formatCode>
                <c:ptCount val="2"/>
                <c:pt idx="0">
                  <c:v>0.85</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Leeds</c:v>
                </c:pt>
                <c:pt idx="1">
                  <c:v>Holiday visitors to UK</c:v>
                </c:pt>
              </c:strCache>
            </c:strRef>
          </c:cat>
          <c:val>
            <c:numRef>
              <c:f>Sheet1!$D$2:$D$3</c:f>
              <c:numCache>
                <c:formatCode>0%</c:formatCode>
                <c:ptCount val="2"/>
                <c:pt idx="0">
                  <c:v>0.12</c:v>
                </c:pt>
                <c:pt idx="1">
                  <c:v>0.15</c:v>
                </c:pt>
              </c:numCache>
            </c:numRef>
          </c:val>
        </c:ser>
        <c:dLbls>
          <c:showLegendKey val="0"/>
          <c:showVal val="1"/>
          <c:showCatName val="0"/>
          <c:showSerName val="0"/>
          <c:showPercent val="0"/>
          <c:showBubbleSize val="0"/>
        </c:dLbls>
        <c:gapWidth val="49"/>
        <c:overlap val="100"/>
        <c:axId val="525139792"/>
        <c:axId val="531703632"/>
      </c:barChart>
      <c:catAx>
        <c:axId val="525139792"/>
        <c:scaling>
          <c:orientation val="minMax"/>
        </c:scaling>
        <c:delete val="0"/>
        <c:axPos val="b"/>
        <c:numFmt formatCode="General" sourceLinked="0"/>
        <c:majorTickMark val="none"/>
        <c:minorTickMark val="none"/>
        <c:tickLblPos val="nextTo"/>
        <c:txPr>
          <a:bodyPr/>
          <a:lstStyle/>
          <a:p>
            <a:pPr>
              <a:defRPr b="1"/>
            </a:pPr>
            <a:endParaRPr lang="en-US"/>
          </a:p>
        </c:txPr>
        <c:crossAx val="531703632"/>
        <c:crosses val="autoZero"/>
        <c:auto val="1"/>
        <c:lblAlgn val="ctr"/>
        <c:lblOffset val="100"/>
        <c:noMultiLvlLbl val="0"/>
      </c:catAx>
      <c:valAx>
        <c:axId val="531703632"/>
        <c:scaling>
          <c:orientation val="minMax"/>
        </c:scaling>
        <c:delete val="1"/>
        <c:axPos val="l"/>
        <c:numFmt formatCode="0%" sourceLinked="1"/>
        <c:majorTickMark val="none"/>
        <c:minorTickMark val="none"/>
        <c:tickLblPos val="nextTo"/>
        <c:crossAx val="525139792"/>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Bath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72</c:v>
                </c:pt>
                <c:pt idx="1">
                  <c:v>89</c:v>
                </c:pt>
                <c:pt idx="2">
                  <c:v>84</c:v>
                </c:pt>
                <c:pt idx="3">
                  <c:v>88</c:v>
                </c:pt>
                <c:pt idx="4">
                  <c:v>133</c:v>
                </c:pt>
              </c:numCache>
            </c:numRef>
          </c:val>
        </c:ser>
        <c:ser>
          <c:idx val="1"/>
          <c:order val="1"/>
          <c:tx>
            <c:strRef>
              <c:f>Sheet1!$C$1</c:f>
              <c:strCache>
                <c:ptCount val="1"/>
                <c:pt idx="0">
                  <c:v>Bath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31</c:v>
                </c:pt>
                <c:pt idx="1">
                  <c:v>50</c:v>
                </c:pt>
                <c:pt idx="2">
                  <c:v>46</c:v>
                </c:pt>
                <c:pt idx="3">
                  <c:v>51</c:v>
                </c:pt>
                <c:pt idx="4">
                  <c:v>63</c:v>
                </c:pt>
              </c:numCache>
            </c:numRef>
          </c:val>
        </c:ser>
        <c:dLbls>
          <c:showLegendKey val="0"/>
          <c:showVal val="0"/>
          <c:showCatName val="0"/>
          <c:showSerName val="0"/>
          <c:showPercent val="0"/>
          <c:showBubbleSize val="0"/>
        </c:dLbls>
        <c:gapWidth val="219"/>
        <c:axId val="531715000"/>
        <c:axId val="53171460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31715000"/>
        <c:axId val="531714608"/>
      </c:lineChart>
      <c:catAx>
        <c:axId val="53171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1714608"/>
        <c:crosses val="autoZero"/>
        <c:auto val="1"/>
        <c:lblAlgn val="ctr"/>
        <c:lblOffset val="100"/>
        <c:noMultiLvlLbl val="0"/>
      </c:catAx>
      <c:valAx>
        <c:axId val="531714608"/>
        <c:scaling>
          <c:orientation val="minMax"/>
        </c:scaling>
        <c:delete val="1"/>
        <c:axPos val="l"/>
        <c:numFmt formatCode="General" sourceLinked="1"/>
        <c:majorTickMark val="none"/>
        <c:minorTickMark val="none"/>
        <c:tickLblPos val="nextTo"/>
        <c:crossAx val="53171500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birm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0.0</c:formatCode>
                <c:ptCount val="5"/>
                <c:pt idx="0" formatCode="General">
                  <c:v>4.7</c:v>
                </c:pt>
                <c:pt idx="1">
                  <c:v>6</c:v>
                </c:pt>
                <c:pt idx="2">
                  <c:v>5.0999999999999996</c:v>
                </c:pt>
                <c:pt idx="3">
                  <c:v>6.3</c:v>
                </c:pt>
                <c:pt idx="4">
                  <c:v>6.3</c:v>
                </c:pt>
              </c:numCache>
            </c:numRef>
          </c:val>
        </c:ser>
        <c:ser>
          <c:idx val="1"/>
          <c:order val="1"/>
          <c:tx>
            <c:strRef>
              <c:f>Sheet1!$C$1</c:f>
              <c:strCache>
                <c:ptCount val="1"/>
                <c:pt idx="0">
                  <c:v>birm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0.7</c:v>
                </c:pt>
                <c:pt idx="1">
                  <c:v>0.8</c:v>
                </c:pt>
                <c:pt idx="2" formatCode="0.0">
                  <c:v>0.6</c:v>
                </c:pt>
                <c:pt idx="3" formatCode="0.0">
                  <c:v>0.9</c:v>
                </c:pt>
                <c:pt idx="4" formatCode="0.0">
                  <c:v>0.7</c:v>
                </c:pt>
              </c:numCache>
            </c:numRef>
          </c:val>
        </c:ser>
        <c:dLbls>
          <c:showLegendKey val="0"/>
          <c:showVal val="0"/>
          <c:showCatName val="0"/>
          <c:showSerName val="0"/>
          <c:showPercent val="0"/>
          <c:showBubbleSize val="0"/>
        </c:dLbls>
        <c:gapWidth val="219"/>
        <c:axId val="521818384"/>
        <c:axId val="52182191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21818384"/>
        <c:axId val="521821912"/>
      </c:lineChart>
      <c:catAx>
        <c:axId val="52181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1821912"/>
        <c:crosses val="autoZero"/>
        <c:auto val="1"/>
        <c:lblAlgn val="ctr"/>
        <c:lblOffset val="100"/>
        <c:noMultiLvlLbl val="0"/>
      </c:catAx>
      <c:valAx>
        <c:axId val="521821912"/>
        <c:scaling>
          <c:orientation val="minMax"/>
        </c:scaling>
        <c:delete val="1"/>
        <c:axPos val="l"/>
        <c:numFmt formatCode="General" sourceLinked="1"/>
        <c:majorTickMark val="none"/>
        <c:minorTickMark val="none"/>
        <c:tickLblPos val="nextTo"/>
        <c:crossAx val="5218183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93067673753043"/>
          <c:y val="4.3395955633615126E-2"/>
          <c:w val="0.49999828889063802"/>
          <c:h val="0.91320808873276971"/>
        </c:manualLayout>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Yorkshire</c:v>
                </c:pt>
                <c:pt idx="2">
                  <c:v>North West</c:v>
                </c:pt>
                <c:pt idx="3">
                  <c:v>South East (excl. London)</c:v>
                </c:pt>
                <c:pt idx="4">
                  <c:v>East</c:v>
                </c:pt>
              </c:strCache>
            </c:strRef>
          </c:cat>
          <c:val>
            <c:numRef>
              <c:f>Sheet1!$B$2:$B$6</c:f>
              <c:numCache>
                <c:formatCode>0%</c:formatCode>
                <c:ptCount val="5"/>
                <c:pt idx="0">
                  <c:v>0.34</c:v>
                </c:pt>
                <c:pt idx="1">
                  <c:v>0.25</c:v>
                </c:pt>
                <c:pt idx="2">
                  <c:v>0.24</c:v>
                </c:pt>
                <c:pt idx="3">
                  <c:v>0.08</c:v>
                </c:pt>
                <c:pt idx="4">
                  <c:v>0.04</c:v>
                </c:pt>
              </c:numCache>
            </c:numRef>
          </c:val>
        </c:ser>
        <c:dLbls>
          <c:showLegendKey val="0"/>
          <c:showVal val="0"/>
          <c:showCatName val="0"/>
          <c:showSerName val="0"/>
          <c:showPercent val="0"/>
          <c:showBubbleSize val="0"/>
        </c:dLbls>
        <c:gapWidth val="150"/>
        <c:axId val="609817616"/>
        <c:axId val="609821144"/>
      </c:barChart>
      <c:catAx>
        <c:axId val="60981761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09821144"/>
        <c:crosses val="autoZero"/>
        <c:auto val="1"/>
        <c:lblAlgn val="ctr"/>
        <c:lblOffset val="100"/>
        <c:noMultiLvlLbl val="0"/>
      </c:catAx>
      <c:valAx>
        <c:axId val="609821144"/>
        <c:scaling>
          <c:orientation val="minMax"/>
        </c:scaling>
        <c:delete val="1"/>
        <c:axPos val="t"/>
        <c:numFmt formatCode="0%" sourceLinked="1"/>
        <c:majorTickMark val="out"/>
        <c:minorTickMark val="none"/>
        <c:tickLblPos val="nextTo"/>
        <c:crossAx val="60981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Liverpool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2.8</c:v>
                </c:pt>
                <c:pt idx="1">
                  <c:v>3.1</c:v>
                </c:pt>
                <c:pt idx="2" formatCode="0.0">
                  <c:v>2.9</c:v>
                </c:pt>
                <c:pt idx="3" formatCode="0.0">
                  <c:v>3.3</c:v>
                </c:pt>
                <c:pt idx="4" formatCode="0.0">
                  <c:v>3.1</c:v>
                </c:pt>
              </c:numCache>
            </c:numRef>
          </c:val>
        </c:ser>
        <c:ser>
          <c:idx val="1"/>
          <c:order val="1"/>
          <c:tx>
            <c:strRef>
              <c:f>Sheet1!$C$1</c:f>
              <c:strCache>
                <c:ptCount val="1"/>
                <c:pt idx="0">
                  <c:v>Liverpool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0.7</c:v>
                </c:pt>
                <c:pt idx="1">
                  <c:v>0.8</c:v>
                </c:pt>
                <c:pt idx="2" formatCode="0.0">
                  <c:v>0.8</c:v>
                </c:pt>
                <c:pt idx="3" formatCode="0.0">
                  <c:v>0.6</c:v>
                </c:pt>
                <c:pt idx="4" formatCode="0.0">
                  <c:v>0.8</c:v>
                </c:pt>
              </c:numCache>
            </c:numRef>
          </c:val>
        </c:ser>
        <c:dLbls>
          <c:showLegendKey val="0"/>
          <c:showVal val="0"/>
          <c:showCatName val="0"/>
          <c:showSerName val="0"/>
          <c:showPercent val="0"/>
          <c:showBubbleSize val="0"/>
        </c:dLbls>
        <c:gapWidth val="219"/>
        <c:axId val="609821928"/>
        <c:axId val="6098113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09821928"/>
        <c:axId val="609811344"/>
      </c:lineChart>
      <c:catAx>
        <c:axId val="609821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11344"/>
        <c:crosses val="autoZero"/>
        <c:auto val="1"/>
        <c:lblAlgn val="ctr"/>
        <c:lblOffset val="100"/>
        <c:noMultiLvlLbl val="0"/>
      </c:catAx>
      <c:valAx>
        <c:axId val="609811344"/>
        <c:scaling>
          <c:orientation val="minMax"/>
        </c:scaling>
        <c:delete val="1"/>
        <c:axPos val="l"/>
        <c:numFmt formatCode="General" sourceLinked="1"/>
        <c:majorTickMark val="none"/>
        <c:minorTickMark val="none"/>
        <c:tickLblPos val="nextTo"/>
        <c:crossAx val="6098219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Liverpool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184</c:v>
                </c:pt>
                <c:pt idx="1">
                  <c:v>226</c:v>
                </c:pt>
                <c:pt idx="2">
                  <c:v>225</c:v>
                </c:pt>
                <c:pt idx="3">
                  <c:v>268</c:v>
                </c:pt>
                <c:pt idx="4">
                  <c:v>253</c:v>
                </c:pt>
              </c:numCache>
            </c:numRef>
          </c:val>
        </c:ser>
        <c:ser>
          <c:idx val="1"/>
          <c:order val="1"/>
          <c:tx>
            <c:strRef>
              <c:f>Sheet1!$C$1</c:f>
              <c:strCache>
                <c:ptCount val="1"/>
                <c:pt idx="0">
                  <c:v>Liverpool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51</c:v>
                </c:pt>
                <c:pt idx="1">
                  <c:v>70</c:v>
                </c:pt>
                <c:pt idx="2">
                  <c:v>76</c:v>
                </c:pt>
                <c:pt idx="3">
                  <c:v>61</c:v>
                </c:pt>
                <c:pt idx="4">
                  <c:v>79</c:v>
                </c:pt>
              </c:numCache>
            </c:numRef>
          </c:val>
        </c:ser>
        <c:dLbls>
          <c:showLegendKey val="0"/>
          <c:showVal val="0"/>
          <c:showCatName val="0"/>
          <c:showSerName val="0"/>
          <c:showPercent val="0"/>
          <c:showBubbleSize val="0"/>
        </c:dLbls>
        <c:gapWidth val="219"/>
        <c:axId val="609821536"/>
        <c:axId val="60981526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09821536"/>
        <c:axId val="609815264"/>
      </c:lineChart>
      <c:catAx>
        <c:axId val="60982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15264"/>
        <c:crosses val="autoZero"/>
        <c:auto val="1"/>
        <c:lblAlgn val="ctr"/>
        <c:lblOffset val="100"/>
        <c:noMultiLvlLbl val="0"/>
      </c:catAx>
      <c:valAx>
        <c:axId val="609815264"/>
        <c:scaling>
          <c:orientation val="minMax"/>
        </c:scaling>
        <c:delete val="1"/>
        <c:axPos val="l"/>
        <c:numFmt formatCode="General" sourceLinked="1"/>
        <c:majorTickMark val="none"/>
        <c:minorTickMark val="none"/>
        <c:tickLblPos val="nextTo"/>
        <c:crossAx val="60982153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Liverpool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550</c:v>
                </c:pt>
                <c:pt idx="1">
                  <c:v>558</c:v>
                </c:pt>
                <c:pt idx="2">
                  <c:v>605</c:v>
                </c:pt>
                <c:pt idx="3">
                  <c:v>601</c:v>
                </c:pt>
                <c:pt idx="4">
                  <c:v>671</c:v>
                </c:pt>
              </c:numCache>
            </c:numRef>
          </c:val>
        </c:ser>
        <c:ser>
          <c:idx val="1"/>
          <c:order val="1"/>
          <c:tx>
            <c:strRef>
              <c:f>Sheet1!$C$1</c:f>
              <c:strCache>
                <c:ptCount val="1"/>
                <c:pt idx="0">
                  <c:v>Liverpool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173</c:v>
                </c:pt>
                <c:pt idx="1">
                  <c:v>193</c:v>
                </c:pt>
                <c:pt idx="2">
                  <c:v>222</c:v>
                </c:pt>
                <c:pt idx="3">
                  <c:v>198</c:v>
                </c:pt>
                <c:pt idx="4">
                  <c:v>231</c:v>
                </c:pt>
              </c:numCache>
            </c:numRef>
          </c:val>
        </c:ser>
        <c:dLbls>
          <c:showLegendKey val="0"/>
          <c:showVal val="0"/>
          <c:showCatName val="0"/>
          <c:showSerName val="0"/>
          <c:showPercent val="0"/>
          <c:showBubbleSize val="0"/>
        </c:dLbls>
        <c:gapWidth val="219"/>
        <c:axId val="609818008"/>
        <c:axId val="60981918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09818008"/>
        <c:axId val="609819184"/>
      </c:lineChart>
      <c:catAx>
        <c:axId val="60981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19184"/>
        <c:crosses val="autoZero"/>
        <c:auto val="1"/>
        <c:lblAlgn val="ctr"/>
        <c:lblOffset val="100"/>
        <c:noMultiLvlLbl val="0"/>
      </c:catAx>
      <c:valAx>
        <c:axId val="609819184"/>
        <c:scaling>
          <c:orientation val="minMax"/>
        </c:scaling>
        <c:delete val="1"/>
        <c:axPos val="l"/>
        <c:numFmt formatCode="General" sourceLinked="1"/>
        <c:majorTickMark val="none"/>
        <c:minorTickMark val="none"/>
        <c:tickLblPos val="nextTo"/>
        <c:crossAx val="60981800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Liverpool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Liverpool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09811736"/>
        <c:axId val="609812128"/>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09811736"/>
        <c:axId val="609812128"/>
      </c:lineChart>
      <c:catAx>
        <c:axId val="609811736"/>
        <c:scaling>
          <c:orientation val="minMax"/>
        </c:scaling>
        <c:delete val="1"/>
        <c:axPos val="b"/>
        <c:numFmt formatCode="General" sourceLinked="1"/>
        <c:majorTickMark val="none"/>
        <c:minorTickMark val="none"/>
        <c:tickLblPos val="nextTo"/>
        <c:crossAx val="609812128"/>
        <c:crosses val="autoZero"/>
        <c:auto val="1"/>
        <c:lblAlgn val="ctr"/>
        <c:lblOffset val="100"/>
        <c:noMultiLvlLbl val="0"/>
      </c:catAx>
      <c:valAx>
        <c:axId val="609812128"/>
        <c:scaling>
          <c:orientation val="minMax"/>
        </c:scaling>
        <c:delete val="1"/>
        <c:axPos val="l"/>
        <c:numFmt formatCode="General" sourceLinked="1"/>
        <c:majorTickMark val="none"/>
        <c:minorTickMark val="none"/>
        <c:tickLblPos val="nextTo"/>
        <c:crossAx val="609811736"/>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09822320"/>
        <c:axId val="609817224"/>
      </c:lineChart>
      <c:catAx>
        <c:axId val="609822320"/>
        <c:scaling>
          <c:orientation val="minMax"/>
        </c:scaling>
        <c:delete val="1"/>
        <c:axPos val="b"/>
        <c:numFmt formatCode="General" sourceLinked="0"/>
        <c:majorTickMark val="out"/>
        <c:minorTickMark val="none"/>
        <c:tickLblPos val="nextTo"/>
        <c:crossAx val="609817224"/>
        <c:crosses val="autoZero"/>
        <c:auto val="1"/>
        <c:lblAlgn val="ctr"/>
        <c:lblOffset val="100"/>
        <c:noMultiLvlLbl val="0"/>
      </c:catAx>
      <c:valAx>
        <c:axId val="609817224"/>
        <c:scaling>
          <c:orientation val="minMax"/>
        </c:scaling>
        <c:delete val="1"/>
        <c:axPos val="l"/>
        <c:numFmt formatCode="#,##0" sourceLinked="1"/>
        <c:majorTickMark val="out"/>
        <c:minorTickMark val="none"/>
        <c:tickLblPos val="nextTo"/>
        <c:crossAx val="609822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09810168"/>
        <c:axId val="609812912"/>
      </c:lineChart>
      <c:catAx>
        <c:axId val="609810168"/>
        <c:scaling>
          <c:orientation val="minMax"/>
        </c:scaling>
        <c:delete val="1"/>
        <c:axPos val="b"/>
        <c:numFmt formatCode="General" sourceLinked="0"/>
        <c:majorTickMark val="out"/>
        <c:minorTickMark val="none"/>
        <c:tickLblPos val="nextTo"/>
        <c:crossAx val="609812912"/>
        <c:crosses val="autoZero"/>
        <c:auto val="1"/>
        <c:lblAlgn val="ctr"/>
        <c:lblOffset val="100"/>
        <c:noMultiLvlLbl val="0"/>
      </c:catAx>
      <c:valAx>
        <c:axId val="609812912"/>
        <c:scaling>
          <c:orientation val="minMax"/>
        </c:scaling>
        <c:delete val="1"/>
        <c:axPos val="l"/>
        <c:numFmt formatCode="General" sourceLinked="1"/>
        <c:majorTickMark val="out"/>
        <c:minorTickMark val="none"/>
        <c:tickLblPos val="nextTo"/>
        <c:crossAx val="609810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09818792"/>
        <c:axId val="609813696"/>
      </c:lineChart>
      <c:catAx>
        <c:axId val="609818792"/>
        <c:scaling>
          <c:orientation val="minMax"/>
        </c:scaling>
        <c:delete val="1"/>
        <c:axPos val="b"/>
        <c:numFmt formatCode="General" sourceLinked="0"/>
        <c:majorTickMark val="out"/>
        <c:minorTickMark val="none"/>
        <c:tickLblPos val="nextTo"/>
        <c:crossAx val="609813696"/>
        <c:crosses val="autoZero"/>
        <c:auto val="1"/>
        <c:lblAlgn val="ctr"/>
        <c:lblOffset val="100"/>
        <c:noMultiLvlLbl val="0"/>
      </c:catAx>
      <c:valAx>
        <c:axId val="609813696"/>
        <c:scaling>
          <c:orientation val="minMax"/>
        </c:scaling>
        <c:delete val="1"/>
        <c:axPos val="l"/>
        <c:numFmt formatCode="General" sourceLinked="1"/>
        <c:majorTickMark val="out"/>
        <c:minorTickMark val="none"/>
        <c:tickLblPos val="nextTo"/>
        <c:crossAx val="60981879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0995010344765167"/>
          <c:w val="0.9112164396394129"/>
          <c:h val="0.5569808451837033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Liverpool</c:v>
                </c:pt>
                <c:pt idx="1">
                  <c:v>All visits to UK</c:v>
                </c:pt>
              </c:strCache>
            </c:strRef>
          </c:cat>
          <c:val>
            <c:numRef>
              <c:f>Sheet1!$B$2:$B$3</c:f>
              <c:numCache>
                <c:formatCode>0%</c:formatCode>
                <c:ptCount val="2"/>
                <c:pt idx="0">
                  <c:v>0.15</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Liverpool</c:v>
                </c:pt>
                <c:pt idx="1">
                  <c:v>All visits to UK</c:v>
                </c:pt>
              </c:strCache>
            </c:strRef>
          </c:cat>
          <c:val>
            <c:numRef>
              <c:f>Sheet1!$C$2:$C$3</c:f>
              <c:numCache>
                <c:formatCode>0%</c:formatCode>
                <c:ptCount val="2"/>
                <c:pt idx="0">
                  <c:v>0.22</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Liverpool</c:v>
                </c:pt>
                <c:pt idx="1">
                  <c:v>All visits to UK</c:v>
                </c:pt>
              </c:strCache>
            </c:strRef>
          </c:cat>
          <c:val>
            <c:numRef>
              <c:f>Sheet1!$D$2:$D$3</c:f>
              <c:numCache>
                <c:formatCode>0%</c:formatCode>
                <c:ptCount val="2"/>
                <c:pt idx="0">
                  <c:v>0.28000000000000003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Liverpool</c:v>
                </c:pt>
                <c:pt idx="1">
                  <c:v>All visits to UK</c:v>
                </c:pt>
              </c:strCache>
            </c:strRef>
          </c:cat>
          <c:val>
            <c:numRef>
              <c:f>Sheet1!$E$2:$E$3</c:f>
              <c:numCache>
                <c:formatCode>0%</c:formatCode>
                <c:ptCount val="2"/>
                <c:pt idx="0">
                  <c:v>0.35</c:v>
                </c:pt>
                <c:pt idx="1">
                  <c:v>0.39</c:v>
                </c:pt>
              </c:numCache>
            </c:numRef>
          </c:val>
        </c:ser>
        <c:dLbls>
          <c:showLegendKey val="0"/>
          <c:showVal val="0"/>
          <c:showCatName val="0"/>
          <c:showSerName val="0"/>
          <c:showPercent val="0"/>
          <c:showBubbleSize val="0"/>
        </c:dLbls>
        <c:gapWidth val="100"/>
        <c:overlap val="100"/>
        <c:axId val="609828592"/>
        <c:axId val="609832120"/>
      </c:barChart>
      <c:catAx>
        <c:axId val="609828592"/>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32120"/>
        <c:crosses val="autoZero"/>
        <c:auto val="1"/>
        <c:lblAlgn val="ctr"/>
        <c:lblOffset val="100"/>
        <c:noMultiLvlLbl val="0"/>
      </c:catAx>
      <c:valAx>
        <c:axId val="609832120"/>
        <c:scaling>
          <c:orientation val="maxMin"/>
        </c:scaling>
        <c:delete val="1"/>
        <c:axPos val="l"/>
        <c:numFmt formatCode="0%" sourceLinked="1"/>
        <c:majorTickMark val="out"/>
        <c:minorTickMark val="none"/>
        <c:tickLblPos val="nextTo"/>
        <c:crossAx val="609828592"/>
        <c:crosses val="autoZero"/>
        <c:crossBetween val="between"/>
      </c:valAx>
      <c:spPr>
        <a:noFill/>
        <a:ln>
          <a:noFill/>
        </a:ln>
        <a:effectLst/>
      </c:spPr>
    </c:plotArea>
    <c:legend>
      <c:legendPos val="b"/>
      <c:layout>
        <c:manualLayout>
          <c:xMode val="edge"/>
          <c:yMode val="edge"/>
          <c:x val="6.0534245700400287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Sheet1!$B$2:$B$5</c:f>
              <c:numCache>
                <c:formatCode>0%</c:formatCode>
                <c:ptCount val="4"/>
                <c:pt idx="0">
                  <c:v>0.04</c:v>
                </c:pt>
                <c:pt idx="1">
                  <c:v>0.11</c:v>
                </c:pt>
                <c:pt idx="2">
                  <c:v>0.05</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Sheet1!$C$2:$C$5</c:f>
              <c:numCache>
                <c:formatCode>0%</c:formatCode>
                <c:ptCount val="4"/>
                <c:pt idx="0">
                  <c:v>0.06</c:v>
                </c:pt>
                <c:pt idx="1">
                  <c:v>0.09</c:v>
                </c:pt>
                <c:pt idx="2">
                  <c:v>7.0000000000000007E-2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Sheet1!$D$2:$D$5</c:f>
              <c:numCache>
                <c:formatCode>0%</c:formatCode>
                <c:ptCount val="4"/>
                <c:pt idx="0">
                  <c:v>7.0000000000000007E-2</c:v>
                </c:pt>
                <c:pt idx="1">
                  <c:v>0.09</c:v>
                </c:pt>
                <c:pt idx="2">
                  <c:v>7.0000000000000007E-2</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Sheet1!$E$2:$E$5</c:f>
              <c:numCache>
                <c:formatCode>0%</c:formatCode>
                <c:ptCount val="4"/>
                <c:pt idx="0">
                  <c:v>0.11</c:v>
                </c:pt>
                <c:pt idx="1">
                  <c:v>0.08</c:v>
                </c:pt>
                <c:pt idx="2">
                  <c:v>0.09</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Sheet1!$F$2:$F$5</c:f>
              <c:numCache>
                <c:formatCode>0%</c:formatCode>
                <c:ptCount val="4"/>
                <c:pt idx="0">
                  <c:v>0.02</c:v>
                </c:pt>
                <c:pt idx="1">
                  <c:v>0.05</c:v>
                </c:pt>
                <c:pt idx="2">
                  <c:v>0.02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Sheet1!$G$2:$G$5</c:f>
              <c:numCache>
                <c:formatCode>0%</c:formatCode>
                <c:ptCount val="4"/>
                <c:pt idx="0">
                  <c:v>7.0000000000000007E-2</c:v>
                </c:pt>
                <c:pt idx="1">
                  <c:v>0.06</c:v>
                </c:pt>
                <c:pt idx="2">
                  <c:v>0.1</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Sheet1!$H$2:$H$5</c:f>
              <c:numCache>
                <c:formatCode>0%</c:formatCode>
                <c:ptCount val="4"/>
                <c:pt idx="0">
                  <c:v>0.04</c:v>
                </c:pt>
                <c:pt idx="1">
                  <c:v>0.05</c:v>
                </c:pt>
                <c:pt idx="2">
                  <c:v>0.03</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Sheet1!$I$2:$I$5</c:f>
              <c:numCache>
                <c:formatCode>0%</c:formatCode>
                <c:ptCount val="4"/>
                <c:pt idx="0">
                  <c:v>0.04</c:v>
                </c:pt>
                <c:pt idx="1">
                  <c:v>0.03</c:v>
                </c:pt>
                <c:pt idx="2">
                  <c:v>0.05</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Sheet1!$J$2:$J$5</c:f>
              <c:numCache>
                <c:formatCode>0%</c:formatCode>
                <c:ptCount val="4"/>
                <c:pt idx="0">
                  <c:v>0.05</c:v>
                </c:pt>
                <c:pt idx="1">
                  <c:v>0.06</c:v>
                </c:pt>
                <c:pt idx="2">
                  <c:v>0.08</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Liverpool</c:v>
                </c:pt>
                <c:pt idx="1">
                  <c:v>All visitors to UK</c:v>
                </c:pt>
                <c:pt idx="2">
                  <c:v>All holiday visitors to Liverpool</c:v>
                </c:pt>
                <c:pt idx="3">
                  <c:v>All holiday visitors to UK</c:v>
                </c:pt>
              </c:strCache>
            </c:strRef>
          </c:cat>
          <c:val>
            <c:numRef>
              <c:f>Sheet1!$K$2:$K$5</c:f>
              <c:numCache>
                <c:formatCode>0%</c:formatCode>
                <c:ptCount val="4"/>
                <c:pt idx="0">
                  <c:v>0.5</c:v>
                </c:pt>
                <c:pt idx="1">
                  <c:v>0.38</c:v>
                </c:pt>
                <c:pt idx="2">
                  <c:v>0.42</c:v>
                </c:pt>
                <c:pt idx="3">
                  <c:v>0.28999999999999998</c:v>
                </c:pt>
              </c:numCache>
            </c:numRef>
          </c:val>
        </c:ser>
        <c:dLbls>
          <c:showLegendKey val="0"/>
          <c:showVal val="1"/>
          <c:showCatName val="0"/>
          <c:showSerName val="0"/>
          <c:showPercent val="0"/>
          <c:showBubbleSize val="0"/>
        </c:dLbls>
        <c:gapWidth val="49"/>
        <c:overlap val="100"/>
        <c:axId val="609831728"/>
        <c:axId val="609825456"/>
      </c:barChart>
      <c:catAx>
        <c:axId val="609831728"/>
        <c:scaling>
          <c:orientation val="maxMin"/>
        </c:scaling>
        <c:delete val="0"/>
        <c:axPos val="l"/>
        <c:numFmt formatCode="General" sourceLinked="0"/>
        <c:majorTickMark val="none"/>
        <c:minorTickMark val="none"/>
        <c:tickLblPos val="nextTo"/>
        <c:txPr>
          <a:bodyPr/>
          <a:lstStyle/>
          <a:p>
            <a:pPr>
              <a:defRPr sz="1000" b="1"/>
            </a:pPr>
            <a:endParaRPr lang="en-US"/>
          </a:p>
        </c:txPr>
        <c:crossAx val="609825456"/>
        <c:crosses val="autoZero"/>
        <c:auto val="1"/>
        <c:lblAlgn val="ctr"/>
        <c:lblOffset val="100"/>
        <c:noMultiLvlLbl val="0"/>
      </c:catAx>
      <c:valAx>
        <c:axId val="609825456"/>
        <c:scaling>
          <c:orientation val="minMax"/>
          <c:max val="1"/>
        </c:scaling>
        <c:delete val="1"/>
        <c:axPos val="t"/>
        <c:numFmt formatCode="0%" sourceLinked="1"/>
        <c:majorTickMark val="out"/>
        <c:minorTickMark val="none"/>
        <c:tickLblPos val="nextTo"/>
        <c:crossAx val="609831728"/>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Birmingham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253</c:v>
                </c:pt>
                <c:pt idx="1">
                  <c:v>362</c:v>
                </c:pt>
                <c:pt idx="2">
                  <c:v>300</c:v>
                </c:pt>
                <c:pt idx="3">
                  <c:v>386</c:v>
                </c:pt>
                <c:pt idx="4">
                  <c:v>363</c:v>
                </c:pt>
              </c:numCache>
            </c:numRef>
          </c:val>
        </c:ser>
        <c:ser>
          <c:idx val="1"/>
          <c:order val="1"/>
          <c:tx>
            <c:strRef>
              <c:f>Sheet1!$C$1</c:f>
              <c:strCache>
                <c:ptCount val="1"/>
                <c:pt idx="0">
                  <c:v>Birmingham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47</c:v>
                </c:pt>
                <c:pt idx="1">
                  <c:v>60</c:v>
                </c:pt>
                <c:pt idx="2">
                  <c:v>51</c:v>
                </c:pt>
                <c:pt idx="3">
                  <c:v>73</c:v>
                </c:pt>
                <c:pt idx="4">
                  <c:v>69</c:v>
                </c:pt>
              </c:numCache>
            </c:numRef>
          </c:val>
        </c:ser>
        <c:dLbls>
          <c:showLegendKey val="0"/>
          <c:showVal val="0"/>
          <c:showCatName val="0"/>
          <c:showSerName val="0"/>
          <c:showPercent val="0"/>
          <c:showBubbleSize val="0"/>
        </c:dLbls>
        <c:gapWidth val="219"/>
        <c:axId val="521825048"/>
        <c:axId val="52182308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21825048"/>
        <c:axId val="521823088"/>
      </c:lineChart>
      <c:catAx>
        <c:axId val="52182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1823088"/>
        <c:crosses val="autoZero"/>
        <c:auto val="1"/>
        <c:lblAlgn val="ctr"/>
        <c:lblOffset val="100"/>
        <c:noMultiLvlLbl val="0"/>
      </c:catAx>
      <c:valAx>
        <c:axId val="521823088"/>
        <c:scaling>
          <c:orientation val="minMax"/>
        </c:scaling>
        <c:delete val="1"/>
        <c:axPos val="l"/>
        <c:numFmt formatCode="General" sourceLinked="1"/>
        <c:majorTickMark val="none"/>
        <c:minorTickMark val="none"/>
        <c:tickLblPos val="nextTo"/>
        <c:crossAx val="5218250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Liverpool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0.43</c:v>
                </c:pt>
                <c:pt idx="1">
                  <c:v>0.49</c:v>
                </c:pt>
                <c:pt idx="2">
                  <c:v>0.44</c:v>
                </c:pt>
                <c:pt idx="3">
                  <c:v>0.39</c:v>
                </c:pt>
                <c:pt idx="4">
                  <c:v>0.34</c:v>
                </c:pt>
                <c:pt idx="5">
                  <c:v>0.14000000000000001</c:v>
                </c:pt>
                <c:pt idx="6">
                  <c:v>0.25</c:v>
                </c:pt>
                <c:pt idx="7">
                  <c:v>0.14000000000000001</c:v>
                </c:pt>
                <c:pt idx="8">
                  <c:v>0.05</c:v>
                </c:pt>
              </c:numCache>
            </c:numRef>
          </c:val>
        </c:ser>
        <c:dLbls>
          <c:showLegendKey val="0"/>
          <c:showVal val="0"/>
          <c:showCatName val="0"/>
          <c:showSerName val="0"/>
          <c:showPercent val="0"/>
          <c:showBubbleSize val="0"/>
        </c:dLbls>
        <c:gapWidth val="30"/>
        <c:axId val="609834080"/>
        <c:axId val="609827024"/>
      </c:barChart>
      <c:catAx>
        <c:axId val="60983408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09827024"/>
        <c:crosses val="autoZero"/>
        <c:auto val="1"/>
        <c:lblAlgn val="ctr"/>
        <c:lblOffset val="100"/>
        <c:noMultiLvlLbl val="0"/>
      </c:catAx>
      <c:valAx>
        <c:axId val="609827024"/>
        <c:scaling>
          <c:orientation val="minMax"/>
          <c:max val="1"/>
        </c:scaling>
        <c:delete val="1"/>
        <c:axPos val="l"/>
        <c:majorGridlines>
          <c:spPr>
            <a:ln>
              <a:noFill/>
            </a:ln>
          </c:spPr>
        </c:majorGridlines>
        <c:numFmt formatCode="0%" sourceLinked="1"/>
        <c:majorTickMark val="out"/>
        <c:minorTickMark val="none"/>
        <c:tickLblPos val="nextTo"/>
        <c:crossAx val="609834080"/>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Sheet1!$B$2:$B$3</c:f>
              <c:numCache>
                <c:formatCode>0%</c:formatCode>
                <c:ptCount val="2"/>
                <c:pt idx="0">
                  <c:v>0.38</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Sheet1!$C$2:$C$3</c:f>
              <c:numCache>
                <c:formatCode>0%</c:formatCode>
                <c:ptCount val="2"/>
                <c:pt idx="0">
                  <c:v>0.26</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Sheet1!$D$2:$D$3</c:f>
              <c:numCache>
                <c:formatCode>0%</c:formatCode>
                <c:ptCount val="2"/>
                <c:pt idx="0">
                  <c:v>0.25</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Sheet1!$E$2:$E$3</c:f>
              <c:numCache>
                <c:formatCode>0%</c:formatCode>
                <c:ptCount val="2"/>
                <c:pt idx="0">
                  <c:v>0.11</c:v>
                </c:pt>
                <c:pt idx="1">
                  <c:v>7.0000000000000007E-2</c:v>
                </c:pt>
              </c:numCache>
            </c:numRef>
          </c:val>
        </c:ser>
        <c:dLbls>
          <c:showLegendKey val="0"/>
          <c:showVal val="1"/>
          <c:showCatName val="0"/>
          <c:showSerName val="0"/>
          <c:showPercent val="0"/>
          <c:showBubbleSize val="0"/>
        </c:dLbls>
        <c:gapWidth val="49"/>
        <c:overlap val="100"/>
        <c:axId val="609832904"/>
        <c:axId val="609829376"/>
      </c:barChart>
      <c:catAx>
        <c:axId val="609832904"/>
        <c:scaling>
          <c:orientation val="minMax"/>
        </c:scaling>
        <c:delete val="0"/>
        <c:axPos val="b"/>
        <c:numFmt formatCode="General" sourceLinked="0"/>
        <c:majorTickMark val="none"/>
        <c:minorTickMark val="none"/>
        <c:tickLblPos val="nextTo"/>
        <c:txPr>
          <a:bodyPr/>
          <a:lstStyle/>
          <a:p>
            <a:pPr>
              <a:defRPr b="1"/>
            </a:pPr>
            <a:endParaRPr lang="en-US"/>
          </a:p>
        </c:txPr>
        <c:crossAx val="609829376"/>
        <c:crosses val="autoZero"/>
        <c:auto val="1"/>
        <c:lblAlgn val="ctr"/>
        <c:lblOffset val="100"/>
        <c:noMultiLvlLbl val="0"/>
      </c:catAx>
      <c:valAx>
        <c:axId val="609829376"/>
        <c:scaling>
          <c:orientation val="minMax"/>
        </c:scaling>
        <c:delete val="1"/>
        <c:axPos val="l"/>
        <c:numFmt formatCode="0%" sourceLinked="1"/>
        <c:majorTickMark val="none"/>
        <c:minorTickMark val="none"/>
        <c:tickLblPos val="nextTo"/>
        <c:crossAx val="609832904"/>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Liverpool</c:v>
                </c:pt>
                <c:pt idx="1">
                  <c:v>Holiday visitors to UK</c:v>
                </c:pt>
              </c:strCache>
            </c:strRef>
          </c:cat>
          <c:val>
            <c:numRef>
              <c:f>Sheet1!$B$2:$B$4</c:f>
              <c:numCache>
                <c:formatCode>_-[$£-809]* #,##0_-;\-[$£-809]* #,##0_-;_-[$£-809]* "-"??_-;_-@_-</c:formatCode>
                <c:ptCount val="2"/>
                <c:pt idx="0">
                  <c:v>332</c:v>
                </c:pt>
                <c:pt idx="1">
                  <c:v>644</c:v>
                </c:pt>
              </c:numCache>
            </c:numRef>
          </c:val>
        </c:ser>
        <c:dLbls>
          <c:showLegendKey val="0"/>
          <c:showVal val="0"/>
          <c:showCatName val="0"/>
          <c:showSerName val="0"/>
          <c:showPercent val="0"/>
          <c:showBubbleSize val="0"/>
        </c:dLbls>
        <c:gapWidth val="102"/>
        <c:axId val="609833688"/>
        <c:axId val="609826632"/>
      </c:barChart>
      <c:catAx>
        <c:axId val="60983368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09826632"/>
        <c:crosses val="autoZero"/>
        <c:auto val="1"/>
        <c:lblAlgn val="ctr"/>
        <c:lblOffset val="100"/>
        <c:noMultiLvlLbl val="0"/>
      </c:catAx>
      <c:valAx>
        <c:axId val="609826632"/>
        <c:scaling>
          <c:orientation val="minMax"/>
          <c:max val="1000"/>
        </c:scaling>
        <c:delete val="1"/>
        <c:axPos val="l"/>
        <c:numFmt formatCode="_-[$£-809]* #,##0_-;\-[$£-809]* #,##0_-;_-[$£-809]* &quot;-&quot;??_-;_-@_-" sourceLinked="1"/>
        <c:majorTickMark val="out"/>
        <c:minorTickMark val="none"/>
        <c:tickLblPos val="nextTo"/>
        <c:crossAx val="60983368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Liverpool</c:v>
                </c:pt>
                <c:pt idx="1">
                  <c:v>Holiday visitors to UK</c:v>
                </c:pt>
              </c:strCache>
            </c:strRef>
          </c:cat>
          <c:val>
            <c:numRef>
              <c:f>Sheet1!$B$2:$B$4</c:f>
              <c:numCache>
                <c:formatCode>_-[$£-809]* #,##0_-;\-[$£-809]* #,##0_-;_-[$£-809]* "-"??_-;_-@_-</c:formatCode>
                <c:ptCount val="2"/>
                <c:pt idx="0">
                  <c:v>98</c:v>
                </c:pt>
                <c:pt idx="1">
                  <c:v>101</c:v>
                </c:pt>
              </c:numCache>
            </c:numRef>
          </c:val>
        </c:ser>
        <c:dLbls>
          <c:showLegendKey val="0"/>
          <c:showVal val="0"/>
          <c:showCatName val="0"/>
          <c:showSerName val="0"/>
          <c:showPercent val="0"/>
          <c:showBubbleSize val="0"/>
        </c:dLbls>
        <c:gapWidth val="102"/>
        <c:axId val="609836432"/>
        <c:axId val="609836040"/>
      </c:barChart>
      <c:catAx>
        <c:axId val="609836432"/>
        <c:scaling>
          <c:orientation val="minMax"/>
        </c:scaling>
        <c:delete val="0"/>
        <c:axPos val="b"/>
        <c:numFmt formatCode="General" sourceLinked="0"/>
        <c:majorTickMark val="out"/>
        <c:minorTickMark val="none"/>
        <c:tickLblPos val="nextTo"/>
        <c:txPr>
          <a:bodyPr/>
          <a:lstStyle/>
          <a:p>
            <a:pPr>
              <a:defRPr sz="900" b="1"/>
            </a:pPr>
            <a:endParaRPr lang="en-US"/>
          </a:p>
        </c:txPr>
        <c:crossAx val="609836040"/>
        <c:crosses val="autoZero"/>
        <c:auto val="1"/>
        <c:lblAlgn val="ctr"/>
        <c:lblOffset val="100"/>
        <c:noMultiLvlLbl val="0"/>
      </c:catAx>
      <c:valAx>
        <c:axId val="609836040"/>
        <c:scaling>
          <c:orientation val="minMax"/>
          <c:max val="1000"/>
        </c:scaling>
        <c:delete val="1"/>
        <c:axPos val="l"/>
        <c:numFmt formatCode="_-[$£-809]* #,##0_-;\-[$£-809]* #,##0_-;_-[$£-809]* &quot;-&quot;??_-;_-@_-" sourceLinked="1"/>
        <c:majorTickMark val="out"/>
        <c:minorTickMark val="none"/>
        <c:tickLblPos val="nextTo"/>
        <c:crossAx val="609836432"/>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35750371070327"/>
          <c:y val="4.7885757835095979E-2"/>
          <c:w val="0.75184842765668314"/>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Sheet1!$B$2:$B$3</c:f>
              <c:numCache>
                <c:formatCode>0%</c:formatCode>
                <c:ptCount val="2"/>
                <c:pt idx="0">
                  <c:v>0.14000000000000001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Sheet1!$C$2:$C$3</c:f>
              <c:numCache>
                <c:formatCode>0%</c:formatCode>
                <c:ptCount val="2"/>
                <c:pt idx="0">
                  <c:v>0.27</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Sheet1!$D$2:$D$3</c:f>
              <c:numCache>
                <c:formatCode>0%</c:formatCode>
                <c:ptCount val="2"/>
                <c:pt idx="0">
                  <c:v>0.35</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Sheet1!$E$2:$E$3</c:f>
              <c:numCache>
                <c:formatCode>0%</c:formatCode>
                <c:ptCount val="2"/>
                <c:pt idx="0">
                  <c:v>0.24</c:v>
                </c:pt>
                <c:pt idx="1">
                  <c:v>0.21</c:v>
                </c:pt>
              </c:numCache>
            </c:numRef>
          </c:val>
        </c:ser>
        <c:dLbls>
          <c:showLegendKey val="0"/>
          <c:showVal val="0"/>
          <c:showCatName val="0"/>
          <c:showSerName val="0"/>
          <c:showPercent val="0"/>
          <c:showBubbleSize val="0"/>
        </c:dLbls>
        <c:gapWidth val="49"/>
        <c:overlap val="100"/>
        <c:axId val="609842704"/>
        <c:axId val="609841920"/>
      </c:barChart>
      <c:catAx>
        <c:axId val="60984270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09841920"/>
        <c:crosses val="autoZero"/>
        <c:auto val="1"/>
        <c:lblAlgn val="ctr"/>
        <c:lblOffset val="100"/>
        <c:noMultiLvlLbl val="0"/>
      </c:catAx>
      <c:valAx>
        <c:axId val="609841920"/>
        <c:scaling>
          <c:orientation val="minMax"/>
        </c:scaling>
        <c:delete val="1"/>
        <c:axPos val="l"/>
        <c:numFmt formatCode="0%" sourceLinked="1"/>
        <c:majorTickMark val="out"/>
        <c:minorTickMark val="none"/>
        <c:tickLblPos val="nextTo"/>
        <c:crossAx val="609842704"/>
        <c:crosses val="autoZero"/>
        <c:crossBetween val="between"/>
      </c:valAx>
    </c:plotArea>
    <c:legend>
      <c:legendPos val="l"/>
      <c:layout>
        <c:manualLayout>
          <c:xMode val="edge"/>
          <c:yMode val="edge"/>
          <c:x val="1.3884389318276484E-2"/>
          <c:y val="3.0993519539570084E-2"/>
          <c:w val="0.25483466461911403"/>
          <c:h val="0.71830473483928237"/>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Sheet1!$B$2:$B$3</c:f>
              <c:numCache>
                <c:formatCode>0%</c:formatCode>
                <c:ptCount val="2"/>
                <c:pt idx="0">
                  <c:v>0.88</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Sheet1!$C$2:$C$3</c:f>
              <c:numCache>
                <c:formatCode>0%</c:formatCode>
                <c:ptCount val="2"/>
                <c:pt idx="0">
                  <c:v>0.12</c:v>
                </c:pt>
                <c:pt idx="1">
                  <c:v>0.16</c:v>
                </c:pt>
              </c:numCache>
            </c:numRef>
          </c:val>
        </c:ser>
        <c:dLbls>
          <c:showLegendKey val="0"/>
          <c:showVal val="0"/>
          <c:showCatName val="0"/>
          <c:showSerName val="0"/>
          <c:showPercent val="0"/>
          <c:showBubbleSize val="0"/>
        </c:dLbls>
        <c:gapWidth val="49"/>
        <c:overlap val="100"/>
        <c:axId val="609839176"/>
        <c:axId val="609842312"/>
      </c:barChart>
      <c:catAx>
        <c:axId val="60983917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09842312"/>
        <c:crosses val="autoZero"/>
        <c:auto val="1"/>
        <c:lblAlgn val="ctr"/>
        <c:lblOffset val="100"/>
        <c:noMultiLvlLbl val="0"/>
      </c:catAx>
      <c:valAx>
        <c:axId val="609842312"/>
        <c:scaling>
          <c:orientation val="minMax"/>
          <c:min val="0"/>
        </c:scaling>
        <c:delete val="1"/>
        <c:axPos val="l"/>
        <c:numFmt formatCode="0%" sourceLinked="1"/>
        <c:majorTickMark val="out"/>
        <c:minorTickMark val="none"/>
        <c:tickLblPos val="nextTo"/>
        <c:crossAx val="609839176"/>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Sheet1!$C$2:$C$3</c:f>
              <c:numCache>
                <c:formatCode>0%</c:formatCode>
                <c:ptCount val="2"/>
                <c:pt idx="0">
                  <c:v>0.16</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Sheet1!$D$2:$D$3</c:f>
              <c:numCache>
                <c:formatCode>0%</c:formatCode>
                <c:ptCount val="2"/>
                <c:pt idx="0">
                  <c:v>0.24</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Sheet1!$E$2:$E$3</c:f>
              <c:numCache>
                <c:formatCode>0%</c:formatCode>
                <c:ptCount val="2"/>
                <c:pt idx="0">
                  <c:v>0.17</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Sheet1!$F$2:$F$3</c:f>
              <c:numCache>
                <c:formatCode>0%</c:formatCode>
                <c:ptCount val="2"/>
                <c:pt idx="0">
                  <c:v>0.17</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Sheet1!$G$2:$G$3</c:f>
              <c:numCache>
                <c:formatCode>0%</c:formatCode>
                <c:ptCount val="2"/>
                <c:pt idx="0">
                  <c:v>0.12</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Sheet1!$H$2:$H$3</c:f>
              <c:numCache>
                <c:formatCode>0%</c:formatCode>
                <c:ptCount val="2"/>
                <c:pt idx="0">
                  <c:v>7.0000000000000007E-2</c:v>
                </c:pt>
                <c:pt idx="1">
                  <c:v>0.06</c:v>
                </c:pt>
              </c:numCache>
            </c:numRef>
          </c:val>
        </c:ser>
        <c:dLbls>
          <c:showLegendKey val="0"/>
          <c:showVal val="0"/>
          <c:showCatName val="0"/>
          <c:showSerName val="0"/>
          <c:showPercent val="0"/>
          <c:showBubbleSize val="0"/>
        </c:dLbls>
        <c:gapWidth val="100"/>
        <c:overlap val="100"/>
        <c:axId val="609846232"/>
        <c:axId val="609838392"/>
      </c:barChart>
      <c:catAx>
        <c:axId val="609846232"/>
        <c:scaling>
          <c:orientation val="minMax"/>
        </c:scaling>
        <c:delete val="0"/>
        <c:axPos val="b"/>
        <c:numFmt formatCode="General" sourceLinked="0"/>
        <c:majorTickMark val="out"/>
        <c:minorTickMark val="none"/>
        <c:tickLblPos val="nextTo"/>
        <c:crossAx val="609838392"/>
        <c:crosses val="autoZero"/>
        <c:auto val="1"/>
        <c:lblAlgn val="ctr"/>
        <c:lblOffset val="100"/>
        <c:noMultiLvlLbl val="0"/>
      </c:catAx>
      <c:valAx>
        <c:axId val="609838392"/>
        <c:scaling>
          <c:orientation val="minMax"/>
        </c:scaling>
        <c:delete val="1"/>
        <c:axPos val="l"/>
        <c:numFmt formatCode="0%" sourceLinked="1"/>
        <c:majorTickMark val="out"/>
        <c:minorTickMark val="none"/>
        <c:tickLblPos val="nextTo"/>
        <c:crossAx val="60984623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Sheet1!$B$2:$B$3</c:f>
              <c:numCache>
                <c:formatCode>0%</c:formatCode>
                <c:ptCount val="2"/>
                <c:pt idx="0">
                  <c:v>0.05</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Sheet1!$C$2:$C$3</c:f>
              <c:numCache>
                <c:formatCode>0%</c:formatCode>
                <c:ptCount val="2"/>
                <c:pt idx="0">
                  <c:v>0.79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Liverpool</c:v>
                </c:pt>
                <c:pt idx="1">
                  <c:v>Holiday visitors to UK</c:v>
                </c:pt>
              </c:strCache>
            </c:strRef>
          </c:cat>
          <c:val>
            <c:numRef>
              <c:f>Sheet1!$D$2:$D$3</c:f>
              <c:numCache>
                <c:formatCode>0%</c:formatCode>
                <c:ptCount val="2"/>
                <c:pt idx="0">
                  <c:v>0.15</c:v>
                </c:pt>
                <c:pt idx="1">
                  <c:v>0.15</c:v>
                </c:pt>
              </c:numCache>
            </c:numRef>
          </c:val>
        </c:ser>
        <c:dLbls>
          <c:showLegendKey val="0"/>
          <c:showVal val="1"/>
          <c:showCatName val="0"/>
          <c:showSerName val="0"/>
          <c:showPercent val="0"/>
          <c:showBubbleSize val="0"/>
        </c:dLbls>
        <c:gapWidth val="49"/>
        <c:overlap val="100"/>
        <c:axId val="609844664"/>
        <c:axId val="609845056"/>
      </c:barChart>
      <c:catAx>
        <c:axId val="609844664"/>
        <c:scaling>
          <c:orientation val="minMax"/>
        </c:scaling>
        <c:delete val="0"/>
        <c:axPos val="b"/>
        <c:numFmt formatCode="General" sourceLinked="0"/>
        <c:majorTickMark val="none"/>
        <c:minorTickMark val="none"/>
        <c:tickLblPos val="nextTo"/>
        <c:txPr>
          <a:bodyPr/>
          <a:lstStyle/>
          <a:p>
            <a:pPr>
              <a:defRPr b="1"/>
            </a:pPr>
            <a:endParaRPr lang="en-US"/>
          </a:p>
        </c:txPr>
        <c:crossAx val="609845056"/>
        <c:crosses val="autoZero"/>
        <c:auto val="1"/>
        <c:lblAlgn val="ctr"/>
        <c:lblOffset val="100"/>
        <c:noMultiLvlLbl val="0"/>
      </c:catAx>
      <c:valAx>
        <c:axId val="609845056"/>
        <c:scaling>
          <c:orientation val="minMax"/>
        </c:scaling>
        <c:delete val="1"/>
        <c:axPos val="l"/>
        <c:numFmt formatCode="0%" sourceLinked="1"/>
        <c:majorTickMark val="none"/>
        <c:minorTickMark val="none"/>
        <c:tickLblPos val="nextTo"/>
        <c:crossAx val="609844664"/>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22052468744973"/>
          <c:y val="4.2459876632326948E-2"/>
          <c:w val="0.50054096650719404"/>
          <c:h val="0.91508024673534605"/>
        </c:manualLayout>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North West</c:v>
                </c:pt>
                <c:pt idx="1">
                  <c:v>London</c:v>
                </c:pt>
                <c:pt idx="2">
                  <c:v>South East (excl. London)</c:v>
                </c:pt>
                <c:pt idx="3">
                  <c:v>West Midlands</c:v>
                </c:pt>
                <c:pt idx="4">
                  <c:v>East</c:v>
                </c:pt>
              </c:strCache>
            </c:strRef>
          </c:cat>
          <c:val>
            <c:numRef>
              <c:f>Sheet1!$B$2:$B$6</c:f>
              <c:numCache>
                <c:formatCode>0%</c:formatCode>
                <c:ptCount val="5"/>
                <c:pt idx="0">
                  <c:v>0.55000000000000004</c:v>
                </c:pt>
                <c:pt idx="1">
                  <c:v>0.23</c:v>
                </c:pt>
                <c:pt idx="2">
                  <c:v>0.11</c:v>
                </c:pt>
                <c:pt idx="3">
                  <c:v>0.01</c:v>
                </c:pt>
                <c:pt idx="4">
                  <c:v>0.01</c:v>
                </c:pt>
              </c:numCache>
            </c:numRef>
          </c:val>
        </c:ser>
        <c:dLbls>
          <c:showLegendKey val="0"/>
          <c:showVal val="0"/>
          <c:showCatName val="0"/>
          <c:showSerName val="0"/>
          <c:showPercent val="0"/>
          <c:showBubbleSize val="0"/>
        </c:dLbls>
        <c:gapWidth val="150"/>
        <c:axId val="609859560"/>
        <c:axId val="609855248"/>
      </c:barChart>
      <c:catAx>
        <c:axId val="60985956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09855248"/>
        <c:crosses val="autoZero"/>
        <c:auto val="1"/>
        <c:lblAlgn val="ctr"/>
        <c:lblOffset val="100"/>
        <c:noMultiLvlLbl val="0"/>
      </c:catAx>
      <c:valAx>
        <c:axId val="609855248"/>
        <c:scaling>
          <c:orientation val="minMax"/>
        </c:scaling>
        <c:delete val="1"/>
        <c:axPos val="t"/>
        <c:numFmt formatCode="0%" sourceLinked="1"/>
        <c:majorTickMark val="out"/>
        <c:minorTickMark val="none"/>
        <c:tickLblPos val="nextTo"/>
        <c:crossAx val="609859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London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94</c:v>
                </c:pt>
                <c:pt idx="1">
                  <c:v>98</c:v>
                </c:pt>
                <c:pt idx="2" formatCode="0">
                  <c:v>108</c:v>
                </c:pt>
                <c:pt idx="3" formatCode="0">
                  <c:v>108</c:v>
                </c:pt>
                <c:pt idx="4" formatCode="0">
                  <c:v>111</c:v>
                </c:pt>
              </c:numCache>
            </c:numRef>
          </c:val>
        </c:ser>
        <c:ser>
          <c:idx val="1"/>
          <c:order val="1"/>
          <c:tx>
            <c:strRef>
              <c:f>Sheet1!$C$1</c:f>
              <c:strCache>
                <c:ptCount val="1"/>
                <c:pt idx="0">
                  <c:v>London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38</c:v>
                </c:pt>
                <c:pt idx="1">
                  <c:v>43</c:v>
                </c:pt>
                <c:pt idx="2" formatCode="0">
                  <c:v>43</c:v>
                </c:pt>
                <c:pt idx="3" formatCode="0">
                  <c:v>45</c:v>
                </c:pt>
                <c:pt idx="4" formatCode="0">
                  <c:v>45</c:v>
                </c:pt>
              </c:numCache>
            </c:numRef>
          </c:val>
        </c:ser>
        <c:dLbls>
          <c:showLegendKey val="0"/>
          <c:showVal val="0"/>
          <c:showCatName val="0"/>
          <c:showSerName val="0"/>
          <c:showPercent val="0"/>
          <c:showBubbleSize val="0"/>
        </c:dLbls>
        <c:gapWidth val="219"/>
        <c:axId val="609843880"/>
        <c:axId val="6098442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09843880"/>
        <c:axId val="609844272"/>
      </c:lineChart>
      <c:catAx>
        <c:axId val="60984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44272"/>
        <c:crosses val="autoZero"/>
        <c:auto val="1"/>
        <c:lblAlgn val="ctr"/>
        <c:lblOffset val="100"/>
        <c:noMultiLvlLbl val="0"/>
      </c:catAx>
      <c:valAx>
        <c:axId val="609844272"/>
        <c:scaling>
          <c:orientation val="minMax"/>
        </c:scaling>
        <c:delete val="1"/>
        <c:axPos val="l"/>
        <c:numFmt formatCode="General" sourceLinked="1"/>
        <c:majorTickMark val="none"/>
        <c:minorTickMark val="none"/>
        <c:tickLblPos val="nextTo"/>
        <c:crossAx val="6098438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Birmingham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713</c:v>
                </c:pt>
                <c:pt idx="1">
                  <c:v>925</c:v>
                </c:pt>
                <c:pt idx="2">
                  <c:v>944</c:v>
                </c:pt>
                <c:pt idx="3">
                  <c:v>1107</c:v>
                </c:pt>
                <c:pt idx="4">
                  <c:v>1115</c:v>
                </c:pt>
              </c:numCache>
            </c:numRef>
          </c:val>
        </c:ser>
        <c:ser>
          <c:idx val="1"/>
          <c:order val="1"/>
          <c:tx>
            <c:strRef>
              <c:f>Sheet1!$C$1</c:f>
              <c:strCache>
                <c:ptCount val="1"/>
                <c:pt idx="0">
                  <c:v>Birmingham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116</c:v>
                </c:pt>
                <c:pt idx="1">
                  <c:v>156</c:v>
                </c:pt>
                <c:pt idx="2">
                  <c:v>156</c:v>
                </c:pt>
                <c:pt idx="3">
                  <c:v>180</c:v>
                </c:pt>
                <c:pt idx="4">
                  <c:v>162</c:v>
                </c:pt>
              </c:numCache>
            </c:numRef>
          </c:val>
        </c:ser>
        <c:dLbls>
          <c:showLegendKey val="0"/>
          <c:showVal val="0"/>
          <c:showCatName val="0"/>
          <c:showSerName val="0"/>
          <c:showPercent val="0"/>
          <c:showBubbleSize val="0"/>
        </c:dLbls>
        <c:gapWidth val="219"/>
        <c:axId val="521820736"/>
        <c:axId val="52181877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21820736"/>
        <c:axId val="521818776"/>
      </c:lineChart>
      <c:catAx>
        <c:axId val="52182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1818776"/>
        <c:crosses val="autoZero"/>
        <c:auto val="1"/>
        <c:lblAlgn val="ctr"/>
        <c:lblOffset val="100"/>
        <c:noMultiLvlLbl val="0"/>
      </c:catAx>
      <c:valAx>
        <c:axId val="521818776"/>
        <c:scaling>
          <c:orientation val="minMax"/>
        </c:scaling>
        <c:delete val="1"/>
        <c:axPos val="l"/>
        <c:numFmt formatCode="General" sourceLinked="1"/>
        <c:majorTickMark val="none"/>
        <c:minorTickMark val="none"/>
        <c:tickLblPos val="nextTo"/>
        <c:crossAx val="52182073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London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10075</c:v>
                </c:pt>
                <c:pt idx="1">
                  <c:v>11496</c:v>
                </c:pt>
                <c:pt idx="2">
                  <c:v>11825</c:v>
                </c:pt>
                <c:pt idx="3">
                  <c:v>11919</c:v>
                </c:pt>
                <c:pt idx="4">
                  <c:v>11869</c:v>
                </c:pt>
              </c:numCache>
            </c:numRef>
          </c:val>
        </c:ser>
        <c:ser>
          <c:idx val="1"/>
          <c:order val="1"/>
          <c:tx>
            <c:strRef>
              <c:f>Sheet1!$C$1</c:f>
              <c:strCache>
                <c:ptCount val="1"/>
                <c:pt idx="0">
                  <c:v>London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4688</c:v>
                </c:pt>
                <c:pt idx="1">
                  <c:v>5521</c:v>
                </c:pt>
                <c:pt idx="2">
                  <c:v>5440</c:v>
                </c:pt>
                <c:pt idx="3">
                  <c:v>5364</c:v>
                </c:pt>
                <c:pt idx="4">
                  <c:v>5240</c:v>
                </c:pt>
              </c:numCache>
            </c:numRef>
          </c:val>
        </c:ser>
        <c:dLbls>
          <c:showLegendKey val="0"/>
          <c:showVal val="0"/>
          <c:showCatName val="0"/>
          <c:showSerName val="0"/>
          <c:showPercent val="0"/>
          <c:showBubbleSize val="0"/>
        </c:dLbls>
        <c:gapWidth val="219"/>
        <c:axId val="609834472"/>
        <c:axId val="60983251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09834472"/>
        <c:axId val="609832512"/>
      </c:lineChart>
      <c:catAx>
        <c:axId val="609834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32512"/>
        <c:crosses val="autoZero"/>
        <c:auto val="1"/>
        <c:lblAlgn val="ctr"/>
        <c:lblOffset val="100"/>
        <c:noMultiLvlLbl val="0"/>
      </c:catAx>
      <c:valAx>
        <c:axId val="609832512"/>
        <c:scaling>
          <c:orientation val="minMax"/>
        </c:scaling>
        <c:delete val="1"/>
        <c:axPos val="l"/>
        <c:numFmt formatCode="General" sourceLinked="1"/>
        <c:majorTickMark val="none"/>
        <c:minorTickMark val="none"/>
        <c:tickLblPos val="nextTo"/>
        <c:crossAx val="60983447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London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15461</c:v>
                </c:pt>
                <c:pt idx="1">
                  <c:v>16811</c:v>
                </c:pt>
                <c:pt idx="2">
                  <c:v>17404</c:v>
                </c:pt>
                <c:pt idx="3">
                  <c:v>18581</c:v>
                </c:pt>
                <c:pt idx="4">
                  <c:v>19060</c:v>
                </c:pt>
              </c:numCache>
            </c:numRef>
          </c:val>
        </c:ser>
        <c:ser>
          <c:idx val="1"/>
          <c:order val="1"/>
          <c:tx>
            <c:strRef>
              <c:f>Sheet1!$C$1</c:f>
              <c:strCache>
                <c:ptCount val="1"/>
                <c:pt idx="0">
                  <c:v>London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7649</c:v>
                </c:pt>
                <c:pt idx="1">
                  <c:v>8509</c:v>
                </c:pt>
                <c:pt idx="2">
                  <c:v>8914</c:v>
                </c:pt>
                <c:pt idx="3">
                  <c:v>9210</c:v>
                </c:pt>
                <c:pt idx="4">
                  <c:v>9325</c:v>
                </c:pt>
              </c:numCache>
            </c:numRef>
          </c:val>
        </c:ser>
        <c:dLbls>
          <c:showLegendKey val="0"/>
          <c:showVal val="0"/>
          <c:showCatName val="0"/>
          <c:showSerName val="0"/>
          <c:showPercent val="0"/>
          <c:showBubbleSize val="0"/>
        </c:dLbls>
        <c:gapWidth val="219"/>
        <c:axId val="609830944"/>
        <c:axId val="6098246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09830944"/>
        <c:axId val="609824672"/>
      </c:lineChart>
      <c:catAx>
        <c:axId val="60983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24672"/>
        <c:crosses val="autoZero"/>
        <c:auto val="1"/>
        <c:lblAlgn val="ctr"/>
        <c:lblOffset val="100"/>
        <c:noMultiLvlLbl val="0"/>
      </c:catAx>
      <c:valAx>
        <c:axId val="609824672"/>
        <c:scaling>
          <c:orientation val="minMax"/>
        </c:scaling>
        <c:delete val="1"/>
        <c:axPos val="l"/>
        <c:numFmt formatCode="General" sourceLinked="1"/>
        <c:majorTickMark val="none"/>
        <c:minorTickMark val="none"/>
        <c:tickLblPos val="nextTo"/>
        <c:crossAx val="60983094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London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London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09835648"/>
        <c:axId val="609838000"/>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09835648"/>
        <c:axId val="609838000"/>
      </c:lineChart>
      <c:catAx>
        <c:axId val="609835648"/>
        <c:scaling>
          <c:orientation val="minMax"/>
        </c:scaling>
        <c:delete val="1"/>
        <c:axPos val="b"/>
        <c:numFmt formatCode="General" sourceLinked="1"/>
        <c:majorTickMark val="none"/>
        <c:minorTickMark val="none"/>
        <c:tickLblPos val="nextTo"/>
        <c:crossAx val="609838000"/>
        <c:crosses val="autoZero"/>
        <c:auto val="1"/>
        <c:lblAlgn val="ctr"/>
        <c:lblOffset val="100"/>
        <c:noMultiLvlLbl val="0"/>
      </c:catAx>
      <c:valAx>
        <c:axId val="609838000"/>
        <c:scaling>
          <c:orientation val="minMax"/>
        </c:scaling>
        <c:delete val="1"/>
        <c:axPos val="l"/>
        <c:numFmt formatCode="General" sourceLinked="1"/>
        <c:majorTickMark val="none"/>
        <c:minorTickMark val="none"/>
        <c:tickLblPos val="nextTo"/>
        <c:crossAx val="609835648"/>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09855640"/>
        <c:axId val="609853680"/>
      </c:lineChart>
      <c:catAx>
        <c:axId val="609855640"/>
        <c:scaling>
          <c:orientation val="minMax"/>
        </c:scaling>
        <c:delete val="1"/>
        <c:axPos val="b"/>
        <c:numFmt formatCode="General" sourceLinked="0"/>
        <c:majorTickMark val="out"/>
        <c:minorTickMark val="none"/>
        <c:tickLblPos val="nextTo"/>
        <c:crossAx val="609853680"/>
        <c:crosses val="autoZero"/>
        <c:auto val="1"/>
        <c:lblAlgn val="ctr"/>
        <c:lblOffset val="100"/>
        <c:noMultiLvlLbl val="0"/>
      </c:catAx>
      <c:valAx>
        <c:axId val="609853680"/>
        <c:scaling>
          <c:orientation val="minMax"/>
        </c:scaling>
        <c:delete val="1"/>
        <c:axPos val="l"/>
        <c:numFmt formatCode="#,##0" sourceLinked="1"/>
        <c:majorTickMark val="out"/>
        <c:minorTickMark val="none"/>
        <c:tickLblPos val="nextTo"/>
        <c:crossAx val="609855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09850152"/>
        <c:axId val="609851720"/>
      </c:lineChart>
      <c:catAx>
        <c:axId val="609850152"/>
        <c:scaling>
          <c:orientation val="minMax"/>
        </c:scaling>
        <c:delete val="1"/>
        <c:axPos val="b"/>
        <c:numFmt formatCode="General" sourceLinked="0"/>
        <c:majorTickMark val="out"/>
        <c:minorTickMark val="none"/>
        <c:tickLblPos val="nextTo"/>
        <c:crossAx val="609851720"/>
        <c:crosses val="autoZero"/>
        <c:auto val="1"/>
        <c:lblAlgn val="ctr"/>
        <c:lblOffset val="100"/>
        <c:noMultiLvlLbl val="0"/>
      </c:catAx>
      <c:valAx>
        <c:axId val="609851720"/>
        <c:scaling>
          <c:orientation val="minMax"/>
        </c:scaling>
        <c:delete val="1"/>
        <c:axPos val="l"/>
        <c:numFmt formatCode="General" sourceLinked="1"/>
        <c:majorTickMark val="out"/>
        <c:minorTickMark val="none"/>
        <c:tickLblPos val="nextTo"/>
        <c:crossAx val="609850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09856424"/>
        <c:axId val="609859952"/>
      </c:lineChart>
      <c:catAx>
        <c:axId val="609856424"/>
        <c:scaling>
          <c:orientation val="minMax"/>
        </c:scaling>
        <c:delete val="1"/>
        <c:axPos val="b"/>
        <c:numFmt formatCode="General" sourceLinked="0"/>
        <c:majorTickMark val="out"/>
        <c:minorTickMark val="none"/>
        <c:tickLblPos val="nextTo"/>
        <c:crossAx val="609859952"/>
        <c:crosses val="autoZero"/>
        <c:auto val="1"/>
        <c:lblAlgn val="ctr"/>
        <c:lblOffset val="100"/>
        <c:noMultiLvlLbl val="0"/>
      </c:catAx>
      <c:valAx>
        <c:axId val="609859952"/>
        <c:scaling>
          <c:orientation val="minMax"/>
        </c:scaling>
        <c:delete val="1"/>
        <c:axPos val="l"/>
        <c:numFmt formatCode="General" sourceLinked="1"/>
        <c:majorTickMark val="out"/>
        <c:minorTickMark val="none"/>
        <c:tickLblPos val="nextTo"/>
        <c:crossAx val="60985642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London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0.61</c:v>
                </c:pt>
                <c:pt idx="1">
                  <c:v>0.61</c:v>
                </c:pt>
                <c:pt idx="2">
                  <c:v>0.54</c:v>
                </c:pt>
                <c:pt idx="3">
                  <c:v>0.41</c:v>
                </c:pt>
                <c:pt idx="4">
                  <c:v>0.13</c:v>
                </c:pt>
                <c:pt idx="5">
                  <c:v>0.21</c:v>
                </c:pt>
                <c:pt idx="6">
                  <c:v>0.08</c:v>
                </c:pt>
                <c:pt idx="7">
                  <c:v>0.09</c:v>
                </c:pt>
                <c:pt idx="8">
                  <c:v>0.05</c:v>
                </c:pt>
              </c:numCache>
            </c:numRef>
          </c:val>
        </c:ser>
        <c:dLbls>
          <c:showLegendKey val="0"/>
          <c:showVal val="0"/>
          <c:showCatName val="0"/>
          <c:showSerName val="0"/>
          <c:showPercent val="0"/>
          <c:showBubbleSize val="0"/>
        </c:dLbls>
        <c:gapWidth val="30"/>
        <c:axId val="609856816"/>
        <c:axId val="609857600"/>
      </c:barChart>
      <c:catAx>
        <c:axId val="609856816"/>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09857600"/>
        <c:crosses val="autoZero"/>
        <c:auto val="1"/>
        <c:lblAlgn val="ctr"/>
        <c:lblOffset val="100"/>
        <c:noMultiLvlLbl val="0"/>
      </c:catAx>
      <c:valAx>
        <c:axId val="609857600"/>
        <c:scaling>
          <c:orientation val="minMax"/>
          <c:max val="1"/>
        </c:scaling>
        <c:delete val="1"/>
        <c:axPos val="l"/>
        <c:majorGridlines>
          <c:spPr>
            <a:ln>
              <a:noFill/>
            </a:ln>
          </c:spPr>
        </c:majorGridlines>
        <c:numFmt formatCode="0%" sourceLinked="1"/>
        <c:majorTickMark val="out"/>
        <c:minorTickMark val="none"/>
        <c:tickLblPos val="nextTo"/>
        <c:crossAx val="609856816"/>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2858976071278834"/>
          <c:w val="0.9112164396394129"/>
          <c:h val="0.5569808451837033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London</c:v>
                </c:pt>
                <c:pt idx="1">
                  <c:v>All visits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London</c:v>
                </c:pt>
                <c:pt idx="1">
                  <c:v>All visits to UK</c:v>
                </c:pt>
              </c:strCache>
            </c:strRef>
          </c:cat>
          <c:val>
            <c:numRef>
              <c:f>Sheet1!$C$2:$C$3</c:f>
              <c:numCache>
                <c:formatCode>0%</c:formatCode>
                <c:ptCount val="2"/>
                <c:pt idx="0">
                  <c:v>0.24</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London</c:v>
                </c:pt>
                <c:pt idx="1">
                  <c:v>All visits to UK</c:v>
                </c:pt>
              </c:strCache>
            </c:strRef>
          </c:cat>
          <c:val>
            <c:numRef>
              <c:f>Sheet1!$D$2:$D$3</c:f>
              <c:numCache>
                <c:formatCode>0%</c:formatCode>
                <c:ptCount val="2"/>
                <c:pt idx="0">
                  <c:v>0.19</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London</c:v>
                </c:pt>
                <c:pt idx="1">
                  <c:v>All visits to UK</c:v>
                </c:pt>
              </c:strCache>
            </c:strRef>
          </c:cat>
          <c:val>
            <c:numRef>
              <c:f>Sheet1!$E$2:$E$3</c:f>
              <c:numCache>
                <c:formatCode>0%</c:formatCode>
                <c:ptCount val="2"/>
                <c:pt idx="0">
                  <c:v>0.5</c:v>
                </c:pt>
                <c:pt idx="1">
                  <c:v>0.39</c:v>
                </c:pt>
              </c:numCache>
            </c:numRef>
          </c:val>
        </c:ser>
        <c:dLbls>
          <c:showLegendKey val="0"/>
          <c:showVal val="0"/>
          <c:showCatName val="0"/>
          <c:showSerName val="0"/>
          <c:showPercent val="0"/>
          <c:showBubbleSize val="0"/>
        </c:dLbls>
        <c:gapWidth val="100"/>
        <c:overlap val="100"/>
        <c:axId val="609807816"/>
        <c:axId val="609800368"/>
      </c:barChart>
      <c:catAx>
        <c:axId val="60980781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00368"/>
        <c:crosses val="autoZero"/>
        <c:auto val="1"/>
        <c:lblAlgn val="ctr"/>
        <c:lblOffset val="100"/>
        <c:noMultiLvlLbl val="0"/>
      </c:catAx>
      <c:valAx>
        <c:axId val="609800368"/>
        <c:scaling>
          <c:orientation val="maxMin"/>
        </c:scaling>
        <c:delete val="1"/>
        <c:axPos val="l"/>
        <c:numFmt formatCode="0%" sourceLinked="1"/>
        <c:majorTickMark val="out"/>
        <c:minorTickMark val="none"/>
        <c:tickLblPos val="nextTo"/>
        <c:crossAx val="609807816"/>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Sheet1!$B$2:$B$5</c:f>
              <c:numCache>
                <c:formatCode>0%</c:formatCode>
                <c:ptCount val="4"/>
                <c:pt idx="0">
                  <c:v>0.11</c:v>
                </c:pt>
                <c:pt idx="1">
                  <c:v>0.11</c:v>
                </c:pt>
                <c:pt idx="2">
                  <c:v>0.12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Sheet1!$C$2:$C$5</c:f>
              <c:numCache>
                <c:formatCode>0%</c:formatCode>
                <c:ptCount val="4"/>
                <c:pt idx="0">
                  <c:v>0.12</c:v>
                </c:pt>
                <c:pt idx="1">
                  <c:v>0.09</c:v>
                </c:pt>
                <c:pt idx="2">
                  <c:v>0.12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Sheet1!$D$2:$D$5</c:f>
              <c:numCache>
                <c:formatCode>0%</c:formatCode>
                <c:ptCount val="4"/>
                <c:pt idx="0">
                  <c:v>0.08</c:v>
                </c:pt>
                <c:pt idx="1">
                  <c:v>0.09</c:v>
                </c:pt>
                <c:pt idx="2">
                  <c:v>0.09</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Sheet1!$E$2:$E$5</c:f>
              <c:numCache>
                <c:formatCode>0%</c:formatCode>
                <c:ptCount val="4"/>
                <c:pt idx="0">
                  <c:v>0.08</c:v>
                </c:pt>
                <c:pt idx="1">
                  <c:v>0.08</c:v>
                </c:pt>
                <c:pt idx="2">
                  <c:v>0.1</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Sheet1!$F$2:$F$5</c:f>
              <c:numCache>
                <c:formatCode>0%</c:formatCode>
                <c:ptCount val="4"/>
                <c:pt idx="0">
                  <c:v>7.0000000000000007E-2</c:v>
                </c:pt>
                <c:pt idx="1">
                  <c:v>0.05</c:v>
                </c:pt>
                <c:pt idx="2">
                  <c:v>0.08</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Sheet1!$G$2:$G$5</c:f>
              <c:numCache>
                <c:formatCode>0%</c:formatCode>
                <c:ptCount val="4"/>
                <c:pt idx="0">
                  <c:v>0.06</c:v>
                </c:pt>
                <c:pt idx="1">
                  <c:v>0.06</c:v>
                </c:pt>
                <c:pt idx="2">
                  <c:v>7.0000000000000007E-2</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Sheet1!$H$2:$H$5</c:f>
              <c:numCache>
                <c:formatCode>0%</c:formatCode>
                <c:ptCount val="4"/>
                <c:pt idx="0">
                  <c:v>0.04</c:v>
                </c:pt>
                <c:pt idx="1">
                  <c:v>0.05</c:v>
                </c:pt>
                <c:pt idx="2">
                  <c:v>0.04</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Sheet1!$I$2:$I$5</c:f>
              <c:numCache>
                <c:formatCode>0%</c:formatCode>
                <c:ptCount val="4"/>
                <c:pt idx="0">
                  <c:v>0.03</c:v>
                </c:pt>
                <c:pt idx="1">
                  <c:v>0.03</c:v>
                </c:pt>
                <c:pt idx="2">
                  <c:v>0.04</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Sheet1!$J$2:$J$5</c:f>
              <c:numCache>
                <c:formatCode>0%</c:formatCode>
                <c:ptCount val="4"/>
                <c:pt idx="0">
                  <c:v>7.0000000000000007E-2</c:v>
                </c:pt>
                <c:pt idx="1">
                  <c:v>0.06</c:v>
                </c:pt>
                <c:pt idx="2">
                  <c:v>0.08</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London</c:v>
                </c:pt>
                <c:pt idx="1">
                  <c:v>All visitors to UK</c:v>
                </c:pt>
                <c:pt idx="2">
                  <c:v>All holiday visitors to London</c:v>
                </c:pt>
                <c:pt idx="3">
                  <c:v>All holiday visitors to UK</c:v>
                </c:pt>
              </c:strCache>
            </c:strRef>
          </c:cat>
          <c:val>
            <c:numRef>
              <c:f>Sheet1!$K$2:$K$5</c:f>
              <c:numCache>
                <c:formatCode>0%</c:formatCode>
                <c:ptCount val="4"/>
                <c:pt idx="0">
                  <c:v>0.34</c:v>
                </c:pt>
                <c:pt idx="1">
                  <c:v>0.38</c:v>
                </c:pt>
                <c:pt idx="2">
                  <c:v>0.28000000000000003</c:v>
                </c:pt>
                <c:pt idx="3">
                  <c:v>0.28999999999999998</c:v>
                </c:pt>
              </c:numCache>
            </c:numRef>
          </c:val>
        </c:ser>
        <c:dLbls>
          <c:showLegendKey val="0"/>
          <c:showVal val="0"/>
          <c:showCatName val="0"/>
          <c:showSerName val="0"/>
          <c:showPercent val="0"/>
          <c:showBubbleSize val="0"/>
        </c:dLbls>
        <c:gapWidth val="49"/>
        <c:overlap val="100"/>
        <c:axId val="609805856"/>
        <c:axId val="609801936"/>
      </c:barChart>
      <c:catAx>
        <c:axId val="609805856"/>
        <c:scaling>
          <c:orientation val="maxMin"/>
        </c:scaling>
        <c:delete val="0"/>
        <c:axPos val="l"/>
        <c:numFmt formatCode="General" sourceLinked="0"/>
        <c:majorTickMark val="none"/>
        <c:minorTickMark val="none"/>
        <c:tickLblPos val="nextTo"/>
        <c:txPr>
          <a:bodyPr/>
          <a:lstStyle/>
          <a:p>
            <a:pPr>
              <a:defRPr sz="1000" b="1"/>
            </a:pPr>
            <a:endParaRPr lang="en-US"/>
          </a:p>
        </c:txPr>
        <c:crossAx val="609801936"/>
        <c:crosses val="autoZero"/>
        <c:auto val="1"/>
        <c:lblAlgn val="ctr"/>
        <c:lblOffset val="100"/>
        <c:noMultiLvlLbl val="0"/>
      </c:catAx>
      <c:valAx>
        <c:axId val="609801936"/>
        <c:scaling>
          <c:orientation val="minMax"/>
          <c:max val="1"/>
        </c:scaling>
        <c:delete val="1"/>
        <c:axPos val="t"/>
        <c:numFmt formatCode="0%" sourceLinked="1"/>
        <c:majorTickMark val="out"/>
        <c:minorTickMark val="none"/>
        <c:tickLblPos val="nextTo"/>
        <c:crossAx val="609805856"/>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Sheet1!$B$2:$B$3</c:f>
              <c:numCache>
                <c:formatCode>0%</c:formatCode>
                <c:ptCount val="2"/>
                <c:pt idx="0">
                  <c:v>0.43</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Sheet1!$C$2:$C$3</c:f>
              <c:numCache>
                <c:formatCode>0%</c:formatCode>
                <c:ptCount val="2"/>
                <c:pt idx="0">
                  <c:v>0.41</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Sheet1!$D$2:$D$3</c:f>
              <c:numCache>
                <c:formatCode>0%</c:formatCode>
                <c:ptCount val="2"/>
                <c:pt idx="0">
                  <c:v>0.12</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Sheet1!$E$2:$E$3</c:f>
              <c:numCache>
                <c:formatCode>0%</c:formatCode>
                <c:ptCount val="2"/>
                <c:pt idx="0">
                  <c:v>0.05</c:v>
                </c:pt>
                <c:pt idx="1">
                  <c:v>7.0000000000000007E-2</c:v>
                </c:pt>
              </c:numCache>
            </c:numRef>
          </c:val>
        </c:ser>
        <c:dLbls>
          <c:showLegendKey val="0"/>
          <c:showVal val="1"/>
          <c:showCatName val="0"/>
          <c:showSerName val="0"/>
          <c:showPercent val="0"/>
          <c:showBubbleSize val="0"/>
        </c:dLbls>
        <c:gapWidth val="49"/>
        <c:overlap val="100"/>
        <c:axId val="595182216"/>
        <c:axId val="595182608"/>
      </c:barChart>
      <c:catAx>
        <c:axId val="595182216"/>
        <c:scaling>
          <c:orientation val="minMax"/>
        </c:scaling>
        <c:delete val="0"/>
        <c:axPos val="b"/>
        <c:numFmt formatCode="General" sourceLinked="0"/>
        <c:majorTickMark val="none"/>
        <c:minorTickMark val="none"/>
        <c:tickLblPos val="nextTo"/>
        <c:txPr>
          <a:bodyPr/>
          <a:lstStyle/>
          <a:p>
            <a:pPr>
              <a:defRPr b="1"/>
            </a:pPr>
            <a:endParaRPr lang="en-US"/>
          </a:p>
        </c:txPr>
        <c:crossAx val="595182608"/>
        <c:crosses val="autoZero"/>
        <c:auto val="1"/>
        <c:lblAlgn val="ctr"/>
        <c:lblOffset val="100"/>
        <c:noMultiLvlLbl val="0"/>
      </c:catAx>
      <c:valAx>
        <c:axId val="595182608"/>
        <c:scaling>
          <c:orientation val="minMax"/>
        </c:scaling>
        <c:delete val="1"/>
        <c:axPos val="l"/>
        <c:numFmt formatCode="0%" sourceLinked="1"/>
        <c:majorTickMark val="none"/>
        <c:minorTickMark val="none"/>
        <c:tickLblPos val="nextTo"/>
        <c:crossAx val="595182216"/>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Birmingham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Birmingham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21821128"/>
        <c:axId val="521819168"/>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21821128"/>
        <c:axId val="521819168"/>
      </c:lineChart>
      <c:catAx>
        <c:axId val="521821128"/>
        <c:scaling>
          <c:orientation val="minMax"/>
        </c:scaling>
        <c:delete val="1"/>
        <c:axPos val="b"/>
        <c:numFmt formatCode="General" sourceLinked="1"/>
        <c:majorTickMark val="none"/>
        <c:minorTickMark val="none"/>
        <c:tickLblPos val="nextTo"/>
        <c:crossAx val="521819168"/>
        <c:crosses val="autoZero"/>
        <c:auto val="1"/>
        <c:lblAlgn val="ctr"/>
        <c:lblOffset val="100"/>
        <c:noMultiLvlLbl val="0"/>
      </c:catAx>
      <c:valAx>
        <c:axId val="521819168"/>
        <c:scaling>
          <c:orientation val="minMax"/>
        </c:scaling>
        <c:delete val="1"/>
        <c:axPos val="l"/>
        <c:numFmt formatCode="General" sourceLinked="1"/>
        <c:majorTickMark val="none"/>
        <c:minorTickMark val="none"/>
        <c:tickLblPos val="nextTo"/>
        <c:crossAx val="521821128"/>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London</c:v>
                </c:pt>
                <c:pt idx="1">
                  <c:v>Holiday visitors to UK</c:v>
                </c:pt>
              </c:strCache>
            </c:strRef>
          </c:cat>
          <c:val>
            <c:numRef>
              <c:f>Sheet1!$B$2:$B$4</c:f>
              <c:numCache>
                <c:formatCode>_-[$£-809]* #,##0_-;\-[$£-809]* #,##0_-;_-[$£-809]* "-"??_-;_-@_-</c:formatCode>
                <c:ptCount val="2"/>
                <c:pt idx="0">
                  <c:v>584</c:v>
                </c:pt>
                <c:pt idx="1">
                  <c:v>644</c:v>
                </c:pt>
              </c:numCache>
            </c:numRef>
          </c:val>
        </c:ser>
        <c:dLbls>
          <c:showLegendKey val="0"/>
          <c:showVal val="0"/>
          <c:showCatName val="0"/>
          <c:showSerName val="0"/>
          <c:showPercent val="0"/>
          <c:showBubbleSize val="0"/>
        </c:dLbls>
        <c:gapWidth val="102"/>
        <c:axId val="595215536"/>
        <c:axId val="595215928"/>
      </c:barChart>
      <c:catAx>
        <c:axId val="59521553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15928"/>
        <c:crosses val="autoZero"/>
        <c:auto val="1"/>
        <c:lblAlgn val="ctr"/>
        <c:lblOffset val="100"/>
        <c:noMultiLvlLbl val="0"/>
      </c:catAx>
      <c:valAx>
        <c:axId val="595215928"/>
        <c:scaling>
          <c:orientation val="minMax"/>
          <c:max val="1000"/>
        </c:scaling>
        <c:delete val="1"/>
        <c:axPos val="l"/>
        <c:numFmt formatCode="_-[$£-809]* #,##0_-;\-[$£-809]* #,##0_-;_-[$£-809]* &quot;-&quot;??_-;_-@_-" sourceLinked="1"/>
        <c:majorTickMark val="out"/>
        <c:minorTickMark val="none"/>
        <c:tickLblPos val="nextTo"/>
        <c:crossAx val="595215536"/>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London</c:v>
                </c:pt>
                <c:pt idx="1">
                  <c:v>Holiday visitors to UK</c:v>
                </c:pt>
              </c:strCache>
            </c:strRef>
          </c:cat>
          <c:val>
            <c:numRef>
              <c:f>Sheet1!$B$2:$B$4</c:f>
              <c:numCache>
                <c:formatCode>_-[$£-809]* #,##0_-;\-[$£-809]* #,##0_-;_-[$£-809]* "-"??_-;_-@_-</c:formatCode>
                <c:ptCount val="2"/>
                <c:pt idx="0">
                  <c:v>119</c:v>
                </c:pt>
                <c:pt idx="1">
                  <c:v>101</c:v>
                </c:pt>
              </c:numCache>
            </c:numRef>
          </c:val>
        </c:ser>
        <c:dLbls>
          <c:showLegendKey val="0"/>
          <c:showVal val="0"/>
          <c:showCatName val="0"/>
          <c:showSerName val="0"/>
          <c:showPercent val="0"/>
          <c:showBubbleSize val="0"/>
        </c:dLbls>
        <c:gapWidth val="102"/>
        <c:axId val="595211224"/>
        <c:axId val="595228472"/>
      </c:barChart>
      <c:catAx>
        <c:axId val="595211224"/>
        <c:scaling>
          <c:orientation val="minMax"/>
        </c:scaling>
        <c:delete val="0"/>
        <c:axPos val="b"/>
        <c:numFmt formatCode="General" sourceLinked="0"/>
        <c:majorTickMark val="out"/>
        <c:minorTickMark val="none"/>
        <c:tickLblPos val="nextTo"/>
        <c:txPr>
          <a:bodyPr/>
          <a:lstStyle/>
          <a:p>
            <a:pPr>
              <a:defRPr sz="900" b="1"/>
            </a:pPr>
            <a:endParaRPr lang="en-US"/>
          </a:p>
        </c:txPr>
        <c:crossAx val="595228472"/>
        <c:crosses val="autoZero"/>
        <c:auto val="1"/>
        <c:lblAlgn val="ctr"/>
        <c:lblOffset val="100"/>
        <c:noMultiLvlLbl val="0"/>
      </c:catAx>
      <c:valAx>
        <c:axId val="595228472"/>
        <c:scaling>
          <c:orientation val="minMax"/>
          <c:max val="1000"/>
        </c:scaling>
        <c:delete val="1"/>
        <c:axPos val="l"/>
        <c:numFmt formatCode="_-[$£-809]* #,##0_-;\-[$£-809]* #,##0_-;_-[$£-809]* &quot;-&quot;??_-;_-@_-" sourceLinked="1"/>
        <c:majorTickMark val="out"/>
        <c:minorTickMark val="none"/>
        <c:tickLblPos val="nextTo"/>
        <c:crossAx val="59521122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Sheet1!$B$2:$B$3</c:f>
              <c:numCache>
                <c:formatCode>0%</c:formatCode>
                <c:ptCount val="2"/>
                <c:pt idx="0">
                  <c:v>0.18</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Sheet1!$C$2:$C$3</c:f>
              <c:numCache>
                <c:formatCode>0%</c:formatCode>
                <c:ptCount val="2"/>
                <c:pt idx="0">
                  <c:v>0.28999999999999998</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Sheet1!$D$2:$D$3</c:f>
              <c:numCache>
                <c:formatCode>0%</c:formatCode>
                <c:ptCount val="2"/>
                <c:pt idx="0">
                  <c:v>0.3</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Sheet1!$E$2:$E$3</c:f>
              <c:numCache>
                <c:formatCode>0%</c:formatCode>
                <c:ptCount val="2"/>
                <c:pt idx="0">
                  <c:v>0.23</c:v>
                </c:pt>
                <c:pt idx="1">
                  <c:v>0.21</c:v>
                </c:pt>
              </c:numCache>
            </c:numRef>
          </c:val>
        </c:ser>
        <c:dLbls>
          <c:showLegendKey val="0"/>
          <c:showVal val="0"/>
          <c:showCatName val="0"/>
          <c:showSerName val="0"/>
          <c:showPercent val="0"/>
          <c:showBubbleSize val="0"/>
        </c:dLbls>
        <c:gapWidth val="49"/>
        <c:overlap val="100"/>
        <c:axId val="595229648"/>
        <c:axId val="595219848"/>
      </c:barChart>
      <c:catAx>
        <c:axId val="59522964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19848"/>
        <c:crosses val="autoZero"/>
        <c:auto val="1"/>
        <c:lblAlgn val="ctr"/>
        <c:lblOffset val="100"/>
        <c:noMultiLvlLbl val="0"/>
      </c:catAx>
      <c:valAx>
        <c:axId val="595219848"/>
        <c:scaling>
          <c:orientation val="minMax"/>
        </c:scaling>
        <c:delete val="1"/>
        <c:axPos val="l"/>
        <c:numFmt formatCode="0%" sourceLinked="1"/>
        <c:majorTickMark val="out"/>
        <c:minorTickMark val="none"/>
        <c:tickLblPos val="nextTo"/>
        <c:crossAx val="595229648"/>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Sheet1!$B$2:$B$3</c:f>
              <c:numCache>
                <c:formatCode>0%</c:formatCode>
                <c:ptCount val="2"/>
                <c:pt idx="0">
                  <c:v>0.86</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Sheet1!$C$2:$C$3</c:f>
              <c:numCache>
                <c:formatCode>0%</c:formatCode>
                <c:ptCount val="2"/>
                <c:pt idx="0">
                  <c:v>0.14000000000000001</c:v>
                </c:pt>
                <c:pt idx="1">
                  <c:v>0.16</c:v>
                </c:pt>
              </c:numCache>
            </c:numRef>
          </c:val>
        </c:ser>
        <c:dLbls>
          <c:showLegendKey val="0"/>
          <c:showVal val="0"/>
          <c:showCatName val="0"/>
          <c:showSerName val="0"/>
          <c:showPercent val="0"/>
          <c:showBubbleSize val="0"/>
        </c:dLbls>
        <c:gapWidth val="49"/>
        <c:overlap val="100"/>
        <c:axId val="595230040"/>
        <c:axId val="595223768"/>
      </c:barChart>
      <c:catAx>
        <c:axId val="5952300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5223768"/>
        <c:crosses val="autoZero"/>
        <c:auto val="1"/>
        <c:lblAlgn val="ctr"/>
        <c:lblOffset val="100"/>
        <c:noMultiLvlLbl val="0"/>
      </c:catAx>
      <c:valAx>
        <c:axId val="595223768"/>
        <c:scaling>
          <c:orientation val="minMax"/>
          <c:min val="0"/>
        </c:scaling>
        <c:delete val="1"/>
        <c:axPos val="l"/>
        <c:numFmt formatCode="0%" sourceLinked="1"/>
        <c:majorTickMark val="out"/>
        <c:minorTickMark val="none"/>
        <c:tickLblPos val="nextTo"/>
        <c:crossAx val="595230040"/>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Sheet1!$B$2:$B$3</c:f>
              <c:numCache>
                <c:formatCode>0%</c:formatCode>
                <c:ptCount val="2"/>
                <c:pt idx="0">
                  <c:v>0.06</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Sheet1!$C$2:$C$3</c:f>
              <c:numCache>
                <c:formatCode>0%</c:formatCode>
                <c:ptCount val="2"/>
                <c:pt idx="0">
                  <c:v>0.15</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Sheet1!$D$2:$D$3</c:f>
              <c:numCache>
                <c:formatCode>0%</c:formatCode>
                <c:ptCount val="2"/>
                <c:pt idx="0">
                  <c:v>0.23</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Sheet1!$E$2:$E$3</c:f>
              <c:numCache>
                <c:formatCode>0%</c:formatCode>
                <c:ptCount val="2"/>
                <c:pt idx="0">
                  <c:v>0.21</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Sheet1!$F$2:$F$3</c:f>
              <c:numCache>
                <c:formatCode>0%</c:formatCode>
                <c:ptCount val="2"/>
                <c:pt idx="0">
                  <c:v>0.2</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Sheet1!$G$2:$G$3</c:f>
              <c:numCache>
                <c:formatCode>0%</c:formatCode>
                <c:ptCount val="2"/>
                <c:pt idx="0">
                  <c:v>0.09</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Sheet1!$H$2:$H$3</c:f>
              <c:numCache>
                <c:formatCode>0%</c:formatCode>
                <c:ptCount val="2"/>
                <c:pt idx="0">
                  <c:v>0.05</c:v>
                </c:pt>
                <c:pt idx="1">
                  <c:v>0.06</c:v>
                </c:pt>
              </c:numCache>
            </c:numRef>
          </c:val>
        </c:ser>
        <c:dLbls>
          <c:showLegendKey val="0"/>
          <c:showVal val="0"/>
          <c:showCatName val="0"/>
          <c:showSerName val="0"/>
          <c:showPercent val="0"/>
          <c:showBubbleSize val="0"/>
        </c:dLbls>
        <c:gapWidth val="100"/>
        <c:overlap val="100"/>
        <c:axId val="595171632"/>
        <c:axId val="595174768"/>
      </c:barChart>
      <c:catAx>
        <c:axId val="595171632"/>
        <c:scaling>
          <c:orientation val="minMax"/>
        </c:scaling>
        <c:delete val="0"/>
        <c:axPos val="b"/>
        <c:numFmt formatCode="General" sourceLinked="0"/>
        <c:majorTickMark val="out"/>
        <c:minorTickMark val="none"/>
        <c:tickLblPos val="nextTo"/>
        <c:crossAx val="595174768"/>
        <c:crosses val="autoZero"/>
        <c:auto val="1"/>
        <c:lblAlgn val="ctr"/>
        <c:lblOffset val="100"/>
        <c:noMultiLvlLbl val="0"/>
      </c:catAx>
      <c:valAx>
        <c:axId val="595174768"/>
        <c:scaling>
          <c:orientation val="minMax"/>
        </c:scaling>
        <c:delete val="1"/>
        <c:axPos val="l"/>
        <c:numFmt formatCode="0%" sourceLinked="1"/>
        <c:majorTickMark val="out"/>
        <c:minorTickMark val="none"/>
        <c:tickLblPos val="nextTo"/>
        <c:crossAx val="59517163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Sheet1!$B$2:$B$3</c:f>
              <c:numCache>
                <c:formatCode>0%</c:formatCode>
                <c:ptCount val="2"/>
                <c:pt idx="0">
                  <c:v>0.18</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Sheet1!$C$2:$C$3</c:f>
              <c:numCache>
                <c:formatCode>0%</c:formatCode>
                <c:ptCount val="2"/>
                <c:pt idx="0">
                  <c:v>0.73</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London</c:v>
                </c:pt>
                <c:pt idx="1">
                  <c:v>Holiday visitors to UK</c:v>
                </c:pt>
              </c:strCache>
            </c:strRef>
          </c:cat>
          <c:val>
            <c:numRef>
              <c:f>Sheet1!$D$2:$D$3</c:f>
              <c:numCache>
                <c:formatCode>0%</c:formatCode>
                <c:ptCount val="2"/>
                <c:pt idx="0">
                  <c:v>0.08</c:v>
                </c:pt>
                <c:pt idx="1">
                  <c:v>0.15</c:v>
                </c:pt>
              </c:numCache>
            </c:numRef>
          </c:val>
        </c:ser>
        <c:dLbls>
          <c:showLegendKey val="0"/>
          <c:showVal val="1"/>
          <c:showCatName val="0"/>
          <c:showSerName val="0"/>
          <c:showPercent val="0"/>
          <c:showBubbleSize val="0"/>
        </c:dLbls>
        <c:gapWidth val="49"/>
        <c:overlap val="100"/>
        <c:axId val="591824656"/>
        <c:axId val="591821128"/>
      </c:barChart>
      <c:catAx>
        <c:axId val="591824656"/>
        <c:scaling>
          <c:orientation val="minMax"/>
        </c:scaling>
        <c:delete val="0"/>
        <c:axPos val="b"/>
        <c:numFmt formatCode="General" sourceLinked="0"/>
        <c:majorTickMark val="none"/>
        <c:minorTickMark val="none"/>
        <c:tickLblPos val="nextTo"/>
        <c:txPr>
          <a:bodyPr/>
          <a:lstStyle/>
          <a:p>
            <a:pPr>
              <a:defRPr b="1"/>
            </a:pPr>
            <a:endParaRPr lang="en-US"/>
          </a:p>
        </c:txPr>
        <c:crossAx val="591821128"/>
        <c:crosses val="autoZero"/>
        <c:auto val="1"/>
        <c:lblAlgn val="ctr"/>
        <c:lblOffset val="100"/>
        <c:noMultiLvlLbl val="0"/>
      </c:catAx>
      <c:valAx>
        <c:axId val="591821128"/>
        <c:scaling>
          <c:orientation val="minMax"/>
        </c:scaling>
        <c:delete val="1"/>
        <c:axPos val="l"/>
        <c:numFmt formatCode="0%" sourceLinked="1"/>
        <c:majorTickMark val="none"/>
        <c:minorTickMark val="none"/>
        <c:tickLblPos val="nextTo"/>
        <c:crossAx val="59182465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c:v>
                </c:pt>
                <c:pt idx="2">
                  <c:v>East</c:v>
                </c:pt>
                <c:pt idx="3">
                  <c:v>Scotland</c:v>
                </c:pt>
                <c:pt idx="4">
                  <c:v>North East</c:v>
                </c:pt>
              </c:strCache>
            </c:strRef>
          </c:cat>
          <c:val>
            <c:numRef>
              <c:f>Sheet1!$B$2:$B$6</c:f>
              <c:numCache>
                <c:formatCode>0%</c:formatCode>
                <c:ptCount val="5"/>
                <c:pt idx="0">
                  <c:v>0.72</c:v>
                </c:pt>
                <c:pt idx="1">
                  <c:v>0.25</c:v>
                </c:pt>
                <c:pt idx="2">
                  <c:v>0.01</c:v>
                </c:pt>
                <c:pt idx="3" formatCode="0.0%">
                  <c:v>5.0000000000000001E-3</c:v>
                </c:pt>
                <c:pt idx="4" formatCode="0.0%">
                  <c:v>5.0000000000000001E-3</c:v>
                </c:pt>
              </c:numCache>
            </c:numRef>
          </c:val>
        </c:ser>
        <c:dLbls>
          <c:showLegendKey val="0"/>
          <c:showVal val="0"/>
          <c:showCatName val="0"/>
          <c:showSerName val="0"/>
          <c:showPercent val="0"/>
          <c:showBubbleSize val="0"/>
        </c:dLbls>
        <c:gapWidth val="150"/>
        <c:axId val="591833280"/>
        <c:axId val="591836024"/>
      </c:barChart>
      <c:catAx>
        <c:axId val="59183328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36024"/>
        <c:crosses val="autoZero"/>
        <c:auto val="1"/>
        <c:lblAlgn val="ctr"/>
        <c:lblOffset val="100"/>
        <c:noMultiLvlLbl val="0"/>
      </c:catAx>
      <c:valAx>
        <c:axId val="591836024"/>
        <c:scaling>
          <c:orientation val="minMax"/>
        </c:scaling>
        <c:delete val="1"/>
        <c:axPos val="t"/>
        <c:numFmt formatCode="0%" sourceLinked="1"/>
        <c:majorTickMark val="out"/>
        <c:minorTickMark val="none"/>
        <c:tickLblPos val="nextTo"/>
        <c:crossAx val="591833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London</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Windsor &amp; Maidenhead</c:v>
                </c:pt>
                <c:pt idx="1">
                  <c:v>Oxford</c:v>
                </c:pt>
                <c:pt idx="2">
                  <c:v>Bath &amp; NE Somerset</c:v>
                </c:pt>
                <c:pt idx="3">
                  <c:v>Brighton &amp; Hove</c:v>
                </c:pt>
                <c:pt idx="4">
                  <c:v>Cambridge</c:v>
                </c:pt>
              </c:strCache>
            </c:strRef>
          </c:cat>
          <c:val>
            <c:numRef>
              <c:f>Sheet1!$B$2:$B$6</c:f>
              <c:numCache>
                <c:formatCode>0%</c:formatCode>
                <c:ptCount val="5"/>
                <c:pt idx="0">
                  <c:v>0.27</c:v>
                </c:pt>
                <c:pt idx="1">
                  <c:v>0.17</c:v>
                </c:pt>
                <c:pt idx="2">
                  <c:v>0.12</c:v>
                </c:pt>
                <c:pt idx="3">
                  <c:v>0.11</c:v>
                </c:pt>
                <c:pt idx="4">
                  <c:v>0.1</c:v>
                </c:pt>
              </c:numCache>
            </c:numRef>
          </c:val>
        </c:ser>
        <c:dLbls>
          <c:showLegendKey val="0"/>
          <c:showVal val="0"/>
          <c:showCatName val="0"/>
          <c:showSerName val="0"/>
          <c:showPercent val="0"/>
          <c:showBubbleSize val="0"/>
        </c:dLbls>
        <c:gapWidth val="150"/>
        <c:axId val="591848960"/>
        <c:axId val="591846216"/>
      </c:barChart>
      <c:catAx>
        <c:axId val="59184896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46216"/>
        <c:crosses val="autoZero"/>
        <c:auto val="1"/>
        <c:lblAlgn val="ctr"/>
        <c:lblOffset val="100"/>
        <c:noMultiLvlLbl val="0"/>
      </c:catAx>
      <c:valAx>
        <c:axId val="591846216"/>
        <c:scaling>
          <c:orientation val="minMax"/>
        </c:scaling>
        <c:delete val="1"/>
        <c:axPos val="t"/>
        <c:numFmt formatCode="0%" sourceLinked="1"/>
        <c:majorTickMark val="out"/>
        <c:minorTickMark val="none"/>
        <c:tickLblPos val="nextTo"/>
        <c:crossAx val="591848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Manchester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5.5</c:v>
                </c:pt>
                <c:pt idx="1">
                  <c:v>5.7</c:v>
                </c:pt>
                <c:pt idx="2" formatCode="0.0">
                  <c:v>7</c:v>
                </c:pt>
                <c:pt idx="3" formatCode="0.0">
                  <c:v>7.6</c:v>
                </c:pt>
                <c:pt idx="4" formatCode="0.0">
                  <c:v>6.8</c:v>
                </c:pt>
              </c:numCache>
            </c:numRef>
          </c:val>
        </c:ser>
        <c:ser>
          <c:idx val="1"/>
          <c:order val="1"/>
          <c:tx>
            <c:strRef>
              <c:f>Sheet1!$C$1</c:f>
              <c:strCache>
                <c:ptCount val="1"/>
                <c:pt idx="0">
                  <c:v>Manchester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1.2</c:v>
                </c:pt>
                <c:pt idx="1">
                  <c:v>1.1000000000000001</c:v>
                </c:pt>
                <c:pt idx="2" formatCode="0.0">
                  <c:v>1</c:v>
                </c:pt>
                <c:pt idx="3" formatCode="0.0">
                  <c:v>1.2</c:v>
                </c:pt>
                <c:pt idx="4" formatCode="0.0">
                  <c:v>1.2</c:v>
                </c:pt>
              </c:numCache>
            </c:numRef>
          </c:val>
        </c:ser>
        <c:dLbls>
          <c:showLegendKey val="0"/>
          <c:showVal val="0"/>
          <c:showCatName val="0"/>
          <c:showSerName val="0"/>
          <c:showPercent val="0"/>
          <c:showBubbleSize val="0"/>
        </c:dLbls>
        <c:gapWidth val="219"/>
        <c:axId val="609804288"/>
        <c:axId val="6098015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09804288"/>
        <c:axId val="609801544"/>
      </c:lineChart>
      <c:catAx>
        <c:axId val="60980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01544"/>
        <c:crosses val="autoZero"/>
        <c:auto val="1"/>
        <c:lblAlgn val="ctr"/>
        <c:lblOffset val="100"/>
        <c:noMultiLvlLbl val="0"/>
      </c:catAx>
      <c:valAx>
        <c:axId val="609801544"/>
        <c:scaling>
          <c:orientation val="minMax"/>
        </c:scaling>
        <c:delete val="1"/>
        <c:axPos val="l"/>
        <c:numFmt formatCode="General" sourceLinked="1"/>
        <c:majorTickMark val="none"/>
        <c:minorTickMark val="none"/>
        <c:tickLblPos val="nextTo"/>
        <c:crossAx val="60980428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Manchester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341</c:v>
                </c:pt>
                <c:pt idx="1">
                  <c:v>419</c:v>
                </c:pt>
                <c:pt idx="2">
                  <c:v>469</c:v>
                </c:pt>
                <c:pt idx="3">
                  <c:v>485</c:v>
                </c:pt>
                <c:pt idx="4">
                  <c:v>475</c:v>
                </c:pt>
              </c:numCache>
            </c:numRef>
          </c:val>
        </c:ser>
        <c:ser>
          <c:idx val="1"/>
          <c:order val="1"/>
          <c:tx>
            <c:strRef>
              <c:f>Sheet1!$C$1</c:f>
              <c:strCache>
                <c:ptCount val="1"/>
                <c:pt idx="0">
                  <c:v>Manchester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76</c:v>
                </c:pt>
                <c:pt idx="1">
                  <c:v>86</c:v>
                </c:pt>
                <c:pt idx="2">
                  <c:v>86</c:v>
                </c:pt>
                <c:pt idx="3">
                  <c:v>104</c:v>
                </c:pt>
                <c:pt idx="4">
                  <c:v>110</c:v>
                </c:pt>
              </c:numCache>
            </c:numRef>
          </c:val>
        </c:ser>
        <c:dLbls>
          <c:showLegendKey val="0"/>
          <c:showVal val="0"/>
          <c:showCatName val="0"/>
          <c:showSerName val="0"/>
          <c:showPercent val="0"/>
          <c:showBubbleSize val="0"/>
        </c:dLbls>
        <c:gapWidth val="219"/>
        <c:axId val="609828984"/>
        <c:axId val="60983016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09828984"/>
        <c:axId val="609830160"/>
      </c:lineChart>
      <c:catAx>
        <c:axId val="609828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30160"/>
        <c:crosses val="autoZero"/>
        <c:auto val="1"/>
        <c:lblAlgn val="ctr"/>
        <c:lblOffset val="100"/>
        <c:noMultiLvlLbl val="0"/>
      </c:catAx>
      <c:valAx>
        <c:axId val="609830160"/>
        <c:scaling>
          <c:orientation val="minMax"/>
        </c:scaling>
        <c:delete val="1"/>
        <c:axPos val="l"/>
        <c:numFmt formatCode="General" sourceLinked="1"/>
        <c:majorTickMark val="none"/>
        <c:minorTickMark val="none"/>
        <c:tickLblPos val="nextTo"/>
        <c:crossAx val="6098289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1002488540716376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1002139810234901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21823872"/>
        <c:axId val="521821520"/>
      </c:lineChart>
      <c:catAx>
        <c:axId val="521823872"/>
        <c:scaling>
          <c:orientation val="minMax"/>
        </c:scaling>
        <c:delete val="1"/>
        <c:axPos val="b"/>
        <c:numFmt formatCode="General" sourceLinked="0"/>
        <c:majorTickMark val="out"/>
        <c:minorTickMark val="none"/>
        <c:tickLblPos val="nextTo"/>
        <c:crossAx val="521821520"/>
        <c:crosses val="autoZero"/>
        <c:auto val="1"/>
        <c:lblAlgn val="ctr"/>
        <c:lblOffset val="100"/>
        <c:noMultiLvlLbl val="0"/>
      </c:catAx>
      <c:valAx>
        <c:axId val="521821520"/>
        <c:scaling>
          <c:orientation val="minMax"/>
        </c:scaling>
        <c:delete val="1"/>
        <c:axPos val="l"/>
        <c:numFmt formatCode="#,##0" sourceLinked="1"/>
        <c:majorTickMark val="out"/>
        <c:minorTickMark val="none"/>
        <c:tickLblPos val="nextTo"/>
        <c:crossAx val="521823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09845840"/>
        <c:axId val="609847016"/>
      </c:lineChart>
      <c:catAx>
        <c:axId val="609845840"/>
        <c:scaling>
          <c:orientation val="minMax"/>
        </c:scaling>
        <c:delete val="1"/>
        <c:axPos val="b"/>
        <c:numFmt formatCode="General" sourceLinked="0"/>
        <c:majorTickMark val="out"/>
        <c:minorTickMark val="none"/>
        <c:tickLblPos val="nextTo"/>
        <c:crossAx val="609847016"/>
        <c:crosses val="autoZero"/>
        <c:auto val="1"/>
        <c:lblAlgn val="ctr"/>
        <c:lblOffset val="100"/>
        <c:noMultiLvlLbl val="0"/>
      </c:catAx>
      <c:valAx>
        <c:axId val="609847016"/>
        <c:scaling>
          <c:orientation val="minMax"/>
        </c:scaling>
        <c:delete val="1"/>
        <c:axPos val="l"/>
        <c:numFmt formatCode="General" sourceLinked="1"/>
        <c:majorTickMark val="out"/>
        <c:minorTickMark val="none"/>
        <c:tickLblPos val="nextTo"/>
        <c:crossAx val="609845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Manchester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932</c:v>
                </c:pt>
                <c:pt idx="1">
                  <c:v>991</c:v>
                </c:pt>
                <c:pt idx="2">
                  <c:v>994</c:v>
                </c:pt>
                <c:pt idx="3">
                  <c:v>1152</c:v>
                </c:pt>
                <c:pt idx="4">
                  <c:v>1191</c:v>
                </c:pt>
              </c:numCache>
            </c:numRef>
          </c:val>
        </c:ser>
        <c:ser>
          <c:idx val="1"/>
          <c:order val="1"/>
          <c:tx>
            <c:strRef>
              <c:f>Sheet1!$C$1</c:f>
              <c:strCache>
                <c:ptCount val="1"/>
                <c:pt idx="0">
                  <c:v>Manchester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215</c:v>
                </c:pt>
                <c:pt idx="1">
                  <c:v>222</c:v>
                </c:pt>
                <c:pt idx="2">
                  <c:v>229</c:v>
                </c:pt>
                <c:pt idx="3">
                  <c:v>268</c:v>
                </c:pt>
                <c:pt idx="4">
                  <c:v>272</c:v>
                </c:pt>
              </c:numCache>
            </c:numRef>
          </c:val>
        </c:ser>
        <c:dLbls>
          <c:showLegendKey val="0"/>
          <c:showVal val="0"/>
          <c:showCatName val="0"/>
          <c:showSerName val="0"/>
          <c:showPercent val="0"/>
          <c:showBubbleSize val="0"/>
        </c:dLbls>
        <c:gapWidth val="219"/>
        <c:axId val="609858384"/>
        <c:axId val="60984897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09858384"/>
        <c:axId val="609848976"/>
      </c:lineChart>
      <c:catAx>
        <c:axId val="609858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48976"/>
        <c:crosses val="autoZero"/>
        <c:auto val="1"/>
        <c:lblAlgn val="ctr"/>
        <c:lblOffset val="100"/>
        <c:noMultiLvlLbl val="0"/>
      </c:catAx>
      <c:valAx>
        <c:axId val="609848976"/>
        <c:scaling>
          <c:orientation val="minMax"/>
        </c:scaling>
        <c:delete val="1"/>
        <c:axPos val="l"/>
        <c:numFmt formatCode="General" sourceLinked="1"/>
        <c:majorTickMark val="none"/>
        <c:minorTickMark val="none"/>
        <c:tickLblPos val="nextTo"/>
        <c:crossAx val="60985838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Manchester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Manchester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64296728"/>
        <c:axId val="564294376"/>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64296728"/>
        <c:axId val="564294376"/>
      </c:lineChart>
      <c:catAx>
        <c:axId val="564296728"/>
        <c:scaling>
          <c:orientation val="minMax"/>
        </c:scaling>
        <c:delete val="1"/>
        <c:axPos val="b"/>
        <c:numFmt formatCode="General" sourceLinked="1"/>
        <c:majorTickMark val="none"/>
        <c:minorTickMark val="none"/>
        <c:tickLblPos val="nextTo"/>
        <c:crossAx val="564294376"/>
        <c:crosses val="autoZero"/>
        <c:auto val="1"/>
        <c:lblAlgn val="ctr"/>
        <c:lblOffset val="100"/>
        <c:noMultiLvlLbl val="0"/>
      </c:catAx>
      <c:valAx>
        <c:axId val="564294376"/>
        <c:scaling>
          <c:orientation val="minMax"/>
        </c:scaling>
        <c:delete val="1"/>
        <c:axPos val="l"/>
        <c:numFmt formatCode="General" sourceLinked="1"/>
        <c:majorTickMark val="none"/>
        <c:minorTickMark val="none"/>
        <c:tickLblPos val="nextTo"/>
        <c:crossAx val="564296728"/>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64288104"/>
        <c:axId val="564286144"/>
      </c:lineChart>
      <c:catAx>
        <c:axId val="564288104"/>
        <c:scaling>
          <c:orientation val="minMax"/>
        </c:scaling>
        <c:delete val="1"/>
        <c:axPos val="b"/>
        <c:numFmt formatCode="General" sourceLinked="0"/>
        <c:majorTickMark val="out"/>
        <c:minorTickMark val="none"/>
        <c:tickLblPos val="nextTo"/>
        <c:crossAx val="564286144"/>
        <c:crosses val="autoZero"/>
        <c:auto val="1"/>
        <c:lblAlgn val="ctr"/>
        <c:lblOffset val="100"/>
        <c:noMultiLvlLbl val="0"/>
      </c:catAx>
      <c:valAx>
        <c:axId val="564286144"/>
        <c:scaling>
          <c:orientation val="minMax"/>
        </c:scaling>
        <c:delete val="1"/>
        <c:axPos val="l"/>
        <c:numFmt formatCode="#,##0" sourceLinked="1"/>
        <c:majorTickMark val="out"/>
        <c:minorTickMark val="none"/>
        <c:tickLblPos val="nextTo"/>
        <c:crossAx val="564288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64300648"/>
        <c:axId val="564297904"/>
      </c:lineChart>
      <c:catAx>
        <c:axId val="564300648"/>
        <c:scaling>
          <c:orientation val="minMax"/>
        </c:scaling>
        <c:delete val="1"/>
        <c:axPos val="b"/>
        <c:numFmt formatCode="General" sourceLinked="0"/>
        <c:majorTickMark val="out"/>
        <c:minorTickMark val="none"/>
        <c:tickLblPos val="nextTo"/>
        <c:crossAx val="564297904"/>
        <c:crosses val="autoZero"/>
        <c:auto val="1"/>
        <c:lblAlgn val="ctr"/>
        <c:lblOffset val="100"/>
        <c:noMultiLvlLbl val="0"/>
      </c:catAx>
      <c:valAx>
        <c:axId val="564297904"/>
        <c:scaling>
          <c:orientation val="minMax"/>
        </c:scaling>
        <c:delete val="1"/>
        <c:axPos val="l"/>
        <c:numFmt formatCode="General" sourceLinked="1"/>
        <c:majorTickMark val="out"/>
        <c:minorTickMark val="none"/>
        <c:tickLblPos val="nextTo"/>
        <c:crossAx val="564300648"/>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20774374441263849"/>
          <c:w val="0.99897384094165476"/>
          <c:h val="0.30760588520361326"/>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Manchester Holiday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0.45</c:v>
                </c:pt>
                <c:pt idx="1">
                  <c:v>0.49</c:v>
                </c:pt>
                <c:pt idx="2">
                  <c:v>0.4</c:v>
                </c:pt>
                <c:pt idx="3">
                  <c:v>0.33</c:v>
                </c:pt>
                <c:pt idx="4">
                  <c:v>0.3</c:v>
                </c:pt>
                <c:pt idx="5">
                  <c:v>0.14000000000000001</c:v>
                </c:pt>
                <c:pt idx="6">
                  <c:v>0.21</c:v>
                </c:pt>
                <c:pt idx="7">
                  <c:v>0.18</c:v>
                </c:pt>
                <c:pt idx="8">
                  <c:v>7.0000000000000007E-2</c:v>
                </c:pt>
              </c:numCache>
            </c:numRef>
          </c:val>
        </c:ser>
        <c:dLbls>
          <c:showLegendKey val="0"/>
          <c:showVal val="0"/>
          <c:showCatName val="0"/>
          <c:showSerName val="0"/>
          <c:showPercent val="0"/>
          <c:showBubbleSize val="0"/>
        </c:dLbls>
        <c:gapWidth val="30"/>
        <c:axId val="577950968"/>
        <c:axId val="577950576"/>
      </c:barChart>
      <c:catAx>
        <c:axId val="577950968"/>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77950576"/>
        <c:crosses val="autoZero"/>
        <c:auto val="1"/>
        <c:lblAlgn val="ctr"/>
        <c:lblOffset val="100"/>
        <c:noMultiLvlLbl val="0"/>
      </c:catAx>
      <c:valAx>
        <c:axId val="577950576"/>
        <c:scaling>
          <c:orientation val="minMax"/>
        </c:scaling>
        <c:delete val="1"/>
        <c:axPos val="l"/>
        <c:majorGridlines>
          <c:spPr>
            <a:ln>
              <a:noFill/>
            </a:ln>
          </c:spPr>
        </c:majorGridlines>
        <c:numFmt formatCode="0%" sourceLinked="1"/>
        <c:majorTickMark val="out"/>
        <c:minorTickMark val="none"/>
        <c:tickLblPos val="nextTo"/>
        <c:crossAx val="577950968"/>
        <c:crosses val="autoZero"/>
        <c:crossBetween val="between"/>
      </c:valAx>
    </c:plotArea>
    <c:legend>
      <c:legendPos val="r"/>
      <c:layout>
        <c:manualLayout>
          <c:xMode val="edge"/>
          <c:yMode val="edge"/>
          <c:x val="0.33189129686285296"/>
          <c:y val="1.9092597442079567E-2"/>
          <c:w val="0.66428193371512845"/>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3480297980116719"/>
          <c:w val="0.9112164396394129"/>
          <c:h val="0.53212796883018787"/>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Manchester</c:v>
                </c:pt>
                <c:pt idx="1">
                  <c:v>All visits to UK</c:v>
                </c:pt>
              </c:strCache>
            </c:strRef>
          </c:cat>
          <c:val>
            <c:numRef>
              <c:f>Sheet1!$B$2:$B$3</c:f>
              <c:numCache>
                <c:formatCode>0%</c:formatCode>
                <c:ptCount val="2"/>
                <c:pt idx="0">
                  <c:v>0.17</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Manchester</c:v>
                </c:pt>
                <c:pt idx="1">
                  <c:v>All visits to UK</c:v>
                </c:pt>
              </c:strCache>
            </c:strRef>
          </c:cat>
          <c:val>
            <c:numRef>
              <c:f>Sheet1!$C$2:$C$3</c:f>
              <c:numCache>
                <c:formatCode>0%</c:formatCode>
                <c:ptCount val="2"/>
                <c:pt idx="0">
                  <c:v>0.27</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Manchester</c:v>
                </c:pt>
                <c:pt idx="1">
                  <c:v>All visits to UK</c:v>
                </c:pt>
              </c:strCache>
            </c:strRef>
          </c:cat>
          <c:val>
            <c:numRef>
              <c:f>Sheet1!$D$2:$D$3</c:f>
              <c:numCache>
                <c:formatCode>0%</c:formatCode>
                <c:ptCount val="2"/>
                <c:pt idx="0">
                  <c:v>0.33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Manchester</c:v>
                </c:pt>
                <c:pt idx="1">
                  <c:v>All visits to UK</c:v>
                </c:pt>
              </c:strCache>
            </c:strRef>
          </c:cat>
          <c:val>
            <c:numRef>
              <c:f>Sheet1!$E$2:$E$3</c:f>
              <c:numCache>
                <c:formatCode>0%</c:formatCode>
                <c:ptCount val="2"/>
                <c:pt idx="0">
                  <c:v>0.23</c:v>
                </c:pt>
                <c:pt idx="1">
                  <c:v>0.39</c:v>
                </c:pt>
              </c:numCache>
            </c:numRef>
          </c:val>
        </c:ser>
        <c:dLbls>
          <c:showLegendKey val="0"/>
          <c:showVal val="0"/>
          <c:showCatName val="0"/>
          <c:showSerName val="0"/>
          <c:showPercent val="0"/>
          <c:showBubbleSize val="0"/>
        </c:dLbls>
        <c:gapWidth val="100"/>
        <c:overlap val="100"/>
        <c:axId val="577952144"/>
        <c:axId val="577952928"/>
      </c:barChart>
      <c:catAx>
        <c:axId val="57795214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952928"/>
        <c:crosses val="autoZero"/>
        <c:auto val="1"/>
        <c:lblAlgn val="ctr"/>
        <c:lblOffset val="100"/>
        <c:noMultiLvlLbl val="0"/>
      </c:catAx>
      <c:valAx>
        <c:axId val="577952928"/>
        <c:scaling>
          <c:orientation val="maxMin"/>
        </c:scaling>
        <c:delete val="1"/>
        <c:axPos val="l"/>
        <c:numFmt formatCode="0%" sourceLinked="1"/>
        <c:majorTickMark val="out"/>
        <c:minorTickMark val="none"/>
        <c:tickLblPos val="nextTo"/>
        <c:crossAx val="577952144"/>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Sheet1!$B$2:$B$5</c:f>
              <c:numCache>
                <c:formatCode>0%</c:formatCode>
                <c:ptCount val="4"/>
                <c:pt idx="0">
                  <c:v>0.05</c:v>
                </c:pt>
                <c:pt idx="1">
                  <c:v>0.11</c:v>
                </c:pt>
                <c:pt idx="2">
                  <c:v>0.05</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Sheet1!$C$2:$C$5</c:f>
              <c:numCache>
                <c:formatCode>0%</c:formatCode>
                <c:ptCount val="4"/>
                <c:pt idx="0">
                  <c:v>7.0000000000000007E-2</c:v>
                </c:pt>
                <c:pt idx="1">
                  <c:v>0.09</c:v>
                </c:pt>
                <c:pt idx="2">
                  <c:v>0.1</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Sheet1!$D$2:$D$5</c:f>
              <c:numCache>
                <c:formatCode>0%</c:formatCode>
                <c:ptCount val="4"/>
                <c:pt idx="0">
                  <c:v>0.06</c:v>
                </c:pt>
                <c:pt idx="1">
                  <c:v>0.09</c:v>
                </c:pt>
                <c:pt idx="2">
                  <c:v>0.08</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Sheet1!$E$2:$E$5</c:f>
              <c:numCache>
                <c:formatCode>0%</c:formatCode>
                <c:ptCount val="4"/>
                <c:pt idx="0">
                  <c:v>0.09</c:v>
                </c:pt>
                <c:pt idx="1">
                  <c:v>0.08</c:v>
                </c:pt>
                <c:pt idx="2">
                  <c:v>0.08</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Sheet1!$F$2:$F$5</c:f>
              <c:numCache>
                <c:formatCode>0%</c:formatCode>
                <c:ptCount val="4"/>
                <c:pt idx="0">
                  <c:v>0.03</c:v>
                </c:pt>
                <c:pt idx="1">
                  <c:v>0.05</c:v>
                </c:pt>
                <c:pt idx="2">
                  <c:v>0.04</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Sheet1!$G$2:$G$5</c:f>
              <c:numCache>
                <c:formatCode>0%</c:formatCode>
                <c:ptCount val="4"/>
                <c:pt idx="0">
                  <c:v>0.06</c:v>
                </c:pt>
                <c:pt idx="1">
                  <c:v>0.06</c:v>
                </c:pt>
                <c:pt idx="2">
                  <c:v>0.05</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Sheet1!$H$2:$H$5</c:f>
              <c:numCache>
                <c:formatCode>0%</c:formatCode>
                <c:ptCount val="4"/>
                <c:pt idx="0">
                  <c:v>0.04</c:v>
                </c:pt>
                <c:pt idx="1">
                  <c:v>0.05</c:v>
                </c:pt>
                <c:pt idx="2">
                  <c:v>0.03</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Sheet1!$I$2:$I$5</c:f>
              <c:numCache>
                <c:formatCode>0%</c:formatCode>
                <c:ptCount val="4"/>
                <c:pt idx="0">
                  <c:v>0.05</c:v>
                </c:pt>
                <c:pt idx="1">
                  <c:v>0.03</c:v>
                </c:pt>
                <c:pt idx="2">
                  <c:v>0.05</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Sheet1!$J$2:$J$5</c:f>
              <c:numCache>
                <c:formatCode>0%</c:formatCode>
                <c:ptCount val="4"/>
                <c:pt idx="0">
                  <c:v>0.09</c:v>
                </c:pt>
                <c:pt idx="1">
                  <c:v>0.06</c:v>
                </c:pt>
                <c:pt idx="2">
                  <c:v>0.15</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Manchester</c:v>
                </c:pt>
                <c:pt idx="1">
                  <c:v>All visitors to UK</c:v>
                </c:pt>
                <c:pt idx="2">
                  <c:v>All holiday visitors to Manchester</c:v>
                </c:pt>
                <c:pt idx="3">
                  <c:v>All holiday visitors to UK</c:v>
                </c:pt>
              </c:strCache>
            </c:strRef>
          </c:cat>
          <c:val>
            <c:numRef>
              <c:f>Sheet1!$K$2:$K$5</c:f>
              <c:numCache>
                <c:formatCode>0%</c:formatCode>
                <c:ptCount val="4"/>
                <c:pt idx="0">
                  <c:v>0.46</c:v>
                </c:pt>
                <c:pt idx="1">
                  <c:v>0.38</c:v>
                </c:pt>
                <c:pt idx="2">
                  <c:v>0.38</c:v>
                </c:pt>
                <c:pt idx="3">
                  <c:v>0.28999999999999998</c:v>
                </c:pt>
              </c:numCache>
            </c:numRef>
          </c:val>
        </c:ser>
        <c:dLbls>
          <c:showLegendKey val="0"/>
          <c:showVal val="0"/>
          <c:showCatName val="0"/>
          <c:showSerName val="0"/>
          <c:showPercent val="0"/>
          <c:showBubbleSize val="0"/>
        </c:dLbls>
        <c:gapWidth val="49"/>
        <c:overlap val="100"/>
        <c:axId val="577965080"/>
        <c:axId val="577967040"/>
      </c:barChart>
      <c:catAx>
        <c:axId val="577965080"/>
        <c:scaling>
          <c:orientation val="maxMin"/>
        </c:scaling>
        <c:delete val="0"/>
        <c:axPos val="l"/>
        <c:numFmt formatCode="General" sourceLinked="0"/>
        <c:majorTickMark val="none"/>
        <c:minorTickMark val="none"/>
        <c:tickLblPos val="nextTo"/>
        <c:txPr>
          <a:bodyPr/>
          <a:lstStyle/>
          <a:p>
            <a:pPr>
              <a:defRPr sz="1000" b="1"/>
            </a:pPr>
            <a:endParaRPr lang="en-US"/>
          </a:p>
        </c:txPr>
        <c:crossAx val="577967040"/>
        <c:crosses val="autoZero"/>
        <c:auto val="1"/>
        <c:lblAlgn val="ctr"/>
        <c:lblOffset val="100"/>
        <c:noMultiLvlLbl val="0"/>
      </c:catAx>
      <c:valAx>
        <c:axId val="577967040"/>
        <c:scaling>
          <c:orientation val="minMax"/>
          <c:max val="1"/>
        </c:scaling>
        <c:delete val="1"/>
        <c:axPos val="t"/>
        <c:numFmt formatCode="0%" sourceLinked="1"/>
        <c:majorTickMark val="out"/>
        <c:minorTickMark val="none"/>
        <c:tickLblPos val="nextTo"/>
        <c:crossAx val="577965080"/>
        <c:crosses val="autoZero"/>
        <c:crossBetween val="between"/>
      </c:valAx>
    </c:plotArea>
    <c:legend>
      <c:legendPos val="b"/>
      <c:layout>
        <c:manualLayout>
          <c:xMode val="edge"/>
          <c:yMode val="edge"/>
          <c:x val="0"/>
          <c:y val="0.88051921047087733"/>
          <c:w val="0.96404351583549386"/>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Sheet1!$B$2:$B$3</c:f>
              <c:numCache>
                <c:formatCode>0%</c:formatCode>
                <c:ptCount val="2"/>
                <c:pt idx="0">
                  <c:v>0.09</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Sheet1!$C$2:$C$3</c:f>
              <c:numCache>
                <c:formatCode>0%</c:formatCode>
                <c:ptCount val="2"/>
                <c:pt idx="0">
                  <c:v>0.19</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Sheet1!$D$2:$D$3</c:f>
              <c:numCache>
                <c:formatCode>0%</c:formatCode>
                <c:ptCount val="2"/>
                <c:pt idx="0">
                  <c:v>0.25</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Sheet1!$E$2:$E$3</c:f>
              <c:numCache>
                <c:formatCode>0%</c:formatCode>
                <c:ptCount val="2"/>
                <c:pt idx="0">
                  <c:v>0.16</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Sheet1!$F$2:$F$3</c:f>
              <c:numCache>
                <c:formatCode>0%</c:formatCode>
                <c:ptCount val="2"/>
                <c:pt idx="0">
                  <c:v>0.16</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Sheet1!$G$2:$G$3</c:f>
              <c:numCache>
                <c:formatCode>0%</c:formatCode>
                <c:ptCount val="2"/>
                <c:pt idx="0">
                  <c:v>0.1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Sheet1!$H$2:$H$3</c:f>
              <c:numCache>
                <c:formatCode>0%</c:formatCode>
                <c:ptCount val="2"/>
                <c:pt idx="0">
                  <c:v>0.05</c:v>
                </c:pt>
                <c:pt idx="1">
                  <c:v>0.06</c:v>
                </c:pt>
              </c:numCache>
            </c:numRef>
          </c:val>
        </c:ser>
        <c:dLbls>
          <c:showLegendKey val="0"/>
          <c:showVal val="0"/>
          <c:showCatName val="0"/>
          <c:showSerName val="0"/>
          <c:showPercent val="0"/>
          <c:showBubbleSize val="0"/>
        </c:dLbls>
        <c:gapWidth val="100"/>
        <c:overlap val="100"/>
        <c:axId val="525089432"/>
        <c:axId val="525139400"/>
      </c:barChart>
      <c:catAx>
        <c:axId val="525089432"/>
        <c:scaling>
          <c:orientation val="minMax"/>
        </c:scaling>
        <c:delete val="0"/>
        <c:axPos val="b"/>
        <c:numFmt formatCode="General" sourceLinked="0"/>
        <c:majorTickMark val="out"/>
        <c:minorTickMark val="none"/>
        <c:tickLblPos val="nextTo"/>
        <c:crossAx val="525139400"/>
        <c:crosses val="autoZero"/>
        <c:auto val="1"/>
        <c:lblAlgn val="ctr"/>
        <c:lblOffset val="100"/>
        <c:noMultiLvlLbl val="0"/>
      </c:catAx>
      <c:valAx>
        <c:axId val="525139400"/>
        <c:scaling>
          <c:orientation val="minMax"/>
        </c:scaling>
        <c:delete val="1"/>
        <c:axPos val="l"/>
        <c:numFmt formatCode="0%" sourceLinked="1"/>
        <c:majorTickMark val="out"/>
        <c:minorTickMark val="none"/>
        <c:tickLblPos val="nextTo"/>
        <c:crossAx val="52508943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Sheet1!$B$2:$B$3</c:f>
              <c:numCache>
                <c:formatCode>0%</c:formatCode>
                <c:ptCount val="2"/>
                <c:pt idx="0">
                  <c:v>0.27</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Sheet1!$C$2:$C$3</c:f>
              <c:numCache>
                <c:formatCode>0%</c:formatCode>
                <c:ptCount val="2"/>
                <c:pt idx="0">
                  <c:v>0.31</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Sheet1!$D$2:$D$3</c:f>
              <c:numCache>
                <c:formatCode>0%</c:formatCode>
                <c:ptCount val="2"/>
                <c:pt idx="0">
                  <c:v>0.27</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dLbl>
              <c:idx val="1"/>
              <c:spPr>
                <a:noFill/>
                <a:ln>
                  <a:noFill/>
                </a:ln>
                <a:effectLst/>
              </c:spPr>
              <c:txPr>
                <a:bodyPr/>
                <a:lstStyle/>
                <a:p>
                  <a:pPr>
                    <a:defRPr sz="7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Sheet1!$E$2:$E$3</c:f>
              <c:numCache>
                <c:formatCode>0%</c:formatCode>
                <c:ptCount val="2"/>
                <c:pt idx="0">
                  <c:v>0.15</c:v>
                </c:pt>
                <c:pt idx="1">
                  <c:v>7.0000000000000007E-2</c:v>
                </c:pt>
              </c:numCache>
            </c:numRef>
          </c:val>
        </c:ser>
        <c:dLbls>
          <c:showLegendKey val="0"/>
          <c:showVal val="1"/>
          <c:showCatName val="0"/>
          <c:showSerName val="0"/>
          <c:showPercent val="0"/>
          <c:showBubbleSize val="0"/>
        </c:dLbls>
        <c:gapWidth val="49"/>
        <c:overlap val="100"/>
        <c:axId val="309899224"/>
        <c:axId val="531705984"/>
      </c:barChart>
      <c:catAx>
        <c:axId val="309899224"/>
        <c:scaling>
          <c:orientation val="minMax"/>
        </c:scaling>
        <c:delete val="0"/>
        <c:axPos val="b"/>
        <c:numFmt formatCode="General" sourceLinked="0"/>
        <c:majorTickMark val="none"/>
        <c:minorTickMark val="none"/>
        <c:tickLblPos val="nextTo"/>
        <c:txPr>
          <a:bodyPr/>
          <a:lstStyle/>
          <a:p>
            <a:pPr>
              <a:defRPr b="1"/>
            </a:pPr>
            <a:endParaRPr lang="en-US"/>
          </a:p>
        </c:txPr>
        <c:crossAx val="531705984"/>
        <c:crosses val="autoZero"/>
        <c:auto val="1"/>
        <c:lblAlgn val="ctr"/>
        <c:lblOffset val="100"/>
        <c:noMultiLvlLbl val="0"/>
      </c:catAx>
      <c:valAx>
        <c:axId val="531705984"/>
        <c:scaling>
          <c:orientation val="minMax"/>
        </c:scaling>
        <c:delete val="1"/>
        <c:axPos val="l"/>
        <c:numFmt formatCode="0%" sourceLinked="1"/>
        <c:majorTickMark val="none"/>
        <c:minorTickMark val="none"/>
        <c:tickLblPos val="nextTo"/>
        <c:crossAx val="309899224"/>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21825440"/>
        <c:axId val="569664872"/>
      </c:lineChart>
      <c:catAx>
        <c:axId val="521825440"/>
        <c:scaling>
          <c:orientation val="minMax"/>
        </c:scaling>
        <c:delete val="1"/>
        <c:axPos val="b"/>
        <c:numFmt formatCode="General" sourceLinked="0"/>
        <c:majorTickMark val="out"/>
        <c:minorTickMark val="none"/>
        <c:tickLblPos val="nextTo"/>
        <c:crossAx val="569664872"/>
        <c:crosses val="autoZero"/>
        <c:auto val="1"/>
        <c:lblAlgn val="ctr"/>
        <c:lblOffset val="100"/>
        <c:noMultiLvlLbl val="0"/>
      </c:catAx>
      <c:valAx>
        <c:axId val="569664872"/>
        <c:scaling>
          <c:orientation val="minMax"/>
        </c:scaling>
        <c:delete val="1"/>
        <c:axPos val="l"/>
        <c:numFmt formatCode="General" sourceLinked="1"/>
        <c:majorTickMark val="out"/>
        <c:minorTickMark val="none"/>
        <c:tickLblPos val="nextTo"/>
        <c:crossAx val="521825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18114483840191"/>
          <c:y val="0.19287543691570366"/>
          <c:w val="0.80002960191719641"/>
          <c:h val="0.5510710556934626"/>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Sheet1!$B$2:$B$3</c:f>
              <c:numCache>
                <c:formatCode>0%</c:formatCode>
                <c:ptCount val="2"/>
                <c:pt idx="0">
                  <c:v>0.15</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Sheet1!$C$2:$C$3</c:f>
              <c:numCache>
                <c:formatCode>0%</c:formatCode>
                <c:ptCount val="2"/>
                <c:pt idx="0">
                  <c:v>0.25</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Sheet1!$D$2:$D$3</c:f>
              <c:numCache>
                <c:formatCode>0%</c:formatCode>
                <c:ptCount val="2"/>
                <c:pt idx="0">
                  <c:v>0.41</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Sheet1!$E$2:$E$3</c:f>
              <c:numCache>
                <c:formatCode>0%</c:formatCode>
                <c:ptCount val="2"/>
                <c:pt idx="0">
                  <c:v>0.19</c:v>
                </c:pt>
                <c:pt idx="1">
                  <c:v>0.21</c:v>
                </c:pt>
              </c:numCache>
            </c:numRef>
          </c:val>
        </c:ser>
        <c:dLbls>
          <c:showLegendKey val="0"/>
          <c:showVal val="1"/>
          <c:showCatName val="0"/>
          <c:showSerName val="0"/>
          <c:showPercent val="0"/>
          <c:showBubbleSize val="0"/>
        </c:dLbls>
        <c:gapWidth val="49"/>
        <c:overlap val="100"/>
        <c:axId val="531706376"/>
        <c:axId val="531700888"/>
      </c:barChart>
      <c:catAx>
        <c:axId val="531706376"/>
        <c:scaling>
          <c:orientation val="minMax"/>
        </c:scaling>
        <c:delete val="0"/>
        <c:axPos val="b"/>
        <c:numFmt formatCode="General" sourceLinked="0"/>
        <c:majorTickMark val="none"/>
        <c:minorTickMark val="none"/>
        <c:tickLblPos val="nextTo"/>
        <c:txPr>
          <a:bodyPr/>
          <a:lstStyle/>
          <a:p>
            <a:pPr>
              <a:defRPr b="1"/>
            </a:pPr>
            <a:endParaRPr lang="en-US"/>
          </a:p>
        </c:txPr>
        <c:crossAx val="531700888"/>
        <c:crosses val="autoZero"/>
        <c:auto val="1"/>
        <c:lblAlgn val="ctr"/>
        <c:lblOffset val="100"/>
        <c:noMultiLvlLbl val="0"/>
      </c:catAx>
      <c:valAx>
        <c:axId val="531700888"/>
        <c:scaling>
          <c:orientation val="minMax"/>
        </c:scaling>
        <c:delete val="1"/>
        <c:axPos val="l"/>
        <c:numFmt formatCode="0%" sourceLinked="1"/>
        <c:majorTickMark val="none"/>
        <c:minorTickMark val="none"/>
        <c:tickLblPos val="nextTo"/>
        <c:crossAx val="531706376"/>
        <c:crosses val="autoZero"/>
        <c:crossBetween val="between"/>
      </c:valAx>
    </c:plotArea>
    <c:legend>
      <c:legendPos val="l"/>
      <c:layout>
        <c:manualLayout>
          <c:xMode val="edge"/>
          <c:yMode val="edge"/>
          <c:x val="0"/>
          <c:y val="0.18274962430625072"/>
          <c:w val="0.23970081471335861"/>
          <c:h val="0.582991884059356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77543825746441"/>
          <c:y val="5.6335256474622723E-2"/>
          <c:w val="0.73438504388949055"/>
          <c:h val="0.63962506805655384"/>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Sheet1!$B$2:$B$3</c:f>
              <c:numCache>
                <c:formatCode>0%</c:formatCode>
                <c:ptCount val="2"/>
                <c:pt idx="0">
                  <c:v>0.92</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Sheet1!$C$2:$C$3</c:f>
              <c:numCache>
                <c:formatCode>0%</c:formatCode>
                <c:ptCount val="2"/>
                <c:pt idx="0">
                  <c:v>0.08</c:v>
                </c:pt>
                <c:pt idx="1">
                  <c:v>0.16</c:v>
                </c:pt>
              </c:numCache>
            </c:numRef>
          </c:val>
        </c:ser>
        <c:dLbls>
          <c:showLegendKey val="0"/>
          <c:showVal val="1"/>
          <c:showCatName val="0"/>
          <c:showSerName val="0"/>
          <c:showPercent val="0"/>
          <c:showBubbleSize val="0"/>
        </c:dLbls>
        <c:gapWidth val="49"/>
        <c:overlap val="100"/>
        <c:axId val="531706768"/>
        <c:axId val="531711864"/>
      </c:barChart>
      <c:catAx>
        <c:axId val="531706768"/>
        <c:scaling>
          <c:orientation val="minMax"/>
        </c:scaling>
        <c:delete val="0"/>
        <c:axPos val="b"/>
        <c:numFmt formatCode="General" sourceLinked="0"/>
        <c:majorTickMark val="none"/>
        <c:minorTickMark val="none"/>
        <c:tickLblPos val="nextTo"/>
        <c:txPr>
          <a:bodyPr/>
          <a:lstStyle/>
          <a:p>
            <a:pPr>
              <a:defRPr b="1"/>
            </a:pPr>
            <a:endParaRPr lang="en-US"/>
          </a:p>
        </c:txPr>
        <c:crossAx val="531711864"/>
        <c:crosses val="autoZero"/>
        <c:auto val="1"/>
        <c:lblAlgn val="ctr"/>
        <c:lblOffset val="100"/>
        <c:noMultiLvlLbl val="0"/>
      </c:catAx>
      <c:valAx>
        <c:axId val="531711864"/>
        <c:scaling>
          <c:orientation val="minMax"/>
          <c:max val="1"/>
          <c:min val="0"/>
        </c:scaling>
        <c:delete val="1"/>
        <c:axPos val="l"/>
        <c:numFmt formatCode="0%" sourceLinked="1"/>
        <c:majorTickMark val="out"/>
        <c:minorTickMark val="none"/>
        <c:tickLblPos val="nextTo"/>
        <c:crossAx val="531706768"/>
        <c:crosses val="autoZero"/>
        <c:crossBetween val="between"/>
      </c:valAx>
    </c:plotArea>
    <c:legend>
      <c:legendPos val="l"/>
      <c:layout>
        <c:manualLayout>
          <c:xMode val="edge"/>
          <c:yMode val="edge"/>
          <c:x val="0"/>
          <c:y val="0.10390324658299026"/>
          <c:w val="0.31088903561215137"/>
          <c:h val="0.55497205443970865"/>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Manchester</c:v>
                </c:pt>
                <c:pt idx="1">
                  <c:v>Holiday visitors to UK</c:v>
                </c:pt>
              </c:strCache>
            </c:strRef>
          </c:cat>
          <c:val>
            <c:numRef>
              <c:f>Sheet1!$B$2:$B$4</c:f>
              <c:numCache>
                <c:formatCode>_-[$£-809]* #,##0_-;\-[$£-809]* #,##0_-;_-[$£-809]* "-"??_-;_-@_-</c:formatCode>
                <c:ptCount val="2"/>
                <c:pt idx="0">
                  <c:v>391</c:v>
                </c:pt>
                <c:pt idx="1">
                  <c:v>644</c:v>
                </c:pt>
              </c:numCache>
            </c:numRef>
          </c:val>
        </c:ser>
        <c:dLbls>
          <c:showLegendKey val="0"/>
          <c:showVal val="0"/>
          <c:showCatName val="0"/>
          <c:showSerName val="0"/>
          <c:showPercent val="0"/>
          <c:showBubbleSize val="0"/>
        </c:dLbls>
        <c:gapWidth val="102"/>
        <c:axId val="531707160"/>
        <c:axId val="531701672"/>
      </c:barChart>
      <c:catAx>
        <c:axId val="53170716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31701672"/>
        <c:crosses val="autoZero"/>
        <c:auto val="1"/>
        <c:lblAlgn val="ctr"/>
        <c:lblOffset val="100"/>
        <c:noMultiLvlLbl val="0"/>
      </c:catAx>
      <c:valAx>
        <c:axId val="531701672"/>
        <c:scaling>
          <c:orientation val="minMax"/>
          <c:max val="1000"/>
        </c:scaling>
        <c:delete val="1"/>
        <c:axPos val="l"/>
        <c:numFmt formatCode="_-[$£-809]* #,##0_-;\-[$£-809]* #,##0_-;_-[$£-809]* &quot;-&quot;??_-;_-@_-" sourceLinked="1"/>
        <c:majorTickMark val="out"/>
        <c:minorTickMark val="none"/>
        <c:tickLblPos val="nextTo"/>
        <c:crossAx val="53170716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Manchester</c:v>
                </c:pt>
                <c:pt idx="1">
                  <c:v>Holiday visitors to UK</c:v>
                </c:pt>
              </c:strCache>
            </c:strRef>
          </c:cat>
          <c:val>
            <c:numRef>
              <c:f>Sheet1!$B$2:$B$4</c:f>
              <c:numCache>
                <c:formatCode>_-[$£-809]* #,##0_-;\-[$£-809]* #,##0_-;_-[$£-809]* "-"??_-;_-@_-</c:formatCode>
                <c:ptCount val="2"/>
                <c:pt idx="0">
                  <c:v>89</c:v>
                </c:pt>
                <c:pt idx="1">
                  <c:v>101</c:v>
                </c:pt>
              </c:numCache>
            </c:numRef>
          </c:val>
        </c:ser>
        <c:dLbls>
          <c:showLegendKey val="0"/>
          <c:showVal val="0"/>
          <c:showCatName val="0"/>
          <c:showSerName val="0"/>
          <c:showPercent val="0"/>
          <c:showBubbleSize val="0"/>
        </c:dLbls>
        <c:gapWidth val="102"/>
        <c:axId val="531700496"/>
        <c:axId val="531707552"/>
      </c:barChart>
      <c:catAx>
        <c:axId val="531700496"/>
        <c:scaling>
          <c:orientation val="minMax"/>
        </c:scaling>
        <c:delete val="0"/>
        <c:axPos val="b"/>
        <c:numFmt formatCode="General" sourceLinked="0"/>
        <c:majorTickMark val="out"/>
        <c:minorTickMark val="none"/>
        <c:tickLblPos val="nextTo"/>
        <c:txPr>
          <a:bodyPr/>
          <a:lstStyle/>
          <a:p>
            <a:pPr>
              <a:defRPr sz="900" b="1"/>
            </a:pPr>
            <a:endParaRPr lang="en-US"/>
          </a:p>
        </c:txPr>
        <c:crossAx val="531707552"/>
        <c:crosses val="autoZero"/>
        <c:auto val="1"/>
        <c:lblAlgn val="ctr"/>
        <c:lblOffset val="100"/>
        <c:noMultiLvlLbl val="0"/>
      </c:catAx>
      <c:valAx>
        <c:axId val="531707552"/>
        <c:scaling>
          <c:orientation val="minMax"/>
          <c:max val="1000"/>
        </c:scaling>
        <c:delete val="1"/>
        <c:axPos val="l"/>
        <c:numFmt formatCode="_-[$£-809]* #,##0_-;\-[$£-809]* #,##0_-;_-[$£-809]* &quot;-&quot;??_-;_-@_-" sourceLinked="1"/>
        <c:majorTickMark val="out"/>
        <c:minorTickMark val="none"/>
        <c:tickLblPos val="nextTo"/>
        <c:crossAx val="531700496"/>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Sheet1!$B$2:$B$3</c:f>
              <c:numCache>
                <c:formatCode>0%</c:formatCode>
                <c:ptCount val="2"/>
                <c:pt idx="0">
                  <c:v>0.05</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Sheet1!$C$2:$C$3</c:f>
              <c:numCache>
                <c:formatCode>0%</c:formatCode>
                <c:ptCount val="2"/>
                <c:pt idx="0">
                  <c:v>0.87</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Manchester</c:v>
                </c:pt>
                <c:pt idx="1">
                  <c:v>Holiday visitors to UK</c:v>
                </c:pt>
              </c:strCache>
            </c:strRef>
          </c:cat>
          <c:val>
            <c:numRef>
              <c:f>Sheet1!$D$2:$D$3</c:f>
              <c:numCache>
                <c:formatCode>0%</c:formatCode>
                <c:ptCount val="2"/>
                <c:pt idx="0">
                  <c:v>0.08</c:v>
                </c:pt>
                <c:pt idx="1">
                  <c:v>0.15</c:v>
                </c:pt>
              </c:numCache>
            </c:numRef>
          </c:val>
        </c:ser>
        <c:dLbls>
          <c:showLegendKey val="0"/>
          <c:showVal val="1"/>
          <c:showCatName val="0"/>
          <c:showSerName val="0"/>
          <c:showPercent val="0"/>
          <c:showBubbleSize val="0"/>
        </c:dLbls>
        <c:gapWidth val="49"/>
        <c:overlap val="100"/>
        <c:axId val="525130416"/>
        <c:axId val="525131200"/>
      </c:barChart>
      <c:catAx>
        <c:axId val="525130416"/>
        <c:scaling>
          <c:orientation val="minMax"/>
        </c:scaling>
        <c:delete val="0"/>
        <c:axPos val="b"/>
        <c:numFmt formatCode="General" sourceLinked="0"/>
        <c:majorTickMark val="none"/>
        <c:minorTickMark val="none"/>
        <c:tickLblPos val="nextTo"/>
        <c:txPr>
          <a:bodyPr/>
          <a:lstStyle/>
          <a:p>
            <a:pPr>
              <a:defRPr b="1"/>
            </a:pPr>
            <a:endParaRPr lang="en-US"/>
          </a:p>
        </c:txPr>
        <c:crossAx val="525131200"/>
        <c:crosses val="autoZero"/>
        <c:auto val="1"/>
        <c:lblAlgn val="ctr"/>
        <c:lblOffset val="100"/>
        <c:noMultiLvlLbl val="0"/>
      </c:catAx>
      <c:valAx>
        <c:axId val="525131200"/>
        <c:scaling>
          <c:orientation val="minMax"/>
        </c:scaling>
        <c:delete val="1"/>
        <c:axPos val="l"/>
        <c:numFmt formatCode="0%" sourceLinked="1"/>
        <c:majorTickMark val="none"/>
        <c:minorTickMark val="none"/>
        <c:tickLblPos val="nextTo"/>
        <c:crossAx val="52513041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North West</c:v>
                </c:pt>
                <c:pt idx="1">
                  <c:v>  London</c:v>
                </c:pt>
                <c:pt idx="2">
                  <c:v> South East (excl.London)</c:v>
                </c:pt>
                <c:pt idx="3">
                  <c:v>  West Mids</c:v>
                </c:pt>
                <c:pt idx="4">
                  <c:v>  North East</c:v>
                </c:pt>
              </c:strCache>
            </c:strRef>
          </c:cat>
          <c:val>
            <c:numRef>
              <c:f>Sheet1!$B$2:$B$6</c:f>
              <c:numCache>
                <c:formatCode>0%</c:formatCode>
                <c:ptCount val="5"/>
                <c:pt idx="0">
                  <c:v>0.64675631626254892</c:v>
                </c:pt>
                <c:pt idx="1">
                  <c:v>0.23774650480285001</c:v>
                </c:pt>
                <c:pt idx="2">
                  <c:v>8.3693862964447002E-2</c:v>
                </c:pt>
                <c:pt idx="3">
                  <c:v>8.0042992820090805E-3</c:v>
                </c:pt>
                <c:pt idx="4">
                  <c:v>6.9362471708125295E-3</c:v>
                </c:pt>
              </c:numCache>
            </c:numRef>
          </c:val>
        </c:ser>
        <c:dLbls>
          <c:showLegendKey val="0"/>
          <c:showVal val="0"/>
          <c:showCatName val="0"/>
          <c:showSerName val="0"/>
          <c:showPercent val="0"/>
          <c:showBubbleSize val="0"/>
        </c:dLbls>
        <c:gapWidth val="150"/>
        <c:axId val="609860736"/>
        <c:axId val="609861128"/>
      </c:barChart>
      <c:catAx>
        <c:axId val="609860736"/>
        <c:scaling>
          <c:orientation val="maxMin"/>
        </c:scaling>
        <c:delete val="0"/>
        <c:axPos val="l"/>
        <c:numFmt formatCode="General" sourceLinked="1"/>
        <c:majorTickMark val="out"/>
        <c:minorTickMark val="none"/>
        <c:tickLblPos val="nextTo"/>
        <c:crossAx val="609861128"/>
        <c:crosses val="autoZero"/>
        <c:auto val="1"/>
        <c:lblAlgn val="ctr"/>
        <c:lblOffset val="100"/>
        <c:noMultiLvlLbl val="0"/>
      </c:catAx>
      <c:valAx>
        <c:axId val="609861128"/>
        <c:scaling>
          <c:orientation val="minMax"/>
        </c:scaling>
        <c:delete val="1"/>
        <c:axPos val="t"/>
        <c:numFmt formatCode="0%" sourceLinked="1"/>
        <c:majorTickMark val="out"/>
        <c:minorTickMark val="none"/>
        <c:tickLblPos val="nextTo"/>
        <c:crossAx val="60986073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Liverpool</c:v>
                </c:pt>
                <c:pt idx="1">
                  <c:v> York</c:v>
                </c:pt>
                <c:pt idx="2">
                  <c:v> Blackpool</c:v>
                </c:pt>
                <c:pt idx="3">
                  <c:v> Chester</c:v>
                </c:pt>
                <c:pt idx="4">
                  <c:v> Conwy</c:v>
                </c:pt>
              </c:strCache>
            </c:strRef>
          </c:cat>
          <c:val>
            <c:numRef>
              <c:f>Sheet1!$B$2:$B$6</c:f>
              <c:numCache>
                <c:formatCode>0%</c:formatCode>
                <c:ptCount val="5"/>
                <c:pt idx="0">
                  <c:v>0.6</c:v>
                </c:pt>
                <c:pt idx="1">
                  <c:v>0.28999999999999998</c:v>
                </c:pt>
                <c:pt idx="2">
                  <c:v>0.18</c:v>
                </c:pt>
                <c:pt idx="3">
                  <c:v>0.14000000000000001</c:v>
                </c:pt>
                <c:pt idx="4">
                  <c:v>0.13</c:v>
                </c:pt>
              </c:numCache>
            </c:numRef>
          </c:val>
        </c:ser>
        <c:ser>
          <c:idx val="1"/>
          <c:order val="1"/>
          <c:tx>
            <c:strRef>
              <c:f>Sheet1!$C$1</c:f>
              <c:strCache>
                <c:ptCount val="1"/>
                <c:pt idx="0">
                  <c:v>Holiday visitor to UK</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Liverpool</c:v>
                </c:pt>
                <c:pt idx="1">
                  <c:v> York</c:v>
                </c:pt>
                <c:pt idx="2">
                  <c:v> Blackpool</c:v>
                </c:pt>
                <c:pt idx="3">
                  <c:v> Chester</c:v>
                </c:pt>
                <c:pt idx="4">
                  <c:v> Conwy</c:v>
                </c:pt>
              </c:strCache>
            </c:strRef>
          </c:cat>
          <c:val>
            <c:numRef>
              <c:f>Sheet1!$C$2:$C$6</c:f>
            </c:numRef>
          </c:val>
        </c:ser>
        <c:dLbls>
          <c:showLegendKey val="0"/>
          <c:showVal val="0"/>
          <c:showCatName val="0"/>
          <c:showSerName val="0"/>
          <c:showPercent val="0"/>
          <c:showBubbleSize val="0"/>
        </c:dLbls>
        <c:gapWidth val="150"/>
        <c:axId val="609857992"/>
        <c:axId val="609847800"/>
      </c:barChart>
      <c:catAx>
        <c:axId val="609857992"/>
        <c:scaling>
          <c:orientation val="maxMin"/>
        </c:scaling>
        <c:delete val="0"/>
        <c:axPos val="l"/>
        <c:numFmt formatCode="General" sourceLinked="1"/>
        <c:majorTickMark val="out"/>
        <c:minorTickMark val="none"/>
        <c:tickLblPos val="nextTo"/>
        <c:crossAx val="609847800"/>
        <c:crosses val="autoZero"/>
        <c:auto val="1"/>
        <c:lblAlgn val="ctr"/>
        <c:lblOffset val="100"/>
        <c:noMultiLvlLbl val="0"/>
      </c:catAx>
      <c:valAx>
        <c:axId val="609847800"/>
        <c:scaling>
          <c:orientation val="minMax"/>
        </c:scaling>
        <c:delete val="1"/>
        <c:axPos val="t"/>
        <c:numFmt formatCode="0%" sourceLinked="1"/>
        <c:majorTickMark val="out"/>
        <c:minorTickMark val="none"/>
        <c:tickLblPos val="nextTo"/>
        <c:crossAx val="60985799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Newc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1.9</c:v>
                </c:pt>
                <c:pt idx="1">
                  <c:v>1.3</c:v>
                </c:pt>
                <c:pt idx="2" formatCode="0.0">
                  <c:v>2.1</c:v>
                </c:pt>
                <c:pt idx="3" formatCode="0.0">
                  <c:v>1.9</c:v>
                </c:pt>
                <c:pt idx="4" formatCode="0.0">
                  <c:v>2.7</c:v>
                </c:pt>
              </c:numCache>
            </c:numRef>
          </c:val>
        </c:ser>
        <c:ser>
          <c:idx val="1"/>
          <c:order val="1"/>
          <c:tx>
            <c:strRef>
              <c:f>Sheet1!$C$1</c:f>
              <c:strCache>
                <c:ptCount val="1"/>
                <c:pt idx="0">
                  <c:v>Newc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0.3</c:v>
                </c:pt>
                <c:pt idx="1">
                  <c:v>0.3</c:v>
                </c:pt>
                <c:pt idx="2" formatCode="0.0">
                  <c:v>0.4</c:v>
                </c:pt>
                <c:pt idx="3" formatCode="0.0">
                  <c:v>0.5</c:v>
                </c:pt>
                <c:pt idx="4" formatCode="0.0">
                  <c:v>0.3</c:v>
                </c:pt>
              </c:numCache>
            </c:numRef>
          </c:val>
        </c:ser>
        <c:dLbls>
          <c:showLegendKey val="0"/>
          <c:showVal val="0"/>
          <c:showCatName val="0"/>
          <c:showSerName val="0"/>
          <c:showPercent val="0"/>
          <c:showBubbleSize val="0"/>
        </c:dLbls>
        <c:gapWidth val="219"/>
        <c:axId val="564290848"/>
        <c:axId val="56429202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64290848"/>
        <c:axId val="564292024"/>
      </c:lineChart>
      <c:catAx>
        <c:axId val="56429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4292024"/>
        <c:crosses val="autoZero"/>
        <c:auto val="1"/>
        <c:lblAlgn val="ctr"/>
        <c:lblOffset val="100"/>
        <c:noMultiLvlLbl val="0"/>
      </c:catAx>
      <c:valAx>
        <c:axId val="564292024"/>
        <c:scaling>
          <c:orientation val="minMax"/>
        </c:scaling>
        <c:delete val="1"/>
        <c:axPos val="l"/>
        <c:numFmt formatCode="General" sourceLinked="1"/>
        <c:majorTickMark val="none"/>
        <c:minorTickMark val="none"/>
        <c:tickLblPos val="nextTo"/>
        <c:crossAx val="5642908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Newcastle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174</c:v>
                </c:pt>
                <c:pt idx="1">
                  <c:v>86</c:v>
                </c:pt>
                <c:pt idx="2">
                  <c:v>129</c:v>
                </c:pt>
                <c:pt idx="3">
                  <c:v>123</c:v>
                </c:pt>
                <c:pt idx="4">
                  <c:v>166</c:v>
                </c:pt>
              </c:numCache>
            </c:numRef>
          </c:val>
        </c:ser>
        <c:ser>
          <c:idx val="1"/>
          <c:order val="1"/>
          <c:tx>
            <c:strRef>
              <c:f>Sheet1!$C$1</c:f>
              <c:strCache>
                <c:ptCount val="1"/>
                <c:pt idx="0">
                  <c:v>Newcastle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57</c:v>
                </c:pt>
                <c:pt idx="1">
                  <c:v>23</c:v>
                </c:pt>
                <c:pt idx="2">
                  <c:v>23</c:v>
                </c:pt>
                <c:pt idx="3">
                  <c:v>44</c:v>
                </c:pt>
                <c:pt idx="4">
                  <c:v>28</c:v>
                </c:pt>
              </c:numCache>
            </c:numRef>
          </c:val>
        </c:ser>
        <c:dLbls>
          <c:showLegendKey val="0"/>
          <c:showVal val="0"/>
          <c:showCatName val="0"/>
          <c:showSerName val="0"/>
          <c:showPercent val="0"/>
          <c:showBubbleSize val="0"/>
        </c:dLbls>
        <c:gapWidth val="219"/>
        <c:axId val="564285752"/>
        <c:axId val="56428771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64285752"/>
        <c:axId val="564287712"/>
      </c:lineChart>
      <c:catAx>
        <c:axId val="56428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4287712"/>
        <c:crosses val="autoZero"/>
        <c:auto val="1"/>
        <c:lblAlgn val="ctr"/>
        <c:lblOffset val="100"/>
        <c:noMultiLvlLbl val="0"/>
      </c:catAx>
      <c:valAx>
        <c:axId val="564287712"/>
        <c:scaling>
          <c:orientation val="minMax"/>
        </c:scaling>
        <c:delete val="1"/>
        <c:axPos val="l"/>
        <c:numFmt formatCode="General" sourceLinked="1"/>
        <c:majorTickMark val="none"/>
        <c:minorTickMark val="none"/>
        <c:tickLblPos val="nextTo"/>
        <c:crossAx val="5642857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Newcastle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212</c:v>
                </c:pt>
                <c:pt idx="1">
                  <c:v>200</c:v>
                </c:pt>
                <c:pt idx="2">
                  <c:v>243</c:v>
                </c:pt>
                <c:pt idx="3">
                  <c:v>263</c:v>
                </c:pt>
                <c:pt idx="4">
                  <c:v>296</c:v>
                </c:pt>
              </c:numCache>
            </c:numRef>
          </c:val>
        </c:ser>
        <c:ser>
          <c:idx val="1"/>
          <c:order val="1"/>
          <c:tx>
            <c:strRef>
              <c:f>Sheet1!$C$1</c:f>
              <c:strCache>
                <c:ptCount val="1"/>
                <c:pt idx="0">
                  <c:v>Newcastle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71</c:v>
                </c:pt>
                <c:pt idx="1">
                  <c:v>68</c:v>
                </c:pt>
                <c:pt idx="2">
                  <c:v>80</c:v>
                </c:pt>
                <c:pt idx="3">
                  <c:v>91</c:v>
                </c:pt>
                <c:pt idx="4">
                  <c:v>80</c:v>
                </c:pt>
              </c:numCache>
            </c:numRef>
          </c:val>
        </c:ser>
        <c:dLbls>
          <c:showLegendKey val="0"/>
          <c:showVal val="0"/>
          <c:showCatName val="0"/>
          <c:showSerName val="0"/>
          <c:showPercent val="0"/>
          <c:showBubbleSize val="0"/>
        </c:dLbls>
        <c:gapWidth val="219"/>
        <c:axId val="564286928"/>
        <c:axId val="56429908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64286928"/>
        <c:axId val="564299080"/>
      </c:lineChart>
      <c:catAx>
        <c:axId val="56428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4299080"/>
        <c:crosses val="autoZero"/>
        <c:auto val="1"/>
        <c:lblAlgn val="ctr"/>
        <c:lblOffset val="100"/>
        <c:noMultiLvlLbl val="0"/>
      </c:catAx>
      <c:valAx>
        <c:axId val="564299080"/>
        <c:scaling>
          <c:orientation val="minMax"/>
        </c:scaling>
        <c:delete val="1"/>
        <c:axPos val="l"/>
        <c:numFmt formatCode="General" sourceLinked="1"/>
        <c:majorTickMark val="none"/>
        <c:minorTickMark val="none"/>
        <c:tickLblPos val="nextTo"/>
        <c:crossAx val="5642869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69669576"/>
        <c:axId val="569668400"/>
      </c:lineChart>
      <c:catAx>
        <c:axId val="569669576"/>
        <c:scaling>
          <c:orientation val="minMax"/>
        </c:scaling>
        <c:delete val="1"/>
        <c:axPos val="b"/>
        <c:numFmt formatCode="General" sourceLinked="0"/>
        <c:majorTickMark val="out"/>
        <c:minorTickMark val="none"/>
        <c:tickLblPos val="nextTo"/>
        <c:crossAx val="569668400"/>
        <c:crosses val="autoZero"/>
        <c:auto val="1"/>
        <c:lblAlgn val="ctr"/>
        <c:lblOffset val="100"/>
        <c:noMultiLvlLbl val="0"/>
      </c:catAx>
      <c:valAx>
        <c:axId val="569668400"/>
        <c:scaling>
          <c:orientation val="minMax"/>
        </c:scaling>
        <c:delete val="1"/>
        <c:axPos val="l"/>
        <c:numFmt formatCode="General" sourceLinked="1"/>
        <c:majorTickMark val="out"/>
        <c:minorTickMark val="none"/>
        <c:tickLblPos val="nextTo"/>
        <c:crossAx val="56966957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Newcastle Upon Tyne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Newcastle Upon Tyne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95172416"/>
        <c:axId val="595172808"/>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95172416"/>
        <c:axId val="595172808"/>
      </c:lineChart>
      <c:catAx>
        <c:axId val="595172416"/>
        <c:scaling>
          <c:orientation val="minMax"/>
        </c:scaling>
        <c:delete val="1"/>
        <c:axPos val="b"/>
        <c:numFmt formatCode="General" sourceLinked="1"/>
        <c:majorTickMark val="none"/>
        <c:minorTickMark val="none"/>
        <c:tickLblPos val="nextTo"/>
        <c:crossAx val="595172808"/>
        <c:crosses val="autoZero"/>
        <c:auto val="1"/>
        <c:lblAlgn val="ctr"/>
        <c:lblOffset val="100"/>
        <c:noMultiLvlLbl val="0"/>
      </c:catAx>
      <c:valAx>
        <c:axId val="595172808"/>
        <c:scaling>
          <c:orientation val="minMax"/>
        </c:scaling>
        <c:delete val="1"/>
        <c:axPos val="l"/>
        <c:numFmt formatCode="General" sourceLinked="1"/>
        <c:majorTickMark val="none"/>
        <c:minorTickMark val="none"/>
        <c:tickLblPos val="nextTo"/>
        <c:crossAx val="595172416"/>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3397344"/>
        <c:axId val="573398912"/>
      </c:lineChart>
      <c:catAx>
        <c:axId val="573397344"/>
        <c:scaling>
          <c:orientation val="minMax"/>
        </c:scaling>
        <c:delete val="1"/>
        <c:axPos val="b"/>
        <c:numFmt formatCode="General" sourceLinked="0"/>
        <c:majorTickMark val="out"/>
        <c:minorTickMark val="none"/>
        <c:tickLblPos val="nextTo"/>
        <c:crossAx val="573398912"/>
        <c:crosses val="autoZero"/>
        <c:auto val="1"/>
        <c:lblAlgn val="ctr"/>
        <c:lblOffset val="100"/>
        <c:noMultiLvlLbl val="0"/>
      </c:catAx>
      <c:valAx>
        <c:axId val="573398912"/>
        <c:scaling>
          <c:orientation val="minMax"/>
        </c:scaling>
        <c:delete val="1"/>
        <c:axPos val="l"/>
        <c:numFmt formatCode="#,##0" sourceLinked="1"/>
        <c:majorTickMark val="out"/>
        <c:minorTickMark val="none"/>
        <c:tickLblPos val="nextTo"/>
        <c:crossAx val="573397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25219432"/>
        <c:axId val="525213160"/>
      </c:lineChart>
      <c:catAx>
        <c:axId val="525219432"/>
        <c:scaling>
          <c:orientation val="minMax"/>
        </c:scaling>
        <c:delete val="1"/>
        <c:axPos val="b"/>
        <c:numFmt formatCode="General" sourceLinked="0"/>
        <c:majorTickMark val="out"/>
        <c:minorTickMark val="none"/>
        <c:tickLblPos val="nextTo"/>
        <c:crossAx val="525213160"/>
        <c:crosses val="autoZero"/>
        <c:auto val="1"/>
        <c:lblAlgn val="ctr"/>
        <c:lblOffset val="100"/>
        <c:noMultiLvlLbl val="0"/>
      </c:catAx>
      <c:valAx>
        <c:axId val="525213160"/>
        <c:scaling>
          <c:orientation val="minMax"/>
        </c:scaling>
        <c:delete val="1"/>
        <c:axPos val="l"/>
        <c:numFmt formatCode="General" sourceLinked="1"/>
        <c:majorTickMark val="out"/>
        <c:minorTickMark val="none"/>
        <c:tickLblPos val="nextTo"/>
        <c:crossAx val="525219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19410944"/>
        <c:axId val="619412904"/>
      </c:lineChart>
      <c:catAx>
        <c:axId val="619410944"/>
        <c:scaling>
          <c:orientation val="minMax"/>
        </c:scaling>
        <c:delete val="1"/>
        <c:axPos val="b"/>
        <c:numFmt formatCode="General" sourceLinked="0"/>
        <c:majorTickMark val="out"/>
        <c:minorTickMark val="none"/>
        <c:tickLblPos val="nextTo"/>
        <c:crossAx val="619412904"/>
        <c:crosses val="autoZero"/>
        <c:auto val="1"/>
        <c:lblAlgn val="ctr"/>
        <c:lblOffset val="100"/>
        <c:noMultiLvlLbl val="0"/>
      </c:catAx>
      <c:valAx>
        <c:axId val="619412904"/>
        <c:scaling>
          <c:orientation val="minMax"/>
        </c:scaling>
        <c:delete val="1"/>
        <c:axPos val="l"/>
        <c:numFmt formatCode="General" sourceLinked="1"/>
        <c:majorTickMark val="out"/>
        <c:minorTickMark val="none"/>
        <c:tickLblPos val="nextTo"/>
        <c:crossAx val="61941094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829551341981937"/>
          <c:w val="0.9112164396394129"/>
          <c:h val="0.4948486542999145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Newcastle</c:v>
                </c:pt>
                <c:pt idx="1">
                  <c:v>All visits to UK</c:v>
                </c:pt>
              </c:strCache>
            </c:strRef>
          </c:cat>
          <c:val>
            <c:numRef>
              <c:f>Sheet1!$B$2:$B$3</c:f>
              <c:numCache>
                <c:formatCode>0%</c:formatCode>
                <c:ptCount val="2"/>
                <c:pt idx="0">
                  <c:v>0.09</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Newcastle</c:v>
                </c:pt>
                <c:pt idx="1">
                  <c:v>All visits to UK</c:v>
                </c:pt>
              </c:strCache>
            </c:strRef>
          </c:cat>
          <c:val>
            <c:numRef>
              <c:f>Sheet1!$C$2:$C$3</c:f>
              <c:numCache>
                <c:formatCode>0%</c:formatCode>
                <c:ptCount val="2"/>
                <c:pt idx="0">
                  <c:v>0.32</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Newcastle</c:v>
                </c:pt>
                <c:pt idx="1">
                  <c:v>All visits to UK</c:v>
                </c:pt>
              </c:strCache>
            </c:strRef>
          </c:cat>
          <c:val>
            <c:numRef>
              <c:f>Sheet1!$D$2:$D$3</c:f>
              <c:numCache>
                <c:formatCode>0%</c:formatCode>
                <c:ptCount val="2"/>
                <c:pt idx="0">
                  <c:v>0.28000000000000003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Newcastle</c:v>
                </c:pt>
                <c:pt idx="1">
                  <c:v>All visits to UK</c:v>
                </c:pt>
              </c:strCache>
            </c:strRef>
          </c:cat>
          <c:val>
            <c:numRef>
              <c:f>Sheet1!$E$2:$E$3</c:f>
              <c:numCache>
                <c:formatCode>0%</c:formatCode>
                <c:ptCount val="2"/>
                <c:pt idx="0">
                  <c:v>0.31</c:v>
                </c:pt>
                <c:pt idx="1">
                  <c:v>0.39</c:v>
                </c:pt>
              </c:numCache>
            </c:numRef>
          </c:val>
        </c:ser>
        <c:dLbls>
          <c:showLegendKey val="0"/>
          <c:showVal val="0"/>
          <c:showCatName val="0"/>
          <c:showSerName val="0"/>
          <c:showPercent val="0"/>
          <c:showBubbleSize val="0"/>
        </c:dLbls>
        <c:gapWidth val="100"/>
        <c:overlap val="100"/>
        <c:axId val="619417216"/>
        <c:axId val="619418000"/>
      </c:barChart>
      <c:catAx>
        <c:axId val="61941721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18000"/>
        <c:crosses val="autoZero"/>
        <c:auto val="1"/>
        <c:lblAlgn val="ctr"/>
        <c:lblOffset val="100"/>
        <c:noMultiLvlLbl val="0"/>
      </c:catAx>
      <c:valAx>
        <c:axId val="619418000"/>
        <c:scaling>
          <c:orientation val="maxMin"/>
        </c:scaling>
        <c:delete val="1"/>
        <c:axPos val="l"/>
        <c:numFmt formatCode="0%" sourceLinked="1"/>
        <c:majorTickMark val="out"/>
        <c:minorTickMark val="none"/>
        <c:tickLblPos val="nextTo"/>
        <c:crossAx val="619417216"/>
        <c:crosses val="autoZero"/>
        <c:crossBetween val="between"/>
      </c:valAx>
      <c:spPr>
        <a:noFill/>
        <a:ln>
          <a:noFill/>
        </a:ln>
        <a:effectLst/>
      </c:spPr>
    </c:plotArea>
    <c:legend>
      <c:legendPos val="b"/>
      <c:layout>
        <c:manualLayout>
          <c:xMode val="edge"/>
          <c:yMode val="edge"/>
          <c:x val="6.8605478460453659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Sheet1!$B$2:$B$5</c:f>
              <c:numCache>
                <c:formatCode>0%</c:formatCode>
                <c:ptCount val="4"/>
                <c:pt idx="0">
                  <c:v>0.09</c:v>
                </c:pt>
                <c:pt idx="1">
                  <c:v>0.11</c:v>
                </c:pt>
                <c:pt idx="2">
                  <c:v>0.1</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Sheet1!$C$2:$C$5</c:f>
              <c:numCache>
                <c:formatCode>0%</c:formatCode>
                <c:ptCount val="4"/>
                <c:pt idx="0">
                  <c:v>0.06</c:v>
                </c:pt>
                <c:pt idx="1">
                  <c:v>0.09</c:v>
                </c:pt>
                <c:pt idx="2">
                  <c:v>0.08</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Sheet1!$D$2:$D$5</c:f>
              <c:numCache>
                <c:formatCode>0%</c:formatCode>
                <c:ptCount val="4"/>
                <c:pt idx="0">
                  <c:v>0.09</c:v>
                </c:pt>
                <c:pt idx="1">
                  <c:v>0.09</c:v>
                </c:pt>
                <c:pt idx="2">
                  <c:v>0.11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Sheet1!$E$2:$E$5</c:f>
              <c:numCache>
                <c:formatCode>0%</c:formatCode>
                <c:ptCount val="4"/>
                <c:pt idx="0">
                  <c:v>0.08</c:v>
                </c:pt>
                <c:pt idx="1">
                  <c:v>0.08</c:v>
                </c:pt>
                <c:pt idx="2">
                  <c:v>0.09</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Sheet1!$F$2:$F$5</c:f>
              <c:numCache>
                <c:formatCode>0%</c:formatCode>
                <c:ptCount val="4"/>
                <c:pt idx="0">
                  <c:v>0.02</c:v>
                </c:pt>
                <c:pt idx="1">
                  <c:v>0.05</c:v>
                </c:pt>
                <c:pt idx="2">
                  <c:v>0.02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Sheet1!$G$2:$G$5</c:f>
              <c:numCache>
                <c:formatCode>0%</c:formatCode>
                <c:ptCount val="4"/>
                <c:pt idx="0">
                  <c:v>0.06</c:v>
                </c:pt>
                <c:pt idx="1">
                  <c:v>0.06</c:v>
                </c:pt>
                <c:pt idx="2">
                  <c:v>0.06</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Sheet1!$H$2:$H$5</c:f>
              <c:numCache>
                <c:formatCode>0%</c:formatCode>
                <c:ptCount val="4"/>
                <c:pt idx="0">
                  <c:v>7.0000000000000007E-2</c:v>
                </c:pt>
                <c:pt idx="1">
                  <c:v>0.05</c:v>
                </c:pt>
                <c:pt idx="2">
                  <c:v>0.1</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Sheet1!$I$2:$I$5</c:f>
              <c:numCache>
                <c:formatCode>0%</c:formatCode>
                <c:ptCount val="4"/>
                <c:pt idx="0">
                  <c:v>0.05</c:v>
                </c:pt>
                <c:pt idx="1">
                  <c:v>0.03</c:v>
                </c:pt>
                <c:pt idx="2">
                  <c:v>0.03</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Sheet1!$J$2:$J$5</c:f>
              <c:numCache>
                <c:formatCode>0%</c:formatCode>
                <c:ptCount val="4"/>
                <c:pt idx="0">
                  <c:v>7.0000000000000007E-2</c:v>
                </c:pt>
                <c:pt idx="1">
                  <c:v>0.06</c:v>
                </c:pt>
                <c:pt idx="2">
                  <c:v>7.0000000000000007E-2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Newcastle</c:v>
                </c:pt>
                <c:pt idx="1">
                  <c:v>All visitors to UK</c:v>
                </c:pt>
                <c:pt idx="2">
                  <c:v>All holiday visitors to Newcastle</c:v>
                </c:pt>
                <c:pt idx="3">
                  <c:v>All holiday visitors to UK</c:v>
                </c:pt>
              </c:strCache>
            </c:strRef>
          </c:cat>
          <c:val>
            <c:numRef>
              <c:f>Sheet1!$K$2:$K$5</c:f>
              <c:numCache>
                <c:formatCode>0%</c:formatCode>
                <c:ptCount val="4"/>
                <c:pt idx="0">
                  <c:v>0.42</c:v>
                </c:pt>
                <c:pt idx="1">
                  <c:v>0.38</c:v>
                </c:pt>
                <c:pt idx="2">
                  <c:v>0.33</c:v>
                </c:pt>
                <c:pt idx="3">
                  <c:v>0.28999999999999998</c:v>
                </c:pt>
              </c:numCache>
            </c:numRef>
          </c:val>
        </c:ser>
        <c:dLbls>
          <c:showLegendKey val="0"/>
          <c:showVal val="0"/>
          <c:showCatName val="0"/>
          <c:showSerName val="0"/>
          <c:showPercent val="0"/>
          <c:showBubbleSize val="0"/>
        </c:dLbls>
        <c:gapWidth val="49"/>
        <c:overlap val="100"/>
        <c:axId val="619407024"/>
        <c:axId val="619411728"/>
      </c:barChart>
      <c:catAx>
        <c:axId val="619407024"/>
        <c:scaling>
          <c:orientation val="maxMin"/>
        </c:scaling>
        <c:delete val="0"/>
        <c:axPos val="l"/>
        <c:numFmt formatCode="General" sourceLinked="0"/>
        <c:majorTickMark val="none"/>
        <c:minorTickMark val="none"/>
        <c:tickLblPos val="nextTo"/>
        <c:txPr>
          <a:bodyPr/>
          <a:lstStyle/>
          <a:p>
            <a:pPr>
              <a:defRPr sz="1000" b="1"/>
            </a:pPr>
            <a:endParaRPr lang="en-US"/>
          </a:p>
        </c:txPr>
        <c:crossAx val="619411728"/>
        <c:crosses val="autoZero"/>
        <c:auto val="1"/>
        <c:lblAlgn val="ctr"/>
        <c:lblOffset val="100"/>
        <c:noMultiLvlLbl val="0"/>
      </c:catAx>
      <c:valAx>
        <c:axId val="619411728"/>
        <c:scaling>
          <c:orientation val="minMax"/>
          <c:max val="1"/>
        </c:scaling>
        <c:delete val="1"/>
        <c:axPos val="t"/>
        <c:numFmt formatCode="0%" sourceLinked="1"/>
        <c:majorTickMark val="out"/>
        <c:minorTickMark val="none"/>
        <c:tickLblPos val="nextTo"/>
        <c:crossAx val="619407024"/>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Newcastle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0.38</c:v>
                </c:pt>
                <c:pt idx="1">
                  <c:v>0.33</c:v>
                </c:pt>
                <c:pt idx="2">
                  <c:v>0.49</c:v>
                </c:pt>
                <c:pt idx="3">
                  <c:v>0.22</c:v>
                </c:pt>
                <c:pt idx="4">
                  <c:v>0.34</c:v>
                </c:pt>
                <c:pt idx="5">
                  <c:v>0.1</c:v>
                </c:pt>
                <c:pt idx="6">
                  <c:v>0.32</c:v>
                </c:pt>
                <c:pt idx="7">
                  <c:v>0.32</c:v>
                </c:pt>
                <c:pt idx="8">
                  <c:v>0.04</c:v>
                </c:pt>
              </c:numCache>
            </c:numRef>
          </c:val>
        </c:ser>
        <c:dLbls>
          <c:showLegendKey val="0"/>
          <c:showVal val="0"/>
          <c:showCatName val="0"/>
          <c:showSerName val="0"/>
          <c:showPercent val="0"/>
          <c:showBubbleSize val="0"/>
        </c:dLbls>
        <c:gapWidth val="30"/>
        <c:axId val="619416432"/>
        <c:axId val="619413688"/>
      </c:barChart>
      <c:catAx>
        <c:axId val="619416432"/>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19413688"/>
        <c:crosses val="autoZero"/>
        <c:auto val="1"/>
        <c:lblAlgn val="ctr"/>
        <c:lblOffset val="100"/>
        <c:noMultiLvlLbl val="0"/>
      </c:catAx>
      <c:valAx>
        <c:axId val="619413688"/>
        <c:scaling>
          <c:orientation val="minMax"/>
          <c:max val="1"/>
        </c:scaling>
        <c:delete val="1"/>
        <c:axPos val="l"/>
        <c:majorGridlines>
          <c:spPr>
            <a:ln>
              <a:noFill/>
            </a:ln>
          </c:spPr>
        </c:majorGridlines>
        <c:numFmt formatCode="0%" sourceLinked="1"/>
        <c:majorTickMark val="out"/>
        <c:minorTickMark val="none"/>
        <c:tickLblPos val="nextTo"/>
        <c:crossAx val="619416432"/>
        <c:crosses val="autoZero"/>
        <c:crossBetween val="between"/>
      </c:valAx>
    </c:plotArea>
    <c:legend>
      <c:legendPos val="r"/>
      <c:layout>
        <c:manualLayout>
          <c:xMode val="edge"/>
          <c:yMode val="edge"/>
          <c:x val="0.30324333114526036"/>
          <c:y val="1.9092597442079567E-2"/>
          <c:w val="0.69292989943272121"/>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Sheet1!$B$2:$B$3</c:f>
              <c:numCache>
                <c:formatCode>0%</c:formatCode>
                <c:ptCount val="2"/>
                <c:pt idx="0">
                  <c:v>0.32</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Sheet1!$C$2:$C$3</c:f>
              <c:numCache>
                <c:formatCode>0%</c:formatCode>
                <c:ptCount val="2"/>
                <c:pt idx="0">
                  <c:v>0.25</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Sheet1!$D$2:$D$3</c:f>
              <c:numCache>
                <c:formatCode>0%</c:formatCode>
                <c:ptCount val="2"/>
                <c:pt idx="0">
                  <c:v>0.25</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Sheet1!$E$2:$E$3</c:f>
              <c:numCache>
                <c:formatCode>0%</c:formatCode>
                <c:ptCount val="2"/>
                <c:pt idx="0">
                  <c:v>0.19</c:v>
                </c:pt>
                <c:pt idx="1">
                  <c:v>7.0000000000000007E-2</c:v>
                </c:pt>
              </c:numCache>
            </c:numRef>
          </c:val>
        </c:ser>
        <c:dLbls>
          <c:showLegendKey val="0"/>
          <c:showVal val="1"/>
          <c:showCatName val="0"/>
          <c:showSerName val="0"/>
          <c:showPercent val="0"/>
          <c:showBubbleSize val="0"/>
        </c:dLbls>
        <c:gapWidth val="49"/>
        <c:overlap val="100"/>
        <c:axId val="619409376"/>
        <c:axId val="619409768"/>
      </c:barChart>
      <c:catAx>
        <c:axId val="619409376"/>
        <c:scaling>
          <c:orientation val="minMax"/>
        </c:scaling>
        <c:delete val="0"/>
        <c:axPos val="b"/>
        <c:numFmt formatCode="General" sourceLinked="0"/>
        <c:majorTickMark val="none"/>
        <c:minorTickMark val="none"/>
        <c:tickLblPos val="nextTo"/>
        <c:txPr>
          <a:bodyPr/>
          <a:lstStyle/>
          <a:p>
            <a:pPr>
              <a:defRPr b="1"/>
            </a:pPr>
            <a:endParaRPr lang="en-US"/>
          </a:p>
        </c:txPr>
        <c:crossAx val="619409768"/>
        <c:crosses val="autoZero"/>
        <c:auto val="1"/>
        <c:lblAlgn val="ctr"/>
        <c:lblOffset val="100"/>
        <c:noMultiLvlLbl val="0"/>
      </c:catAx>
      <c:valAx>
        <c:axId val="619409768"/>
        <c:scaling>
          <c:orientation val="minMax"/>
        </c:scaling>
        <c:delete val="1"/>
        <c:axPos val="l"/>
        <c:numFmt formatCode="0%" sourceLinked="1"/>
        <c:majorTickMark val="none"/>
        <c:minorTickMark val="none"/>
        <c:tickLblPos val="nextTo"/>
        <c:crossAx val="619409376"/>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Newcastle</c:v>
                </c:pt>
                <c:pt idx="1">
                  <c:v>Holiday visitors to UK</c:v>
                </c:pt>
              </c:strCache>
            </c:strRef>
          </c:cat>
          <c:val>
            <c:numRef>
              <c:f>Sheet1!$B$2:$B$4</c:f>
              <c:numCache>
                <c:formatCode>_-[$£-809]* #,##0_-;\-[$£-809]* #,##0_-;_-[$£-809]* "-"??_-;_-@_-</c:formatCode>
                <c:ptCount val="2"/>
                <c:pt idx="0">
                  <c:v>381</c:v>
                </c:pt>
                <c:pt idx="1">
                  <c:v>644</c:v>
                </c:pt>
              </c:numCache>
            </c:numRef>
          </c:val>
        </c:ser>
        <c:dLbls>
          <c:showLegendKey val="0"/>
          <c:showVal val="0"/>
          <c:showCatName val="0"/>
          <c:showSerName val="0"/>
          <c:showPercent val="0"/>
          <c:showBubbleSize val="0"/>
        </c:dLbls>
        <c:gapWidth val="102"/>
        <c:axId val="619427016"/>
        <c:axId val="619430152"/>
      </c:barChart>
      <c:catAx>
        <c:axId val="61942701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30152"/>
        <c:crosses val="autoZero"/>
        <c:auto val="1"/>
        <c:lblAlgn val="ctr"/>
        <c:lblOffset val="100"/>
        <c:noMultiLvlLbl val="0"/>
      </c:catAx>
      <c:valAx>
        <c:axId val="619430152"/>
        <c:scaling>
          <c:orientation val="minMax"/>
          <c:max val="1000"/>
        </c:scaling>
        <c:delete val="1"/>
        <c:axPos val="l"/>
        <c:numFmt formatCode="_-[$£-809]* #,##0_-;\-[$£-809]* #,##0_-;_-[$£-809]* &quot;-&quot;??_-;_-@_-" sourceLinked="1"/>
        <c:majorTickMark val="out"/>
        <c:minorTickMark val="none"/>
        <c:tickLblPos val="nextTo"/>
        <c:crossAx val="619427016"/>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Newcastle</c:v>
                </c:pt>
                <c:pt idx="1">
                  <c:v>Holiday visitors to UK</c:v>
                </c:pt>
              </c:strCache>
            </c:strRef>
          </c:cat>
          <c:val>
            <c:numRef>
              <c:f>Sheet1!$B$2:$B$4</c:f>
              <c:numCache>
                <c:formatCode>_-[$£-809]* #,##0_-;\-[$£-809]* #,##0_-;_-[$£-809]* "-"??_-;_-@_-</c:formatCode>
                <c:ptCount val="2"/>
                <c:pt idx="0">
                  <c:v>81</c:v>
                </c:pt>
                <c:pt idx="1">
                  <c:v>101</c:v>
                </c:pt>
              </c:numCache>
            </c:numRef>
          </c:val>
        </c:ser>
        <c:dLbls>
          <c:showLegendKey val="0"/>
          <c:showVal val="0"/>
          <c:showCatName val="0"/>
          <c:showSerName val="0"/>
          <c:showPercent val="0"/>
          <c:showBubbleSize val="0"/>
        </c:dLbls>
        <c:gapWidth val="102"/>
        <c:axId val="619425056"/>
        <c:axId val="619425448"/>
      </c:barChart>
      <c:catAx>
        <c:axId val="619425056"/>
        <c:scaling>
          <c:orientation val="minMax"/>
        </c:scaling>
        <c:delete val="0"/>
        <c:axPos val="b"/>
        <c:numFmt formatCode="General" sourceLinked="0"/>
        <c:majorTickMark val="out"/>
        <c:minorTickMark val="none"/>
        <c:tickLblPos val="nextTo"/>
        <c:txPr>
          <a:bodyPr/>
          <a:lstStyle/>
          <a:p>
            <a:pPr>
              <a:defRPr sz="900" b="1"/>
            </a:pPr>
            <a:endParaRPr lang="en-US"/>
          </a:p>
        </c:txPr>
        <c:crossAx val="619425448"/>
        <c:crosses val="autoZero"/>
        <c:auto val="1"/>
        <c:lblAlgn val="ctr"/>
        <c:lblOffset val="100"/>
        <c:noMultiLvlLbl val="0"/>
      </c:catAx>
      <c:valAx>
        <c:axId val="619425448"/>
        <c:scaling>
          <c:orientation val="minMax"/>
          <c:max val="1000"/>
        </c:scaling>
        <c:delete val="1"/>
        <c:axPos val="l"/>
        <c:numFmt formatCode="_-[$£-809]* #,##0_-;\-[$£-809]* #,##0_-;_-[$£-809]* &quot;-&quot;??_-;_-@_-" sourceLinked="1"/>
        <c:majorTickMark val="out"/>
        <c:minorTickMark val="none"/>
        <c:tickLblPos val="nextTo"/>
        <c:crossAx val="619425056"/>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829551341981937"/>
          <c:w val="0.9112164396394129"/>
          <c:h val="0.44514290159288344"/>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Birmingham</c:v>
                </c:pt>
                <c:pt idx="1">
                  <c:v>All visits to UK</c:v>
                </c:pt>
              </c:strCache>
            </c:strRef>
          </c:cat>
          <c:val>
            <c:numRef>
              <c:f>Sheet1!$B$2:$B$3</c:f>
              <c:numCache>
                <c:formatCode>0%</c:formatCode>
                <c:ptCount val="2"/>
                <c:pt idx="0">
                  <c:v>0.05</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Birmingham</c:v>
                </c:pt>
                <c:pt idx="1">
                  <c:v>All visits to UK</c:v>
                </c:pt>
              </c:strCache>
            </c:strRef>
          </c:cat>
          <c:val>
            <c:numRef>
              <c:f>Sheet1!$C$2:$C$3</c:f>
              <c:numCache>
                <c:formatCode>0%</c:formatCode>
                <c:ptCount val="2"/>
                <c:pt idx="0">
                  <c:v>0.25</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Birmingham</c:v>
                </c:pt>
                <c:pt idx="1">
                  <c:v>All visits to UK</c:v>
                </c:pt>
              </c:strCache>
            </c:strRef>
          </c:cat>
          <c:val>
            <c:numRef>
              <c:f>Sheet1!$D$2:$D$3</c:f>
              <c:numCache>
                <c:formatCode>0%</c:formatCode>
                <c:ptCount val="2"/>
                <c:pt idx="0">
                  <c:v>0.54</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Birmingham</c:v>
                </c:pt>
                <c:pt idx="1">
                  <c:v>All visits to UK</c:v>
                </c:pt>
              </c:strCache>
            </c:strRef>
          </c:cat>
          <c:val>
            <c:numRef>
              <c:f>Sheet1!$E$2:$E$3</c:f>
              <c:numCache>
                <c:formatCode>0%</c:formatCode>
                <c:ptCount val="2"/>
                <c:pt idx="0">
                  <c:v>0.16</c:v>
                </c:pt>
                <c:pt idx="1">
                  <c:v>0.39</c:v>
                </c:pt>
              </c:numCache>
            </c:numRef>
          </c:val>
        </c:ser>
        <c:dLbls>
          <c:showLegendKey val="0"/>
          <c:showVal val="0"/>
          <c:showCatName val="0"/>
          <c:showSerName val="0"/>
          <c:showPercent val="0"/>
          <c:showBubbleSize val="0"/>
        </c:dLbls>
        <c:gapWidth val="100"/>
        <c:overlap val="100"/>
        <c:axId val="569665264"/>
        <c:axId val="569664480"/>
      </c:barChart>
      <c:catAx>
        <c:axId val="56966526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9664480"/>
        <c:crosses val="autoZero"/>
        <c:auto val="1"/>
        <c:lblAlgn val="ctr"/>
        <c:lblOffset val="100"/>
        <c:noMultiLvlLbl val="0"/>
      </c:catAx>
      <c:valAx>
        <c:axId val="569664480"/>
        <c:scaling>
          <c:orientation val="maxMin"/>
        </c:scaling>
        <c:delete val="1"/>
        <c:axPos val="l"/>
        <c:numFmt formatCode="0%" sourceLinked="1"/>
        <c:majorTickMark val="out"/>
        <c:minorTickMark val="none"/>
        <c:tickLblPos val="nextTo"/>
        <c:crossAx val="569665264"/>
        <c:crosses val="autoZero"/>
        <c:crossBetween val="between"/>
      </c:valAx>
      <c:spPr>
        <a:noFill/>
        <a:ln>
          <a:noFill/>
        </a:ln>
        <a:effectLst/>
      </c:spPr>
    </c:plotArea>
    <c:legend>
      <c:legendPos val="b"/>
      <c:layout>
        <c:manualLayout>
          <c:xMode val="edge"/>
          <c:yMode val="edge"/>
          <c:x val="5.2463012940346915E-2"/>
          <c:y val="0.8687787697728358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189302897975"/>
          <c:y val="4.7885757835095979E-2"/>
          <c:w val="0.73796403833840662"/>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Sheet1!$B$2:$B$3</c:f>
              <c:numCache>
                <c:formatCode>0%</c:formatCode>
                <c:ptCount val="2"/>
                <c:pt idx="0">
                  <c:v>0.13</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Sheet1!$C$2:$C$3</c:f>
              <c:numCache>
                <c:formatCode>0%</c:formatCode>
                <c:ptCount val="2"/>
                <c:pt idx="0">
                  <c:v>0.3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Sheet1!$D$2:$D$3</c:f>
              <c:numCache>
                <c:formatCode>0%</c:formatCode>
                <c:ptCount val="2"/>
                <c:pt idx="0">
                  <c:v>0.4</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Sheet1!$E$2:$E$3</c:f>
              <c:numCache>
                <c:formatCode>0%</c:formatCode>
                <c:ptCount val="2"/>
                <c:pt idx="0">
                  <c:v>0.17</c:v>
                </c:pt>
                <c:pt idx="1">
                  <c:v>0.21</c:v>
                </c:pt>
              </c:numCache>
            </c:numRef>
          </c:val>
        </c:ser>
        <c:dLbls>
          <c:showLegendKey val="0"/>
          <c:showVal val="0"/>
          <c:showCatName val="0"/>
          <c:showSerName val="0"/>
          <c:showPercent val="0"/>
          <c:showBubbleSize val="0"/>
        </c:dLbls>
        <c:gapWidth val="49"/>
        <c:overlap val="100"/>
        <c:axId val="619423488"/>
        <c:axId val="619421136"/>
      </c:barChart>
      <c:catAx>
        <c:axId val="61942348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21136"/>
        <c:crosses val="autoZero"/>
        <c:auto val="1"/>
        <c:lblAlgn val="ctr"/>
        <c:lblOffset val="100"/>
        <c:noMultiLvlLbl val="0"/>
      </c:catAx>
      <c:valAx>
        <c:axId val="619421136"/>
        <c:scaling>
          <c:orientation val="minMax"/>
        </c:scaling>
        <c:delete val="1"/>
        <c:axPos val="l"/>
        <c:numFmt formatCode="0%" sourceLinked="1"/>
        <c:majorTickMark val="out"/>
        <c:minorTickMark val="none"/>
        <c:tickLblPos val="nextTo"/>
        <c:crossAx val="619423488"/>
        <c:crosses val="autoZero"/>
        <c:crossBetween val="between"/>
      </c:valAx>
    </c:plotArea>
    <c:legend>
      <c:legendPos val="l"/>
      <c:layout>
        <c:manualLayout>
          <c:xMode val="edge"/>
          <c:yMode val="edge"/>
          <c:x val="1.3884389318276484E-2"/>
          <c:y val="3.0993519539570084E-2"/>
          <c:w val="0.25483466461911403"/>
          <c:h val="0.70325393542851522"/>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Sheet1!$B$2:$B$3</c:f>
              <c:numCache>
                <c:formatCode>0%</c:formatCode>
                <c:ptCount val="2"/>
                <c:pt idx="0">
                  <c:v>0.83</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Sheet1!$C$2:$C$3</c:f>
              <c:numCache>
                <c:formatCode>0%</c:formatCode>
                <c:ptCount val="2"/>
                <c:pt idx="0">
                  <c:v>0.17</c:v>
                </c:pt>
                <c:pt idx="1">
                  <c:v>0.16</c:v>
                </c:pt>
              </c:numCache>
            </c:numRef>
          </c:val>
        </c:ser>
        <c:dLbls>
          <c:showLegendKey val="0"/>
          <c:showVal val="0"/>
          <c:showCatName val="0"/>
          <c:showSerName val="0"/>
          <c:showPercent val="0"/>
          <c:showBubbleSize val="0"/>
        </c:dLbls>
        <c:gapWidth val="49"/>
        <c:overlap val="100"/>
        <c:axId val="619418392"/>
        <c:axId val="619418784"/>
      </c:barChart>
      <c:catAx>
        <c:axId val="61941839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18784"/>
        <c:crosses val="autoZero"/>
        <c:auto val="1"/>
        <c:lblAlgn val="ctr"/>
        <c:lblOffset val="100"/>
        <c:noMultiLvlLbl val="0"/>
      </c:catAx>
      <c:valAx>
        <c:axId val="619418784"/>
        <c:scaling>
          <c:orientation val="minMax"/>
        </c:scaling>
        <c:delete val="1"/>
        <c:axPos val="l"/>
        <c:numFmt formatCode="0%" sourceLinked="1"/>
        <c:majorTickMark val="out"/>
        <c:minorTickMark val="none"/>
        <c:tickLblPos val="nextTo"/>
        <c:crossAx val="619418392"/>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Sheet1!$B$2:$B$3</c:f>
              <c:numCache>
                <c:formatCode>0%</c:formatCode>
                <c:ptCount val="2"/>
                <c:pt idx="0">
                  <c:v>0.05</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Sheet1!$C$2:$C$3</c:f>
              <c:numCache>
                <c:formatCode>0%</c:formatCode>
                <c:ptCount val="2"/>
                <c:pt idx="0">
                  <c:v>0.19</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Sheet1!$D$2:$D$3</c:f>
              <c:numCache>
                <c:formatCode>0%</c:formatCode>
                <c:ptCount val="2"/>
                <c:pt idx="0">
                  <c:v>0.28000000000000003</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Sheet1!$E$2:$E$3</c:f>
              <c:numCache>
                <c:formatCode>0%</c:formatCode>
                <c:ptCount val="2"/>
                <c:pt idx="0">
                  <c:v>0.16</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Sheet1!$F$2:$F$3</c:f>
              <c:numCache>
                <c:formatCode>0%</c:formatCode>
                <c:ptCount val="2"/>
                <c:pt idx="0">
                  <c:v>0.15</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Sheet1!$G$2:$G$3</c:f>
              <c:numCache>
                <c:formatCode>0%</c:formatCode>
                <c:ptCount val="2"/>
                <c:pt idx="0">
                  <c:v>0.1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c:v>
                </c:pt>
                <c:pt idx="1">
                  <c:v>Holiday Visitors to UK</c:v>
                </c:pt>
              </c:strCache>
            </c:strRef>
          </c:cat>
          <c:val>
            <c:numRef>
              <c:f>Sheet1!$H$2:$H$3</c:f>
              <c:numCache>
                <c:formatCode>0%</c:formatCode>
                <c:ptCount val="2"/>
                <c:pt idx="0">
                  <c:v>0.06</c:v>
                </c:pt>
                <c:pt idx="1">
                  <c:v>0.06</c:v>
                </c:pt>
              </c:numCache>
            </c:numRef>
          </c:val>
        </c:ser>
        <c:dLbls>
          <c:showLegendKey val="0"/>
          <c:showVal val="0"/>
          <c:showCatName val="0"/>
          <c:showSerName val="0"/>
          <c:showPercent val="0"/>
          <c:showBubbleSize val="0"/>
        </c:dLbls>
        <c:gapWidth val="100"/>
        <c:overlap val="100"/>
        <c:axId val="619419568"/>
        <c:axId val="619429760"/>
      </c:barChart>
      <c:catAx>
        <c:axId val="619419568"/>
        <c:scaling>
          <c:orientation val="minMax"/>
        </c:scaling>
        <c:delete val="0"/>
        <c:axPos val="b"/>
        <c:numFmt formatCode="General" sourceLinked="0"/>
        <c:majorTickMark val="out"/>
        <c:minorTickMark val="none"/>
        <c:tickLblPos val="nextTo"/>
        <c:crossAx val="619429760"/>
        <c:crosses val="autoZero"/>
        <c:auto val="1"/>
        <c:lblAlgn val="ctr"/>
        <c:lblOffset val="100"/>
        <c:noMultiLvlLbl val="0"/>
      </c:catAx>
      <c:valAx>
        <c:axId val="619429760"/>
        <c:scaling>
          <c:orientation val="minMax"/>
        </c:scaling>
        <c:delete val="1"/>
        <c:axPos val="l"/>
        <c:numFmt formatCode="0%" sourceLinked="1"/>
        <c:majorTickMark val="out"/>
        <c:minorTickMark val="none"/>
        <c:tickLblPos val="nextTo"/>
        <c:crossAx val="619419568"/>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04154624643429"/>
          <c:y val="0"/>
          <c:w val="0.7605573666791855"/>
          <c:h val="0.81122941139890581"/>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Newcastle-Upon-Tyne</c:v>
                </c:pt>
                <c:pt idx="1">
                  <c:v>Holiday visitors to UK</c:v>
                </c:pt>
              </c:strCache>
            </c:strRef>
          </c:cat>
          <c:val>
            <c:numRef>
              <c:f>Sheet1!$B$2:$B$3</c:f>
              <c:numCache>
                <c:formatCode>0%</c:formatCode>
                <c:ptCount val="2"/>
                <c:pt idx="0">
                  <c:v>0.02</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Newcastle-Upon-Tyne</c:v>
                </c:pt>
                <c:pt idx="1">
                  <c:v>Holiday visitors to UK</c:v>
                </c:pt>
              </c:strCache>
            </c:strRef>
          </c:cat>
          <c:val>
            <c:numRef>
              <c:f>Sheet1!$C$2:$C$3</c:f>
              <c:numCache>
                <c:formatCode>0%</c:formatCode>
                <c:ptCount val="2"/>
                <c:pt idx="0">
                  <c:v>0.69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Newcastle-Upon-Tyne</c:v>
                </c:pt>
                <c:pt idx="1">
                  <c:v>Holiday visitors to UK</c:v>
                </c:pt>
              </c:strCache>
            </c:strRef>
          </c:cat>
          <c:val>
            <c:numRef>
              <c:f>Sheet1!$D$2:$D$3</c:f>
              <c:numCache>
                <c:formatCode>0%</c:formatCode>
                <c:ptCount val="2"/>
                <c:pt idx="0">
                  <c:v>0.23</c:v>
                </c:pt>
                <c:pt idx="1">
                  <c:v>0.15</c:v>
                </c:pt>
              </c:numCache>
            </c:numRef>
          </c:val>
        </c:ser>
        <c:dLbls>
          <c:showLegendKey val="0"/>
          <c:showVal val="1"/>
          <c:showCatName val="0"/>
          <c:showSerName val="0"/>
          <c:showPercent val="0"/>
          <c:showBubbleSize val="0"/>
        </c:dLbls>
        <c:gapWidth val="49"/>
        <c:overlap val="100"/>
        <c:axId val="619432112"/>
        <c:axId val="619441128"/>
      </c:barChart>
      <c:catAx>
        <c:axId val="619432112"/>
        <c:scaling>
          <c:orientation val="minMax"/>
        </c:scaling>
        <c:delete val="0"/>
        <c:axPos val="b"/>
        <c:numFmt formatCode="General" sourceLinked="0"/>
        <c:majorTickMark val="none"/>
        <c:minorTickMark val="none"/>
        <c:tickLblPos val="nextTo"/>
        <c:txPr>
          <a:bodyPr/>
          <a:lstStyle/>
          <a:p>
            <a:pPr>
              <a:defRPr b="1"/>
            </a:pPr>
            <a:endParaRPr lang="en-US"/>
          </a:p>
        </c:txPr>
        <c:crossAx val="619441128"/>
        <c:crosses val="autoZero"/>
        <c:auto val="1"/>
        <c:lblAlgn val="ctr"/>
        <c:lblOffset val="100"/>
        <c:noMultiLvlLbl val="0"/>
      </c:catAx>
      <c:valAx>
        <c:axId val="619441128"/>
        <c:scaling>
          <c:orientation val="minMax"/>
        </c:scaling>
        <c:delete val="1"/>
        <c:axPos val="l"/>
        <c:numFmt formatCode="0%" sourceLinked="1"/>
        <c:majorTickMark val="none"/>
        <c:minorTickMark val="none"/>
        <c:tickLblPos val="nextTo"/>
        <c:crossAx val="619432112"/>
        <c:crosses val="autoZero"/>
        <c:crossBetween val="between"/>
      </c:valAx>
    </c:plotArea>
    <c:legend>
      <c:legendPos val="l"/>
      <c:layout>
        <c:manualLayout>
          <c:xMode val="edge"/>
          <c:yMode val="edge"/>
          <c:x val="2.6849213127785342E-2"/>
          <c:y val="2.8324036590860652E-2"/>
          <c:w val="0.22448644983958768"/>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North East</c:v>
                </c:pt>
                <c:pt idx="1">
                  <c:v>London</c:v>
                </c:pt>
                <c:pt idx="2">
                  <c:v>South East (excl. London)</c:v>
                </c:pt>
                <c:pt idx="3">
                  <c:v>North West</c:v>
                </c:pt>
                <c:pt idx="4">
                  <c:v>Scotland</c:v>
                </c:pt>
              </c:strCache>
            </c:strRef>
          </c:cat>
          <c:val>
            <c:numRef>
              <c:f>Sheet1!$B$2:$B$6</c:f>
              <c:numCache>
                <c:formatCode>0%</c:formatCode>
                <c:ptCount val="5"/>
                <c:pt idx="0">
                  <c:v>0.52</c:v>
                </c:pt>
                <c:pt idx="1">
                  <c:v>0.17</c:v>
                </c:pt>
                <c:pt idx="2">
                  <c:v>0.13</c:v>
                </c:pt>
                <c:pt idx="3">
                  <c:v>7.0000000000000007E-2</c:v>
                </c:pt>
                <c:pt idx="4">
                  <c:v>7.0000000000000007E-2</c:v>
                </c:pt>
              </c:numCache>
            </c:numRef>
          </c:val>
        </c:ser>
        <c:dLbls>
          <c:showLegendKey val="0"/>
          <c:showVal val="0"/>
          <c:showCatName val="0"/>
          <c:showSerName val="0"/>
          <c:showPercent val="0"/>
          <c:showBubbleSize val="0"/>
        </c:dLbls>
        <c:gapWidth val="150"/>
        <c:axId val="619430936"/>
        <c:axId val="619432896"/>
      </c:barChart>
      <c:catAx>
        <c:axId val="61943093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19432896"/>
        <c:crosses val="autoZero"/>
        <c:auto val="1"/>
        <c:lblAlgn val="ctr"/>
        <c:lblOffset val="100"/>
        <c:noMultiLvlLbl val="0"/>
      </c:catAx>
      <c:valAx>
        <c:axId val="619432896"/>
        <c:scaling>
          <c:orientation val="minMax"/>
        </c:scaling>
        <c:delete val="1"/>
        <c:axPos val="t"/>
        <c:numFmt formatCode="0%" sourceLinked="1"/>
        <c:majorTickMark val="out"/>
        <c:minorTickMark val="none"/>
        <c:tickLblPos val="nextTo"/>
        <c:crossAx val="619430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Notts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formatCode="0.0">
                  <c:v>2</c:v>
                </c:pt>
                <c:pt idx="1">
                  <c:v>1.6</c:v>
                </c:pt>
                <c:pt idx="2" formatCode="0.0">
                  <c:v>1.7</c:v>
                </c:pt>
                <c:pt idx="3" formatCode="0.0">
                  <c:v>1.3</c:v>
                </c:pt>
                <c:pt idx="4" formatCode="0.0">
                  <c:v>2.5</c:v>
                </c:pt>
              </c:numCache>
            </c:numRef>
          </c:val>
        </c:ser>
        <c:ser>
          <c:idx val="1"/>
          <c:order val="1"/>
          <c:tx>
            <c:strRef>
              <c:f>Sheet1!$C$1</c:f>
              <c:strCache>
                <c:ptCount val="1"/>
                <c:pt idx="0">
                  <c:v>Notts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0.4</c:v>
                </c:pt>
                <c:pt idx="1">
                  <c:v>0.2</c:v>
                </c:pt>
                <c:pt idx="2" formatCode="0.0">
                  <c:v>0.1</c:v>
                </c:pt>
                <c:pt idx="3" formatCode="0.0">
                  <c:v>0.2</c:v>
                </c:pt>
                <c:pt idx="4" formatCode="0.0">
                  <c:v>0.2</c:v>
                </c:pt>
              </c:numCache>
            </c:numRef>
          </c:val>
        </c:ser>
        <c:dLbls>
          <c:showLegendKey val="0"/>
          <c:showVal val="0"/>
          <c:showCatName val="0"/>
          <c:showSerName val="0"/>
          <c:showPercent val="0"/>
          <c:showBubbleSize val="0"/>
        </c:dLbls>
        <c:gapWidth val="219"/>
        <c:axId val="619435640"/>
        <c:axId val="61944269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19435640"/>
        <c:axId val="619442696"/>
      </c:lineChart>
      <c:catAx>
        <c:axId val="61943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42696"/>
        <c:crosses val="autoZero"/>
        <c:auto val="1"/>
        <c:lblAlgn val="ctr"/>
        <c:lblOffset val="100"/>
        <c:noMultiLvlLbl val="0"/>
      </c:catAx>
      <c:valAx>
        <c:axId val="619442696"/>
        <c:scaling>
          <c:orientation val="minMax"/>
        </c:scaling>
        <c:delete val="1"/>
        <c:axPos val="l"/>
        <c:numFmt formatCode="0.0" sourceLinked="1"/>
        <c:majorTickMark val="none"/>
        <c:minorTickMark val="none"/>
        <c:tickLblPos val="nextTo"/>
        <c:crossAx val="61943564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Nottingham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84</c:v>
                </c:pt>
                <c:pt idx="1">
                  <c:v>95</c:v>
                </c:pt>
                <c:pt idx="2">
                  <c:v>91</c:v>
                </c:pt>
                <c:pt idx="3">
                  <c:v>88</c:v>
                </c:pt>
                <c:pt idx="4">
                  <c:v>110</c:v>
                </c:pt>
              </c:numCache>
            </c:numRef>
          </c:val>
        </c:ser>
        <c:ser>
          <c:idx val="1"/>
          <c:order val="1"/>
          <c:tx>
            <c:strRef>
              <c:f>Sheet1!$C$1</c:f>
              <c:strCache>
                <c:ptCount val="1"/>
                <c:pt idx="0">
                  <c:v>Nottingham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22</c:v>
                </c:pt>
                <c:pt idx="1">
                  <c:v>18</c:v>
                </c:pt>
                <c:pt idx="2">
                  <c:v>17</c:v>
                </c:pt>
                <c:pt idx="3">
                  <c:v>15</c:v>
                </c:pt>
                <c:pt idx="4">
                  <c:v>13</c:v>
                </c:pt>
              </c:numCache>
            </c:numRef>
          </c:val>
        </c:ser>
        <c:dLbls>
          <c:showLegendKey val="0"/>
          <c:showVal val="0"/>
          <c:showCatName val="0"/>
          <c:showSerName val="0"/>
          <c:showPercent val="0"/>
          <c:showBubbleSize val="0"/>
        </c:dLbls>
        <c:gapWidth val="219"/>
        <c:axId val="619445048"/>
        <c:axId val="6194438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19445048"/>
        <c:axId val="619443872"/>
      </c:lineChart>
      <c:catAx>
        <c:axId val="61944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43872"/>
        <c:crosses val="autoZero"/>
        <c:auto val="1"/>
        <c:lblAlgn val="ctr"/>
        <c:lblOffset val="100"/>
        <c:noMultiLvlLbl val="0"/>
      </c:catAx>
      <c:valAx>
        <c:axId val="619443872"/>
        <c:scaling>
          <c:orientation val="minMax"/>
        </c:scaling>
        <c:delete val="1"/>
        <c:axPos val="l"/>
        <c:numFmt formatCode="General" sourceLinked="1"/>
        <c:majorTickMark val="none"/>
        <c:minorTickMark val="none"/>
        <c:tickLblPos val="nextTo"/>
        <c:crossAx val="61944504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Nottingham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215</c:v>
                </c:pt>
                <c:pt idx="1">
                  <c:v>244</c:v>
                </c:pt>
                <c:pt idx="2">
                  <c:v>218</c:v>
                </c:pt>
                <c:pt idx="3">
                  <c:v>204</c:v>
                </c:pt>
                <c:pt idx="4">
                  <c:v>304</c:v>
                </c:pt>
              </c:numCache>
            </c:numRef>
          </c:val>
        </c:ser>
        <c:ser>
          <c:idx val="1"/>
          <c:order val="1"/>
          <c:tx>
            <c:strRef>
              <c:f>Sheet1!$C$1</c:f>
              <c:strCache>
                <c:ptCount val="1"/>
                <c:pt idx="0">
                  <c:v>Nottingham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44</c:v>
                </c:pt>
                <c:pt idx="1">
                  <c:v>55</c:v>
                </c:pt>
                <c:pt idx="2">
                  <c:v>37</c:v>
                </c:pt>
                <c:pt idx="3">
                  <c:v>38</c:v>
                </c:pt>
                <c:pt idx="4">
                  <c:v>50</c:v>
                </c:pt>
              </c:numCache>
            </c:numRef>
          </c:val>
        </c:ser>
        <c:dLbls>
          <c:showLegendKey val="0"/>
          <c:showVal val="0"/>
          <c:showCatName val="0"/>
          <c:showSerName val="0"/>
          <c:showPercent val="0"/>
          <c:showBubbleSize val="0"/>
        </c:dLbls>
        <c:gapWidth val="219"/>
        <c:axId val="619445832"/>
        <c:axId val="61944896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19445832"/>
        <c:axId val="619448968"/>
      </c:lineChart>
      <c:catAx>
        <c:axId val="61944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48968"/>
        <c:crosses val="autoZero"/>
        <c:auto val="1"/>
        <c:lblAlgn val="ctr"/>
        <c:lblOffset val="100"/>
        <c:noMultiLvlLbl val="0"/>
      </c:catAx>
      <c:valAx>
        <c:axId val="619448968"/>
        <c:scaling>
          <c:orientation val="minMax"/>
        </c:scaling>
        <c:delete val="1"/>
        <c:axPos val="l"/>
        <c:numFmt formatCode="General" sourceLinked="1"/>
        <c:majorTickMark val="none"/>
        <c:minorTickMark val="none"/>
        <c:tickLblPos val="nextTo"/>
        <c:crossAx val="6194458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NottinghamTotal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Nottingham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19451320"/>
        <c:axId val="619446616"/>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19451320"/>
        <c:axId val="619446616"/>
      </c:lineChart>
      <c:catAx>
        <c:axId val="619451320"/>
        <c:scaling>
          <c:orientation val="minMax"/>
        </c:scaling>
        <c:delete val="1"/>
        <c:axPos val="b"/>
        <c:numFmt formatCode="General" sourceLinked="1"/>
        <c:majorTickMark val="none"/>
        <c:minorTickMark val="none"/>
        <c:tickLblPos val="nextTo"/>
        <c:crossAx val="619446616"/>
        <c:crosses val="autoZero"/>
        <c:auto val="1"/>
        <c:lblAlgn val="ctr"/>
        <c:lblOffset val="100"/>
        <c:noMultiLvlLbl val="0"/>
      </c:catAx>
      <c:valAx>
        <c:axId val="619446616"/>
        <c:scaling>
          <c:orientation val="minMax"/>
        </c:scaling>
        <c:delete val="1"/>
        <c:axPos val="l"/>
        <c:numFmt formatCode="General" sourceLinked="1"/>
        <c:majorTickMark val="none"/>
        <c:minorTickMark val="none"/>
        <c:tickLblPos val="nextTo"/>
        <c:crossAx val="619451320"/>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19452496"/>
        <c:axId val="619453280"/>
      </c:lineChart>
      <c:catAx>
        <c:axId val="619452496"/>
        <c:scaling>
          <c:orientation val="minMax"/>
        </c:scaling>
        <c:delete val="1"/>
        <c:axPos val="b"/>
        <c:numFmt formatCode="General" sourceLinked="0"/>
        <c:majorTickMark val="out"/>
        <c:minorTickMark val="none"/>
        <c:tickLblPos val="nextTo"/>
        <c:crossAx val="619453280"/>
        <c:crosses val="autoZero"/>
        <c:auto val="1"/>
        <c:lblAlgn val="ctr"/>
        <c:lblOffset val="100"/>
        <c:noMultiLvlLbl val="0"/>
      </c:catAx>
      <c:valAx>
        <c:axId val="619453280"/>
        <c:scaling>
          <c:orientation val="minMax"/>
        </c:scaling>
        <c:delete val="1"/>
        <c:axPos val="l"/>
        <c:numFmt formatCode="#,##0" sourceLinked="1"/>
        <c:majorTickMark val="out"/>
        <c:minorTickMark val="none"/>
        <c:tickLblPos val="nextTo"/>
        <c:crossAx val="619452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Sheet1!$B$2:$B$5</c:f>
              <c:numCache>
                <c:formatCode>0%</c:formatCode>
                <c:ptCount val="4"/>
                <c:pt idx="0">
                  <c:v>0.04</c:v>
                </c:pt>
                <c:pt idx="1">
                  <c:v>0.11</c:v>
                </c:pt>
                <c:pt idx="2">
                  <c:v>7.0000000000000007E-2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Sheet1!$C$2:$C$5</c:f>
              <c:numCache>
                <c:formatCode>0%</c:formatCode>
                <c:ptCount val="4"/>
                <c:pt idx="0">
                  <c:v>0.05</c:v>
                </c:pt>
                <c:pt idx="1">
                  <c:v>0.09</c:v>
                </c:pt>
                <c:pt idx="2">
                  <c:v>0.09</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Sheet1!$D$2:$D$5</c:f>
              <c:numCache>
                <c:formatCode>0%</c:formatCode>
                <c:ptCount val="4"/>
                <c:pt idx="0">
                  <c:v>0.09</c:v>
                </c:pt>
                <c:pt idx="1">
                  <c:v>0.09</c:v>
                </c:pt>
                <c:pt idx="2">
                  <c:v>0.11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Sheet1!$E$2:$E$5</c:f>
              <c:numCache>
                <c:formatCode>0%</c:formatCode>
                <c:ptCount val="4"/>
                <c:pt idx="0">
                  <c:v>0.04</c:v>
                </c:pt>
                <c:pt idx="1">
                  <c:v>0.08</c:v>
                </c:pt>
                <c:pt idx="2">
                  <c:v>0.06</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Sheet1!$F$2:$F$5</c:f>
              <c:numCache>
                <c:formatCode>0%</c:formatCode>
                <c:ptCount val="4"/>
                <c:pt idx="0">
                  <c:v>0.02</c:v>
                </c:pt>
                <c:pt idx="1">
                  <c:v>0.05</c:v>
                </c:pt>
                <c:pt idx="2">
                  <c:v>0.03</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Sheet1!$G$2:$G$5</c:f>
              <c:numCache>
                <c:formatCode>0%</c:formatCode>
                <c:ptCount val="4"/>
                <c:pt idx="0">
                  <c:v>0.06</c:v>
                </c:pt>
                <c:pt idx="1">
                  <c:v>0.06</c:v>
                </c:pt>
                <c:pt idx="2">
                  <c:v>0.03</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Sheet1!$H$2:$H$5</c:f>
              <c:numCache>
                <c:formatCode>0%</c:formatCode>
                <c:ptCount val="4"/>
                <c:pt idx="0">
                  <c:v>0.04</c:v>
                </c:pt>
                <c:pt idx="1">
                  <c:v>0.05</c:v>
                </c:pt>
                <c:pt idx="2">
                  <c:v>0.04</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Sheet1!$I$2:$I$5</c:f>
              <c:numCache>
                <c:formatCode>0%</c:formatCode>
                <c:ptCount val="4"/>
                <c:pt idx="0">
                  <c:v>0.02</c:v>
                </c:pt>
                <c:pt idx="1">
                  <c:v>0.03</c:v>
                </c:pt>
                <c:pt idx="2">
                  <c:v>0.04</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Sheet1!$J$2:$J$5</c:f>
              <c:numCache>
                <c:formatCode>0%</c:formatCode>
                <c:ptCount val="4"/>
                <c:pt idx="0">
                  <c:v>0.06</c:v>
                </c:pt>
                <c:pt idx="1">
                  <c:v>0.06</c:v>
                </c:pt>
                <c:pt idx="2">
                  <c:v>0.12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Birmingham</c:v>
                </c:pt>
                <c:pt idx="1">
                  <c:v>All visitors to UK</c:v>
                </c:pt>
                <c:pt idx="2">
                  <c:v>All holiday visitors to Birmingham</c:v>
                </c:pt>
                <c:pt idx="3">
                  <c:v>All holiday visitors to UK</c:v>
                </c:pt>
              </c:strCache>
            </c:strRef>
          </c:cat>
          <c:val>
            <c:numRef>
              <c:f>Sheet1!$K$2:$K$5</c:f>
              <c:numCache>
                <c:formatCode>0%</c:formatCode>
                <c:ptCount val="4"/>
                <c:pt idx="0">
                  <c:v>0.57999999999999996</c:v>
                </c:pt>
                <c:pt idx="1">
                  <c:v>0.38</c:v>
                </c:pt>
                <c:pt idx="2">
                  <c:v>0.42</c:v>
                </c:pt>
                <c:pt idx="3">
                  <c:v>0.28999999999999998</c:v>
                </c:pt>
              </c:numCache>
            </c:numRef>
          </c:val>
        </c:ser>
        <c:dLbls>
          <c:showLegendKey val="0"/>
          <c:showVal val="0"/>
          <c:showCatName val="0"/>
          <c:showSerName val="0"/>
          <c:showPercent val="0"/>
          <c:showBubbleSize val="0"/>
        </c:dLbls>
        <c:gapWidth val="49"/>
        <c:overlap val="100"/>
        <c:axId val="569670752"/>
        <c:axId val="569666832"/>
      </c:barChart>
      <c:catAx>
        <c:axId val="569670752"/>
        <c:scaling>
          <c:orientation val="maxMin"/>
        </c:scaling>
        <c:delete val="0"/>
        <c:axPos val="l"/>
        <c:numFmt formatCode="General" sourceLinked="0"/>
        <c:majorTickMark val="none"/>
        <c:minorTickMark val="none"/>
        <c:tickLblPos val="nextTo"/>
        <c:txPr>
          <a:bodyPr/>
          <a:lstStyle/>
          <a:p>
            <a:pPr>
              <a:defRPr sz="1000" b="1"/>
            </a:pPr>
            <a:endParaRPr lang="en-US"/>
          </a:p>
        </c:txPr>
        <c:crossAx val="569666832"/>
        <c:crosses val="autoZero"/>
        <c:auto val="1"/>
        <c:lblAlgn val="ctr"/>
        <c:lblOffset val="100"/>
        <c:noMultiLvlLbl val="0"/>
      </c:catAx>
      <c:valAx>
        <c:axId val="569666832"/>
        <c:scaling>
          <c:orientation val="minMax"/>
          <c:max val="1"/>
        </c:scaling>
        <c:delete val="1"/>
        <c:axPos val="t"/>
        <c:numFmt formatCode="0%" sourceLinked="1"/>
        <c:majorTickMark val="out"/>
        <c:minorTickMark val="none"/>
        <c:tickLblPos val="nextTo"/>
        <c:crossAx val="569670752"/>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19444656"/>
        <c:axId val="619447400"/>
      </c:lineChart>
      <c:catAx>
        <c:axId val="619444656"/>
        <c:scaling>
          <c:orientation val="minMax"/>
        </c:scaling>
        <c:delete val="1"/>
        <c:axPos val="b"/>
        <c:numFmt formatCode="General" sourceLinked="0"/>
        <c:majorTickMark val="out"/>
        <c:minorTickMark val="none"/>
        <c:tickLblPos val="nextTo"/>
        <c:crossAx val="619447400"/>
        <c:crosses val="autoZero"/>
        <c:auto val="1"/>
        <c:lblAlgn val="ctr"/>
        <c:lblOffset val="100"/>
        <c:noMultiLvlLbl val="0"/>
      </c:catAx>
      <c:valAx>
        <c:axId val="619447400"/>
        <c:scaling>
          <c:orientation val="minMax"/>
        </c:scaling>
        <c:delete val="1"/>
        <c:axPos val="l"/>
        <c:numFmt formatCode="General" sourceLinked="1"/>
        <c:majorTickMark val="out"/>
        <c:minorTickMark val="none"/>
        <c:tickLblPos val="nextTo"/>
        <c:crossAx val="6194446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19396832"/>
        <c:axId val="619393304"/>
      </c:lineChart>
      <c:catAx>
        <c:axId val="619396832"/>
        <c:scaling>
          <c:orientation val="minMax"/>
        </c:scaling>
        <c:delete val="1"/>
        <c:axPos val="b"/>
        <c:numFmt formatCode="General" sourceLinked="0"/>
        <c:majorTickMark val="out"/>
        <c:minorTickMark val="none"/>
        <c:tickLblPos val="nextTo"/>
        <c:crossAx val="619393304"/>
        <c:crosses val="autoZero"/>
        <c:auto val="1"/>
        <c:lblAlgn val="ctr"/>
        <c:lblOffset val="100"/>
        <c:noMultiLvlLbl val="0"/>
      </c:catAx>
      <c:valAx>
        <c:axId val="619393304"/>
        <c:scaling>
          <c:orientation val="minMax"/>
        </c:scaling>
        <c:delete val="1"/>
        <c:axPos val="l"/>
        <c:numFmt formatCode="General" sourceLinked="1"/>
        <c:majorTickMark val="out"/>
        <c:minorTickMark val="none"/>
        <c:tickLblPos val="nextTo"/>
        <c:crossAx val="61939683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410161988895461"/>
          <c:w val="0.9112164396394129"/>
          <c:h val="0.55076762609532448"/>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Nottingham</c:v>
                </c:pt>
                <c:pt idx="1">
                  <c:v>All visits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Nottingham</c:v>
                </c:pt>
                <c:pt idx="1">
                  <c:v>All visits to UK</c:v>
                </c:pt>
              </c:strCache>
            </c:strRef>
          </c:cat>
          <c:val>
            <c:numRef>
              <c:f>Sheet1!$C$2:$C$3</c:f>
              <c:numCache>
                <c:formatCode>0%</c:formatCode>
                <c:ptCount val="2"/>
                <c:pt idx="0">
                  <c:v>0.45</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Nottingham</c:v>
                </c:pt>
                <c:pt idx="1">
                  <c:v>All visits to UK</c:v>
                </c:pt>
              </c:strCache>
            </c:strRef>
          </c:cat>
          <c:val>
            <c:numRef>
              <c:f>Sheet1!$D$2:$D$3</c:f>
              <c:numCache>
                <c:formatCode>0%</c:formatCode>
                <c:ptCount val="2"/>
                <c:pt idx="0">
                  <c:v>0.31</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Nottingham</c:v>
                </c:pt>
                <c:pt idx="1">
                  <c:v>All visits to UK</c:v>
                </c:pt>
              </c:strCache>
            </c:strRef>
          </c:cat>
          <c:val>
            <c:numRef>
              <c:f>Sheet1!$E$2:$E$3</c:f>
              <c:numCache>
                <c:formatCode>0%</c:formatCode>
                <c:ptCount val="2"/>
                <c:pt idx="0">
                  <c:v>0.17</c:v>
                </c:pt>
                <c:pt idx="1">
                  <c:v>0.39</c:v>
                </c:pt>
              </c:numCache>
            </c:numRef>
          </c:val>
        </c:ser>
        <c:dLbls>
          <c:showLegendKey val="0"/>
          <c:showVal val="0"/>
          <c:showCatName val="0"/>
          <c:showSerName val="0"/>
          <c:showPercent val="0"/>
          <c:showBubbleSize val="0"/>
        </c:dLbls>
        <c:gapWidth val="100"/>
        <c:overlap val="100"/>
        <c:axId val="619458376"/>
        <c:axId val="619456808"/>
      </c:barChart>
      <c:catAx>
        <c:axId val="61945837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56808"/>
        <c:crosses val="autoZero"/>
        <c:auto val="1"/>
        <c:lblAlgn val="ctr"/>
        <c:lblOffset val="100"/>
        <c:noMultiLvlLbl val="0"/>
      </c:catAx>
      <c:valAx>
        <c:axId val="619456808"/>
        <c:scaling>
          <c:orientation val="maxMin"/>
        </c:scaling>
        <c:delete val="1"/>
        <c:axPos val="l"/>
        <c:numFmt formatCode="0%" sourceLinked="1"/>
        <c:majorTickMark val="out"/>
        <c:minorTickMark val="none"/>
        <c:tickLblPos val="nextTo"/>
        <c:crossAx val="619458376"/>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Sheet1!$B$2:$B$5</c:f>
              <c:numCache>
                <c:formatCode>0%</c:formatCode>
                <c:ptCount val="4"/>
                <c:pt idx="0">
                  <c:v>0.08</c:v>
                </c:pt>
                <c:pt idx="1">
                  <c:v>0.11</c:v>
                </c:pt>
                <c:pt idx="2">
                  <c:v>0.08</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Sheet1!$C$2:$C$5</c:f>
              <c:numCache>
                <c:formatCode>0%</c:formatCode>
                <c:ptCount val="4"/>
                <c:pt idx="0">
                  <c:v>7.0000000000000007E-2</c:v>
                </c:pt>
                <c:pt idx="1">
                  <c:v>0.09</c:v>
                </c:pt>
                <c:pt idx="2">
                  <c:v>7.0000000000000007E-2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Sheet1!$D$2:$D$5</c:f>
              <c:numCache>
                <c:formatCode>0%</c:formatCode>
                <c:ptCount val="4"/>
                <c:pt idx="0">
                  <c:v>0.06</c:v>
                </c:pt>
                <c:pt idx="1">
                  <c:v>0.09</c:v>
                </c:pt>
                <c:pt idx="2">
                  <c:v>0.08</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Sheet1!$E$2:$E$5</c:f>
              <c:numCache>
                <c:formatCode>0%</c:formatCode>
                <c:ptCount val="4"/>
                <c:pt idx="0">
                  <c:v>0.05</c:v>
                </c:pt>
                <c:pt idx="1">
                  <c:v>0.08</c:v>
                </c:pt>
                <c:pt idx="2">
                  <c:v>0.06</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Sheet1!$F$2:$F$5</c:f>
              <c:numCache>
                <c:formatCode>0%</c:formatCode>
                <c:ptCount val="4"/>
                <c:pt idx="0">
                  <c:v>0.06</c:v>
                </c:pt>
                <c:pt idx="1">
                  <c:v>0.05</c:v>
                </c:pt>
                <c:pt idx="2">
                  <c:v>0.1</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Sheet1!$G$2:$G$5</c:f>
              <c:numCache>
                <c:formatCode>0%</c:formatCode>
                <c:ptCount val="4"/>
                <c:pt idx="0">
                  <c:v>0.06</c:v>
                </c:pt>
                <c:pt idx="1">
                  <c:v>0.06</c:v>
                </c:pt>
                <c:pt idx="2">
                  <c:v>0.08</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Sheet1!$H$2:$H$5</c:f>
              <c:numCache>
                <c:formatCode>0%</c:formatCode>
                <c:ptCount val="4"/>
                <c:pt idx="0">
                  <c:v>7.0000000000000007E-2</c:v>
                </c:pt>
                <c:pt idx="1">
                  <c:v>0.05</c:v>
                </c:pt>
                <c:pt idx="2">
                  <c:v>0.03</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Sheet1!$I$2:$I$5</c:f>
              <c:numCache>
                <c:formatCode>0%</c:formatCode>
                <c:ptCount val="4"/>
                <c:pt idx="0">
                  <c:v>0.05</c:v>
                </c:pt>
                <c:pt idx="1">
                  <c:v>0.03</c:v>
                </c:pt>
                <c:pt idx="2">
                  <c:v>0.11</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Sheet1!$J$2:$J$5</c:f>
              <c:numCache>
                <c:formatCode>0%</c:formatCode>
                <c:ptCount val="4"/>
                <c:pt idx="0">
                  <c:v>7.0000000000000007E-2</c:v>
                </c:pt>
                <c:pt idx="1">
                  <c:v>0.06</c:v>
                </c:pt>
                <c:pt idx="2">
                  <c:v>0.08</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Nottingham</c:v>
                </c:pt>
                <c:pt idx="1">
                  <c:v>All visitors to UK</c:v>
                </c:pt>
                <c:pt idx="2">
                  <c:v>All holiday visitors to Nottingham</c:v>
                </c:pt>
                <c:pt idx="3">
                  <c:v>All holiday visitors to UK</c:v>
                </c:pt>
              </c:strCache>
            </c:strRef>
          </c:cat>
          <c:val>
            <c:numRef>
              <c:f>Sheet1!$K$2:$K$5</c:f>
              <c:numCache>
                <c:formatCode>0%</c:formatCode>
                <c:ptCount val="4"/>
                <c:pt idx="0">
                  <c:v>0.43</c:v>
                </c:pt>
                <c:pt idx="1">
                  <c:v>0.38</c:v>
                </c:pt>
                <c:pt idx="2">
                  <c:v>0.31</c:v>
                </c:pt>
                <c:pt idx="3">
                  <c:v>0.28999999999999998</c:v>
                </c:pt>
              </c:numCache>
            </c:numRef>
          </c:val>
        </c:ser>
        <c:dLbls>
          <c:showLegendKey val="0"/>
          <c:showVal val="0"/>
          <c:showCatName val="0"/>
          <c:showSerName val="0"/>
          <c:showPercent val="0"/>
          <c:showBubbleSize val="0"/>
        </c:dLbls>
        <c:gapWidth val="49"/>
        <c:overlap val="100"/>
        <c:axId val="619456024"/>
        <c:axId val="619405064"/>
      </c:barChart>
      <c:catAx>
        <c:axId val="619456024"/>
        <c:scaling>
          <c:orientation val="maxMin"/>
        </c:scaling>
        <c:delete val="0"/>
        <c:axPos val="l"/>
        <c:numFmt formatCode="General" sourceLinked="0"/>
        <c:majorTickMark val="none"/>
        <c:minorTickMark val="none"/>
        <c:tickLblPos val="nextTo"/>
        <c:txPr>
          <a:bodyPr/>
          <a:lstStyle/>
          <a:p>
            <a:pPr>
              <a:defRPr sz="1000" b="1"/>
            </a:pPr>
            <a:endParaRPr lang="en-US"/>
          </a:p>
        </c:txPr>
        <c:crossAx val="619405064"/>
        <c:crosses val="autoZero"/>
        <c:auto val="1"/>
        <c:lblAlgn val="ctr"/>
        <c:lblOffset val="100"/>
        <c:noMultiLvlLbl val="0"/>
      </c:catAx>
      <c:valAx>
        <c:axId val="619405064"/>
        <c:scaling>
          <c:orientation val="minMax"/>
          <c:max val="1"/>
        </c:scaling>
        <c:delete val="1"/>
        <c:axPos val="t"/>
        <c:numFmt formatCode="0%" sourceLinked="1"/>
        <c:majorTickMark val="out"/>
        <c:minorTickMark val="none"/>
        <c:tickLblPos val="nextTo"/>
        <c:crossAx val="619456024"/>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Nottingham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0.57999999999999996</c:v>
                </c:pt>
                <c:pt idx="1">
                  <c:v>0.43</c:v>
                </c:pt>
                <c:pt idx="2">
                  <c:v>0.62</c:v>
                </c:pt>
                <c:pt idx="3">
                  <c:v>0.39</c:v>
                </c:pt>
                <c:pt idx="4">
                  <c:v>0.42</c:v>
                </c:pt>
                <c:pt idx="5">
                  <c:v>0.09</c:v>
                </c:pt>
                <c:pt idx="6">
                  <c:v>0.27</c:v>
                </c:pt>
                <c:pt idx="7">
                  <c:v>0.25</c:v>
                </c:pt>
                <c:pt idx="8">
                  <c:v>0.2</c:v>
                </c:pt>
              </c:numCache>
            </c:numRef>
          </c:val>
        </c:ser>
        <c:dLbls>
          <c:showLegendKey val="0"/>
          <c:showVal val="0"/>
          <c:showCatName val="0"/>
          <c:showSerName val="0"/>
          <c:showPercent val="0"/>
          <c:showBubbleSize val="0"/>
        </c:dLbls>
        <c:gapWidth val="30"/>
        <c:axId val="619395656"/>
        <c:axId val="619397616"/>
      </c:barChart>
      <c:catAx>
        <c:axId val="619395656"/>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19397616"/>
        <c:crosses val="autoZero"/>
        <c:auto val="1"/>
        <c:lblAlgn val="ctr"/>
        <c:lblOffset val="100"/>
        <c:noMultiLvlLbl val="0"/>
      </c:catAx>
      <c:valAx>
        <c:axId val="619397616"/>
        <c:scaling>
          <c:orientation val="minMax"/>
          <c:max val="1"/>
        </c:scaling>
        <c:delete val="1"/>
        <c:axPos val="l"/>
        <c:majorGridlines>
          <c:spPr>
            <a:ln>
              <a:noFill/>
            </a:ln>
          </c:spPr>
        </c:majorGridlines>
        <c:numFmt formatCode="0%" sourceLinked="1"/>
        <c:majorTickMark val="out"/>
        <c:minorTickMark val="none"/>
        <c:tickLblPos val="nextTo"/>
        <c:crossAx val="619395656"/>
        <c:crosses val="autoZero"/>
        <c:crossBetween val="between"/>
      </c:valAx>
    </c:plotArea>
    <c:legend>
      <c:legendPos val="r"/>
      <c:layout>
        <c:manualLayout>
          <c:xMode val="edge"/>
          <c:yMode val="edge"/>
          <c:x val="0.46471368337169128"/>
          <c:y val="1.9092597442079567E-2"/>
          <c:w val="0.53145954720629018"/>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Sheet1!$B$2:$B$3</c:f>
              <c:numCache>
                <c:formatCode>0%</c:formatCode>
                <c:ptCount val="2"/>
                <c:pt idx="0">
                  <c:v>0.22</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Sheet1!$C$2:$C$3</c:f>
              <c:numCache>
                <c:formatCode>0%</c:formatCode>
                <c:ptCount val="2"/>
                <c:pt idx="0">
                  <c:v>0.34</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Sheet1!$D$2:$D$3</c:f>
              <c:numCache>
                <c:formatCode>0%</c:formatCode>
                <c:ptCount val="2"/>
                <c:pt idx="0">
                  <c:v>0.24</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Sheet1!$E$2:$E$3</c:f>
              <c:numCache>
                <c:formatCode>0%</c:formatCode>
                <c:ptCount val="2"/>
                <c:pt idx="0">
                  <c:v>0.2</c:v>
                </c:pt>
                <c:pt idx="1">
                  <c:v>7.0000000000000007E-2</c:v>
                </c:pt>
              </c:numCache>
            </c:numRef>
          </c:val>
        </c:ser>
        <c:dLbls>
          <c:showLegendKey val="0"/>
          <c:showVal val="1"/>
          <c:showCatName val="0"/>
          <c:showSerName val="0"/>
          <c:showPercent val="0"/>
          <c:showBubbleSize val="0"/>
        </c:dLbls>
        <c:gapWidth val="49"/>
        <c:overlap val="100"/>
        <c:axId val="619402320"/>
        <c:axId val="619394480"/>
      </c:barChart>
      <c:catAx>
        <c:axId val="619402320"/>
        <c:scaling>
          <c:orientation val="minMax"/>
        </c:scaling>
        <c:delete val="0"/>
        <c:axPos val="b"/>
        <c:numFmt formatCode="General" sourceLinked="0"/>
        <c:majorTickMark val="none"/>
        <c:minorTickMark val="none"/>
        <c:tickLblPos val="nextTo"/>
        <c:txPr>
          <a:bodyPr/>
          <a:lstStyle/>
          <a:p>
            <a:pPr>
              <a:defRPr b="1"/>
            </a:pPr>
            <a:endParaRPr lang="en-US"/>
          </a:p>
        </c:txPr>
        <c:crossAx val="619394480"/>
        <c:crosses val="autoZero"/>
        <c:auto val="1"/>
        <c:lblAlgn val="ctr"/>
        <c:lblOffset val="100"/>
        <c:noMultiLvlLbl val="0"/>
      </c:catAx>
      <c:valAx>
        <c:axId val="619394480"/>
        <c:scaling>
          <c:orientation val="minMax"/>
        </c:scaling>
        <c:delete val="1"/>
        <c:axPos val="l"/>
        <c:numFmt formatCode="0%" sourceLinked="1"/>
        <c:majorTickMark val="none"/>
        <c:minorTickMark val="none"/>
        <c:tickLblPos val="nextTo"/>
        <c:crossAx val="619402320"/>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Nottingham</c:v>
                </c:pt>
                <c:pt idx="1">
                  <c:v>Holiday visitors to UK</c:v>
                </c:pt>
              </c:strCache>
            </c:strRef>
          </c:cat>
          <c:val>
            <c:numRef>
              <c:f>Sheet1!$B$2:$B$4</c:f>
              <c:numCache>
                <c:formatCode>_-[$£-809]* #,##0_-;\-[$£-809]* #,##0_-;_-[$£-809]* "-"??_-;_-@_-</c:formatCode>
                <c:ptCount val="2"/>
                <c:pt idx="0">
                  <c:v>357</c:v>
                </c:pt>
                <c:pt idx="1">
                  <c:v>644</c:v>
                </c:pt>
              </c:numCache>
            </c:numRef>
          </c:val>
        </c:ser>
        <c:dLbls>
          <c:showLegendKey val="0"/>
          <c:showVal val="0"/>
          <c:showCatName val="0"/>
          <c:showSerName val="0"/>
          <c:showPercent val="0"/>
          <c:showBubbleSize val="0"/>
        </c:dLbls>
        <c:gapWidth val="102"/>
        <c:axId val="619394872"/>
        <c:axId val="619402712"/>
      </c:barChart>
      <c:catAx>
        <c:axId val="61939487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02712"/>
        <c:crosses val="autoZero"/>
        <c:auto val="1"/>
        <c:lblAlgn val="ctr"/>
        <c:lblOffset val="100"/>
        <c:noMultiLvlLbl val="0"/>
      </c:catAx>
      <c:valAx>
        <c:axId val="619402712"/>
        <c:scaling>
          <c:orientation val="minMax"/>
          <c:max val="1000"/>
        </c:scaling>
        <c:delete val="1"/>
        <c:axPos val="l"/>
        <c:numFmt formatCode="_-[$£-809]* #,##0_-;\-[$£-809]* #,##0_-;_-[$£-809]* &quot;-&quot;??_-;_-@_-" sourceLinked="1"/>
        <c:majorTickMark val="out"/>
        <c:minorTickMark val="none"/>
        <c:tickLblPos val="nextTo"/>
        <c:crossAx val="619394872"/>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Nottingham</c:v>
                </c:pt>
                <c:pt idx="1">
                  <c:v>Holiday visitors to UK</c:v>
                </c:pt>
              </c:strCache>
            </c:strRef>
          </c:cat>
          <c:val>
            <c:numRef>
              <c:f>Sheet1!$B$2:$B$4</c:f>
              <c:numCache>
                <c:formatCode>_-[$£-809]* #,##0_-;\-[$£-809]* #,##0_-;_-[$£-809]* "-"??_-;_-@_-</c:formatCode>
                <c:ptCount val="2"/>
                <c:pt idx="0">
                  <c:v>92</c:v>
                </c:pt>
                <c:pt idx="1">
                  <c:v>101</c:v>
                </c:pt>
              </c:numCache>
            </c:numRef>
          </c:val>
        </c:ser>
        <c:dLbls>
          <c:showLegendKey val="0"/>
          <c:showVal val="0"/>
          <c:showCatName val="0"/>
          <c:showSerName val="0"/>
          <c:showPercent val="0"/>
          <c:showBubbleSize val="0"/>
        </c:dLbls>
        <c:gapWidth val="102"/>
        <c:axId val="619398008"/>
        <c:axId val="619395264"/>
      </c:barChart>
      <c:catAx>
        <c:axId val="619398008"/>
        <c:scaling>
          <c:orientation val="minMax"/>
        </c:scaling>
        <c:delete val="0"/>
        <c:axPos val="b"/>
        <c:numFmt formatCode="General" sourceLinked="0"/>
        <c:majorTickMark val="out"/>
        <c:minorTickMark val="none"/>
        <c:tickLblPos val="nextTo"/>
        <c:txPr>
          <a:bodyPr/>
          <a:lstStyle/>
          <a:p>
            <a:pPr>
              <a:defRPr sz="900" b="1"/>
            </a:pPr>
            <a:endParaRPr lang="en-US"/>
          </a:p>
        </c:txPr>
        <c:crossAx val="619395264"/>
        <c:crosses val="autoZero"/>
        <c:auto val="1"/>
        <c:lblAlgn val="ctr"/>
        <c:lblOffset val="100"/>
        <c:noMultiLvlLbl val="0"/>
      </c:catAx>
      <c:valAx>
        <c:axId val="619395264"/>
        <c:scaling>
          <c:orientation val="minMax"/>
          <c:max val="1000"/>
        </c:scaling>
        <c:delete val="1"/>
        <c:axPos val="l"/>
        <c:numFmt formatCode="_-[$£-809]* #,##0_-;\-[$£-809]* #,##0_-;_-[$£-809]* &quot;-&quot;??_-;_-@_-" sourceLinked="1"/>
        <c:majorTickMark val="out"/>
        <c:minorTickMark val="none"/>
        <c:tickLblPos val="nextTo"/>
        <c:crossAx val="619398008"/>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Sheet1!$B$2:$B$3</c:f>
              <c:numCache>
                <c:formatCode>0%</c:formatCode>
                <c:ptCount val="2"/>
                <c:pt idx="0">
                  <c:v>0.15</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Sheet1!$C$2:$C$3</c:f>
              <c:numCache>
                <c:formatCode>0%</c:formatCode>
                <c:ptCount val="2"/>
                <c:pt idx="0">
                  <c:v>0.23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Sheet1!$D$2:$D$3</c:f>
              <c:numCache>
                <c:formatCode>0%</c:formatCode>
                <c:ptCount val="2"/>
                <c:pt idx="0">
                  <c:v>0.42</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Sheet1!$E$2:$E$3</c:f>
              <c:numCache>
                <c:formatCode>0%</c:formatCode>
                <c:ptCount val="2"/>
                <c:pt idx="0">
                  <c:v>0.21</c:v>
                </c:pt>
                <c:pt idx="1">
                  <c:v>0.21</c:v>
                </c:pt>
              </c:numCache>
            </c:numRef>
          </c:val>
        </c:ser>
        <c:dLbls>
          <c:showLegendKey val="0"/>
          <c:showVal val="0"/>
          <c:showCatName val="0"/>
          <c:showSerName val="0"/>
          <c:showPercent val="0"/>
          <c:showBubbleSize val="0"/>
        </c:dLbls>
        <c:gapWidth val="49"/>
        <c:overlap val="100"/>
        <c:axId val="619396440"/>
        <c:axId val="619398400"/>
      </c:barChart>
      <c:catAx>
        <c:axId val="6193964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398400"/>
        <c:crosses val="autoZero"/>
        <c:auto val="1"/>
        <c:lblAlgn val="ctr"/>
        <c:lblOffset val="100"/>
        <c:noMultiLvlLbl val="0"/>
      </c:catAx>
      <c:valAx>
        <c:axId val="619398400"/>
        <c:scaling>
          <c:orientation val="minMax"/>
        </c:scaling>
        <c:delete val="1"/>
        <c:axPos val="l"/>
        <c:numFmt formatCode="0%" sourceLinked="1"/>
        <c:majorTickMark val="out"/>
        <c:minorTickMark val="none"/>
        <c:tickLblPos val="nextTo"/>
        <c:crossAx val="619396440"/>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Sheet1!$B$2:$B$3</c:f>
              <c:numCache>
                <c:formatCode>0%</c:formatCode>
                <c:ptCount val="2"/>
                <c:pt idx="0">
                  <c:v>0.91</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Sheet1!$C$2:$C$3</c:f>
              <c:numCache>
                <c:formatCode>0%</c:formatCode>
                <c:ptCount val="2"/>
                <c:pt idx="0">
                  <c:v>0.09</c:v>
                </c:pt>
                <c:pt idx="1">
                  <c:v>0.16</c:v>
                </c:pt>
              </c:numCache>
            </c:numRef>
          </c:val>
        </c:ser>
        <c:dLbls>
          <c:showLegendKey val="0"/>
          <c:showVal val="0"/>
          <c:showCatName val="0"/>
          <c:showSerName val="0"/>
          <c:showPercent val="0"/>
          <c:showBubbleSize val="0"/>
        </c:dLbls>
        <c:gapWidth val="49"/>
        <c:overlap val="100"/>
        <c:axId val="619399576"/>
        <c:axId val="619400360"/>
      </c:barChart>
      <c:catAx>
        <c:axId val="61939957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00360"/>
        <c:crosses val="autoZero"/>
        <c:auto val="1"/>
        <c:lblAlgn val="ctr"/>
        <c:lblOffset val="100"/>
        <c:noMultiLvlLbl val="0"/>
      </c:catAx>
      <c:valAx>
        <c:axId val="619400360"/>
        <c:scaling>
          <c:orientation val="minMax"/>
          <c:min val="0"/>
        </c:scaling>
        <c:delete val="1"/>
        <c:axPos val="l"/>
        <c:numFmt formatCode="0%" sourceLinked="1"/>
        <c:majorTickMark val="out"/>
        <c:minorTickMark val="none"/>
        <c:tickLblPos val="nextTo"/>
        <c:crossAx val="619399576"/>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Birmingham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0.44</c:v>
                </c:pt>
                <c:pt idx="1">
                  <c:v>0.4</c:v>
                </c:pt>
                <c:pt idx="2">
                  <c:v>0.33</c:v>
                </c:pt>
                <c:pt idx="3">
                  <c:v>0.33</c:v>
                </c:pt>
                <c:pt idx="4">
                  <c:v>0.27</c:v>
                </c:pt>
                <c:pt idx="5">
                  <c:v>0.12</c:v>
                </c:pt>
                <c:pt idx="6">
                  <c:v>0.13</c:v>
                </c:pt>
                <c:pt idx="7">
                  <c:v>0.13</c:v>
                </c:pt>
                <c:pt idx="8">
                  <c:v>0.08</c:v>
                </c:pt>
              </c:numCache>
            </c:numRef>
          </c:val>
        </c:ser>
        <c:dLbls>
          <c:showLegendKey val="0"/>
          <c:showVal val="0"/>
          <c:showCatName val="0"/>
          <c:showSerName val="0"/>
          <c:showPercent val="0"/>
          <c:showBubbleSize val="0"/>
        </c:dLbls>
        <c:gapWidth val="30"/>
        <c:axId val="569670360"/>
        <c:axId val="569669968"/>
      </c:barChart>
      <c:catAx>
        <c:axId val="56967036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69669968"/>
        <c:crosses val="autoZero"/>
        <c:auto val="1"/>
        <c:lblAlgn val="ctr"/>
        <c:lblOffset val="100"/>
        <c:noMultiLvlLbl val="0"/>
      </c:catAx>
      <c:valAx>
        <c:axId val="569669968"/>
        <c:scaling>
          <c:orientation val="minMax"/>
          <c:max val="1"/>
        </c:scaling>
        <c:delete val="1"/>
        <c:axPos val="l"/>
        <c:majorGridlines>
          <c:spPr>
            <a:ln>
              <a:noFill/>
            </a:ln>
          </c:spPr>
        </c:majorGridlines>
        <c:numFmt formatCode="0%" sourceLinked="1"/>
        <c:majorTickMark val="out"/>
        <c:minorTickMark val="none"/>
        <c:tickLblPos val="nextTo"/>
        <c:crossAx val="569670360"/>
        <c:crosses val="autoZero"/>
        <c:crossBetween val="between"/>
      </c:valAx>
    </c:plotArea>
    <c:legend>
      <c:legendPos val="r"/>
      <c:layout>
        <c:manualLayout>
          <c:xMode val="edge"/>
          <c:yMode val="edge"/>
          <c:x val="0.29282588906613577"/>
          <c:y val="1.9092597442079567E-2"/>
          <c:w val="0.70334734151184575"/>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Sheet1!$C$2:$C$3</c:f>
              <c:numCache>
                <c:formatCode>0%</c:formatCode>
                <c:ptCount val="2"/>
                <c:pt idx="0">
                  <c:v>0.09</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Sheet1!$D$2:$D$3</c:f>
              <c:numCache>
                <c:formatCode>0%</c:formatCode>
                <c:ptCount val="2"/>
                <c:pt idx="0">
                  <c:v>0.23</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Sheet1!$E$2:$E$3</c:f>
              <c:numCache>
                <c:formatCode>0%</c:formatCode>
                <c:ptCount val="2"/>
                <c:pt idx="0">
                  <c:v>0.16</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Sheet1!$F$2:$F$3</c:f>
              <c:numCache>
                <c:formatCode>0%</c:formatCode>
                <c:ptCount val="2"/>
                <c:pt idx="0">
                  <c:v>0.3</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Sheet1!$G$2:$G$3</c:f>
              <c:numCache>
                <c:formatCode>0%</c:formatCode>
                <c:ptCount val="2"/>
                <c:pt idx="0">
                  <c:v>7.0000000000000007E-2</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Sheet1!$H$2:$H$3</c:f>
              <c:numCache>
                <c:formatCode>0%</c:formatCode>
                <c:ptCount val="2"/>
                <c:pt idx="0">
                  <c:v>0.06</c:v>
                </c:pt>
                <c:pt idx="1">
                  <c:v>0.06</c:v>
                </c:pt>
              </c:numCache>
            </c:numRef>
          </c:val>
        </c:ser>
        <c:dLbls>
          <c:showLegendKey val="0"/>
          <c:showVal val="0"/>
          <c:showCatName val="0"/>
          <c:showSerName val="0"/>
          <c:showPercent val="0"/>
          <c:showBubbleSize val="0"/>
        </c:dLbls>
        <c:gapWidth val="100"/>
        <c:overlap val="100"/>
        <c:axId val="619401144"/>
        <c:axId val="619401536"/>
      </c:barChart>
      <c:catAx>
        <c:axId val="619401144"/>
        <c:scaling>
          <c:orientation val="minMax"/>
        </c:scaling>
        <c:delete val="0"/>
        <c:axPos val="b"/>
        <c:numFmt formatCode="General" sourceLinked="0"/>
        <c:majorTickMark val="out"/>
        <c:minorTickMark val="none"/>
        <c:tickLblPos val="nextTo"/>
        <c:crossAx val="619401536"/>
        <c:crosses val="autoZero"/>
        <c:auto val="1"/>
        <c:lblAlgn val="ctr"/>
        <c:lblOffset val="100"/>
        <c:noMultiLvlLbl val="0"/>
      </c:catAx>
      <c:valAx>
        <c:axId val="619401536"/>
        <c:scaling>
          <c:orientation val="minMax"/>
        </c:scaling>
        <c:delete val="1"/>
        <c:axPos val="l"/>
        <c:numFmt formatCode="0%" sourceLinked="1"/>
        <c:majorTickMark val="out"/>
        <c:minorTickMark val="none"/>
        <c:tickLblPos val="nextTo"/>
        <c:crossAx val="619401144"/>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Sheet1!$B$2:$B$3</c:f>
              <c:numCache>
                <c:formatCode>0%</c:formatCode>
                <c:ptCount val="2"/>
                <c:pt idx="0">
                  <c:v>0.08</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Sheet1!$C$2:$C$3</c:f>
              <c:numCache>
                <c:formatCode>0%</c:formatCode>
                <c:ptCount val="2"/>
                <c:pt idx="0">
                  <c:v>0.71</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Nottingham</c:v>
                </c:pt>
                <c:pt idx="1">
                  <c:v>Holiday visitors to UK</c:v>
                </c:pt>
              </c:strCache>
            </c:strRef>
          </c:cat>
          <c:val>
            <c:numRef>
              <c:f>Sheet1!$D$2:$D$3</c:f>
              <c:numCache>
                <c:formatCode>0%</c:formatCode>
                <c:ptCount val="2"/>
                <c:pt idx="0">
                  <c:v>0.21</c:v>
                </c:pt>
                <c:pt idx="1">
                  <c:v>0.15</c:v>
                </c:pt>
              </c:numCache>
            </c:numRef>
          </c:val>
        </c:ser>
        <c:dLbls>
          <c:showLegendKey val="0"/>
          <c:showVal val="1"/>
          <c:showCatName val="0"/>
          <c:showSerName val="0"/>
          <c:showPercent val="0"/>
          <c:showBubbleSize val="0"/>
        </c:dLbls>
        <c:gapWidth val="49"/>
        <c:overlap val="100"/>
        <c:axId val="619415256"/>
        <c:axId val="619430544"/>
      </c:barChart>
      <c:catAx>
        <c:axId val="619415256"/>
        <c:scaling>
          <c:orientation val="minMax"/>
        </c:scaling>
        <c:delete val="0"/>
        <c:axPos val="b"/>
        <c:numFmt formatCode="General" sourceLinked="0"/>
        <c:majorTickMark val="none"/>
        <c:minorTickMark val="none"/>
        <c:tickLblPos val="nextTo"/>
        <c:txPr>
          <a:bodyPr/>
          <a:lstStyle/>
          <a:p>
            <a:pPr>
              <a:defRPr b="1"/>
            </a:pPr>
            <a:endParaRPr lang="en-US"/>
          </a:p>
        </c:txPr>
        <c:crossAx val="619430544"/>
        <c:crosses val="autoZero"/>
        <c:auto val="1"/>
        <c:lblAlgn val="ctr"/>
        <c:lblOffset val="100"/>
        <c:noMultiLvlLbl val="0"/>
      </c:catAx>
      <c:valAx>
        <c:axId val="619430544"/>
        <c:scaling>
          <c:orientation val="minMax"/>
        </c:scaling>
        <c:delete val="1"/>
        <c:axPos val="l"/>
        <c:numFmt formatCode="0%" sourceLinked="1"/>
        <c:majorTickMark val="none"/>
        <c:minorTickMark val="none"/>
        <c:tickLblPos val="nextTo"/>
        <c:crossAx val="61941525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 (excl. London)</c:v>
                </c:pt>
                <c:pt idx="2">
                  <c:v>West Midlands</c:v>
                </c:pt>
                <c:pt idx="3">
                  <c:v>East Midlands</c:v>
                </c:pt>
                <c:pt idx="4">
                  <c:v>North West</c:v>
                </c:pt>
              </c:strCache>
            </c:strRef>
          </c:cat>
          <c:val>
            <c:numRef>
              <c:f>Sheet1!$B$2:$B$6</c:f>
              <c:numCache>
                <c:formatCode>0%</c:formatCode>
                <c:ptCount val="5"/>
                <c:pt idx="0">
                  <c:v>0.4</c:v>
                </c:pt>
                <c:pt idx="1">
                  <c:v>0.21</c:v>
                </c:pt>
                <c:pt idx="2">
                  <c:v>0.11</c:v>
                </c:pt>
                <c:pt idx="3">
                  <c:v>0.11</c:v>
                </c:pt>
                <c:pt idx="4">
                  <c:v>0.09</c:v>
                </c:pt>
              </c:numCache>
            </c:numRef>
          </c:val>
        </c:ser>
        <c:dLbls>
          <c:showLegendKey val="0"/>
          <c:showVal val="0"/>
          <c:showCatName val="0"/>
          <c:showSerName val="0"/>
          <c:showPercent val="0"/>
          <c:showBubbleSize val="0"/>
        </c:dLbls>
        <c:gapWidth val="150"/>
        <c:axId val="619428976"/>
        <c:axId val="619428192"/>
      </c:barChart>
      <c:catAx>
        <c:axId val="61942897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19428192"/>
        <c:crosses val="autoZero"/>
        <c:auto val="1"/>
        <c:lblAlgn val="ctr"/>
        <c:lblOffset val="100"/>
        <c:noMultiLvlLbl val="0"/>
      </c:catAx>
      <c:valAx>
        <c:axId val="619428192"/>
        <c:scaling>
          <c:orientation val="minMax"/>
        </c:scaling>
        <c:delete val="1"/>
        <c:axPos val="t"/>
        <c:numFmt formatCode="0%" sourceLinked="1"/>
        <c:majorTickMark val="out"/>
        <c:minorTickMark val="none"/>
        <c:tickLblPos val="nextTo"/>
        <c:crossAx val="619428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ox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3.6</c:v>
                </c:pt>
                <c:pt idx="1">
                  <c:v>3.3</c:v>
                </c:pt>
                <c:pt idx="2" formatCode="0.0">
                  <c:v>3.4</c:v>
                </c:pt>
                <c:pt idx="3" formatCode="0.0">
                  <c:v>3.7</c:v>
                </c:pt>
                <c:pt idx="4" formatCode="0.0">
                  <c:v>3.8</c:v>
                </c:pt>
              </c:numCache>
            </c:numRef>
          </c:val>
        </c:ser>
        <c:ser>
          <c:idx val="1"/>
          <c:order val="1"/>
          <c:tx>
            <c:strRef>
              <c:f>Sheet1!$C$1</c:f>
              <c:strCache>
                <c:ptCount val="1"/>
                <c:pt idx="0">
                  <c:v>ox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0.9</c:v>
                </c:pt>
                <c:pt idx="1">
                  <c:v>0.8</c:v>
                </c:pt>
                <c:pt idx="2" formatCode="0.0">
                  <c:v>0.8</c:v>
                </c:pt>
                <c:pt idx="3" formatCode="0.0">
                  <c:v>0.7</c:v>
                </c:pt>
                <c:pt idx="4" formatCode="0.0">
                  <c:v>1</c:v>
                </c:pt>
              </c:numCache>
            </c:numRef>
          </c:val>
        </c:ser>
        <c:dLbls>
          <c:showLegendKey val="0"/>
          <c:showVal val="0"/>
          <c:showCatName val="0"/>
          <c:showSerName val="0"/>
          <c:showPercent val="0"/>
          <c:showBubbleSize val="0"/>
        </c:dLbls>
        <c:gapWidth val="219"/>
        <c:axId val="619420352"/>
        <c:axId val="6194207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19420352"/>
        <c:axId val="619420744"/>
      </c:lineChart>
      <c:catAx>
        <c:axId val="61942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20744"/>
        <c:crosses val="autoZero"/>
        <c:auto val="1"/>
        <c:lblAlgn val="ctr"/>
        <c:lblOffset val="100"/>
        <c:noMultiLvlLbl val="0"/>
      </c:catAx>
      <c:valAx>
        <c:axId val="619420744"/>
        <c:scaling>
          <c:orientation val="minMax"/>
        </c:scaling>
        <c:delete val="1"/>
        <c:axPos val="l"/>
        <c:numFmt formatCode="General" sourceLinked="1"/>
        <c:majorTickMark val="none"/>
        <c:minorTickMark val="none"/>
        <c:tickLblPos val="nextTo"/>
        <c:crossAx val="6194203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Oxford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275</c:v>
                </c:pt>
                <c:pt idx="1">
                  <c:v>270</c:v>
                </c:pt>
                <c:pt idx="2">
                  <c:v>322</c:v>
                </c:pt>
                <c:pt idx="3">
                  <c:v>320</c:v>
                </c:pt>
                <c:pt idx="4">
                  <c:v>302</c:v>
                </c:pt>
              </c:numCache>
            </c:numRef>
          </c:val>
        </c:ser>
        <c:ser>
          <c:idx val="1"/>
          <c:order val="1"/>
          <c:tx>
            <c:strRef>
              <c:f>Sheet1!$C$1</c:f>
              <c:strCache>
                <c:ptCount val="1"/>
                <c:pt idx="0">
                  <c:v>Oxford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67</c:v>
                </c:pt>
                <c:pt idx="1">
                  <c:v>63</c:v>
                </c:pt>
                <c:pt idx="2">
                  <c:v>73</c:v>
                </c:pt>
                <c:pt idx="3">
                  <c:v>67</c:v>
                </c:pt>
                <c:pt idx="4">
                  <c:v>92</c:v>
                </c:pt>
              </c:numCache>
            </c:numRef>
          </c:val>
        </c:ser>
        <c:dLbls>
          <c:showLegendKey val="0"/>
          <c:showVal val="0"/>
          <c:showCatName val="0"/>
          <c:showSerName val="0"/>
          <c:showPercent val="0"/>
          <c:showBubbleSize val="0"/>
        </c:dLbls>
        <c:gapWidth val="219"/>
        <c:axId val="619421920"/>
        <c:axId val="61942623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19421920"/>
        <c:axId val="619426232"/>
      </c:lineChart>
      <c:catAx>
        <c:axId val="6194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26232"/>
        <c:crosses val="autoZero"/>
        <c:auto val="1"/>
        <c:lblAlgn val="ctr"/>
        <c:lblOffset val="100"/>
        <c:noMultiLvlLbl val="0"/>
      </c:catAx>
      <c:valAx>
        <c:axId val="619426232"/>
        <c:scaling>
          <c:orientation val="minMax"/>
        </c:scaling>
        <c:delete val="1"/>
        <c:axPos val="l"/>
        <c:numFmt formatCode="General" sourceLinked="1"/>
        <c:majorTickMark val="none"/>
        <c:minorTickMark val="none"/>
        <c:tickLblPos val="nextTo"/>
        <c:crossAx val="61942192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Oxford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430</c:v>
                </c:pt>
                <c:pt idx="1">
                  <c:v>454</c:v>
                </c:pt>
                <c:pt idx="2">
                  <c:v>489</c:v>
                </c:pt>
                <c:pt idx="3">
                  <c:v>535</c:v>
                </c:pt>
                <c:pt idx="4">
                  <c:v>586</c:v>
                </c:pt>
              </c:numCache>
            </c:numRef>
          </c:val>
        </c:ser>
        <c:ser>
          <c:idx val="1"/>
          <c:order val="1"/>
          <c:tx>
            <c:strRef>
              <c:f>Sheet1!$C$1</c:f>
              <c:strCache>
                <c:ptCount val="1"/>
                <c:pt idx="0">
                  <c:v>Oxford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140</c:v>
                </c:pt>
                <c:pt idx="1">
                  <c:v>167</c:v>
                </c:pt>
                <c:pt idx="2">
                  <c:v>193</c:v>
                </c:pt>
                <c:pt idx="3">
                  <c:v>180</c:v>
                </c:pt>
                <c:pt idx="4">
                  <c:v>229</c:v>
                </c:pt>
              </c:numCache>
            </c:numRef>
          </c:val>
        </c:ser>
        <c:dLbls>
          <c:showLegendKey val="0"/>
          <c:showVal val="0"/>
          <c:showCatName val="0"/>
          <c:showSerName val="0"/>
          <c:showPercent val="0"/>
          <c:showBubbleSize val="0"/>
        </c:dLbls>
        <c:gapWidth val="219"/>
        <c:axId val="619427800"/>
        <c:axId val="61942662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19427800"/>
        <c:axId val="619426624"/>
      </c:lineChart>
      <c:catAx>
        <c:axId val="61942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26624"/>
        <c:crosses val="autoZero"/>
        <c:auto val="1"/>
        <c:lblAlgn val="ctr"/>
        <c:lblOffset val="100"/>
        <c:noMultiLvlLbl val="0"/>
      </c:catAx>
      <c:valAx>
        <c:axId val="619426624"/>
        <c:scaling>
          <c:orientation val="minMax"/>
        </c:scaling>
        <c:delete val="1"/>
        <c:axPos val="l"/>
        <c:numFmt formatCode="General" sourceLinked="1"/>
        <c:majorTickMark val="none"/>
        <c:minorTickMark val="none"/>
        <c:tickLblPos val="nextTo"/>
        <c:crossAx val="61942780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Oxford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Oxford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19428584"/>
        <c:axId val="619431328"/>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19428584"/>
        <c:axId val="619431328"/>
      </c:lineChart>
      <c:catAx>
        <c:axId val="619428584"/>
        <c:scaling>
          <c:orientation val="minMax"/>
        </c:scaling>
        <c:delete val="1"/>
        <c:axPos val="b"/>
        <c:numFmt formatCode="General" sourceLinked="1"/>
        <c:majorTickMark val="none"/>
        <c:minorTickMark val="none"/>
        <c:tickLblPos val="nextTo"/>
        <c:crossAx val="619431328"/>
        <c:crosses val="autoZero"/>
        <c:auto val="1"/>
        <c:lblAlgn val="ctr"/>
        <c:lblOffset val="100"/>
        <c:noMultiLvlLbl val="0"/>
      </c:catAx>
      <c:valAx>
        <c:axId val="619431328"/>
        <c:scaling>
          <c:orientation val="minMax"/>
        </c:scaling>
        <c:delete val="1"/>
        <c:axPos val="l"/>
        <c:numFmt formatCode="General" sourceLinked="1"/>
        <c:majorTickMark val="none"/>
        <c:minorTickMark val="none"/>
        <c:tickLblPos val="nextTo"/>
        <c:crossAx val="619428584"/>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19433288"/>
        <c:axId val="619436032"/>
      </c:lineChart>
      <c:catAx>
        <c:axId val="619433288"/>
        <c:scaling>
          <c:orientation val="minMax"/>
        </c:scaling>
        <c:delete val="1"/>
        <c:axPos val="b"/>
        <c:numFmt formatCode="General" sourceLinked="0"/>
        <c:majorTickMark val="out"/>
        <c:minorTickMark val="none"/>
        <c:tickLblPos val="nextTo"/>
        <c:crossAx val="619436032"/>
        <c:crosses val="autoZero"/>
        <c:auto val="1"/>
        <c:lblAlgn val="ctr"/>
        <c:lblOffset val="100"/>
        <c:noMultiLvlLbl val="0"/>
      </c:catAx>
      <c:valAx>
        <c:axId val="619436032"/>
        <c:scaling>
          <c:orientation val="minMax"/>
        </c:scaling>
        <c:delete val="1"/>
        <c:axPos val="l"/>
        <c:numFmt formatCode="#,##0" sourceLinked="1"/>
        <c:majorTickMark val="out"/>
        <c:minorTickMark val="none"/>
        <c:tickLblPos val="nextTo"/>
        <c:crossAx val="619433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19443088"/>
        <c:axId val="619442304"/>
      </c:lineChart>
      <c:catAx>
        <c:axId val="619443088"/>
        <c:scaling>
          <c:orientation val="minMax"/>
        </c:scaling>
        <c:delete val="1"/>
        <c:axPos val="b"/>
        <c:numFmt formatCode="General" sourceLinked="0"/>
        <c:majorTickMark val="out"/>
        <c:minorTickMark val="none"/>
        <c:tickLblPos val="nextTo"/>
        <c:crossAx val="619442304"/>
        <c:crosses val="autoZero"/>
        <c:auto val="1"/>
        <c:lblAlgn val="ctr"/>
        <c:lblOffset val="100"/>
        <c:noMultiLvlLbl val="0"/>
      </c:catAx>
      <c:valAx>
        <c:axId val="619442304"/>
        <c:scaling>
          <c:orientation val="minMax"/>
        </c:scaling>
        <c:delete val="1"/>
        <c:axPos val="l"/>
        <c:numFmt formatCode="General" sourceLinked="1"/>
        <c:majorTickMark val="out"/>
        <c:minorTickMark val="none"/>
        <c:tickLblPos val="nextTo"/>
        <c:crossAx val="61944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19439560"/>
        <c:axId val="619438384"/>
      </c:lineChart>
      <c:catAx>
        <c:axId val="619439560"/>
        <c:scaling>
          <c:orientation val="minMax"/>
        </c:scaling>
        <c:delete val="1"/>
        <c:axPos val="b"/>
        <c:numFmt formatCode="General" sourceLinked="0"/>
        <c:majorTickMark val="out"/>
        <c:minorTickMark val="none"/>
        <c:tickLblPos val="nextTo"/>
        <c:crossAx val="619438384"/>
        <c:crosses val="autoZero"/>
        <c:auto val="1"/>
        <c:lblAlgn val="ctr"/>
        <c:lblOffset val="100"/>
        <c:noMultiLvlLbl val="0"/>
      </c:catAx>
      <c:valAx>
        <c:axId val="619438384"/>
        <c:scaling>
          <c:orientation val="minMax"/>
        </c:scaling>
        <c:delete val="1"/>
        <c:axPos val="l"/>
        <c:numFmt formatCode="General" sourceLinked="1"/>
        <c:majorTickMark val="out"/>
        <c:minorTickMark val="none"/>
        <c:tickLblPos val="nextTo"/>
        <c:crossAx val="619439560"/>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Bath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211</c:v>
                </c:pt>
                <c:pt idx="1">
                  <c:v>279</c:v>
                </c:pt>
                <c:pt idx="2">
                  <c:v>236</c:v>
                </c:pt>
                <c:pt idx="3">
                  <c:v>323</c:v>
                </c:pt>
                <c:pt idx="4">
                  <c:v>331</c:v>
                </c:pt>
              </c:numCache>
            </c:numRef>
          </c:val>
        </c:ser>
        <c:ser>
          <c:idx val="1"/>
          <c:order val="1"/>
          <c:tx>
            <c:strRef>
              <c:f>Sheet1!$C$1</c:f>
              <c:strCache>
                <c:ptCount val="1"/>
                <c:pt idx="0">
                  <c:v>Bath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119</c:v>
                </c:pt>
                <c:pt idx="1">
                  <c:v>176</c:v>
                </c:pt>
                <c:pt idx="2">
                  <c:v>146</c:v>
                </c:pt>
                <c:pt idx="3">
                  <c:v>208</c:v>
                </c:pt>
                <c:pt idx="4">
                  <c:v>199</c:v>
                </c:pt>
              </c:numCache>
            </c:numRef>
          </c:val>
        </c:ser>
        <c:dLbls>
          <c:showLegendKey val="0"/>
          <c:showVal val="0"/>
          <c:showCatName val="0"/>
          <c:showSerName val="0"/>
          <c:showPercent val="0"/>
          <c:showBubbleSize val="0"/>
        </c:dLbls>
        <c:gapWidth val="219"/>
        <c:axId val="531715392"/>
        <c:axId val="53171578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31715392"/>
        <c:axId val="531715784"/>
      </c:lineChart>
      <c:catAx>
        <c:axId val="53171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1715784"/>
        <c:crosses val="autoZero"/>
        <c:auto val="1"/>
        <c:lblAlgn val="ctr"/>
        <c:lblOffset val="100"/>
        <c:noMultiLvlLbl val="0"/>
      </c:catAx>
      <c:valAx>
        <c:axId val="531715784"/>
        <c:scaling>
          <c:orientation val="minMax"/>
        </c:scaling>
        <c:delete val="1"/>
        <c:axPos val="l"/>
        <c:numFmt formatCode="General" sourceLinked="1"/>
        <c:majorTickMark val="none"/>
        <c:minorTickMark val="none"/>
        <c:tickLblPos val="nextTo"/>
        <c:crossAx val="53171539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Sheet1!$B$2:$B$3</c:f>
              <c:numCache>
                <c:formatCode>0%</c:formatCode>
                <c:ptCount val="2"/>
                <c:pt idx="0">
                  <c:v>0.34</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Sheet1!$C$2:$C$3</c:f>
              <c:numCache>
                <c:formatCode>0%</c:formatCode>
                <c:ptCount val="2"/>
                <c:pt idx="0">
                  <c:v>0.28999999999999998</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Sheet1!$D$2:$D$3</c:f>
              <c:numCache>
                <c:formatCode>0%</c:formatCode>
                <c:ptCount val="2"/>
                <c:pt idx="0">
                  <c:v>0.23</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Sheet1!$E$2:$E$3</c:f>
              <c:numCache>
                <c:formatCode>0%</c:formatCode>
                <c:ptCount val="2"/>
                <c:pt idx="0">
                  <c:v>0.13</c:v>
                </c:pt>
                <c:pt idx="1">
                  <c:v>7.0000000000000007E-2</c:v>
                </c:pt>
              </c:numCache>
            </c:numRef>
          </c:val>
        </c:ser>
        <c:dLbls>
          <c:showLegendKey val="0"/>
          <c:showVal val="1"/>
          <c:showCatName val="0"/>
          <c:showSerName val="0"/>
          <c:showPercent val="0"/>
          <c:showBubbleSize val="0"/>
        </c:dLbls>
        <c:gapWidth val="49"/>
        <c:overlap val="100"/>
        <c:axId val="312106768"/>
        <c:axId val="312107552"/>
      </c:barChart>
      <c:catAx>
        <c:axId val="312106768"/>
        <c:scaling>
          <c:orientation val="minMax"/>
        </c:scaling>
        <c:delete val="0"/>
        <c:axPos val="b"/>
        <c:numFmt formatCode="General" sourceLinked="0"/>
        <c:majorTickMark val="none"/>
        <c:minorTickMark val="none"/>
        <c:tickLblPos val="nextTo"/>
        <c:txPr>
          <a:bodyPr/>
          <a:lstStyle/>
          <a:p>
            <a:pPr>
              <a:defRPr b="1"/>
            </a:pPr>
            <a:endParaRPr lang="en-US"/>
          </a:p>
        </c:txPr>
        <c:crossAx val="312107552"/>
        <c:crosses val="autoZero"/>
        <c:auto val="1"/>
        <c:lblAlgn val="ctr"/>
        <c:lblOffset val="100"/>
        <c:noMultiLvlLbl val="0"/>
      </c:catAx>
      <c:valAx>
        <c:axId val="312107552"/>
        <c:scaling>
          <c:orientation val="minMax"/>
        </c:scaling>
        <c:delete val="1"/>
        <c:axPos val="l"/>
        <c:numFmt formatCode="0%" sourceLinked="1"/>
        <c:majorTickMark val="none"/>
        <c:minorTickMark val="none"/>
        <c:tickLblPos val="nextTo"/>
        <c:crossAx val="312106768"/>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2237654162440943"/>
          <c:w val="0.9112164396394129"/>
          <c:h val="0.55076762609532448"/>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Oxford</c:v>
                </c:pt>
                <c:pt idx="1">
                  <c:v>All visits to UK</c:v>
                </c:pt>
              </c:strCache>
            </c:strRef>
          </c:cat>
          <c:val>
            <c:numRef>
              <c:f>Sheet1!$B$2:$B$3</c:f>
              <c:numCache>
                <c:formatCode>0%</c:formatCode>
                <c:ptCount val="2"/>
                <c:pt idx="0">
                  <c:v>0.11</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Oxford</c:v>
                </c:pt>
                <c:pt idx="1">
                  <c:v>All visits to UK</c:v>
                </c:pt>
              </c:strCache>
            </c:strRef>
          </c:cat>
          <c:val>
            <c:numRef>
              <c:f>Sheet1!$C$2:$C$3</c:f>
              <c:numCache>
                <c:formatCode>0%</c:formatCode>
                <c:ptCount val="2"/>
                <c:pt idx="0">
                  <c:v>0.28000000000000003</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Oxford</c:v>
                </c:pt>
                <c:pt idx="1">
                  <c:v>All visits to UK</c:v>
                </c:pt>
              </c:strCache>
            </c:strRef>
          </c:cat>
          <c:val>
            <c:numRef>
              <c:f>Sheet1!$D$2:$D$3</c:f>
              <c:numCache>
                <c:formatCode>0%</c:formatCode>
                <c:ptCount val="2"/>
                <c:pt idx="0">
                  <c:v>0.24</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Oxford</c:v>
                </c:pt>
                <c:pt idx="1">
                  <c:v>All visits to UK</c:v>
                </c:pt>
              </c:strCache>
            </c:strRef>
          </c:cat>
          <c:val>
            <c:numRef>
              <c:f>Sheet1!$E$2:$E$3</c:f>
              <c:numCache>
                <c:formatCode>0%</c:formatCode>
                <c:ptCount val="2"/>
                <c:pt idx="0">
                  <c:v>0.37</c:v>
                </c:pt>
                <c:pt idx="1">
                  <c:v>0.39</c:v>
                </c:pt>
              </c:numCache>
            </c:numRef>
          </c:val>
        </c:ser>
        <c:dLbls>
          <c:showLegendKey val="0"/>
          <c:showVal val="0"/>
          <c:showCatName val="0"/>
          <c:showSerName val="0"/>
          <c:showPercent val="0"/>
          <c:showBubbleSize val="0"/>
        </c:dLbls>
        <c:gapWidth val="100"/>
        <c:overlap val="100"/>
        <c:axId val="619433680"/>
        <c:axId val="619437600"/>
      </c:barChart>
      <c:catAx>
        <c:axId val="6194336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9437600"/>
        <c:crosses val="autoZero"/>
        <c:auto val="1"/>
        <c:lblAlgn val="ctr"/>
        <c:lblOffset val="100"/>
        <c:noMultiLvlLbl val="0"/>
      </c:catAx>
      <c:valAx>
        <c:axId val="619437600"/>
        <c:scaling>
          <c:orientation val="maxMin"/>
        </c:scaling>
        <c:delete val="1"/>
        <c:axPos val="l"/>
        <c:numFmt formatCode="0%" sourceLinked="1"/>
        <c:majorTickMark val="out"/>
        <c:minorTickMark val="none"/>
        <c:tickLblPos val="nextTo"/>
        <c:crossAx val="619433680"/>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Sheet1!$B$2:$B$5</c:f>
              <c:numCache>
                <c:formatCode>0%</c:formatCode>
                <c:ptCount val="4"/>
                <c:pt idx="0">
                  <c:v>0.1</c:v>
                </c:pt>
                <c:pt idx="1">
                  <c:v>0.11</c:v>
                </c:pt>
                <c:pt idx="2">
                  <c:v>0.14000000000000001</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Sheet1!$C$2:$C$5</c:f>
              <c:numCache>
                <c:formatCode>0%</c:formatCode>
                <c:ptCount val="4"/>
                <c:pt idx="0">
                  <c:v>0.11</c:v>
                </c:pt>
                <c:pt idx="1">
                  <c:v>0.09</c:v>
                </c:pt>
                <c:pt idx="2">
                  <c:v>0.11</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Sheet1!$D$2:$D$5</c:f>
              <c:numCache>
                <c:formatCode>0%</c:formatCode>
                <c:ptCount val="4"/>
                <c:pt idx="0">
                  <c:v>0.1</c:v>
                </c:pt>
                <c:pt idx="1">
                  <c:v>0.09</c:v>
                </c:pt>
                <c:pt idx="2">
                  <c:v>0.12</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Sheet1!$E$2:$E$5</c:f>
              <c:numCache>
                <c:formatCode>0%</c:formatCode>
                <c:ptCount val="4"/>
                <c:pt idx="0">
                  <c:v>0.06</c:v>
                </c:pt>
                <c:pt idx="1">
                  <c:v>0.08</c:v>
                </c:pt>
                <c:pt idx="2">
                  <c:v>0.06</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Sheet1!$F$2:$F$5</c:f>
              <c:numCache>
                <c:formatCode>0%</c:formatCode>
                <c:ptCount val="4"/>
                <c:pt idx="0">
                  <c:v>0.05</c:v>
                </c:pt>
                <c:pt idx="1">
                  <c:v>0.05</c:v>
                </c:pt>
                <c:pt idx="2">
                  <c:v>0.03</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Sheet1!$G$2:$G$5</c:f>
              <c:numCache>
                <c:formatCode>0%</c:formatCode>
                <c:ptCount val="4"/>
                <c:pt idx="0">
                  <c:v>0.04</c:v>
                </c:pt>
                <c:pt idx="1">
                  <c:v>0.06</c:v>
                </c:pt>
                <c:pt idx="2">
                  <c:v>0.04</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Sheet1!$H$2:$H$5</c:f>
              <c:numCache>
                <c:formatCode>0%</c:formatCode>
                <c:ptCount val="4"/>
                <c:pt idx="0">
                  <c:v>0.06</c:v>
                </c:pt>
                <c:pt idx="1">
                  <c:v>0.05</c:v>
                </c:pt>
                <c:pt idx="2">
                  <c:v>0.08</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Sheet1!$I$2:$I$5</c:f>
              <c:numCache>
                <c:formatCode>0%</c:formatCode>
                <c:ptCount val="4"/>
                <c:pt idx="0">
                  <c:v>0.05</c:v>
                </c:pt>
                <c:pt idx="1">
                  <c:v>0.03</c:v>
                </c:pt>
                <c:pt idx="2">
                  <c:v>0.06</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Sheet1!$J$2:$J$5</c:f>
              <c:numCache>
                <c:formatCode>0%</c:formatCode>
                <c:ptCount val="4"/>
                <c:pt idx="0">
                  <c:v>0.1</c:v>
                </c:pt>
                <c:pt idx="1">
                  <c:v>0.06</c:v>
                </c:pt>
                <c:pt idx="2">
                  <c:v>0.14000000000000001</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Oxford</c:v>
                </c:pt>
                <c:pt idx="1">
                  <c:v>All visitors to UK</c:v>
                </c:pt>
                <c:pt idx="2">
                  <c:v>All holiday visitors to Oxford</c:v>
                </c:pt>
                <c:pt idx="3">
                  <c:v>All holiday visitors to UK</c:v>
                </c:pt>
              </c:strCache>
            </c:strRef>
          </c:cat>
          <c:val>
            <c:numRef>
              <c:f>Sheet1!$K$2:$K$5</c:f>
              <c:numCache>
                <c:formatCode>0%</c:formatCode>
                <c:ptCount val="4"/>
                <c:pt idx="0">
                  <c:v>0.34</c:v>
                </c:pt>
                <c:pt idx="1">
                  <c:v>0.38</c:v>
                </c:pt>
                <c:pt idx="2">
                  <c:v>0.21</c:v>
                </c:pt>
                <c:pt idx="3">
                  <c:v>0.28999999999999998</c:v>
                </c:pt>
              </c:numCache>
            </c:numRef>
          </c:val>
        </c:ser>
        <c:dLbls>
          <c:showLegendKey val="0"/>
          <c:showVal val="0"/>
          <c:showCatName val="0"/>
          <c:showSerName val="0"/>
          <c:showPercent val="0"/>
          <c:showBubbleSize val="0"/>
        </c:dLbls>
        <c:gapWidth val="49"/>
        <c:overlap val="100"/>
        <c:axId val="619440344"/>
        <c:axId val="619437992"/>
      </c:barChart>
      <c:catAx>
        <c:axId val="619440344"/>
        <c:scaling>
          <c:orientation val="maxMin"/>
        </c:scaling>
        <c:delete val="0"/>
        <c:axPos val="l"/>
        <c:numFmt formatCode="General" sourceLinked="0"/>
        <c:majorTickMark val="none"/>
        <c:minorTickMark val="none"/>
        <c:tickLblPos val="nextTo"/>
        <c:txPr>
          <a:bodyPr/>
          <a:lstStyle/>
          <a:p>
            <a:pPr>
              <a:defRPr sz="1000" b="1"/>
            </a:pPr>
            <a:endParaRPr lang="en-US"/>
          </a:p>
        </c:txPr>
        <c:crossAx val="619437992"/>
        <c:crosses val="autoZero"/>
        <c:auto val="1"/>
        <c:lblAlgn val="ctr"/>
        <c:lblOffset val="100"/>
        <c:noMultiLvlLbl val="0"/>
      </c:catAx>
      <c:valAx>
        <c:axId val="619437992"/>
        <c:scaling>
          <c:orientation val="minMax"/>
          <c:max val="1"/>
        </c:scaling>
        <c:delete val="1"/>
        <c:axPos val="t"/>
        <c:numFmt formatCode="0%" sourceLinked="1"/>
        <c:majorTickMark val="out"/>
        <c:minorTickMark val="none"/>
        <c:tickLblPos val="nextTo"/>
        <c:crossAx val="619440344"/>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Oxford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0.64</c:v>
                </c:pt>
                <c:pt idx="1">
                  <c:v>0.67</c:v>
                </c:pt>
                <c:pt idx="2">
                  <c:v>0.74</c:v>
                </c:pt>
                <c:pt idx="3">
                  <c:v>0.53</c:v>
                </c:pt>
                <c:pt idx="4">
                  <c:v>0.52</c:v>
                </c:pt>
                <c:pt idx="5">
                  <c:v>0.14000000000000001</c:v>
                </c:pt>
                <c:pt idx="6">
                  <c:v>0.27</c:v>
                </c:pt>
                <c:pt idx="7">
                  <c:v>0.24</c:v>
                </c:pt>
                <c:pt idx="8">
                  <c:v>7.0000000000000007E-2</c:v>
                </c:pt>
              </c:numCache>
            </c:numRef>
          </c:val>
        </c:ser>
        <c:dLbls>
          <c:showLegendKey val="0"/>
          <c:showVal val="0"/>
          <c:showCatName val="0"/>
          <c:showSerName val="0"/>
          <c:showPercent val="0"/>
          <c:showBubbleSize val="0"/>
        </c:dLbls>
        <c:gapWidth val="30"/>
        <c:axId val="619455632"/>
        <c:axId val="619450144"/>
      </c:barChart>
      <c:catAx>
        <c:axId val="619455632"/>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19450144"/>
        <c:crosses val="autoZero"/>
        <c:auto val="1"/>
        <c:lblAlgn val="ctr"/>
        <c:lblOffset val="100"/>
        <c:noMultiLvlLbl val="0"/>
      </c:catAx>
      <c:valAx>
        <c:axId val="619450144"/>
        <c:scaling>
          <c:orientation val="minMax"/>
          <c:max val="1"/>
        </c:scaling>
        <c:delete val="1"/>
        <c:axPos val="l"/>
        <c:majorGridlines>
          <c:spPr>
            <a:ln>
              <a:noFill/>
            </a:ln>
          </c:spPr>
        </c:majorGridlines>
        <c:numFmt formatCode="0%" sourceLinked="1"/>
        <c:majorTickMark val="out"/>
        <c:minorTickMark val="none"/>
        <c:tickLblPos val="nextTo"/>
        <c:crossAx val="619455632"/>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Sheet1!$B$2:$B$3</c:f>
              <c:numCache>
                <c:formatCode>0%</c:formatCode>
                <c:ptCount val="2"/>
                <c:pt idx="0">
                  <c:v>0.16</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Sheet1!$C$2:$C$3</c:f>
              <c:numCache>
                <c:formatCode>0%</c:formatCode>
                <c:ptCount val="2"/>
                <c:pt idx="0">
                  <c:v>0.36</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Sheet1!$D$2:$D$3</c:f>
              <c:numCache>
                <c:formatCode>0%</c:formatCode>
                <c:ptCount val="2"/>
                <c:pt idx="0">
                  <c:v>0.32</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Sheet1!$E$2:$E$3</c:f>
              <c:numCache>
                <c:formatCode>0%</c:formatCode>
                <c:ptCount val="2"/>
                <c:pt idx="0">
                  <c:v>0.16</c:v>
                </c:pt>
                <c:pt idx="1">
                  <c:v>7.0000000000000007E-2</c:v>
                </c:pt>
              </c:numCache>
            </c:numRef>
          </c:val>
        </c:ser>
        <c:dLbls>
          <c:showLegendKey val="0"/>
          <c:showVal val="1"/>
          <c:showCatName val="0"/>
          <c:showSerName val="0"/>
          <c:showPercent val="0"/>
          <c:showBubbleSize val="0"/>
        </c:dLbls>
        <c:gapWidth val="49"/>
        <c:overlap val="100"/>
        <c:axId val="619449752"/>
        <c:axId val="619450928"/>
      </c:barChart>
      <c:catAx>
        <c:axId val="619449752"/>
        <c:scaling>
          <c:orientation val="minMax"/>
        </c:scaling>
        <c:delete val="0"/>
        <c:axPos val="b"/>
        <c:numFmt formatCode="General" sourceLinked="0"/>
        <c:majorTickMark val="none"/>
        <c:minorTickMark val="none"/>
        <c:tickLblPos val="nextTo"/>
        <c:txPr>
          <a:bodyPr/>
          <a:lstStyle/>
          <a:p>
            <a:pPr>
              <a:defRPr b="1"/>
            </a:pPr>
            <a:endParaRPr lang="en-US"/>
          </a:p>
        </c:txPr>
        <c:crossAx val="619450928"/>
        <c:crosses val="autoZero"/>
        <c:auto val="1"/>
        <c:lblAlgn val="ctr"/>
        <c:lblOffset val="100"/>
        <c:noMultiLvlLbl val="0"/>
      </c:catAx>
      <c:valAx>
        <c:axId val="619450928"/>
        <c:scaling>
          <c:orientation val="minMax"/>
        </c:scaling>
        <c:delete val="1"/>
        <c:axPos val="l"/>
        <c:numFmt formatCode="0%" sourceLinked="1"/>
        <c:majorTickMark val="none"/>
        <c:minorTickMark val="none"/>
        <c:tickLblPos val="nextTo"/>
        <c:crossAx val="61944975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Oxford</c:v>
                </c:pt>
                <c:pt idx="1">
                  <c:v>Holiday visitors to UK</c:v>
                </c:pt>
              </c:strCache>
            </c:strRef>
          </c:cat>
          <c:val>
            <c:numRef>
              <c:f>Sheet1!$B$2:$B$4</c:f>
              <c:numCache>
                <c:formatCode>_-[$£-809]* #,##0_-;\-[$£-809]* #,##0_-;_-[$£-809]* "-"??_-;_-@_-</c:formatCode>
                <c:ptCount val="2"/>
                <c:pt idx="0">
                  <c:v>385</c:v>
                </c:pt>
                <c:pt idx="1">
                  <c:v>644</c:v>
                </c:pt>
              </c:numCache>
            </c:numRef>
          </c:val>
        </c:ser>
        <c:dLbls>
          <c:showLegendKey val="0"/>
          <c:showVal val="0"/>
          <c:showCatName val="0"/>
          <c:showSerName val="0"/>
          <c:showPercent val="0"/>
          <c:showBubbleSize val="0"/>
        </c:dLbls>
        <c:gapWidth val="102"/>
        <c:axId val="619454064"/>
        <c:axId val="619445440"/>
      </c:barChart>
      <c:catAx>
        <c:axId val="61945406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19445440"/>
        <c:crosses val="autoZero"/>
        <c:auto val="1"/>
        <c:lblAlgn val="ctr"/>
        <c:lblOffset val="100"/>
        <c:noMultiLvlLbl val="0"/>
      </c:catAx>
      <c:valAx>
        <c:axId val="619445440"/>
        <c:scaling>
          <c:orientation val="minMax"/>
          <c:max val="1000"/>
        </c:scaling>
        <c:delete val="1"/>
        <c:axPos val="l"/>
        <c:numFmt formatCode="_-[$£-809]* #,##0_-;\-[$£-809]* #,##0_-;_-[$£-809]* &quot;-&quot;??_-;_-@_-" sourceLinked="1"/>
        <c:majorTickMark val="out"/>
        <c:minorTickMark val="none"/>
        <c:tickLblPos val="nextTo"/>
        <c:crossAx val="61945406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Oxford</c:v>
                </c:pt>
                <c:pt idx="1">
                  <c:v>Holiday visitors to UK</c:v>
                </c:pt>
              </c:strCache>
            </c:strRef>
          </c:cat>
          <c:val>
            <c:numRef>
              <c:f>Sheet1!$B$2:$B$4</c:f>
              <c:numCache>
                <c:formatCode>_-[$£-809]* #,##0_-;\-[$£-809]* #,##0_-;_-[$£-809]* "-"??_-;_-@_-</c:formatCode>
                <c:ptCount val="2"/>
                <c:pt idx="0">
                  <c:v>94</c:v>
                </c:pt>
                <c:pt idx="1">
                  <c:v>101</c:v>
                </c:pt>
              </c:numCache>
            </c:numRef>
          </c:val>
        </c:ser>
        <c:dLbls>
          <c:showLegendKey val="0"/>
          <c:showVal val="0"/>
          <c:showCatName val="0"/>
          <c:showSerName val="0"/>
          <c:showPercent val="0"/>
          <c:showBubbleSize val="0"/>
        </c:dLbls>
        <c:gapWidth val="102"/>
        <c:axId val="619434856"/>
        <c:axId val="591855624"/>
      </c:barChart>
      <c:catAx>
        <c:axId val="619434856"/>
        <c:scaling>
          <c:orientation val="minMax"/>
        </c:scaling>
        <c:delete val="0"/>
        <c:axPos val="b"/>
        <c:numFmt formatCode="General" sourceLinked="0"/>
        <c:majorTickMark val="out"/>
        <c:minorTickMark val="none"/>
        <c:tickLblPos val="nextTo"/>
        <c:txPr>
          <a:bodyPr/>
          <a:lstStyle/>
          <a:p>
            <a:pPr>
              <a:defRPr sz="900" b="1"/>
            </a:pPr>
            <a:endParaRPr lang="en-US"/>
          </a:p>
        </c:txPr>
        <c:crossAx val="591855624"/>
        <c:crosses val="autoZero"/>
        <c:auto val="1"/>
        <c:lblAlgn val="ctr"/>
        <c:lblOffset val="100"/>
        <c:noMultiLvlLbl val="0"/>
      </c:catAx>
      <c:valAx>
        <c:axId val="591855624"/>
        <c:scaling>
          <c:orientation val="minMax"/>
          <c:max val="1000"/>
        </c:scaling>
        <c:delete val="1"/>
        <c:axPos val="l"/>
        <c:numFmt formatCode="_-[$£-809]* #,##0_-;\-[$£-809]* #,##0_-;_-[$£-809]* &quot;-&quot;??_-;_-@_-" sourceLinked="1"/>
        <c:majorTickMark val="out"/>
        <c:minorTickMark val="none"/>
        <c:tickLblPos val="nextTo"/>
        <c:crossAx val="619434856"/>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35750371070327"/>
          <c:y val="4.7885757835095979E-2"/>
          <c:w val="0.75184842765668314"/>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Sheet1!$B$2:$B$3</c:f>
              <c:numCache>
                <c:formatCode>0%</c:formatCode>
                <c:ptCount val="2"/>
                <c:pt idx="0">
                  <c:v>0.09</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Sheet1!$C$2:$C$3</c:f>
              <c:numCache>
                <c:formatCode>0%</c:formatCode>
                <c:ptCount val="2"/>
                <c:pt idx="0">
                  <c:v>0.3</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Sheet1!$D$2:$D$3</c:f>
              <c:numCache>
                <c:formatCode>0%</c:formatCode>
                <c:ptCount val="2"/>
                <c:pt idx="0">
                  <c:v>0.43</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Sheet1!$E$2:$E$3</c:f>
              <c:numCache>
                <c:formatCode>0%</c:formatCode>
                <c:ptCount val="2"/>
                <c:pt idx="0">
                  <c:v>0.18</c:v>
                </c:pt>
                <c:pt idx="1">
                  <c:v>0.21</c:v>
                </c:pt>
              </c:numCache>
            </c:numRef>
          </c:val>
        </c:ser>
        <c:dLbls>
          <c:showLegendKey val="0"/>
          <c:showVal val="0"/>
          <c:showCatName val="0"/>
          <c:showSerName val="0"/>
          <c:showPercent val="0"/>
          <c:showBubbleSize val="0"/>
        </c:dLbls>
        <c:gapWidth val="49"/>
        <c:overlap val="100"/>
        <c:axId val="591807408"/>
        <c:axId val="591812112"/>
      </c:barChart>
      <c:catAx>
        <c:axId val="59180740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12112"/>
        <c:crosses val="autoZero"/>
        <c:auto val="1"/>
        <c:lblAlgn val="ctr"/>
        <c:lblOffset val="100"/>
        <c:noMultiLvlLbl val="0"/>
      </c:catAx>
      <c:valAx>
        <c:axId val="591812112"/>
        <c:scaling>
          <c:orientation val="minMax"/>
        </c:scaling>
        <c:delete val="1"/>
        <c:axPos val="l"/>
        <c:numFmt formatCode="0%" sourceLinked="1"/>
        <c:majorTickMark val="out"/>
        <c:minorTickMark val="none"/>
        <c:tickLblPos val="nextTo"/>
        <c:crossAx val="591807408"/>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Sheet1!$B$2:$B$3</c:f>
              <c:numCache>
                <c:formatCode>0%</c:formatCode>
                <c:ptCount val="2"/>
                <c:pt idx="0">
                  <c:v>0.77</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Sheet1!$C$2:$C$3</c:f>
              <c:numCache>
                <c:formatCode>0%</c:formatCode>
                <c:ptCount val="2"/>
                <c:pt idx="0">
                  <c:v>0.23</c:v>
                </c:pt>
                <c:pt idx="1">
                  <c:v>0.16</c:v>
                </c:pt>
              </c:numCache>
            </c:numRef>
          </c:val>
        </c:ser>
        <c:dLbls>
          <c:showLegendKey val="0"/>
          <c:showVal val="0"/>
          <c:showCatName val="0"/>
          <c:showSerName val="0"/>
          <c:showPercent val="0"/>
          <c:showBubbleSize val="0"/>
        </c:dLbls>
        <c:gapWidth val="49"/>
        <c:overlap val="100"/>
        <c:axId val="591803488"/>
        <c:axId val="591804664"/>
      </c:barChart>
      <c:catAx>
        <c:axId val="59180348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91804664"/>
        <c:crosses val="autoZero"/>
        <c:auto val="1"/>
        <c:lblAlgn val="ctr"/>
        <c:lblOffset val="100"/>
        <c:noMultiLvlLbl val="0"/>
      </c:catAx>
      <c:valAx>
        <c:axId val="591804664"/>
        <c:scaling>
          <c:orientation val="minMax"/>
        </c:scaling>
        <c:delete val="1"/>
        <c:axPos val="l"/>
        <c:numFmt formatCode="0%" sourceLinked="1"/>
        <c:majorTickMark val="out"/>
        <c:minorTickMark val="none"/>
        <c:tickLblPos val="nextTo"/>
        <c:crossAx val="591803488"/>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Sheet1!$B$2:$B$3</c:f>
              <c:numCache>
                <c:formatCode>0%</c:formatCode>
                <c:ptCount val="2"/>
                <c:pt idx="0">
                  <c:v>0.15</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Sheet1!$D$2:$D$3</c:f>
              <c:numCache>
                <c:formatCode>0%</c:formatCode>
                <c:ptCount val="2"/>
                <c:pt idx="0">
                  <c:v>0.14000000000000001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Sheet1!$E$2:$E$3</c:f>
              <c:numCache>
                <c:formatCode>0%</c:formatCode>
                <c:ptCount val="2"/>
                <c:pt idx="0">
                  <c:v>0.15</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Sheet1!$F$2:$F$3</c:f>
              <c:numCache>
                <c:formatCode>0%</c:formatCode>
                <c:ptCount val="2"/>
                <c:pt idx="0">
                  <c:v>0.18</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Sheet1!$G$2:$G$3</c:f>
              <c:numCache>
                <c:formatCode>0%</c:formatCode>
                <c:ptCount val="2"/>
                <c:pt idx="0">
                  <c:v>0.15</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Sheet1!$H$2:$H$3</c:f>
              <c:numCache>
                <c:formatCode>0%</c:formatCode>
                <c:ptCount val="2"/>
                <c:pt idx="0">
                  <c:v>0.09</c:v>
                </c:pt>
                <c:pt idx="1">
                  <c:v>0.06</c:v>
                </c:pt>
              </c:numCache>
            </c:numRef>
          </c:val>
        </c:ser>
        <c:dLbls>
          <c:showLegendKey val="0"/>
          <c:showVal val="0"/>
          <c:showCatName val="0"/>
          <c:showSerName val="0"/>
          <c:showPercent val="0"/>
          <c:showBubbleSize val="0"/>
        </c:dLbls>
        <c:gapWidth val="100"/>
        <c:overlap val="100"/>
        <c:axId val="591812504"/>
        <c:axId val="591808192"/>
      </c:barChart>
      <c:catAx>
        <c:axId val="591812504"/>
        <c:scaling>
          <c:orientation val="minMax"/>
        </c:scaling>
        <c:delete val="0"/>
        <c:axPos val="b"/>
        <c:numFmt formatCode="General" sourceLinked="0"/>
        <c:majorTickMark val="out"/>
        <c:minorTickMark val="none"/>
        <c:tickLblPos val="nextTo"/>
        <c:crossAx val="591808192"/>
        <c:crosses val="autoZero"/>
        <c:auto val="1"/>
        <c:lblAlgn val="ctr"/>
        <c:lblOffset val="100"/>
        <c:noMultiLvlLbl val="0"/>
      </c:catAx>
      <c:valAx>
        <c:axId val="591808192"/>
        <c:scaling>
          <c:orientation val="minMax"/>
        </c:scaling>
        <c:delete val="1"/>
        <c:axPos val="l"/>
        <c:numFmt formatCode="0%" sourceLinked="1"/>
        <c:majorTickMark val="out"/>
        <c:minorTickMark val="none"/>
        <c:tickLblPos val="nextTo"/>
        <c:crossAx val="591812504"/>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Sheet1!$B$2:$B$3</c:f>
              <c:numCache>
                <c:formatCode>0%</c:formatCode>
                <c:ptCount val="2"/>
                <c:pt idx="0">
                  <c:v>0.13</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Sheet1!$C$2:$C$3</c:f>
              <c:numCache>
                <c:formatCode>0%</c:formatCode>
                <c:ptCount val="2"/>
                <c:pt idx="0">
                  <c:v>0.6</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Oxford</c:v>
                </c:pt>
                <c:pt idx="1">
                  <c:v>Holiday visitors to UK</c:v>
                </c:pt>
              </c:strCache>
            </c:strRef>
          </c:cat>
          <c:val>
            <c:numRef>
              <c:f>Sheet1!$D$2:$D$3</c:f>
              <c:numCache>
                <c:formatCode>0%</c:formatCode>
                <c:ptCount val="2"/>
                <c:pt idx="0">
                  <c:v>0.26</c:v>
                </c:pt>
                <c:pt idx="1">
                  <c:v>0.15</c:v>
                </c:pt>
              </c:numCache>
            </c:numRef>
          </c:val>
        </c:ser>
        <c:dLbls>
          <c:showLegendKey val="0"/>
          <c:showVal val="1"/>
          <c:showCatName val="0"/>
          <c:showSerName val="0"/>
          <c:showPercent val="0"/>
          <c:showBubbleSize val="0"/>
        </c:dLbls>
        <c:gapWidth val="49"/>
        <c:overlap val="100"/>
        <c:axId val="591808584"/>
        <c:axId val="591808976"/>
      </c:barChart>
      <c:catAx>
        <c:axId val="591808584"/>
        <c:scaling>
          <c:orientation val="minMax"/>
        </c:scaling>
        <c:delete val="0"/>
        <c:axPos val="b"/>
        <c:numFmt formatCode="General" sourceLinked="0"/>
        <c:majorTickMark val="none"/>
        <c:minorTickMark val="none"/>
        <c:tickLblPos val="nextTo"/>
        <c:txPr>
          <a:bodyPr/>
          <a:lstStyle/>
          <a:p>
            <a:pPr>
              <a:defRPr b="1"/>
            </a:pPr>
            <a:endParaRPr lang="en-US"/>
          </a:p>
        </c:txPr>
        <c:crossAx val="591808976"/>
        <c:crosses val="autoZero"/>
        <c:auto val="1"/>
        <c:lblAlgn val="ctr"/>
        <c:lblOffset val="100"/>
        <c:noMultiLvlLbl val="0"/>
      </c:catAx>
      <c:valAx>
        <c:axId val="591808976"/>
        <c:scaling>
          <c:orientation val="minMax"/>
        </c:scaling>
        <c:delete val="1"/>
        <c:axPos val="l"/>
        <c:numFmt formatCode="0%" sourceLinked="1"/>
        <c:majorTickMark val="none"/>
        <c:minorTickMark val="none"/>
        <c:tickLblPos val="nextTo"/>
        <c:crossAx val="591808584"/>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Birmingham</c:v>
                </c:pt>
                <c:pt idx="1">
                  <c:v>Holiday visitors to UK</c:v>
                </c:pt>
              </c:strCache>
            </c:strRef>
          </c:cat>
          <c:val>
            <c:numRef>
              <c:f>Sheet1!$B$2:$B$4</c:f>
              <c:numCache>
                <c:formatCode>_-[$£-809]* #,##0_-;\-[$£-809]* #,##0_-;_-[$£-809]* "-"??_-;_-@_-</c:formatCode>
                <c:ptCount val="2"/>
                <c:pt idx="0">
                  <c:v>386</c:v>
                </c:pt>
                <c:pt idx="1">
                  <c:v>644</c:v>
                </c:pt>
              </c:numCache>
            </c:numRef>
          </c:val>
        </c:ser>
        <c:dLbls>
          <c:showLegendKey val="0"/>
          <c:showVal val="0"/>
          <c:showCatName val="0"/>
          <c:showSerName val="0"/>
          <c:showPercent val="0"/>
          <c:showBubbleSize val="0"/>
        </c:dLbls>
        <c:gapWidth val="102"/>
        <c:axId val="569666440"/>
        <c:axId val="569667616"/>
      </c:barChart>
      <c:catAx>
        <c:axId val="5696664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69667616"/>
        <c:crosses val="autoZero"/>
        <c:auto val="1"/>
        <c:lblAlgn val="ctr"/>
        <c:lblOffset val="100"/>
        <c:noMultiLvlLbl val="0"/>
      </c:catAx>
      <c:valAx>
        <c:axId val="569667616"/>
        <c:scaling>
          <c:orientation val="minMax"/>
          <c:max val="1000"/>
        </c:scaling>
        <c:delete val="1"/>
        <c:axPos val="l"/>
        <c:numFmt formatCode="_-[$£-809]* #,##0_-;\-[$£-809]* #,##0_-;_-[$£-809]* &quot;-&quot;??_-;_-@_-" sourceLinked="1"/>
        <c:majorTickMark val="out"/>
        <c:minorTickMark val="none"/>
        <c:tickLblPos val="nextTo"/>
        <c:crossAx val="56966644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 (excl. London)</c:v>
                </c:pt>
                <c:pt idx="2">
                  <c:v>West Midlands</c:v>
                </c:pt>
                <c:pt idx="3">
                  <c:v>North West</c:v>
                </c:pt>
                <c:pt idx="4">
                  <c:v>Scotland</c:v>
                </c:pt>
              </c:strCache>
            </c:strRef>
          </c:cat>
          <c:val>
            <c:numRef>
              <c:f>Sheet1!$B$2:$B$6</c:f>
              <c:numCache>
                <c:formatCode>0%</c:formatCode>
                <c:ptCount val="5"/>
                <c:pt idx="0">
                  <c:v>0.54</c:v>
                </c:pt>
                <c:pt idx="1">
                  <c:v>0.35</c:v>
                </c:pt>
                <c:pt idx="2">
                  <c:v>0.02</c:v>
                </c:pt>
                <c:pt idx="3">
                  <c:v>0.02</c:v>
                </c:pt>
                <c:pt idx="4">
                  <c:v>0.01</c:v>
                </c:pt>
              </c:numCache>
            </c:numRef>
          </c:val>
        </c:ser>
        <c:dLbls>
          <c:showLegendKey val="0"/>
          <c:showVal val="0"/>
          <c:showCatName val="0"/>
          <c:showSerName val="0"/>
          <c:showPercent val="0"/>
          <c:showBubbleSize val="0"/>
        </c:dLbls>
        <c:gapWidth val="150"/>
        <c:axId val="591820344"/>
        <c:axId val="591823480"/>
      </c:barChart>
      <c:catAx>
        <c:axId val="591820344"/>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23480"/>
        <c:crosses val="autoZero"/>
        <c:auto val="1"/>
        <c:lblAlgn val="ctr"/>
        <c:lblOffset val="100"/>
        <c:noMultiLvlLbl val="0"/>
      </c:catAx>
      <c:valAx>
        <c:axId val="591823480"/>
        <c:scaling>
          <c:orientation val="minMax"/>
        </c:scaling>
        <c:delete val="1"/>
        <c:axPos val="t"/>
        <c:numFmt formatCode="0%" sourceLinked="1"/>
        <c:majorTickMark val="out"/>
        <c:minorTickMark val="none"/>
        <c:tickLblPos val="nextTo"/>
        <c:crossAx val="591820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Hastings</c:v>
                </c:pt>
                <c:pt idx="2">
                  <c:v>Canterbury</c:v>
                </c:pt>
                <c:pt idx="3">
                  <c:v>Salisbury</c:v>
                </c:pt>
                <c:pt idx="4">
                  <c:v>Bath &amp; NE Somerset</c:v>
                </c:pt>
              </c:strCache>
            </c:strRef>
          </c:cat>
          <c:val>
            <c:numRef>
              <c:f>Sheet1!$B$2:$B$6</c:f>
              <c:numCache>
                <c:formatCode>0%</c:formatCode>
                <c:ptCount val="5"/>
                <c:pt idx="0">
                  <c:v>0.77</c:v>
                </c:pt>
                <c:pt idx="1">
                  <c:v>0.26</c:v>
                </c:pt>
                <c:pt idx="2">
                  <c:v>0.26</c:v>
                </c:pt>
                <c:pt idx="3">
                  <c:v>0.23</c:v>
                </c:pt>
                <c:pt idx="4">
                  <c:v>0.22</c:v>
                </c:pt>
              </c:numCache>
            </c:numRef>
          </c:val>
        </c:ser>
        <c:ser>
          <c:idx val="1"/>
          <c:order val="1"/>
          <c:tx>
            <c:strRef>
              <c:f>Sheet1!$C$1</c:f>
              <c:strCache>
                <c:ptCount val="1"/>
                <c:pt idx="0">
                  <c:v>Holiday visitor to UK</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Hastings</c:v>
                </c:pt>
                <c:pt idx="2">
                  <c:v>Canterbury</c:v>
                </c:pt>
                <c:pt idx="3">
                  <c:v>Salisbury</c:v>
                </c:pt>
                <c:pt idx="4">
                  <c:v>Bath &amp; NE Somerset</c:v>
                </c:pt>
              </c:strCache>
            </c:strRef>
          </c:cat>
          <c:val>
            <c:numRef>
              <c:f>Sheet1!$C$2:$C$6</c:f>
            </c:numRef>
          </c:val>
        </c:ser>
        <c:dLbls>
          <c:showLegendKey val="0"/>
          <c:showVal val="0"/>
          <c:showCatName val="0"/>
          <c:showSerName val="0"/>
          <c:showPercent val="0"/>
          <c:showBubbleSize val="0"/>
        </c:dLbls>
        <c:gapWidth val="150"/>
        <c:axId val="591832888"/>
        <c:axId val="591839160"/>
      </c:barChart>
      <c:catAx>
        <c:axId val="591832888"/>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91839160"/>
        <c:crosses val="autoZero"/>
        <c:auto val="1"/>
        <c:lblAlgn val="ctr"/>
        <c:lblOffset val="100"/>
        <c:noMultiLvlLbl val="0"/>
      </c:catAx>
      <c:valAx>
        <c:axId val="591839160"/>
        <c:scaling>
          <c:orientation val="minMax"/>
        </c:scaling>
        <c:delete val="1"/>
        <c:axPos val="t"/>
        <c:numFmt formatCode="0%" sourceLinked="1"/>
        <c:majorTickMark val="out"/>
        <c:minorTickMark val="none"/>
        <c:tickLblPos val="nextTo"/>
        <c:crossAx val="591832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stratford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0.3</c:v>
                </c:pt>
                <c:pt idx="1">
                  <c:v>0.5</c:v>
                </c:pt>
                <c:pt idx="2" formatCode="0.0">
                  <c:v>0.6</c:v>
                </c:pt>
                <c:pt idx="3" formatCode="0.0">
                  <c:v>0.6</c:v>
                </c:pt>
                <c:pt idx="4" formatCode="0.0">
                  <c:v>0.5</c:v>
                </c:pt>
              </c:numCache>
            </c:numRef>
          </c:val>
        </c:ser>
        <c:ser>
          <c:idx val="1"/>
          <c:order val="1"/>
          <c:tx>
            <c:strRef>
              <c:f>Sheet1!$C$1</c:f>
              <c:strCache>
                <c:ptCount val="1"/>
                <c:pt idx="0">
                  <c:v>stratford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0.2</c:v>
                </c:pt>
                <c:pt idx="1">
                  <c:v>0.2</c:v>
                </c:pt>
                <c:pt idx="2" formatCode="0.0">
                  <c:v>0.3</c:v>
                </c:pt>
                <c:pt idx="3" formatCode="0.0">
                  <c:v>0.2</c:v>
                </c:pt>
                <c:pt idx="4" formatCode="0.0">
                  <c:v>0.2</c:v>
                </c:pt>
              </c:numCache>
            </c:numRef>
          </c:val>
        </c:ser>
        <c:dLbls>
          <c:showLegendKey val="0"/>
          <c:showVal val="0"/>
          <c:showCatName val="0"/>
          <c:showSerName val="0"/>
          <c:showPercent val="0"/>
          <c:showBubbleSize val="0"/>
        </c:dLbls>
        <c:gapWidth val="219"/>
        <c:axId val="591794864"/>
        <c:axId val="59519711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91794864"/>
        <c:axId val="595197112"/>
      </c:lineChart>
      <c:catAx>
        <c:axId val="59179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197112"/>
        <c:crosses val="autoZero"/>
        <c:auto val="1"/>
        <c:lblAlgn val="ctr"/>
        <c:lblOffset val="100"/>
        <c:noMultiLvlLbl val="0"/>
      </c:catAx>
      <c:valAx>
        <c:axId val="595197112"/>
        <c:scaling>
          <c:orientation val="minMax"/>
        </c:scaling>
        <c:delete val="1"/>
        <c:axPos val="l"/>
        <c:numFmt formatCode="General" sourceLinked="1"/>
        <c:majorTickMark val="none"/>
        <c:minorTickMark val="none"/>
        <c:tickLblPos val="nextTo"/>
        <c:crossAx val="59179486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Stratford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27</c:v>
                </c:pt>
                <c:pt idx="1">
                  <c:v>33</c:v>
                </c:pt>
                <c:pt idx="2">
                  <c:v>48</c:v>
                </c:pt>
                <c:pt idx="3">
                  <c:v>40</c:v>
                </c:pt>
                <c:pt idx="4">
                  <c:v>40</c:v>
                </c:pt>
              </c:numCache>
            </c:numRef>
          </c:val>
        </c:ser>
        <c:ser>
          <c:idx val="1"/>
          <c:order val="1"/>
          <c:tx>
            <c:strRef>
              <c:f>Sheet1!$C$1</c:f>
              <c:strCache>
                <c:ptCount val="1"/>
                <c:pt idx="0">
                  <c:v>Stratford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12</c:v>
                </c:pt>
                <c:pt idx="1">
                  <c:v>17</c:v>
                </c:pt>
                <c:pt idx="2">
                  <c:v>24</c:v>
                </c:pt>
                <c:pt idx="3">
                  <c:v>19</c:v>
                </c:pt>
                <c:pt idx="4">
                  <c:v>24</c:v>
                </c:pt>
              </c:numCache>
            </c:numRef>
          </c:val>
        </c:ser>
        <c:dLbls>
          <c:showLegendKey val="0"/>
          <c:showVal val="0"/>
          <c:showCatName val="0"/>
          <c:showSerName val="0"/>
          <c:showPercent val="0"/>
          <c:showBubbleSize val="0"/>
        </c:dLbls>
        <c:gapWidth val="219"/>
        <c:axId val="595194760"/>
        <c:axId val="59520064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95194760"/>
        <c:axId val="595200640"/>
      </c:lineChart>
      <c:catAx>
        <c:axId val="59519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5200640"/>
        <c:crosses val="autoZero"/>
        <c:auto val="1"/>
        <c:lblAlgn val="ctr"/>
        <c:lblOffset val="100"/>
        <c:noMultiLvlLbl val="0"/>
      </c:catAx>
      <c:valAx>
        <c:axId val="595200640"/>
        <c:scaling>
          <c:orientation val="minMax"/>
        </c:scaling>
        <c:delete val="1"/>
        <c:axPos val="l"/>
        <c:numFmt formatCode="General" sourceLinked="1"/>
        <c:majorTickMark val="none"/>
        <c:minorTickMark val="none"/>
        <c:tickLblPos val="nextTo"/>
        <c:crossAx val="59519476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Stratford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82</c:v>
                </c:pt>
                <c:pt idx="1">
                  <c:v>103</c:v>
                </c:pt>
                <c:pt idx="2">
                  <c:v>144</c:v>
                </c:pt>
                <c:pt idx="3">
                  <c:v>122</c:v>
                </c:pt>
                <c:pt idx="4">
                  <c:v>104</c:v>
                </c:pt>
              </c:numCache>
            </c:numRef>
          </c:val>
        </c:ser>
        <c:ser>
          <c:idx val="1"/>
          <c:order val="1"/>
          <c:tx>
            <c:strRef>
              <c:f>Sheet1!$C$1</c:f>
              <c:strCache>
                <c:ptCount val="1"/>
                <c:pt idx="0">
                  <c:v>Stratford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44</c:v>
                </c:pt>
                <c:pt idx="1">
                  <c:v>55</c:v>
                </c:pt>
                <c:pt idx="2">
                  <c:v>73</c:v>
                </c:pt>
                <c:pt idx="3">
                  <c:v>61</c:v>
                </c:pt>
                <c:pt idx="4">
                  <c:v>52</c:v>
                </c:pt>
              </c:numCache>
            </c:numRef>
          </c:val>
        </c:ser>
        <c:dLbls>
          <c:showLegendKey val="0"/>
          <c:showVal val="0"/>
          <c:showCatName val="0"/>
          <c:showSerName val="0"/>
          <c:showPercent val="0"/>
          <c:showBubbleSize val="0"/>
        </c:dLbls>
        <c:gapWidth val="219"/>
        <c:axId val="595191624"/>
        <c:axId val="60983133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95191624"/>
        <c:axId val="609831336"/>
      </c:lineChart>
      <c:catAx>
        <c:axId val="59519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09831336"/>
        <c:crosses val="autoZero"/>
        <c:auto val="1"/>
        <c:lblAlgn val="ctr"/>
        <c:lblOffset val="100"/>
        <c:noMultiLvlLbl val="0"/>
      </c:catAx>
      <c:valAx>
        <c:axId val="609831336"/>
        <c:scaling>
          <c:orientation val="minMax"/>
        </c:scaling>
        <c:delete val="1"/>
        <c:axPos val="l"/>
        <c:numFmt formatCode="General" sourceLinked="1"/>
        <c:majorTickMark val="none"/>
        <c:minorTickMark val="none"/>
        <c:tickLblPos val="nextTo"/>
        <c:crossAx val="5951916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Stratford Upon Avon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Stratford Upon Avon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09806248"/>
        <c:axId val="609806640"/>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09806248"/>
        <c:axId val="609806640"/>
      </c:lineChart>
      <c:catAx>
        <c:axId val="609806248"/>
        <c:scaling>
          <c:orientation val="minMax"/>
        </c:scaling>
        <c:delete val="1"/>
        <c:axPos val="b"/>
        <c:numFmt formatCode="General" sourceLinked="1"/>
        <c:majorTickMark val="none"/>
        <c:minorTickMark val="none"/>
        <c:tickLblPos val="nextTo"/>
        <c:crossAx val="609806640"/>
        <c:crosses val="autoZero"/>
        <c:auto val="1"/>
        <c:lblAlgn val="ctr"/>
        <c:lblOffset val="100"/>
        <c:noMultiLvlLbl val="0"/>
      </c:catAx>
      <c:valAx>
        <c:axId val="609806640"/>
        <c:scaling>
          <c:orientation val="minMax"/>
        </c:scaling>
        <c:delete val="1"/>
        <c:axPos val="l"/>
        <c:numFmt formatCode="General" sourceLinked="1"/>
        <c:majorTickMark val="none"/>
        <c:minorTickMark val="none"/>
        <c:tickLblPos val="nextTo"/>
        <c:crossAx val="609806248"/>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19434072"/>
        <c:axId val="619434464"/>
      </c:lineChart>
      <c:catAx>
        <c:axId val="619434072"/>
        <c:scaling>
          <c:orientation val="minMax"/>
        </c:scaling>
        <c:delete val="1"/>
        <c:axPos val="b"/>
        <c:numFmt formatCode="General" sourceLinked="0"/>
        <c:majorTickMark val="out"/>
        <c:minorTickMark val="none"/>
        <c:tickLblPos val="nextTo"/>
        <c:crossAx val="619434464"/>
        <c:crosses val="autoZero"/>
        <c:auto val="1"/>
        <c:lblAlgn val="ctr"/>
        <c:lblOffset val="100"/>
        <c:noMultiLvlLbl val="0"/>
      </c:catAx>
      <c:valAx>
        <c:axId val="619434464"/>
        <c:scaling>
          <c:orientation val="minMax"/>
        </c:scaling>
        <c:delete val="1"/>
        <c:axPos val="l"/>
        <c:numFmt formatCode="#,##0" sourceLinked="1"/>
        <c:majorTickMark val="out"/>
        <c:minorTickMark val="none"/>
        <c:tickLblPos val="nextTo"/>
        <c:crossAx val="619434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31710688"/>
        <c:axId val="531702456"/>
      </c:lineChart>
      <c:catAx>
        <c:axId val="531710688"/>
        <c:scaling>
          <c:orientation val="minMax"/>
        </c:scaling>
        <c:delete val="1"/>
        <c:axPos val="b"/>
        <c:numFmt formatCode="General" sourceLinked="0"/>
        <c:majorTickMark val="out"/>
        <c:minorTickMark val="none"/>
        <c:tickLblPos val="nextTo"/>
        <c:crossAx val="531702456"/>
        <c:crosses val="autoZero"/>
        <c:auto val="1"/>
        <c:lblAlgn val="ctr"/>
        <c:lblOffset val="100"/>
        <c:noMultiLvlLbl val="0"/>
      </c:catAx>
      <c:valAx>
        <c:axId val="531702456"/>
        <c:scaling>
          <c:orientation val="minMax"/>
        </c:scaling>
        <c:delete val="1"/>
        <c:axPos val="l"/>
        <c:numFmt formatCode="General" sourceLinked="1"/>
        <c:majorTickMark val="out"/>
        <c:minorTickMark val="none"/>
        <c:tickLblPos val="nextTo"/>
        <c:crossAx val="531710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26523064"/>
        <c:axId val="626519144"/>
      </c:lineChart>
      <c:catAx>
        <c:axId val="626523064"/>
        <c:scaling>
          <c:orientation val="minMax"/>
        </c:scaling>
        <c:delete val="1"/>
        <c:axPos val="b"/>
        <c:numFmt formatCode="General" sourceLinked="0"/>
        <c:majorTickMark val="out"/>
        <c:minorTickMark val="none"/>
        <c:tickLblPos val="nextTo"/>
        <c:crossAx val="626519144"/>
        <c:crosses val="autoZero"/>
        <c:auto val="1"/>
        <c:lblAlgn val="ctr"/>
        <c:lblOffset val="100"/>
        <c:noMultiLvlLbl val="0"/>
      </c:catAx>
      <c:valAx>
        <c:axId val="626519144"/>
        <c:scaling>
          <c:orientation val="minMax"/>
        </c:scaling>
        <c:delete val="1"/>
        <c:axPos val="l"/>
        <c:numFmt formatCode="General" sourceLinked="1"/>
        <c:majorTickMark val="out"/>
        <c:minorTickMark val="none"/>
        <c:tickLblPos val="nextTo"/>
        <c:crossAx val="62652306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208229433144052"/>
          <c:w val="0.9112164396394129"/>
          <c:h val="0.51348831156505115"/>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Stratford-Upon-Avon</c:v>
                </c:pt>
                <c:pt idx="1">
                  <c:v>All visits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Stratford-Upon-Avon</c:v>
                </c:pt>
                <c:pt idx="1">
                  <c:v>All visits to UK</c:v>
                </c:pt>
              </c:strCache>
            </c:strRef>
          </c:cat>
          <c:val>
            <c:numRef>
              <c:f>Sheet1!$C$2:$C$3</c:f>
              <c:numCache>
                <c:formatCode>0%</c:formatCode>
                <c:ptCount val="2"/>
                <c:pt idx="0">
                  <c:v>0.26</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Stratford-Upon-Avon</c:v>
                </c:pt>
                <c:pt idx="1">
                  <c:v>All visits to UK</c:v>
                </c:pt>
              </c:strCache>
            </c:strRef>
          </c:cat>
          <c:val>
            <c:numRef>
              <c:f>Sheet1!$D$2:$D$3</c:f>
              <c:numCache>
                <c:formatCode>0%</c:formatCode>
                <c:ptCount val="2"/>
                <c:pt idx="0">
                  <c:v>0.17</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Stratford-Upon-Avon</c:v>
                </c:pt>
                <c:pt idx="1">
                  <c:v>All visits to UK</c:v>
                </c:pt>
              </c:strCache>
            </c:strRef>
          </c:cat>
          <c:val>
            <c:numRef>
              <c:f>Sheet1!$E$2:$E$3</c:f>
              <c:numCache>
                <c:formatCode>0%</c:formatCode>
                <c:ptCount val="2"/>
                <c:pt idx="0">
                  <c:v>0.5</c:v>
                </c:pt>
                <c:pt idx="1">
                  <c:v>0.39</c:v>
                </c:pt>
              </c:numCache>
            </c:numRef>
          </c:val>
        </c:ser>
        <c:dLbls>
          <c:showLegendKey val="0"/>
          <c:showVal val="0"/>
          <c:showCatName val="0"/>
          <c:showSerName val="0"/>
          <c:showPercent val="0"/>
          <c:showBubbleSize val="0"/>
        </c:dLbls>
        <c:gapWidth val="100"/>
        <c:overlap val="100"/>
        <c:axId val="626516008"/>
        <c:axId val="626521888"/>
      </c:barChart>
      <c:catAx>
        <c:axId val="626516008"/>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21888"/>
        <c:crosses val="autoZero"/>
        <c:auto val="1"/>
        <c:lblAlgn val="ctr"/>
        <c:lblOffset val="100"/>
        <c:noMultiLvlLbl val="0"/>
      </c:catAx>
      <c:valAx>
        <c:axId val="626521888"/>
        <c:scaling>
          <c:orientation val="maxMin"/>
        </c:scaling>
        <c:delete val="1"/>
        <c:axPos val="l"/>
        <c:numFmt formatCode="0%" sourceLinked="1"/>
        <c:majorTickMark val="out"/>
        <c:minorTickMark val="none"/>
        <c:tickLblPos val="nextTo"/>
        <c:crossAx val="626516008"/>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Birmingham</c:v>
                </c:pt>
                <c:pt idx="1">
                  <c:v>Holiday visitors to UK</c:v>
                </c:pt>
              </c:strCache>
            </c:strRef>
          </c:cat>
          <c:val>
            <c:numRef>
              <c:f>Sheet1!$B$2:$B$4</c:f>
              <c:numCache>
                <c:formatCode>_-[$£-809]* #,##0_-;\-[$£-809]* #,##0_-;_-[$£-809]* "-"??_-;_-@_-</c:formatCode>
                <c:ptCount val="2"/>
                <c:pt idx="0">
                  <c:v>86</c:v>
                </c:pt>
                <c:pt idx="1">
                  <c:v>101</c:v>
                </c:pt>
              </c:numCache>
            </c:numRef>
          </c:val>
        </c:ser>
        <c:dLbls>
          <c:showLegendKey val="0"/>
          <c:showVal val="0"/>
          <c:showCatName val="0"/>
          <c:showSerName val="0"/>
          <c:showPercent val="0"/>
          <c:showBubbleSize val="0"/>
        </c:dLbls>
        <c:gapWidth val="102"/>
        <c:axId val="532781944"/>
        <c:axId val="532784688"/>
      </c:barChart>
      <c:catAx>
        <c:axId val="532781944"/>
        <c:scaling>
          <c:orientation val="minMax"/>
        </c:scaling>
        <c:delete val="0"/>
        <c:axPos val="b"/>
        <c:numFmt formatCode="General" sourceLinked="0"/>
        <c:majorTickMark val="out"/>
        <c:minorTickMark val="none"/>
        <c:tickLblPos val="nextTo"/>
        <c:txPr>
          <a:bodyPr/>
          <a:lstStyle/>
          <a:p>
            <a:pPr>
              <a:defRPr sz="900" b="1"/>
            </a:pPr>
            <a:endParaRPr lang="en-US"/>
          </a:p>
        </c:txPr>
        <c:crossAx val="532784688"/>
        <c:crosses val="autoZero"/>
        <c:auto val="1"/>
        <c:lblAlgn val="ctr"/>
        <c:lblOffset val="100"/>
        <c:noMultiLvlLbl val="0"/>
      </c:catAx>
      <c:valAx>
        <c:axId val="532784688"/>
        <c:scaling>
          <c:orientation val="minMax"/>
          <c:max val="1000"/>
        </c:scaling>
        <c:delete val="1"/>
        <c:axPos val="l"/>
        <c:numFmt formatCode="_-[$£-809]* #,##0_-;\-[$£-809]* #,##0_-;_-[$£-809]* &quot;-&quot;??_-;_-@_-" sourceLinked="1"/>
        <c:majorTickMark val="out"/>
        <c:minorTickMark val="none"/>
        <c:tickLblPos val="nextTo"/>
        <c:crossAx val="53278194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Sheet1!$B$2:$B$5</c:f>
              <c:numCache>
                <c:formatCode>0%</c:formatCode>
                <c:ptCount val="4"/>
                <c:pt idx="0">
                  <c:v>0.16</c:v>
                </c:pt>
                <c:pt idx="1">
                  <c:v>0.11</c:v>
                </c:pt>
                <c:pt idx="2">
                  <c:v>0.2</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Sheet1!$C$2:$C$5</c:f>
              <c:numCache>
                <c:formatCode>0%</c:formatCode>
                <c:ptCount val="4"/>
                <c:pt idx="0">
                  <c:v>0.15</c:v>
                </c:pt>
                <c:pt idx="1">
                  <c:v>0.09</c:v>
                </c:pt>
                <c:pt idx="2">
                  <c:v>0.16</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Sheet1!$D$2:$D$5</c:f>
              <c:numCache>
                <c:formatCode>0%</c:formatCode>
                <c:ptCount val="4"/>
                <c:pt idx="0">
                  <c:v>0.12</c:v>
                </c:pt>
                <c:pt idx="1">
                  <c:v>0.09</c:v>
                </c:pt>
                <c:pt idx="2">
                  <c:v>0.14000000000000001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Sheet1!$E$2:$E$5</c:f>
              <c:numCache>
                <c:formatCode>0%</c:formatCode>
                <c:ptCount val="4"/>
                <c:pt idx="0">
                  <c:v>0.03</c:v>
                </c:pt>
                <c:pt idx="1">
                  <c:v>0.08</c:v>
                </c:pt>
                <c:pt idx="2">
                  <c:v>0.04</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Sheet1!$F$2:$F$5</c:f>
              <c:numCache>
                <c:formatCode>0%</c:formatCode>
                <c:ptCount val="4"/>
                <c:pt idx="0">
                  <c:v>0.04</c:v>
                </c:pt>
                <c:pt idx="1">
                  <c:v>0.05</c:v>
                </c:pt>
                <c:pt idx="2">
                  <c:v>0.02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Sheet1!$G$2:$G$5</c:f>
              <c:numCache>
                <c:formatCode>0%</c:formatCode>
                <c:ptCount val="4"/>
                <c:pt idx="0">
                  <c:v>0.02</c:v>
                </c:pt>
                <c:pt idx="1">
                  <c:v>0.06</c:v>
                </c:pt>
                <c:pt idx="2">
                  <c:v>0.01</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Sheet1!$H$2:$H$5</c:f>
              <c:numCache>
                <c:formatCode>0%</c:formatCode>
                <c:ptCount val="4"/>
                <c:pt idx="0">
                  <c:v>0.05</c:v>
                </c:pt>
                <c:pt idx="1">
                  <c:v>0.05</c:v>
                </c:pt>
                <c:pt idx="2">
                  <c:v>0.05</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Sheet1!$I$2:$I$5</c:f>
              <c:numCache>
                <c:formatCode>0%</c:formatCode>
                <c:ptCount val="4"/>
                <c:pt idx="0">
                  <c:v>0.06</c:v>
                </c:pt>
                <c:pt idx="1">
                  <c:v>0.03</c:v>
                </c:pt>
                <c:pt idx="2">
                  <c:v>0.09</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S-u-A</c:v>
                </c:pt>
                <c:pt idx="1">
                  <c:v>All visitors to UK</c:v>
                </c:pt>
                <c:pt idx="2">
                  <c:v>All holiday visitors to S-u-A</c:v>
                </c:pt>
                <c:pt idx="3">
                  <c:v>All holiday visitors to UK</c:v>
                </c:pt>
              </c:strCache>
            </c:strRef>
          </c:cat>
          <c:val>
            <c:numRef>
              <c:f>Sheet1!$J$2:$J$5</c:f>
              <c:numCache>
                <c:formatCode>0%</c:formatCode>
                <c:ptCount val="4"/>
                <c:pt idx="0">
                  <c:v>0.05</c:v>
                </c:pt>
                <c:pt idx="1">
                  <c:v>0.06</c:v>
                </c:pt>
                <c:pt idx="2">
                  <c:v>7.0000000000000007E-2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S-u-A</c:v>
                </c:pt>
                <c:pt idx="1">
                  <c:v>All visitors to UK</c:v>
                </c:pt>
                <c:pt idx="2">
                  <c:v>All holiday visitors to S-u-A</c:v>
                </c:pt>
                <c:pt idx="3">
                  <c:v>All holiday visitors to UK</c:v>
                </c:pt>
              </c:strCache>
            </c:strRef>
          </c:cat>
          <c:val>
            <c:numRef>
              <c:f>Sheet1!$K$2:$K$5</c:f>
              <c:numCache>
                <c:formatCode>0%</c:formatCode>
                <c:ptCount val="4"/>
                <c:pt idx="0">
                  <c:v>0.28999999999999998</c:v>
                </c:pt>
                <c:pt idx="1">
                  <c:v>0.38</c:v>
                </c:pt>
                <c:pt idx="2">
                  <c:v>0.23</c:v>
                </c:pt>
                <c:pt idx="3">
                  <c:v>0.28999999999999998</c:v>
                </c:pt>
              </c:numCache>
            </c:numRef>
          </c:val>
        </c:ser>
        <c:dLbls>
          <c:showLegendKey val="0"/>
          <c:showVal val="1"/>
          <c:showCatName val="0"/>
          <c:showSerName val="0"/>
          <c:showPercent val="0"/>
          <c:showBubbleSize val="0"/>
        </c:dLbls>
        <c:gapWidth val="49"/>
        <c:overlap val="100"/>
        <c:axId val="626522280"/>
        <c:axId val="626524240"/>
      </c:barChart>
      <c:catAx>
        <c:axId val="626522280"/>
        <c:scaling>
          <c:orientation val="maxMin"/>
        </c:scaling>
        <c:delete val="0"/>
        <c:axPos val="l"/>
        <c:numFmt formatCode="General" sourceLinked="0"/>
        <c:majorTickMark val="none"/>
        <c:minorTickMark val="none"/>
        <c:tickLblPos val="nextTo"/>
        <c:txPr>
          <a:bodyPr/>
          <a:lstStyle/>
          <a:p>
            <a:pPr>
              <a:defRPr sz="1000" b="1"/>
            </a:pPr>
            <a:endParaRPr lang="en-US"/>
          </a:p>
        </c:txPr>
        <c:crossAx val="626524240"/>
        <c:crosses val="autoZero"/>
        <c:auto val="1"/>
        <c:lblAlgn val="ctr"/>
        <c:lblOffset val="100"/>
        <c:noMultiLvlLbl val="0"/>
      </c:catAx>
      <c:valAx>
        <c:axId val="626524240"/>
        <c:scaling>
          <c:orientation val="minMax"/>
          <c:max val="1"/>
        </c:scaling>
        <c:delete val="1"/>
        <c:axPos val="t"/>
        <c:numFmt formatCode="0%" sourceLinked="1"/>
        <c:majorTickMark val="out"/>
        <c:minorTickMark val="none"/>
        <c:tickLblPos val="nextTo"/>
        <c:crossAx val="626522280"/>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0261857246488051"/>
          <c:w val="0.99897384094165476"/>
          <c:h val="0.41273105715137121"/>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Stratford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0.72</c:v>
                </c:pt>
                <c:pt idx="1">
                  <c:v>0.65</c:v>
                </c:pt>
                <c:pt idx="2">
                  <c:v>0.87</c:v>
                </c:pt>
                <c:pt idx="3">
                  <c:v>0.65</c:v>
                </c:pt>
                <c:pt idx="4">
                  <c:v>0.45</c:v>
                </c:pt>
                <c:pt idx="5">
                  <c:v>0.37</c:v>
                </c:pt>
                <c:pt idx="6">
                  <c:v>0.27</c:v>
                </c:pt>
                <c:pt idx="7">
                  <c:v>0.37</c:v>
                </c:pt>
                <c:pt idx="8">
                  <c:v>0.09</c:v>
                </c:pt>
              </c:numCache>
            </c:numRef>
          </c:val>
        </c:ser>
        <c:dLbls>
          <c:showLegendKey val="0"/>
          <c:showVal val="0"/>
          <c:showCatName val="0"/>
          <c:showSerName val="0"/>
          <c:showPercent val="0"/>
          <c:showBubbleSize val="0"/>
        </c:dLbls>
        <c:gapWidth val="30"/>
        <c:axId val="626517184"/>
        <c:axId val="626525416"/>
      </c:barChart>
      <c:catAx>
        <c:axId val="626517184"/>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26525416"/>
        <c:crosses val="autoZero"/>
        <c:auto val="1"/>
        <c:lblAlgn val="ctr"/>
        <c:lblOffset val="100"/>
        <c:noMultiLvlLbl val="0"/>
      </c:catAx>
      <c:valAx>
        <c:axId val="626525416"/>
        <c:scaling>
          <c:orientation val="minMax"/>
          <c:max val="1"/>
        </c:scaling>
        <c:delete val="1"/>
        <c:axPos val="l"/>
        <c:majorGridlines>
          <c:spPr>
            <a:ln>
              <a:noFill/>
            </a:ln>
          </c:spPr>
        </c:majorGridlines>
        <c:numFmt formatCode="0%" sourceLinked="1"/>
        <c:majorTickMark val="out"/>
        <c:minorTickMark val="none"/>
        <c:tickLblPos val="nextTo"/>
        <c:crossAx val="626517184"/>
        <c:crosses val="autoZero"/>
        <c:crossBetween val="between"/>
      </c:valAx>
    </c:plotArea>
    <c:legend>
      <c:legendPos val="r"/>
      <c:layout>
        <c:manualLayout>
          <c:xMode val="edge"/>
          <c:yMode val="edge"/>
          <c:x val="0.44648315973322328"/>
          <c:y val="1.9092597442079567E-2"/>
          <c:w val="0.54969007084475818"/>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Sheet1!$B$2:$B$3</c:f>
              <c:numCache>
                <c:formatCode>0%</c:formatCode>
                <c:ptCount val="2"/>
                <c:pt idx="0">
                  <c:v>0.11</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Sheet1!$C$2:$C$3</c:f>
              <c:numCache>
                <c:formatCode>0%</c:formatCode>
                <c:ptCount val="2"/>
                <c:pt idx="0">
                  <c:v>0.38</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Sheet1!$D$2:$D$3</c:f>
              <c:numCache>
                <c:formatCode>0%</c:formatCode>
                <c:ptCount val="2"/>
                <c:pt idx="0">
                  <c:v>0.34</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Sheet1!$E$2:$E$3</c:f>
              <c:numCache>
                <c:formatCode>0%</c:formatCode>
                <c:ptCount val="2"/>
                <c:pt idx="0">
                  <c:v>0.17</c:v>
                </c:pt>
                <c:pt idx="1">
                  <c:v>7.0000000000000007E-2</c:v>
                </c:pt>
              </c:numCache>
            </c:numRef>
          </c:val>
        </c:ser>
        <c:dLbls>
          <c:showLegendKey val="0"/>
          <c:showVal val="1"/>
          <c:showCatName val="0"/>
          <c:showSerName val="0"/>
          <c:showPercent val="0"/>
          <c:showBubbleSize val="0"/>
        </c:dLbls>
        <c:gapWidth val="49"/>
        <c:overlap val="100"/>
        <c:axId val="626523456"/>
        <c:axId val="626530904"/>
      </c:barChart>
      <c:catAx>
        <c:axId val="626523456"/>
        <c:scaling>
          <c:orientation val="minMax"/>
        </c:scaling>
        <c:delete val="0"/>
        <c:axPos val="b"/>
        <c:numFmt formatCode="General" sourceLinked="0"/>
        <c:majorTickMark val="none"/>
        <c:minorTickMark val="none"/>
        <c:tickLblPos val="nextTo"/>
        <c:txPr>
          <a:bodyPr/>
          <a:lstStyle/>
          <a:p>
            <a:pPr>
              <a:defRPr b="1"/>
            </a:pPr>
            <a:endParaRPr lang="en-US"/>
          </a:p>
        </c:txPr>
        <c:crossAx val="626530904"/>
        <c:crosses val="autoZero"/>
        <c:auto val="1"/>
        <c:lblAlgn val="ctr"/>
        <c:lblOffset val="100"/>
        <c:noMultiLvlLbl val="0"/>
      </c:catAx>
      <c:valAx>
        <c:axId val="626530904"/>
        <c:scaling>
          <c:orientation val="minMax"/>
        </c:scaling>
        <c:delete val="1"/>
        <c:axPos val="l"/>
        <c:numFmt formatCode="0%" sourceLinked="1"/>
        <c:majorTickMark val="none"/>
        <c:minorTickMark val="none"/>
        <c:tickLblPos val="nextTo"/>
        <c:crossAx val="626523456"/>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Stratford</c:v>
                </c:pt>
                <c:pt idx="1">
                  <c:v>Holiday visitors to UK</c:v>
                </c:pt>
              </c:strCache>
            </c:strRef>
          </c:cat>
          <c:val>
            <c:numRef>
              <c:f>Sheet1!$B$2:$B$4</c:f>
              <c:numCache>
                <c:formatCode>_-[$£-809]* #,##0_-;\-[$£-809]* #,##0_-;_-[$£-809]* "-"??_-;_-@_-</c:formatCode>
                <c:ptCount val="2"/>
                <c:pt idx="0">
                  <c:v>354</c:v>
                </c:pt>
                <c:pt idx="1">
                  <c:v>644</c:v>
                </c:pt>
              </c:numCache>
            </c:numRef>
          </c:val>
        </c:ser>
        <c:dLbls>
          <c:showLegendKey val="0"/>
          <c:showVal val="0"/>
          <c:showCatName val="0"/>
          <c:showSerName val="0"/>
          <c:showPercent val="0"/>
          <c:showBubbleSize val="0"/>
        </c:dLbls>
        <c:gapWidth val="102"/>
        <c:axId val="626538744"/>
        <c:axId val="626535608"/>
      </c:barChart>
      <c:catAx>
        <c:axId val="62653874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35608"/>
        <c:crosses val="autoZero"/>
        <c:auto val="1"/>
        <c:lblAlgn val="ctr"/>
        <c:lblOffset val="100"/>
        <c:noMultiLvlLbl val="0"/>
      </c:catAx>
      <c:valAx>
        <c:axId val="626535608"/>
        <c:scaling>
          <c:orientation val="minMax"/>
          <c:max val="1000"/>
        </c:scaling>
        <c:delete val="1"/>
        <c:axPos val="l"/>
        <c:numFmt formatCode="_-[$£-809]* #,##0_-;\-[$£-809]* #,##0_-;_-[$£-809]* &quot;-&quot;??_-;_-@_-" sourceLinked="1"/>
        <c:majorTickMark val="out"/>
        <c:minorTickMark val="none"/>
        <c:tickLblPos val="nextTo"/>
        <c:crossAx val="62653874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Stratford</c:v>
                </c:pt>
                <c:pt idx="1">
                  <c:v>Holiday visitors to UK</c:v>
                </c:pt>
              </c:strCache>
            </c:strRef>
          </c:cat>
          <c:val>
            <c:numRef>
              <c:f>Sheet1!$B$2:$B$4</c:f>
              <c:numCache>
                <c:formatCode>_-[$£-809]* #,##0_-;\-[$£-809]* #,##0_-;_-[$£-809]* "-"??_-;_-@_-</c:formatCode>
                <c:ptCount val="2"/>
                <c:pt idx="0">
                  <c:v>96</c:v>
                </c:pt>
                <c:pt idx="1">
                  <c:v>101</c:v>
                </c:pt>
              </c:numCache>
            </c:numRef>
          </c:val>
        </c:ser>
        <c:dLbls>
          <c:showLegendKey val="0"/>
          <c:showVal val="0"/>
          <c:showCatName val="0"/>
          <c:showSerName val="0"/>
          <c:showPercent val="0"/>
          <c:showBubbleSize val="0"/>
        </c:dLbls>
        <c:gapWidth val="102"/>
        <c:axId val="626531688"/>
        <c:axId val="626532080"/>
      </c:barChart>
      <c:catAx>
        <c:axId val="626531688"/>
        <c:scaling>
          <c:orientation val="minMax"/>
        </c:scaling>
        <c:delete val="0"/>
        <c:axPos val="b"/>
        <c:numFmt formatCode="General" sourceLinked="0"/>
        <c:majorTickMark val="out"/>
        <c:minorTickMark val="none"/>
        <c:tickLblPos val="nextTo"/>
        <c:txPr>
          <a:bodyPr/>
          <a:lstStyle/>
          <a:p>
            <a:pPr>
              <a:defRPr sz="900" b="1"/>
            </a:pPr>
            <a:endParaRPr lang="en-US"/>
          </a:p>
        </c:txPr>
        <c:crossAx val="626532080"/>
        <c:crosses val="autoZero"/>
        <c:auto val="1"/>
        <c:lblAlgn val="ctr"/>
        <c:lblOffset val="100"/>
        <c:noMultiLvlLbl val="0"/>
      </c:catAx>
      <c:valAx>
        <c:axId val="626532080"/>
        <c:scaling>
          <c:orientation val="minMax"/>
          <c:max val="1000"/>
        </c:scaling>
        <c:delete val="1"/>
        <c:axPos val="l"/>
        <c:numFmt formatCode="_-[$£-809]* #,##0_-;\-[$£-809]* #,##0_-;_-[$£-809]* &quot;-&quot;??_-;_-@_-" sourceLinked="1"/>
        <c:majorTickMark val="out"/>
        <c:minorTickMark val="none"/>
        <c:tickLblPos val="nextTo"/>
        <c:crossAx val="626531688"/>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48015946767709"/>
          <c:y val="4.7885757835095979E-2"/>
          <c:w val="0.76676346289041408"/>
          <c:h val="0.65976129501481839"/>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Sheet1!$B$2:$B$3</c:f>
              <c:numCache>
                <c:formatCode>0%</c:formatCode>
                <c:ptCount val="2"/>
                <c:pt idx="0">
                  <c:v>0.08</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Sheet1!$C$2:$C$3</c:f>
              <c:numCache>
                <c:formatCode>0%</c:formatCode>
                <c:ptCount val="2"/>
                <c:pt idx="0">
                  <c:v>0.44</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Sheet1!$D$2:$D$3</c:f>
              <c:numCache>
                <c:formatCode>0%</c:formatCode>
                <c:ptCount val="2"/>
                <c:pt idx="0">
                  <c:v>0.33</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Sheet1!$E$2:$E$3</c:f>
              <c:numCache>
                <c:formatCode>0%</c:formatCode>
                <c:ptCount val="2"/>
                <c:pt idx="0">
                  <c:v>0.14000000000000001</c:v>
                </c:pt>
                <c:pt idx="1">
                  <c:v>0.21</c:v>
                </c:pt>
              </c:numCache>
            </c:numRef>
          </c:val>
        </c:ser>
        <c:dLbls>
          <c:showLegendKey val="0"/>
          <c:showVal val="0"/>
          <c:showCatName val="0"/>
          <c:showSerName val="0"/>
          <c:showPercent val="0"/>
          <c:showBubbleSize val="0"/>
        </c:dLbls>
        <c:gapWidth val="49"/>
        <c:overlap val="100"/>
        <c:axId val="626532864"/>
        <c:axId val="626538352"/>
      </c:barChart>
      <c:catAx>
        <c:axId val="62653286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38352"/>
        <c:crosses val="autoZero"/>
        <c:auto val="1"/>
        <c:lblAlgn val="ctr"/>
        <c:lblOffset val="100"/>
        <c:noMultiLvlLbl val="0"/>
      </c:catAx>
      <c:valAx>
        <c:axId val="626538352"/>
        <c:scaling>
          <c:orientation val="minMax"/>
        </c:scaling>
        <c:delete val="1"/>
        <c:axPos val="l"/>
        <c:numFmt formatCode="0%" sourceLinked="1"/>
        <c:majorTickMark val="out"/>
        <c:minorTickMark val="none"/>
        <c:tickLblPos val="nextTo"/>
        <c:crossAx val="626532864"/>
        <c:crosses val="autoZero"/>
        <c:crossBetween val="between"/>
      </c:valAx>
    </c:plotArea>
    <c:legend>
      <c:legendPos val="l"/>
      <c:layout>
        <c:manualLayout>
          <c:xMode val="edge"/>
          <c:yMode val="edge"/>
          <c:x val="0"/>
          <c:y val="3.0993624899611712E-2"/>
          <c:w val="0.25483466461911403"/>
          <c:h val="0.68060415388369411"/>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08737177749209"/>
          <c:y val="0"/>
          <c:w val="0.70750847054479282"/>
          <c:h val="0.65690462468028044"/>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Sheet1!$B$2:$B$3</c:f>
              <c:numCache>
                <c:formatCode>0%</c:formatCode>
                <c:ptCount val="2"/>
                <c:pt idx="0">
                  <c:v>0.75</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Sheet1!$C$2:$C$3</c:f>
              <c:numCache>
                <c:formatCode>0%</c:formatCode>
                <c:ptCount val="2"/>
                <c:pt idx="0">
                  <c:v>0.25</c:v>
                </c:pt>
                <c:pt idx="1">
                  <c:v>0.16</c:v>
                </c:pt>
              </c:numCache>
            </c:numRef>
          </c:val>
        </c:ser>
        <c:dLbls>
          <c:showLegendKey val="0"/>
          <c:showVal val="0"/>
          <c:showCatName val="0"/>
          <c:showSerName val="0"/>
          <c:showPercent val="0"/>
          <c:showBubbleSize val="0"/>
        </c:dLbls>
        <c:gapWidth val="49"/>
        <c:overlap val="100"/>
        <c:axId val="626528944"/>
        <c:axId val="626528552"/>
      </c:barChart>
      <c:catAx>
        <c:axId val="62652894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28552"/>
        <c:crosses val="autoZero"/>
        <c:auto val="1"/>
        <c:lblAlgn val="ctr"/>
        <c:lblOffset val="100"/>
        <c:noMultiLvlLbl val="0"/>
      </c:catAx>
      <c:valAx>
        <c:axId val="626528552"/>
        <c:scaling>
          <c:orientation val="minMax"/>
        </c:scaling>
        <c:delete val="1"/>
        <c:axPos val="l"/>
        <c:numFmt formatCode="0%" sourceLinked="1"/>
        <c:majorTickMark val="out"/>
        <c:minorTickMark val="none"/>
        <c:tickLblPos val="nextTo"/>
        <c:crossAx val="626528944"/>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Sheet1!$B$2:$B$3</c:f>
              <c:numCache>
                <c:formatCode>0%</c:formatCode>
                <c:ptCount val="2"/>
                <c:pt idx="0">
                  <c:v>0.16</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Sheet1!$D$2:$D$3</c:f>
              <c:numCache>
                <c:formatCode>0%</c:formatCode>
                <c:ptCount val="2"/>
                <c:pt idx="0">
                  <c:v>0.11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Sheet1!$E$2:$E$3</c:f>
              <c:numCache>
                <c:formatCode>0%</c:formatCode>
                <c:ptCount val="2"/>
                <c:pt idx="0">
                  <c:v>0.15</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Sheet1!$F$2:$F$3</c:f>
              <c:numCache>
                <c:formatCode>0%</c:formatCode>
                <c:ptCount val="2"/>
                <c:pt idx="0">
                  <c:v>0.24</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Sheet1!$G$2:$G$3</c:f>
              <c:numCache>
                <c:formatCode>0%</c:formatCode>
                <c:ptCount val="2"/>
                <c:pt idx="0">
                  <c:v>0.13</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c:v>
                </c:pt>
                <c:pt idx="1">
                  <c:v>Holiday Visitors to UK</c:v>
                </c:pt>
              </c:strCache>
            </c:strRef>
          </c:cat>
          <c:val>
            <c:numRef>
              <c:f>Sheet1!$H$2:$H$3</c:f>
              <c:numCache>
                <c:formatCode>0%</c:formatCode>
                <c:ptCount val="2"/>
                <c:pt idx="0">
                  <c:v>0.08</c:v>
                </c:pt>
                <c:pt idx="1">
                  <c:v>0.06</c:v>
                </c:pt>
              </c:numCache>
            </c:numRef>
          </c:val>
        </c:ser>
        <c:dLbls>
          <c:showLegendKey val="0"/>
          <c:showVal val="0"/>
          <c:showCatName val="0"/>
          <c:showSerName val="0"/>
          <c:showPercent val="0"/>
          <c:showBubbleSize val="0"/>
        </c:dLbls>
        <c:gapWidth val="100"/>
        <c:overlap val="100"/>
        <c:axId val="626532472"/>
        <c:axId val="626533648"/>
      </c:barChart>
      <c:catAx>
        <c:axId val="626532472"/>
        <c:scaling>
          <c:orientation val="minMax"/>
        </c:scaling>
        <c:delete val="0"/>
        <c:axPos val="b"/>
        <c:numFmt formatCode="General" sourceLinked="0"/>
        <c:majorTickMark val="out"/>
        <c:minorTickMark val="none"/>
        <c:tickLblPos val="nextTo"/>
        <c:crossAx val="626533648"/>
        <c:crosses val="autoZero"/>
        <c:auto val="1"/>
        <c:lblAlgn val="ctr"/>
        <c:lblOffset val="100"/>
        <c:noMultiLvlLbl val="0"/>
      </c:catAx>
      <c:valAx>
        <c:axId val="626533648"/>
        <c:scaling>
          <c:orientation val="minMax"/>
        </c:scaling>
        <c:delete val="1"/>
        <c:axPos val="l"/>
        <c:numFmt formatCode="0%" sourceLinked="1"/>
        <c:majorTickMark val="out"/>
        <c:minorTickMark val="none"/>
        <c:tickLblPos val="nextTo"/>
        <c:crossAx val="62653247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78731753888803602"/>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Sheet1!$B$2:$B$3</c:f>
              <c:numCache>
                <c:formatCode>0%</c:formatCode>
                <c:ptCount val="2"/>
                <c:pt idx="0">
                  <c:v>0.2</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Sheet1!$C$2:$C$3</c:f>
              <c:numCache>
                <c:formatCode>0%</c:formatCode>
                <c:ptCount val="2"/>
                <c:pt idx="0">
                  <c:v>0.54</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Stratford-Upon-Avon</c:v>
                </c:pt>
                <c:pt idx="1">
                  <c:v>Holiday visitors to UK</c:v>
                </c:pt>
              </c:strCache>
            </c:strRef>
          </c:cat>
          <c:val>
            <c:numRef>
              <c:f>Sheet1!$D$2:$D$3</c:f>
              <c:numCache>
                <c:formatCode>0%</c:formatCode>
                <c:ptCount val="2"/>
                <c:pt idx="0">
                  <c:v>0.23</c:v>
                </c:pt>
                <c:pt idx="1">
                  <c:v>0.15</c:v>
                </c:pt>
              </c:numCache>
            </c:numRef>
          </c:val>
        </c:ser>
        <c:dLbls>
          <c:showLegendKey val="0"/>
          <c:showVal val="1"/>
          <c:showCatName val="0"/>
          <c:showSerName val="0"/>
          <c:showPercent val="0"/>
          <c:showBubbleSize val="0"/>
        </c:dLbls>
        <c:gapWidth val="49"/>
        <c:overlap val="100"/>
        <c:axId val="626546584"/>
        <c:axId val="626542664"/>
      </c:barChart>
      <c:catAx>
        <c:axId val="626546584"/>
        <c:scaling>
          <c:orientation val="minMax"/>
        </c:scaling>
        <c:delete val="0"/>
        <c:axPos val="b"/>
        <c:numFmt formatCode="General" sourceLinked="0"/>
        <c:majorTickMark val="none"/>
        <c:minorTickMark val="none"/>
        <c:tickLblPos val="nextTo"/>
        <c:txPr>
          <a:bodyPr/>
          <a:lstStyle/>
          <a:p>
            <a:pPr>
              <a:defRPr b="1"/>
            </a:pPr>
            <a:endParaRPr lang="en-US"/>
          </a:p>
        </c:txPr>
        <c:crossAx val="626542664"/>
        <c:crosses val="autoZero"/>
        <c:auto val="1"/>
        <c:lblAlgn val="ctr"/>
        <c:lblOffset val="100"/>
        <c:noMultiLvlLbl val="0"/>
      </c:catAx>
      <c:valAx>
        <c:axId val="626542664"/>
        <c:scaling>
          <c:orientation val="minMax"/>
        </c:scaling>
        <c:delete val="1"/>
        <c:axPos val="l"/>
        <c:numFmt formatCode="0%" sourceLinked="1"/>
        <c:majorTickMark val="none"/>
        <c:minorTickMark val="none"/>
        <c:tickLblPos val="nextTo"/>
        <c:crossAx val="626546584"/>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London</c:v>
                </c:pt>
                <c:pt idx="1">
                  <c:v>South East (excl.London)</c:v>
                </c:pt>
                <c:pt idx="2">
                  <c:v>West Midlands</c:v>
                </c:pt>
                <c:pt idx="3">
                  <c:v>Scotland</c:v>
                </c:pt>
                <c:pt idx="4">
                  <c:v>East Midlands</c:v>
                </c:pt>
              </c:strCache>
            </c:strRef>
          </c:cat>
          <c:val>
            <c:numRef>
              <c:f>Sheet1!$B$2:$B$6</c:f>
              <c:numCache>
                <c:formatCode>0%</c:formatCode>
                <c:ptCount val="5"/>
                <c:pt idx="0">
                  <c:v>0.44</c:v>
                </c:pt>
                <c:pt idx="1">
                  <c:v>0.36</c:v>
                </c:pt>
                <c:pt idx="2">
                  <c:v>0.06</c:v>
                </c:pt>
                <c:pt idx="3">
                  <c:v>0.02</c:v>
                </c:pt>
                <c:pt idx="4">
                  <c:v>0.02</c:v>
                </c:pt>
              </c:numCache>
            </c:numRef>
          </c:val>
        </c:ser>
        <c:dLbls>
          <c:showLegendKey val="0"/>
          <c:showVal val="0"/>
          <c:showCatName val="0"/>
          <c:showSerName val="0"/>
          <c:showPercent val="0"/>
          <c:showBubbleSize val="0"/>
        </c:dLbls>
        <c:gapWidth val="150"/>
        <c:axId val="626547760"/>
        <c:axId val="626546192"/>
      </c:barChart>
      <c:catAx>
        <c:axId val="62654776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26546192"/>
        <c:crosses val="autoZero"/>
        <c:auto val="1"/>
        <c:lblAlgn val="ctr"/>
        <c:lblOffset val="100"/>
        <c:noMultiLvlLbl val="0"/>
      </c:catAx>
      <c:valAx>
        <c:axId val="626546192"/>
        <c:scaling>
          <c:orientation val="minMax"/>
        </c:scaling>
        <c:delete val="1"/>
        <c:axPos val="t"/>
        <c:numFmt formatCode="0%" sourceLinked="1"/>
        <c:majorTickMark val="out"/>
        <c:minorTickMark val="none"/>
        <c:tickLblPos val="nextTo"/>
        <c:crossAx val="626547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624189302897975"/>
          <c:y val="4.7885757835095979E-2"/>
          <c:w val="0.73796403833840662"/>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Sheet1!$B$2:$B$3</c:f>
              <c:numCache>
                <c:formatCode>0%</c:formatCode>
                <c:ptCount val="2"/>
                <c:pt idx="0">
                  <c:v>0.15</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Sheet1!$C$2:$C$3</c:f>
              <c:numCache>
                <c:formatCode>0%</c:formatCode>
                <c:ptCount val="2"/>
                <c:pt idx="0">
                  <c:v>0.24</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Sheet1!$D$2:$D$3</c:f>
              <c:numCache>
                <c:formatCode>0%</c:formatCode>
                <c:ptCount val="2"/>
                <c:pt idx="0">
                  <c:v>0.41</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Sheet1!$E$2:$E$3</c:f>
              <c:numCache>
                <c:formatCode>0%</c:formatCode>
                <c:ptCount val="2"/>
                <c:pt idx="0">
                  <c:v>0.2</c:v>
                </c:pt>
                <c:pt idx="1">
                  <c:v>0.21</c:v>
                </c:pt>
              </c:numCache>
            </c:numRef>
          </c:val>
        </c:ser>
        <c:dLbls>
          <c:showLegendKey val="0"/>
          <c:showVal val="0"/>
          <c:showCatName val="0"/>
          <c:showSerName val="0"/>
          <c:showPercent val="0"/>
          <c:showBubbleSize val="0"/>
        </c:dLbls>
        <c:gapWidth val="49"/>
        <c:overlap val="100"/>
        <c:axId val="532785080"/>
        <c:axId val="532781552"/>
      </c:barChart>
      <c:catAx>
        <c:axId val="53278508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32781552"/>
        <c:crosses val="autoZero"/>
        <c:auto val="1"/>
        <c:lblAlgn val="ctr"/>
        <c:lblOffset val="100"/>
        <c:noMultiLvlLbl val="0"/>
      </c:catAx>
      <c:valAx>
        <c:axId val="532781552"/>
        <c:scaling>
          <c:orientation val="minMax"/>
        </c:scaling>
        <c:delete val="1"/>
        <c:axPos val="l"/>
        <c:numFmt formatCode="0%" sourceLinked="1"/>
        <c:majorTickMark val="out"/>
        <c:minorTickMark val="none"/>
        <c:tickLblPos val="nextTo"/>
        <c:crossAx val="532785080"/>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Winsdor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0.0</c:formatCode>
                <c:ptCount val="5"/>
                <c:pt idx="0" formatCode="General">
                  <c:v>1.2</c:v>
                </c:pt>
                <c:pt idx="1">
                  <c:v>1</c:v>
                </c:pt>
                <c:pt idx="2">
                  <c:v>1.5</c:v>
                </c:pt>
                <c:pt idx="3">
                  <c:v>0.9</c:v>
                </c:pt>
                <c:pt idx="4">
                  <c:v>1.2</c:v>
                </c:pt>
              </c:numCache>
            </c:numRef>
          </c:val>
        </c:ser>
        <c:ser>
          <c:idx val="1"/>
          <c:order val="1"/>
          <c:tx>
            <c:strRef>
              <c:f>Sheet1!$C$1</c:f>
              <c:strCache>
                <c:ptCount val="1"/>
                <c:pt idx="0">
                  <c:v>Windsor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0.2</c:v>
                </c:pt>
                <c:pt idx="1">
                  <c:v>0.2</c:v>
                </c:pt>
                <c:pt idx="2" formatCode="0.0">
                  <c:v>0.4</c:v>
                </c:pt>
                <c:pt idx="3" formatCode="0.0">
                  <c:v>0.2</c:v>
                </c:pt>
                <c:pt idx="4" formatCode="0.0">
                  <c:v>0.2</c:v>
                </c:pt>
              </c:numCache>
            </c:numRef>
          </c:val>
        </c:ser>
        <c:dLbls>
          <c:showLegendKey val="0"/>
          <c:showVal val="0"/>
          <c:showCatName val="0"/>
          <c:showSerName val="0"/>
          <c:showPercent val="0"/>
          <c:showBubbleSize val="0"/>
        </c:dLbls>
        <c:gapWidth val="219"/>
        <c:axId val="626543056"/>
        <c:axId val="62654736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26543056"/>
        <c:axId val="626547368"/>
      </c:lineChart>
      <c:catAx>
        <c:axId val="62654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47368"/>
        <c:crosses val="autoZero"/>
        <c:auto val="1"/>
        <c:lblAlgn val="ctr"/>
        <c:lblOffset val="100"/>
        <c:noMultiLvlLbl val="0"/>
      </c:catAx>
      <c:valAx>
        <c:axId val="626547368"/>
        <c:scaling>
          <c:orientation val="minMax"/>
        </c:scaling>
        <c:delete val="1"/>
        <c:axPos val="l"/>
        <c:numFmt formatCode="General" sourceLinked="1"/>
        <c:majorTickMark val="none"/>
        <c:minorTickMark val="none"/>
        <c:tickLblPos val="nextTo"/>
        <c:crossAx val="62654305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Windsor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108</c:v>
                </c:pt>
                <c:pt idx="1">
                  <c:v>77</c:v>
                </c:pt>
                <c:pt idx="2">
                  <c:v>83</c:v>
                </c:pt>
                <c:pt idx="3">
                  <c:v>63</c:v>
                </c:pt>
                <c:pt idx="4">
                  <c:v>104</c:v>
                </c:pt>
              </c:numCache>
            </c:numRef>
          </c:val>
        </c:ser>
        <c:ser>
          <c:idx val="1"/>
          <c:order val="1"/>
          <c:tx>
            <c:strRef>
              <c:f>Sheet1!$C$1</c:f>
              <c:strCache>
                <c:ptCount val="1"/>
                <c:pt idx="0">
                  <c:v>Windsor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24</c:v>
                </c:pt>
                <c:pt idx="1">
                  <c:v>14</c:v>
                </c:pt>
                <c:pt idx="2">
                  <c:v>33</c:v>
                </c:pt>
                <c:pt idx="3">
                  <c:v>18</c:v>
                </c:pt>
                <c:pt idx="4">
                  <c:v>17</c:v>
                </c:pt>
              </c:numCache>
            </c:numRef>
          </c:val>
        </c:ser>
        <c:dLbls>
          <c:showLegendKey val="0"/>
          <c:showVal val="0"/>
          <c:showCatName val="0"/>
          <c:showSerName val="0"/>
          <c:showPercent val="0"/>
          <c:showBubbleSize val="0"/>
        </c:dLbls>
        <c:gapWidth val="219"/>
        <c:axId val="626551288"/>
        <c:axId val="62654462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26551288"/>
        <c:axId val="626544624"/>
      </c:lineChart>
      <c:catAx>
        <c:axId val="62655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44624"/>
        <c:crosses val="autoZero"/>
        <c:auto val="1"/>
        <c:lblAlgn val="ctr"/>
        <c:lblOffset val="100"/>
        <c:noMultiLvlLbl val="0"/>
      </c:catAx>
      <c:valAx>
        <c:axId val="626544624"/>
        <c:scaling>
          <c:orientation val="minMax"/>
        </c:scaling>
        <c:delete val="1"/>
        <c:axPos val="l"/>
        <c:numFmt formatCode="General" sourceLinked="1"/>
        <c:majorTickMark val="none"/>
        <c:minorTickMark val="none"/>
        <c:tickLblPos val="nextTo"/>
        <c:crossAx val="62655128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Windsor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182</c:v>
                </c:pt>
                <c:pt idx="1">
                  <c:v>166</c:v>
                </c:pt>
                <c:pt idx="2">
                  <c:v>187</c:v>
                </c:pt>
                <c:pt idx="3">
                  <c:v>193</c:v>
                </c:pt>
                <c:pt idx="4">
                  <c:v>187</c:v>
                </c:pt>
              </c:numCache>
            </c:numRef>
          </c:val>
        </c:ser>
        <c:ser>
          <c:idx val="1"/>
          <c:order val="1"/>
          <c:tx>
            <c:strRef>
              <c:f>Sheet1!$C$1</c:f>
              <c:strCache>
                <c:ptCount val="1"/>
                <c:pt idx="0">
                  <c:v>Windsor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58</c:v>
                </c:pt>
                <c:pt idx="1">
                  <c:v>54</c:v>
                </c:pt>
                <c:pt idx="2">
                  <c:v>77</c:v>
                </c:pt>
                <c:pt idx="3">
                  <c:v>68</c:v>
                </c:pt>
                <c:pt idx="4">
                  <c:v>57</c:v>
                </c:pt>
              </c:numCache>
            </c:numRef>
          </c:val>
        </c:ser>
        <c:dLbls>
          <c:showLegendKey val="0"/>
          <c:showVal val="0"/>
          <c:showCatName val="0"/>
          <c:showSerName val="0"/>
          <c:showPercent val="0"/>
          <c:showBubbleSize val="0"/>
        </c:dLbls>
        <c:gapWidth val="219"/>
        <c:axId val="626540704"/>
        <c:axId val="62654148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26540704"/>
        <c:axId val="626541488"/>
      </c:lineChart>
      <c:catAx>
        <c:axId val="62654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41488"/>
        <c:crosses val="autoZero"/>
        <c:auto val="1"/>
        <c:lblAlgn val="ctr"/>
        <c:lblOffset val="100"/>
        <c:noMultiLvlLbl val="0"/>
      </c:catAx>
      <c:valAx>
        <c:axId val="626541488"/>
        <c:scaling>
          <c:orientation val="minMax"/>
        </c:scaling>
        <c:delete val="1"/>
        <c:axPos val="l"/>
        <c:numFmt formatCode="General" sourceLinked="1"/>
        <c:majorTickMark val="none"/>
        <c:minorTickMark val="none"/>
        <c:tickLblPos val="nextTo"/>
        <c:crossAx val="62654070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Windsor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Windsor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26562656"/>
        <c:axId val="626562264"/>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26562656"/>
        <c:axId val="626562264"/>
      </c:lineChart>
      <c:catAx>
        <c:axId val="626562656"/>
        <c:scaling>
          <c:orientation val="minMax"/>
        </c:scaling>
        <c:delete val="1"/>
        <c:axPos val="b"/>
        <c:numFmt formatCode="General" sourceLinked="1"/>
        <c:majorTickMark val="none"/>
        <c:minorTickMark val="none"/>
        <c:tickLblPos val="nextTo"/>
        <c:crossAx val="626562264"/>
        <c:crosses val="autoZero"/>
        <c:auto val="1"/>
        <c:lblAlgn val="ctr"/>
        <c:lblOffset val="100"/>
        <c:noMultiLvlLbl val="0"/>
      </c:catAx>
      <c:valAx>
        <c:axId val="626562264"/>
        <c:scaling>
          <c:orientation val="minMax"/>
        </c:scaling>
        <c:delete val="1"/>
        <c:axPos val="l"/>
        <c:numFmt formatCode="General" sourceLinked="1"/>
        <c:majorTickMark val="none"/>
        <c:minorTickMark val="none"/>
        <c:tickLblPos val="nextTo"/>
        <c:crossAx val="626562656"/>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26557168"/>
        <c:axId val="626553640"/>
      </c:lineChart>
      <c:catAx>
        <c:axId val="626557168"/>
        <c:scaling>
          <c:orientation val="minMax"/>
        </c:scaling>
        <c:delete val="1"/>
        <c:axPos val="b"/>
        <c:numFmt formatCode="General" sourceLinked="0"/>
        <c:majorTickMark val="out"/>
        <c:minorTickMark val="none"/>
        <c:tickLblPos val="nextTo"/>
        <c:crossAx val="626553640"/>
        <c:crosses val="autoZero"/>
        <c:auto val="1"/>
        <c:lblAlgn val="ctr"/>
        <c:lblOffset val="100"/>
        <c:noMultiLvlLbl val="0"/>
      </c:catAx>
      <c:valAx>
        <c:axId val="626553640"/>
        <c:scaling>
          <c:orientation val="minMax"/>
        </c:scaling>
        <c:delete val="1"/>
        <c:axPos val="l"/>
        <c:numFmt formatCode="#,##0" sourceLinked="1"/>
        <c:majorTickMark val="out"/>
        <c:minorTickMark val="none"/>
        <c:tickLblPos val="nextTo"/>
        <c:crossAx val="626557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26559128"/>
        <c:axId val="626559520"/>
      </c:lineChart>
      <c:catAx>
        <c:axId val="626559128"/>
        <c:scaling>
          <c:orientation val="minMax"/>
        </c:scaling>
        <c:delete val="1"/>
        <c:axPos val="b"/>
        <c:numFmt formatCode="General" sourceLinked="0"/>
        <c:majorTickMark val="out"/>
        <c:minorTickMark val="none"/>
        <c:tickLblPos val="nextTo"/>
        <c:crossAx val="626559520"/>
        <c:crosses val="autoZero"/>
        <c:auto val="1"/>
        <c:lblAlgn val="ctr"/>
        <c:lblOffset val="100"/>
        <c:noMultiLvlLbl val="0"/>
      </c:catAx>
      <c:valAx>
        <c:axId val="626559520"/>
        <c:scaling>
          <c:orientation val="minMax"/>
        </c:scaling>
        <c:delete val="1"/>
        <c:axPos val="l"/>
        <c:numFmt formatCode="General" sourceLinked="1"/>
        <c:majorTickMark val="out"/>
        <c:minorTickMark val="none"/>
        <c:tickLblPos val="nextTo"/>
        <c:crossAx val="626559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26554424"/>
        <c:axId val="626555208"/>
      </c:lineChart>
      <c:catAx>
        <c:axId val="626554424"/>
        <c:scaling>
          <c:orientation val="minMax"/>
        </c:scaling>
        <c:delete val="1"/>
        <c:axPos val="b"/>
        <c:numFmt formatCode="General" sourceLinked="0"/>
        <c:majorTickMark val="out"/>
        <c:minorTickMark val="none"/>
        <c:tickLblPos val="nextTo"/>
        <c:crossAx val="626555208"/>
        <c:crosses val="autoZero"/>
        <c:auto val="1"/>
        <c:lblAlgn val="ctr"/>
        <c:lblOffset val="100"/>
        <c:noMultiLvlLbl val="0"/>
      </c:catAx>
      <c:valAx>
        <c:axId val="626555208"/>
        <c:scaling>
          <c:orientation val="minMax"/>
        </c:scaling>
        <c:delete val="1"/>
        <c:axPos val="l"/>
        <c:numFmt formatCode="General" sourceLinked="1"/>
        <c:majorTickMark val="out"/>
        <c:minorTickMark val="none"/>
        <c:tickLblPos val="nextTo"/>
        <c:crossAx val="62655442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1616332253603058"/>
          <c:w val="0.9112164396394129"/>
          <c:h val="0.5631940642720823"/>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Windsor</c:v>
                </c:pt>
                <c:pt idx="1">
                  <c:v>All visits to UK</c:v>
                </c:pt>
              </c:strCache>
            </c:strRef>
          </c:cat>
          <c:val>
            <c:numRef>
              <c:f>Sheet1!$B$2:$B$3</c:f>
              <c:numCache>
                <c:formatCode>0%</c:formatCode>
                <c:ptCount val="2"/>
                <c:pt idx="0">
                  <c:v>0.03</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Windsor</c:v>
                </c:pt>
                <c:pt idx="1">
                  <c:v>All visits to UK</c:v>
                </c:pt>
              </c:strCache>
            </c:strRef>
          </c:cat>
          <c:val>
            <c:numRef>
              <c:f>Sheet1!$C$2:$C$3</c:f>
              <c:numCache>
                <c:formatCode>0%</c:formatCode>
                <c:ptCount val="2"/>
                <c:pt idx="0">
                  <c:v>0.33</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Windsor</c:v>
                </c:pt>
                <c:pt idx="1">
                  <c:v>All visits to UK</c:v>
                </c:pt>
              </c:strCache>
            </c:strRef>
          </c:cat>
          <c:val>
            <c:numRef>
              <c:f>Sheet1!$D$2:$D$3</c:f>
              <c:numCache>
                <c:formatCode>0%</c:formatCode>
                <c:ptCount val="2"/>
                <c:pt idx="0">
                  <c:v>0.28000000000000003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Windsor</c:v>
                </c:pt>
                <c:pt idx="1">
                  <c:v>All visits to UK</c:v>
                </c:pt>
              </c:strCache>
            </c:strRef>
          </c:cat>
          <c:val>
            <c:numRef>
              <c:f>Sheet1!$E$2:$E$3</c:f>
              <c:numCache>
                <c:formatCode>0%</c:formatCode>
                <c:ptCount val="2"/>
                <c:pt idx="0">
                  <c:v>0.36</c:v>
                </c:pt>
                <c:pt idx="1">
                  <c:v>0.39</c:v>
                </c:pt>
              </c:numCache>
            </c:numRef>
          </c:val>
        </c:ser>
        <c:dLbls>
          <c:showLegendKey val="0"/>
          <c:showVal val="0"/>
          <c:showCatName val="0"/>
          <c:showSerName val="0"/>
          <c:showPercent val="0"/>
          <c:showBubbleSize val="0"/>
        </c:dLbls>
        <c:gapWidth val="100"/>
        <c:overlap val="100"/>
        <c:axId val="626565400"/>
        <c:axId val="626570104"/>
      </c:barChart>
      <c:catAx>
        <c:axId val="62656540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70104"/>
        <c:crosses val="autoZero"/>
        <c:auto val="1"/>
        <c:lblAlgn val="ctr"/>
        <c:lblOffset val="100"/>
        <c:noMultiLvlLbl val="0"/>
      </c:catAx>
      <c:valAx>
        <c:axId val="626570104"/>
        <c:scaling>
          <c:orientation val="maxMin"/>
        </c:scaling>
        <c:delete val="1"/>
        <c:axPos val="l"/>
        <c:numFmt formatCode="0%" sourceLinked="1"/>
        <c:majorTickMark val="out"/>
        <c:minorTickMark val="none"/>
        <c:tickLblPos val="nextTo"/>
        <c:crossAx val="626565400"/>
        <c:crosses val="autoZero"/>
        <c:crossBetween val="between"/>
      </c:valAx>
      <c:spPr>
        <a:noFill/>
        <a:ln>
          <a:noFill/>
        </a:ln>
        <a:effectLst/>
      </c:spPr>
    </c:plotArea>
    <c:legend>
      <c:legendPos val="b"/>
      <c:layout>
        <c:manualLayout>
          <c:xMode val="edge"/>
          <c:yMode val="edge"/>
          <c:x val="6.0534245700400287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Sheet1!$B$2:$B$5</c:f>
              <c:numCache>
                <c:formatCode>0%</c:formatCode>
                <c:ptCount val="4"/>
                <c:pt idx="0">
                  <c:v>0.12</c:v>
                </c:pt>
                <c:pt idx="1">
                  <c:v>0.11</c:v>
                </c:pt>
                <c:pt idx="2">
                  <c:v>0.16</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Sheet1!$C$2:$C$5</c:f>
              <c:numCache>
                <c:formatCode>0%</c:formatCode>
                <c:ptCount val="4"/>
                <c:pt idx="0">
                  <c:v>0.12</c:v>
                </c:pt>
                <c:pt idx="1">
                  <c:v>0.09</c:v>
                </c:pt>
                <c:pt idx="2">
                  <c:v>0.12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Sheet1!$D$2:$D$5</c:f>
              <c:numCache>
                <c:formatCode>0%</c:formatCode>
                <c:ptCount val="4"/>
                <c:pt idx="0">
                  <c:v>0.09</c:v>
                </c:pt>
                <c:pt idx="1">
                  <c:v>0.09</c:v>
                </c:pt>
                <c:pt idx="2">
                  <c:v>7.0000000000000007E-2</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Sheet1!$E$2:$E$5</c:f>
              <c:numCache>
                <c:formatCode>0%</c:formatCode>
                <c:ptCount val="4"/>
                <c:pt idx="0">
                  <c:v>0.06</c:v>
                </c:pt>
                <c:pt idx="1">
                  <c:v>0.08</c:v>
                </c:pt>
                <c:pt idx="2">
                  <c:v>0.05</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Sheet1!$F$2:$F$5</c:f>
              <c:numCache>
                <c:formatCode>0%</c:formatCode>
                <c:ptCount val="4"/>
                <c:pt idx="0">
                  <c:v>0.03</c:v>
                </c:pt>
                <c:pt idx="1">
                  <c:v>0.05</c:v>
                </c:pt>
                <c:pt idx="2">
                  <c:v>0.03</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Sheet1!$G$2:$G$5</c:f>
              <c:numCache>
                <c:formatCode>0%</c:formatCode>
                <c:ptCount val="4"/>
                <c:pt idx="0">
                  <c:v>0.03</c:v>
                </c:pt>
                <c:pt idx="1">
                  <c:v>0.06</c:v>
                </c:pt>
                <c:pt idx="2">
                  <c:v>0.02</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Sheet1!$H$2:$H$5</c:f>
              <c:numCache>
                <c:formatCode>0%</c:formatCode>
                <c:ptCount val="4"/>
                <c:pt idx="0">
                  <c:v>0.06</c:v>
                </c:pt>
                <c:pt idx="1">
                  <c:v>0.05</c:v>
                </c:pt>
                <c:pt idx="2">
                  <c:v>0.06</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Sheet1!$I$2:$I$5</c:f>
              <c:numCache>
                <c:formatCode>0%</c:formatCode>
                <c:ptCount val="4"/>
                <c:pt idx="0">
                  <c:v>0.04</c:v>
                </c:pt>
                <c:pt idx="1">
                  <c:v>0.03</c:v>
                </c:pt>
                <c:pt idx="2">
                  <c:v>0.05</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Sheet1!$J$2:$J$5</c:f>
              <c:numCache>
                <c:formatCode>0%</c:formatCode>
                <c:ptCount val="4"/>
                <c:pt idx="0">
                  <c:v>7.0000000000000007E-2</c:v>
                </c:pt>
                <c:pt idx="1">
                  <c:v>0.06</c:v>
                </c:pt>
                <c:pt idx="2">
                  <c:v>0.1</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Windsor</c:v>
                </c:pt>
                <c:pt idx="1">
                  <c:v>All visitors to UK</c:v>
                </c:pt>
                <c:pt idx="2">
                  <c:v>All holiday visitors to Windsor</c:v>
                </c:pt>
                <c:pt idx="3">
                  <c:v>All holiday visitors to UK</c:v>
                </c:pt>
              </c:strCache>
            </c:strRef>
          </c:cat>
          <c:val>
            <c:numRef>
              <c:f>Sheet1!$K$2:$K$5</c:f>
              <c:numCache>
                <c:formatCode>0%</c:formatCode>
                <c:ptCount val="4"/>
                <c:pt idx="0">
                  <c:v>0.38</c:v>
                </c:pt>
                <c:pt idx="1">
                  <c:v>0.38</c:v>
                </c:pt>
                <c:pt idx="2">
                  <c:v>0.34</c:v>
                </c:pt>
                <c:pt idx="3">
                  <c:v>0.28999999999999998</c:v>
                </c:pt>
              </c:numCache>
            </c:numRef>
          </c:val>
        </c:ser>
        <c:dLbls>
          <c:showLegendKey val="0"/>
          <c:showVal val="1"/>
          <c:showCatName val="0"/>
          <c:showSerName val="0"/>
          <c:showPercent val="0"/>
          <c:showBubbleSize val="0"/>
        </c:dLbls>
        <c:gapWidth val="49"/>
        <c:overlap val="100"/>
        <c:axId val="626520712"/>
        <c:axId val="626529728"/>
      </c:barChart>
      <c:catAx>
        <c:axId val="626520712"/>
        <c:scaling>
          <c:orientation val="maxMin"/>
        </c:scaling>
        <c:delete val="0"/>
        <c:axPos val="l"/>
        <c:numFmt formatCode="General" sourceLinked="0"/>
        <c:majorTickMark val="none"/>
        <c:minorTickMark val="none"/>
        <c:tickLblPos val="nextTo"/>
        <c:txPr>
          <a:bodyPr/>
          <a:lstStyle/>
          <a:p>
            <a:pPr>
              <a:defRPr sz="1000" b="1"/>
            </a:pPr>
            <a:endParaRPr lang="en-US"/>
          </a:p>
        </c:txPr>
        <c:crossAx val="626529728"/>
        <c:crosses val="autoZero"/>
        <c:auto val="1"/>
        <c:lblAlgn val="ctr"/>
        <c:lblOffset val="100"/>
        <c:noMultiLvlLbl val="0"/>
      </c:catAx>
      <c:valAx>
        <c:axId val="626529728"/>
        <c:scaling>
          <c:orientation val="minMax"/>
          <c:max val="1"/>
        </c:scaling>
        <c:delete val="1"/>
        <c:axPos val="t"/>
        <c:numFmt formatCode="0%" sourceLinked="1"/>
        <c:majorTickMark val="out"/>
        <c:minorTickMark val="none"/>
        <c:tickLblPos val="nextTo"/>
        <c:crossAx val="626520712"/>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Windsor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0.53</c:v>
                </c:pt>
                <c:pt idx="1">
                  <c:v>0.51</c:v>
                </c:pt>
                <c:pt idx="2">
                  <c:v>0.7</c:v>
                </c:pt>
                <c:pt idx="3">
                  <c:v>0.33</c:v>
                </c:pt>
                <c:pt idx="4">
                  <c:v>0.39</c:v>
                </c:pt>
                <c:pt idx="5">
                  <c:v>0.14000000000000001</c:v>
                </c:pt>
                <c:pt idx="6">
                  <c:v>0.24</c:v>
                </c:pt>
                <c:pt idx="7">
                  <c:v>0.13</c:v>
                </c:pt>
                <c:pt idx="8">
                  <c:v>7.0000000000000007E-2</c:v>
                </c:pt>
              </c:numCache>
            </c:numRef>
          </c:val>
        </c:ser>
        <c:dLbls>
          <c:showLegendKey val="0"/>
          <c:showVal val="0"/>
          <c:showCatName val="0"/>
          <c:showSerName val="0"/>
          <c:showPercent val="0"/>
          <c:showBubbleSize val="0"/>
        </c:dLbls>
        <c:gapWidth val="30"/>
        <c:axId val="626534824"/>
        <c:axId val="626539136"/>
      </c:barChart>
      <c:catAx>
        <c:axId val="626534824"/>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26539136"/>
        <c:crosses val="autoZero"/>
        <c:auto val="1"/>
        <c:lblAlgn val="ctr"/>
        <c:lblOffset val="100"/>
        <c:noMultiLvlLbl val="0"/>
      </c:catAx>
      <c:valAx>
        <c:axId val="626539136"/>
        <c:scaling>
          <c:orientation val="minMax"/>
          <c:max val="1"/>
        </c:scaling>
        <c:delete val="1"/>
        <c:axPos val="l"/>
        <c:majorGridlines>
          <c:spPr>
            <a:ln>
              <a:noFill/>
            </a:ln>
          </c:spPr>
        </c:majorGridlines>
        <c:numFmt formatCode="0%" sourceLinked="1"/>
        <c:majorTickMark val="out"/>
        <c:minorTickMark val="none"/>
        <c:tickLblPos val="nextTo"/>
        <c:crossAx val="626534824"/>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Sheet1!$B$2:$B$3</c:f>
              <c:numCache>
                <c:formatCode>0%</c:formatCode>
                <c:ptCount val="2"/>
                <c:pt idx="0">
                  <c:v>0.89</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Sheet1!$C$2:$C$3</c:f>
              <c:numCache>
                <c:formatCode>0%</c:formatCode>
                <c:ptCount val="2"/>
                <c:pt idx="0">
                  <c:v>0.11</c:v>
                </c:pt>
                <c:pt idx="1">
                  <c:v>0.16</c:v>
                </c:pt>
              </c:numCache>
            </c:numRef>
          </c:val>
        </c:ser>
        <c:dLbls>
          <c:showLegendKey val="0"/>
          <c:showVal val="0"/>
          <c:showCatName val="0"/>
          <c:showSerName val="0"/>
          <c:showPercent val="0"/>
          <c:showBubbleSize val="0"/>
        </c:dLbls>
        <c:gapWidth val="49"/>
        <c:overlap val="100"/>
        <c:axId val="532788608"/>
        <c:axId val="532783120"/>
      </c:barChart>
      <c:catAx>
        <c:axId val="53278860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32783120"/>
        <c:crosses val="autoZero"/>
        <c:auto val="1"/>
        <c:lblAlgn val="ctr"/>
        <c:lblOffset val="100"/>
        <c:noMultiLvlLbl val="0"/>
      </c:catAx>
      <c:valAx>
        <c:axId val="532783120"/>
        <c:scaling>
          <c:orientation val="minMax"/>
          <c:min val="0"/>
        </c:scaling>
        <c:delete val="1"/>
        <c:axPos val="l"/>
        <c:numFmt formatCode="0%" sourceLinked="1"/>
        <c:majorTickMark val="out"/>
        <c:minorTickMark val="none"/>
        <c:tickLblPos val="nextTo"/>
        <c:crossAx val="532788608"/>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Sheet1!$B$2:$B$3</c:f>
              <c:numCache>
                <c:formatCode>0%</c:formatCode>
                <c:ptCount val="2"/>
                <c:pt idx="0">
                  <c:v>0.35</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Sheet1!$C$2:$C$3</c:f>
              <c:numCache>
                <c:formatCode>0%</c:formatCode>
                <c:ptCount val="2"/>
                <c:pt idx="0">
                  <c:v>0.33</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Sheet1!$D$2:$D$3</c:f>
              <c:numCache>
                <c:formatCode>0%</c:formatCode>
                <c:ptCount val="2"/>
                <c:pt idx="0">
                  <c:v>0.23</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Sheet1!$E$2:$E$3</c:f>
              <c:numCache>
                <c:formatCode>0%</c:formatCode>
                <c:ptCount val="2"/>
                <c:pt idx="0">
                  <c:v>0.1</c:v>
                </c:pt>
                <c:pt idx="1">
                  <c:v>7.0000000000000007E-2</c:v>
                </c:pt>
              </c:numCache>
            </c:numRef>
          </c:val>
        </c:ser>
        <c:dLbls>
          <c:showLegendKey val="0"/>
          <c:showVal val="1"/>
          <c:showCatName val="0"/>
          <c:showSerName val="0"/>
          <c:showPercent val="0"/>
          <c:showBubbleSize val="0"/>
        </c:dLbls>
        <c:gapWidth val="49"/>
        <c:overlap val="100"/>
        <c:axId val="626534432"/>
        <c:axId val="626536784"/>
      </c:barChart>
      <c:catAx>
        <c:axId val="626534432"/>
        <c:scaling>
          <c:orientation val="minMax"/>
        </c:scaling>
        <c:delete val="0"/>
        <c:axPos val="b"/>
        <c:numFmt formatCode="General" sourceLinked="0"/>
        <c:majorTickMark val="none"/>
        <c:minorTickMark val="none"/>
        <c:tickLblPos val="nextTo"/>
        <c:txPr>
          <a:bodyPr/>
          <a:lstStyle/>
          <a:p>
            <a:pPr>
              <a:defRPr b="1"/>
            </a:pPr>
            <a:endParaRPr lang="en-US"/>
          </a:p>
        </c:txPr>
        <c:crossAx val="626536784"/>
        <c:crosses val="autoZero"/>
        <c:auto val="1"/>
        <c:lblAlgn val="ctr"/>
        <c:lblOffset val="100"/>
        <c:noMultiLvlLbl val="0"/>
      </c:catAx>
      <c:valAx>
        <c:axId val="626536784"/>
        <c:scaling>
          <c:orientation val="minMax"/>
        </c:scaling>
        <c:delete val="1"/>
        <c:axPos val="l"/>
        <c:numFmt formatCode="0%" sourceLinked="1"/>
        <c:majorTickMark val="none"/>
        <c:minorTickMark val="none"/>
        <c:tickLblPos val="nextTo"/>
        <c:crossAx val="62653443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Windsor</c:v>
                </c:pt>
                <c:pt idx="1">
                  <c:v>Holiday visitors to UK</c:v>
                </c:pt>
              </c:strCache>
            </c:strRef>
          </c:cat>
          <c:val>
            <c:numRef>
              <c:f>Sheet1!$B$2:$B$4</c:f>
              <c:numCache>
                <c:formatCode>_-[$£-809]* #,##0_-;\-[$£-809]* #,##0_-;_-[$£-809]* "-"??_-;_-@_-</c:formatCode>
                <c:ptCount val="2"/>
                <c:pt idx="0">
                  <c:v>343</c:v>
                </c:pt>
                <c:pt idx="1">
                  <c:v>644</c:v>
                </c:pt>
              </c:numCache>
            </c:numRef>
          </c:val>
        </c:ser>
        <c:dLbls>
          <c:showLegendKey val="0"/>
          <c:showVal val="0"/>
          <c:showCatName val="0"/>
          <c:showSerName val="0"/>
          <c:showPercent val="0"/>
          <c:showBubbleSize val="0"/>
        </c:dLbls>
        <c:gapWidth val="102"/>
        <c:axId val="626563440"/>
        <c:axId val="626557560"/>
      </c:barChart>
      <c:catAx>
        <c:axId val="6265634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57560"/>
        <c:crosses val="autoZero"/>
        <c:auto val="1"/>
        <c:lblAlgn val="ctr"/>
        <c:lblOffset val="100"/>
        <c:noMultiLvlLbl val="0"/>
      </c:catAx>
      <c:valAx>
        <c:axId val="626557560"/>
        <c:scaling>
          <c:orientation val="minMax"/>
          <c:max val="1000"/>
        </c:scaling>
        <c:delete val="1"/>
        <c:axPos val="l"/>
        <c:numFmt formatCode="_-[$£-809]* #,##0_-;\-[$£-809]* #,##0_-;_-[$£-809]* &quot;-&quot;??_-;_-@_-" sourceLinked="1"/>
        <c:majorTickMark val="out"/>
        <c:minorTickMark val="none"/>
        <c:tickLblPos val="nextTo"/>
        <c:crossAx val="62656344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Windsor</c:v>
                </c:pt>
                <c:pt idx="1">
                  <c:v>Holiday visitors to UK</c:v>
                </c:pt>
              </c:strCache>
            </c:strRef>
          </c:cat>
          <c:val>
            <c:numRef>
              <c:f>Sheet1!$B$2:$B$4</c:f>
              <c:numCache>
                <c:formatCode>_-[$£-809]* #,##0_-;\-[$£-809]* #,##0_-;_-[$£-809]* "-"??_-;_-@_-</c:formatCode>
                <c:ptCount val="2"/>
                <c:pt idx="0">
                  <c:v>86</c:v>
                </c:pt>
                <c:pt idx="1">
                  <c:v>101</c:v>
                </c:pt>
              </c:numCache>
            </c:numRef>
          </c:val>
        </c:ser>
        <c:dLbls>
          <c:showLegendKey val="0"/>
          <c:showVal val="0"/>
          <c:showCatName val="0"/>
          <c:showSerName val="0"/>
          <c:showPercent val="0"/>
          <c:showBubbleSize val="0"/>
        </c:dLbls>
        <c:gapWidth val="102"/>
        <c:axId val="626565008"/>
        <c:axId val="626552856"/>
      </c:barChart>
      <c:catAx>
        <c:axId val="626565008"/>
        <c:scaling>
          <c:orientation val="minMax"/>
        </c:scaling>
        <c:delete val="0"/>
        <c:axPos val="b"/>
        <c:numFmt formatCode="General" sourceLinked="0"/>
        <c:majorTickMark val="out"/>
        <c:minorTickMark val="none"/>
        <c:tickLblPos val="nextTo"/>
        <c:txPr>
          <a:bodyPr/>
          <a:lstStyle/>
          <a:p>
            <a:pPr>
              <a:defRPr sz="900" b="1"/>
            </a:pPr>
            <a:endParaRPr lang="en-US"/>
          </a:p>
        </c:txPr>
        <c:crossAx val="626552856"/>
        <c:crosses val="autoZero"/>
        <c:auto val="1"/>
        <c:lblAlgn val="ctr"/>
        <c:lblOffset val="100"/>
        <c:noMultiLvlLbl val="0"/>
      </c:catAx>
      <c:valAx>
        <c:axId val="626552856"/>
        <c:scaling>
          <c:orientation val="minMax"/>
          <c:max val="1000"/>
        </c:scaling>
        <c:delete val="1"/>
        <c:axPos val="l"/>
        <c:numFmt formatCode="_-[$£-809]* #,##0_-;\-[$£-809]* #,##0_-;_-[$£-809]* &quot;-&quot;??_-;_-@_-" sourceLinked="1"/>
        <c:majorTickMark val="out"/>
        <c:minorTickMark val="none"/>
        <c:tickLblPos val="nextTo"/>
        <c:crossAx val="626565008"/>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Sheet1!$B$2:$B$3</c:f>
              <c:numCache>
                <c:formatCode>0%</c:formatCode>
                <c:ptCount val="2"/>
                <c:pt idx="0">
                  <c:v>7.0000000000000007E-2</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Sheet1!$C$2:$C$3</c:f>
              <c:numCache>
                <c:formatCode>0%</c:formatCode>
                <c:ptCount val="2"/>
                <c:pt idx="0">
                  <c:v>0.34</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Sheet1!$D$2:$D$3</c:f>
              <c:numCache>
                <c:formatCode>0%</c:formatCode>
                <c:ptCount val="2"/>
                <c:pt idx="0">
                  <c:v>0.42</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Sheet1!$E$2:$E$3</c:f>
              <c:numCache>
                <c:formatCode>0%</c:formatCode>
                <c:ptCount val="2"/>
                <c:pt idx="0">
                  <c:v>0.17</c:v>
                </c:pt>
                <c:pt idx="1">
                  <c:v>0.21</c:v>
                </c:pt>
              </c:numCache>
            </c:numRef>
          </c:val>
        </c:ser>
        <c:dLbls>
          <c:showLegendKey val="0"/>
          <c:showVal val="0"/>
          <c:showCatName val="0"/>
          <c:showSerName val="0"/>
          <c:showPercent val="0"/>
          <c:showBubbleSize val="0"/>
        </c:dLbls>
        <c:gapWidth val="49"/>
        <c:overlap val="100"/>
        <c:axId val="626554032"/>
        <c:axId val="626555600"/>
      </c:barChart>
      <c:catAx>
        <c:axId val="62655403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55600"/>
        <c:crosses val="autoZero"/>
        <c:auto val="1"/>
        <c:lblAlgn val="ctr"/>
        <c:lblOffset val="100"/>
        <c:noMultiLvlLbl val="0"/>
      </c:catAx>
      <c:valAx>
        <c:axId val="626555600"/>
        <c:scaling>
          <c:orientation val="minMax"/>
        </c:scaling>
        <c:delete val="1"/>
        <c:axPos val="l"/>
        <c:numFmt formatCode="0%" sourceLinked="1"/>
        <c:majorTickMark val="out"/>
        <c:minorTickMark val="none"/>
        <c:tickLblPos val="nextTo"/>
        <c:crossAx val="626554032"/>
        <c:crosses val="autoZero"/>
        <c:crossBetween val="between"/>
      </c:valAx>
    </c:plotArea>
    <c:legend>
      <c:legendPos val="l"/>
      <c:layout>
        <c:manualLayout>
          <c:xMode val="edge"/>
          <c:yMode val="edge"/>
          <c:x val="1.3884389318276484E-2"/>
          <c:y val="3.0993519539570084E-2"/>
          <c:w val="0.25483466461911403"/>
          <c:h val="0.6806777363123645"/>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Sheet1!$B$2:$B$3</c:f>
              <c:numCache>
                <c:formatCode>0%</c:formatCode>
                <c:ptCount val="2"/>
                <c:pt idx="0">
                  <c:v>0.74</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Sheet1!$C$2:$C$3</c:f>
              <c:numCache>
                <c:formatCode>0%</c:formatCode>
                <c:ptCount val="2"/>
                <c:pt idx="0">
                  <c:v>0.26</c:v>
                </c:pt>
                <c:pt idx="1">
                  <c:v>0.16</c:v>
                </c:pt>
              </c:numCache>
            </c:numRef>
          </c:val>
        </c:ser>
        <c:dLbls>
          <c:showLegendKey val="0"/>
          <c:showVal val="0"/>
          <c:showCatName val="0"/>
          <c:showSerName val="0"/>
          <c:showPercent val="0"/>
          <c:showBubbleSize val="0"/>
        </c:dLbls>
        <c:gapWidth val="49"/>
        <c:overlap val="100"/>
        <c:axId val="626556776"/>
        <c:axId val="626557952"/>
      </c:barChart>
      <c:catAx>
        <c:axId val="62655677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557952"/>
        <c:crosses val="autoZero"/>
        <c:auto val="1"/>
        <c:lblAlgn val="ctr"/>
        <c:lblOffset val="100"/>
        <c:noMultiLvlLbl val="0"/>
      </c:catAx>
      <c:valAx>
        <c:axId val="626557952"/>
        <c:scaling>
          <c:orientation val="minMax"/>
        </c:scaling>
        <c:delete val="1"/>
        <c:axPos val="l"/>
        <c:numFmt formatCode="0%" sourceLinked="1"/>
        <c:majorTickMark val="out"/>
        <c:minorTickMark val="none"/>
        <c:tickLblPos val="nextTo"/>
        <c:crossAx val="626556776"/>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Sheet1!$B$2:$B$3</c:f>
              <c:numCache>
                <c:formatCode>0%</c:formatCode>
                <c:ptCount val="2"/>
                <c:pt idx="0">
                  <c:v>0.1</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Sheet1!$C$2:$C$3</c:f>
              <c:numCache>
                <c:formatCode>0%</c:formatCode>
                <c:ptCount val="2"/>
                <c:pt idx="0">
                  <c:v>0.05</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Sheet1!$D$2:$D$3</c:f>
              <c:numCache>
                <c:formatCode>0%</c:formatCode>
                <c:ptCount val="2"/>
                <c:pt idx="0">
                  <c:v>0.13</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Sheet1!$E$2:$E$3</c:f>
              <c:numCache>
                <c:formatCode>0%</c:formatCode>
                <c:ptCount val="2"/>
                <c:pt idx="0">
                  <c:v>0.26</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Sheet1!$F$2:$F$3</c:f>
              <c:numCache>
                <c:formatCode>0%</c:formatCode>
                <c:ptCount val="2"/>
                <c:pt idx="0">
                  <c:v>0.24</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Sheet1!$G$2:$G$3</c:f>
              <c:numCache>
                <c:formatCode>0%</c:formatCode>
                <c:ptCount val="2"/>
                <c:pt idx="0">
                  <c:v>0.15</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Sheet1!$H$2:$H$3</c:f>
              <c:numCache>
                <c:formatCode>0%</c:formatCode>
                <c:ptCount val="2"/>
                <c:pt idx="0">
                  <c:v>0.06</c:v>
                </c:pt>
                <c:pt idx="1">
                  <c:v>0.06</c:v>
                </c:pt>
              </c:numCache>
            </c:numRef>
          </c:val>
        </c:ser>
        <c:dLbls>
          <c:showLegendKey val="0"/>
          <c:showVal val="0"/>
          <c:showCatName val="0"/>
          <c:showSerName val="0"/>
          <c:showPercent val="0"/>
          <c:showBubbleSize val="0"/>
        </c:dLbls>
        <c:gapWidth val="100"/>
        <c:overlap val="100"/>
        <c:axId val="626571280"/>
        <c:axId val="626576768"/>
      </c:barChart>
      <c:catAx>
        <c:axId val="626571280"/>
        <c:scaling>
          <c:orientation val="minMax"/>
        </c:scaling>
        <c:delete val="0"/>
        <c:axPos val="b"/>
        <c:numFmt formatCode="General" sourceLinked="0"/>
        <c:majorTickMark val="out"/>
        <c:minorTickMark val="none"/>
        <c:tickLblPos val="nextTo"/>
        <c:crossAx val="626576768"/>
        <c:crosses val="autoZero"/>
        <c:auto val="1"/>
        <c:lblAlgn val="ctr"/>
        <c:lblOffset val="100"/>
        <c:noMultiLvlLbl val="0"/>
      </c:catAx>
      <c:valAx>
        <c:axId val="626576768"/>
        <c:scaling>
          <c:orientation val="minMax"/>
        </c:scaling>
        <c:delete val="1"/>
        <c:axPos val="l"/>
        <c:numFmt formatCode="0%" sourceLinked="1"/>
        <c:majorTickMark val="out"/>
        <c:minorTickMark val="none"/>
        <c:tickLblPos val="nextTo"/>
        <c:crossAx val="626571280"/>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Sheet1!$B$2:$B$3</c:f>
              <c:numCache>
                <c:formatCode>0%</c:formatCode>
                <c:ptCount val="2"/>
                <c:pt idx="0">
                  <c:v>0.19</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Sheet1!$C$2:$C$3</c:f>
              <c:numCache>
                <c:formatCode>0%</c:formatCode>
                <c:ptCount val="2"/>
                <c:pt idx="0">
                  <c:v>0.59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Windsor</c:v>
                </c:pt>
                <c:pt idx="1">
                  <c:v>Holiday visitors to UK</c:v>
                </c:pt>
              </c:strCache>
            </c:strRef>
          </c:cat>
          <c:val>
            <c:numRef>
              <c:f>Sheet1!$D$2:$D$3</c:f>
              <c:numCache>
                <c:formatCode>0%</c:formatCode>
                <c:ptCount val="2"/>
                <c:pt idx="0">
                  <c:v>0.21</c:v>
                </c:pt>
                <c:pt idx="1">
                  <c:v>0.15</c:v>
                </c:pt>
              </c:numCache>
            </c:numRef>
          </c:val>
        </c:ser>
        <c:dLbls>
          <c:showLegendKey val="0"/>
          <c:showVal val="1"/>
          <c:showCatName val="0"/>
          <c:showSerName val="0"/>
          <c:showPercent val="0"/>
          <c:showBubbleSize val="0"/>
        </c:dLbls>
        <c:gapWidth val="49"/>
        <c:overlap val="100"/>
        <c:axId val="626582256"/>
        <c:axId val="626582648"/>
      </c:barChart>
      <c:catAx>
        <c:axId val="626582256"/>
        <c:scaling>
          <c:orientation val="minMax"/>
        </c:scaling>
        <c:delete val="0"/>
        <c:axPos val="b"/>
        <c:numFmt formatCode="General" sourceLinked="0"/>
        <c:majorTickMark val="none"/>
        <c:minorTickMark val="none"/>
        <c:tickLblPos val="nextTo"/>
        <c:txPr>
          <a:bodyPr/>
          <a:lstStyle/>
          <a:p>
            <a:pPr>
              <a:defRPr b="1"/>
            </a:pPr>
            <a:endParaRPr lang="en-US"/>
          </a:p>
        </c:txPr>
        <c:crossAx val="626582648"/>
        <c:crosses val="autoZero"/>
        <c:auto val="1"/>
        <c:lblAlgn val="ctr"/>
        <c:lblOffset val="100"/>
        <c:noMultiLvlLbl val="0"/>
      </c:catAx>
      <c:valAx>
        <c:axId val="626582648"/>
        <c:scaling>
          <c:orientation val="minMax"/>
        </c:scaling>
        <c:delete val="1"/>
        <c:axPos val="l"/>
        <c:numFmt formatCode="0%" sourceLinked="1"/>
        <c:majorTickMark val="none"/>
        <c:minorTickMark val="none"/>
        <c:tickLblPos val="nextTo"/>
        <c:crossAx val="62658225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82503974891112"/>
          <c:y val="4.0547910534532917E-2"/>
          <c:w val="0.60539388414749362"/>
          <c:h val="0.91890417893093412"/>
        </c:manualLayout>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London</c:v>
                </c:pt>
                <c:pt idx="1">
                  <c:v> South East (excl.London)</c:v>
                </c:pt>
                <c:pt idx="2">
                  <c:v>East</c:v>
                </c:pt>
                <c:pt idx="3">
                  <c:v>South West</c:v>
                </c:pt>
                <c:pt idx="4">
                  <c:v>Scotland</c:v>
                </c:pt>
              </c:strCache>
            </c:strRef>
          </c:cat>
          <c:val>
            <c:numRef>
              <c:f>Sheet1!$B$2:$B$6</c:f>
              <c:numCache>
                <c:formatCode>0%</c:formatCode>
                <c:ptCount val="5"/>
                <c:pt idx="0">
                  <c:v>0.56999999999999995</c:v>
                </c:pt>
                <c:pt idx="1">
                  <c:v>0.35</c:v>
                </c:pt>
                <c:pt idx="2">
                  <c:v>0.02</c:v>
                </c:pt>
                <c:pt idx="3">
                  <c:v>0.01</c:v>
                </c:pt>
                <c:pt idx="4">
                  <c:v>0.01</c:v>
                </c:pt>
              </c:numCache>
            </c:numRef>
          </c:val>
        </c:ser>
        <c:dLbls>
          <c:showLegendKey val="0"/>
          <c:showVal val="0"/>
          <c:showCatName val="0"/>
          <c:showSerName val="0"/>
          <c:showPercent val="0"/>
          <c:showBubbleSize val="0"/>
        </c:dLbls>
        <c:gapWidth val="150"/>
        <c:axId val="626579120"/>
        <c:axId val="626579512"/>
      </c:barChart>
      <c:catAx>
        <c:axId val="626579120"/>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26579512"/>
        <c:crosses val="autoZero"/>
        <c:auto val="1"/>
        <c:lblAlgn val="ctr"/>
        <c:lblOffset val="100"/>
        <c:noMultiLvlLbl val="0"/>
      </c:catAx>
      <c:valAx>
        <c:axId val="626579512"/>
        <c:scaling>
          <c:orientation val="minMax"/>
        </c:scaling>
        <c:delete val="1"/>
        <c:axPos val="t"/>
        <c:numFmt formatCode="0%" sourceLinked="1"/>
        <c:majorTickMark val="out"/>
        <c:minorTickMark val="none"/>
        <c:tickLblPos val="nextTo"/>
        <c:crossAx val="626579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York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1.3</c:v>
                </c:pt>
                <c:pt idx="1">
                  <c:v>1.3</c:v>
                </c:pt>
                <c:pt idx="2" formatCode="0.0">
                  <c:v>1.6</c:v>
                </c:pt>
                <c:pt idx="3" formatCode="0.0">
                  <c:v>1.1000000000000001</c:v>
                </c:pt>
                <c:pt idx="4" formatCode="0.0">
                  <c:v>1.2</c:v>
                </c:pt>
              </c:numCache>
            </c:numRef>
          </c:val>
        </c:ser>
        <c:ser>
          <c:idx val="1"/>
          <c:order val="1"/>
          <c:tx>
            <c:strRef>
              <c:f>Sheet1!$C$1</c:f>
              <c:strCache>
                <c:ptCount val="1"/>
                <c:pt idx="0">
                  <c:v>York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0.5</c:v>
                </c:pt>
                <c:pt idx="1">
                  <c:v>0.4</c:v>
                </c:pt>
                <c:pt idx="2" formatCode="0.0">
                  <c:v>0.7</c:v>
                </c:pt>
                <c:pt idx="3" formatCode="0.0">
                  <c:v>0.4</c:v>
                </c:pt>
                <c:pt idx="4" formatCode="0.0">
                  <c:v>0.4</c:v>
                </c:pt>
              </c:numCache>
            </c:numRef>
          </c:val>
        </c:ser>
        <c:dLbls>
          <c:showLegendKey val="0"/>
          <c:showVal val="0"/>
          <c:showCatName val="0"/>
          <c:showSerName val="0"/>
          <c:showPercent val="0"/>
          <c:showBubbleSize val="0"/>
        </c:dLbls>
        <c:gapWidth val="219"/>
        <c:axId val="626581864"/>
        <c:axId val="6265779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626581864"/>
        <c:axId val="626577944"/>
      </c:lineChart>
      <c:catAx>
        <c:axId val="62658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77944"/>
        <c:crosses val="autoZero"/>
        <c:auto val="1"/>
        <c:lblAlgn val="ctr"/>
        <c:lblOffset val="100"/>
        <c:noMultiLvlLbl val="0"/>
      </c:catAx>
      <c:valAx>
        <c:axId val="626577944"/>
        <c:scaling>
          <c:orientation val="minMax"/>
        </c:scaling>
        <c:delete val="1"/>
        <c:axPos val="l"/>
        <c:numFmt formatCode="General" sourceLinked="1"/>
        <c:majorTickMark val="none"/>
        <c:minorTickMark val="none"/>
        <c:tickLblPos val="nextTo"/>
        <c:crossAx val="62658186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York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c:v>
                </c:pt>
                <c:pt idx="1">
                  <c:v>87</c:v>
                </c:pt>
                <c:pt idx="2">
                  <c:v>112</c:v>
                </c:pt>
                <c:pt idx="3">
                  <c:v>77</c:v>
                </c:pt>
                <c:pt idx="4">
                  <c:v>105</c:v>
                </c:pt>
              </c:numCache>
            </c:numRef>
          </c:val>
        </c:ser>
        <c:ser>
          <c:idx val="1"/>
          <c:order val="1"/>
          <c:tx>
            <c:strRef>
              <c:f>Sheet1!$C$1</c:f>
              <c:strCache>
                <c:ptCount val="1"/>
                <c:pt idx="0">
                  <c:v>York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36</c:v>
                </c:pt>
                <c:pt idx="1">
                  <c:v>41</c:v>
                </c:pt>
                <c:pt idx="2">
                  <c:v>54</c:v>
                </c:pt>
                <c:pt idx="3">
                  <c:v>32</c:v>
                </c:pt>
                <c:pt idx="4">
                  <c:v>47</c:v>
                </c:pt>
              </c:numCache>
            </c:numRef>
          </c:val>
        </c:ser>
        <c:dLbls>
          <c:showLegendKey val="0"/>
          <c:showVal val="0"/>
          <c:showCatName val="0"/>
          <c:showSerName val="0"/>
          <c:showPercent val="0"/>
          <c:showBubbleSize val="0"/>
        </c:dLbls>
        <c:gapWidth val="219"/>
        <c:axId val="626580296"/>
        <c:axId val="62658147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626580296"/>
        <c:axId val="626581472"/>
      </c:lineChart>
      <c:catAx>
        <c:axId val="62658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581472"/>
        <c:crosses val="autoZero"/>
        <c:auto val="1"/>
        <c:lblAlgn val="ctr"/>
        <c:lblOffset val="100"/>
        <c:noMultiLvlLbl val="0"/>
      </c:catAx>
      <c:valAx>
        <c:axId val="626581472"/>
        <c:scaling>
          <c:orientation val="minMax"/>
        </c:scaling>
        <c:delete val="1"/>
        <c:axPos val="l"/>
        <c:numFmt formatCode="General" sourceLinked="1"/>
        <c:majorTickMark val="none"/>
        <c:minorTickMark val="none"/>
        <c:tickLblPos val="nextTo"/>
        <c:crossAx val="62658029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Sheet1!$B$2:$B$3</c:f>
              <c:numCache>
                <c:formatCode>0%</c:formatCode>
                <c:ptCount val="2"/>
                <c:pt idx="0">
                  <c:v>7.0000000000000007E-2</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Sheet1!$C$2:$C$3</c:f>
              <c:numCache>
                <c:formatCode>0%</c:formatCode>
                <c:ptCount val="2"/>
                <c:pt idx="0">
                  <c:v>0.16</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Sheet1!$D$2:$D$3</c:f>
              <c:numCache>
                <c:formatCode>0%</c:formatCode>
                <c:ptCount val="2"/>
                <c:pt idx="0">
                  <c:v>0.24</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Sheet1!$E$2:$E$3</c:f>
              <c:numCache>
                <c:formatCode>0%</c:formatCode>
                <c:ptCount val="2"/>
                <c:pt idx="0">
                  <c:v>0.17</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Sheet1!$F$2:$F$3</c:f>
              <c:numCache>
                <c:formatCode>0%</c:formatCode>
                <c:ptCount val="2"/>
                <c:pt idx="0">
                  <c:v>0.16</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Sheet1!$G$2:$G$3</c:f>
              <c:numCache>
                <c:formatCode>0%</c:formatCode>
                <c:ptCount val="2"/>
                <c:pt idx="0">
                  <c:v>0.14000000000000001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Sheet1!$H$2:$H$3</c:f>
              <c:numCache>
                <c:formatCode>0%</c:formatCode>
                <c:ptCount val="2"/>
                <c:pt idx="0">
                  <c:v>0.05</c:v>
                </c:pt>
                <c:pt idx="1">
                  <c:v>0.06</c:v>
                </c:pt>
              </c:numCache>
            </c:numRef>
          </c:val>
        </c:ser>
        <c:dLbls>
          <c:showLegendKey val="0"/>
          <c:showVal val="0"/>
          <c:showCatName val="0"/>
          <c:showSerName val="0"/>
          <c:showPercent val="0"/>
          <c:showBubbleSize val="0"/>
        </c:dLbls>
        <c:gapWidth val="100"/>
        <c:overlap val="100"/>
        <c:axId val="532784296"/>
        <c:axId val="532786648"/>
      </c:barChart>
      <c:catAx>
        <c:axId val="532784296"/>
        <c:scaling>
          <c:orientation val="minMax"/>
        </c:scaling>
        <c:delete val="0"/>
        <c:axPos val="b"/>
        <c:numFmt formatCode="General" sourceLinked="0"/>
        <c:majorTickMark val="out"/>
        <c:minorTickMark val="none"/>
        <c:tickLblPos val="nextTo"/>
        <c:crossAx val="532786648"/>
        <c:crosses val="autoZero"/>
        <c:auto val="1"/>
        <c:lblAlgn val="ctr"/>
        <c:lblOffset val="100"/>
        <c:noMultiLvlLbl val="0"/>
      </c:catAx>
      <c:valAx>
        <c:axId val="532786648"/>
        <c:scaling>
          <c:orientation val="minMax"/>
        </c:scaling>
        <c:delete val="1"/>
        <c:axPos val="l"/>
        <c:numFmt formatCode="0%" sourceLinked="1"/>
        <c:majorTickMark val="out"/>
        <c:minorTickMark val="none"/>
        <c:tickLblPos val="nextTo"/>
        <c:crossAx val="53278429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York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199</c:v>
                </c:pt>
                <c:pt idx="1">
                  <c:v>269</c:v>
                </c:pt>
                <c:pt idx="2">
                  <c:v>311</c:v>
                </c:pt>
                <c:pt idx="3">
                  <c:v>240</c:v>
                </c:pt>
                <c:pt idx="4">
                  <c:v>265</c:v>
                </c:pt>
              </c:numCache>
            </c:numRef>
          </c:val>
        </c:ser>
        <c:ser>
          <c:idx val="1"/>
          <c:order val="1"/>
          <c:tx>
            <c:strRef>
              <c:f>Sheet1!$C$1</c:f>
              <c:strCache>
                <c:ptCount val="1"/>
                <c:pt idx="0">
                  <c:v>York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108</c:v>
                </c:pt>
                <c:pt idx="1">
                  <c:v>150</c:v>
                </c:pt>
                <c:pt idx="2">
                  <c:v>201</c:v>
                </c:pt>
                <c:pt idx="3">
                  <c:v>132</c:v>
                </c:pt>
                <c:pt idx="4">
                  <c:v>137</c:v>
                </c:pt>
              </c:numCache>
            </c:numRef>
          </c:val>
        </c:ser>
        <c:dLbls>
          <c:showLegendKey val="0"/>
          <c:showVal val="0"/>
          <c:showCatName val="0"/>
          <c:showSerName val="0"/>
          <c:showPercent val="0"/>
          <c:showBubbleSize val="0"/>
        </c:dLbls>
        <c:gapWidth val="219"/>
        <c:axId val="626581080"/>
        <c:axId val="62646465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626581080"/>
        <c:axId val="626464656"/>
      </c:lineChart>
      <c:catAx>
        <c:axId val="62658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464656"/>
        <c:crosses val="autoZero"/>
        <c:auto val="1"/>
        <c:lblAlgn val="ctr"/>
        <c:lblOffset val="100"/>
        <c:noMultiLvlLbl val="0"/>
      </c:catAx>
      <c:valAx>
        <c:axId val="626464656"/>
        <c:scaling>
          <c:orientation val="minMax"/>
        </c:scaling>
        <c:delete val="1"/>
        <c:axPos val="l"/>
        <c:numFmt formatCode="General" sourceLinked="1"/>
        <c:majorTickMark val="none"/>
        <c:minorTickMark val="none"/>
        <c:tickLblPos val="nextTo"/>
        <c:crossAx val="6265810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York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York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626458776"/>
        <c:axId val="626461912"/>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626458776"/>
        <c:axId val="626461912"/>
      </c:lineChart>
      <c:catAx>
        <c:axId val="626458776"/>
        <c:scaling>
          <c:orientation val="minMax"/>
        </c:scaling>
        <c:delete val="1"/>
        <c:axPos val="b"/>
        <c:numFmt formatCode="General" sourceLinked="1"/>
        <c:majorTickMark val="none"/>
        <c:minorTickMark val="none"/>
        <c:tickLblPos val="nextTo"/>
        <c:crossAx val="626461912"/>
        <c:crosses val="autoZero"/>
        <c:auto val="1"/>
        <c:lblAlgn val="ctr"/>
        <c:lblOffset val="100"/>
        <c:noMultiLvlLbl val="0"/>
      </c:catAx>
      <c:valAx>
        <c:axId val="626461912"/>
        <c:scaling>
          <c:orientation val="minMax"/>
        </c:scaling>
        <c:delete val="1"/>
        <c:axPos val="l"/>
        <c:numFmt formatCode="General" sourceLinked="1"/>
        <c:majorTickMark val="none"/>
        <c:minorTickMark val="none"/>
        <c:tickLblPos val="nextTo"/>
        <c:crossAx val="626458776"/>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626456816"/>
        <c:axId val="626455248"/>
      </c:lineChart>
      <c:catAx>
        <c:axId val="626456816"/>
        <c:scaling>
          <c:orientation val="minMax"/>
        </c:scaling>
        <c:delete val="1"/>
        <c:axPos val="b"/>
        <c:numFmt formatCode="General" sourceLinked="0"/>
        <c:majorTickMark val="out"/>
        <c:minorTickMark val="none"/>
        <c:tickLblPos val="nextTo"/>
        <c:crossAx val="626455248"/>
        <c:crosses val="autoZero"/>
        <c:auto val="1"/>
        <c:lblAlgn val="ctr"/>
        <c:lblOffset val="100"/>
        <c:noMultiLvlLbl val="0"/>
      </c:catAx>
      <c:valAx>
        <c:axId val="626455248"/>
        <c:scaling>
          <c:orientation val="minMax"/>
        </c:scaling>
        <c:delete val="1"/>
        <c:axPos val="l"/>
        <c:numFmt formatCode="#,##0" sourceLinked="1"/>
        <c:majorTickMark val="out"/>
        <c:minorTickMark val="none"/>
        <c:tickLblPos val="nextTo"/>
        <c:crossAx val="626456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626460344"/>
        <c:axId val="626457208"/>
      </c:lineChart>
      <c:catAx>
        <c:axId val="626460344"/>
        <c:scaling>
          <c:orientation val="minMax"/>
        </c:scaling>
        <c:delete val="1"/>
        <c:axPos val="b"/>
        <c:numFmt formatCode="General" sourceLinked="0"/>
        <c:majorTickMark val="out"/>
        <c:minorTickMark val="none"/>
        <c:tickLblPos val="nextTo"/>
        <c:crossAx val="626457208"/>
        <c:crosses val="autoZero"/>
        <c:auto val="1"/>
        <c:lblAlgn val="ctr"/>
        <c:lblOffset val="100"/>
        <c:noMultiLvlLbl val="0"/>
      </c:catAx>
      <c:valAx>
        <c:axId val="626457208"/>
        <c:scaling>
          <c:orientation val="minMax"/>
        </c:scaling>
        <c:delete val="1"/>
        <c:axPos val="l"/>
        <c:numFmt formatCode="General" sourceLinked="1"/>
        <c:majorTickMark val="out"/>
        <c:minorTickMark val="none"/>
        <c:tickLblPos val="nextTo"/>
        <c:crossAx val="626460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626461128"/>
        <c:axId val="626459560"/>
      </c:lineChart>
      <c:catAx>
        <c:axId val="626461128"/>
        <c:scaling>
          <c:orientation val="minMax"/>
        </c:scaling>
        <c:delete val="1"/>
        <c:axPos val="b"/>
        <c:numFmt formatCode="General" sourceLinked="0"/>
        <c:majorTickMark val="out"/>
        <c:minorTickMark val="none"/>
        <c:tickLblPos val="nextTo"/>
        <c:crossAx val="626459560"/>
        <c:crosses val="autoZero"/>
        <c:auto val="1"/>
        <c:lblAlgn val="ctr"/>
        <c:lblOffset val="100"/>
        <c:noMultiLvlLbl val="0"/>
      </c:catAx>
      <c:valAx>
        <c:axId val="626459560"/>
        <c:scaling>
          <c:orientation val="minMax"/>
        </c:scaling>
        <c:delete val="1"/>
        <c:axPos val="l"/>
        <c:numFmt formatCode="General" sourceLinked="1"/>
        <c:majorTickMark val="out"/>
        <c:minorTickMark val="none"/>
        <c:tickLblPos val="nextTo"/>
        <c:crossAx val="626461128"/>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2237654162440943"/>
          <c:w val="0.9112164396394129"/>
          <c:h val="0.55076762609532448"/>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York</c:v>
                </c:pt>
                <c:pt idx="1">
                  <c:v>All visits to UK</c:v>
                </c:pt>
              </c:strCache>
            </c:strRef>
          </c:cat>
          <c:val>
            <c:numRef>
              <c:f>Sheet1!$B$2:$B$3</c:f>
              <c:numCache>
                <c:formatCode>0%</c:formatCode>
                <c:ptCount val="2"/>
                <c:pt idx="0">
                  <c:v>0.05</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York</c:v>
                </c:pt>
                <c:pt idx="1">
                  <c:v>All visits to UK</c:v>
                </c:pt>
              </c:strCache>
            </c:strRef>
          </c:cat>
          <c:val>
            <c:numRef>
              <c:f>Sheet1!$C$2:$C$3</c:f>
              <c:numCache>
                <c:formatCode>0%</c:formatCode>
                <c:ptCount val="2"/>
                <c:pt idx="0">
                  <c:v>0.25</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York</c:v>
                </c:pt>
                <c:pt idx="1">
                  <c:v>All visits to UK</c:v>
                </c:pt>
              </c:strCache>
            </c:strRef>
          </c:cat>
          <c:val>
            <c:numRef>
              <c:f>Sheet1!$D$2:$D$3</c:f>
              <c:numCache>
                <c:formatCode>0%</c:formatCode>
                <c:ptCount val="2"/>
                <c:pt idx="0">
                  <c:v>0.12</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York</c:v>
                </c:pt>
                <c:pt idx="1">
                  <c:v>All visits to UK</c:v>
                </c:pt>
              </c:strCache>
            </c:strRef>
          </c:cat>
          <c:val>
            <c:numRef>
              <c:f>Sheet1!$E$2:$E$3</c:f>
              <c:numCache>
                <c:formatCode>0%</c:formatCode>
                <c:ptCount val="2"/>
                <c:pt idx="0">
                  <c:v>0.57999999999999996</c:v>
                </c:pt>
                <c:pt idx="1">
                  <c:v>0.39</c:v>
                </c:pt>
              </c:numCache>
            </c:numRef>
          </c:val>
        </c:ser>
        <c:dLbls>
          <c:showLegendKey val="0"/>
          <c:showVal val="0"/>
          <c:showCatName val="0"/>
          <c:showSerName val="0"/>
          <c:showPercent val="0"/>
          <c:showBubbleSize val="0"/>
        </c:dLbls>
        <c:gapWidth val="100"/>
        <c:overlap val="100"/>
        <c:axId val="626455640"/>
        <c:axId val="626456032"/>
      </c:barChart>
      <c:catAx>
        <c:axId val="62645564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6456032"/>
        <c:crosses val="autoZero"/>
        <c:auto val="1"/>
        <c:lblAlgn val="ctr"/>
        <c:lblOffset val="100"/>
        <c:noMultiLvlLbl val="0"/>
      </c:catAx>
      <c:valAx>
        <c:axId val="626456032"/>
        <c:scaling>
          <c:orientation val="maxMin"/>
        </c:scaling>
        <c:delete val="1"/>
        <c:axPos val="l"/>
        <c:numFmt formatCode="0%" sourceLinked="1"/>
        <c:majorTickMark val="out"/>
        <c:minorTickMark val="none"/>
        <c:tickLblPos val="nextTo"/>
        <c:crossAx val="626455640"/>
        <c:crosses val="autoZero"/>
        <c:crossBetween val="between"/>
      </c:valAx>
      <c:spPr>
        <a:noFill/>
        <a:ln>
          <a:noFill/>
        </a:ln>
        <a:effectLst/>
      </c:spPr>
    </c:plotArea>
    <c:legend>
      <c:legendPos val="b"/>
      <c:layout>
        <c:manualLayout>
          <c:xMode val="edge"/>
          <c:yMode val="edge"/>
          <c:x val="6.0534245700400287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Sheet1!$B$2:$B$5</c:f>
              <c:numCache>
                <c:formatCode>0%</c:formatCode>
                <c:ptCount val="4"/>
                <c:pt idx="0">
                  <c:v>0.09</c:v>
                </c:pt>
                <c:pt idx="1">
                  <c:v>0.11</c:v>
                </c:pt>
                <c:pt idx="2">
                  <c:v>0.1</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Sheet1!$C$2:$C$5</c:f>
              <c:numCache>
                <c:formatCode>0%</c:formatCode>
                <c:ptCount val="4"/>
                <c:pt idx="0">
                  <c:v>0.18</c:v>
                </c:pt>
                <c:pt idx="1">
                  <c:v>0.09</c:v>
                </c:pt>
                <c:pt idx="2">
                  <c:v>0.22</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Sheet1!$D$2:$D$5</c:f>
              <c:numCache>
                <c:formatCode>0%</c:formatCode>
                <c:ptCount val="4"/>
                <c:pt idx="0">
                  <c:v>0.09</c:v>
                </c:pt>
                <c:pt idx="1">
                  <c:v>0.09</c:v>
                </c:pt>
                <c:pt idx="2">
                  <c:v>0.1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Sheet1!$E$2:$E$5</c:f>
              <c:numCache>
                <c:formatCode>0%</c:formatCode>
                <c:ptCount val="4"/>
                <c:pt idx="0">
                  <c:v>0.05</c:v>
                </c:pt>
                <c:pt idx="1">
                  <c:v>0.08</c:v>
                </c:pt>
                <c:pt idx="2">
                  <c:v>0.04</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Sheet1!$F$2:$F$5</c:f>
              <c:numCache>
                <c:formatCode>0%</c:formatCode>
                <c:ptCount val="4"/>
                <c:pt idx="0">
                  <c:v>0.02</c:v>
                </c:pt>
                <c:pt idx="1">
                  <c:v>0.05</c:v>
                </c:pt>
                <c:pt idx="2">
                  <c:v>0.02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Sheet1!$G$2:$G$5</c:f>
              <c:numCache>
                <c:formatCode>0%</c:formatCode>
                <c:ptCount val="4"/>
                <c:pt idx="0">
                  <c:v>0.03</c:v>
                </c:pt>
                <c:pt idx="1">
                  <c:v>0.06</c:v>
                </c:pt>
                <c:pt idx="2">
                  <c:v>0.02</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Sheet1!$H$2:$H$5</c:f>
              <c:numCache>
                <c:formatCode>0%</c:formatCode>
                <c:ptCount val="4"/>
                <c:pt idx="0">
                  <c:v>0.06</c:v>
                </c:pt>
                <c:pt idx="1">
                  <c:v>0.05</c:v>
                </c:pt>
                <c:pt idx="2">
                  <c:v>7.0000000000000007E-2</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Sheet1!$I$2:$I$5</c:f>
              <c:numCache>
                <c:formatCode>0%</c:formatCode>
                <c:ptCount val="4"/>
                <c:pt idx="0">
                  <c:v>0.09</c:v>
                </c:pt>
                <c:pt idx="1">
                  <c:v>0.03</c:v>
                </c:pt>
                <c:pt idx="2">
                  <c:v>0.12</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Sheet1!$J$2:$J$5</c:f>
              <c:numCache>
                <c:formatCode>0%</c:formatCode>
                <c:ptCount val="4"/>
                <c:pt idx="0">
                  <c:v>0.09</c:v>
                </c:pt>
                <c:pt idx="1">
                  <c:v>0.06</c:v>
                </c:pt>
                <c:pt idx="2">
                  <c:v>0.1</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York</c:v>
                </c:pt>
                <c:pt idx="1">
                  <c:v>All visitors to UK</c:v>
                </c:pt>
                <c:pt idx="2">
                  <c:v>All holiday visitors to York</c:v>
                </c:pt>
                <c:pt idx="3">
                  <c:v>All holiday visitors to UK</c:v>
                </c:pt>
              </c:strCache>
            </c:strRef>
          </c:cat>
          <c:val>
            <c:numRef>
              <c:f>Sheet1!$K$2:$K$5</c:f>
              <c:numCache>
                <c:formatCode>0%</c:formatCode>
                <c:ptCount val="4"/>
                <c:pt idx="0">
                  <c:v>0.28000000000000003</c:v>
                </c:pt>
                <c:pt idx="1">
                  <c:v>0.38</c:v>
                </c:pt>
                <c:pt idx="2">
                  <c:v>0.2</c:v>
                </c:pt>
                <c:pt idx="3">
                  <c:v>0.28999999999999998</c:v>
                </c:pt>
              </c:numCache>
            </c:numRef>
          </c:val>
        </c:ser>
        <c:dLbls>
          <c:showLegendKey val="0"/>
          <c:showVal val="0"/>
          <c:showCatName val="0"/>
          <c:showSerName val="0"/>
          <c:showPercent val="0"/>
          <c:showBubbleSize val="0"/>
        </c:dLbls>
        <c:gapWidth val="49"/>
        <c:overlap val="100"/>
        <c:axId val="626453288"/>
        <c:axId val="626458384"/>
      </c:barChart>
      <c:catAx>
        <c:axId val="626453288"/>
        <c:scaling>
          <c:orientation val="maxMin"/>
        </c:scaling>
        <c:delete val="0"/>
        <c:axPos val="l"/>
        <c:numFmt formatCode="General" sourceLinked="0"/>
        <c:majorTickMark val="none"/>
        <c:minorTickMark val="none"/>
        <c:tickLblPos val="nextTo"/>
        <c:txPr>
          <a:bodyPr/>
          <a:lstStyle/>
          <a:p>
            <a:pPr>
              <a:defRPr sz="1000" b="1"/>
            </a:pPr>
            <a:endParaRPr lang="en-US"/>
          </a:p>
        </c:txPr>
        <c:crossAx val="626458384"/>
        <c:crosses val="autoZero"/>
        <c:auto val="1"/>
        <c:lblAlgn val="ctr"/>
        <c:lblOffset val="100"/>
        <c:noMultiLvlLbl val="0"/>
      </c:catAx>
      <c:valAx>
        <c:axId val="626458384"/>
        <c:scaling>
          <c:orientation val="minMax"/>
          <c:max val="1"/>
        </c:scaling>
        <c:delete val="1"/>
        <c:axPos val="t"/>
        <c:numFmt formatCode="0%" sourceLinked="1"/>
        <c:majorTickMark val="out"/>
        <c:minorTickMark val="none"/>
        <c:tickLblPos val="nextTo"/>
        <c:crossAx val="626453288"/>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8.3504904838015426E-2"/>
          <c:w val="0.99897384094165476"/>
          <c:h val="0.43184472477823632"/>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York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0.67</c:v>
                </c:pt>
                <c:pt idx="1">
                  <c:v>0.69</c:v>
                </c:pt>
                <c:pt idx="2">
                  <c:v>0.88</c:v>
                </c:pt>
                <c:pt idx="3">
                  <c:v>0.81</c:v>
                </c:pt>
                <c:pt idx="4">
                  <c:v>0.65</c:v>
                </c:pt>
                <c:pt idx="5">
                  <c:v>0.23</c:v>
                </c:pt>
                <c:pt idx="6">
                  <c:v>0.54</c:v>
                </c:pt>
                <c:pt idx="7">
                  <c:v>0.41</c:v>
                </c:pt>
                <c:pt idx="8">
                  <c:v>0.1</c:v>
                </c:pt>
              </c:numCache>
            </c:numRef>
          </c:val>
        </c:ser>
        <c:dLbls>
          <c:showLegendKey val="0"/>
          <c:showVal val="0"/>
          <c:showCatName val="0"/>
          <c:showSerName val="0"/>
          <c:showPercent val="0"/>
          <c:showBubbleSize val="0"/>
        </c:dLbls>
        <c:gapWidth val="30"/>
        <c:axId val="626457600"/>
        <c:axId val="626457992"/>
      </c:barChart>
      <c:catAx>
        <c:axId val="62645760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626457992"/>
        <c:crosses val="autoZero"/>
        <c:auto val="1"/>
        <c:lblAlgn val="ctr"/>
        <c:lblOffset val="100"/>
        <c:noMultiLvlLbl val="0"/>
      </c:catAx>
      <c:valAx>
        <c:axId val="626457992"/>
        <c:scaling>
          <c:orientation val="minMax"/>
          <c:max val="1"/>
        </c:scaling>
        <c:delete val="1"/>
        <c:axPos val="l"/>
        <c:majorGridlines>
          <c:spPr>
            <a:ln>
              <a:noFill/>
            </a:ln>
          </c:spPr>
        </c:majorGridlines>
        <c:numFmt formatCode="0%" sourceLinked="1"/>
        <c:majorTickMark val="out"/>
        <c:minorTickMark val="none"/>
        <c:tickLblPos val="nextTo"/>
        <c:crossAx val="626457600"/>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Sheet1!$B$2:$B$3</c:f>
              <c:numCache>
                <c:formatCode>0%</c:formatCode>
                <c:ptCount val="2"/>
                <c:pt idx="0">
                  <c:v>0.08</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Sheet1!$C$2:$C$3</c:f>
              <c:numCache>
                <c:formatCode>0%</c:formatCode>
                <c:ptCount val="2"/>
                <c:pt idx="0">
                  <c:v>0.24</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Sheet1!$D$2:$D$3</c:f>
              <c:numCache>
                <c:formatCode>0%</c:formatCode>
                <c:ptCount val="2"/>
                <c:pt idx="0">
                  <c:v>0.41</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Sheet1!$E$2:$E$3</c:f>
              <c:numCache>
                <c:formatCode>0%</c:formatCode>
                <c:ptCount val="2"/>
                <c:pt idx="0">
                  <c:v>0.27</c:v>
                </c:pt>
                <c:pt idx="1">
                  <c:v>7.0000000000000007E-2</c:v>
                </c:pt>
              </c:numCache>
            </c:numRef>
          </c:val>
        </c:ser>
        <c:dLbls>
          <c:showLegendKey val="0"/>
          <c:showVal val="1"/>
          <c:showCatName val="0"/>
          <c:showSerName val="0"/>
          <c:showPercent val="0"/>
          <c:showBubbleSize val="0"/>
        </c:dLbls>
        <c:gapWidth val="49"/>
        <c:overlap val="100"/>
        <c:axId val="626469752"/>
        <c:axId val="626474848"/>
      </c:barChart>
      <c:catAx>
        <c:axId val="626469752"/>
        <c:scaling>
          <c:orientation val="minMax"/>
        </c:scaling>
        <c:delete val="0"/>
        <c:axPos val="b"/>
        <c:numFmt formatCode="General" sourceLinked="0"/>
        <c:majorTickMark val="none"/>
        <c:minorTickMark val="none"/>
        <c:tickLblPos val="nextTo"/>
        <c:txPr>
          <a:bodyPr/>
          <a:lstStyle/>
          <a:p>
            <a:pPr>
              <a:defRPr b="1"/>
            </a:pPr>
            <a:endParaRPr lang="en-US"/>
          </a:p>
        </c:txPr>
        <c:crossAx val="626474848"/>
        <c:crosses val="autoZero"/>
        <c:auto val="1"/>
        <c:lblAlgn val="ctr"/>
        <c:lblOffset val="100"/>
        <c:noMultiLvlLbl val="0"/>
      </c:catAx>
      <c:valAx>
        <c:axId val="626474848"/>
        <c:scaling>
          <c:orientation val="minMax"/>
        </c:scaling>
        <c:delete val="1"/>
        <c:axPos val="l"/>
        <c:numFmt formatCode="0%" sourceLinked="1"/>
        <c:majorTickMark val="none"/>
        <c:minorTickMark val="none"/>
        <c:tickLblPos val="nextTo"/>
        <c:crossAx val="62646975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York</c:v>
                </c:pt>
                <c:pt idx="1">
                  <c:v>Holiday visitors to UK</c:v>
                </c:pt>
              </c:strCache>
            </c:strRef>
          </c:cat>
          <c:val>
            <c:numRef>
              <c:f>Sheet1!$B$2:$B$4</c:f>
              <c:numCache>
                <c:formatCode>_-[$£-809]* #,##0_-;\-[$£-809]* #,##0_-;_-[$£-809]* "-"??_-;_-@_-</c:formatCode>
                <c:ptCount val="2"/>
                <c:pt idx="0">
                  <c:v>280</c:v>
                </c:pt>
                <c:pt idx="1">
                  <c:v>644</c:v>
                </c:pt>
              </c:numCache>
            </c:numRef>
          </c:val>
        </c:ser>
        <c:dLbls>
          <c:showLegendKey val="0"/>
          <c:showVal val="0"/>
          <c:showCatName val="0"/>
          <c:showSerName val="0"/>
          <c:showPercent val="0"/>
          <c:showBubbleSize val="0"/>
        </c:dLbls>
        <c:gapWidth val="102"/>
        <c:axId val="626471712"/>
        <c:axId val="626465048"/>
      </c:barChart>
      <c:catAx>
        <c:axId val="62647171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465048"/>
        <c:crosses val="autoZero"/>
        <c:auto val="1"/>
        <c:lblAlgn val="ctr"/>
        <c:lblOffset val="100"/>
        <c:noMultiLvlLbl val="0"/>
      </c:catAx>
      <c:valAx>
        <c:axId val="626465048"/>
        <c:scaling>
          <c:orientation val="minMax"/>
          <c:max val="1000"/>
        </c:scaling>
        <c:delete val="1"/>
        <c:axPos val="l"/>
        <c:numFmt formatCode="_-[$£-809]* #,##0_-;\-[$£-809]* #,##0_-;_-[$£-809]* &quot;-&quot;??_-;_-@_-" sourceLinked="1"/>
        <c:majorTickMark val="out"/>
        <c:minorTickMark val="none"/>
        <c:tickLblPos val="nextTo"/>
        <c:crossAx val="626471712"/>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Sheet1!$B$2:$B$3</c:f>
              <c:numCache>
                <c:formatCode>0%</c:formatCode>
                <c:ptCount val="2"/>
                <c:pt idx="0">
                  <c:v>0.09</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Sheet1!$C$2:$C$3</c:f>
              <c:numCache>
                <c:formatCode>0%</c:formatCode>
                <c:ptCount val="2"/>
                <c:pt idx="0">
                  <c:v>0.74</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Birmingham</c:v>
                </c:pt>
                <c:pt idx="1">
                  <c:v>Holiday visitors to UK</c:v>
                </c:pt>
              </c:strCache>
            </c:strRef>
          </c:cat>
          <c:val>
            <c:numRef>
              <c:f>Sheet1!$D$2:$D$3</c:f>
              <c:numCache>
                <c:formatCode>0%</c:formatCode>
                <c:ptCount val="2"/>
                <c:pt idx="0">
                  <c:v>0.16</c:v>
                </c:pt>
                <c:pt idx="1">
                  <c:v>0.15</c:v>
                </c:pt>
              </c:numCache>
            </c:numRef>
          </c:val>
        </c:ser>
        <c:dLbls>
          <c:showLegendKey val="0"/>
          <c:showVal val="1"/>
          <c:showCatName val="0"/>
          <c:showSerName val="0"/>
          <c:showPercent val="0"/>
          <c:showBubbleSize val="0"/>
        </c:dLbls>
        <c:gapWidth val="49"/>
        <c:overlap val="100"/>
        <c:axId val="532786256"/>
        <c:axId val="532792528"/>
      </c:barChart>
      <c:catAx>
        <c:axId val="532786256"/>
        <c:scaling>
          <c:orientation val="minMax"/>
        </c:scaling>
        <c:delete val="0"/>
        <c:axPos val="b"/>
        <c:numFmt formatCode="General" sourceLinked="0"/>
        <c:majorTickMark val="none"/>
        <c:minorTickMark val="none"/>
        <c:tickLblPos val="nextTo"/>
        <c:txPr>
          <a:bodyPr/>
          <a:lstStyle/>
          <a:p>
            <a:pPr>
              <a:defRPr b="1"/>
            </a:pPr>
            <a:endParaRPr lang="en-US"/>
          </a:p>
        </c:txPr>
        <c:crossAx val="532792528"/>
        <c:crosses val="autoZero"/>
        <c:auto val="1"/>
        <c:lblAlgn val="ctr"/>
        <c:lblOffset val="100"/>
        <c:noMultiLvlLbl val="0"/>
      </c:catAx>
      <c:valAx>
        <c:axId val="532792528"/>
        <c:scaling>
          <c:orientation val="minMax"/>
        </c:scaling>
        <c:delete val="1"/>
        <c:axPos val="l"/>
        <c:numFmt formatCode="0%" sourceLinked="1"/>
        <c:majorTickMark val="none"/>
        <c:minorTickMark val="none"/>
        <c:tickLblPos val="nextTo"/>
        <c:crossAx val="53278625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York</c:v>
                </c:pt>
                <c:pt idx="1">
                  <c:v>Holiday visitors to UK</c:v>
                </c:pt>
              </c:strCache>
            </c:strRef>
          </c:cat>
          <c:val>
            <c:numRef>
              <c:f>Sheet1!$B$2:$B$4</c:f>
              <c:numCache>
                <c:formatCode>_-[$£-809]* #,##0_-;\-[$£-809]* #,##0_-;_-[$£-809]* "-"??_-;_-@_-</c:formatCode>
                <c:ptCount val="2"/>
                <c:pt idx="0">
                  <c:v>90</c:v>
                </c:pt>
                <c:pt idx="1">
                  <c:v>101</c:v>
                </c:pt>
              </c:numCache>
            </c:numRef>
          </c:val>
        </c:ser>
        <c:dLbls>
          <c:showLegendKey val="0"/>
          <c:showVal val="0"/>
          <c:showCatName val="0"/>
          <c:showSerName val="0"/>
          <c:showPercent val="0"/>
          <c:showBubbleSize val="0"/>
        </c:dLbls>
        <c:gapWidth val="102"/>
        <c:axId val="626481120"/>
        <c:axId val="626477984"/>
      </c:barChart>
      <c:catAx>
        <c:axId val="626481120"/>
        <c:scaling>
          <c:orientation val="minMax"/>
        </c:scaling>
        <c:delete val="0"/>
        <c:axPos val="b"/>
        <c:numFmt formatCode="General" sourceLinked="0"/>
        <c:majorTickMark val="out"/>
        <c:minorTickMark val="none"/>
        <c:tickLblPos val="nextTo"/>
        <c:txPr>
          <a:bodyPr/>
          <a:lstStyle/>
          <a:p>
            <a:pPr>
              <a:defRPr sz="900" b="1"/>
            </a:pPr>
            <a:endParaRPr lang="en-US"/>
          </a:p>
        </c:txPr>
        <c:crossAx val="626477984"/>
        <c:crosses val="autoZero"/>
        <c:auto val="1"/>
        <c:lblAlgn val="ctr"/>
        <c:lblOffset val="100"/>
        <c:noMultiLvlLbl val="0"/>
      </c:catAx>
      <c:valAx>
        <c:axId val="626477984"/>
        <c:scaling>
          <c:orientation val="minMax"/>
          <c:max val="1000"/>
        </c:scaling>
        <c:delete val="1"/>
        <c:axPos val="l"/>
        <c:numFmt formatCode="_-[$£-809]* #,##0_-;\-[$£-809]* #,##0_-;_-[$£-809]* &quot;-&quot;??_-;_-@_-" sourceLinked="1"/>
        <c:majorTickMark val="out"/>
        <c:minorTickMark val="none"/>
        <c:tickLblPos val="nextTo"/>
        <c:crossAx val="626481120"/>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Sheet1!$B$2:$B$3</c:f>
              <c:numCache>
                <c:formatCode>0%</c:formatCode>
                <c:ptCount val="2"/>
                <c:pt idx="0">
                  <c:v>0.1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Sheet1!$C$2:$C$3</c:f>
              <c:numCache>
                <c:formatCode>0%</c:formatCode>
                <c:ptCount val="2"/>
                <c:pt idx="0">
                  <c:v>0.28999999999999998</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Sheet1!$D$2:$D$3</c:f>
              <c:numCache>
                <c:formatCode>0%</c:formatCode>
                <c:ptCount val="2"/>
                <c:pt idx="0">
                  <c:v>0.46</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Sheet1!$E$2:$E$3</c:f>
              <c:numCache>
                <c:formatCode>0%</c:formatCode>
                <c:ptCount val="2"/>
                <c:pt idx="0">
                  <c:v>0.15</c:v>
                </c:pt>
                <c:pt idx="1">
                  <c:v>0.21</c:v>
                </c:pt>
              </c:numCache>
            </c:numRef>
          </c:val>
        </c:ser>
        <c:dLbls>
          <c:showLegendKey val="0"/>
          <c:showVal val="0"/>
          <c:showCatName val="0"/>
          <c:showSerName val="0"/>
          <c:showPercent val="0"/>
          <c:showBubbleSize val="0"/>
        </c:dLbls>
        <c:gapWidth val="49"/>
        <c:overlap val="100"/>
        <c:axId val="626486608"/>
        <c:axId val="626488176"/>
      </c:barChart>
      <c:catAx>
        <c:axId val="62648660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488176"/>
        <c:crosses val="autoZero"/>
        <c:auto val="1"/>
        <c:lblAlgn val="ctr"/>
        <c:lblOffset val="100"/>
        <c:noMultiLvlLbl val="0"/>
      </c:catAx>
      <c:valAx>
        <c:axId val="626488176"/>
        <c:scaling>
          <c:orientation val="minMax"/>
        </c:scaling>
        <c:delete val="1"/>
        <c:axPos val="l"/>
        <c:numFmt formatCode="0%" sourceLinked="1"/>
        <c:majorTickMark val="out"/>
        <c:minorTickMark val="none"/>
        <c:tickLblPos val="nextTo"/>
        <c:crossAx val="626486608"/>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Sheet1!$B$2:$B$3</c:f>
              <c:numCache>
                <c:formatCode>0%</c:formatCode>
                <c:ptCount val="2"/>
                <c:pt idx="0">
                  <c:v>0.75</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Sheet1!$C$2:$C$3</c:f>
              <c:numCache>
                <c:formatCode>0%</c:formatCode>
                <c:ptCount val="2"/>
                <c:pt idx="0">
                  <c:v>0.25</c:v>
                </c:pt>
                <c:pt idx="1">
                  <c:v>0.16</c:v>
                </c:pt>
              </c:numCache>
            </c:numRef>
          </c:val>
        </c:ser>
        <c:dLbls>
          <c:showLegendKey val="0"/>
          <c:showVal val="0"/>
          <c:showCatName val="0"/>
          <c:showSerName val="0"/>
          <c:showPercent val="0"/>
          <c:showBubbleSize val="0"/>
        </c:dLbls>
        <c:gapWidth val="49"/>
        <c:overlap val="100"/>
        <c:axId val="626479552"/>
        <c:axId val="626477592"/>
      </c:barChart>
      <c:catAx>
        <c:axId val="62647955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626477592"/>
        <c:crosses val="autoZero"/>
        <c:auto val="1"/>
        <c:lblAlgn val="ctr"/>
        <c:lblOffset val="100"/>
        <c:noMultiLvlLbl val="0"/>
      </c:catAx>
      <c:valAx>
        <c:axId val="626477592"/>
        <c:scaling>
          <c:orientation val="minMax"/>
        </c:scaling>
        <c:delete val="1"/>
        <c:axPos val="l"/>
        <c:numFmt formatCode="0%" sourceLinked="1"/>
        <c:majorTickMark val="out"/>
        <c:minorTickMark val="none"/>
        <c:tickLblPos val="nextTo"/>
        <c:crossAx val="626479552"/>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Sheet1!$B$2:$B$3</c:f>
              <c:numCache>
                <c:formatCode>0%</c:formatCode>
                <c:ptCount val="2"/>
                <c:pt idx="0">
                  <c:v>0.1</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Sheet1!$C$2:$C$3</c:f>
              <c:numCache>
                <c:formatCode>0%</c:formatCode>
                <c:ptCount val="2"/>
                <c:pt idx="0">
                  <c:v>0.1</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Sheet1!$D$2:$D$3</c:f>
              <c:numCache>
                <c:formatCode>0%</c:formatCode>
                <c:ptCount val="2"/>
                <c:pt idx="0">
                  <c:v>0.1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Sheet1!$E$2:$E$3</c:f>
              <c:numCache>
                <c:formatCode>0%</c:formatCode>
                <c:ptCount val="2"/>
                <c:pt idx="0">
                  <c:v>0.14000000000000001</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Sheet1!$F$2:$F$3</c:f>
              <c:numCache>
                <c:formatCode>0%</c:formatCode>
                <c:ptCount val="2"/>
                <c:pt idx="0">
                  <c:v>0.22</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Sheet1!$G$2:$G$3</c:f>
              <c:numCache>
                <c:formatCode>0%</c:formatCode>
                <c:ptCount val="2"/>
                <c:pt idx="0">
                  <c:v>0.22</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Sheet1!$H$2:$H$3</c:f>
              <c:numCache>
                <c:formatCode>0%</c:formatCode>
                <c:ptCount val="2"/>
                <c:pt idx="0">
                  <c:v>0.12</c:v>
                </c:pt>
                <c:pt idx="1">
                  <c:v>0.06</c:v>
                </c:pt>
              </c:numCache>
            </c:numRef>
          </c:val>
        </c:ser>
        <c:dLbls>
          <c:showLegendKey val="0"/>
          <c:showVal val="0"/>
          <c:showCatName val="0"/>
          <c:showSerName val="0"/>
          <c:showPercent val="0"/>
          <c:showBubbleSize val="0"/>
        </c:dLbls>
        <c:gapWidth val="100"/>
        <c:overlap val="100"/>
        <c:axId val="626478376"/>
        <c:axId val="626483864"/>
      </c:barChart>
      <c:catAx>
        <c:axId val="626478376"/>
        <c:scaling>
          <c:orientation val="minMax"/>
        </c:scaling>
        <c:delete val="0"/>
        <c:axPos val="b"/>
        <c:numFmt formatCode="General" sourceLinked="0"/>
        <c:majorTickMark val="out"/>
        <c:minorTickMark val="none"/>
        <c:tickLblPos val="nextTo"/>
        <c:crossAx val="626483864"/>
        <c:crosses val="autoZero"/>
        <c:auto val="1"/>
        <c:lblAlgn val="ctr"/>
        <c:lblOffset val="100"/>
        <c:noMultiLvlLbl val="0"/>
      </c:catAx>
      <c:valAx>
        <c:axId val="626483864"/>
        <c:scaling>
          <c:orientation val="minMax"/>
        </c:scaling>
        <c:delete val="1"/>
        <c:axPos val="l"/>
        <c:numFmt formatCode="0%" sourceLinked="1"/>
        <c:majorTickMark val="out"/>
        <c:minorTickMark val="none"/>
        <c:tickLblPos val="nextTo"/>
        <c:crossAx val="62647837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Sheet1!$B$2:$B$3</c:f>
              <c:numCache>
                <c:formatCode>0%</c:formatCode>
                <c:ptCount val="2"/>
                <c:pt idx="0">
                  <c:v>0.08</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Sheet1!$C$2:$C$3</c:f>
              <c:numCache>
                <c:formatCode>0%</c:formatCode>
                <c:ptCount val="2"/>
                <c:pt idx="0">
                  <c:v>0.59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York</c:v>
                </c:pt>
                <c:pt idx="1">
                  <c:v>Holiday visitors to UK</c:v>
                </c:pt>
              </c:strCache>
            </c:strRef>
          </c:cat>
          <c:val>
            <c:numRef>
              <c:f>Sheet1!$D$2:$D$3</c:f>
              <c:numCache>
                <c:formatCode>0%</c:formatCode>
                <c:ptCount val="2"/>
                <c:pt idx="0">
                  <c:v>0.25</c:v>
                </c:pt>
                <c:pt idx="1">
                  <c:v>0.15</c:v>
                </c:pt>
              </c:numCache>
            </c:numRef>
          </c:val>
        </c:ser>
        <c:dLbls>
          <c:showLegendKey val="0"/>
          <c:showVal val="1"/>
          <c:showCatName val="0"/>
          <c:showSerName val="0"/>
          <c:showPercent val="0"/>
          <c:showBubbleSize val="0"/>
        </c:dLbls>
        <c:gapWidth val="49"/>
        <c:overlap val="100"/>
        <c:axId val="626499936"/>
        <c:axId val="626501504"/>
      </c:barChart>
      <c:catAx>
        <c:axId val="626499936"/>
        <c:scaling>
          <c:orientation val="minMax"/>
        </c:scaling>
        <c:delete val="0"/>
        <c:axPos val="b"/>
        <c:numFmt formatCode="General" sourceLinked="0"/>
        <c:majorTickMark val="none"/>
        <c:minorTickMark val="none"/>
        <c:tickLblPos val="nextTo"/>
        <c:txPr>
          <a:bodyPr/>
          <a:lstStyle/>
          <a:p>
            <a:pPr>
              <a:defRPr b="1"/>
            </a:pPr>
            <a:endParaRPr lang="en-US"/>
          </a:p>
        </c:txPr>
        <c:crossAx val="626501504"/>
        <c:crosses val="autoZero"/>
        <c:auto val="1"/>
        <c:lblAlgn val="ctr"/>
        <c:lblOffset val="100"/>
        <c:noMultiLvlLbl val="0"/>
      </c:catAx>
      <c:valAx>
        <c:axId val="626501504"/>
        <c:scaling>
          <c:orientation val="minMax"/>
        </c:scaling>
        <c:delete val="1"/>
        <c:axPos val="l"/>
        <c:numFmt formatCode="0%" sourceLinked="1"/>
        <c:majorTickMark val="none"/>
        <c:minorTickMark val="none"/>
        <c:tickLblPos val="nextTo"/>
        <c:crossAx val="626499936"/>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London</c:v>
                </c:pt>
                <c:pt idx="1">
                  <c:v>South East (excl.London)</c:v>
                </c:pt>
                <c:pt idx="2">
                  <c:v>North West</c:v>
                </c:pt>
                <c:pt idx="3">
                  <c:v>Scotland</c:v>
                </c:pt>
                <c:pt idx="4">
                  <c:v>North East</c:v>
                </c:pt>
              </c:strCache>
            </c:strRef>
          </c:cat>
          <c:val>
            <c:numRef>
              <c:f>Sheet1!$B$2:$B$6</c:f>
              <c:numCache>
                <c:formatCode>0%</c:formatCode>
                <c:ptCount val="5"/>
                <c:pt idx="0">
                  <c:v>0.39</c:v>
                </c:pt>
                <c:pt idx="1">
                  <c:v>0.18</c:v>
                </c:pt>
                <c:pt idx="2">
                  <c:v>0.14000000000000001</c:v>
                </c:pt>
                <c:pt idx="3">
                  <c:v>0.08</c:v>
                </c:pt>
                <c:pt idx="4">
                  <c:v>0.08</c:v>
                </c:pt>
              </c:numCache>
            </c:numRef>
          </c:val>
        </c:ser>
        <c:dLbls>
          <c:showLegendKey val="0"/>
          <c:showVal val="0"/>
          <c:showCatName val="0"/>
          <c:showSerName val="0"/>
          <c:showPercent val="0"/>
          <c:showBubbleSize val="0"/>
        </c:dLbls>
        <c:gapWidth val="150"/>
        <c:axId val="626493272"/>
        <c:axId val="626510520"/>
      </c:barChart>
      <c:catAx>
        <c:axId val="626493272"/>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626510520"/>
        <c:crosses val="autoZero"/>
        <c:auto val="1"/>
        <c:lblAlgn val="ctr"/>
        <c:lblOffset val="100"/>
        <c:noMultiLvlLbl val="0"/>
      </c:catAx>
      <c:valAx>
        <c:axId val="626510520"/>
        <c:scaling>
          <c:orientation val="minMax"/>
        </c:scaling>
        <c:delete val="1"/>
        <c:axPos val="t"/>
        <c:numFmt formatCode="0%" sourceLinked="1"/>
        <c:majorTickMark val="out"/>
        <c:minorTickMark val="none"/>
        <c:tickLblPos val="nextTo"/>
        <c:crossAx val="626493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West Midlands</c:v>
                </c:pt>
                <c:pt idx="1">
                  <c:v>London</c:v>
                </c:pt>
                <c:pt idx="2">
                  <c:v>South East (excl.London)</c:v>
                </c:pt>
                <c:pt idx="3">
                  <c:v>North West</c:v>
                </c:pt>
                <c:pt idx="4">
                  <c:v>Scotland </c:v>
                </c:pt>
              </c:strCache>
            </c:strRef>
          </c:cat>
          <c:val>
            <c:numRef>
              <c:f>Sheet1!$B$2:$B$6</c:f>
              <c:numCache>
                <c:formatCode>0%</c:formatCode>
                <c:ptCount val="5"/>
                <c:pt idx="0">
                  <c:v>0.46</c:v>
                </c:pt>
                <c:pt idx="1">
                  <c:v>0.24</c:v>
                </c:pt>
                <c:pt idx="2">
                  <c:v>0.19</c:v>
                </c:pt>
                <c:pt idx="3">
                  <c:v>0.03</c:v>
                </c:pt>
                <c:pt idx="4">
                  <c:v>0.01</c:v>
                </c:pt>
              </c:numCache>
            </c:numRef>
          </c:val>
        </c:ser>
        <c:dLbls>
          <c:showLegendKey val="0"/>
          <c:showVal val="0"/>
          <c:showCatName val="0"/>
          <c:showSerName val="0"/>
          <c:showPercent val="0"/>
          <c:showBubbleSize val="0"/>
        </c:dLbls>
        <c:gapWidth val="150"/>
        <c:axId val="532785472"/>
        <c:axId val="532787432"/>
      </c:barChart>
      <c:catAx>
        <c:axId val="532785472"/>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32787432"/>
        <c:crosses val="autoZero"/>
        <c:auto val="1"/>
        <c:lblAlgn val="ctr"/>
        <c:lblOffset val="100"/>
        <c:noMultiLvlLbl val="0"/>
      </c:catAx>
      <c:valAx>
        <c:axId val="532787432"/>
        <c:scaling>
          <c:orientation val="minMax"/>
        </c:scaling>
        <c:delete val="1"/>
        <c:axPos val="t"/>
        <c:numFmt formatCode="0%" sourceLinked="1"/>
        <c:majorTickMark val="out"/>
        <c:minorTickMark val="none"/>
        <c:tickLblPos val="nextTo"/>
        <c:crossAx val="532785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bournemouth</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1.8</c:v>
                </c:pt>
                <c:pt idx="1">
                  <c:v>1.8</c:v>
                </c:pt>
                <c:pt idx="2" formatCode="0.0">
                  <c:v>1.9</c:v>
                </c:pt>
                <c:pt idx="3" formatCode="0.0">
                  <c:v>2.1</c:v>
                </c:pt>
                <c:pt idx="4" formatCode="0.0">
                  <c:v>2</c:v>
                </c:pt>
              </c:numCache>
            </c:numRef>
          </c:val>
        </c:ser>
        <c:ser>
          <c:idx val="1"/>
          <c:order val="1"/>
          <c:tx>
            <c:strRef>
              <c:f>Sheet1!$C$1</c:f>
              <c:strCache>
                <c:ptCount val="1"/>
                <c:pt idx="0">
                  <c:v>bournemouth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0.5</c:v>
                </c:pt>
                <c:pt idx="1">
                  <c:v>0.4</c:v>
                </c:pt>
                <c:pt idx="2" formatCode="0.0">
                  <c:v>0.3</c:v>
                </c:pt>
                <c:pt idx="3" formatCode="0.0">
                  <c:v>0.4</c:v>
                </c:pt>
                <c:pt idx="4" formatCode="0.0">
                  <c:v>0.5</c:v>
                </c:pt>
              </c:numCache>
            </c:numRef>
          </c:val>
        </c:ser>
        <c:dLbls>
          <c:showLegendKey val="0"/>
          <c:showVal val="0"/>
          <c:showCatName val="0"/>
          <c:showSerName val="0"/>
          <c:showPercent val="0"/>
          <c:showBubbleSize val="0"/>
        </c:dLbls>
        <c:gapWidth val="219"/>
        <c:axId val="532787824"/>
        <c:axId val="53279174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32787824"/>
        <c:axId val="532791744"/>
      </c:lineChart>
      <c:catAx>
        <c:axId val="53278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2791744"/>
        <c:crosses val="autoZero"/>
        <c:auto val="1"/>
        <c:lblAlgn val="ctr"/>
        <c:lblOffset val="100"/>
        <c:noMultiLvlLbl val="0"/>
      </c:catAx>
      <c:valAx>
        <c:axId val="532791744"/>
        <c:scaling>
          <c:orientation val="minMax"/>
        </c:scaling>
        <c:delete val="1"/>
        <c:axPos val="l"/>
        <c:numFmt formatCode="General" sourceLinked="1"/>
        <c:majorTickMark val="none"/>
        <c:minorTickMark val="none"/>
        <c:tickLblPos val="nextTo"/>
        <c:crossAx val="532787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Bournemouth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102</c:v>
                </c:pt>
                <c:pt idx="1">
                  <c:v>113</c:v>
                </c:pt>
                <c:pt idx="2">
                  <c:v>113</c:v>
                </c:pt>
                <c:pt idx="3">
                  <c:v>135</c:v>
                </c:pt>
                <c:pt idx="4">
                  <c:v>128</c:v>
                </c:pt>
              </c:numCache>
            </c:numRef>
          </c:val>
        </c:ser>
        <c:ser>
          <c:idx val="1"/>
          <c:order val="1"/>
          <c:tx>
            <c:strRef>
              <c:f>Sheet1!$C$1</c:f>
              <c:strCache>
                <c:ptCount val="1"/>
                <c:pt idx="0">
                  <c:v>Bournemouth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27</c:v>
                </c:pt>
                <c:pt idx="1">
                  <c:v>28</c:v>
                </c:pt>
                <c:pt idx="2">
                  <c:v>20</c:v>
                </c:pt>
                <c:pt idx="3">
                  <c:v>33</c:v>
                </c:pt>
                <c:pt idx="4">
                  <c:v>42</c:v>
                </c:pt>
              </c:numCache>
            </c:numRef>
          </c:val>
        </c:ser>
        <c:dLbls>
          <c:showLegendKey val="0"/>
          <c:showVal val="0"/>
          <c:showCatName val="0"/>
          <c:showSerName val="0"/>
          <c:showPercent val="0"/>
          <c:showBubbleSize val="0"/>
        </c:dLbls>
        <c:gapWidth val="219"/>
        <c:axId val="532783904"/>
        <c:axId val="53278037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32783904"/>
        <c:axId val="532780376"/>
      </c:lineChart>
      <c:catAx>
        <c:axId val="53278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2780376"/>
        <c:crosses val="autoZero"/>
        <c:auto val="1"/>
        <c:lblAlgn val="ctr"/>
        <c:lblOffset val="100"/>
        <c:noMultiLvlLbl val="0"/>
      </c:catAx>
      <c:valAx>
        <c:axId val="532780376"/>
        <c:scaling>
          <c:orientation val="minMax"/>
        </c:scaling>
        <c:delete val="1"/>
        <c:axPos val="l"/>
        <c:numFmt formatCode="General" sourceLinked="1"/>
        <c:majorTickMark val="none"/>
        <c:minorTickMark val="none"/>
        <c:tickLblPos val="nextTo"/>
        <c:crossAx val="53278390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Bath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31713824"/>
        <c:axId val="311793144"/>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31713824"/>
        <c:axId val="311793144"/>
      </c:lineChart>
      <c:catAx>
        <c:axId val="531713824"/>
        <c:scaling>
          <c:orientation val="minMax"/>
        </c:scaling>
        <c:delete val="1"/>
        <c:axPos val="b"/>
        <c:numFmt formatCode="General" sourceLinked="1"/>
        <c:majorTickMark val="none"/>
        <c:minorTickMark val="none"/>
        <c:tickLblPos val="nextTo"/>
        <c:crossAx val="311793144"/>
        <c:crosses val="autoZero"/>
        <c:auto val="1"/>
        <c:lblAlgn val="ctr"/>
        <c:lblOffset val="100"/>
        <c:noMultiLvlLbl val="0"/>
      </c:catAx>
      <c:valAx>
        <c:axId val="311793144"/>
        <c:scaling>
          <c:orientation val="minMax"/>
        </c:scaling>
        <c:delete val="1"/>
        <c:axPos val="l"/>
        <c:numFmt formatCode="General" sourceLinked="1"/>
        <c:majorTickMark val="none"/>
        <c:minorTickMark val="none"/>
        <c:tickLblPos val="nextTo"/>
        <c:crossAx val="531713824"/>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Bournemouth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178</c:v>
                </c:pt>
                <c:pt idx="1">
                  <c:v>169</c:v>
                </c:pt>
                <c:pt idx="2">
                  <c:v>141</c:v>
                </c:pt>
                <c:pt idx="3">
                  <c:v>161</c:v>
                </c:pt>
                <c:pt idx="4">
                  <c:v>195</c:v>
                </c:pt>
              </c:numCache>
            </c:numRef>
          </c:val>
        </c:ser>
        <c:ser>
          <c:idx val="1"/>
          <c:order val="1"/>
          <c:tx>
            <c:strRef>
              <c:f>Sheet1!$C$1</c:f>
              <c:strCache>
                <c:ptCount val="1"/>
                <c:pt idx="0">
                  <c:v>Bournemouth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71</c:v>
                </c:pt>
                <c:pt idx="1">
                  <c:v>69</c:v>
                </c:pt>
                <c:pt idx="2">
                  <c:v>51</c:v>
                </c:pt>
                <c:pt idx="3">
                  <c:v>68</c:v>
                </c:pt>
                <c:pt idx="4">
                  <c:v>92</c:v>
                </c:pt>
              </c:numCache>
            </c:numRef>
          </c:val>
        </c:ser>
        <c:dLbls>
          <c:showLegendKey val="0"/>
          <c:showVal val="0"/>
          <c:showCatName val="0"/>
          <c:showSerName val="0"/>
          <c:showPercent val="0"/>
          <c:showBubbleSize val="0"/>
        </c:dLbls>
        <c:gapWidth val="219"/>
        <c:axId val="532788216"/>
        <c:axId val="53279056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32788216"/>
        <c:axId val="532790568"/>
      </c:lineChart>
      <c:catAx>
        <c:axId val="53278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2790568"/>
        <c:crosses val="autoZero"/>
        <c:auto val="1"/>
        <c:lblAlgn val="ctr"/>
        <c:lblOffset val="100"/>
        <c:noMultiLvlLbl val="0"/>
      </c:catAx>
      <c:valAx>
        <c:axId val="532790568"/>
        <c:scaling>
          <c:orientation val="minMax"/>
        </c:scaling>
        <c:delete val="1"/>
        <c:axPos val="l"/>
        <c:numFmt formatCode="General" sourceLinked="1"/>
        <c:majorTickMark val="none"/>
        <c:minorTickMark val="none"/>
        <c:tickLblPos val="nextTo"/>
        <c:crossAx val="5327882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Bournemouth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Bournemouth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32791352"/>
        <c:axId val="532792136"/>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32791352"/>
        <c:axId val="532792136"/>
      </c:lineChart>
      <c:catAx>
        <c:axId val="532791352"/>
        <c:scaling>
          <c:orientation val="minMax"/>
        </c:scaling>
        <c:delete val="1"/>
        <c:axPos val="b"/>
        <c:numFmt formatCode="General" sourceLinked="1"/>
        <c:majorTickMark val="none"/>
        <c:minorTickMark val="none"/>
        <c:tickLblPos val="nextTo"/>
        <c:crossAx val="532792136"/>
        <c:crosses val="autoZero"/>
        <c:auto val="1"/>
        <c:lblAlgn val="ctr"/>
        <c:lblOffset val="100"/>
        <c:noMultiLvlLbl val="0"/>
      </c:catAx>
      <c:valAx>
        <c:axId val="532792136"/>
        <c:scaling>
          <c:orientation val="minMax"/>
        </c:scaling>
        <c:delete val="1"/>
        <c:axPos val="l"/>
        <c:numFmt formatCode="General" sourceLinked="1"/>
        <c:majorTickMark val="none"/>
        <c:minorTickMark val="none"/>
        <c:tickLblPos val="nextTo"/>
        <c:crossAx val="532791352"/>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1002139810234901E-2"/>
                  <c:y val="-6.71285566750425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14847793094020528"/>
                      <c:h val="0.14814796744000716"/>
                    </c:manualLayout>
                  </c15:layout>
                </c:ext>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32795272"/>
        <c:axId val="532792920"/>
      </c:lineChart>
      <c:catAx>
        <c:axId val="532795272"/>
        <c:scaling>
          <c:orientation val="minMax"/>
        </c:scaling>
        <c:delete val="1"/>
        <c:axPos val="b"/>
        <c:numFmt formatCode="General" sourceLinked="0"/>
        <c:majorTickMark val="out"/>
        <c:minorTickMark val="none"/>
        <c:tickLblPos val="nextTo"/>
        <c:crossAx val="532792920"/>
        <c:crosses val="autoZero"/>
        <c:auto val="1"/>
        <c:lblAlgn val="ctr"/>
        <c:lblOffset val="100"/>
        <c:noMultiLvlLbl val="0"/>
      </c:catAx>
      <c:valAx>
        <c:axId val="532792920"/>
        <c:scaling>
          <c:orientation val="minMax"/>
        </c:scaling>
        <c:delete val="1"/>
        <c:axPos val="l"/>
        <c:numFmt formatCode="#,##0" sourceLinked="1"/>
        <c:majorTickMark val="out"/>
        <c:minorTickMark val="none"/>
        <c:tickLblPos val="nextTo"/>
        <c:crossAx val="532795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32796056"/>
        <c:axId val="532793312"/>
      </c:lineChart>
      <c:catAx>
        <c:axId val="532796056"/>
        <c:scaling>
          <c:orientation val="minMax"/>
        </c:scaling>
        <c:delete val="1"/>
        <c:axPos val="b"/>
        <c:numFmt formatCode="General" sourceLinked="0"/>
        <c:majorTickMark val="out"/>
        <c:minorTickMark val="none"/>
        <c:tickLblPos val="nextTo"/>
        <c:crossAx val="532793312"/>
        <c:crosses val="autoZero"/>
        <c:auto val="1"/>
        <c:lblAlgn val="ctr"/>
        <c:lblOffset val="100"/>
        <c:noMultiLvlLbl val="0"/>
      </c:catAx>
      <c:valAx>
        <c:axId val="532793312"/>
        <c:scaling>
          <c:orientation val="minMax"/>
        </c:scaling>
        <c:delete val="1"/>
        <c:axPos val="l"/>
        <c:numFmt formatCode="General" sourceLinked="1"/>
        <c:majorTickMark val="out"/>
        <c:minorTickMark val="none"/>
        <c:tickLblPos val="nextTo"/>
        <c:crossAx val="532796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32794096"/>
        <c:axId val="532793704"/>
      </c:lineChart>
      <c:catAx>
        <c:axId val="532794096"/>
        <c:scaling>
          <c:orientation val="minMax"/>
        </c:scaling>
        <c:delete val="1"/>
        <c:axPos val="b"/>
        <c:numFmt formatCode="General" sourceLinked="0"/>
        <c:majorTickMark val="out"/>
        <c:minorTickMark val="none"/>
        <c:tickLblPos val="nextTo"/>
        <c:crossAx val="532793704"/>
        <c:crosses val="autoZero"/>
        <c:auto val="1"/>
        <c:lblAlgn val="ctr"/>
        <c:lblOffset val="100"/>
        <c:noMultiLvlLbl val="0"/>
      </c:catAx>
      <c:valAx>
        <c:axId val="532793704"/>
        <c:scaling>
          <c:orientation val="minMax"/>
        </c:scaling>
        <c:delete val="1"/>
        <c:axPos val="l"/>
        <c:numFmt formatCode="General" sourceLinked="1"/>
        <c:majorTickMark val="out"/>
        <c:minorTickMark val="none"/>
        <c:tickLblPos val="nextTo"/>
        <c:crossAx val="53279409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208229433144052"/>
          <c:w val="0.9112164396394129"/>
          <c:h val="0.48242221612315678"/>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Bournemouth</c:v>
                </c:pt>
                <c:pt idx="1">
                  <c:v>All visits to UK</c:v>
                </c:pt>
              </c:strCache>
            </c:strRef>
          </c:cat>
          <c:val>
            <c:numRef>
              <c:f>Sheet1!$B$2:$B$3</c:f>
              <c:numCache>
                <c:formatCode>0%</c:formatCode>
                <c:ptCount val="2"/>
                <c:pt idx="0">
                  <c:v>0.14000000000000001</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Bournemouth</c:v>
                </c:pt>
                <c:pt idx="1">
                  <c:v>All visits to UK</c:v>
                </c:pt>
              </c:strCache>
            </c:strRef>
          </c:cat>
          <c:val>
            <c:numRef>
              <c:f>Sheet1!$C$2:$C$3</c:f>
              <c:numCache>
                <c:formatCode>0%</c:formatCode>
                <c:ptCount val="2"/>
                <c:pt idx="0">
                  <c:v>0.35</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Bournemouth</c:v>
                </c:pt>
                <c:pt idx="1">
                  <c:v>All visits to UK</c:v>
                </c:pt>
              </c:strCache>
            </c:strRef>
          </c:cat>
          <c:val>
            <c:numRef>
              <c:f>Sheet1!$D$2:$D$3</c:f>
              <c:numCache>
                <c:formatCode>0%</c:formatCode>
                <c:ptCount val="2"/>
                <c:pt idx="0">
                  <c:v>0.09</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Bournemouth</c:v>
                </c:pt>
                <c:pt idx="1">
                  <c:v>All visits to UK</c:v>
                </c:pt>
              </c:strCache>
            </c:strRef>
          </c:cat>
          <c:val>
            <c:numRef>
              <c:f>Sheet1!$E$2:$E$3</c:f>
              <c:numCache>
                <c:formatCode>0%</c:formatCode>
                <c:ptCount val="2"/>
                <c:pt idx="0">
                  <c:v>0.42</c:v>
                </c:pt>
                <c:pt idx="1">
                  <c:v>0.39</c:v>
                </c:pt>
              </c:numCache>
            </c:numRef>
          </c:val>
        </c:ser>
        <c:dLbls>
          <c:showLegendKey val="0"/>
          <c:showVal val="0"/>
          <c:showCatName val="0"/>
          <c:showSerName val="0"/>
          <c:showPercent val="0"/>
          <c:showBubbleSize val="0"/>
        </c:dLbls>
        <c:gapWidth val="100"/>
        <c:overlap val="100"/>
        <c:axId val="479517880"/>
        <c:axId val="479524544"/>
      </c:barChart>
      <c:catAx>
        <c:axId val="4795178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9524544"/>
        <c:crosses val="autoZero"/>
        <c:auto val="1"/>
        <c:lblAlgn val="ctr"/>
        <c:lblOffset val="100"/>
        <c:noMultiLvlLbl val="0"/>
      </c:catAx>
      <c:valAx>
        <c:axId val="479524544"/>
        <c:scaling>
          <c:orientation val="maxMin"/>
        </c:scaling>
        <c:delete val="1"/>
        <c:axPos val="l"/>
        <c:numFmt formatCode="0%" sourceLinked="1"/>
        <c:majorTickMark val="out"/>
        <c:minorTickMark val="none"/>
        <c:tickLblPos val="nextTo"/>
        <c:crossAx val="479517880"/>
        <c:crosses val="autoZero"/>
        <c:crossBetween val="between"/>
      </c:valAx>
      <c:spPr>
        <a:noFill/>
        <a:ln>
          <a:noFill/>
        </a:ln>
        <a:effectLst/>
      </c:spPr>
    </c:plotArea>
    <c:legend>
      <c:legendPos val="b"/>
      <c:layout>
        <c:manualLayout>
          <c:xMode val="edge"/>
          <c:yMode val="edge"/>
          <c:x val="6.8605478460453659E-2"/>
          <c:y val="0.86256555068445717"/>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Sheet1!$B$2:$B$5</c:f>
              <c:numCache>
                <c:formatCode>0%</c:formatCode>
                <c:ptCount val="4"/>
                <c:pt idx="0">
                  <c:v>0.09</c:v>
                </c:pt>
                <c:pt idx="1">
                  <c:v>0.11</c:v>
                </c:pt>
                <c:pt idx="2">
                  <c:v>0.06</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Sheet1!$C$2:$C$5</c:f>
              <c:numCache>
                <c:formatCode>0%</c:formatCode>
                <c:ptCount val="4"/>
                <c:pt idx="0">
                  <c:v>0.04</c:v>
                </c:pt>
                <c:pt idx="1">
                  <c:v>0.09</c:v>
                </c:pt>
                <c:pt idx="2">
                  <c:v>0.04</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Sheet1!$D$2:$D$5</c:f>
              <c:numCache>
                <c:formatCode>0%</c:formatCode>
                <c:ptCount val="4"/>
                <c:pt idx="0">
                  <c:v>0.19</c:v>
                </c:pt>
                <c:pt idx="1">
                  <c:v>0.09</c:v>
                </c:pt>
                <c:pt idx="2">
                  <c:v>0.39</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Sheet1!$E$2:$E$5</c:f>
              <c:numCache>
                <c:formatCode>0%</c:formatCode>
                <c:ptCount val="4"/>
                <c:pt idx="0">
                  <c:v>0.05</c:v>
                </c:pt>
                <c:pt idx="1">
                  <c:v>0.08</c:v>
                </c:pt>
                <c:pt idx="2">
                  <c:v>7.0000000000000007E-2</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Sheet1!$F$2:$F$5</c:f>
              <c:numCache>
                <c:formatCode>0%</c:formatCode>
                <c:ptCount val="4"/>
                <c:pt idx="0">
                  <c:v>0.05</c:v>
                </c:pt>
                <c:pt idx="1">
                  <c:v>0.05</c:v>
                </c:pt>
                <c:pt idx="2">
                  <c:v>0.06</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Sheet1!$G$2:$G$5</c:f>
              <c:numCache>
                <c:formatCode>0%</c:formatCode>
                <c:ptCount val="4"/>
                <c:pt idx="0">
                  <c:v>0.08</c:v>
                </c:pt>
                <c:pt idx="1">
                  <c:v>0.06</c:v>
                </c:pt>
                <c:pt idx="2">
                  <c:v>0.03</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Sheet1!$H$2:$H$5</c:f>
              <c:numCache>
                <c:formatCode>0%</c:formatCode>
                <c:ptCount val="4"/>
                <c:pt idx="0">
                  <c:v>0.05</c:v>
                </c:pt>
                <c:pt idx="1">
                  <c:v>0.05</c:v>
                </c:pt>
                <c:pt idx="2">
                  <c:v>0.08</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Sheet1!$I$2:$I$5</c:f>
              <c:numCache>
                <c:formatCode>0%</c:formatCode>
                <c:ptCount val="4"/>
                <c:pt idx="0">
                  <c:v>0.03</c:v>
                </c:pt>
                <c:pt idx="1">
                  <c:v>0.03</c:v>
                </c:pt>
                <c:pt idx="2">
                  <c:v>0.02</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Sheet1!$J$2:$J$5</c:f>
              <c:numCache>
                <c:formatCode>0%</c:formatCode>
                <c:ptCount val="4"/>
                <c:pt idx="0">
                  <c:v>0.04</c:v>
                </c:pt>
                <c:pt idx="1">
                  <c:v>0.06</c:v>
                </c:pt>
                <c:pt idx="2">
                  <c:v>0.03</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Bournemouth</c:v>
                </c:pt>
                <c:pt idx="1">
                  <c:v>All visitors to UK</c:v>
                </c:pt>
                <c:pt idx="2">
                  <c:v>All holiday visitors to Bournemouth</c:v>
                </c:pt>
                <c:pt idx="3">
                  <c:v>All holiday visitors to UK</c:v>
                </c:pt>
              </c:strCache>
            </c:strRef>
          </c:cat>
          <c:val>
            <c:numRef>
              <c:f>Sheet1!$K$2:$K$5</c:f>
              <c:numCache>
                <c:formatCode>0%</c:formatCode>
                <c:ptCount val="4"/>
                <c:pt idx="0">
                  <c:v>0.35</c:v>
                </c:pt>
                <c:pt idx="1">
                  <c:v>0.38</c:v>
                </c:pt>
                <c:pt idx="2">
                  <c:v>0.23</c:v>
                </c:pt>
                <c:pt idx="3">
                  <c:v>0.28999999999999998</c:v>
                </c:pt>
              </c:numCache>
            </c:numRef>
          </c:val>
        </c:ser>
        <c:dLbls>
          <c:showLegendKey val="0"/>
          <c:showVal val="1"/>
          <c:showCatName val="0"/>
          <c:showSerName val="0"/>
          <c:showPercent val="0"/>
          <c:showBubbleSize val="0"/>
        </c:dLbls>
        <c:gapWidth val="49"/>
        <c:overlap val="100"/>
        <c:axId val="479521408"/>
        <c:axId val="479526896"/>
      </c:barChart>
      <c:catAx>
        <c:axId val="479521408"/>
        <c:scaling>
          <c:orientation val="maxMin"/>
        </c:scaling>
        <c:delete val="0"/>
        <c:axPos val="l"/>
        <c:numFmt formatCode="General" sourceLinked="0"/>
        <c:majorTickMark val="none"/>
        <c:minorTickMark val="none"/>
        <c:tickLblPos val="nextTo"/>
        <c:txPr>
          <a:bodyPr/>
          <a:lstStyle/>
          <a:p>
            <a:pPr>
              <a:defRPr sz="1000" b="1"/>
            </a:pPr>
            <a:endParaRPr lang="en-US"/>
          </a:p>
        </c:txPr>
        <c:crossAx val="479526896"/>
        <c:crosses val="autoZero"/>
        <c:auto val="1"/>
        <c:lblAlgn val="ctr"/>
        <c:lblOffset val="100"/>
        <c:noMultiLvlLbl val="0"/>
      </c:catAx>
      <c:valAx>
        <c:axId val="479526896"/>
        <c:scaling>
          <c:orientation val="minMax"/>
          <c:max val="1"/>
        </c:scaling>
        <c:delete val="1"/>
        <c:axPos val="t"/>
        <c:numFmt formatCode="0%" sourceLinked="1"/>
        <c:majorTickMark val="out"/>
        <c:minorTickMark val="none"/>
        <c:tickLblPos val="nextTo"/>
        <c:crossAx val="479521408"/>
        <c:crosses val="autoZero"/>
        <c:crossBetween val="between"/>
      </c:valAx>
    </c:plotArea>
    <c:legend>
      <c:legendPos val="b"/>
      <c:layout>
        <c:manualLayout>
          <c:xMode val="edge"/>
          <c:yMode val="edge"/>
          <c:x val="5.93970819988816E-2"/>
          <c:y val="0.88051923766333651"/>
          <c:w val="0.91497636114076564"/>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3128907390517816"/>
          <c:w val="0.99897384094165476"/>
          <c:h val="0.38406055571107356"/>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Bournemouth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0.68</c:v>
                </c:pt>
                <c:pt idx="1">
                  <c:v>0.27</c:v>
                </c:pt>
                <c:pt idx="2">
                  <c:v>0.84</c:v>
                </c:pt>
                <c:pt idx="3">
                  <c:v>0.72</c:v>
                </c:pt>
                <c:pt idx="4">
                  <c:v>0.63</c:v>
                </c:pt>
                <c:pt idx="5">
                  <c:v>0.06</c:v>
                </c:pt>
                <c:pt idx="6">
                  <c:v>0.74</c:v>
                </c:pt>
                <c:pt idx="7">
                  <c:v>0.38</c:v>
                </c:pt>
                <c:pt idx="8">
                  <c:v>0.03</c:v>
                </c:pt>
              </c:numCache>
            </c:numRef>
          </c:val>
        </c:ser>
        <c:dLbls>
          <c:showLegendKey val="0"/>
          <c:showVal val="0"/>
          <c:showCatName val="0"/>
          <c:showSerName val="0"/>
          <c:showPercent val="0"/>
          <c:showBubbleSize val="0"/>
        </c:dLbls>
        <c:gapWidth val="30"/>
        <c:axId val="479529640"/>
        <c:axId val="479519056"/>
      </c:barChart>
      <c:catAx>
        <c:axId val="47952964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479519056"/>
        <c:crosses val="autoZero"/>
        <c:auto val="1"/>
        <c:lblAlgn val="ctr"/>
        <c:lblOffset val="100"/>
        <c:noMultiLvlLbl val="0"/>
      </c:catAx>
      <c:valAx>
        <c:axId val="479519056"/>
        <c:scaling>
          <c:orientation val="minMax"/>
          <c:max val="1"/>
        </c:scaling>
        <c:delete val="1"/>
        <c:axPos val="l"/>
        <c:majorGridlines>
          <c:spPr>
            <a:ln>
              <a:noFill/>
            </a:ln>
          </c:spPr>
        </c:majorGridlines>
        <c:numFmt formatCode="0%" sourceLinked="1"/>
        <c:majorTickMark val="out"/>
        <c:minorTickMark val="none"/>
        <c:tickLblPos val="nextTo"/>
        <c:crossAx val="479529640"/>
        <c:crosses val="autoZero"/>
        <c:crossBetween val="between"/>
      </c:valAx>
    </c:plotArea>
    <c:legend>
      <c:legendPos val="r"/>
      <c:layout>
        <c:manualLayout>
          <c:xMode val="edge"/>
          <c:yMode val="edge"/>
          <c:x val="0.38397850725847582"/>
          <c:y val="1.9092597442079567E-2"/>
          <c:w val="0.61219472331950564"/>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Sheet1!$B$2:$B$3</c:f>
              <c:numCache>
                <c:formatCode>0%</c:formatCode>
                <c:ptCount val="2"/>
                <c:pt idx="0">
                  <c:v>7.0000000000000007E-2</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Sheet1!$C$2:$C$3</c:f>
              <c:numCache>
                <c:formatCode>0%</c:formatCode>
                <c:ptCount val="2"/>
                <c:pt idx="0">
                  <c:v>0.41</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Sheet1!$D$2:$D$3</c:f>
              <c:numCache>
                <c:formatCode>0%</c:formatCode>
                <c:ptCount val="2"/>
                <c:pt idx="0">
                  <c:v>0.37</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Sheet1!$E$2:$E$3</c:f>
              <c:numCache>
                <c:formatCode>0%</c:formatCode>
                <c:ptCount val="2"/>
                <c:pt idx="0">
                  <c:v>0.16</c:v>
                </c:pt>
                <c:pt idx="1">
                  <c:v>7.0000000000000007E-2</c:v>
                </c:pt>
              </c:numCache>
            </c:numRef>
          </c:val>
        </c:ser>
        <c:dLbls>
          <c:showLegendKey val="0"/>
          <c:showVal val="1"/>
          <c:showCatName val="0"/>
          <c:showSerName val="0"/>
          <c:showPercent val="0"/>
          <c:showBubbleSize val="0"/>
        </c:dLbls>
        <c:gapWidth val="49"/>
        <c:overlap val="100"/>
        <c:axId val="479530032"/>
        <c:axId val="479523368"/>
      </c:barChart>
      <c:catAx>
        <c:axId val="479530032"/>
        <c:scaling>
          <c:orientation val="minMax"/>
        </c:scaling>
        <c:delete val="0"/>
        <c:axPos val="b"/>
        <c:numFmt formatCode="General" sourceLinked="0"/>
        <c:majorTickMark val="none"/>
        <c:minorTickMark val="none"/>
        <c:tickLblPos val="nextTo"/>
        <c:txPr>
          <a:bodyPr/>
          <a:lstStyle/>
          <a:p>
            <a:pPr>
              <a:defRPr b="1"/>
            </a:pPr>
            <a:endParaRPr lang="en-US"/>
          </a:p>
        </c:txPr>
        <c:crossAx val="479523368"/>
        <c:crosses val="autoZero"/>
        <c:auto val="1"/>
        <c:lblAlgn val="ctr"/>
        <c:lblOffset val="100"/>
        <c:noMultiLvlLbl val="0"/>
      </c:catAx>
      <c:valAx>
        <c:axId val="479523368"/>
        <c:scaling>
          <c:orientation val="minMax"/>
        </c:scaling>
        <c:delete val="1"/>
        <c:axPos val="l"/>
        <c:numFmt formatCode="0%" sourceLinked="1"/>
        <c:majorTickMark val="none"/>
        <c:minorTickMark val="none"/>
        <c:tickLblPos val="nextTo"/>
        <c:crossAx val="479530032"/>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Bournemouth</c:v>
                </c:pt>
                <c:pt idx="1">
                  <c:v>Holiday visitors to UK</c:v>
                </c:pt>
              </c:strCache>
            </c:strRef>
          </c:cat>
          <c:val>
            <c:numRef>
              <c:f>Sheet1!$B$2:$B$4</c:f>
              <c:numCache>
                <c:formatCode>_-[$£-809]* #,##0_-;\-[$£-809]* #,##0_-;_-[$£-809]* "-"??_-;_-@_-</c:formatCode>
                <c:ptCount val="2"/>
                <c:pt idx="0">
                  <c:v>457</c:v>
                </c:pt>
                <c:pt idx="1">
                  <c:v>644</c:v>
                </c:pt>
              </c:numCache>
            </c:numRef>
          </c:val>
        </c:ser>
        <c:dLbls>
          <c:showLegendKey val="0"/>
          <c:showVal val="0"/>
          <c:showCatName val="0"/>
          <c:showSerName val="0"/>
          <c:showPercent val="0"/>
          <c:showBubbleSize val="0"/>
        </c:dLbls>
        <c:gapWidth val="102"/>
        <c:axId val="479519448"/>
        <c:axId val="479520232"/>
      </c:barChart>
      <c:catAx>
        <c:axId val="479519448"/>
        <c:scaling>
          <c:orientation val="minMax"/>
        </c:scaling>
        <c:delete val="0"/>
        <c:axPos val="b"/>
        <c:numFmt formatCode="General" sourceLinked="0"/>
        <c:majorTickMark val="out"/>
        <c:minorTickMark val="none"/>
        <c:tickLblPos val="nextTo"/>
        <c:txPr>
          <a:bodyPr/>
          <a:lstStyle/>
          <a:p>
            <a:pPr>
              <a:defRPr sz="800" b="1">
                <a:latin typeface="Arial" panose="020B0604020202020204" pitchFamily="34" charset="0"/>
                <a:cs typeface="Arial" panose="020B0604020202020204" pitchFamily="34" charset="0"/>
              </a:defRPr>
            </a:pPr>
            <a:endParaRPr lang="en-US"/>
          </a:p>
        </c:txPr>
        <c:crossAx val="479520232"/>
        <c:crosses val="autoZero"/>
        <c:auto val="1"/>
        <c:lblAlgn val="ctr"/>
        <c:lblOffset val="100"/>
        <c:noMultiLvlLbl val="0"/>
      </c:catAx>
      <c:valAx>
        <c:axId val="479520232"/>
        <c:scaling>
          <c:orientation val="minMax"/>
          <c:max val="1000"/>
        </c:scaling>
        <c:delete val="1"/>
        <c:axPos val="l"/>
        <c:numFmt formatCode="_-[$£-809]* #,##0_-;\-[$£-809]* #,##0_-;_-[$£-809]* &quot;-&quot;??_-;_-@_-" sourceLinked="1"/>
        <c:majorTickMark val="out"/>
        <c:minorTickMark val="none"/>
        <c:tickLblPos val="nextTo"/>
        <c:crossAx val="47951944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7715508462991327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312115000"/>
        <c:axId val="312116568"/>
      </c:lineChart>
      <c:catAx>
        <c:axId val="312115000"/>
        <c:scaling>
          <c:orientation val="minMax"/>
        </c:scaling>
        <c:delete val="1"/>
        <c:axPos val="b"/>
        <c:numFmt formatCode="General" sourceLinked="0"/>
        <c:majorTickMark val="out"/>
        <c:minorTickMark val="none"/>
        <c:tickLblPos val="nextTo"/>
        <c:crossAx val="312116568"/>
        <c:crosses val="autoZero"/>
        <c:auto val="1"/>
        <c:lblAlgn val="ctr"/>
        <c:lblOffset val="100"/>
        <c:noMultiLvlLbl val="0"/>
      </c:catAx>
      <c:valAx>
        <c:axId val="312116568"/>
        <c:scaling>
          <c:orientation val="minMax"/>
        </c:scaling>
        <c:delete val="1"/>
        <c:axPos val="l"/>
        <c:numFmt formatCode="#,##0" sourceLinked="1"/>
        <c:majorTickMark val="out"/>
        <c:minorTickMark val="none"/>
        <c:tickLblPos val="nextTo"/>
        <c:crossAx val="312115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Bournemouth</c:v>
                </c:pt>
                <c:pt idx="1">
                  <c:v>Holiday visitors to UK</c:v>
                </c:pt>
              </c:strCache>
            </c:strRef>
          </c:cat>
          <c:val>
            <c:numRef>
              <c:f>Sheet1!$B$2:$B$4</c:f>
              <c:numCache>
                <c:formatCode>_-[$£-809]* #,##0_-;\-[$£-809]* #,##0_-;_-[$£-809]* "-"??_-;_-@_-</c:formatCode>
                <c:ptCount val="2"/>
                <c:pt idx="0">
                  <c:v>77</c:v>
                </c:pt>
                <c:pt idx="1">
                  <c:v>101</c:v>
                </c:pt>
              </c:numCache>
            </c:numRef>
          </c:val>
        </c:ser>
        <c:dLbls>
          <c:showLegendKey val="0"/>
          <c:showVal val="0"/>
          <c:showCatName val="0"/>
          <c:showSerName val="0"/>
          <c:showPercent val="0"/>
          <c:showBubbleSize val="0"/>
        </c:dLbls>
        <c:gapWidth val="102"/>
        <c:axId val="479528464"/>
        <c:axId val="479521800"/>
      </c:barChart>
      <c:catAx>
        <c:axId val="479528464"/>
        <c:scaling>
          <c:orientation val="minMax"/>
        </c:scaling>
        <c:delete val="0"/>
        <c:axPos val="b"/>
        <c:numFmt formatCode="General" sourceLinked="0"/>
        <c:majorTickMark val="out"/>
        <c:minorTickMark val="none"/>
        <c:tickLblPos val="nextTo"/>
        <c:txPr>
          <a:bodyPr/>
          <a:lstStyle/>
          <a:p>
            <a:pPr>
              <a:defRPr sz="800" b="1"/>
            </a:pPr>
            <a:endParaRPr lang="en-US"/>
          </a:p>
        </c:txPr>
        <c:crossAx val="479521800"/>
        <c:crosses val="autoZero"/>
        <c:auto val="1"/>
        <c:lblAlgn val="ctr"/>
        <c:lblOffset val="100"/>
        <c:noMultiLvlLbl val="0"/>
      </c:catAx>
      <c:valAx>
        <c:axId val="479521800"/>
        <c:scaling>
          <c:orientation val="minMax"/>
          <c:max val="1000"/>
        </c:scaling>
        <c:delete val="1"/>
        <c:axPos val="l"/>
        <c:numFmt formatCode="_-[$£-809]* #,##0_-;\-[$£-809]* #,##0_-;_-[$£-809]* &quot;-&quot;??_-;_-@_-" sourceLinked="1"/>
        <c:majorTickMark val="out"/>
        <c:minorTickMark val="none"/>
        <c:tickLblPos val="nextTo"/>
        <c:crossAx val="479528464"/>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61376325622092"/>
          <c:y val="4.7885757835095979E-2"/>
          <c:w val="0.74259216811116546"/>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Sheet1!$B$2:$B$3</c:f>
              <c:numCache>
                <c:formatCode>0%</c:formatCode>
                <c:ptCount val="2"/>
                <c:pt idx="0">
                  <c:v>0.11</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Sheet1!$C$2:$C$3</c:f>
              <c:numCache>
                <c:formatCode>0%</c:formatCode>
                <c:ptCount val="2"/>
                <c:pt idx="0">
                  <c:v>0.31</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Sheet1!$D$2:$D$3</c:f>
              <c:numCache>
                <c:formatCode>0%</c:formatCode>
                <c:ptCount val="2"/>
                <c:pt idx="0">
                  <c:v>0.52</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Sheet1!$E$2:$E$3</c:f>
              <c:numCache>
                <c:formatCode>0%</c:formatCode>
                <c:ptCount val="2"/>
                <c:pt idx="0">
                  <c:v>7.0000000000000007E-2</c:v>
                </c:pt>
                <c:pt idx="1">
                  <c:v>0.21</c:v>
                </c:pt>
              </c:numCache>
            </c:numRef>
          </c:val>
        </c:ser>
        <c:dLbls>
          <c:showLegendKey val="0"/>
          <c:showVal val="0"/>
          <c:showCatName val="0"/>
          <c:showSerName val="0"/>
          <c:showPercent val="0"/>
          <c:showBubbleSize val="0"/>
        </c:dLbls>
        <c:gapWidth val="49"/>
        <c:overlap val="100"/>
        <c:axId val="479528856"/>
        <c:axId val="479523760"/>
      </c:barChart>
      <c:catAx>
        <c:axId val="47952885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479523760"/>
        <c:crosses val="autoZero"/>
        <c:auto val="1"/>
        <c:lblAlgn val="ctr"/>
        <c:lblOffset val="100"/>
        <c:noMultiLvlLbl val="0"/>
      </c:catAx>
      <c:valAx>
        <c:axId val="479523760"/>
        <c:scaling>
          <c:orientation val="minMax"/>
        </c:scaling>
        <c:delete val="1"/>
        <c:axPos val="l"/>
        <c:numFmt formatCode="0%" sourceLinked="1"/>
        <c:majorTickMark val="out"/>
        <c:minorTickMark val="none"/>
        <c:tickLblPos val="nextTo"/>
        <c:crossAx val="479528856"/>
        <c:crosses val="autoZero"/>
        <c:crossBetween val="between"/>
      </c:valAx>
    </c:plotArea>
    <c:legend>
      <c:legendPos val="l"/>
      <c:layout>
        <c:manualLayout>
          <c:xMode val="edge"/>
          <c:yMode val="edge"/>
          <c:x val="1.3884389318276484E-2"/>
          <c:y val="3.0993519539570084E-2"/>
          <c:w val="0.25483466461911403"/>
          <c:h val="0.69572853572313165"/>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Sheet1!$B$2:$B$3</c:f>
              <c:numCache>
                <c:formatCode>0%</c:formatCode>
                <c:ptCount val="2"/>
                <c:pt idx="0">
                  <c:v>0.64</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Sheet1!$C$2:$C$3</c:f>
              <c:numCache>
                <c:formatCode>0%</c:formatCode>
                <c:ptCount val="2"/>
                <c:pt idx="0">
                  <c:v>0.36</c:v>
                </c:pt>
                <c:pt idx="1">
                  <c:v>0.16</c:v>
                </c:pt>
              </c:numCache>
            </c:numRef>
          </c:val>
        </c:ser>
        <c:dLbls>
          <c:showLegendKey val="0"/>
          <c:showVal val="0"/>
          <c:showCatName val="0"/>
          <c:showSerName val="0"/>
          <c:showPercent val="0"/>
          <c:showBubbleSize val="0"/>
        </c:dLbls>
        <c:gapWidth val="49"/>
        <c:overlap val="100"/>
        <c:axId val="479529248"/>
        <c:axId val="479522192"/>
      </c:barChart>
      <c:catAx>
        <c:axId val="47952924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479522192"/>
        <c:crosses val="autoZero"/>
        <c:auto val="1"/>
        <c:lblAlgn val="ctr"/>
        <c:lblOffset val="100"/>
        <c:noMultiLvlLbl val="0"/>
      </c:catAx>
      <c:valAx>
        <c:axId val="479522192"/>
        <c:scaling>
          <c:orientation val="minMax"/>
        </c:scaling>
        <c:delete val="1"/>
        <c:axPos val="l"/>
        <c:numFmt formatCode="0%" sourceLinked="1"/>
        <c:majorTickMark val="out"/>
        <c:minorTickMark val="none"/>
        <c:tickLblPos val="nextTo"/>
        <c:crossAx val="479529248"/>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6341589993715997"/>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Sheet1!$B$2:$B$3</c:f>
              <c:numCache>
                <c:formatCode>0%</c:formatCode>
                <c:ptCount val="2"/>
                <c:pt idx="0">
                  <c:v>0.16</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Sheet1!$C$2:$C$3</c:f>
              <c:numCache>
                <c:formatCode>0%</c:formatCode>
                <c:ptCount val="2"/>
                <c:pt idx="0">
                  <c:v>0.14000000000000001</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Sheet1!$D$2:$D$3</c:f>
              <c:numCache>
                <c:formatCode>0%</c:formatCode>
                <c:ptCount val="2"/>
                <c:pt idx="0">
                  <c:v>0.13</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Sheet1!$E$2:$E$3</c:f>
              <c:numCache>
                <c:formatCode>0%</c:formatCode>
                <c:ptCount val="2"/>
                <c:pt idx="0">
                  <c:v>0.12</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Sheet1!$F$2:$F$3</c:f>
              <c:numCache>
                <c:formatCode>0%</c:formatCode>
                <c:ptCount val="2"/>
                <c:pt idx="0">
                  <c:v>0.17</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Sheet1!$G$2:$G$3</c:f>
              <c:numCache>
                <c:formatCode>0%</c:formatCode>
                <c:ptCount val="2"/>
                <c:pt idx="0">
                  <c:v>0.13</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Sheet1!$H$2:$H$3</c:f>
              <c:numCache>
                <c:formatCode>0%</c:formatCode>
                <c:ptCount val="2"/>
                <c:pt idx="0">
                  <c:v>0.14000000000000001</c:v>
                </c:pt>
                <c:pt idx="1">
                  <c:v>0.06</c:v>
                </c:pt>
              </c:numCache>
            </c:numRef>
          </c:val>
        </c:ser>
        <c:dLbls>
          <c:showLegendKey val="0"/>
          <c:showVal val="0"/>
          <c:showCatName val="0"/>
          <c:showSerName val="0"/>
          <c:showPercent val="0"/>
          <c:showBubbleSize val="0"/>
        </c:dLbls>
        <c:gapWidth val="100"/>
        <c:overlap val="100"/>
        <c:axId val="479526112"/>
        <c:axId val="479532384"/>
      </c:barChart>
      <c:catAx>
        <c:axId val="479526112"/>
        <c:scaling>
          <c:orientation val="minMax"/>
        </c:scaling>
        <c:delete val="0"/>
        <c:axPos val="b"/>
        <c:numFmt formatCode="General" sourceLinked="0"/>
        <c:majorTickMark val="out"/>
        <c:minorTickMark val="none"/>
        <c:tickLblPos val="nextTo"/>
        <c:crossAx val="479532384"/>
        <c:crosses val="autoZero"/>
        <c:auto val="1"/>
        <c:lblAlgn val="ctr"/>
        <c:lblOffset val="100"/>
        <c:noMultiLvlLbl val="0"/>
      </c:catAx>
      <c:valAx>
        <c:axId val="479532384"/>
        <c:scaling>
          <c:orientation val="minMax"/>
        </c:scaling>
        <c:delete val="1"/>
        <c:axPos val="l"/>
        <c:numFmt formatCode="0%" sourceLinked="1"/>
        <c:majorTickMark val="out"/>
        <c:minorTickMark val="none"/>
        <c:tickLblPos val="nextTo"/>
        <c:crossAx val="479526112"/>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6910992642907"/>
          <c:y val="5.2519840190968128E-2"/>
          <c:w val="0.7737235205241848"/>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Sheet1!$B$2:$B$3</c:f>
              <c:numCache>
                <c:formatCode>0%</c:formatCode>
                <c:ptCount val="2"/>
                <c:pt idx="0">
                  <c:v>0.08</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Sheet1!$C$2:$C$3</c:f>
              <c:numCache>
                <c:formatCode>0%</c:formatCode>
                <c:ptCount val="2"/>
                <c:pt idx="0">
                  <c:v>0.46</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Bournemouth</c:v>
                </c:pt>
                <c:pt idx="1">
                  <c:v>Holiday visitors to UK</c:v>
                </c:pt>
              </c:strCache>
            </c:strRef>
          </c:cat>
          <c:val>
            <c:numRef>
              <c:f>Sheet1!$D$2:$D$3</c:f>
              <c:numCache>
                <c:formatCode>0%</c:formatCode>
                <c:ptCount val="2"/>
                <c:pt idx="0">
                  <c:v>0.46</c:v>
                </c:pt>
                <c:pt idx="1">
                  <c:v>0.15</c:v>
                </c:pt>
              </c:numCache>
            </c:numRef>
          </c:val>
        </c:ser>
        <c:dLbls>
          <c:showLegendKey val="0"/>
          <c:showVal val="1"/>
          <c:showCatName val="0"/>
          <c:showSerName val="0"/>
          <c:showPercent val="0"/>
          <c:showBubbleSize val="0"/>
        </c:dLbls>
        <c:gapWidth val="49"/>
        <c:overlap val="100"/>
        <c:axId val="479531992"/>
        <c:axId val="479533168"/>
      </c:barChart>
      <c:catAx>
        <c:axId val="479531992"/>
        <c:scaling>
          <c:orientation val="minMax"/>
        </c:scaling>
        <c:delete val="0"/>
        <c:axPos val="b"/>
        <c:numFmt formatCode="General" sourceLinked="0"/>
        <c:majorTickMark val="none"/>
        <c:minorTickMark val="none"/>
        <c:tickLblPos val="nextTo"/>
        <c:txPr>
          <a:bodyPr/>
          <a:lstStyle/>
          <a:p>
            <a:pPr>
              <a:defRPr b="1"/>
            </a:pPr>
            <a:endParaRPr lang="en-US"/>
          </a:p>
        </c:txPr>
        <c:crossAx val="479533168"/>
        <c:crosses val="autoZero"/>
        <c:auto val="1"/>
        <c:lblAlgn val="ctr"/>
        <c:lblOffset val="100"/>
        <c:noMultiLvlLbl val="0"/>
      </c:catAx>
      <c:valAx>
        <c:axId val="479533168"/>
        <c:scaling>
          <c:orientation val="minMax"/>
        </c:scaling>
        <c:delete val="1"/>
        <c:axPos val="l"/>
        <c:numFmt formatCode="0%" sourceLinked="1"/>
        <c:majorTickMark val="none"/>
        <c:minorTickMark val="none"/>
        <c:tickLblPos val="nextTo"/>
        <c:crossAx val="479531992"/>
        <c:crosses val="autoZero"/>
        <c:crossBetween val="between"/>
      </c:valAx>
    </c:plotArea>
    <c:legend>
      <c:legendPos val="l"/>
      <c:layout>
        <c:manualLayout>
          <c:xMode val="edge"/>
          <c:yMode val="edge"/>
          <c:x val="2.6849213127785342E-2"/>
          <c:y val="2.8324036590860652E-2"/>
          <c:w val="0.24337949791375815"/>
          <c:h val="0.74298413874300528"/>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28949749606079"/>
          <c:y val="4.1572852480949989E-2"/>
          <c:w val="0.6057105025039391"/>
          <c:h val="0.91685429503810001"/>
        </c:manualLayout>
      </c:layout>
      <c:barChart>
        <c:barDir val="bar"/>
        <c:grouping val="clustered"/>
        <c:varyColors val="0"/>
        <c:ser>
          <c:idx val="0"/>
          <c:order val="0"/>
          <c:tx>
            <c:strRef>
              <c:f>Sheet1!$B$1</c:f>
              <c:strCache>
                <c:ptCount val="1"/>
                <c:pt idx="0">
                  <c:v>Holiday visitors to Manchester</c:v>
                </c:pt>
              </c:strCache>
            </c:strRef>
          </c:tx>
          <c:invertIfNegative val="0"/>
          <c:dLbls>
            <c:dLbl>
              <c:idx val="3"/>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South East (excl.London)</c:v>
                </c:pt>
                <c:pt idx="1">
                  <c:v>  London</c:v>
                </c:pt>
                <c:pt idx="2">
                  <c:v>South West</c:v>
                </c:pt>
                <c:pt idx="3">
                  <c:v>North West</c:v>
                </c:pt>
                <c:pt idx="4">
                  <c:v>West Midlands</c:v>
                </c:pt>
              </c:strCache>
            </c:strRef>
          </c:cat>
          <c:val>
            <c:numRef>
              <c:f>Sheet1!$B$2:$B$6</c:f>
              <c:numCache>
                <c:formatCode>0%</c:formatCode>
                <c:ptCount val="5"/>
                <c:pt idx="0">
                  <c:v>0.53</c:v>
                </c:pt>
                <c:pt idx="1">
                  <c:v>0.4</c:v>
                </c:pt>
                <c:pt idx="2">
                  <c:v>0.04</c:v>
                </c:pt>
                <c:pt idx="3" formatCode="0.0%">
                  <c:v>5.0000000000000001E-3</c:v>
                </c:pt>
                <c:pt idx="4" formatCode="0.0%">
                  <c:v>5.0000000000000001E-3</c:v>
                </c:pt>
              </c:numCache>
            </c:numRef>
          </c:val>
        </c:ser>
        <c:dLbls>
          <c:showLegendKey val="0"/>
          <c:showVal val="0"/>
          <c:showCatName val="0"/>
          <c:showSerName val="0"/>
          <c:showPercent val="0"/>
          <c:showBubbleSize val="0"/>
        </c:dLbls>
        <c:gapWidth val="150"/>
        <c:axId val="479532776"/>
        <c:axId val="479533560"/>
      </c:barChart>
      <c:catAx>
        <c:axId val="47953277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479533560"/>
        <c:crosses val="autoZero"/>
        <c:auto val="1"/>
        <c:lblAlgn val="ctr"/>
        <c:lblOffset val="100"/>
        <c:noMultiLvlLbl val="0"/>
      </c:catAx>
      <c:valAx>
        <c:axId val="479533560"/>
        <c:scaling>
          <c:orientation val="minMax"/>
        </c:scaling>
        <c:delete val="1"/>
        <c:axPos val="t"/>
        <c:numFmt formatCode="0%" sourceLinked="1"/>
        <c:majorTickMark val="out"/>
        <c:minorTickMark val="none"/>
        <c:tickLblPos val="nextTo"/>
        <c:crossAx val="479532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Brighton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2.2000000000000002</c:v>
                </c:pt>
                <c:pt idx="1">
                  <c:v>3.1</c:v>
                </c:pt>
                <c:pt idx="2" formatCode="0.0">
                  <c:v>2.7</c:v>
                </c:pt>
                <c:pt idx="3" formatCode="0.0">
                  <c:v>4</c:v>
                </c:pt>
                <c:pt idx="4" formatCode="0.0">
                  <c:v>3.6</c:v>
                </c:pt>
              </c:numCache>
            </c:numRef>
          </c:val>
        </c:ser>
        <c:ser>
          <c:idx val="1"/>
          <c:order val="1"/>
          <c:tx>
            <c:strRef>
              <c:f>Sheet1!$C$1</c:f>
              <c:strCache>
                <c:ptCount val="1"/>
                <c:pt idx="0">
                  <c:v>Brighton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0.6</c:v>
                </c:pt>
                <c:pt idx="1">
                  <c:v>0.9</c:v>
                </c:pt>
                <c:pt idx="2" formatCode="0.0">
                  <c:v>0.8</c:v>
                </c:pt>
                <c:pt idx="3" formatCode="0.0">
                  <c:v>1</c:v>
                </c:pt>
                <c:pt idx="4" formatCode="0.0">
                  <c:v>1</c:v>
                </c:pt>
              </c:numCache>
            </c:numRef>
          </c:val>
        </c:ser>
        <c:dLbls>
          <c:showLegendKey val="0"/>
          <c:showVal val="0"/>
          <c:showCatName val="0"/>
          <c:showSerName val="0"/>
          <c:showPercent val="0"/>
          <c:showBubbleSize val="0"/>
        </c:dLbls>
        <c:gapWidth val="219"/>
        <c:axId val="479530816"/>
        <c:axId val="53170520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479530816"/>
        <c:axId val="531705200"/>
      </c:lineChart>
      <c:catAx>
        <c:axId val="47953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1705200"/>
        <c:crosses val="autoZero"/>
        <c:auto val="1"/>
        <c:lblAlgn val="ctr"/>
        <c:lblOffset val="100"/>
        <c:noMultiLvlLbl val="0"/>
      </c:catAx>
      <c:valAx>
        <c:axId val="531705200"/>
        <c:scaling>
          <c:orientation val="minMax"/>
        </c:scaling>
        <c:delete val="1"/>
        <c:axPos val="l"/>
        <c:numFmt formatCode="General" sourceLinked="1"/>
        <c:majorTickMark val="none"/>
        <c:minorTickMark val="none"/>
        <c:tickLblPos val="nextTo"/>
        <c:crossAx val="4795308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Brighton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149</c:v>
                </c:pt>
                <c:pt idx="1">
                  <c:v>195</c:v>
                </c:pt>
                <c:pt idx="2">
                  <c:v>202</c:v>
                </c:pt>
                <c:pt idx="3">
                  <c:v>225</c:v>
                </c:pt>
                <c:pt idx="4">
                  <c:v>237</c:v>
                </c:pt>
              </c:numCache>
            </c:numRef>
          </c:val>
        </c:ser>
        <c:ser>
          <c:idx val="1"/>
          <c:order val="1"/>
          <c:tx>
            <c:strRef>
              <c:f>Sheet1!$C$1</c:f>
              <c:strCache>
                <c:ptCount val="1"/>
                <c:pt idx="0">
                  <c:v>Brighton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52</c:v>
                </c:pt>
                <c:pt idx="1">
                  <c:v>70</c:v>
                </c:pt>
                <c:pt idx="2">
                  <c:v>68</c:v>
                </c:pt>
                <c:pt idx="3">
                  <c:v>71</c:v>
                </c:pt>
                <c:pt idx="4">
                  <c:v>63</c:v>
                </c:pt>
              </c:numCache>
            </c:numRef>
          </c:val>
        </c:ser>
        <c:dLbls>
          <c:showLegendKey val="0"/>
          <c:showVal val="0"/>
          <c:showCatName val="0"/>
          <c:showSerName val="0"/>
          <c:showPercent val="0"/>
          <c:showBubbleSize val="0"/>
        </c:dLbls>
        <c:gapWidth val="219"/>
        <c:axId val="573400480"/>
        <c:axId val="57339930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73400480"/>
        <c:axId val="573399304"/>
      </c:lineChart>
      <c:catAx>
        <c:axId val="57340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399304"/>
        <c:crosses val="autoZero"/>
        <c:auto val="1"/>
        <c:lblAlgn val="ctr"/>
        <c:lblOffset val="100"/>
        <c:noMultiLvlLbl val="0"/>
      </c:catAx>
      <c:valAx>
        <c:axId val="573399304"/>
        <c:scaling>
          <c:orientation val="minMax"/>
        </c:scaling>
        <c:delete val="1"/>
        <c:axPos val="l"/>
        <c:numFmt formatCode="General" sourceLinked="1"/>
        <c:majorTickMark val="none"/>
        <c:minorTickMark val="none"/>
        <c:tickLblPos val="nextTo"/>
        <c:crossAx val="57340048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B+h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345</c:v>
                </c:pt>
                <c:pt idx="1">
                  <c:v>402</c:v>
                </c:pt>
                <c:pt idx="2">
                  <c:v>423</c:v>
                </c:pt>
                <c:pt idx="3">
                  <c:v>457</c:v>
                </c:pt>
                <c:pt idx="4">
                  <c:v>465</c:v>
                </c:pt>
              </c:numCache>
            </c:numRef>
          </c:val>
        </c:ser>
        <c:ser>
          <c:idx val="1"/>
          <c:order val="1"/>
          <c:tx>
            <c:strRef>
              <c:f>Sheet1!$C$1</c:f>
              <c:strCache>
                <c:ptCount val="1"/>
                <c:pt idx="0">
                  <c:v>B+H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167</c:v>
                </c:pt>
                <c:pt idx="1">
                  <c:v>210</c:v>
                </c:pt>
                <c:pt idx="2">
                  <c:v>212</c:v>
                </c:pt>
                <c:pt idx="3">
                  <c:v>212</c:v>
                </c:pt>
                <c:pt idx="4">
                  <c:v>208</c:v>
                </c:pt>
              </c:numCache>
            </c:numRef>
          </c:val>
        </c:ser>
        <c:dLbls>
          <c:showLegendKey val="0"/>
          <c:showVal val="0"/>
          <c:showCatName val="0"/>
          <c:showSerName val="0"/>
          <c:showPercent val="0"/>
          <c:showBubbleSize val="0"/>
        </c:dLbls>
        <c:gapWidth val="219"/>
        <c:axId val="573393032"/>
        <c:axId val="573399696"/>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73393032"/>
        <c:axId val="573399696"/>
      </c:lineChart>
      <c:catAx>
        <c:axId val="57339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399696"/>
        <c:crosses val="autoZero"/>
        <c:auto val="1"/>
        <c:lblAlgn val="ctr"/>
        <c:lblOffset val="100"/>
        <c:noMultiLvlLbl val="0"/>
      </c:catAx>
      <c:valAx>
        <c:axId val="573399696"/>
        <c:scaling>
          <c:orientation val="minMax"/>
        </c:scaling>
        <c:delete val="1"/>
        <c:axPos val="l"/>
        <c:numFmt formatCode="General" sourceLinked="1"/>
        <c:majorTickMark val="none"/>
        <c:minorTickMark val="none"/>
        <c:tickLblPos val="nextTo"/>
        <c:crossAx val="5733930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Brighton &amp; Hove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Brighton &amp; Hove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73396952"/>
        <c:axId val="573395776"/>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73396952"/>
        <c:axId val="573395776"/>
      </c:lineChart>
      <c:catAx>
        <c:axId val="573396952"/>
        <c:scaling>
          <c:orientation val="minMax"/>
        </c:scaling>
        <c:delete val="1"/>
        <c:axPos val="b"/>
        <c:numFmt formatCode="General" sourceLinked="1"/>
        <c:majorTickMark val="none"/>
        <c:minorTickMark val="none"/>
        <c:tickLblPos val="nextTo"/>
        <c:crossAx val="573395776"/>
        <c:crosses val="autoZero"/>
        <c:auto val="1"/>
        <c:lblAlgn val="ctr"/>
        <c:lblOffset val="100"/>
        <c:noMultiLvlLbl val="0"/>
      </c:catAx>
      <c:valAx>
        <c:axId val="573395776"/>
        <c:scaling>
          <c:orientation val="minMax"/>
        </c:scaling>
        <c:delete val="1"/>
        <c:axPos val="l"/>
        <c:numFmt formatCode="General" sourceLinked="1"/>
        <c:majorTickMark val="none"/>
        <c:minorTickMark val="none"/>
        <c:tickLblPos val="nextTo"/>
        <c:crossAx val="573396952"/>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312115392"/>
        <c:axId val="312116960"/>
      </c:lineChart>
      <c:catAx>
        <c:axId val="312115392"/>
        <c:scaling>
          <c:orientation val="minMax"/>
        </c:scaling>
        <c:delete val="1"/>
        <c:axPos val="b"/>
        <c:numFmt formatCode="General" sourceLinked="0"/>
        <c:majorTickMark val="out"/>
        <c:minorTickMark val="none"/>
        <c:tickLblPos val="nextTo"/>
        <c:crossAx val="312116960"/>
        <c:crosses val="autoZero"/>
        <c:auto val="1"/>
        <c:lblAlgn val="ctr"/>
        <c:lblOffset val="100"/>
        <c:noMultiLvlLbl val="0"/>
      </c:catAx>
      <c:valAx>
        <c:axId val="312116960"/>
        <c:scaling>
          <c:orientation val="minMax"/>
        </c:scaling>
        <c:delete val="1"/>
        <c:axPos val="l"/>
        <c:numFmt formatCode="General" sourceLinked="1"/>
        <c:majorTickMark val="out"/>
        <c:minorTickMark val="none"/>
        <c:tickLblPos val="nextTo"/>
        <c:crossAx val="312115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1002139810234901E-2"/>
                  <c:y val="-9.2947232319289599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3393816"/>
        <c:axId val="573400872"/>
      </c:lineChart>
      <c:catAx>
        <c:axId val="573393816"/>
        <c:scaling>
          <c:orientation val="minMax"/>
        </c:scaling>
        <c:delete val="1"/>
        <c:axPos val="b"/>
        <c:numFmt formatCode="General" sourceLinked="0"/>
        <c:majorTickMark val="out"/>
        <c:minorTickMark val="none"/>
        <c:tickLblPos val="nextTo"/>
        <c:crossAx val="573400872"/>
        <c:crosses val="autoZero"/>
        <c:auto val="1"/>
        <c:lblAlgn val="ctr"/>
        <c:lblOffset val="100"/>
        <c:noMultiLvlLbl val="0"/>
      </c:catAx>
      <c:valAx>
        <c:axId val="573400872"/>
        <c:scaling>
          <c:orientation val="minMax"/>
        </c:scaling>
        <c:delete val="1"/>
        <c:axPos val="l"/>
        <c:numFmt formatCode="#,##0" sourceLinked="1"/>
        <c:majorTickMark val="out"/>
        <c:minorTickMark val="none"/>
        <c:tickLblPos val="nextTo"/>
        <c:crossAx val="573393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73401264"/>
        <c:axId val="573403224"/>
      </c:lineChart>
      <c:catAx>
        <c:axId val="573401264"/>
        <c:scaling>
          <c:orientation val="minMax"/>
        </c:scaling>
        <c:delete val="1"/>
        <c:axPos val="b"/>
        <c:numFmt formatCode="General" sourceLinked="0"/>
        <c:majorTickMark val="out"/>
        <c:minorTickMark val="none"/>
        <c:tickLblPos val="nextTo"/>
        <c:crossAx val="573403224"/>
        <c:crosses val="autoZero"/>
        <c:auto val="1"/>
        <c:lblAlgn val="ctr"/>
        <c:lblOffset val="100"/>
        <c:noMultiLvlLbl val="0"/>
      </c:catAx>
      <c:valAx>
        <c:axId val="573403224"/>
        <c:scaling>
          <c:orientation val="minMax"/>
        </c:scaling>
        <c:delete val="1"/>
        <c:axPos val="l"/>
        <c:numFmt formatCode="General" sourceLinked="1"/>
        <c:majorTickMark val="out"/>
        <c:minorTickMark val="none"/>
        <c:tickLblPos val="nextTo"/>
        <c:crossAx val="573401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73401656"/>
        <c:axId val="573394992"/>
      </c:lineChart>
      <c:catAx>
        <c:axId val="573401656"/>
        <c:scaling>
          <c:orientation val="minMax"/>
        </c:scaling>
        <c:delete val="1"/>
        <c:axPos val="b"/>
        <c:numFmt formatCode="General" sourceLinked="0"/>
        <c:majorTickMark val="out"/>
        <c:minorTickMark val="none"/>
        <c:tickLblPos val="nextTo"/>
        <c:crossAx val="573394992"/>
        <c:crosses val="autoZero"/>
        <c:auto val="1"/>
        <c:lblAlgn val="ctr"/>
        <c:lblOffset val="100"/>
        <c:noMultiLvlLbl val="0"/>
      </c:catAx>
      <c:valAx>
        <c:axId val="573394992"/>
        <c:scaling>
          <c:orientation val="minMax"/>
        </c:scaling>
        <c:delete val="1"/>
        <c:axPos val="l"/>
        <c:numFmt formatCode="General" sourceLinked="1"/>
        <c:majorTickMark val="out"/>
        <c:minorTickMark val="none"/>
        <c:tickLblPos val="nextTo"/>
        <c:crossAx val="57340165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7208229433144052"/>
          <c:w val="0.9112164396394129"/>
          <c:h val="0.51348831156505115"/>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Brighton &amp; Hove</c:v>
                </c:pt>
                <c:pt idx="1">
                  <c:v>All visits to UK</c:v>
                </c:pt>
              </c:strCache>
            </c:strRef>
          </c:cat>
          <c:val>
            <c:numRef>
              <c:f>Sheet1!$B$2:$B$3</c:f>
              <c:numCache>
                <c:formatCode>0%</c:formatCode>
                <c:ptCount val="2"/>
                <c:pt idx="0">
                  <c:v>0.09</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Brighton &amp; Hove</c:v>
                </c:pt>
                <c:pt idx="1">
                  <c:v>All visits to UK</c:v>
                </c:pt>
              </c:strCache>
            </c:strRef>
          </c:cat>
          <c:val>
            <c:numRef>
              <c:f>Sheet1!$C$2:$C$3</c:f>
              <c:numCache>
                <c:formatCode>0%</c:formatCode>
                <c:ptCount val="2"/>
                <c:pt idx="0">
                  <c:v>0.34</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Brighton &amp; Hove</c:v>
                </c:pt>
                <c:pt idx="1">
                  <c:v>All visits to UK</c:v>
                </c:pt>
              </c:strCache>
            </c:strRef>
          </c:cat>
          <c:val>
            <c:numRef>
              <c:f>Sheet1!$D$2:$D$3</c:f>
              <c:numCache>
                <c:formatCode>0%</c:formatCode>
                <c:ptCount val="2"/>
                <c:pt idx="0">
                  <c:v>0.1</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Brighton &amp; Hove</c:v>
                </c:pt>
                <c:pt idx="1">
                  <c:v>All visits to UK</c:v>
                </c:pt>
              </c:strCache>
            </c:strRef>
          </c:cat>
          <c:val>
            <c:numRef>
              <c:f>Sheet1!$E$2:$E$3</c:f>
              <c:numCache>
                <c:formatCode>0%</c:formatCode>
                <c:ptCount val="2"/>
                <c:pt idx="0">
                  <c:v>0.47</c:v>
                </c:pt>
                <c:pt idx="1">
                  <c:v>0.39</c:v>
                </c:pt>
              </c:numCache>
            </c:numRef>
          </c:val>
        </c:ser>
        <c:dLbls>
          <c:showLegendKey val="0"/>
          <c:showVal val="0"/>
          <c:showCatName val="0"/>
          <c:showSerName val="0"/>
          <c:showPercent val="0"/>
          <c:showBubbleSize val="0"/>
        </c:dLbls>
        <c:gapWidth val="100"/>
        <c:overlap val="100"/>
        <c:axId val="573404008"/>
        <c:axId val="573402440"/>
      </c:barChart>
      <c:catAx>
        <c:axId val="573404008"/>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402440"/>
        <c:crosses val="autoZero"/>
        <c:auto val="1"/>
        <c:lblAlgn val="ctr"/>
        <c:lblOffset val="100"/>
        <c:noMultiLvlLbl val="0"/>
      </c:catAx>
      <c:valAx>
        <c:axId val="573402440"/>
        <c:scaling>
          <c:orientation val="maxMin"/>
        </c:scaling>
        <c:delete val="1"/>
        <c:axPos val="l"/>
        <c:numFmt formatCode="0%" sourceLinked="1"/>
        <c:majorTickMark val="out"/>
        <c:minorTickMark val="none"/>
        <c:tickLblPos val="nextTo"/>
        <c:crossAx val="573404008"/>
        <c:crosses val="autoZero"/>
        <c:crossBetween val="between"/>
      </c:valAx>
      <c:spPr>
        <a:noFill/>
        <a:ln>
          <a:noFill/>
        </a:ln>
        <a:effectLst/>
      </c:spPr>
    </c:plotArea>
    <c:legend>
      <c:legendPos val="b"/>
      <c:layout>
        <c:manualLayout>
          <c:xMode val="edge"/>
          <c:yMode val="edge"/>
          <c:x val="3.2284931040213488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Sheet1!$B$2:$B$5</c:f>
              <c:numCache>
                <c:formatCode>0%</c:formatCode>
                <c:ptCount val="4"/>
                <c:pt idx="0">
                  <c:v>0.16</c:v>
                </c:pt>
                <c:pt idx="1">
                  <c:v>0.11</c:v>
                </c:pt>
                <c:pt idx="2">
                  <c:v>0.19</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Sheet1!$C$2:$C$5</c:f>
              <c:numCache>
                <c:formatCode>0%</c:formatCode>
                <c:ptCount val="4"/>
                <c:pt idx="0">
                  <c:v>0.06</c:v>
                </c:pt>
                <c:pt idx="1">
                  <c:v>0.09</c:v>
                </c:pt>
                <c:pt idx="2">
                  <c:v>0.06</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Sheet1!$D$2:$D$5</c:f>
              <c:numCache>
                <c:formatCode>0%</c:formatCode>
                <c:ptCount val="4"/>
                <c:pt idx="0">
                  <c:v>0.15</c:v>
                </c:pt>
                <c:pt idx="1">
                  <c:v>0.09</c:v>
                </c:pt>
                <c:pt idx="2">
                  <c:v>0.21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Sheet1!$E$2:$E$5</c:f>
              <c:numCache>
                <c:formatCode>0%</c:formatCode>
                <c:ptCount val="4"/>
                <c:pt idx="0">
                  <c:v>0.08</c:v>
                </c:pt>
                <c:pt idx="1">
                  <c:v>0.08</c:v>
                </c:pt>
                <c:pt idx="2">
                  <c:v>0.08</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Sheet1!$F$2:$F$5</c:f>
              <c:numCache>
                <c:formatCode>0%</c:formatCode>
                <c:ptCount val="4"/>
                <c:pt idx="0">
                  <c:v>0.05</c:v>
                </c:pt>
                <c:pt idx="1">
                  <c:v>0.05</c:v>
                </c:pt>
                <c:pt idx="2">
                  <c:v>0.04</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Sheet1!$G$2:$G$5</c:f>
              <c:numCache>
                <c:formatCode>0%</c:formatCode>
                <c:ptCount val="4"/>
                <c:pt idx="0">
                  <c:v>0.06</c:v>
                </c:pt>
                <c:pt idx="1">
                  <c:v>0.06</c:v>
                </c:pt>
                <c:pt idx="2">
                  <c:v>0.05</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Sheet1!$H$2:$H$5</c:f>
              <c:numCache>
                <c:formatCode>0%</c:formatCode>
                <c:ptCount val="4"/>
                <c:pt idx="0">
                  <c:v>0.05</c:v>
                </c:pt>
                <c:pt idx="1">
                  <c:v>0.05</c:v>
                </c:pt>
                <c:pt idx="2">
                  <c:v>0.06</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Sheet1!$I$2:$I$5</c:f>
              <c:numCache>
                <c:formatCode>0%</c:formatCode>
                <c:ptCount val="4"/>
                <c:pt idx="0">
                  <c:v>0.04</c:v>
                </c:pt>
                <c:pt idx="1">
                  <c:v>0.03</c:v>
                </c:pt>
                <c:pt idx="2">
                  <c:v>0.04</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Sheet1!$J$2:$J$5</c:f>
              <c:numCache>
                <c:formatCode>0%</c:formatCode>
                <c:ptCount val="4"/>
                <c:pt idx="0">
                  <c:v>0.04</c:v>
                </c:pt>
                <c:pt idx="1">
                  <c:v>0.06</c:v>
                </c:pt>
                <c:pt idx="2">
                  <c:v>0.02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Brighton &amp; Hove</c:v>
                </c:pt>
                <c:pt idx="1">
                  <c:v>All visitors to UK</c:v>
                </c:pt>
                <c:pt idx="2">
                  <c:v>All holiday visitors to Brighton &amp; Hove</c:v>
                </c:pt>
                <c:pt idx="3">
                  <c:v>All holiday visitors to UK</c:v>
                </c:pt>
              </c:strCache>
            </c:strRef>
          </c:cat>
          <c:val>
            <c:numRef>
              <c:f>Sheet1!$K$2:$K$5</c:f>
              <c:numCache>
                <c:formatCode>0%</c:formatCode>
                <c:ptCount val="4"/>
                <c:pt idx="0">
                  <c:v>0.31</c:v>
                </c:pt>
                <c:pt idx="1">
                  <c:v>0.38</c:v>
                </c:pt>
                <c:pt idx="2">
                  <c:v>0.24</c:v>
                </c:pt>
                <c:pt idx="3">
                  <c:v>0.28999999999999998</c:v>
                </c:pt>
              </c:numCache>
            </c:numRef>
          </c:val>
        </c:ser>
        <c:dLbls>
          <c:showLegendKey val="0"/>
          <c:showVal val="0"/>
          <c:showCatName val="0"/>
          <c:showSerName val="0"/>
          <c:showPercent val="0"/>
          <c:showBubbleSize val="0"/>
        </c:dLbls>
        <c:gapWidth val="49"/>
        <c:overlap val="100"/>
        <c:axId val="573404400"/>
        <c:axId val="573392248"/>
      </c:barChart>
      <c:catAx>
        <c:axId val="573404400"/>
        <c:scaling>
          <c:orientation val="maxMin"/>
        </c:scaling>
        <c:delete val="0"/>
        <c:axPos val="l"/>
        <c:numFmt formatCode="General" sourceLinked="0"/>
        <c:majorTickMark val="none"/>
        <c:minorTickMark val="none"/>
        <c:tickLblPos val="nextTo"/>
        <c:txPr>
          <a:bodyPr/>
          <a:lstStyle/>
          <a:p>
            <a:pPr>
              <a:defRPr sz="1000" b="1"/>
            </a:pPr>
            <a:endParaRPr lang="en-US"/>
          </a:p>
        </c:txPr>
        <c:crossAx val="573392248"/>
        <c:crosses val="autoZero"/>
        <c:auto val="1"/>
        <c:lblAlgn val="ctr"/>
        <c:lblOffset val="100"/>
        <c:noMultiLvlLbl val="0"/>
      </c:catAx>
      <c:valAx>
        <c:axId val="573392248"/>
        <c:scaling>
          <c:orientation val="minMax"/>
          <c:max val="1"/>
        </c:scaling>
        <c:delete val="1"/>
        <c:axPos val="t"/>
        <c:numFmt formatCode="0%" sourceLinked="1"/>
        <c:majorTickMark val="out"/>
        <c:minorTickMark val="none"/>
        <c:tickLblPos val="nextTo"/>
        <c:crossAx val="573404400"/>
        <c:crosses val="autoZero"/>
        <c:crossBetween val="between"/>
      </c:valAx>
    </c:plotArea>
    <c:legend>
      <c:legendPos val="b"/>
      <c:layout>
        <c:manualLayout>
          <c:xMode val="edge"/>
          <c:yMode val="edge"/>
          <c:x val="0"/>
          <c:y val="0.88051921047087733"/>
          <c:w val="1"/>
          <c:h val="0.11948076233666345"/>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0.15040274153204325"/>
          <c:w val="0.99897384094165476"/>
          <c:h val="0.3649468880842085"/>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Brighton &amp; Hove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0.59</c:v>
                </c:pt>
                <c:pt idx="1">
                  <c:v>0.59</c:v>
                </c:pt>
                <c:pt idx="2">
                  <c:v>0.57999999999999996</c:v>
                </c:pt>
                <c:pt idx="3">
                  <c:v>0.44</c:v>
                </c:pt>
                <c:pt idx="4">
                  <c:v>0.39</c:v>
                </c:pt>
                <c:pt idx="5">
                  <c:v>0.1</c:v>
                </c:pt>
                <c:pt idx="6">
                  <c:v>0.75</c:v>
                </c:pt>
                <c:pt idx="7">
                  <c:v>0.25</c:v>
                </c:pt>
                <c:pt idx="8">
                  <c:v>0.04</c:v>
                </c:pt>
              </c:numCache>
            </c:numRef>
          </c:val>
        </c:ser>
        <c:dLbls>
          <c:showLegendKey val="0"/>
          <c:showVal val="0"/>
          <c:showCatName val="0"/>
          <c:showSerName val="0"/>
          <c:showPercent val="0"/>
          <c:showBubbleSize val="0"/>
        </c:dLbls>
        <c:gapWidth val="30"/>
        <c:axId val="573392640"/>
        <c:axId val="573393424"/>
      </c:barChart>
      <c:catAx>
        <c:axId val="573392640"/>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73393424"/>
        <c:crosses val="autoZero"/>
        <c:auto val="1"/>
        <c:lblAlgn val="ctr"/>
        <c:lblOffset val="100"/>
        <c:noMultiLvlLbl val="0"/>
      </c:catAx>
      <c:valAx>
        <c:axId val="573393424"/>
        <c:scaling>
          <c:orientation val="minMax"/>
          <c:max val="1"/>
        </c:scaling>
        <c:delete val="1"/>
        <c:axPos val="l"/>
        <c:majorGridlines>
          <c:spPr>
            <a:ln>
              <a:noFill/>
            </a:ln>
          </c:spPr>
        </c:majorGridlines>
        <c:numFmt formatCode="0%" sourceLinked="1"/>
        <c:majorTickMark val="out"/>
        <c:minorTickMark val="none"/>
        <c:tickLblPos val="nextTo"/>
        <c:crossAx val="573392640"/>
        <c:crosses val="autoZero"/>
        <c:crossBetween val="between"/>
      </c:valAx>
    </c:plotArea>
    <c:legend>
      <c:legendPos val="r"/>
      <c:layout>
        <c:manualLayout>
          <c:xMode val="edge"/>
          <c:yMode val="edge"/>
          <c:x val="0.38918722829803809"/>
          <c:y val="1.9092597442079567E-2"/>
          <c:w val="0.60698600227994337"/>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Sheet1!$B$2:$B$3</c:f>
              <c:numCache>
                <c:formatCode>0%</c:formatCode>
                <c:ptCount val="2"/>
                <c:pt idx="0">
                  <c:v>0.19</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Sheet1!$C$2:$C$3</c:f>
              <c:numCache>
                <c:formatCode>0%</c:formatCode>
                <c:ptCount val="2"/>
                <c:pt idx="0">
                  <c:v>0.45</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Sheet1!$D$2:$D$3</c:f>
              <c:numCache>
                <c:formatCode>0%</c:formatCode>
                <c:ptCount val="2"/>
                <c:pt idx="0">
                  <c:v>0.22</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Sheet1!$E$2:$E$3</c:f>
              <c:numCache>
                <c:formatCode>0%</c:formatCode>
                <c:ptCount val="2"/>
                <c:pt idx="0">
                  <c:v>0.14000000000000001</c:v>
                </c:pt>
                <c:pt idx="1">
                  <c:v>7.0000000000000007E-2</c:v>
                </c:pt>
              </c:numCache>
            </c:numRef>
          </c:val>
        </c:ser>
        <c:dLbls>
          <c:showLegendKey val="0"/>
          <c:showVal val="1"/>
          <c:showCatName val="0"/>
          <c:showSerName val="0"/>
          <c:showPercent val="0"/>
          <c:showBubbleSize val="0"/>
        </c:dLbls>
        <c:gapWidth val="49"/>
        <c:overlap val="100"/>
        <c:axId val="573409496"/>
        <c:axId val="573407536"/>
      </c:barChart>
      <c:catAx>
        <c:axId val="573409496"/>
        <c:scaling>
          <c:orientation val="minMax"/>
        </c:scaling>
        <c:delete val="0"/>
        <c:axPos val="b"/>
        <c:numFmt formatCode="General" sourceLinked="0"/>
        <c:majorTickMark val="none"/>
        <c:minorTickMark val="none"/>
        <c:tickLblPos val="nextTo"/>
        <c:txPr>
          <a:bodyPr/>
          <a:lstStyle/>
          <a:p>
            <a:pPr>
              <a:defRPr b="1"/>
            </a:pPr>
            <a:endParaRPr lang="en-US"/>
          </a:p>
        </c:txPr>
        <c:crossAx val="573407536"/>
        <c:crosses val="autoZero"/>
        <c:auto val="1"/>
        <c:lblAlgn val="ctr"/>
        <c:lblOffset val="100"/>
        <c:noMultiLvlLbl val="0"/>
      </c:catAx>
      <c:valAx>
        <c:axId val="573407536"/>
        <c:scaling>
          <c:orientation val="minMax"/>
        </c:scaling>
        <c:delete val="1"/>
        <c:axPos val="l"/>
        <c:numFmt formatCode="0%" sourceLinked="1"/>
        <c:majorTickMark val="none"/>
        <c:minorTickMark val="none"/>
        <c:tickLblPos val="nextTo"/>
        <c:crossAx val="573409496"/>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Brighton</c:v>
                </c:pt>
                <c:pt idx="1">
                  <c:v>Holiday visitors to UK</c:v>
                </c:pt>
              </c:strCache>
            </c:strRef>
          </c:cat>
          <c:val>
            <c:numRef>
              <c:f>Sheet1!$B$2:$B$4</c:f>
              <c:numCache>
                <c:formatCode>_-[$£-809]* #,##0_-;\-[$£-809]* #,##0_-;_-[$£-809]* "-"??_-;_-@_-</c:formatCode>
                <c:ptCount val="2"/>
                <c:pt idx="0">
                  <c:v>318</c:v>
                </c:pt>
                <c:pt idx="1">
                  <c:v>644</c:v>
                </c:pt>
              </c:numCache>
            </c:numRef>
          </c:val>
        </c:ser>
        <c:dLbls>
          <c:showLegendKey val="0"/>
          <c:showVal val="0"/>
          <c:showCatName val="0"/>
          <c:showSerName val="0"/>
          <c:showPercent val="0"/>
          <c:showBubbleSize val="0"/>
        </c:dLbls>
        <c:gapWidth val="102"/>
        <c:axId val="573413808"/>
        <c:axId val="573414984"/>
      </c:barChart>
      <c:catAx>
        <c:axId val="57341380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3414984"/>
        <c:crosses val="autoZero"/>
        <c:auto val="1"/>
        <c:lblAlgn val="ctr"/>
        <c:lblOffset val="100"/>
        <c:noMultiLvlLbl val="0"/>
      </c:catAx>
      <c:valAx>
        <c:axId val="573414984"/>
        <c:scaling>
          <c:orientation val="minMax"/>
          <c:max val="1000"/>
        </c:scaling>
        <c:delete val="1"/>
        <c:axPos val="l"/>
        <c:numFmt formatCode="_-[$£-809]* #,##0_-;\-[$£-809]* #,##0_-;_-[$£-809]* &quot;-&quot;??_-;_-@_-" sourceLinked="1"/>
        <c:majorTickMark val="out"/>
        <c:minorTickMark val="none"/>
        <c:tickLblPos val="nextTo"/>
        <c:crossAx val="57341380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Brighton</c:v>
                </c:pt>
                <c:pt idx="1">
                  <c:v>Holiday visitors to UK</c:v>
                </c:pt>
              </c:strCache>
            </c:strRef>
          </c:cat>
          <c:val>
            <c:numRef>
              <c:f>Sheet1!$B$2:$B$4</c:f>
              <c:numCache>
                <c:formatCode>_-[$£-809]* #,##0_-;\-[$£-809]* #,##0_-;_-[$£-809]* "-"??_-;_-@_-</c:formatCode>
                <c:ptCount val="2"/>
                <c:pt idx="0">
                  <c:v>71</c:v>
                </c:pt>
                <c:pt idx="1">
                  <c:v>101</c:v>
                </c:pt>
              </c:numCache>
            </c:numRef>
          </c:val>
        </c:ser>
        <c:dLbls>
          <c:showLegendKey val="0"/>
          <c:showVal val="0"/>
          <c:showCatName val="0"/>
          <c:showSerName val="0"/>
          <c:showPercent val="0"/>
          <c:showBubbleSize val="0"/>
        </c:dLbls>
        <c:gapWidth val="102"/>
        <c:axId val="573410280"/>
        <c:axId val="573416944"/>
      </c:barChart>
      <c:catAx>
        <c:axId val="573410280"/>
        <c:scaling>
          <c:orientation val="minMax"/>
        </c:scaling>
        <c:delete val="0"/>
        <c:axPos val="b"/>
        <c:numFmt formatCode="General" sourceLinked="0"/>
        <c:majorTickMark val="out"/>
        <c:minorTickMark val="none"/>
        <c:tickLblPos val="nextTo"/>
        <c:txPr>
          <a:bodyPr/>
          <a:lstStyle/>
          <a:p>
            <a:pPr>
              <a:defRPr sz="900" b="1"/>
            </a:pPr>
            <a:endParaRPr lang="en-US"/>
          </a:p>
        </c:txPr>
        <c:crossAx val="573416944"/>
        <c:crosses val="autoZero"/>
        <c:auto val="1"/>
        <c:lblAlgn val="ctr"/>
        <c:lblOffset val="100"/>
        <c:noMultiLvlLbl val="0"/>
      </c:catAx>
      <c:valAx>
        <c:axId val="573416944"/>
        <c:scaling>
          <c:orientation val="minMax"/>
          <c:max val="1000"/>
        </c:scaling>
        <c:delete val="1"/>
        <c:axPos val="l"/>
        <c:numFmt formatCode="_-[$£-809]* #,##0_-;\-[$£-809]* #,##0_-;_-[$£-809]* &quot;-&quot;??_-;_-@_-" sourceLinked="1"/>
        <c:majorTickMark val="out"/>
        <c:minorTickMark val="none"/>
        <c:tickLblPos val="nextTo"/>
        <c:crossAx val="573410280"/>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Sheet1!$B$2:$B$3</c:f>
              <c:numCache>
                <c:formatCode>0%</c:formatCode>
                <c:ptCount val="2"/>
                <c:pt idx="0">
                  <c:v>0.08</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Sheet1!$C$2:$C$3</c:f>
              <c:numCache>
                <c:formatCode>0%</c:formatCode>
                <c:ptCount val="2"/>
                <c:pt idx="0">
                  <c:v>0.35</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Sheet1!$D$2:$D$3</c:f>
              <c:numCache>
                <c:formatCode>0%</c:formatCode>
                <c:ptCount val="2"/>
                <c:pt idx="0">
                  <c:v>0.41</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Sheet1!$E$2:$E$3</c:f>
              <c:numCache>
                <c:formatCode>0%</c:formatCode>
                <c:ptCount val="2"/>
                <c:pt idx="0">
                  <c:v>0.15</c:v>
                </c:pt>
                <c:pt idx="1">
                  <c:v>0.21</c:v>
                </c:pt>
              </c:numCache>
            </c:numRef>
          </c:val>
        </c:ser>
        <c:dLbls>
          <c:showLegendKey val="0"/>
          <c:showVal val="0"/>
          <c:showCatName val="0"/>
          <c:showSerName val="0"/>
          <c:showPercent val="0"/>
          <c:showBubbleSize val="0"/>
        </c:dLbls>
        <c:gapWidth val="49"/>
        <c:overlap val="100"/>
        <c:axId val="573412240"/>
        <c:axId val="573406360"/>
      </c:barChart>
      <c:catAx>
        <c:axId val="573412240"/>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3406360"/>
        <c:crosses val="autoZero"/>
        <c:auto val="1"/>
        <c:lblAlgn val="ctr"/>
        <c:lblOffset val="100"/>
        <c:noMultiLvlLbl val="0"/>
      </c:catAx>
      <c:valAx>
        <c:axId val="573406360"/>
        <c:scaling>
          <c:orientation val="minMax"/>
        </c:scaling>
        <c:delete val="1"/>
        <c:axPos val="l"/>
        <c:numFmt formatCode="0%" sourceLinked="1"/>
        <c:majorTickMark val="out"/>
        <c:minorTickMark val="none"/>
        <c:tickLblPos val="nextTo"/>
        <c:crossAx val="573412240"/>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312115784"/>
        <c:axId val="312114216"/>
      </c:lineChart>
      <c:catAx>
        <c:axId val="312115784"/>
        <c:scaling>
          <c:orientation val="minMax"/>
        </c:scaling>
        <c:delete val="1"/>
        <c:axPos val="b"/>
        <c:numFmt formatCode="General" sourceLinked="0"/>
        <c:majorTickMark val="out"/>
        <c:minorTickMark val="none"/>
        <c:tickLblPos val="nextTo"/>
        <c:crossAx val="312114216"/>
        <c:crosses val="autoZero"/>
        <c:auto val="1"/>
        <c:lblAlgn val="ctr"/>
        <c:lblOffset val="100"/>
        <c:noMultiLvlLbl val="0"/>
      </c:catAx>
      <c:valAx>
        <c:axId val="312114216"/>
        <c:scaling>
          <c:orientation val="minMax"/>
        </c:scaling>
        <c:delete val="1"/>
        <c:axPos val="l"/>
        <c:numFmt formatCode="General" sourceLinked="1"/>
        <c:majorTickMark val="out"/>
        <c:minorTickMark val="none"/>
        <c:tickLblPos val="nextTo"/>
        <c:crossAx val="31211578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Sheet1!$B$2:$B$3</c:f>
              <c:numCache>
                <c:formatCode>0%</c:formatCode>
                <c:ptCount val="2"/>
                <c:pt idx="0">
                  <c:v>0.8</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Sheet1!$C$2:$C$3</c:f>
              <c:numCache>
                <c:formatCode>0%</c:formatCode>
                <c:ptCount val="2"/>
                <c:pt idx="0">
                  <c:v>0.2</c:v>
                </c:pt>
                <c:pt idx="1">
                  <c:v>0.16</c:v>
                </c:pt>
              </c:numCache>
            </c:numRef>
          </c:val>
        </c:ser>
        <c:dLbls>
          <c:showLegendKey val="0"/>
          <c:showVal val="0"/>
          <c:showCatName val="0"/>
          <c:showSerName val="0"/>
          <c:showPercent val="0"/>
          <c:showBubbleSize val="0"/>
        </c:dLbls>
        <c:gapWidth val="49"/>
        <c:overlap val="100"/>
        <c:axId val="573404792"/>
        <c:axId val="573415376"/>
      </c:barChart>
      <c:catAx>
        <c:axId val="573404792"/>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3415376"/>
        <c:crosses val="autoZero"/>
        <c:auto val="1"/>
        <c:lblAlgn val="ctr"/>
        <c:lblOffset val="100"/>
        <c:noMultiLvlLbl val="0"/>
      </c:catAx>
      <c:valAx>
        <c:axId val="573415376"/>
        <c:scaling>
          <c:orientation val="minMax"/>
        </c:scaling>
        <c:delete val="1"/>
        <c:axPos val="l"/>
        <c:numFmt formatCode="0%" sourceLinked="1"/>
        <c:majorTickMark val="out"/>
        <c:minorTickMark val="none"/>
        <c:tickLblPos val="nextTo"/>
        <c:crossAx val="573404792"/>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Sheet1!$B$2:$B$3</c:f>
              <c:numCache>
                <c:formatCode>0%</c:formatCode>
                <c:ptCount val="2"/>
                <c:pt idx="0">
                  <c:v>0.13</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Sheet1!$D$2:$D$3</c:f>
              <c:numCache>
                <c:formatCode>0%</c:formatCode>
                <c:ptCount val="2"/>
                <c:pt idx="0">
                  <c:v>0.18</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Sheet1!$E$2:$E$3</c:f>
              <c:numCache>
                <c:formatCode>0%</c:formatCode>
                <c:ptCount val="2"/>
                <c:pt idx="0">
                  <c:v>0.18</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Sheet1!$F$2:$F$3</c:f>
              <c:numCache>
                <c:formatCode>0%</c:formatCode>
                <c:ptCount val="2"/>
                <c:pt idx="0">
                  <c:v>0.2</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Sheet1!$G$2:$G$3</c:f>
              <c:numCache>
                <c:formatCode>0%</c:formatCode>
                <c:ptCount val="2"/>
                <c:pt idx="0">
                  <c:v>0.11</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Sheet1!$H$2:$H$3</c:f>
              <c:numCache>
                <c:formatCode>0%</c:formatCode>
                <c:ptCount val="2"/>
                <c:pt idx="0">
                  <c:v>7.0000000000000007E-2</c:v>
                </c:pt>
                <c:pt idx="1">
                  <c:v>0.06</c:v>
                </c:pt>
              </c:numCache>
            </c:numRef>
          </c:val>
        </c:ser>
        <c:dLbls>
          <c:showLegendKey val="0"/>
          <c:showVal val="0"/>
          <c:showCatName val="0"/>
          <c:showSerName val="0"/>
          <c:showPercent val="0"/>
          <c:showBubbleSize val="0"/>
        </c:dLbls>
        <c:gapWidth val="100"/>
        <c:overlap val="100"/>
        <c:axId val="573415768"/>
        <c:axId val="573405968"/>
      </c:barChart>
      <c:catAx>
        <c:axId val="573415768"/>
        <c:scaling>
          <c:orientation val="minMax"/>
        </c:scaling>
        <c:delete val="0"/>
        <c:axPos val="b"/>
        <c:numFmt formatCode="General" sourceLinked="0"/>
        <c:majorTickMark val="out"/>
        <c:minorTickMark val="none"/>
        <c:tickLblPos val="nextTo"/>
        <c:crossAx val="573405968"/>
        <c:crosses val="autoZero"/>
        <c:auto val="1"/>
        <c:lblAlgn val="ctr"/>
        <c:lblOffset val="100"/>
        <c:noMultiLvlLbl val="0"/>
      </c:catAx>
      <c:valAx>
        <c:axId val="573405968"/>
        <c:scaling>
          <c:orientation val="minMax"/>
        </c:scaling>
        <c:delete val="1"/>
        <c:axPos val="l"/>
        <c:numFmt formatCode="0%" sourceLinked="1"/>
        <c:majorTickMark val="out"/>
        <c:minorTickMark val="none"/>
        <c:tickLblPos val="nextTo"/>
        <c:crossAx val="573415768"/>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58252802009817"/>
          <c:y val="5.633511710046165E-2"/>
          <c:w val="0.81184278504749341"/>
          <c:h val="0.73492387320903541"/>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Sheet1!$B$2:$B$3</c:f>
              <c:numCache>
                <c:formatCode>0%</c:formatCode>
                <c:ptCount val="2"/>
                <c:pt idx="0">
                  <c:v>0.13</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Sheet1!$C$2:$C$3</c:f>
              <c:numCache>
                <c:formatCode>0%</c:formatCode>
                <c:ptCount val="2"/>
                <c:pt idx="0">
                  <c:v>0.49</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Brighton &amp; Hove</c:v>
                </c:pt>
                <c:pt idx="1">
                  <c:v>Holiday visitors to UK</c:v>
                </c:pt>
              </c:strCache>
            </c:strRef>
          </c:cat>
          <c:val>
            <c:numRef>
              <c:f>Sheet1!$D$2:$D$3</c:f>
              <c:numCache>
                <c:formatCode>0%</c:formatCode>
                <c:ptCount val="2"/>
                <c:pt idx="0">
                  <c:v>0.38</c:v>
                </c:pt>
                <c:pt idx="1">
                  <c:v>0.15</c:v>
                </c:pt>
              </c:numCache>
            </c:numRef>
          </c:val>
        </c:ser>
        <c:dLbls>
          <c:showLegendKey val="0"/>
          <c:showVal val="1"/>
          <c:showCatName val="0"/>
          <c:showSerName val="0"/>
          <c:showPercent val="0"/>
          <c:showBubbleSize val="0"/>
        </c:dLbls>
        <c:gapWidth val="49"/>
        <c:overlap val="100"/>
        <c:axId val="573414200"/>
        <c:axId val="573409888"/>
      </c:barChart>
      <c:catAx>
        <c:axId val="573414200"/>
        <c:scaling>
          <c:orientation val="minMax"/>
        </c:scaling>
        <c:delete val="0"/>
        <c:axPos val="b"/>
        <c:numFmt formatCode="General" sourceLinked="0"/>
        <c:majorTickMark val="none"/>
        <c:minorTickMark val="none"/>
        <c:tickLblPos val="nextTo"/>
        <c:txPr>
          <a:bodyPr/>
          <a:lstStyle/>
          <a:p>
            <a:pPr>
              <a:defRPr b="1"/>
            </a:pPr>
            <a:endParaRPr lang="en-US"/>
          </a:p>
        </c:txPr>
        <c:crossAx val="573409888"/>
        <c:crosses val="autoZero"/>
        <c:auto val="1"/>
        <c:lblAlgn val="ctr"/>
        <c:lblOffset val="100"/>
        <c:noMultiLvlLbl val="0"/>
      </c:catAx>
      <c:valAx>
        <c:axId val="573409888"/>
        <c:scaling>
          <c:orientation val="minMax"/>
        </c:scaling>
        <c:delete val="1"/>
        <c:axPos val="l"/>
        <c:numFmt formatCode="0%" sourceLinked="1"/>
        <c:majorTickMark val="none"/>
        <c:minorTickMark val="none"/>
        <c:tickLblPos val="nextTo"/>
        <c:crossAx val="573414200"/>
        <c:crosses val="autoZero"/>
        <c:crossBetween val="between"/>
      </c:valAx>
    </c:plotArea>
    <c:legend>
      <c:legendPos val="l"/>
      <c:layout>
        <c:manualLayout>
          <c:xMode val="edge"/>
          <c:yMode val="edge"/>
          <c:x val="2.6849213127785342E-2"/>
          <c:y val="2.8324036590860652E-2"/>
          <c:w val="0.23878117403582835"/>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dLbl>
              <c:idx val="4"/>
              <c:tx>
                <c:rich>
                  <a:bodyPr/>
                  <a:lstStyle/>
                  <a:p>
                    <a:r>
                      <a:rPr lang="en-US" dirty="0" smtClean="0"/>
                      <a:t>&lt;1%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 East (excl. London)</c:v>
                </c:pt>
                <c:pt idx="1">
                  <c:v>London</c:v>
                </c:pt>
                <c:pt idx="2">
                  <c:v>North West</c:v>
                </c:pt>
                <c:pt idx="3">
                  <c:v>South West</c:v>
                </c:pt>
                <c:pt idx="4">
                  <c:v>East</c:v>
                </c:pt>
              </c:strCache>
            </c:strRef>
          </c:cat>
          <c:val>
            <c:numRef>
              <c:f>Sheet1!$B$2:$B$6</c:f>
              <c:numCache>
                <c:formatCode>0%</c:formatCode>
                <c:ptCount val="5"/>
                <c:pt idx="0">
                  <c:v>0.49</c:v>
                </c:pt>
                <c:pt idx="1">
                  <c:v>0.47</c:v>
                </c:pt>
                <c:pt idx="2">
                  <c:v>0.01</c:v>
                </c:pt>
                <c:pt idx="3">
                  <c:v>0.01</c:v>
                </c:pt>
                <c:pt idx="4" formatCode="0.0%">
                  <c:v>5.0000000000000001E-3</c:v>
                </c:pt>
              </c:numCache>
            </c:numRef>
          </c:val>
        </c:ser>
        <c:dLbls>
          <c:showLegendKey val="0"/>
          <c:showVal val="0"/>
          <c:showCatName val="0"/>
          <c:showSerName val="0"/>
          <c:showPercent val="0"/>
          <c:showBubbleSize val="0"/>
        </c:dLbls>
        <c:gapWidth val="150"/>
        <c:axId val="573411064"/>
        <c:axId val="573409104"/>
      </c:barChart>
      <c:catAx>
        <c:axId val="573411064"/>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73409104"/>
        <c:crosses val="autoZero"/>
        <c:auto val="1"/>
        <c:lblAlgn val="ctr"/>
        <c:lblOffset val="100"/>
        <c:noMultiLvlLbl val="0"/>
      </c:catAx>
      <c:valAx>
        <c:axId val="573409104"/>
        <c:scaling>
          <c:orientation val="minMax"/>
        </c:scaling>
        <c:delete val="1"/>
        <c:axPos val="t"/>
        <c:numFmt formatCode="0%" sourceLinked="1"/>
        <c:majorTickMark val="out"/>
        <c:minorTickMark val="none"/>
        <c:tickLblPos val="nextTo"/>
        <c:crossAx val="573411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Bristol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c:v>2.5</c:v>
                </c:pt>
                <c:pt idx="1">
                  <c:v>2.7</c:v>
                </c:pt>
                <c:pt idx="2" formatCode="0.0">
                  <c:v>2.9</c:v>
                </c:pt>
                <c:pt idx="3" formatCode="0.0">
                  <c:v>3.6</c:v>
                </c:pt>
                <c:pt idx="4" formatCode="0.0">
                  <c:v>4.0999999999999996</c:v>
                </c:pt>
              </c:numCache>
            </c:numRef>
          </c:val>
        </c:ser>
        <c:ser>
          <c:idx val="1"/>
          <c:order val="1"/>
          <c:tx>
            <c:strRef>
              <c:f>Sheet1!$C$1</c:f>
              <c:strCache>
                <c:ptCount val="1"/>
                <c:pt idx="0">
                  <c:v>Bristol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0.6</c:v>
                </c:pt>
                <c:pt idx="1">
                  <c:v>0.6</c:v>
                </c:pt>
                <c:pt idx="2" formatCode="0.0">
                  <c:v>0.4</c:v>
                </c:pt>
                <c:pt idx="3" formatCode="0.0">
                  <c:v>1.1000000000000001</c:v>
                </c:pt>
                <c:pt idx="4" formatCode="0.0">
                  <c:v>0.8</c:v>
                </c:pt>
              </c:numCache>
            </c:numRef>
          </c:val>
        </c:ser>
        <c:dLbls>
          <c:showLegendKey val="0"/>
          <c:showVal val="0"/>
          <c:showCatName val="0"/>
          <c:showSerName val="0"/>
          <c:showPercent val="0"/>
          <c:showBubbleSize val="0"/>
        </c:dLbls>
        <c:gapWidth val="219"/>
        <c:axId val="573411456"/>
        <c:axId val="57341184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73411456"/>
        <c:axId val="573411848"/>
      </c:lineChart>
      <c:catAx>
        <c:axId val="5734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411848"/>
        <c:crosses val="autoZero"/>
        <c:auto val="1"/>
        <c:lblAlgn val="ctr"/>
        <c:lblOffset val="100"/>
        <c:noMultiLvlLbl val="0"/>
      </c:catAx>
      <c:valAx>
        <c:axId val="573411848"/>
        <c:scaling>
          <c:orientation val="minMax"/>
        </c:scaling>
        <c:delete val="1"/>
        <c:axPos val="l"/>
        <c:numFmt formatCode="General" sourceLinked="1"/>
        <c:majorTickMark val="none"/>
        <c:minorTickMark val="none"/>
        <c:tickLblPos val="nextTo"/>
        <c:crossAx val="57341145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Bristol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123</c:v>
                </c:pt>
                <c:pt idx="1">
                  <c:v>166</c:v>
                </c:pt>
                <c:pt idx="2">
                  <c:v>158</c:v>
                </c:pt>
                <c:pt idx="3">
                  <c:v>187</c:v>
                </c:pt>
                <c:pt idx="4">
                  <c:v>213</c:v>
                </c:pt>
              </c:numCache>
            </c:numRef>
          </c:val>
        </c:ser>
        <c:ser>
          <c:idx val="1"/>
          <c:order val="1"/>
          <c:tx>
            <c:strRef>
              <c:f>Sheet1!$C$1</c:f>
              <c:strCache>
                <c:ptCount val="1"/>
                <c:pt idx="0">
                  <c:v>Bristol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36</c:v>
                </c:pt>
                <c:pt idx="1">
                  <c:v>39</c:v>
                </c:pt>
                <c:pt idx="2">
                  <c:v>30</c:v>
                </c:pt>
                <c:pt idx="3">
                  <c:v>47</c:v>
                </c:pt>
                <c:pt idx="4">
                  <c:v>59</c:v>
                </c:pt>
              </c:numCache>
            </c:numRef>
          </c:val>
        </c:ser>
        <c:dLbls>
          <c:showLegendKey val="0"/>
          <c:showVal val="0"/>
          <c:showCatName val="0"/>
          <c:showSerName val="0"/>
          <c:showPercent val="0"/>
          <c:showBubbleSize val="0"/>
        </c:dLbls>
        <c:gapWidth val="219"/>
        <c:axId val="573405576"/>
        <c:axId val="57341616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73405576"/>
        <c:axId val="573416160"/>
      </c:lineChart>
      <c:catAx>
        <c:axId val="57340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416160"/>
        <c:crosses val="autoZero"/>
        <c:auto val="1"/>
        <c:lblAlgn val="ctr"/>
        <c:lblOffset val="100"/>
        <c:noMultiLvlLbl val="0"/>
      </c:catAx>
      <c:valAx>
        <c:axId val="573416160"/>
        <c:scaling>
          <c:orientation val="minMax"/>
        </c:scaling>
        <c:delete val="1"/>
        <c:axPos val="l"/>
        <c:numFmt formatCode="General" sourceLinked="1"/>
        <c:majorTickMark val="none"/>
        <c:minorTickMark val="none"/>
        <c:tickLblPos val="nextTo"/>
        <c:crossAx val="57340557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Bristol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395</c:v>
                </c:pt>
                <c:pt idx="1">
                  <c:v>422</c:v>
                </c:pt>
                <c:pt idx="2">
                  <c:v>446</c:v>
                </c:pt>
                <c:pt idx="3">
                  <c:v>526</c:v>
                </c:pt>
                <c:pt idx="4">
                  <c:v>570</c:v>
                </c:pt>
              </c:numCache>
            </c:numRef>
          </c:val>
        </c:ser>
        <c:ser>
          <c:idx val="1"/>
          <c:order val="1"/>
          <c:tx>
            <c:strRef>
              <c:f>Sheet1!$C$1</c:f>
              <c:strCache>
                <c:ptCount val="1"/>
                <c:pt idx="0">
                  <c:v>Bristol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127</c:v>
                </c:pt>
                <c:pt idx="1">
                  <c:v>140</c:v>
                </c:pt>
                <c:pt idx="2">
                  <c:v>120</c:v>
                </c:pt>
                <c:pt idx="3">
                  <c:v>163</c:v>
                </c:pt>
                <c:pt idx="4">
                  <c:v>167</c:v>
                </c:pt>
              </c:numCache>
            </c:numRef>
          </c:val>
        </c:ser>
        <c:dLbls>
          <c:showLegendKey val="0"/>
          <c:showVal val="0"/>
          <c:showCatName val="0"/>
          <c:showSerName val="0"/>
          <c:showPercent val="0"/>
          <c:showBubbleSize val="0"/>
        </c:dLbls>
        <c:gapWidth val="219"/>
        <c:axId val="573422824"/>
        <c:axId val="573417728"/>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73422824"/>
        <c:axId val="573417728"/>
      </c:lineChart>
      <c:catAx>
        <c:axId val="573422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417728"/>
        <c:crosses val="autoZero"/>
        <c:auto val="1"/>
        <c:lblAlgn val="ctr"/>
        <c:lblOffset val="100"/>
        <c:noMultiLvlLbl val="0"/>
      </c:catAx>
      <c:valAx>
        <c:axId val="573417728"/>
        <c:scaling>
          <c:orientation val="minMax"/>
        </c:scaling>
        <c:delete val="1"/>
        <c:axPos val="l"/>
        <c:numFmt formatCode="General" sourceLinked="1"/>
        <c:majorTickMark val="none"/>
        <c:minorTickMark val="none"/>
        <c:tickLblPos val="nextTo"/>
        <c:crossAx val="573422824"/>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Bristol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Bristol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73421648"/>
        <c:axId val="573418120"/>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73421648"/>
        <c:axId val="573418120"/>
      </c:lineChart>
      <c:catAx>
        <c:axId val="573421648"/>
        <c:scaling>
          <c:orientation val="minMax"/>
        </c:scaling>
        <c:delete val="1"/>
        <c:axPos val="b"/>
        <c:numFmt formatCode="General" sourceLinked="1"/>
        <c:majorTickMark val="none"/>
        <c:minorTickMark val="none"/>
        <c:tickLblPos val="nextTo"/>
        <c:crossAx val="573418120"/>
        <c:crosses val="autoZero"/>
        <c:auto val="1"/>
        <c:lblAlgn val="ctr"/>
        <c:lblOffset val="100"/>
        <c:noMultiLvlLbl val="0"/>
      </c:catAx>
      <c:valAx>
        <c:axId val="573418120"/>
        <c:scaling>
          <c:orientation val="minMax"/>
        </c:scaling>
        <c:delete val="1"/>
        <c:axPos val="l"/>
        <c:numFmt formatCode="General" sourceLinked="1"/>
        <c:majorTickMark val="none"/>
        <c:minorTickMark val="none"/>
        <c:tickLblPos val="nextTo"/>
        <c:crossAx val="573421648"/>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5431016925982731E-2"/>
                  <c:y val="-8.261976206159076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3424000"/>
        <c:axId val="573418512"/>
      </c:lineChart>
      <c:catAx>
        <c:axId val="573424000"/>
        <c:scaling>
          <c:orientation val="minMax"/>
        </c:scaling>
        <c:delete val="1"/>
        <c:axPos val="b"/>
        <c:numFmt formatCode="General" sourceLinked="0"/>
        <c:majorTickMark val="out"/>
        <c:minorTickMark val="none"/>
        <c:tickLblPos val="nextTo"/>
        <c:crossAx val="573418512"/>
        <c:crosses val="autoZero"/>
        <c:auto val="1"/>
        <c:lblAlgn val="ctr"/>
        <c:lblOffset val="100"/>
        <c:noMultiLvlLbl val="0"/>
      </c:catAx>
      <c:valAx>
        <c:axId val="573418512"/>
        <c:scaling>
          <c:orientation val="minMax"/>
        </c:scaling>
        <c:delete val="1"/>
        <c:axPos val="l"/>
        <c:numFmt formatCode="#,##0" sourceLinked="1"/>
        <c:majorTickMark val="out"/>
        <c:minorTickMark val="none"/>
        <c:tickLblPos val="nextTo"/>
        <c:crossAx val="573424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73420080"/>
        <c:axId val="573422432"/>
      </c:lineChart>
      <c:catAx>
        <c:axId val="573420080"/>
        <c:scaling>
          <c:orientation val="minMax"/>
        </c:scaling>
        <c:delete val="1"/>
        <c:axPos val="b"/>
        <c:numFmt formatCode="General" sourceLinked="0"/>
        <c:majorTickMark val="out"/>
        <c:minorTickMark val="none"/>
        <c:tickLblPos val="nextTo"/>
        <c:crossAx val="573422432"/>
        <c:crosses val="autoZero"/>
        <c:auto val="1"/>
        <c:lblAlgn val="ctr"/>
        <c:lblOffset val="100"/>
        <c:noMultiLvlLbl val="0"/>
      </c:catAx>
      <c:valAx>
        <c:axId val="573422432"/>
        <c:scaling>
          <c:orientation val="minMax"/>
        </c:scaling>
        <c:delete val="1"/>
        <c:axPos val="l"/>
        <c:numFmt formatCode="General" sourceLinked="1"/>
        <c:majorTickMark val="out"/>
        <c:minorTickMark val="none"/>
        <c:tickLblPos val="nextTo"/>
        <c:crossAx val="573420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291310446182515"/>
          <c:w val="0.9112164396394129"/>
          <c:h val="0.53834118791856667"/>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Bath</c:v>
                </c:pt>
                <c:pt idx="1">
                  <c:v>All visits to UK</c:v>
                </c:pt>
              </c:strCache>
            </c:strRef>
          </c:cat>
          <c:val>
            <c:numRef>
              <c:f>Sheet1!$B$2:$B$3</c:f>
              <c:numCache>
                <c:formatCode>0%</c:formatCode>
                <c:ptCount val="2"/>
                <c:pt idx="0">
                  <c:v>0.04</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Bath</c:v>
                </c:pt>
                <c:pt idx="1">
                  <c:v>All visits to UK</c:v>
                </c:pt>
              </c:strCache>
            </c:strRef>
          </c:cat>
          <c:val>
            <c:numRef>
              <c:f>Sheet1!$C$2:$C$3</c:f>
              <c:numCache>
                <c:formatCode>0%</c:formatCode>
                <c:ptCount val="2"/>
                <c:pt idx="0">
                  <c:v>0.27</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Bath</c:v>
                </c:pt>
                <c:pt idx="1">
                  <c:v>All visits to UK</c:v>
                </c:pt>
              </c:strCache>
            </c:strRef>
          </c:cat>
          <c:val>
            <c:numRef>
              <c:f>Sheet1!$D$2:$D$3</c:f>
              <c:numCache>
                <c:formatCode>0%</c:formatCode>
                <c:ptCount val="2"/>
                <c:pt idx="0">
                  <c:v>7.0000000000000007E-2</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Bath</c:v>
                </c:pt>
                <c:pt idx="1">
                  <c:v>All visits to UK</c:v>
                </c:pt>
              </c:strCache>
            </c:strRef>
          </c:cat>
          <c:val>
            <c:numRef>
              <c:f>Sheet1!$E$2:$E$3</c:f>
              <c:numCache>
                <c:formatCode>0%</c:formatCode>
                <c:ptCount val="2"/>
                <c:pt idx="0">
                  <c:v>0.62</c:v>
                </c:pt>
                <c:pt idx="1">
                  <c:v>0.39</c:v>
                </c:pt>
              </c:numCache>
            </c:numRef>
          </c:val>
        </c:ser>
        <c:dLbls>
          <c:showLegendKey val="0"/>
          <c:showVal val="0"/>
          <c:showCatName val="0"/>
          <c:showSerName val="0"/>
          <c:showPercent val="0"/>
          <c:showBubbleSize val="0"/>
        </c:dLbls>
        <c:gapWidth val="100"/>
        <c:overlap val="100"/>
        <c:axId val="312108336"/>
        <c:axId val="312101280"/>
      </c:barChart>
      <c:catAx>
        <c:axId val="312108336"/>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2101280"/>
        <c:crosses val="autoZero"/>
        <c:auto val="1"/>
        <c:lblAlgn val="ctr"/>
        <c:lblOffset val="100"/>
        <c:noMultiLvlLbl val="0"/>
      </c:catAx>
      <c:valAx>
        <c:axId val="312101280"/>
        <c:scaling>
          <c:orientation val="maxMin"/>
        </c:scaling>
        <c:delete val="1"/>
        <c:axPos val="l"/>
        <c:numFmt formatCode="0%" sourceLinked="1"/>
        <c:majorTickMark val="out"/>
        <c:minorTickMark val="none"/>
        <c:tickLblPos val="nextTo"/>
        <c:crossAx val="312108336"/>
        <c:crosses val="autoZero"/>
        <c:crossBetween val="between"/>
      </c:valAx>
      <c:spPr>
        <a:noFill/>
        <a:ln>
          <a:noFill/>
        </a:ln>
        <a:effectLst/>
      </c:spPr>
    </c:plotArea>
    <c:legend>
      <c:legendPos val="b"/>
      <c:layout>
        <c:manualLayout>
          <c:xMode val="edge"/>
          <c:yMode val="edge"/>
          <c:x val="5.6498629320373604E-2"/>
          <c:y val="0.8563523315960782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73424392"/>
        <c:axId val="573419688"/>
      </c:lineChart>
      <c:catAx>
        <c:axId val="573424392"/>
        <c:scaling>
          <c:orientation val="minMax"/>
        </c:scaling>
        <c:delete val="1"/>
        <c:axPos val="b"/>
        <c:numFmt formatCode="General" sourceLinked="0"/>
        <c:majorTickMark val="out"/>
        <c:minorTickMark val="none"/>
        <c:tickLblPos val="nextTo"/>
        <c:crossAx val="573419688"/>
        <c:crosses val="autoZero"/>
        <c:auto val="1"/>
        <c:lblAlgn val="ctr"/>
        <c:lblOffset val="100"/>
        <c:noMultiLvlLbl val="0"/>
      </c:catAx>
      <c:valAx>
        <c:axId val="573419688"/>
        <c:scaling>
          <c:orientation val="minMax"/>
        </c:scaling>
        <c:delete val="1"/>
        <c:axPos val="l"/>
        <c:numFmt formatCode="General" sourceLinked="1"/>
        <c:majorTickMark val="out"/>
        <c:minorTickMark val="none"/>
        <c:tickLblPos val="nextTo"/>
        <c:crossAx val="57342439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400" b="1" dirty="0" smtClean="0"/>
              <a:t>Trip purpose</a:t>
            </a:r>
            <a:endParaRPr lang="en-GB" sz="1400" b="1" dirty="0"/>
          </a:p>
        </c:rich>
      </c:tx>
      <c:overlay val="0"/>
      <c:spPr>
        <a:noFill/>
        <a:ln>
          <a:noFill/>
        </a:ln>
        <a:effectLst/>
      </c:spPr>
    </c:title>
    <c:autoTitleDeleted val="0"/>
    <c:plotArea>
      <c:layout>
        <c:manualLayout>
          <c:layoutTarget val="inner"/>
          <c:xMode val="edge"/>
          <c:yMode val="edge"/>
          <c:x val="4.4391780180293543E-2"/>
          <c:y val="0.30373688435927276"/>
          <c:w val="0.9112164396394129"/>
          <c:h val="0.56940728336046109"/>
        </c:manualLayout>
      </c:layout>
      <c:barChart>
        <c:barDir val="col"/>
        <c:grouping val="percentStacked"/>
        <c:varyColors val="0"/>
        <c:ser>
          <c:idx val="0"/>
          <c:order val="0"/>
          <c:tx>
            <c:strRef>
              <c:f>Sheet1!$B$1</c:f>
              <c:strCache>
                <c:ptCount val="1"/>
                <c:pt idx="0">
                  <c:v>Other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Bristol</c:v>
                </c:pt>
                <c:pt idx="1">
                  <c:v>All visits to UK</c:v>
                </c:pt>
              </c:strCache>
            </c:strRef>
          </c:cat>
          <c:val>
            <c:numRef>
              <c:f>Sheet1!$B$2:$B$3</c:f>
              <c:numCache>
                <c:formatCode>0%</c:formatCode>
                <c:ptCount val="2"/>
                <c:pt idx="0">
                  <c:v>0.05</c:v>
                </c:pt>
                <c:pt idx="1">
                  <c:v>0.08</c:v>
                </c:pt>
              </c:numCache>
            </c:numRef>
          </c:val>
        </c:ser>
        <c:ser>
          <c:idx val="1"/>
          <c:order val="1"/>
          <c:tx>
            <c:strRef>
              <c:f>Sheet1!$C$1</c:f>
              <c:strCache>
                <c:ptCount val="1"/>
                <c:pt idx="0">
                  <c:v>VFR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Bristol</c:v>
                </c:pt>
                <c:pt idx="1">
                  <c:v>All visits to UK</c:v>
                </c:pt>
              </c:strCache>
            </c:strRef>
          </c:cat>
          <c:val>
            <c:numRef>
              <c:f>Sheet1!$C$2:$C$3</c:f>
              <c:numCache>
                <c:formatCode>0%</c:formatCode>
                <c:ptCount val="2"/>
                <c:pt idx="0">
                  <c:v>0.36</c:v>
                </c:pt>
                <c:pt idx="1">
                  <c:v>0.3</c:v>
                </c:pt>
              </c:numCache>
            </c:numRef>
          </c:val>
        </c:ser>
        <c:ser>
          <c:idx val="2"/>
          <c:order val="2"/>
          <c:tx>
            <c:strRef>
              <c:f>Sheet1!$D$1</c:f>
              <c:strCache>
                <c:ptCount val="1"/>
                <c:pt idx="0">
                  <c:v>Business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visits to Bristol</c:v>
                </c:pt>
                <c:pt idx="1">
                  <c:v>All visits to UK</c:v>
                </c:pt>
              </c:strCache>
            </c:strRef>
          </c:cat>
          <c:val>
            <c:numRef>
              <c:f>Sheet1!$D$2:$D$3</c:f>
              <c:numCache>
                <c:formatCode>0%</c:formatCode>
                <c:ptCount val="2"/>
                <c:pt idx="0">
                  <c:v>0.3</c:v>
                </c:pt>
                <c:pt idx="1">
                  <c:v>0.23</c:v>
                </c:pt>
              </c:numCache>
            </c:numRef>
          </c:val>
        </c:ser>
        <c:ser>
          <c:idx val="3"/>
          <c:order val="3"/>
          <c:tx>
            <c:strRef>
              <c:f>Sheet1!$E$1</c:f>
              <c:strCache>
                <c:ptCount val="1"/>
                <c:pt idx="0">
                  <c:v>Holiday</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All visits to Bristol</c:v>
                </c:pt>
                <c:pt idx="1">
                  <c:v>All visits to UK</c:v>
                </c:pt>
              </c:strCache>
            </c:strRef>
          </c:cat>
          <c:val>
            <c:numRef>
              <c:f>Sheet1!$E$2:$E$3</c:f>
              <c:numCache>
                <c:formatCode>0%</c:formatCode>
                <c:ptCount val="2"/>
                <c:pt idx="0">
                  <c:v>0.28999999999999998</c:v>
                </c:pt>
                <c:pt idx="1">
                  <c:v>0.39</c:v>
                </c:pt>
              </c:numCache>
            </c:numRef>
          </c:val>
        </c:ser>
        <c:dLbls>
          <c:showLegendKey val="0"/>
          <c:showVal val="0"/>
          <c:showCatName val="0"/>
          <c:showSerName val="0"/>
          <c:showPercent val="0"/>
          <c:showBubbleSize val="0"/>
        </c:dLbls>
        <c:gapWidth val="100"/>
        <c:overlap val="100"/>
        <c:axId val="573420864"/>
        <c:axId val="573421256"/>
      </c:barChart>
      <c:catAx>
        <c:axId val="573420864"/>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3421256"/>
        <c:crosses val="autoZero"/>
        <c:auto val="1"/>
        <c:lblAlgn val="ctr"/>
        <c:lblOffset val="100"/>
        <c:noMultiLvlLbl val="0"/>
      </c:catAx>
      <c:valAx>
        <c:axId val="573421256"/>
        <c:scaling>
          <c:orientation val="maxMin"/>
        </c:scaling>
        <c:delete val="1"/>
        <c:axPos val="l"/>
        <c:numFmt formatCode="0%" sourceLinked="1"/>
        <c:majorTickMark val="out"/>
        <c:minorTickMark val="none"/>
        <c:tickLblPos val="nextTo"/>
        <c:crossAx val="573420864"/>
        <c:crosses val="autoZero"/>
        <c:crossBetween val="between"/>
      </c:valAx>
      <c:spPr>
        <a:noFill/>
        <a:ln>
          <a:noFill/>
        </a:ln>
        <a:effectLst/>
      </c:spPr>
    </c:plotArea>
    <c:legend>
      <c:legendPos val="b"/>
      <c:layout>
        <c:manualLayout>
          <c:xMode val="edge"/>
          <c:yMode val="edge"/>
          <c:x val="6.4569862080426976E-2"/>
          <c:y val="0.87499198886121476"/>
          <c:w val="0.89999996822349304"/>
          <c:h val="0.11951983068733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Sheet1!$B$2:$B$5</c:f>
              <c:numCache>
                <c:formatCode>0%</c:formatCode>
                <c:ptCount val="4"/>
                <c:pt idx="0">
                  <c:v>0.1</c:v>
                </c:pt>
                <c:pt idx="1">
                  <c:v>0.11</c:v>
                </c:pt>
                <c:pt idx="2">
                  <c:v>0.08</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Sheet1!$C$2:$C$5</c:f>
              <c:numCache>
                <c:formatCode>0%</c:formatCode>
                <c:ptCount val="4"/>
                <c:pt idx="0">
                  <c:v>0.06</c:v>
                </c:pt>
                <c:pt idx="1">
                  <c:v>0.09</c:v>
                </c:pt>
                <c:pt idx="2">
                  <c:v>0.09</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Sheet1!$D$2:$D$5</c:f>
              <c:numCache>
                <c:formatCode>0%</c:formatCode>
                <c:ptCount val="4"/>
                <c:pt idx="0">
                  <c:v>0.11</c:v>
                </c:pt>
                <c:pt idx="1">
                  <c:v>0.09</c:v>
                </c:pt>
                <c:pt idx="2">
                  <c:v>0.18</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Sheet1!$E$2:$E$5</c:f>
              <c:numCache>
                <c:formatCode>0%</c:formatCode>
                <c:ptCount val="4"/>
                <c:pt idx="0">
                  <c:v>0.04</c:v>
                </c:pt>
                <c:pt idx="1">
                  <c:v>0.08</c:v>
                </c:pt>
                <c:pt idx="2">
                  <c:v>0.05</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Sheet1!$F$2:$F$5</c:f>
              <c:numCache>
                <c:formatCode>0%</c:formatCode>
                <c:ptCount val="4"/>
                <c:pt idx="0">
                  <c:v>0.05</c:v>
                </c:pt>
                <c:pt idx="1">
                  <c:v>0.05</c:v>
                </c:pt>
                <c:pt idx="2">
                  <c:v>7.0000000000000007E-2</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Sheet1!$G$2:$G$5</c:f>
              <c:numCache>
                <c:formatCode>0%</c:formatCode>
                <c:ptCount val="4"/>
                <c:pt idx="0">
                  <c:v>0.1</c:v>
                </c:pt>
                <c:pt idx="1">
                  <c:v>0.06</c:v>
                </c:pt>
                <c:pt idx="2">
                  <c:v>0.1</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Sheet1!$H$2:$H$5</c:f>
              <c:numCache>
                <c:formatCode>0%</c:formatCode>
                <c:ptCount val="4"/>
                <c:pt idx="0">
                  <c:v>0.04</c:v>
                </c:pt>
                <c:pt idx="1">
                  <c:v>0.05</c:v>
                </c:pt>
                <c:pt idx="2">
                  <c:v>0.03</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Sheet1!$I$2:$I$5</c:f>
              <c:numCache>
                <c:formatCode>0%</c:formatCode>
                <c:ptCount val="4"/>
                <c:pt idx="0">
                  <c:v>0.04</c:v>
                </c:pt>
                <c:pt idx="1">
                  <c:v>0.03</c:v>
                </c:pt>
                <c:pt idx="2">
                  <c:v>0.05</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Sheet1!$J$2:$J$5</c:f>
              <c:numCache>
                <c:formatCode>0%</c:formatCode>
                <c:ptCount val="4"/>
                <c:pt idx="0">
                  <c:v>0.05</c:v>
                </c:pt>
                <c:pt idx="1">
                  <c:v>0.06</c:v>
                </c:pt>
                <c:pt idx="2">
                  <c:v>0.04</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Bristol</c:v>
                </c:pt>
                <c:pt idx="1">
                  <c:v>All visitors to UK</c:v>
                </c:pt>
                <c:pt idx="2">
                  <c:v>All holiday visitors to Bristol</c:v>
                </c:pt>
                <c:pt idx="3">
                  <c:v>All holiday visitors to UK</c:v>
                </c:pt>
              </c:strCache>
            </c:strRef>
          </c:cat>
          <c:val>
            <c:numRef>
              <c:f>Sheet1!$K$2:$K$5</c:f>
              <c:numCache>
                <c:formatCode>0%</c:formatCode>
                <c:ptCount val="4"/>
                <c:pt idx="0">
                  <c:v>0.41</c:v>
                </c:pt>
                <c:pt idx="1">
                  <c:v>0.38</c:v>
                </c:pt>
                <c:pt idx="2">
                  <c:v>0.32</c:v>
                </c:pt>
                <c:pt idx="3">
                  <c:v>0.28999999999999998</c:v>
                </c:pt>
              </c:numCache>
            </c:numRef>
          </c:val>
        </c:ser>
        <c:dLbls>
          <c:showLegendKey val="0"/>
          <c:showVal val="1"/>
          <c:showCatName val="0"/>
          <c:showSerName val="0"/>
          <c:showPercent val="0"/>
          <c:showBubbleSize val="0"/>
        </c:dLbls>
        <c:gapWidth val="49"/>
        <c:overlap val="100"/>
        <c:axId val="479522976"/>
        <c:axId val="479524152"/>
      </c:barChart>
      <c:catAx>
        <c:axId val="479522976"/>
        <c:scaling>
          <c:orientation val="maxMin"/>
        </c:scaling>
        <c:delete val="0"/>
        <c:axPos val="l"/>
        <c:numFmt formatCode="General" sourceLinked="0"/>
        <c:majorTickMark val="none"/>
        <c:minorTickMark val="none"/>
        <c:tickLblPos val="nextTo"/>
        <c:txPr>
          <a:bodyPr/>
          <a:lstStyle/>
          <a:p>
            <a:pPr>
              <a:defRPr sz="1000" b="1"/>
            </a:pPr>
            <a:endParaRPr lang="en-US"/>
          </a:p>
        </c:txPr>
        <c:crossAx val="479524152"/>
        <c:crosses val="autoZero"/>
        <c:auto val="1"/>
        <c:lblAlgn val="ctr"/>
        <c:lblOffset val="100"/>
        <c:noMultiLvlLbl val="0"/>
      </c:catAx>
      <c:valAx>
        <c:axId val="479524152"/>
        <c:scaling>
          <c:orientation val="minMax"/>
          <c:max val="1"/>
        </c:scaling>
        <c:delete val="1"/>
        <c:axPos val="t"/>
        <c:numFmt formatCode="0%" sourceLinked="1"/>
        <c:majorTickMark val="out"/>
        <c:minorTickMark val="none"/>
        <c:tickLblPos val="nextTo"/>
        <c:crossAx val="479522976"/>
        <c:crosses val="autoZero"/>
        <c:crossBetween val="between"/>
      </c:valAx>
    </c:plotArea>
    <c:legend>
      <c:legendPos val="b"/>
      <c:layout>
        <c:manualLayout>
          <c:xMode val="edge"/>
          <c:yMode val="edge"/>
          <c:x val="0"/>
          <c:y val="0.87455217677911212"/>
          <c:w val="0.9692084794875705"/>
          <c:h val="0.12544782322088791"/>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61590583452627E-3"/>
          <c:y val="6.4390962865463655E-2"/>
          <c:w val="0.99897384094165476"/>
          <c:h val="0.89774912349147928"/>
        </c:manualLayout>
      </c:layout>
      <c:barChart>
        <c:barDir val="col"/>
        <c:grouping val="clustered"/>
        <c:varyColors val="0"/>
        <c:ser>
          <c:idx val="0"/>
          <c:order val="0"/>
          <c:tx>
            <c:strRef>
              <c:f>Sheet1!$B$1</c:f>
              <c:strCache>
                <c:ptCount val="1"/>
                <c:pt idx="0">
                  <c:v>UK Holiday Visitors</c:v>
                </c:pt>
              </c:strCache>
            </c:strRef>
          </c:tx>
          <c:spPr>
            <a:solidFill>
              <a:srgbClr val="157EAB"/>
            </a:solidFill>
          </c:spPr>
          <c:invertIfNegative val="0"/>
          <c:dLbls>
            <c:spPr>
              <a:noFill/>
              <a:ln>
                <a:noFill/>
              </a:ln>
              <a:effectLst/>
            </c:spPr>
            <c:txPr>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Sheet1!$B$2:$B$10</c:f>
              <c:numCache>
                <c:formatCode>0%</c:formatCode>
                <c:ptCount val="9"/>
                <c:pt idx="0">
                  <c:v>0.56999999999999995</c:v>
                </c:pt>
                <c:pt idx="1">
                  <c:v>0.55000000000000004</c:v>
                </c:pt>
                <c:pt idx="2">
                  <c:v>0.54</c:v>
                </c:pt>
                <c:pt idx="3">
                  <c:v>0.39</c:v>
                </c:pt>
                <c:pt idx="4">
                  <c:v>0.2</c:v>
                </c:pt>
                <c:pt idx="5">
                  <c:v>0.17</c:v>
                </c:pt>
                <c:pt idx="6">
                  <c:v>0.16</c:v>
                </c:pt>
                <c:pt idx="7">
                  <c:v>0.13</c:v>
                </c:pt>
                <c:pt idx="8">
                  <c:v>0.05</c:v>
                </c:pt>
              </c:numCache>
            </c:numRef>
          </c:val>
        </c:ser>
        <c:ser>
          <c:idx val="1"/>
          <c:order val="1"/>
          <c:tx>
            <c:strRef>
              <c:f>Sheet1!$C$1</c:f>
              <c:strCache>
                <c:ptCount val="1"/>
                <c:pt idx="0">
                  <c:v>Bristol Visitors</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Parks or gardens</c:v>
                </c:pt>
                <c:pt idx="1">
                  <c:v>Museums/Galleries</c:v>
                </c:pt>
                <c:pt idx="2">
                  <c:v>Castles/Historic Houses</c:v>
                </c:pt>
                <c:pt idx="3">
                  <c:v>Religious buildings</c:v>
                </c:pt>
                <c:pt idx="4">
                  <c:v>Countryside/villages</c:v>
                </c:pt>
                <c:pt idx="5">
                  <c:v>Theatre/Musical</c:v>
                </c:pt>
                <c:pt idx="6">
                  <c:v>Coast or beaches</c:v>
                </c:pt>
                <c:pt idx="7">
                  <c:v>National Park</c:v>
                </c:pt>
                <c:pt idx="8">
                  <c:v>Attend a festival</c:v>
                </c:pt>
              </c:strCache>
            </c:strRef>
          </c:cat>
          <c:val>
            <c:numRef>
              <c:f>Sheet1!$C$2:$C$10</c:f>
              <c:numCache>
                <c:formatCode>0%</c:formatCode>
                <c:ptCount val="9"/>
                <c:pt idx="0">
                  <c:v>0.56000000000000005</c:v>
                </c:pt>
                <c:pt idx="1">
                  <c:v>0.48</c:v>
                </c:pt>
                <c:pt idx="2">
                  <c:v>0.63</c:v>
                </c:pt>
                <c:pt idx="3">
                  <c:v>0.49</c:v>
                </c:pt>
                <c:pt idx="4">
                  <c:v>0.51</c:v>
                </c:pt>
                <c:pt idx="5">
                  <c:v>0.15</c:v>
                </c:pt>
                <c:pt idx="6">
                  <c:v>0.4</c:v>
                </c:pt>
                <c:pt idx="7">
                  <c:v>0.27</c:v>
                </c:pt>
                <c:pt idx="8">
                  <c:v>0.08</c:v>
                </c:pt>
              </c:numCache>
            </c:numRef>
          </c:val>
        </c:ser>
        <c:dLbls>
          <c:showLegendKey val="0"/>
          <c:showVal val="0"/>
          <c:showCatName val="0"/>
          <c:showSerName val="0"/>
          <c:showPercent val="0"/>
          <c:showBubbleSize val="0"/>
        </c:dLbls>
        <c:gapWidth val="30"/>
        <c:axId val="479518664"/>
        <c:axId val="577965472"/>
      </c:barChart>
      <c:catAx>
        <c:axId val="479518664"/>
        <c:scaling>
          <c:orientation val="minMax"/>
        </c:scaling>
        <c:delete val="0"/>
        <c:axPos val="b"/>
        <c:numFmt formatCode="General" sourceLinked="0"/>
        <c:majorTickMark val="out"/>
        <c:minorTickMark val="none"/>
        <c:tickLblPos val="nextTo"/>
        <c:txPr>
          <a:bodyPr rot="-5400000" vert="horz"/>
          <a:lstStyle/>
          <a:p>
            <a:pPr>
              <a:defRPr sz="900" b="0"/>
            </a:pPr>
            <a:endParaRPr lang="en-US"/>
          </a:p>
        </c:txPr>
        <c:crossAx val="577965472"/>
        <c:crosses val="autoZero"/>
        <c:auto val="1"/>
        <c:lblAlgn val="ctr"/>
        <c:lblOffset val="100"/>
        <c:noMultiLvlLbl val="0"/>
      </c:catAx>
      <c:valAx>
        <c:axId val="577965472"/>
        <c:scaling>
          <c:orientation val="minMax"/>
          <c:max val="1"/>
        </c:scaling>
        <c:delete val="1"/>
        <c:axPos val="l"/>
        <c:majorGridlines>
          <c:spPr>
            <a:ln>
              <a:noFill/>
            </a:ln>
          </c:spPr>
        </c:majorGridlines>
        <c:numFmt formatCode="0%" sourceLinked="1"/>
        <c:majorTickMark val="out"/>
        <c:minorTickMark val="none"/>
        <c:tickLblPos val="nextTo"/>
        <c:crossAx val="479518664"/>
        <c:crosses val="autoZero"/>
        <c:crossBetween val="between"/>
      </c:valAx>
    </c:plotArea>
    <c:legend>
      <c:legendPos val="r"/>
      <c:layout>
        <c:manualLayout>
          <c:xMode val="edge"/>
          <c:yMode val="edge"/>
          <c:x val="0.52461397532665754"/>
          <c:y val="1.9092597442079567E-2"/>
          <c:w val="0.47155925525132386"/>
          <c:h val="0.11371729230065347"/>
        </c:manualLayout>
      </c:layout>
      <c:overlay val="0"/>
      <c:txPr>
        <a:bodyPr/>
        <a:lstStyle/>
        <a:p>
          <a:pPr>
            <a:defRPr sz="900" b="1"/>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83966787220426"/>
          <c:y val="0.1840942502864211"/>
          <c:w val="0.75237718312363988"/>
          <c:h val="0.46099299408907951"/>
        </c:manualLayout>
      </c:layout>
      <c:barChart>
        <c:barDir val="col"/>
        <c:grouping val="percentStacked"/>
        <c:varyColors val="0"/>
        <c:ser>
          <c:idx val="0"/>
          <c:order val="0"/>
          <c:tx>
            <c:strRef>
              <c:f>Sheet1!$B$1</c:f>
              <c:strCache>
                <c:ptCount val="1"/>
                <c:pt idx="0">
                  <c:v>1-3 nights</c:v>
                </c:pt>
              </c:strCache>
            </c:strRef>
          </c:tx>
          <c:spPr>
            <a:solidFill>
              <a:schemeClr val="accent6">
                <a:lumMod val="9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Sheet1!$B$2:$B$3</c:f>
              <c:numCache>
                <c:formatCode>0%</c:formatCode>
                <c:ptCount val="2"/>
                <c:pt idx="0">
                  <c:v>0.19</c:v>
                </c:pt>
                <c:pt idx="1">
                  <c:v>0.38</c:v>
                </c:pt>
              </c:numCache>
            </c:numRef>
          </c:val>
        </c:ser>
        <c:ser>
          <c:idx val="1"/>
          <c:order val="1"/>
          <c:tx>
            <c:strRef>
              <c:f>Sheet1!$C$1</c:f>
              <c:strCache>
                <c:ptCount val="1"/>
                <c:pt idx="0">
                  <c:v>4-13 nights</c:v>
                </c:pt>
              </c:strCache>
            </c:strRef>
          </c:tx>
          <c:spPr>
            <a:solidFill>
              <a:schemeClr val="accent6">
                <a:lumMod val="75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Sheet1!$C$2:$C$3</c:f>
              <c:numCache>
                <c:formatCode>0%</c:formatCode>
                <c:ptCount val="2"/>
                <c:pt idx="0">
                  <c:v>0.38</c:v>
                </c:pt>
                <c:pt idx="1">
                  <c:v>0.41</c:v>
                </c:pt>
              </c:numCache>
            </c:numRef>
          </c:val>
        </c:ser>
        <c:ser>
          <c:idx val="2"/>
          <c:order val="2"/>
          <c:tx>
            <c:strRef>
              <c:f>Sheet1!$D$1</c:f>
              <c:strCache>
                <c:ptCount val="1"/>
                <c:pt idx="0">
                  <c:v>14-27 nights</c:v>
                </c:pt>
              </c:strCache>
            </c:strRef>
          </c:tx>
          <c:spPr>
            <a:solidFill>
              <a:schemeClr val="accent6">
                <a:lumMod val="50000"/>
              </a:schemeClr>
            </a:solidFill>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Sheet1!$D$2:$D$3</c:f>
              <c:numCache>
                <c:formatCode>0%</c:formatCode>
                <c:ptCount val="2"/>
                <c:pt idx="0">
                  <c:v>0.28000000000000003</c:v>
                </c:pt>
                <c:pt idx="1">
                  <c:v>0.14000000000000001</c:v>
                </c:pt>
              </c:numCache>
            </c:numRef>
          </c:val>
        </c:ser>
        <c:ser>
          <c:idx val="3"/>
          <c:order val="3"/>
          <c:tx>
            <c:strRef>
              <c:f>Sheet1!$E$1</c:f>
              <c:strCache>
                <c:ptCount val="1"/>
                <c:pt idx="0">
                  <c:v>28+ nights</c:v>
                </c:pt>
              </c:strCache>
            </c:strRef>
          </c:tx>
          <c:spPr>
            <a:solidFill>
              <a:schemeClr val="accent6">
                <a:lumMod val="25000"/>
              </a:schemeClr>
            </a:solidFill>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Sheet1!$E$2:$E$3</c:f>
              <c:numCache>
                <c:formatCode>0%</c:formatCode>
                <c:ptCount val="2"/>
                <c:pt idx="0">
                  <c:v>0.15</c:v>
                </c:pt>
                <c:pt idx="1">
                  <c:v>7.0000000000000007E-2</c:v>
                </c:pt>
              </c:numCache>
            </c:numRef>
          </c:val>
        </c:ser>
        <c:dLbls>
          <c:showLegendKey val="0"/>
          <c:showVal val="1"/>
          <c:showCatName val="0"/>
          <c:showSerName val="0"/>
          <c:showPercent val="0"/>
          <c:showBubbleSize val="0"/>
        </c:dLbls>
        <c:gapWidth val="49"/>
        <c:overlap val="100"/>
        <c:axId val="577969784"/>
        <c:axId val="577963904"/>
      </c:barChart>
      <c:catAx>
        <c:axId val="577969784"/>
        <c:scaling>
          <c:orientation val="minMax"/>
        </c:scaling>
        <c:delete val="0"/>
        <c:axPos val="b"/>
        <c:numFmt formatCode="General" sourceLinked="0"/>
        <c:majorTickMark val="none"/>
        <c:minorTickMark val="none"/>
        <c:tickLblPos val="nextTo"/>
        <c:txPr>
          <a:bodyPr/>
          <a:lstStyle/>
          <a:p>
            <a:pPr>
              <a:defRPr b="1"/>
            </a:pPr>
            <a:endParaRPr lang="en-US"/>
          </a:p>
        </c:txPr>
        <c:crossAx val="577963904"/>
        <c:crosses val="autoZero"/>
        <c:auto val="1"/>
        <c:lblAlgn val="ctr"/>
        <c:lblOffset val="100"/>
        <c:noMultiLvlLbl val="0"/>
      </c:catAx>
      <c:valAx>
        <c:axId val="577963904"/>
        <c:scaling>
          <c:orientation val="minMax"/>
        </c:scaling>
        <c:delete val="1"/>
        <c:axPos val="l"/>
        <c:numFmt formatCode="0%" sourceLinked="1"/>
        <c:majorTickMark val="none"/>
        <c:minorTickMark val="none"/>
        <c:tickLblPos val="nextTo"/>
        <c:crossAx val="577969784"/>
        <c:crosses val="autoZero"/>
        <c:crossBetween val="between"/>
      </c:valAx>
    </c:plotArea>
    <c:legend>
      <c:legendPos val="l"/>
      <c:layout>
        <c:manualLayout>
          <c:xMode val="edge"/>
          <c:yMode val="edge"/>
          <c:x val="0"/>
          <c:y val="0.1841545761474587"/>
          <c:w val="0.30340256953647776"/>
          <c:h val="0.47478379008628113"/>
        </c:manualLayout>
      </c:layout>
      <c:overlay val="0"/>
      <c:txPr>
        <a:bodyPr/>
        <a:lstStyle/>
        <a:p>
          <a:pPr>
            <a:defRPr sz="1000"/>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Bristol</c:v>
                </c:pt>
                <c:pt idx="1">
                  <c:v>Holiday visitors to UK</c:v>
                </c:pt>
              </c:strCache>
            </c:strRef>
          </c:cat>
          <c:val>
            <c:numRef>
              <c:f>Sheet1!$B$2:$B$4</c:f>
              <c:numCache>
                <c:formatCode>_-[$£-809]* #,##0_-;\-[$£-809]* #,##0_-;_-[$£-809]* "-"??_-;_-@_-</c:formatCode>
                <c:ptCount val="2"/>
                <c:pt idx="0">
                  <c:v>307</c:v>
                </c:pt>
                <c:pt idx="1">
                  <c:v>644</c:v>
                </c:pt>
              </c:numCache>
            </c:numRef>
          </c:val>
        </c:ser>
        <c:dLbls>
          <c:showLegendKey val="0"/>
          <c:showVal val="0"/>
          <c:showCatName val="0"/>
          <c:showSerName val="0"/>
          <c:showPercent val="0"/>
          <c:showBubbleSize val="0"/>
        </c:dLbls>
        <c:gapWidth val="102"/>
        <c:axId val="577970568"/>
        <c:axId val="577964688"/>
      </c:barChart>
      <c:catAx>
        <c:axId val="577970568"/>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7964688"/>
        <c:crosses val="autoZero"/>
        <c:auto val="1"/>
        <c:lblAlgn val="ctr"/>
        <c:lblOffset val="100"/>
        <c:noMultiLvlLbl val="0"/>
      </c:catAx>
      <c:valAx>
        <c:axId val="577964688"/>
        <c:scaling>
          <c:orientation val="minMax"/>
          <c:max val="1000"/>
        </c:scaling>
        <c:delete val="1"/>
        <c:axPos val="l"/>
        <c:numFmt formatCode="_-[$£-809]* #,##0_-;\-[$£-809]* #,##0_-;_-[$£-809]* &quot;-&quot;??_-;_-@_-" sourceLinked="1"/>
        <c:majorTickMark val="out"/>
        <c:minorTickMark val="none"/>
        <c:tickLblPos val="nextTo"/>
        <c:crossAx val="577970568"/>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1771428903553053"/>
          <c:y val="0.16606573055524487"/>
          <c:w val="0.76936652249852933"/>
          <c:h val="0.60940194003189363"/>
        </c:manualLayout>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5"/>
              </a:solidFill>
            </c:spPr>
          </c:dPt>
          <c:dPt>
            <c:idx val="1"/>
            <c:invertIfNegative val="0"/>
            <c:bubble3D val="0"/>
            <c:spPr>
              <a:solidFill>
                <a:schemeClr val="tx1"/>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cat>
            <c:strRef>
              <c:f>Sheet1!$A$2:$A$4</c:f>
              <c:strCache>
                <c:ptCount val="2"/>
                <c:pt idx="0">
                  <c:v>Holiday visitors to Bristol</c:v>
                </c:pt>
                <c:pt idx="1">
                  <c:v>Holiday visitors to UK</c:v>
                </c:pt>
              </c:strCache>
            </c:strRef>
          </c:cat>
          <c:val>
            <c:numRef>
              <c:f>Sheet1!$B$2:$B$4</c:f>
              <c:numCache>
                <c:formatCode>_-[$£-809]* #,##0_-;\-[$£-809]* #,##0_-;_-[$£-809]* "-"??_-;_-@_-</c:formatCode>
                <c:ptCount val="2"/>
                <c:pt idx="0">
                  <c:v>60</c:v>
                </c:pt>
                <c:pt idx="1">
                  <c:v>101</c:v>
                </c:pt>
              </c:numCache>
            </c:numRef>
          </c:val>
        </c:ser>
        <c:dLbls>
          <c:showLegendKey val="0"/>
          <c:showVal val="0"/>
          <c:showCatName val="0"/>
          <c:showSerName val="0"/>
          <c:showPercent val="0"/>
          <c:showBubbleSize val="0"/>
        </c:dLbls>
        <c:gapWidth val="102"/>
        <c:axId val="577969392"/>
        <c:axId val="577971744"/>
      </c:barChart>
      <c:catAx>
        <c:axId val="577969392"/>
        <c:scaling>
          <c:orientation val="minMax"/>
        </c:scaling>
        <c:delete val="0"/>
        <c:axPos val="b"/>
        <c:numFmt formatCode="General" sourceLinked="0"/>
        <c:majorTickMark val="out"/>
        <c:minorTickMark val="none"/>
        <c:tickLblPos val="nextTo"/>
        <c:txPr>
          <a:bodyPr/>
          <a:lstStyle/>
          <a:p>
            <a:pPr>
              <a:defRPr sz="900" b="1"/>
            </a:pPr>
            <a:endParaRPr lang="en-US"/>
          </a:p>
        </c:txPr>
        <c:crossAx val="577971744"/>
        <c:crosses val="autoZero"/>
        <c:auto val="1"/>
        <c:lblAlgn val="ctr"/>
        <c:lblOffset val="100"/>
        <c:noMultiLvlLbl val="0"/>
      </c:catAx>
      <c:valAx>
        <c:axId val="577971744"/>
        <c:scaling>
          <c:orientation val="minMax"/>
          <c:max val="1000"/>
        </c:scaling>
        <c:delete val="1"/>
        <c:axPos val="l"/>
        <c:numFmt formatCode="_-[$£-809]* #,##0_-;\-[$£-809]* #,##0_-;_-[$£-809]* &quot;-&quot;??_-;_-@_-" sourceLinked="1"/>
        <c:majorTickMark val="out"/>
        <c:minorTickMark val="none"/>
        <c:tickLblPos val="nextTo"/>
        <c:crossAx val="577969392"/>
        <c:crosses val="autoZero"/>
        <c:crossBetween val="between"/>
        <c:majorUnit val="100"/>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98563348346208"/>
          <c:y val="4.7885757835095979E-2"/>
          <c:w val="0.7472202978839243"/>
          <c:h val="0.70255308250198334"/>
        </c:manualLayout>
      </c:layout>
      <c:barChart>
        <c:barDir val="col"/>
        <c:grouping val="percentStacked"/>
        <c:varyColors val="0"/>
        <c:ser>
          <c:idx val="0"/>
          <c:order val="0"/>
          <c:tx>
            <c:strRef>
              <c:f>Sheet1!$B$1</c:f>
              <c:strCache>
                <c:ptCount val="1"/>
                <c:pt idx="0">
                  <c:v>Jan-Mar</c:v>
                </c:pt>
              </c:strCache>
            </c:strRef>
          </c:tx>
          <c:spPr>
            <a:solidFill>
              <a:schemeClr val="accent5"/>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Sheet1!$B$2:$B$3</c:f>
              <c:numCache>
                <c:formatCode>0%</c:formatCode>
                <c:ptCount val="2"/>
                <c:pt idx="0">
                  <c:v>0.09</c:v>
                </c:pt>
                <c:pt idx="1">
                  <c:v>0.16</c:v>
                </c:pt>
              </c:numCache>
            </c:numRef>
          </c:val>
        </c:ser>
        <c:ser>
          <c:idx val="1"/>
          <c:order val="1"/>
          <c:tx>
            <c:strRef>
              <c:f>Sheet1!$C$1</c:f>
              <c:strCache>
                <c:ptCount val="1"/>
                <c:pt idx="0">
                  <c:v>Apr-Jun</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Sheet1!$C$2:$C$3</c:f>
              <c:numCache>
                <c:formatCode>0%</c:formatCode>
                <c:ptCount val="2"/>
                <c:pt idx="0">
                  <c:v>0.27</c:v>
                </c:pt>
                <c:pt idx="1">
                  <c:v>0.3</c:v>
                </c:pt>
              </c:numCache>
            </c:numRef>
          </c:val>
        </c:ser>
        <c:ser>
          <c:idx val="2"/>
          <c:order val="2"/>
          <c:tx>
            <c:strRef>
              <c:f>Sheet1!$D$1</c:f>
              <c:strCache>
                <c:ptCount val="1"/>
                <c:pt idx="0">
                  <c:v>Jul-Sep</c:v>
                </c:pt>
              </c:strCache>
            </c:strRef>
          </c:tx>
          <c:spPr>
            <a:solidFill>
              <a:schemeClr val="accent3"/>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Sheet1!$D$2:$D$3</c:f>
              <c:numCache>
                <c:formatCode>0%</c:formatCode>
                <c:ptCount val="2"/>
                <c:pt idx="0">
                  <c:v>0.5</c:v>
                </c:pt>
                <c:pt idx="1">
                  <c:v>0.33</c:v>
                </c:pt>
              </c:numCache>
            </c:numRef>
          </c:val>
        </c:ser>
        <c:ser>
          <c:idx val="3"/>
          <c:order val="3"/>
          <c:tx>
            <c:strRef>
              <c:f>Sheet1!$E$1</c:f>
              <c:strCache>
                <c:ptCount val="1"/>
                <c:pt idx="0">
                  <c:v>Oct-Dec</c:v>
                </c:pt>
              </c:strCache>
            </c:strRef>
          </c:tx>
          <c:spPr>
            <a:solidFill>
              <a:schemeClr val="accent2"/>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Sheet1!$E$2:$E$3</c:f>
              <c:numCache>
                <c:formatCode>0%</c:formatCode>
                <c:ptCount val="2"/>
                <c:pt idx="0">
                  <c:v>0.14000000000000001</c:v>
                </c:pt>
                <c:pt idx="1">
                  <c:v>0.21</c:v>
                </c:pt>
              </c:numCache>
            </c:numRef>
          </c:val>
        </c:ser>
        <c:dLbls>
          <c:showLegendKey val="0"/>
          <c:showVal val="0"/>
          <c:showCatName val="0"/>
          <c:showSerName val="0"/>
          <c:showPercent val="0"/>
          <c:showBubbleSize val="0"/>
        </c:dLbls>
        <c:gapWidth val="49"/>
        <c:overlap val="100"/>
        <c:axId val="577981936"/>
        <c:axId val="577980368"/>
      </c:barChart>
      <c:catAx>
        <c:axId val="577981936"/>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7980368"/>
        <c:crosses val="autoZero"/>
        <c:auto val="1"/>
        <c:lblAlgn val="ctr"/>
        <c:lblOffset val="100"/>
        <c:noMultiLvlLbl val="0"/>
      </c:catAx>
      <c:valAx>
        <c:axId val="577980368"/>
        <c:scaling>
          <c:orientation val="minMax"/>
        </c:scaling>
        <c:delete val="1"/>
        <c:axPos val="l"/>
        <c:numFmt formatCode="0%" sourceLinked="1"/>
        <c:majorTickMark val="out"/>
        <c:minorTickMark val="none"/>
        <c:tickLblPos val="nextTo"/>
        <c:crossAx val="577981936"/>
        <c:crosses val="autoZero"/>
        <c:crossBetween val="between"/>
      </c:valAx>
    </c:plotArea>
    <c:legend>
      <c:legendPos val="l"/>
      <c:layout>
        <c:manualLayout>
          <c:xMode val="edge"/>
          <c:yMode val="edge"/>
          <c:x val="1.3884389318276484E-2"/>
          <c:y val="3.0993519539570084E-2"/>
          <c:w val="0.25483466461911403"/>
          <c:h val="0.5301697422046932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06369583550258"/>
          <c:y val="4.7885710485805158E-2"/>
          <c:w val="0.68402481033797347"/>
          <c:h val="0.66550393583132117"/>
        </c:manualLayout>
      </c:layout>
      <c:barChart>
        <c:barDir val="col"/>
        <c:grouping val="percentStacked"/>
        <c:varyColors val="0"/>
        <c:ser>
          <c:idx val="0"/>
          <c:order val="0"/>
          <c:tx>
            <c:strRef>
              <c:f>Sheet1!$B$1</c:f>
              <c:strCache>
                <c:ptCount val="1"/>
                <c:pt idx="0">
                  <c:v>Independent</c:v>
                </c:pt>
              </c:strCache>
            </c:strRef>
          </c:tx>
          <c:spPr>
            <a:solidFill>
              <a:schemeClr val="accent4"/>
            </a:solidFill>
          </c:spPr>
          <c:invertIfNegative val="0"/>
          <c:dLbls>
            <c:spPr>
              <a:noFill/>
              <a:ln>
                <a:noFill/>
              </a:ln>
              <a:effectLst/>
            </c:spPr>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Sheet1!$B$2:$B$3</c:f>
              <c:numCache>
                <c:formatCode>0%</c:formatCode>
                <c:ptCount val="2"/>
                <c:pt idx="0">
                  <c:v>0.88</c:v>
                </c:pt>
                <c:pt idx="1">
                  <c:v>0.84</c:v>
                </c:pt>
              </c:numCache>
            </c:numRef>
          </c:val>
        </c:ser>
        <c:ser>
          <c:idx val="1"/>
          <c:order val="1"/>
          <c:tx>
            <c:strRef>
              <c:f>Sheet1!$C$1</c:f>
              <c:strCache>
                <c:ptCount val="1"/>
                <c:pt idx="0">
                  <c:v>Package</c:v>
                </c:pt>
              </c:strCache>
            </c:strRef>
          </c:tx>
          <c:spPr>
            <a:solidFill>
              <a:schemeClr val="tx1"/>
            </a:solidFill>
          </c:spPr>
          <c:invertIfNegative val="0"/>
          <c:dLbls>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Sheet1!$C$2:$C$3</c:f>
              <c:numCache>
                <c:formatCode>0%</c:formatCode>
                <c:ptCount val="2"/>
                <c:pt idx="0">
                  <c:v>0.12</c:v>
                </c:pt>
                <c:pt idx="1">
                  <c:v>0.16</c:v>
                </c:pt>
              </c:numCache>
            </c:numRef>
          </c:val>
        </c:ser>
        <c:dLbls>
          <c:showLegendKey val="0"/>
          <c:showVal val="0"/>
          <c:showCatName val="0"/>
          <c:showSerName val="0"/>
          <c:showPercent val="0"/>
          <c:showBubbleSize val="0"/>
        </c:dLbls>
        <c:gapWidth val="49"/>
        <c:overlap val="100"/>
        <c:axId val="577977624"/>
        <c:axId val="577979192"/>
      </c:barChart>
      <c:catAx>
        <c:axId val="577977624"/>
        <c:scaling>
          <c:orientation val="minMax"/>
        </c:scaling>
        <c:delete val="0"/>
        <c:axPos val="b"/>
        <c:numFmt formatCode="General" sourceLinked="0"/>
        <c:majorTickMark val="out"/>
        <c:minorTickMark val="none"/>
        <c:tickLblPos val="nextTo"/>
        <c:txPr>
          <a:bodyPr/>
          <a:lstStyle/>
          <a:p>
            <a:pPr>
              <a:defRPr sz="900" b="1">
                <a:latin typeface="Arial" panose="020B0604020202020204" pitchFamily="34" charset="0"/>
                <a:cs typeface="Arial" panose="020B0604020202020204" pitchFamily="34" charset="0"/>
              </a:defRPr>
            </a:pPr>
            <a:endParaRPr lang="en-US"/>
          </a:p>
        </c:txPr>
        <c:crossAx val="577979192"/>
        <c:crosses val="autoZero"/>
        <c:auto val="1"/>
        <c:lblAlgn val="ctr"/>
        <c:lblOffset val="100"/>
        <c:noMultiLvlLbl val="0"/>
      </c:catAx>
      <c:valAx>
        <c:axId val="577979192"/>
        <c:scaling>
          <c:orientation val="minMax"/>
          <c:min val="0"/>
        </c:scaling>
        <c:delete val="1"/>
        <c:axPos val="l"/>
        <c:numFmt formatCode="0%" sourceLinked="1"/>
        <c:majorTickMark val="out"/>
        <c:minorTickMark val="none"/>
        <c:tickLblPos val="nextTo"/>
        <c:crossAx val="577977624"/>
        <c:crosses val="autoZero"/>
        <c:crossBetween val="between"/>
      </c:valAx>
    </c:plotArea>
    <c:legend>
      <c:legendPos val="l"/>
      <c:layout>
        <c:manualLayout>
          <c:xMode val="edge"/>
          <c:yMode val="edge"/>
          <c:x val="0"/>
          <c:y val="3.0993519539570084E-2"/>
          <c:w val="0.33351287075601405"/>
          <c:h val="0.55891954697934176"/>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20469291322868E-2"/>
          <c:y val="4.4698335826884018E-2"/>
          <c:w val="0.89960947830093119"/>
          <c:h val="0.77887794058736881"/>
        </c:manualLayout>
      </c:layout>
      <c:barChart>
        <c:barDir val="col"/>
        <c:grouping val="percentStacked"/>
        <c:varyColors val="0"/>
        <c:ser>
          <c:idx val="0"/>
          <c:order val="0"/>
          <c:tx>
            <c:strRef>
              <c:f>Sheet1!$B$1</c:f>
              <c:strCache>
                <c:ptCount val="1"/>
                <c:pt idx="0">
                  <c:v>0-15</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Sheet1!$B$2:$B$3</c:f>
              <c:numCache>
                <c:formatCode>0%</c:formatCode>
                <c:ptCount val="2"/>
                <c:pt idx="0">
                  <c:v>0.06</c:v>
                </c:pt>
                <c:pt idx="1">
                  <c:v>0.08</c:v>
                </c:pt>
              </c:numCache>
            </c:numRef>
          </c:val>
        </c:ser>
        <c:ser>
          <c:idx val="1"/>
          <c:order val="1"/>
          <c:tx>
            <c:strRef>
              <c:f>Sheet1!$C$1</c:f>
              <c:strCache>
                <c:ptCount val="1"/>
                <c:pt idx="0">
                  <c:v>16-24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Sheet1!$C$2:$C$3</c:f>
              <c:numCache>
                <c:formatCode>0%</c:formatCode>
                <c:ptCount val="2"/>
                <c:pt idx="0">
                  <c:v>0.13</c:v>
                </c:pt>
                <c:pt idx="1">
                  <c:v>0.14000000000000001</c:v>
                </c:pt>
              </c:numCache>
            </c:numRef>
          </c:val>
        </c:ser>
        <c:ser>
          <c:idx val="2"/>
          <c:order val="2"/>
          <c:tx>
            <c:strRef>
              <c:f>Sheet1!$D$1</c:f>
              <c:strCache>
                <c:ptCount val="1"/>
                <c:pt idx="0">
                  <c:v>25-34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Sheet1!$D$2:$D$3</c:f>
              <c:numCache>
                <c:formatCode>0%</c:formatCode>
                <c:ptCount val="2"/>
                <c:pt idx="0">
                  <c:v>0.21</c:v>
                </c:pt>
                <c:pt idx="1">
                  <c:v>0.21</c:v>
                </c:pt>
              </c:numCache>
            </c:numRef>
          </c:val>
        </c:ser>
        <c:ser>
          <c:idx val="3"/>
          <c:order val="3"/>
          <c:tx>
            <c:strRef>
              <c:f>Sheet1!$E$1</c:f>
              <c:strCache>
                <c:ptCount val="1"/>
                <c:pt idx="0">
                  <c:v>35-44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Sheet1!$E$2:$E$3</c:f>
              <c:numCache>
                <c:formatCode>0%</c:formatCode>
                <c:ptCount val="2"/>
                <c:pt idx="0">
                  <c:v>0.19</c:v>
                </c:pt>
                <c:pt idx="1">
                  <c:v>0.2</c:v>
                </c:pt>
              </c:numCache>
            </c:numRef>
          </c:val>
        </c:ser>
        <c:ser>
          <c:idx val="4"/>
          <c:order val="4"/>
          <c:tx>
            <c:strRef>
              <c:f>Sheet1!$F$1</c:f>
              <c:strCache>
                <c:ptCount val="1"/>
                <c:pt idx="0">
                  <c:v>45-54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Sheet1!$F$2:$F$3</c:f>
              <c:numCache>
                <c:formatCode>0%</c:formatCode>
                <c:ptCount val="2"/>
                <c:pt idx="0">
                  <c:v>0.16</c:v>
                </c:pt>
                <c:pt idx="1">
                  <c:v>0.19</c:v>
                </c:pt>
              </c:numCache>
            </c:numRef>
          </c:val>
        </c:ser>
        <c:ser>
          <c:idx val="5"/>
          <c:order val="5"/>
          <c:tx>
            <c:strRef>
              <c:f>Sheet1!$G$1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Sheet1!$G$2:$G$3</c:f>
              <c:numCache>
                <c:formatCode>0%</c:formatCode>
                <c:ptCount val="2"/>
                <c:pt idx="0">
                  <c:v>0.16</c:v>
                </c:pt>
                <c:pt idx="1">
                  <c:v>0.11</c:v>
                </c:pt>
              </c:numCache>
            </c:numRef>
          </c:val>
        </c:ser>
        <c:ser>
          <c:idx val="6"/>
          <c:order val="6"/>
          <c:tx>
            <c:strRef>
              <c:f>Sheet1!$H$1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Sheet1!$H$2:$H$3</c:f>
              <c:numCache>
                <c:formatCode>0%</c:formatCode>
                <c:ptCount val="2"/>
                <c:pt idx="0">
                  <c:v>0.09</c:v>
                </c:pt>
                <c:pt idx="1">
                  <c:v>0.06</c:v>
                </c:pt>
              </c:numCache>
            </c:numRef>
          </c:val>
        </c:ser>
        <c:dLbls>
          <c:showLegendKey val="0"/>
          <c:showVal val="0"/>
          <c:showCatName val="0"/>
          <c:showSerName val="0"/>
          <c:showPercent val="0"/>
          <c:showBubbleSize val="0"/>
        </c:dLbls>
        <c:gapWidth val="100"/>
        <c:overlap val="100"/>
        <c:axId val="577979584"/>
        <c:axId val="577979976"/>
      </c:barChart>
      <c:catAx>
        <c:axId val="577979584"/>
        <c:scaling>
          <c:orientation val="minMax"/>
        </c:scaling>
        <c:delete val="0"/>
        <c:axPos val="b"/>
        <c:numFmt formatCode="General" sourceLinked="0"/>
        <c:majorTickMark val="out"/>
        <c:minorTickMark val="none"/>
        <c:tickLblPos val="nextTo"/>
        <c:crossAx val="577979976"/>
        <c:crosses val="autoZero"/>
        <c:auto val="1"/>
        <c:lblAlgn val="ctr"/>
        <c:lblOffset val="100"/>
        <c:noMultiLvlLbl val="0"/>
      </c:catAx>
      <c:valAx>
        <c:axId val="577979976"/>
        <c:scaling>
          <c:orientation val="minMax"/>
        </c:scaling>
        <c:delete val="1"/>
        <c:axPos val="l"/>
        <c:numFmt formatCode="0%" sourceLinked="1"/>
        <c:majorTickMark val="out"/>
        <c:minorTickMark val="none"/>
        <c:tickLblPos val="nextTo"/>
        <c:crossAx val="577979584"/>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Source Markets</a:t>
            </a:r>
            <a:endParaRPr lang="en-GB" sz="1400" dirty="0"/>
          </a:p>
        </c:rich>
      </c:tx>
      <c:overlay val="0"/>
    </c:title>
    <c:autoTitleDeleted val="0"/>
    <c:plotArea>
      <c:layout>
        <c:manualLayout>
          <c:layoutTarget val="inner"/>
          <c:xMode val="edge"/>
          <c:yMode val="edge"/>
          <c:x val="0.26705851201629482"/>
          <c:y val="0.14742881645401548"/>
          <c:w val="0.71787112816287935"/>
          <c:h val="0.71942755930642488"/>
        </c:manualLayout>
      </c:layout>
      <c:barChart>
        <c:barDir val="bar"/>
        <c:grouping val="percentStacked"/>
        <c:varyColors val="0"/>
        <c:ser>
          <c:idx val="0"/>
          <c:order val="0"/>
          <c:tx>
            <c:strRef>
              <c:f>Sheet1!$B$1</c:f>
              <c:strCache>
                <c:ptCount val="1"/>
                <c:pt idx="0">
                  <c:v>France</c:v>
                </c:pt>
              </c:strCache>
            </c:strRef>
          </c:tx>
          <c:spPr>
            <a:solidFill>
              <a:schemeClr val="bg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Sheet1!$B$2:$B$5</c:f>
              <c:numCache>
                <c:formatCode>0%</c:formatCode>
                <c:ptCount val="4"/>
                <c:pt idx="0">
                  <c:v>0.11</c:v>
                </c:pt>
                <c:pt idx="1">
                  <c:v>0.11</c:v>
                </c:pt>
                <c:pt idx="2">
                  <c:v>0.1</c:v>
                </c:pt>
                <c:pt idx="3">
                  <c:v>0.12</c:v>
                </c:pt>
              </c:numCache>
            </c:numRef>
          </c:val>
        </c:ser>
        <c:ser>
          <c:idx val="1"/>
          <c:order val="1"/>
          <c:tx>
            <c:strRef>
              <c:f>Sheet1!$C$1</c:f>
              <c:strCache>
                <c:ptCount val="1"/>
                <c:pt idx="0">
                  <c:v>USA</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Sheet1!$C$2:$C$5</c:f>
              <c:numCache>
                <c:formatCode>0%</c:formatCode>
                <c:ptCount val="4"/>
                <c:pt idx="0">
                  <c:v>0.14000000000000001</c:v>
                </c:pt>
                <c:pt idx="1">
                  <c:v>0.09</c:v>
                </c:pt>
                <c:pt idx="2">
                  <c:v>0.17</c:v>
                </c:pt>
                <c:pt idx="3">
                  <c:v>0.1</c:v>
                </c:pt>
              </c:numCache>
            </c:numRef>
          </c:val>
        </c:ser>
        <c:ser>
          <c:idx val="2"/>
          <c:order val="2"/>
          <c:tx>
            <c:strRef>
              <c:f>Sheet1!$D$1</c:f>
              <c:strCache>
                <c:ptCount val="1"/>
                <c:pt idx="0">
                  <c:v>Germany</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Sheet1!$D$2:$D$5</c:f>
              <c:numCache>
                <c:formatCode>0%</c:formatCode>
                <c:ptCount val="4"/>
                <c:pt idx="0">
                  <c:v>0.11</c:v>
                </c:pt>
                <c:pt idx="1">
                  <c:v>0.09</c:v>
                </c:pt>
                <c:pt idx="2">
                  <c:v>0.14000000000000001</c:v>
                </c:pt>
                <c:pt idx="3">
                  <c:v>0.11</c:v>
                </c:pt>
              </c:numCache>
            </c:numRef>
          </c:val>
        </c:ser>
        <c:ser>
          <c:idx val="3"/>
          <c:order val="3"/>
          <c:tx>
            <c:strRef>
              <c:f>Sheet1!$E$1</c:f>
              <c:strCache>
                <c:ptCount val="1"/>
                <c:pt idx="0">
                  <c:v>Nordics</c:v>
                </c:pt>
              </c:strCache>
            </c:strRef>
          </c:tx>
          <c:spPr>
            <a:solidFill>
              <a:schemeClr val="accent6"/>
            </a:solidFill>
            <a:ln>
              <a:noFill/>
            </a:ln>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Sheet1!$E$2:$E$5</c:f>
              <c:numCache>
                <c:formatCode>0%</c:formatCode>
                <c:ptCount val="4"/>
                <c:pt idx="0">
                  <c:v>0.05</c:v>
                </c:pt>
                <c:pt idx="1">
                  <c:v>0.08</c:v>
                </c:pt>
                <c:pt idx="2">
                  <c:v>0.05</c:v>
                </c:pt>
                <c:pt idx="3">
                  <c:v>0.09</c:v>
                </c:pt>
              </c:numCache>
            </c:numRef>
          </c:val>
        </c:ser>
        <c:ser>
          <c:idx val="4"/>
          <c:order val="4"/>
          <c:tx>
            <c:strRef>
              <c:f>Sheet1!$F$1</c:f>
              <c:strCache>
                <c:ptCount val="1"/>
                <c:pt idx="0">
                  <c:v>Italy</c:v>
                </c:pt>
              </c:strCache>
            </c:strRef>
          </c:tx>
          <c:spPr>
            <a:solidFill>
              <a:schemeClr val="tx1"/>
            </a:solidFill>
          </c:spPr>
          <c:invertIfNegative val="0"/>
          <c:dLbls>
            <c:spPr>
              <a:noFill/>
              <a:ln>
                <a:noFill/>
              </a:ln>
              <a:effectLst/>
            </c:spPr>
            <c:txPr>
              <a:bodyPr wrap="square" lIns="38100" tIns="19050" rIns="38100" bIns="19050" anchor="ctr">
                <a:spAutoFit/>
              </a:bodyPr>
              <a:lstStyle/>
              <a:p>
                <a:pPr>
                  <a:defRPr sz="7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Sheet1!$F$2:$F$5</c:f>
              <c:numCache>
                <c:formatCode>0%</c:formatCode>
                <c:ptCount val="4"/>
                <c:pt idx="0">
                  <c:v>0.04</c:v>
                </c:pt>
                <c:pt idx="1">
                  <c:v>0.05</c:v>
                </c:pt>
                <c:pt idx="2">
                  <c:v>0.03</c:v>
                </c:pt>
                <c:pt idx="3">
                  <c:v>7.0000000000000007E-2</c:v>
                </c:pt>
              </c:numCache>
            </c:numRef>
          </c:val>
        </c:ser>
        <c:ser>
          <c:idx val="5"/>
          <c:order val="5"/>
          <c:tx>
            <c:strRef>
              <c:f>Sheet1!$G$1</c:f>
              <c:strCache>
                <c:ptCount val="1"/>
                <c:pt idx="0">
                  <c:v>Spain</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Sheet1!$G$2:$G$5</c:f>
              <c:numCache>
                <c:formatCode>0%</c:formatCode>
                <c:ptCount val="4"/>
                <c:pt idx="0">
                  <c:v>0.09</c:v>
                </c:pt>
                <c:pt idx="1">
                  <c:v>0.06</c:v>
                </c:pt>
                <c:pt idx="2">
                  <c:v>0.09</c:v>
                </c:pt>
                <c:pt idx="3">
                  <c:v>0.06</c:v>
                </c:pt>
              </c:numCache>
            </c:numRef>
          </c:val>
        </c:ser>
        <c:ser>
          <c:idx val="6"/>
          <c:order val="6"/>
          <c:tx>
            <c:strRef>
              <c:f>Sheet1!$H$1</c:f>
              <c:strCache>
                <c:ptCount val="1"/>
                <c:pt idx="0">
                  <c:v>Netherlands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Sheet1!$H$2:$H$5</c:f>
              <c:numCache>
                <c:formatCode>0%</c:formatCode>
                <c:ptCount val="4"/>
                <c:pt idx="0">
                  <c:v>0.05</c:v>
                </c:pt>
                <c:pt idx="1">
                  <c:v>0.05</c:v>
                </c:pt>
                <c:pt idx="2">
                  <c:v>0.05</c:v>
                </c:pt>
                <c:pt idx="3">
                  <c:v>0.05</c:v>
                </c:pt>
              </c:numCache>
            </c:numRef>
          </c:val>
        </c:ser>
        <c:ser>
          <c:idx val="7"/>
          <c:order val="7"/>
          <c:tx>
            <c:strRef>
              <c:f>Sheet1!$I$1</c:f>
              <c:strCache>
                <c:ptCount val="1"/>
                <c:pt idx="0">
                  <c:v>Australia</c:v>
                </c:pt>
              </c:strCache>
            </c:strRef>
          </c:tx>
          <c:spPr>
            <a:solidFill>
              <a:schemeClr val="bg2">
                <a:lumMod val="60000"/>
                <a:lumOff val="4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Sheet1!$I$2:$I$5</c:f>
              <c:numCache>
                <c:formatCode>0%</c:formatCode>
                <c:ptCount val="4"/>
                <c:pt idx="0">
                  <c:v>0.08</c:v>
                </c:pt>
                <c:pt idx="1">
                  <c:v>0.03</c:v>
                </c:pt>
                <c:pt idx="2">
                  <c:v>0.08</c:v>
                </c:pt>
                <c:pt idx="3">
                  <c:v>0.03</c:v>
                </c:pt>
              </c:numCache>
            </c:numRef>
          </c:val>
        </c:ser>
        <c:ser>
          <c:idx val="8"/>
          <c:order val="8"/>
          <c:tx>
            <c:strRef>
              <c:f>Sheet1!$J$1</c:f>
              <c:strCache>
                <c:ptCount val="1"/>
                <c:pt idx="0">
                  <c:v>Asia</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7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Sheet1!$J$2:$J$5</c:f>
              <c:numCache>
                <c:formatCode>0%</c:formatCode>
                <c:ptCount val="4"/>
                <c:pt idx="0">
                  <c:v>7.0000000000000007E-2</c:v>
                </c:pt>
                <c:pt idx="1">
                  <c:v>0.06</c:v>
                </c:pt>
                <c:pt idx="2">
                  <c:v>7.0000000000000007E-2</c:v>
                </c:pt>
                <c:pt idx="3">
                  <c:v>0.06</c:v>
                </c:pt>
              </c:numCache>
            </c:numRef>
          </c:val>
        </c:ser>
        <c:ser>
          <c:idx val="9"/>
          <c:order val="9"/>
          <c:tx>
            <c:strRef>
              <c:f>Sheet1!$K$1</c:f>
              <c:strCache>
                <c:ptCount val="1"/>
                <c:pt idx="0">
                  <c:v>Other</c:v>
                </c:pt>
              </c:strCache>
            </c:strRef>
          </c:tx>
          <c:spPr>
            <a:solidFill>
              <a:schemeClr val="tx2">
                <a:lumMod val="25000"/>
                <a:lumOff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All visitors to Bath</c:v>
                </c:pt>
                <c:pt idx="1">
                  <c:v>All visitors to UK</c:v>
                </c:pt>
                <c:pt idx="2">
                  <c:v>All holiday visitors to Bath</c:v>
                </c:pt>
                <c:pt idx="3">
                  <c:v>All holiday visitors to UK</c:v>
                </c:pt>
              </c:strCache>
            </c:strRef>
          </c:cat>
          <c:val>
            <c:numRef>
              <c:f>Sheet1!$K$2:$K$5</c:f>
              <c:numCache>
                <c:formatCode>0%</c:formatCode>
                <c:ptCount val="4"/>
                <c:pt idx="0">
                  <c:v>0.27</c:v>
                </c:pt>
                <c:pt idx="1">
                  <c:v>0.38</c:v>
                </c:pt>
                <c:pt idx="2">
                  <c:v>0.22</c:v>
                </c:pt>
                <c:pt idx="3">
                  <c:v>0.28999999999999998</c:v>
                </c:pt>
              </c:numCache>
            </c:numRef>
          </c:val>
        </c:ser>
        <c:dLbls>
          <c:showLegendKey val="0"/>
          <c:showVal val="1"/>
          <c:showCatName val="0"/>
          <c:showSerName val="0"/>
          <c:showPercent val="0"/>
          <c:showBubbleSize val="0"/>
        </c:dLbls>
        <c:gapWidth val="49"/>
        <c:overlap val="100"/>
        <c:axId val="312102848"/>
        <c:axId val="312111864"/>
      </c:barChart>
      <c:catAx>
        <c:axId val="312102848"/>
        <c:scaling>
          <c:orientation val="maxMin"/>
        </c:scaling>
        <c:delete val="0"/>
        <c:axPos val="l"/>
        <c:numFmt formatCode="General" sourceLinked="0"/>
        <c:majorTickMark val="none"/>
        <c:minorTickMark val="none"/>
        <c:tickLblPos val="nextTo"/>
        <c:txPr>
          <a:bodyPr/>
          <a:lstStyle/>
          <a:p>
            <a:pPr>
              <a:defRPr sz="1000" b="1"/>
            </a:pPr>
            <a:endParaRPr lang="en-US"/>
          </a:p>
        </c:txPr>
        <c:crossAx val="312111864"/>
        <c:crosses val="autoZero"/>
        <c:auto val="1"/>
        <c:lblAlgn val="ctr"/>
        <c:lblOffset val="100"/>
        <c:noMultiLvlLbl val="0"/>
      </c:catAx>
      <c:valAx>
        <c:axId val="312111864"/>
        <c:scaling>
          <c:orientation val="minMax"/>
          <c:max val="1"/>
        </c:scaling>
        <c:delete val="1"/>
        <c:axPos val="t"/>
        <c:numFmt formatCode="0%" sourceLinked="1"/>
        <c:majorTickMark val="out"/>
        <c:minorTickMark val="none"/>
        <c:tickLblPos val="nextTo"/>
        <c:crossAx val="312102848"/>
        <c:crosses val="autoZero"/>
        <c:crossBetween val="between"/>
      </c:valAx>
    </c:plotArea>
    <c:legend>
      <c:legendPos val="b"/>
      <c:layout>
        <c:manualLayout>
          <c:xMode val="edge"/>
          <c:yMode val="edge"/>
          <c:x val="4.6484672868689951E-2"/>
          <c:y val="0.87455217677911212"/>
          <c:w val="0.95113110670530221"/>
          <c:h val="0.12544782322088791"/>
        </c:manualLayout>
      </c:layout>
      <c:overlay val="0"/>
      <c:txPr>
        <a:bodyPr/>
        <a:lstStyle/>
        <a:p>
          <a:pPr>
            <a:defRPr b="1"/>
          </a:pPr>
          <a:endParaRPr lang="en-US"/>
        </a:p>
      </c:txPr>
    </c:legend>
    <c:plotVisOnly val="1"/>
    <c:dispBlanksAs val="gap"/>
    <c:showDLblsOverMax val="0"/>
  </c:chart>
  <c:spPr>
    <a:ln>
      <a:noFill/>
    </a:ln>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01409689394773"/>
          <c:y val="5.6335256474622723E-2"/>
          <c:w val="0.72213269781215683"/>
          <c:h val="0.8283984579071314"/>
        </c:manualLayout>
      </c:layout>
      <c:barChart>
        <c:barDir val="col"/>
        <c:grouping val="percentStacked"/>
        <c:varyColors val="0"/>
        <c:ser>
          <c:idx val="0"/>
          <c:order val="0"/>
          <c:tx>
            <c:strRef>
              <c:f>Sheet1!$B$1</c:f>
              <c:strCache>
                <c:ptCount val="1"/>
                <c:pt idx="0">
                  <c:v>Rail</c:v>
                </c:pt>
              </c:strCache>
            </c:strRef>
          </c:tx>
          <c:spPr>
            <a:solidFill>
              <a:srgbClr val="C00000"/>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Sheet1!$B$2:$B$3</c:f>
              <c:numCache>
                <c:formatCode>0%</c:formatCode>
                <c:ptCount val="2"/>
                <c:pt idx="0">
                  <c:v>0.04</c:v>
                </c:pt>
                <c:pt idx="1">
                  <c:v>0.16</c:v>
                </c:pt>
              </c:numCache>
            </c:numRef>
          </c:val>
        </c:ser>
        <c:ser>
          <c:idx val="1"/>
          <c:order val="1"/>
          <c:tx>
            <c:strRef>
              <c:f>Sheet1!$C$1</c:f>
              <c:strCache>
                <c:ptCount val="1"/>
                <c:pt idx="0">
                  <c:v>Airport</c:v>
                </c:pt>
              </c:strCache>
            </c:strRef>
          </c:tx>
          <c:spPr>
            <a:solidFill>
              <a:schemeClr val="accent3"/>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Sheet1!$C$2:$C$3</c:f>
              <c:numCache>
                <c:formatCode>0%</c:formatCode>
                <c:ptCount val="2"/>
                <c:pt idx="0">
                  <c:v>0.74</c:v>
                </c:pt>
                <c:pt idx="1">
                  <c:v>0.68</c:v>
                </c:pt>
              </c:numCache>
            </c:numRef>
          </c:val>
        </c:ser>
        <c:ser>
          <c:idx val="2"/>
          <c:order val="2"/>
          <c:tx>
            <c:strRef>
              <c:f>Sheet1!$D$1</c:f>
              <c:strCache>
                <c:ptCount val="1"/>
                <c:pt idx="0">
                  <c:v>Seaport</c:v>
                </c:pt>
              </c:strCache>
            </c:strRef>
          </c:tx>
          <c:spPr>
            <a:solidFill>
              <a:schemeClr val="accent5"/>
            </a:solidFill>
          </c:spPr>
          <c:invertIfNegative val="0"/>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Holiday visitors to Bristol</c:v>
                </c:pt>
                <c:pt idx="1">
                  <c:v>Holiday visitors to UK</c:v>
                </c:pt>
              </c:strCache>
            </c:strRef>
          </c:cat>
          <c:val>
            <c:numRef>
              <c:f>Sheet1!$D$2:$D$3</c:f>
              <c:numCache>
                <c:formatCode>0%</c:formatCode>
                <c:ptCount val="2"/>
                <c:pt idx="0">
                  <c:v>0.21</c:v>
                </c:pt>
                <c:pt idx="1">
                  <c:v>0.15</c:v>
                </c:pt>
              </c:numCache>
            </c:numRef>
          </c:val>
        </c:ser>
        <c:dLbls>
          <c:showLegendKey val="0"/>
          <c:showVal val="1"/>
          <c:showCatName val="0"/>
          <c:showSerName val="0"/>
          <c:showPercent val="0"/>
          <c:showBubbleSize val="0"/>
        </c:dLbls>
        <c:gapWidth val="49"/>
        <c:overlap val="100"/>
        <c:axId val="577981152"/>
        <c:axId val="577976056"/>
      </c:barChart>
      <c:catAx>
        <c:axId val="577981152"/>
        <c:scaling>
          <c:orientation val="minMax"/>
        </c:scaling>
        <c:delete val="0"/>
        <c:axPos val="b"/>
        <c:numFmt formatCode="General" sourceLinked="0"/>
        <c:majorTickMark val="none"/>
        <c:minorTickMark val="none"/>
        <c:tickLblPos val="nextTo"/>
        <c:txPr>
          <a:bodyPr/>
          <a:lstStyle/>
          <a:p>
            <a:pPr>
              <a:defRPr b="1"/>
            </a:pPr>
            <a:endParaRPr lang="en-US"/>
          </a:p>
        </c:txPr>
        <c:crossAx val="577976056"/>
        <c:crosses val="autoZero"/>
        <c:auto val="1"/>
        <c:lblAlgn val="ctr"/>
        <c:lblOffset val="100"/>
        <c:noMultiLvlLbl val="0"/>
      </c:catAx>
      <c:valAx>
        <c:axId val="577976056"/>
        <c:scaling>
          <c:orientation val="minMax"/>
        </c:scaling>
        <c:delete val="1"/>
        <c:axPos val="l"/>
        <c:numFmt formatCode="0%" sourceLinked="1"/>
        <c:majorTickMark val="none"/>
        <c:minorTickMark val="none"/>
        <c:tickLblPos val="nextTo"/>
        <c:crossAx val="577981152"/>
        <c:crosses val="autoZero"/>
        <c:crossBetween val="between"/>
      </c:valAx>
    </c:plotArea>
    <c:legend>
      <c:legendPos val="l"/>
      <c:layout>
        <c:manualLayout>
          <c:xMode val="edge"/>
          <c:yMode val="edge"/>
          <c:x val="2.6849213127785342E-2"/>
          <c:y val="2.8324036590860652E-2"/>
          <c:w val="0.24831082509534641"/>
          <c:h val="0.7925309377193932"/>
        </c:manualLayout>
      </c:layout>
      <c:overlay val="0"/>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Holiday visitors to Manchester</c:v>
                </c:pt>
              </c:strCache>
            </c:strRef>
          </c:tx>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South West</c:v>
                </c:pt>
                <c:pt idx="1">
                  <c:v>London</c:v>
                </c:pt>
                <c:pt idx="2">
                  <c:v>South East (excl. London)</c:v>
                </c:pt>
                <c:pt idx="3">
                  <c:v>West Midlands</c:v>
                </c:pt>
                <c:pt idx="4">
                  <c:v>North West</c:v>
                </c:pt>
              </c:strCache>
            </c:strRef>
          </c:cat>
          <c:val>
            <c:numRef>
              <c:f>Sheet1!$B$2:$B$6</c:f>
              <c:numCache>
                <c:formatCode>0%</c:formatCode>
                <c:ptCount val="5"/>
                <c:pt idx="0">
                  <c:v>0.37</c:v>
                </c:pt>
                <c:pt idx="1">
                  <c:v>0.33</c:v>
                </c:pt>
                <c:pt idx="2">
                  <c:v>0.21</c:v>
                </c:pt>
                <c:pt idx="3">
                  <c:v>0.03</c:v>
                </c:pt>
                <c:pt idx="4">
                  <c:v>0.01</c:v>
                </c:pt>
              </c:numCache>
            </c:numRef>
          </c:val>
        </c:ser>
        <c:dLbls>
          <c:showLegendKey val="0"/>
          <c:showVal val="0"/>
          <c:showCatName val="0"/>
          <c:showSerName val="0"/>
          <c:showPercent val="0"/>
          <c:showBubbleSize val="0"/>
        </c:dLbls>
        <c:gapWidth val="150"/>
        <c:axId val="577958024"/>
        <c:axId val="577955672"/>
      </c:barChart>
      <c:catAx>
        <c:axId val="577958024"/>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77955672"/>
        <c:crosses val="autoZero"/>
        <c:auto val="1"/>
        <c:lblAlgn val="ctr"/>
        <c:lblOffset val="100"/>
        <c:noMultiLvlLbl val="0"/>
      </c:catAx>
      <c:valAx>
        <c:axId val="577955672"/>
        <c:scaling>
          <c:orientation val="minMax"/>
          <c:max val="0.5"/>
        </c:scaling>
        <c:delete val="1"/>
        <c:axPos val="t"/>
        <c:numFmt formatCode="0%" sourceLinked="1"/>
        <c:majorTickMark val="out"/>
        <c:minorTickMark val="none"/>
        <c:tickLblPos val="nextTo"/>
        <c:crossAx val="577958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Bath &amp; NE Somerset</c:v>
                </c:pt>
                <c:pt idx="1">
                  <c:v>Cardiff</c:v>
                </c:pt>
                <c:pt idx="2">
                  <c:v>Salisbury</c:v>
                </c:pt>
                <c:pt idx="3">
                  <c:v>Litchfield</c:v>
                </c:pt>
                <c:pt idx="4">
                  <c:v>Birmingham</c:v>
                </c:pt>
              </c:strCache>
            </c:strRef>
          </c:cat>
          <c:val>
            <c:numRef>
              <c:f>Sheet1!$B$2:$B$6</c:f>
              <c:numCache>
                <c:formatCode>0%</c:formatCode>
                <c:ptCount val="5"/>
                <c:pt idx="0">
                  <c:v>0.8</c:v>
                </c:pt>
                <c:pt idx="1">
                  <c:v>0.37</c:v>
                </c:pt>
                <c:pt idx="2">
                  <c:v>0.06</c:v>
                </c:pt>
                <c:pt idx="3">
                  <c:v>0.05</c:v>
                </c:pt>
                <c:pt idx="4">
                  <c:v>0.05</c:v>
                </c:pt>
              </c:numCache>
            </c:numRef>
          </c:val>
        </c:ser>
        <c:dLbls>
          <c:showLegendKey val="0"/>
          <c:showVal val="0"/>
          <c:showCatName val="0"/>
          <c:showSerName val="0"/>
          <c:showPercent val="0"/>
          <c:showBubbleSize val="0"/>
        </c:dLbls>
        <c:gapWidth val="150"/>
        <c:axId val="577952536"/>
        <c:axId val="577958808"/>
      </c:barChart>
      <c:catAx>
        <c:axId val="577952536"/>
        <c:scaling>
          <c:orientation val="maxMin"/>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577958808"/>
        <c:crosses val="autoZero"/>
        <c:auto val="1"/>
        <c:lblAlgn val="ctr"/>
        <c:lblOffset val="100"/>
        <c:noMultiLvlLbl val="0"/>
      </c:catAx>
      <c:valAx>
        <c:axId val="577958808"/>
        <c:scaling>
          <c:orientation val="minMax"/>
        </c:scaling>
        <c:delete val="1"/>
        <c:axPos val="t"/>
        <c:numFmt formatCode="0%" sourceLinked="1"/>
        <c:majorTickMark val="out"/>
        <c:minorTickMark val="none"/>
        <c:tickLblPos val="nextTo"/>
        <c:crossAx val="577952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Nights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Cambr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Sheet1!$B$2:$B$8</c:f>
              <c:numCache>
                <c:formatCode>General</c:formatCode>
                <c:ptCount val="5"/>
                <c:pt idx="0" formatCode="0.0">
                  <c:v>3</c:v>
                </c:pt>
                <c:pt idx="1">
                  <c:v>2.8</c:v>
                </c:pt>
                <c:pt idx="2" formatCode="0.0">
                  <c:v>3.7</c:v>
                </c:pt>
                <c:pt idx="3" formatCode="0.0">
                  <c:v>3.6</c:v>
                </c:pt>
                <c:pt idx="4" formatCode="0.0">
                  <c:v>2.7</c:v>
                </c:pt>
              </c:numCache>
            </c:numRef>
          </c:val>
        </c:ser>
        <c:ser>
          <c:idx val="1"/>
          <c:order val="1"/>
          <c:tx>
            <c:strRef>
              <c:f>Sheet1!$C$1</c:f>
              <c:strCache>
                <c:ptCount val="1"/>
                <c:pt idx="0">
                  <c:v>Cambr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Sheet1!$C$2:$C$8</c:f>
              <c:numCache>
                <c:formatCode>General</c:formatCode>
                <c:ptCount val="5"/>
                <c:pt idx="0">
                  <c:v>0.8</c:v>
                </c:pt>
                <c:pt idx="1">
                  <c:v>0.5</c:v>
                </c:pt>
                <c:pt idx="2" formatCode="0.0">
                  <c:v>0.7</c:v>
                </c:pt>
                <c:pt idx="3" formatCode="0.0">
                  <c:v>0.5</c:v>
                </c:pt>
                <c:pt idx="4" formatCode="0.0">
                  <c:v>0.6</c:v>
                </c:pt>
              </c:numCache>
            </c:numRef>
          </c:val>
        </c:ser>
        <c:dLbls>
          <c:showLegendKey val="0"/>
          <c:showVal val="0"/>
          <c:showCatName val="0"/>
          <c:showSerName val="0"/>
          <c:showPercent val="0"/>
          <c:showBubbleSize val="0"/>
        </c:dLbls>
        <c:gapWidth val="219"/>
        <c:axId val="577954888"/>
        <c:axId val="577956064"/>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Sheet1!$A$2:$A$8</c:f>
              <c:numCache>
                <c:formatCode>General</c:formatCode>
                <c:ptCount val="5"/>
                <c:pt idx="0">
                  <c:v>2012</c:v>
                </c:pt>
                <c:pt idx="1">
                  <c:v>2013</c:v>
                </c:pt>
                <c:pt idx="2">
                  <c:v>2014</c:v>
                </c:pt>
                <c:pt idx="3">
                  <c:v>2015</c:v>
                </c:pt>
                <c:pt idx="4">
                  <c:v>2016</c:v>
                </c:pt>
              </c:numCache>
            </c:numRef>
          </c:cat>
          <c:val>
            <c:numRef>
              <c:f>Sheet1!$D$2:$D$8</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5"/>
                <c:pt idx="0">
                  <c:v>2012</c:v>
                </c:pt>
                <c:pt idx="1">
                  <c:v>2013</c:v>
                </c:pt>
                <c:pt idx="2">
                  <c:v>2014</c:v>
                </c:pt>
                <c:pt idx="3">
                  <c:v>2015</c:v>
                </c:pt>
                <c:pt idx="4">
                  <c:v>2016</c:v>
                </c:pt>
              </c:numCache>
            </c:numRef>
          </c:cat>
          <c:val>
            <c:numRef>
              <c:f>Sheet1!$E$2:$E$8</c:f>
              <c:numCache>
                <c:formatCode>General</c:formatCode>
                <c:ptCount val="5"/>
              </c:numCache>
            </c:numRef>
          </c:val>
          <c:smooth val="0"/>
        </c:ser>
        <c:dLbls>
          <c:showLegendKey val="0"/>
          <c:showVal val="0"/>
          <c:showCatName val="0"/>
          <c:showSerName val="0"/>
          <c:showPercent val="0"/>
          <c:showBubbleSize val="0"/>
        </c:dLbls>
        <c:marker val="1"/>
        <c:smooth val="0"/>
        <c:axId val="577954888"/>
        <c:axId val="577956064"/>
      </c:lineChart>
      <c:catAx>
        <c:axId val="57795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956064"/>
        <c:crosses val="autoZero"/>
        <c:auto val="1"/>
        <c:lblAlgn val="ctr"/>
        <c:lblOffset val="100"/>
        <c:noMultiLvlLbl val="0"/>
      </c:catAx>
      <c:valAx>
        <c:axId val="577956064"/>
        <c:scaling>
          <c:orientation val="minMax"/>
        </c:scaling>
        <c:delete val="1"/>
        <c:axPos val="l"/>
        <c:numFmt formatCode="0.0" sourceLinked="1"/>
        <c:majorTickMark val="none"/>
        <c:minorTickMark val="none"/>
        <c:tickLblPos val="nextTo"/>
        <c:crossAx val="57795488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smtClean="0">
                <a:solidFill>
                  <a:schemeClr val="tx1"/>
                </a:solidFill>
              </a:rPr>
              <a:t>Spend (£m)</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Cambridge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213</c:v>
                </c:pt>
                <c:pt idx="1">
                  <c:v>237</c:v>
                </c:pt>
                <c:pt idx="2">
                  <c:v>303</c:v>
                </c:pt>
                <c:pt idx="3">
                  <c:v>350</c:v>
                </c:pt>
                <c:pt idx="4">
                  <c:v>211</c:v>
                </c:pt>
              </c:numCache>
            </c:numRef>
          </c:val>
        </c:ser>
        <c:ser>
          <c:idx val="1"/>
          <c:order val="1"/>
          <c:tx>
            <c:strRef>
              <c:f>Sheet1!$C$1</c:f>
              <c:strCache>
                <c:ptCount val="1"/>
                <c:pt idx="0">
                  <c:v>Cambridge Holiday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44</c:v>
                </c:pt>
                <c:pt idx="1">
                  <c:v>40</c:v>
                </c:pt>
                <c:pt idx="2">
                  <c:v>48</c:v>
                </c:pt>
                <c:pt idx="3">
                  <c:v>34</c:v>
                </c:pt>
                <c:pt idx="4">
                  <c:v>51</c:v>
                </c:pt>
              </c:numCache>
            </c:numRef>
          </c:val>
        </c:ser>
        <c:dLbls>
          <c:showLegendKey val="0"/>
          <c:showVal val="0"/>
          <c:showCatName val="0"/>
          <c:showSerName val="0"/>
          <c:showPercent val="0"/>
          <c:showBubbleSize val="0"/>
        </c:dLbls>
        <c:gapWidth val="219"/>
        <c:axId val="577957632"/>
        <c:axId val="577957240"/>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Sheet1!$A$2:$A$6</c:f>
              <c:numCache>
                <c:formatCode>General</c:formatCode>
                <c:ptCount val="5"/>
                <c:pt idx="0">
                  <c:v>2012</c:v>
                </c:pt>
                <c:pt idx="1">
                  <c:v>2013</c:v>
                </c:pt>
                <c:pt idx="2">
                  <c:v>2014</c:v>
                </c:pt>
                <c:pt idx="3">
                  <c:v>2015</c:v>
                </c:pt>
                <c:pt idx="4">
                  <c:v>2016</c:v>
                </c:pt>
              </c:numCache>
            </c:numRef>
          </c:cat>
          <c:val>
            <c:numRef>
              <c:f>Sheet1!$D$2:$D$6</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Sheet1!$E$2:$E$6</c:f>
              <c:numCache>
                <c:formatCode>General</c:formatCode>
                <c:ptCount val="5"/>
              </c:numCache>
            </c:numRef>
          </c:val>
          <c:smooth val="0"/>
        </c:ser>
        <c:dLbls>
          <c:showLegendKey val="0"/>
          <c:showVal val="0"/>
          <c:showCatName val="0"/>
          <c:showSerName val="0"/>
          <c:showPercent val="0"/>
          <c:showBubbleSize val="0"/>
        </c:dLbls>
        <c:marker val="1"/>
        <c:smooth val="0"/>
        <c:axId val="577957632"/>
        <c:axId val="577957240"/>
      </c:lineChart>
      <c:catAx>
        <c:axId val="57795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957240"/>
        <c:crosses val="autoZero"/>
        <c:auto val="1"/>
        <c:lblAlgn val="ctr"/>
        <c:lblOffset val="100"/>
        <c:noMultiLvlLbl val="0"/>
      </c:catAx>
      <c:valAx>
        <c:axId val="577957240"/>
        <c:scaling>
          <c:orientation val="minMax"/>
        </c:scaling>
        <c:delete val="1"/>
        <c:axPos val="l"/>
        <c:numFmt formatCode="General" sourceLinked="1"/>
        <c:majorTickMark val="none"/>
        <c:minorTickMark val="none"/>
        <c:tickLblPos val="nextTo"/>
        <c:crossAx val="57795763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rPr>
              <a:t>Visits (000s</a:t>
            </a:r>
            <a:r>
              <a:rPr lang="en-GB" sz="1200" b="1" dirty="0" smtClean="0">
                <a:solidFill>
                  <a:schemeClr val="tx1"/>
                </a:solidFill>
              </a:rPr>
              <a:t>)</a:t>
            </a:r>
          </a:p>
        </c:rich>
      </c:tx>
      <c:overlay val="0"/>
      <c:spPr>
        <a:noFill/>
        <a:ln>
          <a:noFill/>
        </a:ln>
        <a:effectLst/>
      </c:spPr>
    </c:title>
    <c:autoTitleDeleted val="0"/>
    <c:plotArea>
      <c:layout>
        <c:manualLayout>
          <c:layoutTarget val="inner"/>
          <c:xMode val="edge"/>
          <c:yMode val="edge"/>
          <c:x val="4.6580827238147063E-2"/>
          <c:y val="0.50729392497435288"/>
          <c:w val="0.9068383455237059"/>
          <c:h val="0.37682713686412411"/>
        </c:manualLayout>
      </c:layout>
      <c:barChart>
        <c:barDir val="col"/>
        <c:grouping val="clustered"/>
        <c:varyColors val="0"/>
        <c:ser>
          <c:idx val="0"/>
          <c:order val="0"/>
          <c:tx>
            <c:strRef>
              <c:f>Sheet1!$B$1</c:f>
              <c:strCache>
                <c:ptCount val="1"/>
                <c:pt idx="0">
                  <c:v>Cambridge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Sheet1!$B$2:$B$9</c:f>
              <c:numCache>
                <c:formatCode>General</c:formatCode>
                <c:ptCount val="5"/>
                <c:pt idx="0">
                  <c:v>398</c:v>
                </c:pt>
                <c:pt idx="1">
                  <c:v>404</c:v>
                </c:pt>
                <c:pt idx="2">
                  <c:v>418</c:v>
                </c:pt>
                <c:pt idx="3">
                  <c:v>430</c:v>
                </c:pt>
                <c:pt idx="4">
                  <c:v>498</c:v>
                </c:pt>
              </c:numCache>
            </c:numRef>
          </c:val>
        </c:ser>
        <c:ser>
          <c:idx val="1"/>
          <c:order val="1"/>
          <c:tx>
            <c:strRef>
              <c:f>Sheet1!$C$1</c:f>
              <c:strCache>
                <c:ptCount val="1"/>
                <c:pt idx="0">
                  <c:v>Cambridge hol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Sheet1!$C$2:$C$9</c:f>
              <c:numCache>
                <c:formatCode>General</c:formatCode>
                <c:ptCount val="5"/>
                <c:pt idx="0">
                  <c:v>121</c:v>
                </c:pt>
                <c:pt idx="1">
                  <c:v>126</c:v>
                </c:pt>
                <c:pt idx="2">
                  <c:v>130</c:v>
                </c:pt>
                <c:pt idx="3">
                  <c:v>109</c:v>
                </c:pt>
                <c:pt idx="4">
                  <c:v>171</c:v>
                </c:pt>
              </c:numCache>
            </c:numRef>
          </c:val>
        </c:ser>
        <c:dLbls>
          <c:showLegendKey val="0"/>
          <c:showVal val="0"/>
          <c:showCatName val="0"/>
          <c:showSerName val="0"/>
          <c:showPercent val="0"/>
          <c:showBubbleSize val="0"/>
        </c:dLbls>
        <c:gapWidth val="219"/>
        <c:axId val="577949792"/>
        <c:axId val="577959592"/>
      </c:barChart>
      <c:lineChart>
        <c:grouping val="standard"/>
        <c:varyColors val="0"/>
        <c:ser>
          <c:idx val="2"/>
          <c:order val="2"/>
          <c:tx>
            <c:strRef>
              <c:f>Sheet1!$D$1</c:f>
              <c:strCache>
                <c:ptCount val="1"/>
                <c:pt idx="0">
                  <c:v>England Total</c:v>
                </c:pt>
              </c:strCache>
            </c:strRef>
          </c:tx>
          <c:spPr>
            <a:ln w="28575" cap="rnd">
              <a:solidFill>
                <a:schemeClr val="bg1">
                  <a:lumMod val="50000"/>
                </a:schemeClr>
              </a:solidFill>
              <a:round/>
            </a:ln>
            <a:effectLst/>
          </c:spPr>
          <c:marker>
            <c:symbol val="none"/>
          </c:marker>
          <c:cat>
            <c:numRef>
              <c:f>Sheet1!$A$2:$A$9</c:f>
              <c:numCache>
                <c:formatCode>General</c:formatCode>
                <c:ptCount val="5"/>
                <c:pt idx="0">
                  <c:v>2012</c:v>
                </c:pt>
                <c:pt idx="1">
                  <c:v>2013</c:v>
                </c:pt>
                <c:pt idx="2">
                  <c:v>2014</c:v>
                </c:pt>
                <c:pt idx="3">
                  <c:v>2015</c:v>
                </c:pt>
                <c:pt idx="4">
                  <c:v>2016</c:v>
                </c:pt>
              </c:numCache>
            </c:numRef>
          </c:cat>
          <c:val>
            <c:numRef>
              <c:f>Sheet1!$D$2:$D$9</c:f>
              <c:numCache>
                <c:formatCode>General</c:formatCode>
                <c:ptCount val="5"/>
              </c:numCache>
            </c:numRef>
          </c:val>
          <c:smooth val="0"/>
        </c:ser>
        <c:ser>
          <c:idx val="3"/>
          <c:order val="3"/>
          <c:tx>
            <c:strRef>
              <c:f>Sheet1!$E$1</c:f>
              <c:strCache>
                <c:ptCount val="1"/>
                <c:pt idx="0">
                  <c:v>England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5"/>
                <c:pt idx="0">
                  <c:v>2012</c:v>
                </c:pt>
                <c:pt idx="1">
                  <c:v>2013</c:v>
                </c:pt>
                <c:pt idx="2">
                  <c:v>2014</c:v>
                </c:pt>
                <c:pt idx="3">
                  <c:v>2015</c:v>
                </c:pt>
                <c:pt idx="4">
                  <c:v>2016</c:v>
                </c:pt>
              </c:numCache>
            </c:numRef>
          </c:cat>
          <c:val>
            <c:numRef>
              <c:f>Sheet1!$E$2:$E$9</c:f>
              <c:numCache>
                <c:formatCode>General</c:formatCode>
                <c:ptCount val="5"/>
              </c:numCache>
            </c:numRef>
          </c:val>
          <c:smooth val="0"/>
        </c:ser>
        <c:dLbls>
          <c:showLegendKey val="0"/>
          <c:showVal val="0"/>
          <c:showCatName val="0"/>
          <c:showSerName val="0"/>
          <c:showPercent val="0"/>
          <c:showBubbleSize val="0"/>
        </c:dLbls>
        <c:marker val="1"/>
        <c:smooth val="0"/>
        <c:axId val="577949792"/>
        <c:axId val="577959592"/>
      </c:lineChart>
      <c:catAx>
        <c:axId val="57794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959592"/>
        <c:crosses val="autoZero"/>
        <c:auto val="1"/>
        <c:lblAlgn val="ctr"/>
        <c:lblOffset val="100"/>
        <c:noMultiLvlLbl val="0"/>
      </c:catAx>
      <c:valAx>
        <c:axId val="577959592"/>
        <c:scaling>
          <c:orientation val="minMax"/>
        </c:scaling>
        <c:delete val="1"/>
        <c:axPos val="l"/>
        <c:numFmt formatCode="General" sourceLinked="1"/>
        <c:majorTickMark val="none"/>
        <c:minorTickMark val="none"/>
        <c:tickLblPos val="nextTo"/>
        <c:crossAx val="57794979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Cambridge Total</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Sheet1!$B$2:$B$5</c:f>
              <c:numCache>
                <c:formatCode>General</c:formatCode>
                <c:ptCount val="4"/>
              </c:numCache>
            </c:numRef>
          </c:val>
        </c:ser>
        <c:ser>
          <c:idx val="1"/>
          <c:order val="1"/>
          <c:tx>
            <c:strRef>
              <c:f>Sheet1!$C$1</c:f>
              <c:strCache>
                <c:ptCount val="1"/>
                <c:pt idx="0">
                  <c:v>Cambridge Holiday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Sheet1!$C$2:$C$5</c:f>
              <c:numCache>
                <c:formatCode>General</c:formatCode>
                <c:ptCount val="4"/>
              </c:numCache>
            </c:numRef>
          </c:val>
        </c:ser>
        <c:dLbls>
          <c:showLegendKey val="0"/>
          <c:showVal val="0"/>
          <c:showCatName val="0"/>
          <c:showSerName val="0"/>
          <c:showPercent val="0"/>
          <c:showBubbleSize val="0"/>
        </c:dLbls>
        <c:gapWidth val="219"/>
        <c:axId val="577959984"/>
        <c:axId val="577961160"/>
      </c:barChart>
      <c:lineChart>
        <c:grouping val="standard"/>
        <c:varyColors val="0"/>
        <c:ser>
          <c:idx val="2"/>
          <c:order val="2"/>
          <c:tx>
            <c:strRef>
              <c:f>Sheet1!$D$1</c:f>
              <c:strCache>
                <c:ptCount val="1"/>
                <c:pt idx="0">
                  <c:v>UK Total</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Sheet1!$D$2:$D$5</c:f>
              <c:numCache>
                <c:formatCode>General</c:formatCode>
                <c:ptCount val="4"/>
              </c:numCache>
            </c:numRef>
          </c:val>
          <c:smooth val="0"/>
        </c:ser>
        <c:ser>
          <c:idx val="3"/>
          <c:order val="3"/>
          <c:tx>
            <c:strRef>
              <c:f>Sheet1!$E$1</c:f>
              <c:strCache>
                <c:ptCount val="1"/>
                <c:pt idx="0">
                  <c:v>UK Holiday</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2005-7</c:v>
                </c:pt>
                <c:pt idx="1">
                  <c:v>2008-10</c:v>
                </c:pt>
                <c:pt idx="2">
                  <c:v>2011-13</c:v>
                </c:pt>
                <c:pt idx="3">
                  <c:v>2014-16</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577959984"/>
        <c:axId val="577961160"/>
      </c:lineChart>
      <c:catAx>
        <c:axId val="577959984"/>
        <c:scaling>
          <c:orientation val="minMax"/>
        </c:scaling>
        <c:delete val="1"/>
        <c:axPos val="b"/>
        <c:numFmt formatCode="General" sourceLinked="1"/>
        <c:majorTickMark val="none"/>
        <c:minorTickMark val="none"/>
        <c:tickLblPos val="nextTo"/>
        <c:crossAx val="577961160"/>
        <c:crosses val="autoZero"/>
        <c:auto val="1"/>
        <c:lblAlgn val="ctr"/>
        <c:lblOffset val="100"/>
        <c:noMultiLvlLbl val="0"/>
      </c:catAx>
      <c:valAx>
        <c:axId val="577961160"/>
        <c:scaling>
          <c:orientation val="minMax"/>
        </c:scaling>
        <c:delete val="1"/>
        <c:axPos val="l"/>
        <c:numFmt formatCode="General" sourceLinked="1"/>
        <c:majorTickMark val="none"/>
        <c:minorTickMark val="none"/>
        <c:tickLblPos val="nextTo"/>
        <c:crossAx val="577959984"/>
        <c:crosses val="autoZero"/>
        <c:crossBetween val="between"/>
      </c:valAx>
      <c:spPr>
        <a:noFill/>
        <a:ln>
          <a:noFill/>
        </a:ln>
        <a:effectLst/>
      </c:spPr>
    </c:plotArea>
    <c:legend>
      <c:legendPos val="b"/>
      <c:layout>
        <c:manualLayout>
          <c:xMode val="edge"/>
          <c:yMode val="edge"/>
          <c:x val="0"/>
          <c:y val="0"/>
          <c:w val="0.99779152507728863"/>
          <c:h val="0.971699340218213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7.22922918038919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715857193472961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c:formatCode>
                <c:ptCount val="5"/>
                <c:pt idx="0">
                  <c:v>11345</c:v>
                </c:pt>
                <c:pt idx="1">
                  <c:v>12192</c:v>
                </c:pt>
                <c:pt idx="2">
                  <c:v>13044</c:v>
                </c:pt>
                <c:pt idx="3">
                  <c:v>13372</c:v>
                </c:pt>
                <c:pt idx="4">
                  <c:v>13434</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7.2292291803891906E-2"/>
                </c:manualLayout>
              </c:layout>
              <c:tx>
                <c:rich>
                  <a:bodyPr/>
                  <a:lstStyle/>
                  <a:p>
                    <a:r>
                      <a:rPr lang="en-US" dirty="0" smtClean="0"/>
                      <a:t>29,282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8.2619762061590774E-2"/>
                </c:manualLayout>
              </c:layout>
              <c:tx>
                <c:rich>
                  <a:bodyPr/>
                  <a:lstStyle/>
                  <a:p>
                    <a:r>
                      <a:rPr lang="en-US" dirty="0" smtClean="0"/>
                      <a:t>31,064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1195142482162307E-17"/>
                  <c:y val="-9.2947232319289627E-2"/>
                </c:manualLayout>
              </c:layout>
              <c:tx>
                <c:rich>
                  <a:bodyPr/>
                  <a:lstStyle/>
                  <a:p>
                    <a:r>
                      <a:rPr lang="en-US" dirty="0" smtClean="0"/>
                      <a:t>32,613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1002139810234901E-2"/>
                  <c:y val="-7.229229180389192E-2"/>
                </c:manualLayout>
              </c:layout>
              <c:tx>
                <c:rich>
                  <a:bodyPr/>
                  <a:lstStyle/>
                  <a:p>
                    <a:r>
                      <a:rPr lang="en-US" dirty="0" smtClean="0"/>
                      <a:t>34,436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6.1964821546193066E-2"/>
                </c:manualLayout>
              </c:layout>
              <c:tx>
                <c:rich>
                  <a:bodyPr/>
                  <a:lstStyle/>
                  <a:p>
                    <a:r>
                      <a:rPr lang="en-US" dirty="0" smtClean="0"/>
                      <a:t>35,814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29282</c:v>
                </c:pt>
                <c:pt idx="1">
                  <c:v>31064</c:v>
                </c:pt>
                <c:pt idx="2">
                  <c:v>32613</c:v>
                </c:pt>
                <c:pt idx="3">
                  <c:v>34436</c:v>
                </c:pt>
                <c:pt idx="4">
                  <c:v>35814</c:v>
                </c:pt>
              </c:numCache>
            </c:numRef>
          </c:val>
          <c:smooth val="0"/>
        </c:ser>
        <c:dLbls>
          <c:showLegendKey val="0"/>
          <c:showVal val="0"/>
          <c:showCatName val="0"/>
          <c:showSerName val="0"/>
          <c:showPercent val="0"/>
          <c:showBubbleSize val="0"/>
        </c:dLbls>
        <c:smooth val="0"/>
        <c:axId val="577954496"/>
        <c:axId val="577956456"/>
      </c:lineChart>
      <c:catAx>
        <c:axId val="577954496"/>
        <c:scaling>
          <c:orientation val="minMax"/>
        </c:scaling>
        <c:delete val="1"/>
        <c:axPos val="b"/>
        <c:numFmt formatCode="General" sourceLinked="0"/>
        <c:majorTickMark val="out"/>
        <c:minorTickMark val="none"/>
        <c:tickLblPos val="nextTo"/>
        <c:crossAx val="577956456"/>
        <c:crosses val="autoZero"/>
        <c:auto val="1"/>
        <c:lblAlgn val="ctr"/>
        <c:lblOffset val="100"/>
        <c:noMultiLvlLbl val="0"/>
      </c:catAx>
      <c:valAx>
        <c:axId val="577956456"/>
        <c:scaling>
          <c:orientation val="minMax"/>
        </c:scaling>
        <c:delete val="1"/>
        <c:axPos val="l"/>
        <c:numFmt formatCode="#,##0" sourceLinked="1"/>
        <c:majorTickMark val="out"/>
        <c:minorTickMark val="none"/>
        <c:tickLblPos val="nextTo"/>
        <c:crossAx val="577954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England Holiday</c:v>
                </c:pt>
              </c:strCache>
            </c:strRef>
          </c:tx>
          <c:spPr>
            <a:ln>
              <a:solidFill>
                <a:srgbClr val="120742"/>
              </a:solidFill>
            </a:ln>
          </c:spPr>
          <c:marker>
            <c:symbol val="none"/>
          </c:marker>
          <c:dLbls>
            <c:dLbl>
              <c:idx val="0"/>
              <c:layout>
                <c:manualLayout>
                  <c:x val="1.7715508462991327E-2"/>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288771157478318E-3"/>
                  <c:y val="-9.29472323192896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8.261976206159085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1309881030795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Sheet1!$B$2:$B$6</c:f>
              <c:numCache>
                <c:formatCode>General</c:formatCode>
                <c:ptCount val="5"/>
                <c:pt idx="0">
                  <c:v>73</c:v>
                </c:pt>
                <c:pt idx="1">
                  <c:v>79</c:v>
                </c:pt>
                <c:pt idx="2">
                  <c:v>83</c:v>
                </c:pt>
                <c:pt idx="3">
                  <c:v>86</c:v>
                </c:pt>
                <c:pt idx="4">
                  <c:v>84</c:v>
                </c:pt>
              </c:numCache>
            </c:numRef>
          </c:val>
          <c:smooth val="0"/>
        </c:ser>
        <c:ser>
          <c:idx val="1"/>
          <c:order val="1"/>
          <c:tx>
            <c:strRef>
              <c:f>Sheet1!$C$1</c:f>
              <c:strCache>
                <c:ptCount val="1"/>
                <c:pt idx="0">
                  <c:v>England Total</c:v>
                </c:pt>
              </c:strCache>
            </c:strRef>
          </c:tx>
          <c:spPr>
            <a:ln>
              <a:solidFill>
                <a:srgbClr val="505050"/>
              </a:solidFill>
            </a:ln>
          </c:spPr>
          <c:marker>
            <c:symbol val="none"/>
          </c:marker>
          <c:dLbls>
            <c:dLbl>
              <c:idx val="0"/>
              <c:layout>
                <c:manualLayout>
                  <c:x val="-3.4873048155494737E-7"/>
                  <c:y val="-5.16373512884942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577542314956636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4288771157478318E-3"/>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1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6239028496432461E-16"/>
                  <c:y val="-6.19648215461930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2">
                  <c:v>Category 1</c:v>
                </c:pt>
                <c:pt idx="3">
                  <c:v>Category 2</c:v>
                </c:pt>
                <c:pt idx="4">
                  <c:v>Category 3</c:v>
                </c:pt>
              </c:strCache>
            </c:strRef>
          </c:cat>
          <c:val>
            <c:numRef>
              <c:f>Sheet1!$C$2:$C$6</c:f>
              <c:numCache>
                <c:formatCode>General</c:formatCode>
                <c:ptCount val="5"/>
                <c:pt idx="0">
                  <c:v>230</c:v>
                </c:pt>
                <c:pt idx="1">
                  <c:v>245</c:v>
                </c:pt>
                <c:pt idx="2" formatCode="#,##0">
                  <c:v>265</c:v>
                </c:pt>
                <c:pt idx="3" formatCode="#,##0">
                  <c:v>273</c:v>
                </c:pt>
                <c:pt idx="4" formatCode="#,##0">
                  <c:v>277</c:v>
                </c:pt>
              </c:numCache>
            </c:numRef>
          </c:val>
          <c:smooth val="0"/>
        </c:ser>
        <c:dLbls>
          <c:showLegendKey val="0"/>
          <c:showVal val="0"/>
          <c:showCatName val="0"/>
          <c:showSerName val="0"/>
          <c:showPercent val="0"/>
          <c:showBubbleSize val="0"/>
        </c:dLbls>
        <c:smooth val="0"/>
        <c:axId val="564284968"/>
        <c:axId val="564296336"/>
      </c:lineChart>
      <c:catAx>
        <c:axId val="564284968"/>
        <c:scaling>
          <c:orientation val="minMax"/>
        </c:scaling>
        <c:delete val="1"/>
        <c:axPos val="b"/>
        <c:numFmt formatCode="General" sourceLinked="0"/>
        <c:majorTickMark val="out"/>
        <c:minorTickMark val="none"/>
        <c:tickLblPos val="nextTo"/>
        <c:crossAx val="564296336"/>
        <c:crosses val="autoZero"/>
        <c:auto val="1"/>
        <c:lblAlgn val="ctr"/>
        <c:lblOffset val="100"/>
        <c:noMultiLvlLbl val="0"/>
      </c:catAx>
      <c:valAx>
        <c:axId val="564296336"/>
        <c:scaling>
          <c:orientation val="minMax"/>
        </c:scaling>
        <c:delete val="1"/>
        <c:axPos val="l"/>
        <c:numFmt formatCode="General" sourceLinked="1"/>
        <c:majorTickMark val="out"/>
        <c:minorTickMark val="none"/>
        <c:tickLblPos val="nextTo"/>
        <c:crossAx val="564284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77083507517443E-2"/>
          <c:y val="0"/>
          <c:w val="0.94762291649248254"/>
          <c:h val="0.77305447807558547"/>
        </c:manualLayout>
      </c:layout>
      <c:lineChart>
        <c:grouping val="standard"/>
        <c:varyColors val="0"/>
        <c:ser>
          <c:idx val="0"/>
          <c:order val="0"/>
          <c:tx>
            <c:strRef>
              <c:f>Sheet1!$B$1</c:f>
              <c:strCache>
                <c:ptCount val="1"/>
                <c:pt idx="0">
                  <c:v>UK Holiday</c:v>
                </c:pt>
              </c:strCache>
            </c:strRef>
          </c:tx>
          <c:spPr>
            <a:ln>
              <a:solidFill>
                <a:srgbClr val="120742"/>
              </a:solidFill>
            </a:ln>
          </c:spPr>
          <c:marker>
            <c:symbol val="none"/>
          </c:marker>
          <c:dLbls>
            <c:dLbl>
              <c:idx val="0"/>
              <c:layout>
                <c:manualLayout>
                  <c:x val="-2.0298785620540577E-17"/>
                  <c:y val="-7.2292291803891906E-2"/>
                </c:manualLayout>
              </c:layout>
              <c:tx>
                <c:rich>
                  <a:bodyPr/>
                  <a:lstStyle/>
                  <a:p>
                    <a:r>
                      <a:rPr lang="en-US" sz="900" dirty="0" smtClean="0">
                        <a:latin typeface="Arial" pitchFamily="34" charset="0"/>
                        <a:cs typeface="Arial" pitchFamily="34" charset="0"/>
                      </a:rPr>
                      <a:t>8,660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0597571241081153E-17"/>
                  <c:y val="-7.2292291803891906E-2"/>
                </c:manualLayout>
              </c:layout>
              <c:tx>
                <c:rich>
                  <a:bodyPr/>
                  <a:lstStyle/>
                  <a:p>
                    <a:r>
                      <a:rPr lang="en-US" sz="900" dirty="0" smtClean="0">
                        <a:latin typeface="Arial" pitchFamily="34" charset="0"/>
                        <a:cs typeface="Arial" pitchFamily="34" charset="0"/>
                      </a:rPr>
                      <a:t>8,510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8577542314956636E-3"/>
                  <c:y val="-6.1964821546193066E-2"/>
                </c:manualLayout>
              </c:layout>
              <c:tx>
                <c:rich>
                  <a:bodyPr/>
                  <a:lstStyle/>
                  <a:p>
                    <a:r>
                      <a:rPr lang="en-US" sz="900" dirty="0" smtClean="0">
                        <a:latin typeface="Arial" pitchFamily="34" charset="0"/>
                        <a:cs typeface="Arial" pitchFamily="34" charset="0"/>
                      </a:rPr>
                      <a:t>8,614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4.4288771157478318E-3"/>
                  <c:y val="-6.1964821546193066E-2"/>
                </c:manualLayout>
              </c:layout>
              <c:tx>
                <c:rich>
                  <a:bodyPr/>
                  <a:lstStyle/>
                  <a:p>
                    <a:r>
                      <a:rPr lang="en-US" dirty="0" smtClean="0"/>
                      <a:t>8,458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2003E-2"/>
                </c:manualLayout>
              </c:layout>
              <c:tx>
                <c:rich>
                  <a:bodyPr/>
                  <a:lstStyle/>
                  <a:p>
                    <a:r>
                      <a:rPr lang="en-US" dirty="0" smtClean="0"/>
                      <a:t>8,577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7321</c:v>
                </c:pt>
                <c:pt idx="1">
                  <c:v>8397</c:v>
                </c:pt>
                <c:pt idx="2">
                  <c:v>8614</c:v>
                </c:pt>
                <c:pt idx="3">
                  <c:v>8458</c:v>
                </c:pt>
                <c:pt idx="4">
                  <c:v>8577</c:v>
                </c:pt>
              </c:numCache>
            </c:numRef>
          </c:val>
          <c:smooth val="0"/>
        </c:ser>
        <c:ser>
          <c:idx val="1"/>
          <c:order val="1"/>
          <c:tx>
            <c:strRef>
              <c:f>Sheet1!$C$1</c:f>
              <c:strCache>
                <c:ptCount val="1"/>
                <c:pt idx="0">
                  <c:v>UK Total</c:v>
                </c:pt>
              </c:strCache>
            </c:strRef>
          </c:tx>
          <c:spPr>
            <a:ln>
              <a:solidFill>
                <a:srgbClr val="505050"/>
              </a:solidFill>
            </a:ln>
          </c:spPr>
          <c:marker>
            <c:symbol val="none"/>
          </c:marker>
          <c:dLbls>
            <c:dLbl>
              <c:idx val="0"/>
              <c:layout>
                <c:manualLayout>
                  <c:x val="-2.0298785620540577E-17"/>
                  <c:y val="-8.2619762061590801E-2"/>
                </c:manualLayout>
              </c:layout>
              <c:tx>
                <c:rich>
                  <a:bodyPr/>
                  <a:lstStyle/>
                  <a:p>
                    <a:r>
                      <a:rPr lang="en-US" dirty="0" smtClean="0"/>
                      <a:t>18,245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7715508462991286E-2"/>
                  <c:y val="-4.130988103079538E-2"/>
                </c:manualLayout>
              </c:layout>
              <c:tx>
                <c:rich>
                  <a:bodyPr/>
                  <a:lstStyle/>
                  <a:p>
                    <a:r>
                      <a:rPr lang="en-US" dirty="0" smtClean="0"/>
                      <a:t>20,934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8717648273226145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718345734189338E-2"/>
                  <c:y val="-6.196482154619306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7.22922918038919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18245</c:v>
                </c:pt>
                <c:pt idx="1">
                  <c:v>20934</c:v>
                </c:pt>
                <c:pt idx="2" formatCode="#,##0">
                  <c:v>21578</c:v>
                </c:pt>
                <c:pt idx="3" formatCode="#,##0">
                  <c:v>21787</c:v>
                </c:pt>
                <c:pt idx="4" formatCode="#,##0">
                  <c:v>22257</c:v>
                </c:pt>
              </c:numCache>
            </c:numRef>
          </c:val>
          <c:smooth val="0"/>
        </c:ser>
        <c:dLbls>
          <c:showLegendKey val="0"/>
          <c:showVal val="0"/>
          <c:showCatName val="0"/>
          <c:showSerName val="0"/>
          <c:showPercent val="0"/>
          <c:showBubbleSize val="0"/>
        </c:dLbls>
        <c:smooth val="0"/>
        <c:axId val="564293984"/>
        <c:axId val="564290456"/>
      </c:lineChart>
      <c:catAx>
        <c:axId val="564293984"/>
        <c:scaling>
          <c:orientation val="minMax"/>
        </c:scaling>
        <c:delete val="1"/>
        <c:axPos val="b"/>
        <c:numFmt formatCode="General" sourceLinked="0"/>
        <c:majorTickMark val="out"/>
        <c:minorTickMark val="none"/>
        <c:tickLblPos val="nextTo"/>
        <c:crossAx val="564290456"/>
        <c:crosses val="autoZero"/>
        <c:auto val="1"/>
        <c:lblAlgn val="ctr"/>
        <c:lblOffset val="100"/>
        <c:noMultiLvlLbl val="0"/>
      </c:catAx>
      <c:valAx>
        <c:axId val="564290456"/>
        <c:scaling>
          <c:orientation val="minMax"/>
        </c:scaling>
        <c:delete val="1"/>
        <c:axPos val="l"/>
        <c:numFmt formatCode="General" sourceLinked="1"/>
        <c:majorTickMark val="out"/>
        <c:minorTickMark val="none"/>
        <c:tickLblPos val="nextTo"/>
        <c:crossAx val="564293984"/>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3DC6B7-151A-46DD-8992-DF262D5946DA}" type="datetimeFigureOut">
              <a:rPr lang="en-GB" smtClean="0"/>
              <a:t>08/11/2017</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fld id="{84D6EE0A-42C7-491E-B3DC-355BB75EA521}" type="slidenum">
              <a:rPr lang="en-GB" smtClean="0"/>
              <a:t>‹#›</a:t>
            </a:fld>
            <a:endParaRPr lang="en-GB" dirty="0"/>
          </a:p>
        </p:txBody>
      </p:sp>
    </p:spTree>
    <p:extLst>
      <p:ext uri="{BB962C8B-B14F-4D97-AF65-F5344CB8AC3E}">
        <p14:creationId xmlns:p14="http://schemas.microsoft.com/office/powerpoint/2010/main" val="195707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21958A92-D4BF-4190-AED4-D146BA303FE3}" type="datetimeFigureOut">
              <a:rPr lang="en-GB" smtClean="0"/>
              <a:pPr/>
              <a:t>08/11/2017</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E5DEFC-BFAE-4186-88B9-06BA9B12B895}" type="slidenum">
              <a:rPr lang="en-GB" smtClean="0"/>
              <a:pPr/>
              <a:t>‹#›</a:t>
            </a:fld>
            <a:endParaRPr lang="en-GB" dirty="0"/>
          </a:p>
        </p:txBody>
      </p:sp>
    </p:spTree>
    <p:extLst>
      <p:ext uri="{BB962C8B-B14F-4D97-AF65-F5344CB8AC3E}">
        <p14:creationId xmlns:p14="http://schemas.microsoft.com/office/powerpoint/2010/main" val="1208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47</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55</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pPr/>
              <a:t>63</a:t>
            </a:fld>
            <a:endParaRPr lang="en-GB" dirty="0"/>
          </a:p>
        </p:txBody>
      </p:sp>
    </p:spTree>
    <p:extLst>
      <p:ext uri="{BB962C8B-B14F-4D97-AF65-F5344CB8AC3E}">
        <p14:creationId xmlns:p14="http://schemas.microsoft.com/office/powerpoint/2010/main" val="196576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71</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pPr/>
              <a:t>75</a:t>
            </a:fld>
            <a:endParaRPr lang="en-GB" dirty="0"/>
          </a:p>
        </p:txBody>
      </p:sp>
    </p:spTree>
    <p:extLst>
      <p:ext uri="{BB962C8B-B14F-4D97-AF65-F5344CB8AC3E}">
        <p14:creationId xmlns:p14="http://schemas.microsoft.com/office/powerpoint/2010/main" val="196576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79</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83</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pPr/>
              <a:t>87</a:t>
            </a:fld>
            <a:endParaRPr lang="en-GB" dirty="0"/>
          </a:p>
        </p:txBody>
      </p:sp>
    </p:spTree>
    <p:extLst>
      <p:ext uri="{BB962C8B-B14F-4D97-AF65-F5344CB8AC3E}">
        <p14:creationId xmlns:p14="http://schemas.microsoft.com/office/powerpoint/2010/main" val="196576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pPr/>
              <a:t>35</a:t>
            </a:fld>
            <a:endParaRPr lang="en-GB" dirty="0"/>
          </a:p>
        </p:txBody>
      </p:sp>
    </p:spTree>
    <p:extLst>
      <p:ext uri="{BB962C8B-B14F-4D97-AF65-F5344CB8AC3E}">
        <p14:creationId xmlns:p14="http://schemas.microsoft.com/office/powerpoint/2010/main" val="196576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pPr/>
              <a:t>39</a:t>
            </a:fld>
            <a:endParaRPr lang="en-GB" dirty="0"/>
          </a:p>
        </p:txBody>
      </p:sp>
    </p:spTree>
    <p:extLst>
      <p:ext uri="{BB962C8B-B14F-4D97-AF65-F5344CB8AC3E}">
        <p14:creationId xmlns:p14="http://schemas.microsoft.com/office/powerpoint/2010/main" val="196576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1965768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23685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558283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215055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69199935"/>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97495705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1819609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877601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4991188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840957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1990525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8012018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43508294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42328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9815491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8259072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842386593"/>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1758992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925929079"/>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46241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4053925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9075654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2395262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86229379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1517313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858047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3762314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4958885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485767200"/>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509159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854593647"/>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168847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1764101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13115527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98462830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170564067"/>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99815411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04254254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4257778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3616834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271484019"/>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00319644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380475257"/>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29887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77273154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86197093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83778917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0829641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44777272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868612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76719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68620623"/>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3859893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22544637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dirty="0" smtClean="0"/>
              <a:t>Click to edit Master text styles</a:t>
            </a:r>
          </a:p>
          <a:p>
            <a:pPr marL="261938" lvl="1" indent="-261938" algn="l" defTabSz="457200" rtl="0" eaLnBrk="1" latinLnBrk="0" hangingPunct="1">
              <a:spcBef>
                <a:spcPct val="20000"/>
              </a:spcBef>
              <a:buClr>
                <a:schemeClr val="accent2"/>
              </a:buClr>
              <a:buFont typeface="Arial"/>
              <a:buChar char="•"/>
            </a:pPr>
            <a:r>
              <a:rPr lang="en-US" dirty="0"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99962125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96128271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47647456"/>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09281767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03741106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99172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2927360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267010410"/>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2092033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478212206"/>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67979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00480889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82368434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0069054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3885421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70456330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52947438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228530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279043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96691564"/>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51964239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200625771"/>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0632685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02736579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8933979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37283894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2615512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1314407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6773515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1972611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682106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167794544"/>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4597147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90468346"/>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44884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6745554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1794464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89960501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22714999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8015995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75118970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3933232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808190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228362922"/>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62085384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840610547"/>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8037764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062508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27351556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0521226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84323443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8248368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46206101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4121224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147988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372778744"/>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86904585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6847791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08866740"/>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204364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16995689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95275705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8360220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7019266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02793930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47820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940964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927933494"/>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9746784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9444351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059869021"/>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8296130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16070927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82927583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6882766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66345536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70070498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313162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29092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5841674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266251107"/>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6245705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434781229"/>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9560155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2353542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9822856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79904689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20558678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66205251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96485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789782756"/>
      </p:ext>
    </p:extLst>
  </p:cSld>
  <p:clrMap bg1="lt1" tx1="dk1" bg2="lt2" tx2="dk2" accent1="accent1" accent2="accent2" accent3="accent3" accent4="accent4" accent5="accent5" accent6="accent6" hlink="hlink" folHlink="folHlink"/>
  <p:sldLayoutIdLst>
    <p:sldLayoutId id="2147483666" r:id="rId1"/>
    <p:sldLayoutId id="2147483653" r:id="rId2"/>
    <p:sldLayoutId id="2147483656" r:id="rId3"/>
    <p:sldLayoutId id="2147483657" r:id="rId4"/>
    <p:sldLayoutId id="2147483658" r:id="rId5"/>
    <p:sldLayoutId id="2147483659" r:id="rId6"/>
    <p:sldLayoutId id="2147483660" r:id="rId7"/>
    <p:sldLayoutId id="2147483665" r:id="rId8"/>
    <p:sldLayoutId id="2147483661" r:id="rId9"/>
    <p:sldLayoutId id="2147483664" r:id="rId10"/>
    <p:sldLayoutId id="214748365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86886149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409443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257196246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18011169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21410479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2810460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521124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279766541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2409648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5254200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4490281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6728970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2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7.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38.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chart" Target="../charts/chart29.xml"/><Relationship Id="rId4" Type="http://schemas.openxmlformats.org/officeDocument/2006/relationships/chart" Target="../charts/char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chart" Target="../charts/chart30.xml"/><Relationship Id="rId1" Type="http://schemas.openxmlformats.org/officeDocument/2006/relationships/slideLayout" Target="../slideLayouts/slideLayout38.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1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chart" Target="../charts/chart39.xml"/><Relationship Id="rId7" Type="http://schemas.openxmlformats.org/officeDocument/2006/relationships/chart" Target="../charts/chart43.xml"/><Relationship Id="rId2" Type="http://schemas.openxmlformats.org/officeDocument/2006/relationships/chart" Target="../charts/chart38.xml"/><Relationship Id="rId1" Type="http://schemas.openxmlformats.org/officeDocument/2006/relationships/slideLayout" Target="../slideLayouts/slideLayout49.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xml"/><Relationship Id="rId1" Type="http://schemas.openxmlformats.org/officeDocument/2006/relationships/slideLayout" Target="../slideLayouts/slideLayout49.xml"/><Relationship Id="rId5" Type="http://schemas.openxmlformats.org/officeDocument/2006/relationships/chart" Target="../charts/chart47.xml"/><Relationship Id="rId4" Type="http://schemas.openxmlformats.org/officeDocument/2006/relationships/chart" Target="../charts/char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49.xml"/><Relationship Id="rId7" Type="http://schemas.openxmlformats.org/officeDocument/2006/relationships/chart" Target="../charts/chart53.xml"/><Relationship Id="rId2" Type="http://schemas.openxmlformats.org/officeDocument/2006/relationships/chart" Target="../charts/chart48.xml"/><Relationship Id="rId1" Type="http://schemas.openxmlformats.org/officeDocument/2006/relationships/slideLayout" Target="../slideLayouts/slideLayout49.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2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chart" Target="../charts/chart57.xml"/><Relationship Id="rId7" Type="http://schemas.openxmlformats.org/officeDocument/2006/relationships/chart" Target="../charts/chart61.xml"/><Relationship Id="rId2" Type="http://schemas.openxmlformats.org/officeDocument/2006/relationships/chart" Target="../charts/chart56.xml"/><Relationship Id="rId1" Type="http://schemas.openxmlformats.org/officeDocument/2006/relationships/slideLayout" Target="../slideLayouts/slideLayout60.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2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chart" Target="../charts/chart65.xml"/><Relationship Id="rId4" Type="http://schemas.openxmlformats.org/officeDocument/2006/relationships/chart" Target="../charts/chart64.xml"/></Relationships>
</file>

<file path=ppt/slides/_rels/slide24.xml.rels><?xml version="1.0" encoding="UTF-8" standalone="yes"?>
<Relationships xmlns="http://schemas.openxmlformats.org/package/2006/relationships"><Relationship Id="rId3" Type="http://schemas.openxmlformats.org/officeDocument/2006/relationships/chart" Target="../charts/chart67.xml"/><Relationship Id="rId7" Type="http://schemas.openxmlformats.org/officeDocument/2006/relationships/chart" Target="../charts/chart71.xml"/><Relationship Id="rId2" Type="http://schemas.openxmlformats.org/officeDocument/2006/relationships/chart" Target="../charts/chart66.xml"/><Relationship Id="rId1" Type="http://schemas.openxmlformats.org/officeDocument/2006/relationships/slideLayout" Target="../slideLayouts/slideLayout6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2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8" Type="http://schemas.openxmlformats.org/officeDocument/2006/relationships/chart" Target="../charts/chart80.xml"/><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chart" Target="../charts/chart74.xml"/><Relationship Id="rId1" Type="http://schemas.openxmlformats.org/officeDocument/2006/relationships/slideLayout" Target="../slideLayouts/slideLayout71.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2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5.xml"/><Relationship Id="rId1" Type="http://schemas.openxmlformats.org/officeDocument/2006/relationships/slideLayout" Target="../slideLayouts/slideLayout71.xml"/><Relationship Id="rId5" Type="http://schemas.openxmlformats.org/officeDocument/2006/relationships/chart" Target="../charts/chart83.xml"/><Relationship Id="rId4" Type="http://schemas.openxmlformats.org/officeDocument/2006/relationships/chart" Target="../charts/chart82.xml"/></Relationships>
</file>

<file path=ppt/slides/_rels/slide28.xml.rels><?xml version="1.0" encoding="UTF-8" standalone="yes"?>
<Relationships xmlns="http://schemas.openxmlformats.org/package/2006/relationships"><Relationship Id="rId3" Type="http://schemas.openxmlformats.org/officeDocument/2006/relationships/chart" Target="../charts/chart85.xml"/><Relationship Id="rId7" Type="http://schemas.openxmlformats.org/officeDocument/2006/relationships/chart" Target="../charts/chart89.xml"/><Relationship Id="rId2" Type="http://schemas.openxmlformats.org/officeDocument/2006/relationships/chart" Target="../charts/chart84.xml"/><Relationship Id="rId1" Type="http://schemas.openxmlformats.org/officeDocument/2006/relationships/slideLayout" Target="../slideLayouts/slideLayout71.xml"/><Relationship Id="rId6" Type="http://schemas.openxmlformats.org/officeDocument/2006/relationships/chart" Target="../charts/chart88.xml"/><Relationship Id="rId5" Type="http://schemas.openxmlformats.org/officeDocument/2006/relationships/chart" Target="../charts/chart87.xml"/><Relationship Id="rId4" Type="http://schemas.openxmlformats.org/officeDocument/2006/relationships/chart" Target="../charts/chart86.xml"/></Relationships>
</file>

<file path=ppt/slides/_rels/slide29.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chart" Target="../charts/chart90.xml"/><Relationship Id="rId1" Type="http://schemas.openxmlformats.org/officeDocument/2006/relationships/slideLayout" Target="../slideLayouts/slideLayout71.xml"/><Relationship Id="rId4" Type="http://schemas.openxmlformats.org/officeDocument/2006/relationships/chart" Target="../charts/char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4.xml"/><Relationship Id="rId7" Type="http://schemas.openxmlformats.org/officeDocument/2006/relationships/chart" Target="../charts/chart98.xml"/><Relationship Id="rId2" Type="http://schemas.openxmlformats.org/officeDocument/2006/relationships/chart" Target="../charts/chart93.xml"/><Relationship Id="rId1" Type="http://schemas.openxmlformats.org/officeDocument/2006/relationships/slideLayout" Target="../slideLayouts/slideLayout82.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s>
</file>

<file path=ppt/slides/_rels/slide31.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6.xml"/><Relationship Id="rId1" Type="http://schemas.openxmlformats.org/officeDocument/2006/relationships/slideLayout" Target="../slideLayouts/slideLayout82.xml"/><Relationship Id="rId5" Type="http://schemas.openxmlformats.org/officeDocument/2006/relationships/chart" Target="../charts/chart102.xml"/><Relationship Id="rId4" Type="http://schemas.openxmlformats.org/officeDocument/2006/relationships/chart" Target="../charts/chart101.xml"/></Relationships>
</file>

<file path=ppt/slides/_rels/slide32.xml.rels><?xml version="1.0" encoding="UTF-8" standalone="yes"?>
<Relationships xmlns="http://schemas.openxmlformats.org/package/2006/relationships"><Relationship Id="rId3" Type="http://schemas.openxmlformats.org/officeDocument/2006/relationships/chart" Target="../charts/chart104.xml"/><Relationship Id="rId7" Type="http://schemas.openxmlformats.org/officeDocument/2006/relationships/chart" Target="../charts/chart108.xml"/><Relationship Id="rId2" Type="http://schemas.openxmlformats.org/officeDocument/2006/relationships/chart" Target="../charts/chart103.xml"/><Relationship Id="rId1" Type="http://schemas.openxmlformats.org/officeDocument/2006/relationships/slideLayout" Target="../slideLayouts/slideLayout82.xml"/><Relationship Id="rId6" Type="http://schemas.openxmlformats.org/officeDocument/2006/relationships/chart" Target="../charts/chart107.xml"/><Relationship Id="rId5" Type="http://schemas.openxmlformats.org/officeDocument/2006/relationships/chart" Target="../charts/chart106.xml"/><Relationship Id="rId4" Type="http://schemas.openxmlformats.org/officeDocument/2006/relationships/chart" Target="../charts/chart105.xml"/></Relationships>
</file>

<file path=ppt/slides/_rels/slide33.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8" Type="http://schemas.openxmlformats.org/officeDocument/2006/relationships/chart" Target="../charts/chart117.xml"/><Relationship Id="rId3" Type="http://schemas.openxmlformats.org/officeDocument/2006/relationships/chart" Target="../charts/chart112.xml"/><Relationship Id="rId7" Type="http://schemas.openxmlformats.org/officeDocument/2006/relationships/chart" Target="../charts/chart116.xml"/><Relationship Id="rId2" Type="http://schemas.openxmlformats.org/officeDocument/2006/relationships/chart" Target="../charts/chart111.xml"/><Relationship Id="rId1" Type="http://schemas.openxmlformats.org/officeDocument/2006/relationships/slideLayout" Target="../slideLayouts/slideLayout82.xml"/><Relationship Id="rId6" Type="http://schemas.openxmlformats.org/officeDocument/2006/relationships/chart" Target="../charts/chart115.xml"/><Relationship Id="rId5" Type="http://schemas.openxmlformats.org/officeDocument/2006/relationships/chart" Target="../charts/chart114.xml"/><Relationship Id="rId4" Type="http://schemas.openxmlformats.org/officeDocument/2006/relationships/chart" Target="../charts/chart1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7.xml"/><Relationship Id="rId1" Type="http://schemas.openxmlformats.org/officeDocument/2006/relationships/slideLayout" Target="../slideLayouts/slideLayout82.xml"/><Relationship Id="rId5" Type="http://schemas.openxmlformats.org/officeDocument/2006/relationships/chart" Target="../charts/chart120.xml"/><Relationship Id="rId4" Type="http://schemas.openxmlformats.org/officeDocument/2006/relationships/chart" Target="../charts/chart119.xml"/></Relationships>
</file>

<file path=ppt/slides/_rels/slide36.xml.rels><?xml version="1.0" encoding="UTF-8" standalone="yes"?>
<Relationships xmlns="http://schemas.openxmlformats.org/package/2006/relationships"><Relationship Id="rId3" Type="http://schemas.openxmlformats.org/officeDocument/2006/relationships/chart" Target="../charts/chart122.xml"/><Relationship Id="rId7" Type="http://schemas.openxmlformats.org/officeDocument/2006/relationships/chart" Target="../charts/chart126.xml"/><Relationship Id="rId2" Type="http://schemas.openxmlformats.org/officeDocument/2006/relationships/chart" Target="../charts/chart121.xml"/><Relationship Id="rId1" Type="http://schemas.openxmlformats.org/officeDocument/2006/relationships/slideLayout" Target="../slideLayouts/slideLayout82.xml"/><Relationship Id="rId6" Type="http://schemas.openxmlformats.org/officeDocument/2006/relationships/chart" Target="../charts/chart125.xml"/><Relationship Id="rId5" Type="http://schemas.openxmlformats.org/officeDocument/2006/relationships/chart" Target="../charts/chart124.xml"/><Relationship Id="rId4" Type="http://schemas.openxmlformats.org/officeDocument/2006/relationships/chart" Target="../charts/chart123.xml"/></Relationships>
</file>

<file path=ppt/slides/_rels/slide37.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8" Type="http://schemas.openxmlformats.org/officeDocument/2006/relationships/chart" Target="../charts/chart135.xml"/><Relationship Id="rId3" Type="http://schemas.openxmlformats.org/officeDocument/2006/relationships/chart" Target="../charts/chart130.xml"/><Relationship Id="rId7" Type="http://schemas.openxmlformats.org/officeDocument/2006/relationships/chart" Target="../charts/chart134.xml"/><Relationship Id="rId2" Type="http://schemas.openxmlformats.org/officeDocument/2006/relationships/chart" Target="../charts/chart129.xml"/><Relationship Id="rId1" Type="http://schemas.openxmlformats.org/officeDocument/2006/relationships/slideLayout" Target="../slideLayouts/slideLayout82.xml"/><Relationship Id="rId6" Type="http://schemas.openxmlformats.org/officeDocument/2006/relationships/chart" Target="../charts/chart133.xml"/><Relationship Id="rId5" Type="http://schemas.openxmlformats.org/officeDocument/2006/relationships/chart" Target="../charts/chart132.xml"/><Relationship Id="rId4" Type="http://schemas.openxmlformats.org/officeDocument/2006/relationships/chart" Target="../charts/chart131.xml"/></Relationships>
</file>

<file path=ppt/slides/_rels/slide39.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8.xml"/><Relationship Id="rId1" Type="http://schemas.openxmlformats.org/officeDocument/2006/relationships/slideLayout" Target="../slideLayouts/slideLayout82.xml"/><Relationship Id="rId5" Type="http://schemas.openxmlformats.org/officeDocument/2006/relationships/chart" Target="../charts/chart138.xml"/><Relationship Id="rId4" Type="http://schemas.openxmlformats.org/officeDocument/2006/relationships/chart" Target="../charts/chart1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chart" Target="../charts/chart140.xml"/><Relationship Id="rId7" Type="http://schemas.openxmlformats.org/officeDocument/2006/relationships/chart" Target="../charts/chart144.xml"/><Relationship Id="rId2" Type="http://schemas.openxmlformats.org/officeDocument/2006/relationships/chart" Target="../charts/chart139.xml"/><Relationship Id="rId1" Type="http://schemas.openxmlformats.org/officeDocument/2006/relationships/slideLayout" Target="../slideLayouts/slideLayout82.xml"/><Relationship Id="rId6" Type="http://schemas.openxmlformats.org/officeDocument/2006/relationships/chart" Target="../charts/chart143.xml"/><Relationship Id="rId5" Type="http://schemas.openxmlformats.org/officeDocument/2006/relationships/chart" Target="../charts/chart142.xml"/><Relationship Id="rId4" Type="http://schemas.openxmlformats.org/officeDocument/2006/relationships/chart" Target="../charts/chart141.xml"/></Relationships>
</file>

<file path=ppt/slides/_rels/slide4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8" Type="http://schemas.openxmlformats.org/officeDocument/2006/relationships/chart" Target="../charts/chart153.xml"/><Relationship Id="rId3" Type="http://schemas.openxmlformats.org/officeDocument/2006/relationships/chart" Target="../charts/chart148.xml"/><Relationship Id="rId7" Type="http://schemas.openxmlformats.org/officeDocument/2006/relationships/chart" Target="../charts/chart152.xml"/><Relationship Id="rId2" Type="http://schemas.openxmlformats.org/officeDocument/2006/relationships/chart" Target="../charts/chart147.xml"/><Relationship Id="rId1" Type="http://schemas.openxmlformats.org/officeDocument/2006/relationships/slideLayout" Target="../slideLayouts/slideLayout93.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43.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9.xml"/><Relationship Id="rId1" Type="http://schemas.openxmlformats.org/officeDocument/2006/relationships/slideLayout" Target="../slideLayouts/slideLayout93.xml"/><Relationship Id="rId5" Type="http://schemas.openxmlformats.org/officeDocument/2006/relationships/chart" Target="../charts/chart156.xml"/><Relationship Id="rId4" Type="http://schemas.openxmlformats.org/officeDocument/2006/relationships/chart" Target="../charts/chart155.xml"/></Relationships>
</file>

<file path=ppt/slides/_rels/slide44.xml.rels><?xml version="1.0" encoding="UTF-8" standalone="yes"?>
<Relationships xmlns="http://schemas.openxmlformats.org/package/2006/relationships"><Relationship Id="rId3" Type="http://schemas.openxmlformats.org/officeDocument/2006/relationships/chart" Target="../charts/chart158.xml"/><Relationship Id="rId7" Type="http://schemas.openxmlformats.org/officeDocument/2006/relationships/chart" Target="../charts/chart162.xml"/><Relationship Id="rId2" Type="http://schemas.openxmlformats.org/officeDocument/2006/relationships/chart" Target="../charts/chart157.xml"/><Relationship Id="rId1" Type="http://schemas.openxmlformats.org/officeDocument/2006/relationships/slideLayout" Target="../slideLayouts/slideLayout93.xml"/><Relationship Id="rId6" Type="http://schemas.openxmlformats.org/officeDocument/2006/relationships/chart" Target="../charts/chart161.xml"/><Relationship Id="rId5" Type="http://schemas.openxmlformats.org/officeDocument/2006/relationships/chart" Target="../charts/chart160.xml"/><Relationship Id="rId4" Type="http://schemas.openxmlformats.org/officeDocument/2006/relationships/chart" Target="../charts/chart159.xml"/></Relationships>
</file>

<file path=ppt/slides/_rels/slide45.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chart" Target="../charts/chart163.xml"/><Relationship Id="rId1" Type="http://schemas.openxmlformats.org/officeDocument/2006/relationships/slideLayout" Target="../slideLayouts/slideLayout93.xml"/></Relationships>
</file>

<file path=ppt/slides/_rels/slide46.xml.rels><?xml version="1.0" encoding="UTF-8" standalone="yes"?>
<Relationships xmlns="http://schemas.openxmlformats.org/package/2006/relationships"><Relationship Id="rId8" Type="http://schemas.openxmlformats.org/officeDocument/2006/relationships/chart" Target="../charts/chart171.xml"/><Relationship Id="rId3" Type="http://schemas.openxmlformats.org/officeDocument/2006/relationships/chart" Target="../charts/chart166.xml"/><Relationship Id="rId7" Type="http://schemas.openxmlformats.org/officeDocument/2006/relationships/chart" Target="../charts/chart170.xml"/><Relationship Id="rId2" Type="http://schemas.openxmlformats.org/officeDocument/2006/relationships/chart" Target="../charts/chart165.xml"/><Relationship Id="rId1" Type="http://schemas.openxmlformats.org/officeDocument/2006/relationships/slideLayout" Target="../slideLayouts/slideLayout104.xml"/><Relationship Id="rId6" Type="http://schemas.openxmlformats.org/officeDocument/2006/relationships/chart" Target="../charts/chart169.xml"/><Relationship Id="rId5" Type="http://schemas.openxmlformats.org/officeDocument/2006/relationships/chart" Target="../charts/chart168.xml"/><Relationship Id="rId4" Type="http://schemas.openxmlformats.org/officeDocument/2006/relationships/chart" Target="../charts/chart167.xml"/></Relationships>
</file>

<file path=ppt/slides/_rels/slide47.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0.xml"/><Relationship Id="rId1" Type="http://schemas.openxmlformats.org/officeDocument/2006/relationships/slideLayout" Target="../slideLayouts/slideLayout104.xml"/><Relationship Id="rId5" Type="http://schemas.openxmlformats.org/officeDocument/2006/relationships/chart" Target="../charts/chart174.xml"/><Relationship Id="rId4" Type="http://schemas.openxmlformats.org/officeDocument/2006/relationships/chart" Target="../charts/chart173.xml"/></Relationships>
</file>

<file path=ppt/slides/_rels/slide48.xml.rels><?xml version="1.0" encoding="UTF-8" standalone="yes"?>
<Relationships xmlns="http://schemas.openxmlformats.org/package/2006/relationships"><Relationship Id="rId3" Type="http://schemas.openxmlformats.org/officeDocument/2006/relationships/chart" Target="../charts/chart176.xml"/><Relationship Id="rId7" Type="http://schemas.openxmlformats.org/officeDocument/2006/relationships/chart" Target="../charts/chart180.xml"/><Relationship Id="rId2" Type="http://schemas.openxmlformats.org/officeDocument/2006/relationships/chart" Target="../charts/chart175.xml"/><Relationship Id="rId1" Type="http://schemas.openxmlformats.org/officeDocument/2006/relationships/slideLayout" Target="../slideLayouts/slideLayout104.xml"/><Relationship Id="rId6" Type="http://schemas.openxmlformats.org/officeDocument/2006/relationships/chart" Target="../charts/chart179.xml"/><Relationship Id="rId5" Type="http://schemas.openxmlformats.org/officeDocument/2006/relationships/chart" Target="../charts/chart178.xml"/><Relationship Id="rId4" Type="http://schemas.openxmlformats.org/officeDocument/2006/relationships/chart" Target="../charts/chart177.xml"/></Relationships>
</file>

<file path=ppt/slides/_rels/slide49.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chart" Target="../charts/chart181.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chart" Target="../charts/chart189.xml"/><Relationship Id="rId3" Type="http://schemas.openxmlformats.org/officeDocument/2006/relationships/chart" Target="../charts/chart184.xml"/><Relationship Id="rId7" Type="http://schemas.openxmlformats.org/officeDocument/2006/relationships/chart" Target="../charts/chart188.xml"/><Relationship Id="rId2" Type="http://schemas.openxmlformats.org/officeDocument/2006/relationships/chart" Target="../charts/chart183.xml"/><Relationship Id="rId1" Type="http://schemas.openxmlformats.org/officeDocument/2006/relationships/slideLayout" Target="../slideLayouts/slideLayout115.xml"/><Relationship Id="rId6" Type="http://schemas.openxmlformats.org/officeDocument/2006/relationships/chart" Target="../charts/chart187.xml"/><Relationship Id="rId5" Type="http://schemas.openxmlformats.org/officeDocument/2006/relationships/chart" Target="../charts/chart186.xml"/><Relationship Id="rId4" Type="http://schemas.openxmlformats.org/officeDocument/2006/relationships/chart" Target="../charts/chart185.xml"/></Relationships>
</file>

<file path=ppt/slides/_rels/slide51.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1.xml"/><Relationship Id="rId1" Type="http://schemas.openxmlformats.org/officeDocument/2006/relationships/slideLayout" Target="../slideLayouts/slideLayout115.xml"/><Relationship Id="rId5" Type="http://schemas.openxmlformats.org/officeDocument/2006/relationships/chart" Target="../charts/chart192.xml"/><Relationship Id="rId4" Type="http://schemas.openxmlformats.org/officeDocument/2006/relationships/chart" Target="../charts/chart191.xml"/></Relationships>
</file>

<file path=ppt/slides/_rels/slide52.xml.rels><?xml version="1.0" encoding="UTF-8" standalone="yes"?>
<Relationships xmlns="http://schemas.openxmlformats.org/package/2006/relationships"><Relationship Id="rId3" Type="http://schemas.openxmlformats.org/officeDocument/2006/relationships/chart" Target="../charts/chart194.xml"/><Relationship Id="rId7" Type="http://schemas.openxmlformats.org/officeDocument/2006/relationships/chart" Target="../charts/chart198.xml"/><Relationship Id="rId2" Type="http://schemas.openxmlformats.org/officeDocument/2006/relationships/chart" Target="../charts/chart193.xml"/><Relationship Id="rId1" Type="http://schemas.openxmlformats.org/officeDocument/2006/relationships/slideLayout" Target="../slideLayouts/slideLayout115.xml"/><Relationship Id="rId6" Type="http://schemas.openxmlformats.org/officeDocument/2006/relationships/chart" Target="../charts/chart197.xml"/><Relationship Id="rId5" Type="http://schemas.openxmlformats.org/officeDocument/2006/relationships/chart" Target="../charts/chart196.xml"/><Relationship Id="rId4" Type="http://schemas.openxmlformats.org/officeDocument/2006/relationships/chart" Target="../charts/chart195.xml"/></Relationships>
</file>

<file path=ppt/slides/_rels/slide53.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15.xml"/></Relationships>
</file>

<file path=ppt/slides/_rels/slide54.xml.rels><?xml version="1.0" encoding="UTF-8" standalone="yes"?>
<Relationships xmlns="http://schemas.openxmlformats.org/package/2006/relationships"><Relationship Id="rId8" Type="http://schemas.openxmlformats.org/officeDocument/2006/relationships/chart" Target="../charts/chart207.xml"/><Relationship Id="rId3" Type="http://schemas.openxmlformats.org/officeDocument/2006/relationships/chart" Target="../charts/chart202.xml"/><Relationship Id="rId7" Type="http://schemas.openxmlformats.org/officeDocument/2006/relationships/chart" Target="../charts/chart206.xml"/><Relationship Id="rId2" Type="http://schemas.openxmlformats.org/officeDocument/2006/relationships/chart" Target="../charts/chart201.xml"/><Relationship Id="rId1" Type="http://schemas.openxmlformats.org/officeDocument/2006/relationships/slideLayout" Target="../slideLayouts/slideLayout137.xml"/><Relationship Id="rId6" Type="http://schemas.openxmlformats.org/officeDocument/2006/relationships/chart" Target="../charts/chart205.xml"/><Relationship Id="rId5" Type="http://schemas.openxmlformats.org/officeDocument/2006/relationships/chart" Target="../charts/chart204.xml"/><Relationship Id="rId4" Type="http://schemas.openxmlformats.org/officeDocument/2006/relationships/chart" Target="../charts/chart203.xml"/></Relationships>
</file>

<file path=ppt/slides/_rels/slide55.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12.xml"/><Relationship Id="rId1" Type="http://schemas.openxmlformats.org/officeDocument/2006/relationships/slideLayout" Target="../slideLayouts/slideLayout137.xml"/><Relationship Id="rId5" Type="http://schemas.openxmlformats.org/officeDocument/2006/relationships/chart" Target="../charts/chart210.xml"/><Relationship Id="rId4" Type="http://schemas.openxmlformats.org/officeDocument/2006/relationships/chart" Target="../charts/chart209.xml"/></Relationships>
</file>

<file path=ppt/slides/_rels/slide56.xml.rels><?xml version="1.0" encoding="UTF-8" standalone="yes"?>
<Relationships xmlns="http://schemas.openxmlformats.org/package/2006/relationships"><Relationship Id="rId3" Type="http://schemas.openxmlformats.org/officeDocument/2006/relationships/chart" Target="../charts/chart212.xml"/><Relationship Id="rId7" Type="http://schemas.openxmlformats.org/officeDocument/2006/relationships/chart" Target="../charts/chart216.xml"/><Relationship Id="rId2" Type="http://schemas.openxmlformats.org/officeDocument/2006/relationships/chart" Target="../charts/chart211.xml"/><Relationship Id="rId1" Type="http://schemas.openxmlformats.org/officeDocument/2006/relationships/slideLayout" Target="../slideLayouts/slideLayout137.xml"/><Relationship Id="rId6" Type="http://schemas.openxmlformats.org/officeDocument/2006/relationships/chart" Target="../charts/chart215.xml"/><Relationship Id="rId5" Type="http://schemas.openxmlformats.org/officeDocument/2006/relationships/chart" Target="../charts/chart214.xml"/><Relationship Id="rId4" Type="http://schemas.openxmlformats.org/officeDocument/2006/relationships/chart" Target="../charts/chart213.xml"/></Relationships>
</file>

<file path=ppt/slides/_rels/slide57.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chart" Target="../charts/chart217.xml"/><Relationship Id="rId1" Type="http://schemas.openxmlformats.org/officeDocument/2006/relationships/slideLayout" Target="../slideLayouts/slideLayout137.xml"/></Relationships>
</file>

<file path=ppt/slides/_rels/slide58.xml.rels><?xml version="1.0" encoding="UTF-8" standalone="yes"?>
<Relationships xmlns="http://schemas.openxmlformats.org/package/2006/relationships"><Relationship Id="rId8" Type="http://schemas.openxmlformats.org/officeDocument/2006/relationships/chart" Target="../charts/chart225.xml"/><Relationship Id="rId3" Type="http://schemas.openxmlformats.org/officeDocument/2006/relationships/chart" Target="../charts/chart220.xml"/><Relationship Id="rId7" Type="http://schemas.openxmlformats.org/officeDocument/2006/relationships/chart" Target="../charts/chart224.xml"/><Relationship Id="rId2" Type="http://schemas.openxmlformats.org/officeDocument/2006/relationships/chart" Target="../charts/chart219.xml"/><Relationship Id="rId1" Type="http://schemas.openxmlformats.org/officeDocument/2006/relationships/slideLayout" Target="../slideLayouts/slideLayout126.xml"/><Relationship Id="rId6" Type="http://schemas.openxmlformats.org/officeDocument/2006/relationships/chart" Target="../charts/chart223.xml"/><Relationship Id="rId5" Type="http://schemas.openxmlformats.org/officeDocument/2006/relationships/chart" Target="../charts/chart222.xml"/><Relationship Id="rId4" Type="http://schemas.openxmlformats.org/officeDocument/2006/relationships/chart" Target="../charts/chart221.xml"/></Relationships>
</file>

<file path=ppt/slides/_rels/slide59.xml.rels><?xml version="1.0" encoding="UTF-8" standalone="yes"?>
<Relationships xmlns="http://schemas.openxmlformats.org/package/2006/relationships"><Relationship Id="rId3" Type="http://schemas.openxmlformats.org/officeDocument/2006/relationships/chart" Target="../charts/chart226.xml"/><Relationship Id="rId2" Type="http://schemas.openxmlformats.org/officeDocument/2006/relationships/notesSlide" Target="../notesSlides/notesSlide13.xml"/><Relationship Id="rId1" Type="http://schemas.openxmlformats.org/officeDocument/2006/relationships/slideLayout" Target="../slideLayouts/slideLayout126.xml"/><Relationship Id="rId5" Type="http://schemas.openxmlformats.org/officeDocument/2006/relationships/chart" Target="../charts/chart228.xml"/><Relationship Id="rId4" Type="http://schemas.openxmlformats.org/officeDocument/2006/relationships/chart" Target="../charts/chart2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chart" Target="../charts/chart230.xml"/><Relationship Id="rId7" Type="http://schemas.openxmlformats.org/officeDocument/2006/relationships/chart" Target="../charts/chart234.xml"/><Relationship Id="rId2" Type="http://schemas.openxmlformats.org/officeDocument/2006/relationships/chart" Target="../charts/chart229.xml"/><Relationship Id="rId1" Type="http://schemas.openxmlformats.org/officeDocument/2006/relationships/slideLayout" Target="../slideLayouts/slideLayout126.xml"/><Relationship Id="rId6" Type="http://schemas.openxmlformats.org/officeDocument/2006/relationships/chart" Target="../charts/chart233.xml"/><Relationship Id="rId5" Type="http://schemas.openxmlformats.org/officeDocument/2006/relationships/chart" Target="../charts/chart232.xml"/><Relationship Id="rId4" Type="http://schemas.openxmlformats.org/officeDocument/2006/relationships/chart" Target="../charts/chart231.xml"/></Relationships>
</file>

<file path=ppt/slides/_rels/slide61.xml.rels><?xml version="1.0" encoding="UTF-8" standalone="yes"?>
<Relationships xmlns="http://schemas.openxmlformats.org/package/2006/relationships"><Relationship Id="rId3" Type="http://schemas.openxmlformats.org/officeDocument/2006/relationships/chart" Target="../charts/chart236.xml"/><Relationship Id="rId2" Type="http://schemas.openxmlformats.org/officeDocument/2006/relationships/chart" Target="../charts/chart235.xml"/><Relationship Id="rId1" Type="http://schemas.openxmlformats.org/officeDocument/2006/relationships/slideLayout" Target="../slideLayouts/slideLayout126.xml"/><Relationship Id="rId4" Type="http://schemas.openxmlformats.org/officeDocument/2006/relationships/chart" Target="../charts/chart237.xml"/></Relationships>
</file>

<file path=ppt/slides/_rels/slide62.xml.rels><?xml version="1.0" encoding="UTF-8" standalone="yes"?>
<Relationships xmlns="http://schemas.openxmlformats.org/package/2006/relationships"><Relationship Id="rId8" Type="http://schemas.openxmlformats.org/officeDocument/2006/relationships/chart" Target="../charts/chart244.xml"/><Relationship Id="rId3" Type="http://schemas.openxmlformats.org/officeDocument/2006/relationships/chart" Target="../charts/chart239.xml"/><Relationship Id="rId7" Type="http://schemas.openxmlformats.org/officeDocument/2006/relationships/chart" Target="../charts/chart243.xml"/><Relationship Id="rId2" Type="http://schemas.openxmlformats.org/officeDocument/2006/relationships/chart" Target="../charts/chart238.xml"/><Relationship Id="rId1" Type="http://schemas.openxmlformats.org/officeDocument/2006/relationships/slideLayout" Target="../slideLayouts/slideLayout5.xml"/><Relationship Id="rId6" Type="http://schemas.openxmlformats.org/officeDocument/2006/relationships/chart" Target="../charts/chart242.xml"/><Relationship Id="rId5" Type="http://schemas.openxmlformats.org/officeDocument/2006/relationships/chart" Target="../charts/chart241.xml"/><Relationship Id="rId4" Type="http://schemas.openxmlformats.org/officeDocument/2006/relationships/chart" Target="../charts/chart240.xml"/></Relationships>
</file>

<file path=ppt/slides/_rels/slide63.xml.rels><?xml version="1.0" encoding="UTF-8" standalone="yes"?>
<Relationships xmlns="http://schemas.openxmlformats.org/package/2006/relationships"><Relationship Id="rId3" Type="http://schemas.openxmlformats.org/officeDocument/2006/relationships/chart" Target="../charts/chart24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247.xml"/><Relationship Id="rId4" Type="http://schemas.openxmlformats.org/officeDocument/2006/relationships/chart" Target="../charts/chart246.xml"/></Relationships>
</file>

<file path=ppt/slides/_rels/slide64.xml.rels><?xml version="1.0" encoding="UTF-8" standalone="yes"?>
<Relationships xmlns="http://schemas.openxmlformats.org/package/2006/relationships"><Relationship Id="rId3" Type="http://schemas.openxmlformats.org/officeDocument/2006/relationships/chart" Target="../charts/chart249.xml"/><Relationship Id="rId7" Type="http://schemas.openxmlformats.org/officeDocument/2006/relationships/chart" Target="../charts/chart253.xml"/><Relationship Id="rId2" Type="http://schemas.openxmlformats.org/officeDocument/2006/relationships/chart" Target="../charts/chart248.xml"/><Relationship Id="rId1" Type="http://schemas.openxmlformats.org/officeDocument/2006/relationships/slideLayout" Target="../slideLayouts/slideLayout5.xml"/><Relationship Id="rId6" Type="http://schemas.openxmlformats.org/officeDocument/2006/relationships/chart" Target="../charts/chart252.xml"/><Relationship Id="rId5" Type="http://schemas.openxmlformats.org/officeDocument/2006/relationships/chart" Target="../charts/chart251.xml"/><Relationship Id="rId4" Type="http://schemas.openxmlformats.org/officeDocument/2006/relationships/chart" Target="../charts/chart250.xml"/></Relationships>
</file>

<file path=ppt/slides/_rels/slide65.xml.rels><?xml version="1.0" encoding="UTF-8" standalone="yes"?>
<Relationships xmlns="http://schemas.openxmlformats.org/package/2006/relationships"><Relationship Id="rId3" Type="http://schemas.openxmlformats.org/officeDocument/2006/relationships/chart" Target="../charts/chart255.xml"/><Relationship Id="rId2" Type="http://schemas.openxmlformats.org/officeDocument/2006/relationships/chart" Target="../charts/chart254.xml"/><Relationship Id="rId1" Type="http://schemas.openxmlformats.org/officeDocument/2006/relationships/slideLayout" Target="../slideLayouts/slideLayout5.xml"/><Relationship Id="rId4" Type="http://schemas.openxmlformats.org/officeDocument/2006/relationships/chart" Target="../charts/chart256.xml"/></Relationships>
</file>

<file path=ppt/slides/_rels/slide66.xml.rels><?xml version="1.0" encoding="UTF-8" standalone="yes"?>
<Relationships xmlns="http://schemas.openxmlformats.org/package/2006/relationships"><Relationship Id="rId8" Type="http://schemas.openxmlformats.org/officeDocument/2006/relationships/chart" Target="../charts/chart263.xml"/><Relationship Id="rId3" Type="http://schemas.openxmlformats.org/officeDocument/2006/relationships/chart" Target="../charts/chart258.xml"/><Relationship Id="rId7" Type="http://schemas.openxmlformats.org/officeDocument/2006/relationships/chart" Target="../charts/chart262.xml"/><Relationship Id="rId2" Type="http://schemas.openxmlformats.org/officeDocument/2006/relationships/chart" Target="../charts/chart257.xml"/><Relationship Id="rId1" Type="http://schemas.openxmlformats.org/officeDocument/2006/relationships/slideLayout" Target="../slideLayouts/slideLayout5.xml"/><Relationship Id="rId6" Type="http://schemas.openxmlformats.org/officeDocument/2006/relationships/chart" Target="../charts/chart261.xml"/><Relationship Id="rId5" Type="http://schemas.openxmlformats.org/officeDocument/2006/relationships/chart" Target="../charts/chart260.xml"/><Relationship Id="rId4" Type="http://schemas.openxmlformats.org/officeDocument/2006/relationships/chart" Target="../charts/chart259.xml"/></Relationships>
</file>

<file path=ppt/slides/_rels/slide67.xml.rels><?xml version="1.0" encoding="UTF-8" standalone="yes"?>
<Relationships xmlns="http://schemas.openxmlformats.org/package/2006/relationships"><Relationship Id="rId3" Type="http://schemas.openxmlformats.org/officeDocument/2006/relationships/chart" Target="../charts/chart264.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66.xml"/><Relationship Id="rId4" Type="http://schemas.openxmlformats.org/officeDocument/2006/relationships/chart" Target="../charts/chart265.xml"/></Relationships>
</file>

<file path=ppt/slides/_rels/slide68.xml.rels><?xml version="1.0" encoding="UTF-8" standalone="yes"?>
<Relationships xmlns="http://schemas.openxmlformats.org/package/2006/relationships"><Relationship Id="rId3" Type="http://schemas.openxmlformats.org/officeDocument/2006/relationships/chart" Target="../charts/chart268.xml"/><Relationship Id="rId7" Type="http://schemas.openxmlformats.org/officeDocument/2006/relationships/chart" Target="../charts/chart272.xml"/><Relationship Id="rId2" Type="http://schemas.openxmlformats.org/officeDocument/2006/relationships/chart" Target="../charts/chart267.xml"/><Relationship Id="rId1" Type="http://schemas.openxmlformats.org/officeDocument/2006/relationships/slideLayout" Target="../slideLayouts/slideLayout5.xml"/><Relationship Id="rId6" Type="http://schemas.openxmlformats.org/officeDocument/2006/relationships/chart" Target="../charts/chart271.xml"/><Relationship Id="rId5" Type="http://schemas.openxmlformats.org/officeDocument/2006/relationships/chart" Target="../charts/chart270.xml"/><Relationship Id="rId4" Type="http://schemas.openxmlformats.org/officeDocument/2006/relationships/chart" Target="../charts/chart269.xml"/></Relationships>
</file>

<file path=ppt/slides/_rels/slide69.xml.rels><?xml version="1.0" encoding="UTF-8" standalone="yes"?>
<Relationships xmlns="http://schemas.openxmlformats.org/package/2006/relationships"><Relationship Id="rId3" Type="http://schemas.openxmlformats.org/officeDocument/2006/relationships/chart" Target="../charts/chart274.xml"/><Relationship Id="rId2" Type="http://schemas.openxmlformats.org/officeDocument/2006/relationships/chart" Target="../charts/chart27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8" Type="http://schemas.openxmlformats.org/officeDocument/2006/relationships/chart" Target="../charts/chart281.xml"/><Relationship Id="rId3" Type="http://schemas.openxmlformats.org/officeDocument/2006/relationships/chart" Target="../charts/chart276.xml"/><Relationship Id="rId7" Type="http://schemas.openxmlformats.org/officeDocument/2006/relationships/chart" Target="../charts/chart280.xml"/><Relationship Id="rId2" Type="http://schemas.openxmlformats.org/officeDocument/2006/relationships/chart" Target="../charts/chart275.xml"/><Relationship Id="rId1" Type="http://schemas.openxmlformats.org/officeDocument/2006/relationships/slideLayout" Target="../slideLayouts/slideLayout5.xml"/><Relationship Id="rId6" Type="http://schemas.openxmlformats.org/officeDocument/2006/relationships/chart" Target="../charts/chart279.xml"/><Relationship Id="rId5" Type="http://schemas.openxmlformats.org/officeDocument/2006/relationships/chart" Target="../charts/chart278.xml"/><Relationship Id="rId4" Type="http://schemas.openxmlformats.org/officeDocument/2006/relationships/chart" Target="../charts/chart277.xml"/></Relationships>
</file>

<file path=ppt/slides/_rels/slide71.xml.rels><?xml version="1.0" encoding="UTF-8" standalone="yes"?>
<Relationships xmlns="http://schemas.openxmlformats.org/package/2006/relationships"><Relationship Id="rId3" Type="http://schemas.openxmlformats.org/officeDocument/2006/relationships/chart" Target="../charts/chart282.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284.xml"/><Relationship Id="rId4" Type="http://schemas.openxmlformats.org/officeDocument/2006/relationships/chart" Target="../charts/chart283.xml"/></Relationships>
</file>

<file path=ppt/slides/_rels/slide72.xml.rels><?xml version="1.0" encoding="UTF-8" standalone="yes"?>
<Relationships xmlns="http://schemas.openxmlformats.org/package/2006/relationships"><Relationship Id="rId3" Type="http://schemas.openxmlformats.org/officeDocument/2006/relationships/chart" Target="../charts/chart286.xml"/><Relationship Id="rId7" Type="http://schemas.openxmlformats.org/officeDocument/2006/relationships/chart" Target="../charts/chart290.xml"/><Relationship Id="rId2" Type="http://schemas.openxmlformats.org/officeDocument/2006/relationships/chart" Target="../charts/chart285.xml"/><Relationship Id="rId1" Type="http://schemas.openxmlformats.org/officeDocument/2006/relationships/slideLayout" Target="../slideLayouts/slideLayout5.xml"/><Relationship Id="rId6" Type="http://schemas.openxmlformats.org/officeDocument/2006/relationships/chart" Target="../charts/chart289.xml"/><Relationship Id="rId5" Type="http://schemas.openxmlformats.org/officeDocument/2006/relationships/chart" Target="../charts/chart288.xml"/><Relationship Id="rId4" Type="http://schemas.openxmlformats.org/officeDocument/2006/relationships/chart" Target="../charts/chart287.xml"/></Relationships>
</file>

<file path=ppt/slides/_rels/slide73.xml.rels><?xml version="1.0" encoding="UTF-8" standalone="yes"?>
<Relationships xmlns="http://schemas.openxmlformats.org/package/2006/relationships"><Relationship Id="rId3" Type="http://schemas.openxmlformats.org/officeDocument/2006/relationships/chart" Target="../charts/chart292.xml"/><Relationship Id="rId2" Type="http://schemas.openxmlformats.org/officeDocument/2006/relationships/chart" Target="../charts/chart29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8" Type="http://schemas.openxmlformats.org/officeDocument/2006/relationships/chart" Target="../charts/chart299.xml"/><Relationship Id="rId3" Type="http://schemas.openxmlformats.org/officeDocument/2006/relationships/chart" Target="../charts/chart294.xml"/><Relationship Id="rId7" Type="http://schemas.openxmlformats.org/officeDocument/2006/relationships/chart" Target="../charts/chart298.xml"/><Relationship Id="rId2" Type="http://schemas.openxmlformats.org/officeDocument/2006/relationships/chart" Target="../charts/chart293.xml"/><Relationship Id="rId1" Type="http://schemas.openxmlformats.org/officeDocument/2006/relationships/slideLayout" Target="../slideLayouts/slideLayout5.xml"/><Relationship Id="rId6" Type="http://schemas.openxmlformats.org/officeDocument/2006/relationships/chart" Target="../charts/chart297.xml"/><Relationship Id="rId5" Type="http://schemas.openxmlformats.org/officeDocument/2006/relationships/chart" Target="../charts/chart296.xml"/><Relationship Id="rId4" Type="http://schemas.openxmlformats.org/officeDocument/2006/relationships/chart" Target="../charts/chart295.xml"/></Relationships>
</file>

<file path=ppt/slides/_rels/slide75.xml.rels><?xml version="1.0" encoding="UTF-8" standalone="yes"?>
<Relationships xmlns="http://schemas.openxmlformats.org/package/2006/relationships"><Relationship Id="rId3" Type="http://schemas.openxmlformats.org/officeDocument/2006/relationships/chart" Target="../charts/chart300.xm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chart" Target="../charts/chart302.xml"/><Relationship Id="rId4" Type="http://schemas.openxmlformats.org/officeDocument/2006/relationships/chart" Target="../charts/chart301.xml"/></Relationships>
</file>

<file path=ppt/slides/_rels/slide76.xml.rels><?xml version="1.0" encoding="UTF-8" standalone="yes"?>
<Relationships xmlns="http://schemas.openxmlformats.org/package/2006/relationships"><Relationship Id="rId3" Type="http://schemas.openxmlformats.org/officeDocument/2006/relationships/chart" Target="../charts/chart304.xml"/><Relationship Id="rId7" Type="http://schemas.openxmlformats.org/officeDocument/2006/relationships/chart" Target="../charts/chart308.xml"/><Relationship Id="rId2" Type="http://schemas.openxmlformats.org/officeDocument/2006/relationships/chart" Target="../charts/chart303.xml"/><Relationship Id="rId1" Type="http://schemas.openxmlformats.org/officeDocument/2006/relationships/slideLayout" Target="../slideLayouts/slideLayout5.xml"/><Relationship Id="rId6" Type="http://schemas.openxmlformats.org/officeDocument/2006/relationships/chart" Target="../charts/chart307.xml"/><Relationship Id="rId5" Type="http://schemas.openxmlformats.org/officeDocument/2006/relationships/chart" Target="../charts/chart306.xml"/><Relationship Id="rId4" Type="http://schemas.openxmlformats.org/officeDocument/2006/relationships/chart" Target="../charts/chart305.xml"/></Relationships>
</file>

<file path=ppt/slides/_rels/slide77.xml.rels><?xml version="1.0" encoding="UTF-8" standalone="yes"?>
<Relationships xmlns="http://schemas.openxmlformats.org/package/2006/relationships"><Relationship Id="rId3" Type="http://schemas.openxmlformats.org/officeDocument/2006/relationships/chart" Target="../charts/chart310.xml"/><Relationship Id="rId2" Type="http://schemas.openxmlformats.org/officeDocument/2006/relationships/chart" Target="../charts/chart309.xml"/><Relationship Id="rId1" Type="http://schemas.openxmlformats.org/officeDocument/2006/relationships/slideLayout" Target="../slideLayouts/slideLayout5.xml"/><Relationship Id="rId4" Type="http://schemas.openxmlformats.org/officeDocument/2006/relationships/chart" Target="../charts/chart311.xml"/></Relationships>
</file>

<file path=ppt/slides/_rels/slide78.xml.rels><?xml version="1.0" encoding="UTF-8" standalone="yes"?>
<Relationships xmlns="http://schemas.openxmlformats.org/package/2006/relationships"><Relationship Id="rId8" Type="http://schemas.openxmlformats.org/officeDocument/2006/relationships/chart" Target="../charts/chart318.xml"/><Relationship Id="rId3" Type="http://schemas.openxmlformats.org/officeDocument/2006/relationships/chart" Target="../charts/chart313.xml"/><Relationship Id="rId7" Type="http://schemas.openxmlformats.org/officeDocument/2006/relationships/chart" Target="../charts/chart317.xml"/><Relationship Id="rId2" Type="http://schemas.openxmlformats.org/officeDocument/2006/relationships/chart" Target="../charts/chart312.xml"/><Relationship Id="rId1" Type="http://schemas.openxmlformats.org/officeDocument/2006/relationships/slideLayout" Target="../slideLayouts/slideLayout5.xml"/><Relationship Id="rId6" Type="http://schemas.openxmlformats.org/officeDocument/2006/relationships/chart" Target="../charts/chart316.xml"/><Relationship Id="rId5" Type="http://schemas.openxmlformats.org/officeDocument/2006/relationships/chart" Target="../charts/chart315.xml"/><Relationship Id="rId4" Type="http://schemas.openxmlformats.org/officeDocument/2006/relationships/chart" Target="../charts/chart314.xml"/></Relationships>
</file>

<file path=ppt/slides/_rels/slide79.xml.rels><?xml version="1.0" encoding="UTF-8" standalone="yes"?>
<Relationships xmlns="http://schemas.openxmlformats.org/package/2006/relationships"><Relationship Id="rId3" Type="http://schemas.openxmlformats.org/officeDocument/2006/relationships/chart" Target="../charts/chart31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21.xml"/><Relationship Id="rId4" Type="http://schemas.openxmlformats.org/officeDocument/2006/relationships/chart" Target="../charts/chart3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chart" Target="../charts/chart323.xml"/><Relationship Id="rId7" Type="http://schemas.openxmlformats.org/officeDocument/2006/relationships/chart" Target="../charts/chart327.xml"/><Relationship Id="rId2" Type="http://schemas.openxmlformats.org/officeDocument/2006/relationships/chart" Target="../charts/chart322.xml"/><Relationship Id="rId1" Type="http://schemas.openxmlformats.org/officeDocument/2006/relationships/slideLayout" Target="../slideLayouts/slideLayout5.xml"/><Relationship Id="rId6" Type="http://schemas.openxmlformats.org/officeDocument/2006/relationships/chart" Target="../charts/chart326.xml"/><Relationship Id="rId5" Type="http://schemas.openxmlformats.org/officeDocument/2006/relationships/chart" Target="../charts/chart325.xml"/><Relationship Id="rId4" Type="http://schemas.openxmlformats.org/officeDocument/2006/relationships/chart" Target="../charts/chart324.xml"/></Relationships>
</file>

<file path=ppt/slides/_rels/slide81.xml.rels><?xml version="1.0" encoding="UTF-8" standalone="yes"?>
<Relationships xmlns="http://schemas.openxmlformats.org/package/2006/relationships"><Relationship Id="rId3" Type="http://schemas.openxmlformats.org/officeDocument/2006/relationships/chart" Target="../charts/chart329.xml"/><Relationship Id="rId2" Type="http://schemas.openxmlformats.org/officeDocument/2006/relationships/chart" Target="../charts/chart32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chart" Target="../charts/chart336.xml"/><Relationship Id="rId3" Type="http://schemas.openxmlformats.org/officeDocument/2006/relationships/chart" Target="../charts/chart331.xml"/><Relationship Id="rId7" Type="http://schemas.openxmlformats.org/officeDocument/2006/relationships/chart" Target="../charts/chart335.xml"/><Relationship Id="rId2" Type="http://schemas.openxmlformats.org/officeDocument/2006/relationships/chart" Target="../charts/chart330.xml"/><Relationship Id="rId1" Type="http://schemas.openxmlformats.org/officeDocument/2006/relationships/slideLayout" Target="../slideLayouts/slideLayout5.xml"/><Relationship Id="rId6" Type="http://schemas.openxmlformats.org/officeDocument/2006/relationships/chart" Target="../charts/chart334.xml"/><Relationship Id="rId5" Type="http://schemas.openxmlformats.org/officeDocument/2006/relationships/chart" Target="../charts/chart333.xml"/><Relationship Id="rId4" Type="http://schemas.openxmlformats.org/officeDocument/2006/relationships/chart" Target="../charts/chart332.xml"/></Relationships>
</file>

<file path=ppt/slides/_rels/slide83.xml.rels><?xml version="1.0" encoding="UTF-8" standalone="yes"?>
<Relationships xmlns="http://schemas.openxmlformats.org/package/2006/relationships"><Relationship Id="rId3" Type="http://schemas.openxmlformats.org/officeDocument/2006/relationships/chart" Target="../charts/chart337.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339.xml"/><Relationship Id="rId4" Type="http://schemas.openxmlformats.org/officeDocument/2006/relationships/chart" Target="../charts/chart338.xml"/></Relationships>
</file>

<file path=ppt/slides/_rels/slide84.xml.rels><?xml version="1.0" encoding="UTF-8" standalone="yes"?>
<Relationships xmlns="http://schemas.openxmlformats.org/package/2006/relationships"><Relationship Id="rId3" Type="http://schemas.openxmlformats.org/officeDocument/2006/relationships/chart" Target="../charts/chart341.xml"/><Relationship Id="rId7" Type="http://schemas.openxmlformats.org/officeDocument/2006/relationships/chart" Target="../charts/chart345.xml"/><Relationship Id="rId2" Type="http://schemas.openxmlformats.org/officeDocument/2006/relationships/chart" Target="../charts/chart340.xml"/><Relationship Id="rId1" Type="http://schemas.openxmlformats.org/officeDocument/2006/relationships/slideLayout" Target="../slideLayouts/slideLayout5.xml"/><Relationship Id="rId6" Type="http://schemas.openxmlformats.org/officeDocument/2006/relationships/chart" Target="../charts/chart344.xml"/><Relationship Id="rId5" Type="http://schemas.openxmlformats.org/officeDocument/2006/relationships/chart" Target="../charts/chart343.xml"/><Relationship Id="rId4" Type="http://schemas.openxmlformats.org/officeDocument/2006/relationships/chart" Target="../charts/chart342.xml"/></Relationships>
</file>

<file path=ppt/slides/_rels/slide85.xml.rels><?xml version="1.0" encoding="UTF-8" standalone="yes"?>
<Relationships xmlns="http://schemas.openxmlformats.org/package/2006/relationships"><Relationship Id="rId3" Type="http://schemas.openxmlformats.org/officeDocument/2006/relationships/chart" Target="../charts/chart347.xml"/><Relationship Id="rId2" Type="http://schemas.openxmlformats.org/officeDocument/2006/relationships/chart" Target="../charts/chart346.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openxmlformats.org/officeDocument/2006/relationships/chart" Target="../charts/chart354.xml"/><Relationship Id="rId3" Type="http://schemas.openxmlformats.org/officeDocument/2006/relationships/chart" Target="../charts/chart349.xml"/><Relationship Id="rId7" Type="http://schemas.openxmlformats.org/officeDocument/2006/relationships/chart" Target="../charts/chart353.xml"/><Relationship Id="rId2" Type="http://schemas.openxmlformats.org/officeDocument/2006/relationships/chart" Target="../charts/chart348.xml"/><Relationship Id="rId1" Type="http://schemas.openxmlformats.org/officeDocument/2006/relationships/slideLayout" Target="../slideLayouts/slideLayout5.xml"/><Relationship Id="rId6" Type="http://schemas.openxmlformats.org/officeDocument/2006/relationships/chart" Target="../charts/chart352.xml"/><Relationship Id="rId5" Type="http://schemas.openxmlformats.org/officeDocument/2006/relationships/chart" Target="../charts/chart351.xml"/><Relationship Id="rId4" Type="http://schemas.openxmlformats.org/officeDocument/2006/relationships/chart" Target="../charts/chart350.xml"/></Relationships>
</file>

<file path=ppt/slides/_rels/slide87.xml.rels><?xml version="1.0" encoding="UTF-8" standalone="yes"?>
<Relationships xmlns="http://schemas.openxmlformats.org/package/2006/relationships"><Relationship Id="rId3" Type="http://schemas.openxmlformats.org/officeDocument/2006/relationships/chart" Target="../charts/chart355.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57.xml"/><Relationship Id="rId4" Type="http://schemas.openxmlformats.org/officeDocument/2006/relationships/chart" Target="../charts/chart356.xml"/></Relationships>
</file>

<file path=ppt/slides/_rels/slide88.xml.rels><?xml version="1.0" encoding="UTF-8" standalone="yes"?>
<Relationships xmlns="http://schemas.openxmlformats.org/package/2006/relationships"><Relationship Id="rId3" Type="http://schemas.openxmlformats.org/officeDocument/2006/relationships/chart" Target="../charts/chart359.xml"/><Relationship Id="rId7" Type="http://schemas.openxmlformats.org/officeDocument/2006/relationships/chart" Target="../charts/chart363.xml"/><Relationship Id="rId2" Type="http://schemas.openxmlformats.org/officeDocument/2006/relationships/chart" Target="../charts/chart358.xml"/><Relationship Id="rId1" Type="http://schemas.openxmlformats.org/officeDocument/2006/relationships/slideLayout" Target="../slideLayouts/slideLayout5.xml"/><Relationship Id="rId6" Type="http://schemas.openxmlformats.org/officeDocument/2006/relationships/chart" Target="../charts/chart362.xml"/><Relationship Id="rId5" Type="http://schemas.openxmlformats.org/officeDocument/2006/relationships/chart" Target="../charts/chart361.xml"/><Relationship Id="rId4" Type="http://schemas.openxmlformats.org/officeDocument/2006/relationships/chart" Target="../charts/chart360.xml"/></Relationships>
</file>

<file path=ppt/slides/_rels/slide89.xml.rels><?xml version="1.0" encoding="UTF-8" standalone="yes"?>
<Relationships xmlns="http://schemas.openxmlformats.org/package/2006/relationships"><Relationship Id="rId3" Type="http://schemas.openxmlformats.org/officeDocument/2006/relationships/chart" Target="../charts/chart365.xml"/><Relationship Id="rId2" Type="http://schemas.openxmlformats.org/officeDocument/2006/relationships/chart" Target="../charts/chart36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Discover England:  summary insights on overseas visitors to England’s regions </a:t>
            </a:r>
            <a:endParaRPr lang="en-GB" dirty="0"/>
          </a:p>
        </p:txBody>
      </p:sp>
      <p:sp>
        <p:nvSpPr>
          <p:cNvPr id="3" name="Text Placeholder 2"/>
          <p:cNvSpPr>
            <a:spLocks noGrp="1"/>
          </p:cNvSpPr>
          <p:nvPr>
            <p:ph type="body" sz="quarter" idx="11"/>
          </p:nvPr>
        </p:nvSpPr>
        <p:spPr>
          <a:xfrm>
            <a:off x="522173" y="3607204"/>
            <a:ext cx="8212394" cy="439091"/>
          </a:xfrm>
        </p:spPr>
        <p:txBody>
          <a:bodyPr/>
          <a:lstStyle/>
          <a:p>
            <a:r>
              <a:rPr lang="en-GB" dirty="0" smtClean="0"/>
              <a:t>Destination Summary Reports</a:t>
            </a:r>
            <a:endParaRPr lang="en-GB" dirty="0"/>
          </a:p>
        </p:txBody>
      </p:sp>
      <p:sp>
        <p:nvSpPr>
          <p:cNvPr id="5" name="Text Placeholder 4"/>
          <p:cNvSpPr>
            <a:spLocks noGrp="1"/>
          </p:cNvSpPr>
          <p:nvPr>
            <p:ph type="body" sz="quarter" idx="13"/>
          </p:nvPr>
        </p:nvSpPr>
        <p:spPr>
          <a:xfrm>
            <a:off x="508525" y="4341273"/>
            <a:ext cx="7936025" cy="439091"/>
          </a:xfrm>
        </p:spPr>
        <p:txBody>
          <a:bodyPr/>
          <a:lstStyle/>
          <a:p>
            <a:r>
              <a:rPr lang="en-GB" dirty="0" smtClean="0"/>
              <a:t>October 2017</a:t>
            </a:r>
            <a:endParaRPr lang="en-GB" dirty="0"/>
          </a:p>
        </p:txBody>
      </p:sp>
      <p:pic>
        <p:nvPicPr>
          <p:cNvPr id="1026"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360" y="5889368"/>
            <a:ext cx="942379" cy="7114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379" y="4212741"/>
            <a:ext cx="1554825" cy="233862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5685"/>
          <a:stretch/>
        </p:blipFill>
        <p:spPr>
          <a:xfrm>
            <a:off x="4168345" y="4212742"/>
            <a:ext cx="2010031" cy="12654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517" y="4212741"/>
            <a:ext cx="1561032" cy="233862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b="27047"/>
          <a:stretch/>
        </p:blipFill>
        <p:spPr>
          <a:xfrm>
            <a:off x="4168345" y="5568889"/>
            <a:ext cx="2010031" cy="982477"/>
          </a:xfrm>
          <a:prstGeom prst="rect">
            <a:avLst/>
          </a:prstGeom>
        </p:spPr>
      </p:pic>
    </p:spTree>
    <p:extLst>
      <p:ext uri="{BB962C8B-B14F-4D97-AF65-F5344CB8AC3E}">
        <p14:creationId xmlns:p14="http://schemas.microsoft.com/office/powerpoint/2010/main" val="358437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273694007"/>
              </p:ext>
            </p:extLst>
          </p:nvPr>
        </p:nvGraphicFramePr>
        <p:xfrm>
          <a:off x="5804725" y="38845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290349084"/>
              </p:ext>
            </p:extLst>
          </p:nvPr>
        </p:nvGraphicFramePr>
        <p:xfrm>
          <a:off x="3031126" y="38699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Bath</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2271604247"/>
              </p:ext>
            </p:extLst>
          </p:nvPr>
        </p:nvGraphicFramePr>
        <p:xfrm>
          <a:off x="310597" y="38553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553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553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553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3513534911"/>
              </p:ext>
            </p:extLst>
          </p:nvPr>
        </p:nvGraphicFramePr>
        <p:xfrm>
          <a:off x="4777946" y="35047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19300"/>
            <a:ext cx="8149762" cy="408277"/>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dirty="0" smtClean="0">
                <a:solidFill>
                  <a:srgbClr val="120742"/>
                </a:solidFill>
              </a:rPr>
              <a:t>Visits, Spend and Nights to Bath 3 year average for 2014-16</a:t>
            </a:r>
            <a:endParaRPr sz="1400" b="1" dirty="0">
              <a:solidFill>
                <a:srgbClr val="120742"/>
              </a:solidFill>
            </a:endParaRPr>
          </a:p>
        </p:txBody>
      </p:sp>
      <p:sp>
        <p:nvSpPr>
          <p:cNvPr id="22" name="Rectangle 21"/>
          <p:cNvSpPr/>
          <p:nvPr/>
        </p:nvSpPr>
        <p:spPr>
          <a:xfrm>
            <a:off x="442141" y="24275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4279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4279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4131382213"/>
              </p:ext>
            </p:extLst>
          </p:nvPr>
        </p:nvGraphicFramePr>
        <p:xfrm>
          <a:off x="510746" y="24605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Bath</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297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Bath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845998504"/>
              </p:ext>
            </p:extLst>
          </p:nvPr>
        </p:nvGraphicFramePr>
        <p:xfrm>
          <a:off x="3245015" y="24816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Bath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Bath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149134802"/>
              </p:ext>
            </p:extLst>
          </p:nvPr>
        </p:nvGraphicFramePr>
        <p:xfrm>
          <a:off x="5989784" y="25047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Bath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Bath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1554001449"/>
              </p:ext>
            </p:extLst>
          </p:nvPr>
        </p:nvGraphicFramePr>
        <p:xfrm>
          <a:off x="241794" y="4170045"/>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547036998"/>
              </p:ext>
            </p:extLst>
          </p:nvPr>
        </p:nvGraphicFramePr>
        <p:xfrm>
          <a:off x="5699210" y="4170045"/>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3101319174"/>
              </p:ext>
            </p:extLst>
          </p:nvPr>
        </p:nvGraphicFramePr>
        <p:xfrm>
          <a:off x="2957922" y="4170045"/>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Bath attracts nearly 300,000 overseas visitors each year, nearly 200,000 of which are visiting for a holiday.  </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Bath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060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395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Nearly two thirds of overseas visits to Bath are for a holiday, around 3 in 10 to visit family and friends.  Bath attracts a significantly higher than average proportion of visitors from the USA (their top market) and Germany (their second highest visiting market).  Holiday visitors are more likely than average to engage in cultural activities.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395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028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57804216"/>
              </p:ext>
            </p:extLst>
          </p:nvPr>
        </p:nvGraphicFramePr>
        <p:xfrm>
          <a:off x="518985" y="51105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30.5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25.1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19.0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069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Bath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028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214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Bath</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225133769"/>
              </p:ext>
            </p:extLst>
          </p:nvPr>
        </p:nvGraphicFramePr>
        <p:xfrm>
          <a:off x="477670" y="24600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2003726740"/>
              </p:ext>
            </p:extLst>
          </p:nvPr>
        </p:nvGraphicFramePr>
        <p:xfrm>
          <a:off x="3692849" y="24600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55808604"/>
              </p:ext>
            </p:extLst>
          </p:nvPr>
        </p:nvGraphicFramePr>
        <p:xfrm>
          <a:off x="3734161" y="48747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Bath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078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4284312585"/>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390822141"/>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Bath tend to be older than the average UK holiday visitor, and significantly more likely to be visiting between July and September.  They stay 3.4 nights on average.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1074578216"/>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dirty="0" smtClean="0">
                <a:solidFill>
                  <a:srgbClr val="C00000"/>
                </a:solidFill>
              </a:rPr>
              <a:t>For whole trip</a:t>
            </a:r>
            <a:endParaRPr sz="1000" b="1" dirty="0">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dirty="0" smtClean="0">
                <a:solidFill>
                  <a:srgbClr val="C00000"/>
                </a:solidFill>
              </a:rPr>
              <a:t>Per night</a:t>
            </a:r>
            <a:endParaRPr sz="1000" b="1" dirty="0">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3.4</a:t>
            </a:r>
            <a:endParaRPr sz="1000" dirty="0">
              <a:solidFill>
                <a:srgbClr val="120742"/>
              </a:solidFill>
            </a:endParaRPr>
          </a:p>
        </p:txBody>
      </p:sp>
      <p:sp>
        <p:nvSpPr>
          <p:cNvPr id="47"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3" name="TextBox 2"/>
          <p:cNvSpPr txBox="1"/>
          <p:nvPr/>
        </p:nvSpPr>
        <p:spPr>
          <a:xfrm>
            <a:off x="3236418" y="50181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£286</a:t>
            </a:r>
            <a:endParaRPr lang="en-GB" sz="1200" b="1" dirty="0">
              <a:solidFill>
                <a:srgbClr val="120742"/>
              </a:solidFill>
              <a:latin typeface="Arial" pitchFamily="34" charset="0"/>
              <a:cs typeface="Arial" pitchFamily="34" charset="0"/>
            </a:endParaRPr>
          </a:p>
        </p:txBody>
      </p:sp>
      <p:sp>
        <p:nvSpPr>
          <p:cNvPr id="58" name="TextBox 57"/>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583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£84</a:t>
            </a:r>
            <a:endParaRPr lang="en-GB" sz="1200" b="1" dirty="0">
              <a:solidFill>
                <a:srgbClr val="120742"/>
              </a:solidFill>
              <a:latin typeface="Arial" pitchFamily="34" charset="0"/>
              <a:cs typeface="Arial" pitchFamily="34" charset="0"/>
            </a:endParaRPr>
          </a:p>
        </p:txBody>
      </p:sp>
      <p:sp>
        <p:nvSpPr>
          <p:cNvPr id="60" name="TextBox 59"/>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3560029159"/>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4138418748"/>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902169041"/>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8040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5087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41309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6451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1967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813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Bath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39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1332482"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414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Around 1 in 4 holiday visitors to Bath arrive via a seaport. London and the South East are the most common gateway regions, although around 1 in 8 arrive via the South West.  Oxford, Bristol and London are the most common day trip destinations from Bath.</a:t>
            </a:r>
          </a:p>
        </p:txBody>
      </p:sp>
      <p:graphicFrame>
        <p:nvGraphicFramePr>
          <p:cNvPr id="22" name="Picture Placeholder 7"/>
          <p:cNvGraphicFramePr>
            <a:graphicFrameLocks/>
          </p:cNvGraphicFramePr>
          <p:nvPr>
            <p:extLst>
              <p:ext uri="{D42A27DB-BD31-4B8C-83A1-F6EECF244321}">
                <p14:modId xmlns:p14="http://schemas.microsoft.com/office/powerpoint/2010/main" val="2696500301"/>
              </p:ext>
            </p:extLst>
          </p:nvPr>
        </p:nvGraphicFramePr>
        <p:xfrm>
          <a:off x="447793" y="2537687"/>
          <a:ext cx="2665319"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349511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Bath*  (Top 5)</a:t>
            </a:r>
            <a:endParaRPr sz="1000" b="1">
              <a:solidFill>
                <a:srgbClr val="120742"/>
              </a:solidFill>
              <a:latin typeface="Arial" panose="020B0604020202020204" pitchFamily="34" charset="0"/>
              <a:cs typeface="Arial" panose="020B0604020202020204" pitchFamily="34" charset="0"/>
            </a:endParaRPr>
          </a:p>
        </p:txBody>
      </p:sp>
      <p:sp>
        <p:nvSpPr>
          <p:cNvPr id="51" name="Title 1"/>
          <p:cNvSpPr txBox="1">
            <a:spLocks/>
          </p:cNvSpPr>
          <p:nvPr/>
        </p:nvSpPr>
        <p:spPr>
          <a:xfrm>
            <a:off x="5831307" y="2288465"/>
            <a:ext cx="3136126" cy="44786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Destination of day trips </a:t>
            </a:r>
            <a:r>
              <a:rPr sz="1000" b="1" i="1" smtClean="0">
                <a:solidFill>
                  <a:srgbClr val="120742"/>
                </a:solidFill>
                <a:latin typeface="Arial" panose="020B0604020202020204" pitchFamily="34" charset="0"/>
                <a:cs typeface="Arial" panose="020B0604020202020204" pitchFamily="34" charset="0"/>
              </a:rPr>
              <a:t>from</a:t>
            </a:r>
            <a:r>
              <a:rPr sz="1000" b="1" smtClean="0">
                <a:solidFill>
                  <a:srgbClr val="120742"/>
                </a:solidFill>
                <a:latin typeface="Arial" panose="020B0604020202020204" pitchFamily="34" charset="0"/>
                <a:cs typeface="Arial" panose="020B0604020202020204" pitchFamily="34" charset="0"/>
              </a:rPr>
              <a:t> Bath **</a:t>
            </a:r>
          </a:p>
          <a:p>
            <a:pPr algn="ctr"/>
            <a:r>
              <a:rPr sz="1000" b="1" smtClean="0">
                <a:solidFill>
                  <a:srgbClr val="120742"/>
                </a:solidFill>
                <a:latin typeface="Arial" panose="020B0604020202020204" pitchFamily="34" charset="0"/>
                <a:cs typeface="Arial" panose="020B0604020202020204" pitchFamily="34" charset="0"/>
              </a:rPr>
              <a:t>(Top 5)</a:t>
            </a:r>
            <a:endParaRPr sz="1000" b="1">
              <a:solidFill>
                <a:srgbClr val="120742"/>
              </a:solidFill>
              <a:latin typeface="Arial" panose="020B0604020202020204" pitchFamily="34" charset="0"/>
              <a:cs typeface="Arial" panose="020B0604020202020204" pitchFamily="34" charset="0"/>
            </a:endParaRPr>
          </a:p>
        </p:txBody>
      </p:sp>
      <p:sp>
        <p:nvSpPr>
          <p:cNvPr id="52" name="Rectangle 51"/>
          <p:cNvSpPr/>
          <p:nvPr/>
        </p:nvSpPr>
        <p:spPr>
          <a:xfrm>
            <a:off x="477670" y="2164909"/>
            <a:ext cx="2648427"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57" name="Rectangle 56"/>
          <p:cNvSpPr/>
          <p:nvPr/>
        </p:nvSpPr>
        <p:spPr>
          <a:xfrm>
            <a:off x="3126097" y="2164910"/>
            <a:ext cx="2870439"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60" name="Rectangle 59"/>
          <p:cNvSpPr/>
          <p:nvPr/>
        </p:nvSpPr>
        <p:spPr>
          <a:xfrm>
            <a:off x="5996536" y="2164910"/>
            <a:ext cx="2916461"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246221"/>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a:t>
            </a:r>
            <a:r>
              <a:rPr lang="en-GB" sz="1000" dirty="0">
                <a:solidFill>
                  <a:srgbClr val="120742"/>
                </a:solidFill>
                <a:latin typeface="Arial" panose="020B0604020202020204" pitchFamily="34" charset="0"/>
                <a:cs typeface="Arial" panose="020B0604020202020204" pitchFamily="34" charset="0"/>
              </a:rPr>
              <a:t>Destination of day trips  </a:t>
            </a:r>
            <a:r>
              <a:rPr lang="en-GB" sz="1000" i="1" dirty="0">
                <a:solidFill>
                  <a:srgbClr val="120742"/>
                </a:solidFill>
                <a:latin typeface="Arial" panose="020B0604020202020204" pitchFamily="34" charset="0"/>
                <a:cs typeface="Arial" panose="020B0604020202020204" pitchFamily="34" charset="0"/>
              </a:rPr>
              <a:t>from</a:t>
            </a:r>
            <a:r>
              <a:rPr lang="en-GB" sz="1000" dirty="0">
                <a:solidFill>
                  <a:srgbClr val="120742"/>
                </a:solidFill>
                <a:latin typeface="Arial" panose="020B0604020202020204" pitchFamily="34" charset="0"/>
                <a:cs typeface="Arial" panose="020B0604020202020204" pitchFamily="34" charset="0"/>
              </a:rPr>
              <a:t> </a:t>
            </a:r>
            <a:r>
              <a:rPr lang="en-GB" sz="1000" dirty="0" smtClean="0">
                <a:solidFill>
                  <a:srgbClr val="120742"/>
                </a:solidFill>
                <a:latin typeface="Arial" panose="020B0604020202020204" pitchFamily="34" charset="0"/>
                <a:cs typeface="Arial" panose="020B0604020202020204" pitchFamily="34" charset="0"/>
              </a:rPr>
              <a:t>Bath’  = IPS 2016 only. *Gateway Regions are defined in the introduction of this report</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947404679"/>
              </p:ext>
            </p:extLst>
          </p:nvPr>
        </p:nvGraphicFramePr>
        <p:xfrm>
          <a:off x="3126096" y="2736333"/>
          <a:ext cx="2705211" cy="3130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2049000578"/>
              </p:ext>
            </p:extLst>
          </p:nvPr>
        </p:nvGraphicFramePr>
        <p:xfrm>
          <a:off x="6102160" y="2736333"/>
          <a:ext cx="2705211" cy="3130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Bath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75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2904749297"/>
              </p:ext>
            </p:extLst>
          </p:nvPr>
        </p:nvGraphicFramePr>
        <p:xfrm>
          <a:off x="5804725" y="38337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890044387"/>
              </p:ext>
            </p:extLst>
          </p:nvPr>
        </p:nvGraphicFramePr>
        <p:xfrm>
          <a:off x="3031126" y="38191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Birmingham</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3964260781"/>
              </p:ext>
            </p:extLst>
          </p:nvPr>
        </p:nvGraphicFramePr>
        <p:xfrm>
          <a:off x="310597" y="38045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045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045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045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2816940159"/>
              </p:ext>
            </p:extLst>
          </p:nvPr>
        </p:nvGraphicFramePr>
        <p:xfrm>
          <a:off x="4777946" y="34539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86361"/>
            <a:ext cx="8149762" cy="2904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dirty="0" smtClean="0">
                <a:solidFill>
                  <a:srgbClr val="120742"/>
                </a:solidFill>
              </a:rPr>
              <a:t>Visits, Spend and Nights to Birmingham  3 year average for 2014-16</a:t>
            </a:r>
            <a:endParaRPr sz="1400" b="1" dirty="0">
              <a:solidFill>
                <a:srgbClr val="120742"/>
              </a:solidFill>
            </a:endParaRPr>
          </a:p>
        </p:txBody>
      </p:sp>
      <p:sp>
        <p:nvSpPr>
          <p:cNvPr id="22" name="Rectangle 21"/>
          <p:cNvSpPr/>
          <p:nvPr/>
        </p:nvSpPr>
        <p:spPr>
          <a:xfrm>
            <a:off x="442141" y="23767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3771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3771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281823433"/>
              </p:ext>
            </p:extLst>
          </p:nvPr>
        </p:nvGraphicFramePr>
        <p:xfrm>
          <a:off x="510746" y="24097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Birmingham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1,055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Birmingham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  166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991502596"/>
              </p:ext>
            </p:extLst>
          </p:nvPr>
        </p:nvGraphicFramePr>
        <p:xfrm>
          <a:off x="3245015" y="24308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Birmingham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349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Birmingham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184784731"/>
              </p:ext>
            </p:extLst>
          </p:nvPr>
        </p:nvGraphicFramePr>
        <p:xfrm>
          <a:off x="5989784" y="24539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Birmingham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Birmingham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1310512606"/>
              </p:ext>
            </p:extLst>
          </p:nvPr>
        </p:nvGraphicFramePr>
        <p:xfrm>
          <a:off x="241794" y="414782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467327444"/>
              </p:ext>
            </p:extLst>
          </p:nvPr>
        </p:nvGraphicFramePr>
        <p:xfrm>
          <a:off x="5727556" y="414782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358293200"/>
              </p:ext>
            </p:extLst>
          </p:nvPr>
        </p:nvGraphicFramePr>
        <p:xfrm>
          <a:off x="2986268" y="414782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visits to Birmingham have increased every year for the last 5 years.  Holiday visits, spend and nights are significantly higher than in 2012 although lower than in 2015.</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Birmingham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41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395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01760"/>
            <a:ext cx="8277523" cy="8191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 half of overseas visits to Birmingham are for business purposes (more than twice the UK average), only 1 in 6 for a holiday. Birmingham is more likely than average to attract holiday visitors from Ireland and Asia. Holiday visitors are less likely than UK visitors on the whole to engage in cultural activities although visiting parks and gardens and museums are the most common activity.</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395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028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40471259"/>
              </p:ext>
            </p:extLst>
          </p:nvPr>
        </p:nvGraphicFramePr>
        <p:xfrm>
          <a:off x="518985" y="51105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Ireland</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17.6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069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Birmingham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028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214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Birmingham</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3386265286"/>
              </p:ext>
            </p:extLst>
          </p:nvPr>
        </p:nvGraphicFramePr>
        <p:xfrm>
          <a:off x="477670" y="24600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3235855892"/>
              </p:ext>
            </p:extLst>
          </p:nvPr>
        </p:nvGraphicFramePr>
        <p:xfrm>
          <a:off x="3692849" y="24600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507463671"/>
              </p:ext>
            </p:extLst>
          </p:nvPr>
        </p:nvGraphicFramePr>
        <p:xfrm>
          <a:off x="3734161" y="48747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Birmingham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944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1505752727"/>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1321559587"/>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holiday visits to Birmingham are most likely to take place in July to September and to be booked independently.  On average holiday visitors stay 4.5 nights in Birmingham.</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563448007"/>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4.5</a:t>
            </a:r>
            <a:endParaRPr sz="1000" dirty="0">
              <a:solidFill>
                <a:srgbClr val="120742"/>
              </a:solidFill>
            </a:endParaRPr>
          </a:p>
        </p:txBody>
      </p:sp>
      <p:sp>
        <p:nvSpPr>
          <p:cNvPr id="3" name="TextBox 2"/>
          <p:cNvSpPr txBox="1"/>
          <p:nvPr/>
        </p:nvSpPr>
        <p:spPr>
          <a:xfrm>
            <a:off x="3221758" y="49407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£386</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£86</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75854884"/>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1715246931"/>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3553461647"/>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Birmingham</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481228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38214"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3525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Airport is the most common arrival mode for holiday visitors to Birmingham, and the West Midlands the top gateway region.  Around 1 in 4 arrive via London, 1 in 5 via the South East.</a:t>
            </a:r>
          </a:p>
        </p:txBody>
      </p:sp>
      <p:graphicFrame>
        <p:nvGraphicFramePr>
          <p:cNvPr id="22" name="Picture Placeholder 7"/>
          <p:cNvGraphicFramePr>
            <a:graphicFrameLocks/>
          </p:cNvGraphicFramePr>
          <p:nvPr>
            <p:extLst>
              <p:ext uri="{D42A27DB-BD31-4B8C-83A1-F6EECF244321}">
                <p14:modId xmlns:p14="http://schemas.microsoft.com/office/powerpoint/2010/main" val="2919622236"/>
              </p:ext>
            </p:extLst>
          </p:nvPr>
        </p:nvGraphicFramePr>
        <p:xfrm>
          <a:off x="702235" y="2537687"/>
          <a:ext cx="3360882" cy="348881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595823" y="232740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Birmingham*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553998"/>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a:solidFill>
                  <a:srgbClr val="120742"/>
                </a:solidFill>
                <a:latin typeface="Arial" panose="020B0604020202020204" pitchFamily="34" charset="0"/>
                <a:cs typeface="Arial" panose="020B0604020202020204" pitchFamily="34" charset="0"/>
              </a:rPr>
              <a:t>Base sizes too small to report day visits data</a:t>
            </a:r>
            <a:endParaRPr lang="en-GB" sz="900" dirty="0">
              <a:solidFill>
                <a:srgbClr val="120742"/>
              </a:solidFill>
              <a:latin typeface="Arial" panose="020B0604020202020204" pitchFamily="34" charset="0"/>
              <a:cs typeface="Arial" panose="020B0604020202020204" pitchFamily="34" charset="0"/>
            </a:endParaRPr>
          </a:p>
          <a:p>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535233939"/>
              </p:ext>
            </p:extLst>
          </p:nvPr>
        </p:nvGraphicFramePr>
        <p:xfrm>
          <a:off x="4891284" y="2736333"/>
          <a:ext cx="3401925" cy="318738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Birmingham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9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347514018"/>
              </p:ext>
            </p:extLst>
          </p:nvPr>
        </p:nvGraphicFramePr>
        <p:xfrm>
          <a:off x="5798413" y="386552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3151388418"/>
              </p:ext>
            </p:extLst>
          </p:nvPr>
        </p:nvGraphicFramePr>
        <p:xfrm>
          <a:off x="3024814" y="385088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Bournemouth</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2707372283"/>
              </p:ext>
            </p:extLst>
          </p:nvPr>
        </p:nvGraphicFramePr>
        <p:xfrm>
          <a:off x="304285" y="383625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08456" y="38362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73741" y="38362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39026" y="38362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2399636840"/>
              </p:ext>
            </p:extLst>
          </p:nvPr>
        </p:nvGraphicFramePr>
        <p:xfrm>
          <a:off x="4771634" y="348571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35829" y="2057400"/>
            <a:ext cx="8149762" cy="384149"/>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Bournemouth 3 year average for 2014-16</a:t>
            </a:r>
            <a:endParaRPr sz="1400" b="1">
              <a:solidFill>
                <a:srgbClr val="120742"/>
              </a:solidFill>
            </a:endParaRPr>
          </a:p>
        </p:txBody>
      </p:sp>
      <p:sp>
        <p:nvSpPr>
          <p:cNvPr id="22" name="Rectangle 21"/>
          <p:cNvSpPr/>
          <p:nvPr/>
        </p:nvSpPr>
        <p:spPr>
          <a:xfrm>
            <a:off x="435829" y="240852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75026" y="240886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09741" y="240886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164990544"/>
              </p:ext>
            </p:extLst>
          </p:nvPr>
        </p:nvGraphicFramePr>
        <p:xfrm>
          <a:off x="504434" y="244154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Bournemouth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Bournemouth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462842616"/>
              </p:ext>
            </p:extLst>
          </p:nvPr>
        </p:nvGraphicFramePr>
        <p:xfrm>
          <a:off x="3238703" y="246264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Bournemouth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Bournemouth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062060078"/>
              </p:ext>
            </p:extLst>
          </p:nvPr>
        </p:nvGraphicFramePr>
        <p:xfrm>
          <a:off x="5983472" y="248567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Bournemouth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Bournemouth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3345871923"/>
              </p:ext>
            </p:extLst>
          </p:nvPr>
        </p:nvGraphicFramePr>
        <p:xfrm>
          <a:off x="235482" y="415671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1925282332"/>
              </p:ext>
            </p:extLst>
          </p:nvPr>
        </p:nvGraphicFramePr>
        <p:xfrm>
          <a:off x="5714520" y="4170045"/>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331786138"/>
              </p:ext>
            </p:extLst>
          </p:nvPr>
        </p:nvGraphicFramePr>
        <p:xfrm>
          <a:off x="2973232" y="4170045"/>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18178"/>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 number of overall visits to Bournemouth has steadily increased from 2014 to 2016, 166,000 thousand attracted on average. </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412182" y="617314"/>
            <a:ext cx="1391631"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Bournemouth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155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649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23975"/>
            <a:ext cx="8277523" cy="8838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Visits to Bournemouth are most often for the purpose of holiday, followed by visiting friends or relatives. A significant proportion (39%) of overseas holiday visitors to Bournemouth are from Germany. Top activities conducted by holiday visitors to Bournemouth include visiting </a:t>
            </a:r>
            <a:r>
              <a:rPr lang="en-GB" sz="1300" dirty="0">
                <a:solidFill>
                  <a:srgbClr val="120742"/>
                </a:solidFill>
                <a:latin typeface="Arial" pitchFamily="34" charset="0"/>
                <a:cs typeface="Arial" pitchFamily="34" charset="0"/>
              </a:rPr>
              <a:t>castles/ historic </a:t>
            </a:r>
            <a:r>
              <a:rPr lang="en-GB" sz="1300" dirty="0" smtClean="0">
                <a:solidFill>
                  <a:srgbClr val="120742"/>
                </a:solidFill>
                <a:latin typeface="Arial" pitchFamily="34" charset="0"/>
                <a:cs typeface="Arial" pitchFamily="34" charset="0"/>
              </a:rPr>
              <a:t>houses, coast/beaches and religious buildings. These visitors are less likely than the UK average to visit museums/galleries.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649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282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22942128"/>
              </p:ext>
            </p:extLst>
          </p:nvPr>
        </p:nvGraphicFramePr>
        <p:xfrm>
          <a:off x="518985" y="51359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Netherlands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Nordics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323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Bournemouth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282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468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Bournemouth</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2861862933"/>
              </p:ext>
            </p:extLst>
          </p:nvPr>
        </p:nvGraphicFramePr>
        <p:xfrm>
          <a:off x="477670" y="24854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286089322"/>
              </p:ext>
            </p:extLst>
          </p:nvPr>
        </p:nvGraphicFramePr>
        <p:xfrm>
          <a:off x="3692849" y="24854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133811377"/>
              </p:ext>
            </p:extLst>
          </p:nvPr>
        </p:nvGraphicFramePr>
        <p:xfrm>
          <a:off x="3734161" y="49001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412182" y="617314"/>
            <a:ext cx="1391631"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Bournemouth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86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Report contents</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mj-lt"/>
              <a:buAutoNum type="arabicPeriod"/>
            </a:pPr>
            <a:r>
              <a:rPr lang="en-GB" sz="1400" b="1" dirty="0" smtClean="0">
                <a:solidFill>
                  <a:srgbClr val="120742"/>
                </a:solidFill>
                <a:latin typeface="Arial" pitchFamily="34" charset="0"/>
                <a:cs typeface="Arial" pitchFamily="34" charset="0"/>
              </a:rPr>
              <a:t>Introduction:  </a:t>
            </a:r>
            <a:r>
              <a:rPr lang="en-GB" sz="1400" dirty="0" smtClean="0">
                <a:solidFill>
                  <a:srgbClr val="120742"/>
                </a:solidFill>
                <a:latin typeface="Arial" pitchFamily="34" charset="0"/>
                <a:cs typeface="Arial" pitchFamily="34" charset="0"/>
              </a:rPr>
              <a:t>Including research sources, report rationale and sample </a:t>
            </a:r>
            <a:r>
              <a:rPr lang="en-GB" sz="1400" i="1" dirty="0" smtClean="0">
                <a:solidFill>
                  <a:srgbClr val="120742"/>
                </a:solidFill>
                <a:latin typeface="Arial" pitchFamily="34" charset="0"/>
                <a:cs typeface="Arial" pitchFamily="34" charset="0"/>
              </a:rPr>
              <a:t>(Pages 3-7)</a:t>
            </a:r>
            <a:endParaRPr lang="en-GB" sz="1400" dirty="0" smtClean="0">
              <a:solidFill>
                <a:srgbClr val="120742"/>
              </a:solidFill>
              <a:latin typeface="Arial" pitchFamily="34" charset="0"/>
              <a:cs typeface="Arial" pitchFamily="34" charset="0"/>
            </a:endParaRPr>
          </a:p>
          <a:p>
            <a:pPr algn="just">
              <a:buFont typeface="+mj-lt"/>
              <a:buAutoNum type="arabicPeriod"/>
            </a:pPr>
            <a:endParaRPr lang="en-GB" sz="1400" b="1" dirty="0">
              <a:solidFill>
                <a:srgbClr val="120742"/>
              </a:solidFill>
              <a:latin typeface="Arial" pitchFamily="34" charset="0"/>
              <a:cs typeface="Arial" pitchFamily="34" charset="0"/>
            </a:endParaRPr>
          </a:p>
          <a:p>
            <a:pPr algn="just">
              <a:buFont typeface="+mj-lt"/>
              <a:buAutoNum type="arabicPeriod"/>
            </a:pPr>
            <a:r>
              <a:rPr lang="en-GB" sz="1400" b="1" dirty="0" smtClean="0">
                <a:solidFill>
                  <a:srgbClr val="120742"/>
                </a:solidFill>
                <a:latin typeface="Arial" pitchFamily="34" charset="0"/>
                <a:cs typeface="Arial" pitchFamily="34" charset="0"/>
              </a:rPr>
              <a:t>Destination Summaries </a:t>
            </a:r>
            <a:r>
              <a:rPr lang="en-GB" sz="1400" i="1" dirty="0" smtClean="0">
                <a:solidFill>
                  <a:srgbClr val="120742"/>
                </a:solidFill>
                <a:latin typeface="Arial" pitchFamily="34" charset="0"/>
                <a:cs typeface="Arial" pitchFamily="34" charset="0"/>
              </a:rPr>
              <a:t>(Pages 9-88)</a:t>
            </a:r>
          </a:p>
          <a:p>
            <a:pPr marL="400050" lvl="1" indent="0" fontAlgn="b">
              <a:buNone/>
            </a:pPr>
            <a:r>
              <a:rPr lang="en-GB" sz="1200" b="1" dirty="0" smtClean="0"/>
              <a:t>Bath (Pages 9-13)</a:t>
            </a:r>
            <a:endParaRPr lang="en-GB" sz="1200" dirty="0"/>
          </a:p>
          <a:p>
            <a:pPr marL="400050" lvl="1" indent="0" fontAlgn="b">
              <a:buNone/>
            </a:pPr>
            <a:r>
              <a:rPr lang="en-GB" sz="1200" b="1" dirty="0" smtClean="0"/>
              <a:t>Birmingham </a:t>
            </a:r>
            <a:r>
              <a:rPr lang="en-GB" sz="1200" b="1" dirty="0"/>
              <a:t>(Pages </a:t>
            </a:r>
            <a:r>
              <a:rPr lang="en-GB" sz="1200" b="1" dirty="0" smtClean="0"/>
              <a:t>14-17)</a:t>
            </a:r>
            <a:endParaRPr lang="en-GB" sz="1200" dirty="0"/>
          </a:p>
          <a:p>
            <a:pPr marL="400050" lvl="1" indent="0" fontAlgn="b">
              <a:buNone/>
            </a:pPr>
            <a:r>
              <a:rPr lang="en-GB" sz="1200" b="1" dirty="0" smtClean="0"/>
              <a:t>Bournemouth </a:t>
            </a:r>
            <a:r>
              <a:rPr lang="en-GB" sz="1200" b="1" dirty="0"/>
              <a:t>(Pages </a:t>
            </a:r>
            <a:r>
              <a:rPr lang="en-GB" sz="1200" b="1" dirty="0" smtClean="0"/>
              <a:t>18-21)</a:t>
            </a:r>
            <a:endParaRPr lang="en-GB" sz="1200" dirty="0"/>
          </a:p>
          <a:p>
            <a:pPr marL="400050" lvl="1" indent="0" fontAlgn="b">
              <a:buNone/>
            </a:pPr>
            <a:r>
              <a:rPr lang="en-GB" sz="1200" b="1" dirty="0" smtClean="0"/>
              <a:t>Brighton </a:t>
            </a:r>
            <a:r>
              <a:rPr lang="en-GB" sz="1200" b="1" dirty="0"/>
              <a:t>and </a:t>
            </a:r>
            <a:r>
              <a:rPr lang="en-GB" sz="1200" b="1" dirty="0" smtClean="0"/>
              <a:t>Hove </a:t>
            </a:r>
            <a:r>
              <a:rPr lang="en-GB" sz="1200" b="1" dirty="0"/>
              <a:t>(Pages </a:t>
            </a:r>
            <a:r>
              <a:rPr lang="en-GB" sz="1200" b="1" dirty="0" smtClean="0"/>
              <a:t>22-25)</a:t>
            </a:r>
            <a:endParaRPr lang="en-GB" sz="1200" dirty="0"/>
          </a:p>
          <a:p>
            <a:pPr marL="400050" lvl="1" indent="0" fontAlgn="b">
              <a:buNone/>
            </a:pPr>
            <a:r>
              <a:rPr lang="en-GB" sz="1200" b="1" dirty="0" smtClean="0"/>
              <a:t>Bristol </a:t>
            </a:r>
            <a:r>
              <a:rPr lang="en-GB" sz="1200" b="1" dirty="0"/>
              <a:t>(Pages </a:t>
            </a:r>
            <a:r>
              <a:rPr lang="en-GB" sz="1200" b="1" dirty="0" smtClean="0"/>
              <a:t>26-29)</a:t>
            </a:r>
            <a:endParaRPr lang="en-GB" sz="1200" dirty="0"/>
          </a:p>
          <a:p>
            <a:pPr marL="400050" lvl="1" indent="0" fontAlgn="b">
              <a:buNone/>
            </a:pPr>
            <a:r>
              <a:rPr lang="en-GB" sz="1200" b="1" dirty="0" smtClean="0"/>
              <a:t>Cambridge </a:t>
            </a:r>
            <a:r>
              <a:rPr lang="en-GB" sz="1200" b="1" dirty="0"/>
              <a:t>(Pages </a:t>
            </a:r>
            <a:r>
              <a:rPr lang="en-GB" sz="1200" b="1" dirty="0" smtClean="0"/>
              <a:t>30-33)</a:t>
            </a:r>
            <a:endParaRPr lang="en-GB" sz="1200" dirty="0"/>
          </a:p>
          <a:p>
            <a:pPr marL="400050" lvl="1" indent="0" fontAlgn="b">
              <a:buNone/>
            </a:pPr>
            <a:r>
              <a:rPr lang="en-GB" sz="1200" b="1" dirty="0" smtClean="0"/>
              <a:t>Canterbury </a:t>
            </a:r>
            <a:r>
              <a:rPr lang="en-GB" sz="1200" b="1" dirty="0"/>
              <a:t>(Pages </a:t>
            </a:r>
            <a:r>
              <a:rPr lang="en-GB" sz="1200" b="1" dirty="0" smtClean="0"/>
              <a:t>34-37)</a:t>
            </a:r>
            <a:endParaRPr lang="en-GB" sz="1200" dirty="0"/>
          </a:p>
          <a:p>
            <a:pPr marL="400050" lvl="1" indent="0" fontAlgn="b">
              <a:buNone/>
            </a:pPr>
            <a:r>
              <a:rPr lang="en-GB" sz="1200" b="1" dirty="0" smtClean="0"/>
              <a:t>Eastbourne </a:t>
            </a:r>
            <a:r>
              <a:rPr lang="en-GB" sz="1200" b="1" dirty="0"/>
              <a:t>(Pages </a:t>
            </a:r>
            <a:r>
              <a:rPr lang="en-GB" sz="1200" b="1" dirty="0" smtClean="0"/>
              <a:t>38-41)</a:t>
            </a:r>
            <a:endParaRPr lang="en-GB" sz="1200" dirty="0"/>
          </a:p>
          <a:p>
            <a:pPr marL="400050" lvl="1" indent="0" fontAlgn="b">
              <a:buNone/>
            </a:pPr>
            <a:r>
              <a:rPr lang="en-GB" sz="1200" b="1" dirty="0" smtClean="0"/>
              <a:t>Exeter </a:t>
            </a:r>
            <a:r>
              <a:rPr lang="en-GB" sz="1200" b="1" dirty="0"/>
              <a:t>(Pages </a:t>
            </a:r>
            <a:r>
              <a:rPr lang="en-GB" sz="1200" b="1" dirty="0" smtClean="0"/>
              <a:t>42-45)</a:t>
            </a:r>
            <a:endParaRPr lang="en-GB" sz="1200" dirty="0"/>
          </a:p>
          <a:p>
            <a:pPr marL="400050" lvl="1" indent="0" fontAlgn="b">
              <a:buNone/>
            </a:pPr>
            <a:r>
              <a:rPr lang="en-GB" sz="1200" b="1" dirty="0" smtClean="0"/>
              <a:t>Hastings </a:t>
            </a:r>
            <a:r>
              <a:rPr lang="en-GB" sz="1200" b="1" dirty="0"/>
              <a:t>(Pages </a:t>
            </a:r>
            <a:r>
              <a:rPr lang="en-GB" sz="1200" b="1" dirty="0" smtClean="0"/>
              <a:t>46-49)</a:t>
            </a:r>
            <a:endParaRPr lang="en-GB" sz="1200" dirty="0"/>
          </a:p>
          <a:p>
            <a:pPr marL="400050" lvl="1" indent="0" fontAlgn="b">
              <a:buNone/>
            </a:pPr>
            <a:r>
              <a:rPr lang="en-GB" sz="1200" b="1" dirty="0" smtClean="0"/>
              <a:t>Leeds </a:t>
            </a:r>
            <a:r>
              <a:rPr lang="en-GB" sz="1200" b="1" dirty="0"/>
              <a:t>(Pages </a:t>
            </a:r>
            <a:r>
              <a:rPr lang="en-GB" sz="1200" b="1" dirty="0" smtClean="0"/>
              <a:t>50-53)</a:t>
            </a:r>
            <a:endParaRPr lang="en-GB" sz="1200" dirty="0"/>
          </a:p>
          <a:p>
            <a:pPr marL="400050" lvl="1" indent="0" fontAlgn="b">
              <a:buNone/>
            </a:pPr>
            <a:r>
              <a:rPr lang="en-GB" sz="1200" b="1" dirty="0" smtClean="0"/>
              <a:t>Liverpool </a:t>
            </a:r>
            <a:r>
              <a:rPr lang="en-GB" sz="1200" b="1" dirty="0"/>
              <a:t>(Pages </a:t>
            </a:r>
            <a:r>
              <a:rPr lang="en-GB" sz="1200" b="1" dirty="0" smtClean="0"/>
              <a:t>54-57)</a:t>
            </a:r>
            <a:endParaRPr lang="en-GB" sz="1200" dirty="0"/>
          </a:p>
          <a:p>
            <a:pPr marL="400050" lvl="1" indent="0" fontAlgn="b">
              <a:buNone/>
            </a:pPr>
            <a:r>
              <a:rPr lang="en-GB" sz="1200" b="1" dirty="0" smtClean="0"/>
              <a:t>London </a:t>
            </a:r>
            <a:r>
              <a:rPr lang="en-GB" sz="1200" b="1" dirty="0"/>
              <a:t>(Pages </a:t>
            </a:r>
            <a:r>
              <a:rPr lang="en-GB" sz="1200" b="1" dirty="0" smtClean="0"/>
              <a:t>58-61)</a:t>
            </a:r>
            <a:endParaRPr lang="en-GB" sz="1200" dirty="0"/>
          </a:p>
          <a:p>
            <a:pPr marL="400050" lvl="1" indent="0" fontAlgn="b">
              <a:buNone/>
            </a:pPr>
            <a:r>
              <a:rPr lang="en-GB" sz="1200" b="1" dirty="0" smtClean="0"/>
              <a:t>Manchester </a:t>
            </a:r>
            <a:r>
              <a:rPr lang="en-GB" sz="1200" b="1" dirty="0"/>
              <a:t>(Pages </a:t>
            </a:r>
            <a:r>
              <a:rPr lang="en-GB" sz="1200" b="1" dirty="0" smtClean="0"/>
              <a:t>62-65)</a:t>
            </a:r>
            <a:endParaRPr lang="en-GB" sz="1200" dirty="0"/>
          </a:p>
          <a:p>
            <a:pPr marL="400050" lvl="1" indent="0" fontAlgn="b">
              <a:buNone/>
            </a:pPr>
            <a:r>
              <a:rPr lang="en-GB" sz="1200" b="1" dirty="0" smtClean="0"/>
              <a:t>Newcastle </a:t>
            </a:r>
            <a:r>
              <a:rPr lang="en-GB" sz="1200" b="1" dirty="0"/>
              <a:t>Upon </a:t>
            </a:r>
            <a:r>
              <a:rPr lang="en-GB" sz="1200" b="1" dirty="0" smtClean="0"/>
              <a:t>Tyne </a:t>
            </a:r>
            <a:r>
              <a:rPr lang="en-GB" sz="1200" b="1" dirty="0"/>
              <a:t>(Pages </a:t>
            </a:r>
            <a:r>
              <a:rPr lang="en-GB" sz="1200" b="1" dirty="0" smtClean="0"/>
              <a:t>66-69)</a:t>
            </a:r>
            <a:endParaRPr lang="en-GB" sz="1200" dirty="0"/>
          </a:p>
          <a:p>
            <a:pPr marL="400050" lvl="1" indent="0" fontAlgn="b">
              <a:buNone/>
            </a:pPr>
            <a:r>
              <a:rPr lang="en-GB" sz="1200" b="1" dirty="0" smtClean="0"/>
              <a:t>Nottingham </a:t>
            </a:r>
            <a:r>
              <a:rPr lang="en-GB" sz="1200" b="1" dirty="0"/>
              <a:t>(Pages </a:t>
            </a:r>
            <a:r>
              <a:rPr lang="en-GB" sz="1200" b="1" dirty="0" smtClean="0"/>
              <a:t>70-73)</a:t>
            </a:r>
            <a:endParaRPr lang="en-GB" sz="1200" dirty="0"/>
          </a:p>
          <a:p>
            <a:pPr marL="400050" lvl="1" indent="0" fontAlgn="b">
              <a:buNone/>
            </a:pPr>
            <a:r>
              <a:rPr lang="en-GB" sz="1200" b="1" dirty="0" smtClean="0"/>
              <a:t>Oxford </a:t>
            </a:r>
            <a:r>
              <a:rPr lang="en-GB" sz="1200" b="1" dirty="0"/>
              <a:t>(Pages </a:t>
            </a:r>
            <a:r>
              <a:rPr lang="en-GB" sz="1200" b="1" dirty="0" smtClean="0"/>
              <a:t>74-77)</a:t>
            </a:r>
            <a:endParaRPr lang="en-GB" sz="1200" dirty="0"/>
          </a:p>
          <a:p>
            <a:pPr marL="400050" lvl="1" indent="0" fontAlgn="b">
              <a:buNone/>
            </a:pPr>
            <a:r>
              <a:rPr lang="en-GB" sz="1200" b="1" dirty="0" smtClean="0"/>
              <a:t>Stratford </a:t>
            </a:r>
            <a:r>
              <a:rPr lang="en-GB" sz="1200" b="1" dirty="0"/>
              <a:t>Upon </a:t>
            </a:r>
            <a:r>
              <a:rPr lang="en-GB" sz="1200" b="1" dirty="0" smtClean="0"/>
              <a:t>Avon </a:t>
            </a:r>
            <a:r>
              <a:rPr lang="en-GB" sz="1200" b="1" dirty="0"/>
              <a:t>(Pages </a:t>
            </a:r>
            <a:r>
              <a:rPr lang="en-GB" sz="1200" b="1" dirty="0" smtClean="0"/>
              <a:t>78-81)</a:t>
            </a:r>
            <a:endParaRPr lang="en-GB" sz="1200" dirty="0"/>
          </a:p>
          <a:p>
            <a:pPr marL="400050" lvl="1" indent="0" fontAlgn="b">
              <a:buNone/>
            </a:pPr>
            <a:r>
              <a:rPr lang="en-GB" sz="1200" b="1" dirty="0" smtClean="0"/>
              <a:t>Windsor </a:t>
            </a:r>
            <a:r>
              <a:rPr lang="en-GB" sz="1200" b="1" dirty="0"/>
              <a:t>(Pages </a:t>
            </a:r>
            <a:r>
              <a:rPr lang="en-GB" sz="1200" b="1" dirty="0" smtClean="0"/>
              <a:t>82-85)</a:t>
            </a:r>
            <a:endParaRPr lang="en-GB" sz="1200" dirty="0"/>
          </a:p>
          <a:p>
            <a:pPr marL="400050" lvl="1" indent="0" fontAlgn="b">
              <a:buNone/>
            </a:pPr>
            <a:r>
              <a:rPr lang="en-GB" sz="1200" b="1" dirty="0" smtClean="0"/>
              <a:t>York </a:t>
            </a:r>
            <a:r>
              <a:rPr lang="en-GB" sz="1200" b="1" dirty="0"/>
              <a:t>(Pages </a:t>
            </a:r>
            <a:r>
              <a:rPr lang="en-GB" sz="1200" b="1" dirty="0" smtClean="0"/>
              <a:t>86-88)</a:t>
            </a:r>
            <a:endParaRPr lang="en-GB" sz="1200" dirty="0"/>
          </a:p>
          <a:p>
            <a:pPr marL="0" indent="0" algn="just">
              <a:buNone/>
            </a:pPr>
            <a:endParaRPr lang="en-GB" sz="1400" b="1" dirty="0" smtClean="0">
              <a:solidFill>
                <a:srgbClr val="120742"/>
              </a:solidFill>
              <a:latin typeface="Arial" pitchFamily="34" charset="0"/>
              <a:cs typeface="Arial" pitchFamily="34" charset="0"/>
            </a:endParaRPr>
          </a:p>
          <a:p>
            <a:pPr lvl="1" algn="just">
              <a:spcBef>
                <a:spcPts val="0"/>
              </a:spcBef>
            </a:pPr>
            <a:endParaRPr lang="en-GB" sz="1400" dirty="0">
              <a:solidFill>
                <a:srgbClr val="120742"/>
              </a:solidFill>
              <a:latin typeface="Arial" pitchFamily="34" charset="0"/>
              <a:cs typeface="Arial" pitchFamily="34" charset="0"/>
            </a:endParaRPr>
          </a:p>
          <a:p>
            <a:pPr marL="0" indent="0" algn="just">
              <a:spcBef>
                <a:spcPts val="0"/>
              </a:spcBef>
              <a:buFont typeface="Arial"/>
              <a:buNone/>
            </a:pPr>
            <a:endParaRPr lang="en-GB" sz="1400" dirty="0" smtClean="0">
              <a:solidFill>
                <a:srgbClr val="120742"/>
              </a:solidFill>
              <a:latin typeface="Arial" pitchFamily="34" charset="0"/>
              <a:cs typeface="Arial" pitchFamily="34" charset="0"/>
            </a:endParaRPr>
          </a:p>
          <a:p>
            <a:pPr algn="just">
              <a:spcBef>
                <a:spcPts val="0"/>
              </a:spcBef>
              <a:buFont typeface="+mj-lt"/>
              <a:buAutoNum type="arabicPeriod"/>
            </a:pPr>
            <a:endParaRPr lang="en-GB" sz="1400"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66854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3051251290"/>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596624773"/>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Bournemouth are more likely than average to be older, visiting in the peak summer season and to have booked through a holiday package. These holiday visitors often stay for a longer duration than other destinations, on average 5.9 nights.</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3097993386"/>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5.9</a:t>
            </a:r>
            <a:endParaRPr sz="1000" dirty="0">
              <a:solidFill>
                <a:srgbClr val="120742"/>
              </a:solidFill>
            </a:endParaRPr>
          </a:p>
        </p:txBody>
      </p:sp>
      <p:sp>
        <p:nvSpPr>
          <p:cNvPr id="3" name="TextBox 2"/>
          <p:cNvSpPr txBox="1"/>
          <p:nvPr/>
        </p:nvSpPr>
        <p:spPr>
          <a:xfrm>
            <a:off x="3209058" y="49407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£457</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£77</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061546933"/>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2168300267"/>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1809616748"/>
              </p:ext>
            </p:extLst>
          </p:nvPr>
        </p:nvGraphicFramePr>
        <p:xfrm>
          <a:off x="714860" y="2637089"/>
          <a:ext cx="2389706" cy="3339367"/>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6516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2674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9531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5435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1840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940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412182" y="617314"/>
            <a:ext cx="1391631"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Bournemouth</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28398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59417"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Bournemouth are equally likely to arrive by seaport or airport. The top 2 gateway regions to Bournemouth are the South East and London.  </a:t>
            </a:r>
          </a:p>
        </p:txBody>
      </p:sp>
      <p:graphicFrame>
        <p:nvGraphicFramePr>
          <p:cNvPr id="22" name="Picture Placeholder 7"/>
          <p:cNvGraphicFramePr>
            <a:graphicFrameLocks/>
          </p:cNvGraphicFramePr>
          <p:nvPr>
            <p:extLst>
              <p:ext uri="{D42A27DB-BD31-4B8C-83A1-F6EECF244321}">
                <p14:modId xmlns:p14="http://schemas.microsoft.com/office/powerpoint/2010/main" val="2438554851"/>
              </p:ext>
            </p:extLst>
          </p:nvPr>
        </p:nvGraphicFramePr>
        <p:xfrm>
          <a:off x="821503" y="2455461"/>
          <a:ext cx="3217759" cy="3571037"/>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59043"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Bournemouth*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3373270957"/>
              </p:ext>
            </p:extLst>
          </p:nvPr>
        </p:nvGraphicFramePr>
        <p:xfrm>
          <a:off x="5012853" y="2595161"/>
          <a:ext cx="3076752" cy="336036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8"/>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412182" y="617314"/>
            <a:ext cx="1391631"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Bournemouth</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483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50921299"/>
              </p:ext>
            </p:extLst>
          </p:nvPr>
        </p:nvGraphicFramePr>
        <p:xfrm>
          <a:off x="5802151" y="3813709"/>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321104987"/>
              </p:ext>
            </p:extLst>
          </p:nvPr>
        </p:nvGraphicFramePr>
        <p:xfrm>
          <a:off x="3028552" y="3799078"/>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Brighton and Hove</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3091212155"/>
              </p:ext>
            </p:extLst>
          </p:nvPr>
        </p:nvGraphicFramePr>
        <p:xfrm>
          <a:off x="308023" y="3784447"/>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2194" y="378444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77479" y="378444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2764" y="378444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3508558346"/>
              </p:ext>
            </p:extLst>
          </p:nvPr>
        </p:nvGraphicFramePr>
        <p:xfrm>
          <a:off x="4690196" y="3433908"/>
          <a:ext cx="3957996"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78965"/>
            <a:ext cx="8149762" cy="27775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Brighton and Hove 3 year average for 2014-16</a:t>
            </a:r>
            <a:endParaRPr sz="1400" b="1">
              <a:solidFill>
                <a:srgbClr val="120742"/>
              </a:solidFill>
            </a:endParaRPr>
          </a:p>
        </p:txBody>
      </p:sp>
      <p:sp>
        <p:nvSpPr>
          <p:cNvPr id="22" name="Rectangle 21"/>
          <p:cNvSpPr/>
          <p:nvPr/>
        </p:nvSpPr>
        <p:spPr>
          <a:xfrm>
            <a:off x="439567" y="2356717"/>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78764" y="2357055"/>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3479" y="2357055"/>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752782465"/>
              </p:ext>
            </p:extLst>
          </p:nvPr>
        </p:nvGraphicFramePr>
        <p:xfrm>
          <a:off x="508172" y="2389738"/>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Brighton </a:t>
                      </a:r>
                      <a:r>
                        <a:rPr lang="en-GB" sz="1000" b="1" baseline="0" dirty="0" smtClean="0">
                          <a:solidFill>
                            <a:schemeClr val="tx1"/>
                          </a:solidFill>
                          <a:latin typeface="Arial" panose="020B0604020202020204" pitchFamily="34" charset="0"/>
                          <a:cs typeface="Arial" panose="020B0604020202020204" pitchFamily="34" charset="0"/>
                        </a:rPr>
                        <a:t>&amp; </a:t>
                      </a:r>
                      <a:r>
                        <a:rPr lang="en-GB" sz="1000" b="1" dirty="0" smtClean="0">
                          <a:solidFill>
                            <a:schemeClr val="tx1"/>
                          </a:solidFill>
                          <a:latin typeface="Arial" panose="020B0604020202020204" pitchFamily="34" charset="0"/>
                          <a:cs typeface="Arial" panose="020B0604020202020204" pitchFamily="34" charset="0"/>
                        </a:rPr>
                        <a:t>Hove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Brighton &amp;Hove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211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66977751"/>
              </p:ext>
            </p:extLst>
          </p:nvPr>
        </p:nvGraphicFramePr>
        <p:xfrm>
          <a:off x="3242441" y="2410832"/>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Brighton &amp; Hove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221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Brighton &amp;Hove</a:t>
                      </a:r>
                      <a:r>
                        <a:rPr lang="en-GB" sz="1000" b="1" baseline="0" dirty="0" smtClean="0">
                          <a:solidFill>
                            <a:schemeClr val="bg1"/>
                          </a:solidFill>
                          <a:latin typeface="Arial" panose="020B0604020202020204" pitchFamily="34" charset="0"/>
                          <a:cs typeface="Arial" panose="020B0604020202020204" pitchFamily="34" charset="0"/>
                        </a:rPr>
                        <a:t> </a:t>
                      </a:r>
                      <a:r>
                        <a:rPr lang="en-GB" sz="1000" b="1" dirty="0" smtClean="0">
                          <a:solidFill>
                            <a:schemeClr val="bg1"/>
                          </a:solidFill>
                          <a:latin typeface="Arial" panose="020B0604020202020204" pitchFamily="34" charset="0"/>
                          <a:cs typeface="Arial" panose="020B0604020202020204" pitchFamily="34" charset="0"/>
                        </a:rPr>
                        <a:t>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56324662"/>
              </p:ext>
            </p:extLst>
          </p:nvPr>
        </p:nvGraphicFramePr>
        <p:xfrm>
          <a:off x="5987210" y="243386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Brighton &amp;Hove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Brighton &amp;Hove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3006750881"/>
              </p:ext>
            </p:extLst>
          </p:nvPr>
        </p:nvGraphicFramePr>
        <p:xfrm>
          <a:off x="246964" y="4089659"/>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412956246"/>
              </p:ext>
            </p:extLst>
          </p:nvPr>
        </p:nvGraphicFramePr>
        <p:xfrm>
          <a:off x="5724982" y="4089659"/>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3749531660"/>
              </p:ext>
            </p:extLst>
          </p:nvPr>
        </p:nvGraphicFramePr>
        <p:xfrm>
          <a:off x="2983694" y="4089659"/>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Brighton and Hove total visits and spend has increased since 2012, with average annual visits standing at 448,000 around half of which are holiday visits. </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024256" y="617314"/>
            <a:ext cx="17795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Brighton and Hove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828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014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54347"/>
            <a:ext cx="8277523" cy="8566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Nearly half of all visits to Brighton &amp; Hove are for the purpose of holiday and around a third for visiting friends or relatives, higher than the UK average. Germany and France are the top two source markets for holiday visitors to Brighton &amp; Hove, both significantly higher than the UK average. Unsurprisingly, three quarters of holiday visitors to Brighton &amp; Hove visit the coast/beaches.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014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5647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20783177"/>
              </p:ext>
            </p:extLst>
          </p:nvPr>
        </p:nvGraphicFramePr>
        <p:xfrm>
          <a:off x="518985" y="50724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Nordics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17.5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£26.9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688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Brighton &amp; Hove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5647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5833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Brighton &amp; Hove</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2583206491"/>
              </p:ext>
            </p:extLst>
          </p:nvPr>
        </p:nvGraphicFramePr>
        <p:xfrm>
          <a:off x="477670" y="24219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441668559"/>
              </p:ext>
            </p:extLst>
          </p:nvPr>
        </p:nvGraphicFramePr>
        <p:xfrm>
          <a:off x="3692849" y="24219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920624402"/>
              </p:ext>
            </p:extLst>
          </p:nvPr>
        </p:nvGraphicFramePr>
        <p:xfrm>
          <a:off x="3734161" y="48366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024256" y="617314"/>
            <a:ext cx="17795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Brighton and Hove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146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1450496091"/>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878389046"/>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Brighton &amp; Hove are more likely than the UK average to be visiting in the summer or spring and on a package holiday. Holiday visitors stay an average of 4.5 nights in Brighton &amp; Hove. </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883485194"/>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4.5</a:t>
            </a:r>
            <a:endParaRPr sz="1000" dirty="0">
              <a:solidFill>
                <a:srgbClr val="120742"/>
              </a:solidFill>
            </a:endParaRPr>
          </a:p>
        </p:txBody>
      </p:sp>
      <p:sp>
        <p:nvSpPr>
          <p:cNvPr id="3" name="TextBox 2"/>
          <p:cNvSpPr txBox="1"/>
          <p:nvPr/>
        </p:nvSpPr>
        <p:spPr>
          <a:xfrm>
            <a:off x="3160806" y="50169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£318</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£71</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1651478514"/>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4170848493"/>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169154095"/>
              </p:ext>
            </p:extLst>
          </p:nvPr>
        </p:nvGraphicFramePr>
        <p:xfrm>
          <a:off x="714859" y="2709094"/>
          <a:ext cx="2411237" cy="3520941"/>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024256" y="617314"/>
            <a:ext cx="17795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Brighton and Hove</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73520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41460"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03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Brighton &amp; Hove are more likely to arrive via seaport</a:t>
            </a:r>
            <a:r>
              <a:rPr lang="en-GB" sz="1300" dirty="0">
                <a:solidFill>
                  <a:srgbClr val="120742"/>
                </a:solidFill>
                <a:latin typeface="Arial" pitchFamily="34" charset="0"/>
                <a:cs typeface="Arial" pitchFamily="34" charset="0"/>
              </a:rPr>
              <a:t> </a:t>
            </a:r>
            <a:r>
              <a:rPr lang="en-GB" sz="1300" dirty="0" smtClean="0">
                <a:solidFill>
                  <a:srgbClr val="120742"/>
                </a:solidFill>
                <a:latin typeface="Arial" pitchFamily="34" charset="0"/>
                <a:cs typeface="Arial" pitchFamily="34" charset="0"/>
              </a:rPr>
              <a:t>than the UK average, perhaps explaining the higher incidence of visitors from France.  The top 2 gateway regions to Brighton &amp; Hove are South East and London.</a:t>
            </a:r>
          </a:p>
        </p:txBody>
      </p:sp>
      <p:graphicFrame>
        <p:nvGraphicFramePr>
          <p:cNvPr id="22" name="Picture Placeholder 7"/>
          <p:cNvGraphicFramePr>
            <a:graphicFrameLocks/>
          </p:cNvGraphicFramePr>
          <p:nvPr>
            <p:extLst>
              <p:ext uri="{D42A27DB-BD31-4B8C-83A1-F6EECF244321}">
                <p14:modId xmlns:p14="http://schemas.microsoft.com/office/powerpoint/2010/main" val="1232098167"/>
              </p:ext>
            </p:extLst>
          </p:nvPr>
        </p:nvGraphicFramePr>
        <p:xfrm>
          <a:off x="902430" y="2526047"/>
          <a:ext cx="3112980" cy="3673332"/>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824848"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Brighton &amp; Hove*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553998"/>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a:solidFill>
                  <a:srgbClr val="120742"/>
                </a:solidFill>
                <a:latin typeface="Arial" panose="020B0604020202020204" pitchFamily="34" charset="0"/>
                <a:cs typeface="Arial" panose="020B0604020202020204" pitchFamily="34" charset="0"/>
              </a:rPr>
              <a:t>Base sizes too small to report day visits data</a:t>
            </a:r>
            <a:endParaRPr lang="en-GB" sz="900" dirty="0">
              <a:solidFill>
                <a:srgbClr val="120742"/>
              </a:solidFill>
              <a:latin typeface="Arial" panose="020B0604020202020204" pitchFamily="34" charset="0"/>
              <a:cs typeface="Arial" panose="020B0604020202020204" pitchFamily="34" charset="0"/>
            </a:endParaRPr>
          </a:p>
          <a:p>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560364520"/>
              </p:ext>
            </p:extLst>
          </p:nvPr>
        </p:nvGraphicFramePr>
        <p:xfrm>
          <a:off x="4793538" y="2702060"/>
          <a:ext cx="3444013" cy="327124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8"/>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024256" y="617314"/>
            <a:ext cx="17795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Brighton and Hove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46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310974838"/>
              </p:ext>
            </p:extLst>
          </p:nvPr>
        </p:nvGraphicFramePr>
        <p:xfrm>
          <a:off x="5804725" y="38718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3579148162"/>
              </p:ext>
            </p:extLst>
          </p:nvPr>
        </p:nvGraphicFramePr>
        <p:xfrm>
          <a:off x="3031126" y="38572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Bristol</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82928255"/>
              </p:ext>
            </p:extLst>
          </p:nvPr>
        </p:nvGraphicFramePr>
        <p:xfrm>
          <a:off x="310597" y="38426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426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426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426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1434321346"/>
              </p:ext>
            </p:extLst>
          </p:nvPr>
        </p:nvGraphicFramePr>
        <p:xfrm>
          <a:off x="4777946" y="34920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57400"/>
            <a:ext cx="8149762" cy="446377"/>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Bristol 3 year average for 2014-16</a:t>
            </a:r>
            <a:endParaRPr sz="1400" b="1">
              <a:solidFill>
                <a:srgbClr val="120742"/>
              </a:solidFill>
            </a:endParaRPr>
          </a:p>
        </p:txBody>
      </p:sp>
      <p:sp>
        <p:nvSpPr>
          <p:cNvPr id="22" name="Rectangle 21"/>
          <p:cNvSpPr/>
          <p:nvPr/>
        </p:nvSpPr>
        <p:spPr>
          <a:xfrm>
            <a:off x="442141" y="24148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4152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4152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682527495"/>
              </p:ext>
            </p:extLst>
          </p:nvPr>
        </p:nvGraphicFramePr>
        <p:xfrm>
          <a:off x="510746" y="24478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Bristol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514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Bristol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150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4284549042"/>
              </p:ext>
            </p:extLst>
          </p:nvPr>
        </p:nvGraphicFramePr>
        <p:xfrm>
          <a:off x="3245015" y="24689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Bristol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Bristol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114324207"/>
              </p:ext>
            </p:extLst>
          </p:nvPr>
        </p:nvGraphicFramePr>
        <p:xfrm>
          <a:off x="5989784" y="24920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Bristol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Bristol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1023485217"/>
              </p:ext>
            </p:extLst>
          </p:nvPr>
        </p:nvGraphicFramePr>
        <p:xfrm>
          <a:off x="310597" y="416306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606805444"/>
              </p:ext>
            </p:extLst>
          </p:nvPr>
        </p:nvGraphicFramePr>
        <p:xfrm>
          <a:off x="5720832" y="416306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784931189"/>
              </p:ext>
            </p:extLst>
          </p:nvPr>
        </p:nvGraphicFramePr>
        <p:xfrm>
          <a:off x="2979544" y="416306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On average, Bristol attracts over 500,000 overseas visitors each year, 150,000 of whom are visiting for a holiday.  Holiday visits, spend and nights have increased in the last 5 years.  </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Bristol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033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395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271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Around 3 in 10 overseas visitors to Bristol are visiting for a holiday, lower than the UK average.  Over a third are visiting to see friends or relatives, higher than the UK average.  Holiday visitors are most likely to come from Germany and Spain and to visit Castles/historic houses, parks or gardens and countryside/villages.  Nearly 2 in 5 visit the coast/beaches on their holiday.</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395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028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030745469"/>
              </p:ext>
            </p:extLst>
          </p:nvPr>
        </p:nvGraphicFramePr>
        <p:xfrm>
          <a:off x="518985" y="51105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Spain</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26.9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£15.5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069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Bristol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028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214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Bristol</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4064583225"/>
              </p:ext>
            </p:extLst>
          </p:nvPr>
        </p:nvGraphicFramePr>
        <p:xfrm>
          <a:off x="477670" y="24600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2445524423"/>
              </p:ext>
            </p:extLst>
          </p:nvPr>
        </p:nvGraphicFramePr>
        <p:xfrm>
          <a:off x="3692849" y="24600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881294063"/>
              </p:ext>
            </p:extLst>
          </p:nvPr>
        </p:nvGraphicFramePr>
        <p:xfrm>
          <a:off x="3734161" y="48747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Bristol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390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4042069638"/>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3617270644"/>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holiday visitors to Bristol tend to be of similar age groups to the UK average. Half visit in July to September, on average for 5.1 nights.</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1109367237"/>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5.1</a:t>
            </a:r>
            <a:endParaRPr sz="1000" dirty="0">
              <a:solidFill>
                <a:srgbClr val="120742"/>
              </a:solidFill>
            </a:endParaRPr>
          </a:p>
        </p:txBody>
      </p:sp>
      <p:sp>
        <p:nvSpPr>
          <p:cNvPr id="3" name="TextBox 2"/>
          <p:cNvSpPr txBox="1"/>
          <p:nvPr/>
        </p:nvSpPr>
        <p:spPr>
          <a:xfrm>
            <a:off x="3196356" y="5060062"/>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£307</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£60</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512737158"/>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316797427"/>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472604158"/>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786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445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9150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5435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1459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Bristol</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15092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1332482"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287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Three quarters of visitors to Bristol arrive in the UK by airport, 1 in 5 via seaport.  The South West is the most popular gateway region, followed by London and the South East.  Holiday visitors are most likely to visit Bath on a day-trip.</a:t>
            </a:r>
          </a:p>
        </p:txBody>
      </p:sp>
      <p:graphicFrame>
        <p:nvGraphicFramePr>
          <p:cNvPr id="22" name="Picture Placeholder 7"/>
          <p:cNvGraphicFramePr>
            <a:graphicFrameLocks/>
          </p:cNvGraphicFramePr>
          <p:nvPr>
            <p:extLst>
              <p:ext uri="{D42A27DB-BD31-4B8C-83A1-F6EECF244321}">
                <p14:modId xmlns:p14="http://schemas.microsoft.com/office/powerpoint/2010/main" val="789087412"/>
              </p:ext>
            </p:extLst>
          </p:nvPr>
        </p:nvGraphicFramePr>
        <p:xfrm>
          <a:off x="447793" y="2537687"/>
          <a:ext cx="2665319"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349511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Bristol*  (Top 5)</a:t>
            </a:r>
            <a:endParaRPr sz="1000" b="1">
              <a:solidFill>
                <a:srgbClr val="120742"/>
              </a:solidFill>
              <a:latin typeface="Arial" panose="020B0604020202020204" pitchFamily="34" charset="0"/>
              <a:cs typeface="Arial" panose="020B0604020202020204" pitchFamily="34" charset="0"/>
            </a:endParaRPr>
          </a:p>
        </p:txBody>
      </p:sp>
      <p:sp>
        <p:nvSpPr>
          <p:cNvPr id="51" name="Title 1"/>
          <p:cNvSpPr txBox="1">
            <a:spLocks/>
          </p:cNvSpPr>
          <p:nvPr/>
        </p:nvSpPr>
        <p:spPr>
          <a:xfrm>
            <a:off x="5831307" y="2288465"/>
            <a:ext cx="3136126" cy="44786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Destination of day trips </a:t>
            </a:r>
            <a:r>
              <a:rPr sz="1000" b="1" i="1" smtClean="0">
                <a:solidFill>
                  <a:srgbClr val="120742"/>
                </a:solidFill>
                <a:latin typeface="Arial" panose="020B0604020202020204" pitchFamily="34" charset="0"/>
                <a:cs typeface="Arial" panose="020B0604020202020204" pitchFamily="34" charset="0"/>
              </a:rPr>
              <a:t>from</a:t>
            </a:r>
            <a:r>
              <a:rPr sz="1000" b="1" smtClean="0">
                <a:solidFill>
                  <a:srgbClr val="120742"/>
                </a:solidFill>
                <a:latin typeface="Arial" panose="020B0604020202020204" pitchFamily="34" charset="0"/>
                <a:cs typeface="Arial" panose="020B0604020202020204" pitchFamily="34" charset="0"/>
              </a:rPr>
              <a:t> Bristol**</a:t>
            </a:r>
          </a:p>
          <a:p>
            <a:pPr algn="ctr"/>
            <a:r>
              <a:rPr sz="1000" b="1" smtClean="0">
                <a:solidFill>
                  <a:srgbClr val="120742"/>
                </a:solidFill>
                <a:latin typeface="Arial" panose="020B0604020202020204" pitchFamily="34" charset="0"/>
                <a:cs typeface="Arial" panose="020B0604020202020204" pitchFamily="34" charset="0"/>
              </a:rPr>
              <a:t>(Top 5)</a:t>
            </a:r>
            <a:endParaRPr sz="1000" b="1">
              <a:solidFill>
                <a:srgbClr val="120742"/>
              </a:solidFill>
              <a:latin typeface="Arial" panose="020B0604020202020204" pitchFamily="34" charset="0"/>
              <a:cs typeface="Arial" panose="020B0604020202020204" pitchFamily="34" charset="0"/>
            </a:endParaRPr>
          </a:p>
        </p:txBody>
      </p:sp>
      <p:sp>
        <p:nvSpPr>
          <p:cNvPr id="52" name="Rectangle 51"/>
          <p:cNvSpPr/>
          <p:nvPr/>
        </p:nvSpPr>
        <p:spPr>
          <a:xfrm>
            <a:off x="477670" y="2164909"/>
            <a:ext cx="2648427"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57" name="Rectangle 56"/>
          <p:cNvSpPr/>
          <p:nvPr/>
        </p:nvSpPr>
        <p:spPr>
          <a:xfrm>
            <a:off x="3126097" y="2164910"/>
            <a:ext cx="2870439"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60" name="Rectangle 59"/>
          <p:cNvSpPr/>
          <p:nvPr/>
        </p:nvSpPr>
        <p:spPr>
          <a:xfrm>
            <a:off x="5996536" y="2164910"/>
            <a:ext cx="2916461"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246221"/>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a:t>
            </a:r>
            <a:r>
              <a:rPr lang="en-GB" sz="1000" dirty="0">
                <a:solidFill>
                  <a:srgbClr val="120742"/>
                </a:solidFill>
                <a:latin typeface="Arial" panose="020B0604020202020204" pitchFamily="34" charset="0"/>
                <a:cs typeface="Arial" panose="020B0604020202020204" pitchFamily="34" charset="0"/>
              </a:rPr>
              <a:t>*Gateway Regions are defined in the introduction of this </a:t>
            </a:r>
            <a:r>
              <a:rPr lang="en-GB" sz="1000" dirty="0" smtClean="0">
                <a:solidFill>
                  <a:srgbClr val="120742"/>
                </a:solidFill>
                <a:latin typeface="Arial" panose="020B0604020202020204" pitchFamily="34" charset="0"/>
                <a:cs typeface="Arial" panose="020B0604020202020204" pitchFamily="34" charset="0"/>
              </a:rPr>
              <a:t>report **Destination </a:t>
            </a:r>
            <a:r>
              <a:rPr lang="en-GB" sz="1000" dirty="0">
                <a:solidFill>
                  <a:srgbClr val="120742"/>
                </a:solidFill>
                <a:latin typeface="Arial" panose="020B0604020202020204" pitchFamily="34" charset="0"/>
                <a:cs typeface="Arial" panose="020B0604020202020204" pitchFamily="34" charset="0"/>
              </a:rPr>
              <a:t>of day trips  </a:t>
            </a:r>
            <a:r>
              <a:rPr lang="en-GB" sz="1000" i="1" dirty="0">
                <a:solidFill>
                  <a:srgbClr val="120742"/>
                </a:solidFill>
                <a:latin typeface="Arial" panose="020B0604020202020204" pitchFamily="34" charset="0"/>
                <a:cs typeface="Arial" panose="020B0604020202020204" pitchFamily="34" charset="0"/>
              </a:rPr>
              <a:t>from</a:t>
            </a:r>
            <a:r>
              <a:rPr lang="en-GB" sz="1000" dirty="0">
                <a:solidFill>
                  <a:srgbClr val="120742"/>
                </a:solidFill>
                <a:latin typeface="Arial" panose="020B0604020202020204" pitchFamily="34" charset="0"/>
                <a:cs typeface="Arial" panose="020B0604020202020204" pitchFamily="34" charset="0"/>
              </a:rPr>
              <a:t> </a:t>
            </a:r>
            <a:r>
              <a:rPr lang="en-GB" sz="1000" dirty="0" smtClean="0">
                <a:solidFill>
                  <a:srgbClr val="120742"/>
                </a:solidFill>
                <a:latin typeface="Arial" panose="020B0604020202020204" pitchFamily="34" charset="0"/>
                <a:cs typeface="Arial" panose="020B0604020202020204" pitchFamily="34" charset="0"/>
              </a:rPr>
              <a:t>Bristol  = IPS 2016 only. </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4196217872"/>
              </p:ext>
            </p:extLst>
          </p:nvPr>
        </p:nvGraphicFramePr>
        <p:xfrm>
          <a:off x="3126096" y="2736333"/>
          <a:ext cx="2705211" cy="3130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3324063321"/>
              </p:ext>
            </p:extLst>
          </p:nvPr>
        </p:nvGraphicFramePr>
        <p:xfrm>
          <a:off x="6102160" y="2736333"/>
          <a:ext cx="2705211" cy="3130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Bristol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08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dirty="0" smtClean="0"/>
              <a:t>Introduction</a:t>
            </a:r>
            <a:endParaRPr lang="en-GB" dirty="0"/>
          </a:p>
        </p:txBody>
      </p:sp>
    </p:spTree>
    <p:extLst>
      <p:ext uri="{BB962C8B-B14F-4D97-AF65-F5344CB8AC3E}">
        <p14:creationId xmlns:p14="http://schemas.microsoft.com/office/powerpoint/2010/main" val="3189345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3718463624"/>
              </p:ext>
            </p:extLst>
          </p:nvPr>
        </p:nvGraphicFramePr>
        <p:xfrm>
          <a:off x="5804725" y="39480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526451585"/>
              </p:ext>
            </p:extLst>
          </p:nvPr>
        </p:nvGraphicFramePr>
        <p:xfrm>
          <a:off x="3031126" y="39334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Cambridge</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722800447"/>
              </p:ext>
            </p:extLst>
          </p:nvPr>
        </p:nvGraphicFramePr>
        <p:xfrm>
          <a:off x="310597" y="39188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9188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9188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9188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898619094"/>
              </p:ext>
            </p:extLst>
          </p:nvPr>
        </p:nvGraphicFramePr>
        <p:xfrm>
          <a:off x="4777946" y="35682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82800"/>
            <a:ext cx="8149762" cy="408277"/>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Cambridge 3 year average for 2014-16</a:t>
            </a:r>
            <a:endParaRPr sz="1400" b="1">
              <a:solidFill>
                <a:srgbClr val="120742"/>
              </a:solidFill>
            </a:endParaRPr>
          </a:p>
        </p:txBody>
      </p:sp>
      <p:sp>
        <p:nvSpPr>
          <p:cNvPr id="22" name="Rectangle 21"/>
          <p:cNvSpPr/>
          <p:nvPr/>
        </p:nvSpPr>
        <p:spPr>
          <a:xfrm>
            <a:off x="442141" y="24910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4914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4914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626373914"/>
              </p:ext>
            </p:extLst>
          </p:nvPr>
        </p:nvGraphicFramePr>
        <p:xfrm>
          <a:off x="510746" y="25240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Cambridge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Cambridge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246465060"/>
              </p:ext>
            </p:extLst>
          </p:nvPr>
        </p:nvGraphicFramePr>
        <p:xfrm>
          <a:off x="3245015" y="25451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Cambridge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Cambridge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179110079"/>
              </p:ext>
            </p:extLst>
          </p:nvPr>
        </p:nvGraphicFramePr>
        <p:xfrm>
          <a:off x="5989784" y="25682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Cambridge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Cambridge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2285131090"/>
              </p:ext>
            </p:extLst>
          </p:nvPr>
        </p:nvGraphicFramePr>
        <p:xfrm>
          <a:off x="241794" y="423926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2496853083"/>
              </p:ext>
            </p:extLst>
          </p:nvPr>
        </p:nvGraphicFramePr>
        <p:xfrm>
          <a:off x="5727556" y="423926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38510081"/>
              </p:ext>
            </p:extLst>
          </p:nvPr>
        </p:nvGraphicFramePr>
        <p:xfrm>
          <a:off x="2986268" y="423926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On average, Cambridge attracts 449,000 overseas visitors each year, 136,000 of whom are visiting for a holiday.  Holiday visits and spend were higher in 2016 than in any of the five previous years.</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Cambridge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873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395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52561"/>
            <a:ext cx="8277523" cy="8584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Around 3 in 10 visitors to Cambridge visit for a holiday, similar proportions to those that visit for business or to visit friends or relatives.  Holidays visitors are represented similarly to UK holidays on the whole, although are more likely to be visiting from Asia.  Holiday visitors to Cambridge are significantly more likely than average to engage in cultural activities, visiting Castles or Historic Houses the most popular.</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395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028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74661278"/>
              </p:ext>
            </p:extLst>
          </p:nvPr>
        </p:nvGraphicFramePr>
        <p:xfrm>
          <a:off x="518985" y="51105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£17.0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£17.6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069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Cambridge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028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214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Cambridge</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1107722265"/>
              </p:ext>
            </p:extLst>
          </p:nvPr>
        </p:nvGraphicFramePr>
        <p:xfrm>
          <a:off x="477670" y="24600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43291972"/>
              </p:ext>
            </p:extLst>
          </p:nvPr>
        </p:nvGraphicFramePr>
        <p:xfrm>
          <a:off x="3692849" y="24600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729433808"/>
              </p:ext>
            </p:extLst>
          </p:nvPr>
        </p:nvGraphicFramePr>
        <p:xfrm>
          <a:off x="3734161" y="48747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Cambridge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483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3810544551"/>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1681295478"/>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holiday visitors to Cambridge tend to be older than holiday visitors to the UK in general.  They are significantly more likely than average to be visiting in the summer months.  On average they stay 4.4 nights.</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1807390426"/>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4.4</a:t>
            </a:r>
            <a:endParaRPr sz="1000" dirty="0">
              <a:solidFill>
                <a:srgbClr val="120742"/>
              </a:solidFill>
            </a:endParaRPr>
          </a:p>
        </p:txBody>
      </p:sp>
      <p:sp>
        <p:nvSpPr>
          <p:cNvPr id="3" name="TextBox 2"/>
          <p:cNvSpPr txBox="1"/>
          <p:nvPr/>
        </p:nvSpPr>
        <p:spPr>
          <a:xfrm>
            <a:off x="3206438" y="5009262"/>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£324</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21822" y="5247501"/>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£74</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009445857"/>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3899391321"/>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4076225719"/>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4071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40039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5816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1332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686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Cambridge</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095915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46881"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03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Around 1 in 4 holiday visitors to Cambridge use a seaport as a gateway to the UK and 3 in 5 via airport.  London is the most likely gateway region followed by the South East.</a:t>
            </a:r>
          </a:p>
        </p:txBody>
      </p:sp>
      <p:graphicFrame>
        <p:nvGraphicFramePr>
          <p:cNvPr id="22" name="Picture Placeholder 7"/>
          <p:cNvGraphicFramePr>
            <a:graphicFrameLocks/>
          </p:cNvGraphicFramePr>
          <p:nvPr>
            <p:extLst>
              <p:ext uri="{D42A27DB-BD31-4B8C-83A1-F6EECF244321}">
                <p14:modId xmlns:p14="http://schemas.microsoft.com/office/powerpoint/2010/main" val="4076885255"/>
              </p:ext>
            </p:extLst>
          </p:nvPr>
        </p:nvGraphicFramePr>
        <p:xfrm>
          <a:off x="617516" y="2526047"/>
          <a:ext cx="3599421" cy="350045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856653"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Cambridge*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504964"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2588950493"/>
              </p:ext>
            </p:extLst>
          </p:nvPr>
        </p:nvGraphicFramePr>
        <p:xfrm>
          <a:off x="4654388" y="2736333"/>
          <a:ext cx="3853508" cy="321919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Cambridge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626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087457159"/>
              </p:ext>
            </p:extLst>
          </p:nvPr>
        </p:nvGraphicFramePr>
        <p:xfrm>
          <a:off x="5804725" y="3870185"/>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3858801497"/>
              </p:ext>
            </p:extLst>
          </p:nvPr>
        </p:nvGraphicFramePr>
        <p:xfrm>
          <a:off x="3031126" y="3855554"/>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Canterbury</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3863144516"/>
              </p:ext>
            </p:extLst>
          </p:nvPr>
        </p:nvGraphicFramePr>
        <p:xfrm>
          <a:off x="310597" y="3840923"/>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180053"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p:cNvSpPr/>
          <p:nvPr/>
        </p:nvSpPr>
        <p:spPr>
          <a:xfrm>
            <a:off x="445338"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8" name="Chart Placeholder 8"/>
          <p:cNvGraphicFramePr>
            <a:graphicFrameLocks/>
          </p:cNvGraphicFramePr>
          <p:nvPr>
            <p:extLst>
              <p:ext uri="{D42A27DB-BD31-4B8C-83A1-F6EECF244321}">
                <p14:modId xmlns:p14="http://schemas.microsoft.com/office/powerpoint/2010/main" val="4223711384"/>
              </p:ext>
            </p:extLst>
          </p:nvPr>
        </p:nvGraphicFramePr>
        <p:xfrm>
          <a:off x="4777946" y="3490384"/>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122998"/>
            <a:ext cx="9040568" cy="290194"/>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to Canterbury 3 year average for 2014-16</a:t>
            </a:r>
            <a:endParaRPr lang="en-GB" sz="1400" b="1" dirty="0">
              <a:solidFill>
                <a:schemeClr val="tx1"/>
              </a:solidFill>
            </a:endParaRPr>
          </a:p>
        </p:txBody>
      </p:sp>
      <p:sp>
        <p:nvSpPr>
          <p:cNvPr id="22" name="Rectangle 21"/>
          <p:cNvSpPr/>
          <p:nvPr/>
        </p:nvSpPr>
        <p:spPr>
          <a:xfrm>
            <a:off x="442141" y="2413193"/>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3181338" y="241353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5916053" y="241353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3145076787"/>
              </p:ext>
            </p:extLst>
          </p:nvPr>
        </p:nvGraphicFramePr>
        <p:xfrm>
          <a:off x="510746" y="244621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Canterbury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172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Canterbury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403703341"/>
              </p:ext>
            </p:extLst>
          </p:nvPr>
        </p:nvGraphicFramePr>
        <p:xfrm>
          <a:off x="3245015" y="2467308"/>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Canterbury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Canterbury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826677122"/>
              </p:ext>
            </p:extLst>
          </p:nvPr>
        </p:nvGraphicFramePr>
        <p:xfrm>
          <a:off x="5989784" y="249033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Canterbury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Canterbury</a:t>
                      </a:r>
                      <a:r>
                        <a:rPr lang="en-GB" sz="1000" b="1" baseline="0" dirty="0" smtClean="0">
                          <a:solidFill>
                            <a:schemeClr val="bg1"/>
                          </a:solidFill>
                          <a:latin typeface="Arial" panose="020B0604020202020204" pitchFamily="34" charset="0"/>
                          <a:cs typeface="Arial" panose="020B0604020202020204" pitchFamily="34" charset="0"/>
                        </a:rPr>
                        <a:t> </a:t>
                      </a:r>
                      <a:r>
                        <a:rPr lang="en-GB" sz="1000" b="1" dirty="0" smtClean="0">
                          <a:solidFill>
                            <a:schemeClr val="bg1"/>
                          </a:solidFill>
                          <a:latin typeface="Arial" panose="020B0604020202020204" pitchFamily="34" charset="0"/>
                          <a:cs typeface="Arial" panose="020B0604020202020204" pitchFamily="34" charset="0"/>
                        </a:rPr>
                        <a:t>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2551398134"/>
              </p:ext>
            </p:extLst>
          </p:nvPr>
        </p:nvGraphicFramePr>
        <p:xfrm>
          <a:off x="241794" y="4161375"/>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126613547"/>
              </p:ext>
            </p:extLst>
          </p:nvPr>
        </p:nvGraphicFramePr>
        <p:xfrm>
          <a:off x="5720832" y="4161375"/>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377641865"/>
              </p:ext>
            </p:extLst>
          </p:nvPr>
        </p:nvGraphicFramePr>
        <p:xfrm>
          <a:off x="2979544" y="4161375"/>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Canterbury attracts 172,000 overseas visits annually, 92,000 of which are for a holiday.</a:t>
            </a:r>
            <a:r>
              <a:rPr lang="en-GB" sz="1300" i="1" dirty="0" smtClean="0">
                <a:latin typeface="Arial" pitchFamily="34" charset="0"/>
                <a:cs typeface="Arial" pitchFamily="34" charset="0"/>
              </a:rPr>
              <a:t>  </a:t>
            </a:r>
            <a:endParaRPr lang="en-GB" sz="1300" dirty="0" smtClean="0">
              <a:latin typeface="Arial" pitchFamily="34" charset="0"/>
              <a:cs typeface="Arial" pitchFamily="34" charset="0"/>
            </a:endParaRP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Canterbury</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344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2220" y="2329562"/>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Activities from IPS 2016 only</a:t>
            </a:r>
            <a:endParaRPr lang="en-GB" sz="900" dirty="0">
              <a:latin typeface="Arial" panose="020B0604020202020204" pitchFamily="34" charset="0"/>
              <a:cs typeface="Arial" panose="020B0604020202020204" pitchFamily="34" charset="0"/>
            </a:endParaRPr>
          </a:p>
        </p:txBody>
      </p:sp>
      <p:sp>
        <p:nvSpPr>
          <p:cNvPr id="10" name="Rectangle 9"/>
          <p:cNvSpPr/>
          <p:nvPr/>
        </p:nvSpPr>
        <p:spPr>
          <a:xfrm>
            <a:off x="469974" y="2329560"/>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687398" y="4492877"/>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810309722"/>
              </p:ext>
            </p:extLst>
          </p:nvPr>
        </p:nvGraphicFramePr>
        <p:xfrm>
          <a:off x="513535" y="5000500"/>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Netherlands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3535" y="4496886"/>
            <a:ext cx="3173862" cy="46166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Top 3 source markets for holiday visitors to Canterbury (ranked by visits)</a:t>
            </a:r>
            <a:endParaRPr lang="en-GB" sz="1200" b="1" dirty="0">
              <a:latin typeface="Arial" panose="020B0604020202020204" pitchFamily="34" charset="0"/>
              <a:cs typeface="Arial" panose="020B0604020202020204" pitchFamily="34" charset="0"/>
            </a:endParaRPr>
          </a:p>
        </p:txBody>
      </p:sp>
      <p:sp>
        <p:nvSpPr>
          <p:cNvPr id="14" name="Rectangle 13"/>
          <p:cNvSpPr/>
          <p:nvPr/>
        </p:nvSpPr>
        <p:spPr>
          <a:xfrm>
            <a:off x="472220" y="4492877"/>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p:nvSpPr>
        <p:spPr>
          <a:xfrm>
            <a:off x="3684798" y="4511417"/>
            <a:ext cx="4920350" cy="27699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Activities conducted by holiday visitors to Canterbury</a:t>
            </a:r>
            <a:endParaRPr lang="en-GB" sz="1200" b="1" dirty="0">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466355561"/>
              </p:ext>
            </p:extLst>
          </p:nvPr>
        </p:nvGraphicFramePr>
        <p:xfrm>
          <a:off x="472220" y="2349995"/>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2833696280"/>
              </p:ext>
            </p:extLst>
          </p:nvPr>
        </p:nvGraphicFramePr>
        <p:xfrm>
          <a:off x="3687399" y="2349995"/>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799743500"/>
              </p:ext>
            </p:extLst>
          </p:nvPr>
        </p:nvGraphicFramePr>
        <p:xfrm>
          <a:off x="3728711" y="4764726"/>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5"/>
          <p:cNvSpPr txBox="1">
            <a:spLocks/>
          </p:cNvSpPr>
          <p:nvPr/>
        </p:nvSpPr>
        <p:spPr>
          <a:xfrm>
            <a:off x="469974" y="1418178"/>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Over half of visitors to Canterbury are visiting for holiday purposes, higher than the UK average. The largest proportion of holiday visitors are from Germany, significantly more than the UK average.  Holiday visitors to Canterbury are significantly more likely than average to visit castles/ </a:t>
            </a:r>
            <a:r>
              <a:rPr lang="en-GB" sz="1300" dirty="0">
                <a:latin typeface="Arial" pitchFamily="34" charset="0"/>
                <a:cs typeface="Arial" pitchFamily="34" charset="0"/>
              </a:rPr>
              <a:t>h</a:t>
            </a:r>
            <a:r>
              <a:rPr lang="en-GB" sz="1300" dirty="0" smtClean="0">
                <a:latin typeface="Arial" pitchFamily="34" charset="0"/>
                <a:cs typeface="Arial" pitchFamily="34" charset="0"/>
              </a:rPr>
              <a:t>istoric </a:t>
            </a:r>
            <a:r>
              <a:rPr lang="en-GB" sz="1300" dirty="0">
                <a:latin typeface="Arial" pitchFamily="34" charset="0"/>
                <a:cs typeface="Arial" pitchFamily="34" charset="0"/>
              </a:rPr>
              <a:t>h</a:t>
            </a:r>
            <a:r>
              <a:rPr lang="en-GB" sz="1300" dirty="0" smtClean="0">
                <a:latin typeface="Arial" pitchFamily="34" charset="0"/>
                <a:cs typeface="Arial" pitchFamily="34" charset="0"/>
              </a:rPr>
              <a:t>ouses, religious buildings, the countryside and the coast. </a:t>
            </a:r>
          </a:p>
        </p:txBody>
      </p:sp>
      <p:sp>
        <p:nvSpPr>
          <p:cNvPr id="19" name="Rectangle 18"/>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Canterbury</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2031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4183365917"/>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Duration*</a:t>
            </a:r>
            <a:endParaRPr lang="en-GB" sz="1000" b="1" dirty="0">
              <a:solidFill>
                <a:schemeClr val="tx1"/>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Seasonality</a:t>
            </a:r>
            <a:endParaRPr lang="en-GB" sz="1000" b="1" dirty="0">
              <a:solidFill>
                <a:schemeClr val="tx1"/>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Type</a:t>
            </a:r>
            <a:endParaRPr lang="en-GB" sz="1000" b="1" dirty="0">
              <a:solidFill>
                <a:schemeClr val="tx1"/>
              </a:solidFill>
            </a:endParaRPr>
          </a:p>
        </p:txBody>
      </p:sp>
      <p:graphicFrame>
        <p:nvGraphicFramePr>
          <p:cNvPr id="42" name="Chart 41"/>
          <p:cNvGraphicFramePr/>
          <p:nvPr>
            <p:extLst>
              <p:ext uri="{D42A27DB-BD31-4B8C-83A1-F6EECF244321}">
                <p14:modId xmlns:p14="http://schemas.microsoft.com/office/powerpoint/2010/main" val="152525538"/>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Average spend**</a:t>
            </a:r>
            <a:endParaRPr lang="en-GB" sz="1000" b="1" dirty="0">
              <a:solidFill>
                <a:schemeClr val="tx1"/>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Age</a:t>
            </a:r>
            <a:endParaRPr lang="en-GB" sz="1000" b="1" dirty="0">
              <a:solidFill>
                <a:schemeClr val="tx1"/>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*Note that duration </a:t>
            </a:r>
            <a:r>
              <a:rPr lang="en-GB" sz="900" i="1" dirty="0" smtClean="0">
                <a:latin typeface="Arial" panose="020B0604020202020204" pitchFamily="34" charset="0"/>
                <a:cs typeface="Arial" panose="020B0604020202020204" pitchFamily="34" charset="0"/>
              </a:rPr>
              <a:t>chart</a:t>
            </a:r>
            <a:r>
              <a:rPr lang="en-GB" sz="900" dirty="0" smtClean="0">
                <a:latin typeface="Arial" panose="020B0604020202020204" pitchFamily="34" charset="0"/>
                <a:cs typeface="Arial" panose="020B0604020202020204" pitchFamily="34" charset="0"/>
              </a:rPr>
              <a:t> refers to length of holiday overall  for visitors to town, and </a:t>
            </a:r>
            <a:r>
              <a:rPr lang="en-GB" sz="900" i="1" dirty="0" smtClean="0">
                <a:latin typeface="Arial" panose="020B0604020202020204" pitchFamily="34" charset="0"/>
                <a:cs typeface="Arial" panose="020B0604020202020204" pitchFamily="34" charset="0"/>
              </a:rPr>
              <a:t>average</a:t>
            </a:r>
            <a:r>
              <a:rPr lang="en-GB" sz="900" dirty="0" smtClean="0">
                <a:latin typeface="Arial" panose="020B0604020202020204" pitchFamily="34" charset="0"/>
                <a:cs typeface="Arial" panose="020B0604020202020204" pitchFamily="34" charset="0"/>
              </a:rPr>
              <a:t>  </a:t>
            </a:r>
            <a:r>
              <a:rPr lang="en-GB" sz="900" i="1" dirty="0" smtClean="0">
                <a:latin typeface="Arial" panose="020B0604020202020204" pitchFamily="34" charset="0"/>
                <a:cs typeface="Arial" panose="020B0604020202020204" pitchFamily="34" charset="0"/>
              </a:rPr>
              <a:t>duration </a:t>
            </a:r>
            <a:r>
              <a:rPr lang="en-GB" sz="900" dirty="0" smtClean="0">
                <a:latin typeface="Arial" panose="020B0604020202020204" pitchFamily="34" charset="0"/>
                <a:cs typeface="Arial" panose="020B0604020202020204" pitchFamily="34" charset="0"/>
              </a:rPr>
              <a:t>refers to duration in specified town. **Spend </a:t>
            </a:r>
            <a:r>
              <a:rPr lang="en-GB" sz="900" dirty="0">
                <a:latin typeface="Arial" panose="020B0604020202020204" pitchFamily="34" charset="0"/>
                <a:cs typeface="Arial" panose="020B0604020202020204" pitchFamily="34" charset="0"/>
              </a:rPr>
              <a:t>is for the stay in the city/town only, whereas spend for the UK covers the whole </a:t>
            </a:r>
            <a:r>
              <a:rPr lang="en-GB" sz="900" dirty="0" smtClean="0">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4056032635"/>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For whole trip</a:t>
            </a:r>
            <a:endParaRPr lang="en-GB" sz="1000" b="1" dirty="0"/>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t>Per night</a:t>
            </a:r>
            <a:endParaRPr lang="en-GB" sz="1000" b="1" dirty="0"/>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b="1" i="1" dirty="0" smtClean="0">
                <a:solidFill>
                  <a:schemeClr val="tx1"/>
                </a:solidFill>
              </a:rPr>
              <a:t>Ave. duration in area</a:t>
            </a:r>
            <a:endParaRPr lang="en-GB" sz="1000" b="1" i="1" dirty="0">
              <a:solidFill>
                <a:schemeClr val="tx1"/>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chemeClr val="tx1"/>
                </a:solidFill>
              </a:rPr>
              <a:t>3.8</a:t>
            </a:r>
            <a:endParaRPr lang="en-GB" sz="1000" dirty="0">
              <a:solidFill>
                <a:schemeClr val="tx1"/>
              </a:solidFill>
            </a:endParaRPr>
          </a:p>
        </p:txBody>
      </p:sp>
      <p:sp>
        <p:nvSpPr>
          <p:cNvPr id="3" name="TextBox 2"/>
          <p:cNvSpPr txBox="1"/>
          <p:nvPr/>
        </p:nvSpPr>
        <p:spPr>
          <a:xfrm>
            <a:off x="3196358" y="5048087"/>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£304</a:t>
            </a:r>
            <a:endParaRPr lang="en-GB" sz="1200" b="1" dirty="0">
              <a:latin typeface="Arial" pitchFamily="34" charset="0"/>
              <a:cs typeface="Arial" pitchFamily="34" charset="0"/>
            </a:endParaRPr>
          </a:p>
        </p:txBody>
      </p:sp>
      <p:sp>
        <p:nvSpPr>
          <p:cNvPr id="59" name="TextBox 58"/>
          <p:cNvSpPr txBox="1"/>
          <p:nvPr/>
        </p:nvSpPr>
        <p:spPr>
          <a:xfrm>
            <a:off x="4526715" y="5247501"/>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£80</a:t>
            </a:r>
            <a:endParaRPr lang="en-GB" sz="1200" b="1" dirty="0">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510349563"/>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437192124"/>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2390699360"/>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0-15</a:t>
            </a:r>
            <a:endParaRPr lang="en-GB" sz="1200" dirty="0">
              <a:latin typeface="Arial" pitchFamily="34" charset="0"/>
              <a:cs typeface="Arial" pitchFamily="34" charset="0"/>
            </a:endParaRPr>
          </a:p>
        </p:txBody>
      </p:sp>
      <p:sp>
        <p:nvSpPr>
          <p:cNvPr id="38" name="TextBox 37"/>
          <p:cNvSpPr txBox="1"/>
          <p:nvPr/>
        </p:nvSpPr>
        <p:spPr>
          <a:xfrm>
            <a:off x="352276" y="4645119"/>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16-24</a:t>
            </a:r>
            <a:endParaRPr lang="en-GB" sz="1200" dirty="0">
              <a:latin typeface="Arial" pitchFamily="34" charset="0"/>
              <a:cs typeface="Arial" pitchFamily="34" charset="0"/>
            </a:endParaRPr>
          </a:p>
        </p:txBody>
      </p:sp>
      <p:sp>
        <p:nvSpPr>
          <p:cNvPr id="48" name="TextBox 47"/>
          <p:cNvSpPr txBox="1"/>
          <p:nvPr/>
        </p:nvSpPr>
        <p:spPr>
          <a:xfrm>
            <a:off x="352276" y="44198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25-34</a:t>
            </a:r>
            <a:endParaRPr lang="en-GB" sz="1200" dirty="0">
              <a:latin typeface="Arial" pitchFamily="34" charset="0"/>
              <a:cs typeface="Arial" pitchFamily="34" charset="0"/>
            </a:endParaRPr>
          </a:p>
        </p:txBody>
      </p:sp>
      <p:sp>
        <p:nvSpPr>
          <p:cNvPr id="49" name="TextBox 48"/>
          <p:cNvSpPr txBox="1"/>
          <p:nvPr/>
        </p:nvSpPr>
        <p:spPr>
          <a:xfrm>
            <a:off x="352276" y="411821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35-44</a:t>
            </a:r>
            <a:endParaRPr lang="en-GB" sz="1200" dirty="0">
              <a:latin typeface="Arial" pitchFamily="34" charset="0"/>
              <a:cs typeface="Arial" pitchFamily="34" charset="0"/>
            </a:endParaRPr>
          </a:p>
        </p:txBody>
      </p:sp>
      <p:sp>
        <p:nvSpPr>
          <p:cNvPr id="51" name="TextBox 50"/>
          <p:cNvSpPr txBox="1"/>
          <p:nvPr/>
        </p:nvSpPr>
        <p:spPr>
          <a:xfrm>
            <a:off x="352276" y="36832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45-54</a:t>
            </a:r>
            <a:endParaRPr lang="en-GB" sz="1200" dirty="0">
              <a:latin typeface="Arial" pitchFamily="34" charset="0"/>
              <a:cs typeface="Arial" pitchFamily="34" charset="0"/>
            </a:endParaRPr>
          </a:p>
        </p:txBody>
      </p:sp>
      <p:sp>
        <p:nvSpPr>
          <p:cNvPr id="52" name="TextBox 51"/>
          <p:cNvSpPr txBox="1"/>
          <p:nvPr/>
        </p:nvSpPr>
        <p:spPr>
          <a:xfrm>
            <a:off x="352276" y="3184032"/>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55-64</a:t>
            </a:r>
            <a:endParaRPr lang="en-GB" sz="1200" dirty="0">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65+</a:t>
            </a:r>
            <a:endParaRPr lang="en-GB" sz="1200" dirty="0">
              <a:latin typeface="Arial" pitchFamily="34" charset="0"/>
              <a:cs typeface="Arial" pitchFamily="34" charset="0"/>
            </a:endParaRPr>
          </a:p>
        </p:txBody>
      </p:sp>
      <p:sp>
        <p:nvSpPr>
          <p:cNvPr id="61" name="Text Placeholder 5"/>
          <p:cNvSpPr txBox="1">
            <a:spLocks/>
          </p:cNvSpPr>
          <p:nvPr/>
        </p:nvSpPr>
        <p:spPr>
          <a:xfrm>
            <a:off x="477669" y="13779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Holiday visitors to Canterbury tend to be older than the UK average, and more likely to be staying in the peak summer season on a longer package holiday.  They are also more likely than average to be visiting between April and June.  On average holiday visitors to Canterbury spend 3.8 nights in the City.</a:t>
            </a:r>
          </a:p>
        </p:txBody>
      </p:sp>
      <p:sp>
        <p:nvSpPr>
          <p:cNvPr id="56" name="Rectangle 5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Canterbury</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706228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098458" y="2317692"/>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latin typeface="Arial" panose="020B0604020202020204" pitchFamily="34" charset="0"/>
                <a:cs typeface="Arial" panose="020B0604020202020204" pitchFamily="34" charset="0"/>
              </a:rPr>
              <a:t>Mode of Travel </a:t>
            </a:r>
            <a:endParaRPr lang="en-GB" sz="1000" b="1" dirty="0">
              <a:solidFill>
                <a:schemeClr val="tx1"/>
              </a:solidFill>
              <a:latin typeface="Arial" panose="020B0604020202020204" pitchFamily="34" charset="0"/>
              <a:cs typeface="Arial" panose="020B0604020202020204" pitchFamily="34" charset="0"/>
            </a:endParaRPr>
          </a:p>
        </p:txBody>
      </p:sp>
      <p:graphicFrame>
        <p:nvGraphicFramePr>
          <p:cNvPr id="22" name="Picture Placeholder 7"/>
          <p:cNvGraphicFramePr>
            <a:graphicFrameLocks/>
          </p:cNvGraphicFramePr>
          <p:nvPr>
            <p:extLst>
              <p:ext uri="{D42A27DB-BD31-4B8C-83A1-F6EECF244321}">
                <p14:modId xmlns:p14="http://schemas.microsoft.com/office/powerpoint/2010/main" val="4234615966"/>
              </p:ext>
            </p:extLst>
          </p:nvPr>
        </p:nvGraphicFramePr>
        <p:xfrm>
          <a:off x="617516" y="2526047"/>
          <a:ext cx="3472200" cy="343743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91895"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Top 5 Gateway Regions to Canterbury*  (Top 5)</a:t>
            </a:r>
            <a:endParaRPr lang="en-GB" sz="1000" b="1" dirty="0">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latin typeface="Arial" panose="020B0604020202020204" pitchFamily="34" charset="0"/>
                <a:cs typeface="Arial" panose="020B0604020202020204" pitchFamily="34" charset="0"/>
              </a:rPr>
              <a:t>Base sizes too small to report day visits data</a:t>
            </a:r>
            <a:endParaRPr lang="en-GB" sz="1000"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398508510"/>
              </p:ext>
            </p:extLst>
          </p:nvPr>
        </p:nvGraphicFramePr>
        <p:xfrm>
          <a:off x="4921857" y="2736333"/>
          <a:ext cx="3530380" cy="3227145"/>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4616430"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6" name="Text Placeholder 5"/>
          <p:cNvSpPr txBox="1">
            <a:spLocks/>
          </p:cNvSpPr>
          <p:nvPr/>
        </p:nvSpPr>
        <p:spPr>
          <a:xfrm>
            <a:off x="526290" y="1420770"/>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The vast majority of Holiday visitors to Canterbury arrive via seaport, and via a South East gateway.  Around a quarter of holiday visitors arrive via a London gateway. </a:t>
            </a: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Canterbury</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91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364799481"/>
              </p:ext>
            </p:extLst>
          </p:nvPr>
        </p:nvGraphicFramePr>
        <p:xfrm>
          <a:off x="5804725" y="3855995"/>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544193367"/>
              </p:ext>
            </p:extLst>
          </p:nvPr>
        </p:nvGraphicFramePr>
        <p:xfrm>
          <a:off x="3031126" y="3841364"/>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Eastbourne</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2658868065"/>
              </p:ext>
            </p:extLst>
          </p:nvPr>
        </p:nvGraphicFramePr>
        <p:xfrm>
          <a:off x="310597" y="3826733"/>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2673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180053" y="382673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p:cNvSpPr/>
          <p:nvPr/>
        </p:nvSpPr>
        <p:spPr>
          <a:xfrm>
            <a:off x="445338" y="382673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8" name="Chart Placeholder 8"/>
          <p:cNvGraphicFramePr>
            <a:graphicFrameLocks/>
          </p:cNvGraphicFramePr>
          <p:nvPr>
            <p:extLst>
              <p:ext uri="{D42A27DB-BD31-4B8C-83A1-F6EECF244321}">
                <p14:modId xmlns:p14="http://schemas.microsoft.com/office/powerpoint/2010/main" val="1238384517"/>
              </p:ext>
            </p:extLst>
          </p:nvPr>
        </p:nvGraphicFramePr>
        <p:xfrm>
          <a:off x="4777946" y="3476194"/>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38350"/>
            <a:ext cx="8149762" cy="38228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to Eastbourne 3 year average for 2014-16</a:t>
            </a:r>
            <a:endParaRPr lang="en-GB" sz="1400" b="1" dirty="0">
              <a:solidFill>
                <a:schemeClr val="tx1"/>
              </a:solidFill>
            </a:endParaRPr>
          </a:p>
        </p:txBody>
      </p:sp>
      <p:sp>
        <p:nvSpPr>
          <p:cNvPr id="22" name="Rectangle 21"/>
          <p:cNvSpPr/>
          <p:nvPr/>
        </p:nvSpPr>
        <p:spPr>
          <a:xfrm>
            <a:off x="442141" y="2399003"/>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3181338" y="239934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5916053" y="239934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1827353406"/>
              </p:ext>
            </p:extLst>
          </p:nvPr>
        </p:nvGraphicFramePr>
        <p:xfrm>
          <a:off x="510746" y="24320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Eastbourne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Eastbourne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013180393"/>
              </p:ext>
            </p:extLst>
          </p:nvPr>
        </p:nvGraphicFramePr>
        <p:xfrm>
          <a:off x="3245015" y="2453118"/>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Eastbourne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Eastbourne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125072380"/>
              </p:ext>
            </p:extLst>
          </p:nvPr>
        </p:nvGraphicFramePr>
        <p:xfrm>
          <a:off x="5989784" y="247614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Eastbourne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Eastbourne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1859802563"/>
              </p:ext>
            </p:extLst>
          </p:nvPr>
        </p:nvGraphicFramePr>
        <p:xfrm>
          <a:off x="241794" y="4147185"/>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096262178"/>
              </p:ext>
            </p:extLst>
          </p:nvPr>
        </p:nvGraphicFramePr>
        <p:xfrm>
          <a:off x="5727556" y="406527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664051267"/>
              </p:ext>
            </p:extLst>
          </p:nvPr>
        </p:nvGraphicFramePr>
        <p:xfrm>
          <a:off x="2986268" y="406527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3" name="Text Placeholder 5"/>
          <p:cNvSpPr txBox="1">
            <a:spLocks/>
          </p:cNvSpPr>
          <p:nvPr/>
        </p:nvSpPr>
        <p:spPr>
          <a:xfrm>
            <a:off x="445338" y="1418178"/>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123,000 visits are recorded annually to Eastbourne, over half of which are for a holiday.</a:t>
            </a:r>
            <a:r>
              <a:rPr lang="en-GB" sz="1300" i="1" dirty="0" smtClean="0">
                <a:latin typeface="Arial" pitchFamily="34" charset="0"/>
                <a:cs typeface="Arial" pitchFamily="34" charset="0"/>
              </a:rPr>
              <a:t> </a:t>
            </a:r>
            <a:r>
              <a:rPr lang="en-GB" sz="1300" dirty="0" smtClean="0">
                <a:latin typeface="Arial" pitchFamily="34" charset="0"/>
                <a:cs typeface="Arial" pitchFamily="34" charset="0"/>
              </a:rPr>
              <a:t>Holiday visits have increased steadily in recent years.</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6822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Eastbourne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83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3633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Activities from IPS 2016 only</a:t>
            </a:r>
            <a:endParaRPr lang="en-GB" sz="900" dirty="0">
              <a:latin typeface="Arial" panose="020B0604020202020204" pitchFamily="34" charset="0"/>
              <a:cs typeface="Arial" panose="020B0604020202020204" pitchFamily="34" charset="0"/>
            </a:endParaRPr>
          </a:p>
        </p:txBody>
      </p:sp>
      <p:sp>
        <p:nvSpPr>
          <p:cNvPr id="10" name="Rectangle 9"/>
          <p:cNvSpPr/>
          <p:nvPr/>
        </p:nvSpPr>
        <p:spPr>
          <a:xfrm>
            <a:off x="475424" y="23633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692848" y="45266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910746014"/>
              </p:ext>
            </p:extLst>
          </p:nvPr>
        </p:nvGraphicFramePr>
        <p:xfrm>
          <a:off x="518985" y="50343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Belgium</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30701"/>
            <a:ext cx="3173862" cy="46166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Top 3 source markets for holiday visitors to Eastbourne (ranked by visits)</a:t>
            </a:r>
            <a:endParaRPr lang="en-GB" sz="1200" b="1" dirty="0">
              <a:latin typeface="Arial" panose="020B0604020202020204" pitchFamily="34" charset="0"/>
              <a:cs typeface="Arial" panose="020B0604020202020204" pitchFamily="34" charset="0"/>
            </a:endParaRPr>
          </a:p>
        </p:txBody>
      </p:sp>
      <p:sp>
        <p:nvSpPr>
          <p:cNvPr id="14" name="Rectangle 13"/>
          <p:cNvSpPr/>
          <p:nvPr/>
        </p:nvSpPr>
        <p:spPr>
          <a:xfrm>
            <a:off x="477670" y="45266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p:nvSpPr>
        <p:spPr>
          <a:xfrm>
            <a:off x="3690248" y="4545232"/>
            <a:ext cx="4920350" cy="27699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Activities conducted by holiday visitors to Eastbourne</a:t>
            </a:r>
            <a:endParaRPr lang="en-GB" sz="1200" b="1" dirty="0">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885743598"/>
              </p:ext>
            </p:extLst>
          </p:nvPr>
        </p:nvGraphicFramePr>
        <p:xfrm>
          <a:off x="477670" y="23838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510742479"/>
              </p:ext>
            </p:extLst>
          </p:nvPr>
        </p:nvGraphicFramePr>
        <p:xfrm>
          <a:off x="3692849" y="23838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098962807"/>
              </p:ext>
            </p:extLst>
          </p:nvPr>
        </p:nvGraphicFramePr>
        <p:xfrm>
          <a:off x="3734161" y="47985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Placeholder 5"/>
          <p:cNvSpPr txBox="1">
            <a:spLocks/>
          </p:cNvSpPr>
          <p:nvPr/>
        </p:nvSpPr>
        <p:spPr>
          <a:xfrm>
            <a:off x="475423" y="1390659"/>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The majority of visits to Eastbourne are solely for the purpose of a holiday and unsurprisingly, these visitors are more likely than the UK holiday average to visit the coast or beaches. The top source market for holiday visitors to Eastbourne is Germany, followed by France and Belgium, all of whom index significantly higher than the UK average.</a:t>
            </a:r>
          </a:p>
        </p:txBody>
      </p:sp>
      <p:sp>
        <p:nvSpPr>
          <p:cNvPr id="19" name="Rectangle 18"/>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Eastbourne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064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Background</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dirty="0" smtClean="0">
                <a:solidFill>
                  <a:srgbClr val="120742"/>
                </a:solidFill>
                <a:latin typeface="Arial" pitchFamily="34" charset="0"/>
                <a:cs typeface="Arial" pitchFamily="34" charset="0"/>
              </a:rPr>
              <a:t>The </a:t>
            </a:r>
            <a:r>
              <a:rPr lang="en-GB" sz="1300" dirty="0">
                <a:solidFill>
                  <a:srgbClr val="120742"/>
                </a:solidFill>
                <a:latin typeface="Arial" pitchFamily="34" charset="0"/>
                <a:cs typeface="Arial" pitchFamily="34" charset="0"/>
              </a:rPr>
              <a:t>three-year £40million Discover England Fund was announced by </a:t>
            </a:r>
            <a:r>
              <a:rPr lang="en-GB" sz="1300" dirty="0" smtClean="0">
                <a:solidFill>
                  <a:srgbClr val="120742"/>
                </a:solidFill>
                <a:latin typeface="Arial" pitchFamily="34" charset="0"/>
                <a:cs typeface="Arial" pitchFamily="34" charset="0"/>
              </a:rPr>
              <a:t>the Government in 2016, </a:t>
            </a:r>
            <a:r>
              <a:rPr lang="en-GB" sz="1300" dirty="0">
                <a:solidFill>
                  <a:srgbClr val="120742"/>
                </a:solidFill>
                <a:latin typeface="Arial" pitchFamily="34" charset="0"/>
                <a:cs typeface="Arial" pitchFamily="34" charset="0"/>
              </a:rPr>
              <a:t>with the objective of ensuring that England stays competitive in the rapidly growing global tourism industry, by offering world-class English tourism products to the right customers at the right time.  </a:t>
            </a:r>
            <a:r>
              <a:rPr lang="en-GB" sz="1300" dirty="0" smtClean="0">
                <a:solidFill>
                  <a:srgbClr val="120742"/>
                </a:solidFill>
                <a:latin typeface="Arial" pitchFamily="34" charset="0"/>
                <a:cs typeface="Arial" pitchFamily="34" charset="0"/>
              </a:rPr>
              <a:t>The </a:t>
            </a:r>
            <a:r>
              <a:rPr lang="en-GB" sz="1300" dirty="0">
                <a:solidFill>
                  <a:srgbClr val="120742"/>
                </a:solidFill>
                <a:latin typeface="Arial" pitchFamily="34" charset="0"/>
                <a:cs typeface="Arial" pitchFamily="34" charset="0"/>
              </a:rPr>
              <a:t>fund will be awarded to external bidders, with awards for two blocks of projects. </a:t>
            </a:r>
            <a:endParaRPr lang="en-GB" sz="1300" dirty="0" smtClean="0">
              <a:solidFill>
                <a:srgbClr val="120742"/>
              </a:solidFill>
              <a:latin typeface="Arial" pitchFamily="34" charset="0"/>
              <a:cs typeface="Arial" pitchFamily="34" charset="0"/>
            </a:endParaRPr>
          </a:p>
          <a:p>
            <a:pPr marL="0" indent="0">
              <a:buFont typeface="Arial"/>
              <a:buNone/>
            </a:pPr>
            <a:endParaRPr lang="en-GB" sz="1300" dirty="0" smtClean="0">
              <a:solidFill>
                <a:srgbClr val="120742"/>
              </a:solidFill>
              <a:latin typeface="Arial" pitchFamily="34" charset="0"/>
              <a:cs typeface="Arial" pitchFamily="34" charset="0"/>
            </a:endParaRPr>
          </a:p>
          <a:p>
            <a:pPr marL="0" indent="0">
              <a:buFont typeface="Arial"/>
              <a:buNone/>
            </a:pPr>
            <a:r>
              <a:rPr lang="en-GB" sz="1300" dirty="0" smtClean="0">
                <a:solidFill>
                  <a:srgbClr val="120742"/>
                </a:solidFill>
                <a:latin typeface="Arial" pitchFamily="34" charset="0"/>
                <a:cs typeface="Arial" pitchFamily="34" charset="0"/>
              </a:rPr>
              <a:t>It </a:t>
            </a:r>
            <a:r>
              <a:rPr lang="en-GB" sz="1300" dirty="0">
                <a:solidFill>
                  <a:srgbClr val="120742"/>
                </a:solidFill>
                <a:latin typeface="Arial" pitchFamily="34" charset="0"/>
                <a:cs typeface="Arial" pitchFamily="34" charset="0"/>
              </a:rPr>
              <a:t>is vital that funding is awarded to bids which are in line with consumer and business trends, and to this end, the fund will also support additional research, to ensure that project teams and potential bidders have access to relevant market intelligence. The research will include the delivery of both broad insights (that is, with potential relevance to any project) and </a:t>
            </a:r>
            <a:r>
              <a:rPr lang="en-GB" sz="1300" dirty="0" smtClean="0">
                <a:solidFill>
                  <a:srgbClr val="120742"/>
                </a:solidFill>
                <a:latin typeface="Arial" pitchFamily="34" charset="0"/>
                <a:cs typeface="Arial" pitchFamily="34" charset="0"/>
              </a:rPr>
              <a:t>research into specific areas. </a:t>
            </a:r>
          </a:p>
          <a:p>
            <a:pPr marL="0" indent="0">
              <a:buFont typeface="Arial"/>
              <a:buNone/>
            </a:pPr>
            <a:endParaRPr lang="en-GB" sz="1300" dirty="0">
              <a:solidFill>
                <a:srgbClr val="120742"/>
              </a:solidFill>
              <a:latin typeface="Arial" pitchFamily="34" charset="0"/>
              <a:cs typeface="Arial" pitchFamily="34" charset="0"/>
            </a:endParaRPr>
          </a:p>
          <a:p>
            <a:pPr marL="0" indent="0">
              <a:buFont typeface="Arial"/>
              <a:buNone/>
            </a:pPr>
            <a:r>
              <a:rPr lang="en-GB" sz="1300" dirty="0" smtClean="0">
                <a:solidFill>
                  <a:srgbClr val="120742"/>
                </a:solidFill>
                <a:latin typeface="Arial" pitchFamily="34" charset="0"/>
                <a:cs typeface="Arial" pitchFamily="34" charset="0"/>
              </a:rPr>
              <a:t>In </a:t>
            </a:r>
            <a:r>
              <a:rPr lang="en-GB" sz="1300" dirty="0">
                <a:solidFill>
                  <a:srgbClr val="120742"/>
                </a:solidFill>
                <a:latin typeface="Arial" pitchFamily="34" charset="0"/>
                <a:cs typeface="Arial" pitchFamily="34" charset="0"/>
              </a:rPr>
              <a:t>considering the types of research relevant for the Discover England Fund, it became evident that much of the information that bidders might require </a:t>
            </a:r>
            <a:r>
              <a:rPr lang="en-GB" sz="1300" dirty="0" smtClean="0">
                <a:solidFill>
                  <a:srgbClr val="120742"/>
                </a:solidFill>
                <a:latin typeface="Arial" pitchFamily="34" charset="0"/>
                <a:cs typeface="Arial" pitchFamily="34" charset="0"/>
              </a:rPr>
              <a:t>is </a:t>
            </a:r>
            <a:r>
              <a:rPr lang="en-GB" sz="1300" dirty="0">
                <a:solidFill>
                  <a:srgbClr val="120742"/>
                </a:solidFill>
                <a:latin typeface="Arial" pitchFamily="34" charset="0"/>
                <a:cs typeface="Arial" pitchFamily="34" charset="0"/>
              </a:rPr>
              <a:t>actually already in existence. This includes information on the VisitBritain Insights pages, the dataset from the International Passenger Survey, other research carried out in the past by VisitBritain, or </a:t>
            </a:r>
            <a:r>
              <a:rPr lang="en-GB" sz="1300" dirty="0" smtClean="0">
                <a:solidFill>
                  <a:srgbClr val="120742"/>
                </a:solidFill>
                <a:latin typeface="Arial" pitchFamily="34" charset="0"/>
                <a:cs typeface="Arial" pitchFamily="34" charset="0"/>
              </a:rPr>
              <a:t>other </a:t>
            </a:r>
            <a:r>
              <a:rPr lang="en-GB" sz="1300" dirty="0">
                <a:solidFill>
                  <a:srgbClr val="120742"/>
                </a:solidFill>
                <a:latin typeface="Arial" pitchFamily="34" charset="0"/>
                <a:cs typeface="Arial" pitchFamily="34" charset="0"/>
              </a:rPr>
              <a:t>secondary data sources. </a:t>
            </a:r>
            <a:endParaRPr lang="en-GB" sz="1300" dirty="0" smtClean="0">
              <a:solidFill>
                <a:srgbClr val="120742"/>
              </a:solidFill>
              <a:latin typeface="Arial" pitchFamily="34" charset="0"/>
              <a:cs typeface="Arial" pitchFamily="34" charset="0"/>
            </a:endParaRPr>
          </a:p>
          <a:p>
            <a:pPr marL="0" indent="0">
              <a:buFont typeface="Arial"/>
              <a:buNone/>
            </a:pPr>
            <a:endParaRPr lang="en-GB" sz="1300" dirty="0" smtClean="0">
              <a:solidFill>
                <a:srgbClr val="120742"/>
              </a:solidFill>
              <a:latin typeface="Arial" pitchFamily="34" charset="0"/>
              <a:cs typeface="Arial" pitchFamily="34" charset="0"/>
            </a:endParaRPr>
          </a:p>
          <a:p>
            <a:pPr marL="0" indent="0">
              <a:buFont typeface="Arial"/>
              <a:buNone/>
            </a:pPr>
            <a:r>
              <a:rPr lang="en-GB" sz="1300" dirty="0">
                <a:solidFill>
                  <a:srgbClr val="120742"/>
                </a:solidFill>
                <a:latin typeface="Arial" pitchFamily="34" charset="0"/>
                <a:cs typeface="Arial" pitchFamily="34" charset="0"/>
              </a:rPr>
              <a:t>For these reasons, VisitEngland </a:t>
            </a:r>
            <a:r>
              <a:rPr lang="en-GB" sz="1300" dirty="0" smtClean="0">
                <a:solidFill>
                  <a:srgbClr val="120742"/>
                </a:solidFill>
                <a:latin typeface="Arial" pitchFamily="34" charset="0"/>
                <a:cs typeface="Arial" pitchFamily="34" charset="0"/>
              </a:rPr>
              <a:t>have commissioned BDRC Continental undertake </a:t>
            </a:r>
            <a:r>
              <a:rPr lang="en-GB" sz="1300" dirty="0">
                <a:solidFill>
                  <a:srgbClr val="120742"/>
                </a:solidFill>
                <a:latin typeface="Arial" pitchFamily="34" charset="0"/>
                <a:cs typeface="Arial" pitchFamily="34" charset="0"/>
              </a:rPr>
              <a:t>a substantial programme of tailored secondary research to ensure that bidders can easily access and use existing market intelligence to shape both year 1 and years 2-3 projects. The focus of this programme is the international consumer – while the fund is also intended to stimulate domestic tourism, bids must in the first instance demonstrate their potential to generate growth from inbound markets – and therefore all analysis should be focused on inbound markets</a:t>
            </a:r>
            <a:r>
              <a:rPr lang="en-GB" sz="1300" dirty="0" smtClean="0">
                <a:solidFill>
                  <a:srgbClr val="120742"/>
                </a:solidFill>
                <a:latin typeface="Arial" pitchFamily="34" charset="0"/>
                <a:cs typeface="Arial" pitchFamily="34" charset="0"/>
              </a:rPr>
              <a:t>.</a:t>
            </a:r>
          </a:p>
          <a:p>
            <a:pPr marL="0" indent="0">
              <a:buFont typeface="Arial"/>
              <a:buNone/>
            </a:pPr>
            <a:endParaRPr lang="en-GB" sz="1300" dirty="0">
              <a:solidFill>
                <a:srgbClr val="120742"/>
              </a:solidFill>
              <a:latin typeface="Arial" pitchFamily="34" charset="0"/>
              <a:cs typeface="Arial" pitchFamily="34" charset="0"/>
            </a:endParaRPr>
          </a:p>
          <a:p>
            <a:pPr marL="0" indent="0">
              <a:buFont typeface="Arial"/>
              <a:buNone/>
            </a:pPr>
            <a:endParaRPr lang="en-GB" sz="1300" dirty="0">
              <a:solidFill>
                <a:srgbClr val="120742"/>
              </a:solidFill>
              <a:latin typeface="Arial" pitchFamily="34" charset="0"/>
              <a:cs typeface="Arial" pitchFamily="34" charset="0"/>
            </a:endParaRPr>
          </a:p>
        </p:txBody>
      </p:sp>
      <p:sp>
        <p:nvSpPr>
          <p:cNvPr id="9"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Tree>
    <p:extLst>
      <p:ext uri="{BB962C8B-B14F-4D97-AF65-F5344CB8AC3E}">
        <p14:creationId xmlns:p14="http://schemas.microsoft.com/office/powerpoint/2010/main" val="1188655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2322788052"/>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Duration*</a:t>
            </a:r>
            <a:endParaRPr lang="en-GB" sz="1000" b="1" dirty="0">
              <a:solidFill>
                <a:schemeClr val="tx1"/>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Seasonality</a:t>
            </a:r>
            <a:endParaRPr lang="en-GB" sz="1000" b="1" dirty="0">
              <a:solidFill>
                <a:schemeClr val="tx1"/>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Type</a:t>
            </a:r>
            <a:endParaRPr lang="en-GB" sz="1000" b="1" dirty="0">
              <a:solidFill>
                <a:schemeClr val="tx1"/>
              </a:solidFill>
            </a:endParaRPr>
          </a:p>
        </p:txBody>
      </p:sp>
      <p:graphicFrame>
        <p:nvGraphicFramePr>
          <p:cNvPr id="42" name="Chart 41"/>
          <p:cNvGraphicFramePr/>
          <p:nvPr>
            <p:extLst>
              <p:ext uri="{D42A27DB-BD31-4B8C-83A1-F6EECF244321}">
                <p14:modId xmlns:p14="http://schemas.microsoft.com/office/powerpoint/2010/main" val="3315990907"/>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Average spend**</a:t>
            </a:r>
            <a:endParaRPr lang="en-GB" sz="1000" b="1" dirty="0">
              <a:solidFill>
                <a:schemeClr val="tx1"/>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Age</a:t>
            </a:r>
            <a:endParaRPr lang="en-GB" sz="1000" b="1" dirty="0">
              <a:solidFill>
                <a:schemeClr val="tx1"/>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*Note that duration </a:t>
            </a:r>
            <a:r>
              <a:rPr lang="en-GB" sz="900" i="1" dirty="0" smtClean="0">
                <a:latin typeface="Arial" panose="020B0604020202020204" pitchFamily="34" charset="0"/>
                <a:cs typeface="Arial" panose="020B0604020202020204" pitchFamily="34" charset="0"/>
              </a:rPr>
              <a:t>chart</a:t>
            </a:r>
            <a:r>
              <a:rPr lang="en-GB" sz="900" dirty="0" smtClean="0">
                <a:latin typeface="Arial" panose="020B0604020202020204" pitchFamily="34" charset="0"/>
                <a:cs typeface="Arial" panose="020B0604020202020204" pitchFamily="34" charset="0"/>
              </a:rPr>
              <a:t> refers to length of holiday overall  for visitors to town, and </a:t>
            </a:r>
            <a:r>
              <a:rPr lang="en-GB" sz="900" i="1" dirty="0" smtClean="0">
                <a:latin typeface="Arial" panose="020B0604020202020204" pitchFamily="34" charset="0"/>
                <a:cs typeface="Arial" panose="020B0604020202020204" pitchFamily="34" charset="0"/>
              </a:rPr>
              <a:t>average</a:t>
            </a:r>
            <a:r>
              <a:rPr lang="en-GB" sz="900" dirty="0" smtClean="0">
                <a:latin typeface="Arial" panose="020B0604020202020204" pitchFamily="34" charset="0"/>
                <a:cs typeface="Arial" panose="020B0604020202020204" pitchFamily="34" charset="0"/>
              </a:rPr>
              <a:t>  </a:t>
            </a:r>
            <a:r>
              <a:rPr lang="en-GB" sz="900" i="1" dirty="0" smtClean="0">
                <a:latin typeface="Arial" panose="020B0604020202020204" pitchFamily="34" charset="0"/>
                <a:cs typeface="Arial" panose="020B0604020202020204" pitchFamily="34" charset="0"/>
              </a:rPr>
              <a:t>duration </a:t>
            </a:r>
            <a:r>
              <a:rPr lang="en-GB" sz="900" dirty="0" smtClean="0">
                <a:latin typeface="Arial" panose="020B0604020202020204" pitchFamily="34" charset="0"/>
                <a:cs typeface="Arial" panose="020B0604020202020204" pitchFamily="34" charset="0"/>
              </a:rPr>
              <a:t>refers to duration in specified town. **Spend </a:t>
            </a:r>
            <a:r>
              <a:rPr lang="en-GB" sz="900" dirty="0">
                <a:latin typeface="Arial" panose="020B0604020202020204" pitchFamily="34" charset="0"/>
                <a:cs typeface="Arial" panose="020B0604020202020204" pitchFamily="34" charset="0"/>
              </a:rPr>
              <a:t>is for the stay in the city/town only, whereas spend for the UK covers the whole </a:t>
            </a:r>
            <a:r>
              <a:rPr lang="en-GB" sz="900" dirty="0" smtClean="0">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1306043166"/>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For whole trip</a:t>
            </a:r>
            <a:endParaRPr lang="en-GB" sz="1000" b="1" dirty="0"/>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t>Per night</a:t>
            </a:r>
            <a:endParaRPr lang="en-GB" sz="1000" b="1" dirty="0"/>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b="1" i="1" dirty="0" smtClean="0">
                <a:solidFill>
                  <a:schemeClr val="tx1"/>
                </a:solidFill>
              </a:rPr>
              <a:t>Ave. duration in area</a:t>
            </a:r>
            <a:endParaRPr lang="en-GB" sz="1000" b="1" i="1" dirty="0">
              <a:solidFill>
                <a:schemeClr val="tx1"/>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chemeClr val="tx1"/>
                </a:solidFill>
              </a:rPr>
              <a:t>5.2</a:t>
            </a:r>
            <a:endParaRPr lang="en-GB" sz="1000" dirty="0">
              <a:solidFill>
                <a:schemeClr val="tx1"/>
              </a:solidFill>
            </a:endParaRPr>
          </a:p>
        </p:txBody>
      </p:sp>
      <p:sp>
        <p:nvSpPr>
          <p:cNvPr id="3" name="TextBox 2"/>
          <p:cNvSpPr txBox="1"/>
          <p:nvPr/>
        </p:nvSpPr>
        <p:spPr>
          <a:xfrm>
            <a:off x="3221757" y="4951930"/>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£389</a:t>
            </a:r>
            <a:endParaRPr lang="en-GB" sz="1200" b="1" dirty="0">
              <a:latin typeface="Arial" pitchFamily="34" charset="0"/>
              <a:cs typeface="Arial" pitchFamily="34" charset="0"/>
            </a:endParaRPr>
          </a:p>
        </p:txBody>
      </p:sp>
      <p:sp>
        <p:nvSpPr>
          <p:cNvPr id="59" name="TextBox 58"/>
          <p:cNvSpPr txBox="1"/>
          <p:nvPr/>
        </p:nvSpPr>
        <p:spPr>
          <a:xfrm>
            <a:off x="4532907" y="5247501"/>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£75</a:t>
            </a:r>
            <a:endParaRPr lang="en-GB" sz="1200" b="1" dirty="0">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4273609867"/>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383919868"/>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3457737365"/>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464216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0-15</a:t>
            </a:r>
            <a:endParaRPr lang="en-GB" sz="1200" dirty="0">
              <a:latin typeface="Arial" pitchFamily="34" charset="0"/>
              <a:cs typeface="Arial" pitchFamily="34" charset="0"/>
            </a:endParaRPr>
          </a:p>
        </p:txBody>
      </p:sp>
      <p:sp>
        <p:nvSpPr>
          <p:cNvPr id="38" name="TextBox 37"/>
          <p:cNvSpPr txBox="1"/>
          <p:nvPr/>
        </p:nvSpPr>
        <p:spPr>
          <a:xfrm>
            <a:off x="352276" y="399128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16-24</a:t>
            </a:r>
            <a:endParaRPr lang="en-GB" sz="1200" dirty="0">
              <a:latin typeface="Arial" pitchFamily="34" charset="0"/>
              <a:cs typeface="Arial" pitchFamily="34" charset="0"/>
            </a:endParaRPr>
          </a:p>
        </p:txBody>
      </p:sp>
      <p:sp>
        <p:nvSpPr>
          <p:cNvPr id="48" name="TextBox 47"/>
          <p:cNvSpPr txBox="1"/>
          <p:nvPr/>
        </p:nvSpPr>
        <p:spPr>
          <a:xfrm>
            <a:off x="352276" y="37213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25-34</a:t>
            </a:r>
            <a:endParaRPr lang="en-GB" sz="1200" dirty="0">
              <a:latin typeface="Arial" pitchFamily="34" charset="0"/>
              <a:cs typeface="Arial" pitchFamily="34" charset="0"/>
            </a:endParaRPr>
          </a:p>
        </p:txBody>
      </p:sp>
      <p:sp>
        <p:nvSpPr>
          <p:cNvPr id="49" name="TextBox 48"/>
          <p:cNvSpPr txBox="1"/>
          <p:nvPr/>
        </p:nvSpPr>
        <p:spPr>
          <a:xfrm>
            <a:off x="352276" y="349591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35-44</a:t>
            </a:r>
            <a:endParaRPr lang="en-GB" sz="1200" dirty="0">
              <a:latin typeface="Arial" pitchFamily="34" charset="0"/>
              <a:cs typeface="Arial" pitchFamily="34" charset="0"/>
            </a:endParaRPr>
          </a:p>
        </p:txBody>
      </p:sp>
      <p:sp>
        <p:nvSpPr>
          <p:cNvPr id="51" name="TextBox 50"/>
          <p:cNvSpPr txBox="1"/>
          <p:nvPr/>
        </p:nvSpPr>
        <p:spPr>
          <a:xfrm>
            <a:off x="352276" y="32387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45-54</a:t>
            </a:r>
            <a:endParaRPr lang="en-GB" sz="1200" dirty="0">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55-64</a:t>
            </a:r>
            <a:endParaRPr lang="en-GB" sz="1200" dirty="0">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65+</a:t>
            </a:r>
            <a:endParaRPr lang="en-GB" sz="1200" dirty="0">
              <a:latin typeface="Arial" pitchFamily="34" charset="0"/>
              <a:cs typeface="Arial" pitchFamily="34" charset="0"/>
            </a:endParaRPr>
          </a:p>
        </p:txBody>
      </p:sp>
      <p:sp>
        <p:nvSpPr>
          <p:cNvPr id="61" name="Text Placeholder 5"/>
          <p:cNvSpPr txBox="1">
            <a:spLocks/>
          </p:cNvSpPr>
          <p:nvPr/>
        </p:nvSpPr>
        <p:spPr>
          <a:xfrm>
            <a:off x="476881" y="1440129"/>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A significant proportion of holiday visitors to Eastbourne are children, aged 0-15. Holiday visitors to Eastbourne are more likely than the UK holiday average to visit between April and June on a package holiday. The average duration stayed in the area is 5.2 nights.</a:t>
            </a:r>
          </a:p>
        </p:txBody>
      </p:sp>
      <p:sp>
        <p:nvSpPr>
          <p:cNvPr id="56" name="Rectangle 5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Eastbourne</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572935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70735"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latin typeface="Arial" panose="020B0604020202020204" pitchFamily="34" charset="0"/>
                <a:cs typeface="Arial" panose="020B0604020202020204" pitchFamily="34" charset="0"/>
              </a:rPr>
              <a:t>Mode of Travel </a:t>
            </a:r>
            <a:endParaRPr lang="en-GB" sz="1000" b="1" dirty="0">
              <a:solidFill>
                <a:schemeClr val="tx1"/>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Holiday visitors to Eastbourne are more likely than the UK holiday average to arrive via seaport, with 3 in 5 doing so. The top gateway region to Eastbourne is the South East. </a:t>
            </a:r>
          </a:p>
        </p:txBody>
      </p:sp>
      <p:graphicFrame>
        <p:nvGraphicFramePr>
          <p:cNvPr id="22" name="Picture Placeholder 7"/>
          <p:cNvGraphicFramePr>
            <a:graphicFrameLocks/>
          </p:cNvGraphicFramePr>
          <p:nvPr>
            <p:extLst>
              <p:ext uri="{D42A27DB-BD31-4B8C-83A1-F6EECF244321}">
                <p14:modId xmlns:p14="http://schemas.microsoft.com/office/powerpoint/2010/main" val="2210092701"/>
              </p:ext>
            </p:extLst>
          </p:nvPr>
        </p:nvGraphicFramePr>
        <p:xfrm>
          <a:off x="704980" y="2526047"/>
          <a:ext cx="3368833" cy="350045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3623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Top 5 Gateway Regions to Eastbourne*  (Top 5)</a:t>
            </a:r>
            <a:endParaRPr lang="en-GB" sz="1000" b="1" dirty="0">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latin typeface="Arial" panose="020B0604020202020204" pitchFamily="34" charset="0"/>
                <a:cs typeface="Arial" panose="020B0604020202020204" pitchFamily="34" charset="0"/>
              </a:rPr>
              <a:t>Base sizes too small to report day visits data</a:t>
            </a:r>
            <a:endParaRPr lang="en-GB" sz="1000"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3524234714"/>
              </p:ext>
            </p:extLst>
          </p:nvPr>
        </p:nvGraphicFramePr>
        <p:xfrm>
          <a:off x="4858331" y="2595161"/>
          <a:ext cx="3085021" cy="343133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4616430" y="2164908"/>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Eastbourne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038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634645243"/>
              </p:ext>
            </p:extLst>
          </p:nvPr>
        </p:nvGraphicFramePr>
        <p:xfrm>
          <a:off x="5804725" y="37702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427887765"/>
              </p:ext>
            </p:extLst>
          </p:nvPr>
        </p:nvGraphicFramePr>
        <p:xfrm>
          <a:off x="3031126" y="37556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Exeter</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854400644"/>
              </p:ext>
            </p:extLst>
          </p:nvPr>
        </p:nvGraphicFramePr>
        <p:xfrm>
          <a:off x="310597" y="37410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7410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7410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7410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3230514499"/>
              </p:ext>
            </p:extLst>
          </p:nvPr>
        </p:nvGraphicFramePr>
        <p:xfrm>
          <a:off x="4777946" y="33904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1955329"/>
            <a:ext cx="8149762" cy="35794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Exeter 3 year average for 2014-16</a:t>
            </a:r>
            <a:endParaRPr sz="1400" b="1">
              <a:solidFill>
                <a:srgbClr val="120742"/>
              </a:solidFill>
            </a:endParaRPr>
          </a:p>
        </p:txBody>
      </p:sp>
      <p:sp>
        <p:nvSpPr>
          <p:cNvPr id="22" name="Rectangle 21"/>
          <p:cNvSpPr/>
          <p:nvPr/>
        </p:nvSpPr>
        <p:spPr>
          <a:xfrm>
            <a:off x="442141" y="23132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3136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3136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404988716"/>
              </p:ext>
            </p:extLst>
          </p:nvPr>
        </p:nvGraphicFramePr>
        <p:xfrm>
          <a:off x="510746" y="23462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Exeter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Exeter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 57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30894153"/>
              </p:ext>
            </p:extLst>
          </p:nvPr>
        </p:nvGraphicFramePr>
        <p:xfrm>
          <a:off x="3245015" y="23673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Exeter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Exeter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825201841"/>
              </p:ext>
            </p:extLst>
          </p:nvPr>
        </p:nvGraphicFramePr>
        <p:xfrm>
          <a:off x="5989784" y="23904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Exeter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Exeter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258835979"/>
              </p:ext>
            </p:extLst>
          </p:nvPr>
        </p:nvGraphicFramePr>
        <p:xfrm>
          <a:off x="241794" y="406146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560581941"/>
              </p:ext>
            </p:extLst>
          </p:nvPr>
        </p:nvGraphicFramePr>
        <p:xfrm>
          <a:off x="5720832" y="410337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4119669453"/>
              </p:ext>
            </p:extLst>
          </p:nvPr>
        </p:nvGraphicFramePr>
        <p:xfrm>
          <a:off x="2979544" y="410337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30866"/>
            <a:ext cx="8277523" cy="667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On average Exeter attracts 117,000 overseas visitors annually, 57,000 of which are visiting for a holiday.</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38509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Exeter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704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2109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Nearly half of visitors to Exeter are visiting for a holiday, higher than the UK average.  Germany is the market most likely to visit Exeter, making up 30% of their total overseas visits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2109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3742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37365442"/>
              </p:ext>
            </p:extLst>
          </p:nvPr>
        </p:nvGraphicFramePr>
        <p:xfrm>
          <a:off x="518985" y="48819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Italy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3783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Exeter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3742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3928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Exeter</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3456884952"/>
              </p:ext>
            </p:extLst>
          </p:nvPr>
        </p:nvGraphicFramePr>
        <p:xfrm>
          <a:off x="477670" y="22314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772410840"/>
              </p:ext>
            </p:extLst>
          </p:nvPr>
        </p:nvGraphicFramePr>
        <p:xfrm>
          <a:off x="3692849" y="22314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670954486"/>
              </p:ext>
            </p:extLst>
          </p:nvPr>
        </p:nvGraphicFramePr>
        <p:xfrm>
          <a:off x="3734161" y="46461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Exeter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97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4172162751"/>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4231687997"/>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Exeter tend to be older than holiday visitors to the UK in general, 59% aged 45 and over compared to 36%.  Holiday visitors are most likely to visit between July and September, and to stay for 5.0 nights.</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278799105"/>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5.0</a:t>
            </a:r>
            <a:endParaRPr sz="1000" dirty="0">
              <a:solidFill>
                <a:srgbClr val="120742"/>
              </a:solidFill>
            </a:endParaRPr>
          </a:p>
        </p:txBody>
      </p:sp>
      <p:sp>
        <p:nvSpPr>
          <p:cNvPr id="3" name="TextBox 2"/>
          <p:cNvSpPr txBox="1"/>
          <p:nvPr/>
        </p:nvSpPr>
        <p:spPr>
          <a:xfrm>
            <a:off x="3221758" y="5014229"/>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£316</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301067"/>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£63</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467441727"/>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1380090753"/>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75265379"/>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4706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42452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7848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2602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8321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Exeter</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114607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94590"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49% of overseas visitors to Exeter arrive in the UK via seaport, significantly higher than holiday visitors to the UK in general.  The main gateway regions are the South East and London.</a:t>
            </a:r>
          </a:p>
        </p:txBody>
      </p:sp>
      <p:graphicFrame>
        <p:nvGraphicFramePr>
          <p:cNvPr id="22" name="Picture Placeholder 7"/>
          <p:cNvGraphicFramePr>
            <a:graphicFrameLocks/>
          </p:cNvGraphicFramePr>
          <p:nvPr>
            <p:extLst>
              <p:ext uri="{D42A27DB-BD31-4B8C-83A1-F6EECF244321}">
                <p14:modId xmlns:p14="http://schemas.microsoft.com/office/powerpoint/2010/main" val="248235597"/>
              </p:ext>
            </p:extLst>
          </p:nvPr>
        </p:nvGraphicFramePr>
        <p:xfrm>
          <a:off x="617516" y="2537687"/>
          <a:ext cx="3519908" cy="348881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82465"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Exeter*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2688161231"/>
              </p:ext>
            </p:extLst>
          </p:nvPr>
        </p:nvGraphicFramePr>
        <p:xfrm>
          <a:off x="4952268" y="2656820"/>
          <a:ext cx="3348893" cy="32987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27092"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Exeter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27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214306239"/>
              </p:ext>
            </p:extLst>
          </p:nvPr>
        </p:nvGraphicFramePr>
        <p:xfrm>
          <a:off x="5798001" y="3870185"/>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691871990"/>
              </p:ext>
            </p:extLst>
          </p:nvPr>
        </p:nvGraphicFramePr>
        <p:xfrm>
          <a:off x="3024402" y="3855554"/>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Hastings</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4083652147"/>
              </p:ext>
            </p:extLst>
          </p:nvPr>
        </p:nvGraphicFramePr>
        <p:xfrm>
          <a:off x="303873" y="3840923"/>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08044"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73329"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38614" y="3840923"/>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3958869865"/>
              </p:ext>
            </p:extLst>
          </p:nvPr>
        </p:nvGraphicFramePr>
        <p:xfrm>
          <a:off x="4771222" y="3490384"/>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38614" y="2114550"/>
            <a:ext cx="8149762" cy="29864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Hastings 3 year average for 2014-16</a:t>
            </a:r>
            <a:endParaRPr sz="1400" b="1">
              <a:solidFill>
                <a:srgbClr val="120742"/>
              </a:solidFill>
            </a:endParaRPr>
          </a:p>
        </p:txBody>
      </p:sp>
      <p:sp>
        <p:nvSpPr>
          <p:cNvPr id="22" name="Rectangle 21"/>
          <p:cNvSpPr/>
          <p:nvPr/>
        </p:nvSpPr>
        <p:spPr>
          <a:xfrm>
            <a:off x="435417" y="2413193"/>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74614" y="241353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09329" y="2413531"/>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1867599748"/>
              </p:ext>
            </p:extLst>
          </p:nvPr>
        </p:nvGraphicFramePr>
        <p:xfrm>
          <a:off x="504022" y="244621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Hastings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Hastings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58781899"/>
              </p:ext>
            </p:extLst>
          </p:nvPr>
        </p:nvGraphicFramePr>
        <p:xfrm>
          <a:off x="3238291" y="2467308"/>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Hastings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Hastings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487862201"/>
              </p:ext>
            </p:extLst>
          </p:nvPr>
        </p:nvGraphicFramePr>
        <p:xfrm>
          <a:off x="5983060" y="249033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Hastings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Hastings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452025787"/>
              </p:ext>
            </p:extLst>
          </p:nvPr>
        </p:nvGraphicFramePr>
        <p:xfrm>
          <a:off x="235070" y="4161375"/>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1414691418"/>
              </p:ext>
            </p:extLst>
          </p:nvPr>
        </p:nvGraphicFramePr>
        <p:xfrm>
          <a:off x="5714108" y="4161375"/>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427438110"/>
              </p:ext>
            </p:extLst>
          </p:nvPr>
        </p:nvGraphicFramePr>
        <p:xfrm>
          <a:off x="2972820" y="4161375"/>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18178"/>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Hastings attracts an average of 92,000 visitors a year, 63,000 of whom are visiting for a holiday</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Hastings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109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776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 vast majority of visits to Hastings are for holiday purposes, significantly higher than the UK average. Germany is the top source market amongst holiday visitors, comprising of 56% of all holiday visitors. Hastings holiday visitors are more likely than the UK average to visit coasts or beaches.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776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409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262100456"/>
              </p:ext>
            </p:extLst>
          </p:nvPr>
        </p:nvGraphicFramePr>
        <p:xfrm>
          <a:off x="518985" y="51486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Netherlands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35.4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450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Hastings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409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595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Hastings</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144383005"/>
              </p:ext>
            </p:extLst>
          </p:nvPr>
        </p:nvGraphicFramePr>
        <p:xfrm>
          <a:off x="477670" y="24981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3812528090"/>
              </p:ext>
            </p:extLst>
          </p:nvPr>
        </p:nvGraphicFramePr>
        <p:xfrm>
          <a:off x="3692849" y="24981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482837098"/>
              </p:ext>
            </p:extLst>
          </p:nvPr>
        </p:nvGraphicFramePr>
        <p:xfrm>
          <a:off x="3734161" y="49128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Hastings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308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3519865869"/>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21886495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4668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Hastings are more likely than the UK average to fall in the younger age brackets 0-15 and 16-24, visiting in the months of April-June on a package holiday.  On average they stay in Hastings for 5.2 nights.</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3577810684"/>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5.2</a:t>
            </a:r>
            <a:endParaRPr sz="1000" dirty="0">
              <a:solidFill>
                <a:srgbClr val="120742"/>
              </a:solidFill>
            </a:endParaRPr>
          </a:p>
        </p:txBody>
      </p:sp>
      <p:sp>
        <p:nvSpPr>
          <p:cNvPr id="3" name="TextBox 2"/>
          <p:cNvSpPr txBox="1"/>
          <p:nvPr/>
        </p:nvSpPr>
        <p:spPr>
          <a:xfrm>
            <a:off x="3144867" y="50181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£317</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498529" y="5247501"/>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£62</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4274680473"/>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544993688"/>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201362819"/>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4553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39531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37086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5086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2260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Hastings</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241741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62784"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Due to it’s coastal location, three quarters of holiday visitors to Hastings arrive by seaport, significantly higher than the UK average. The majority of holiday visitors to Hastings arrive via a South East gateway.</a:t>
            </a:r>
          </a:p>
        </p:txBody>
      </p:sp>
      <p:graphicFrame>
        <p:nvGraphicFramePr>
          <p:cNvPr id="22" name="Picture Placeholder 7"/>
          <p:cNvGraphicFramePr>
            <a:graphicFrameLocks/>
          </p:cNvGraphicFramePr>
          <p:nvPr>
            <p:extLst>
              <p:ext uri="{D42A27DB-BD31-4B8C-83A1-F6EECF244321}">
                <p14:modId xmlns:p14="http://schemas.microsoft.com/office/powerpoint/2010/main" val="1495929686"/>
              </p:ext>
            </p:extLst>
          </p:nvPr>
        </p:nvGraphicFramePr>
        <p:xfrm>
          <a:off x="829190" y="2433729"/>
          <a:ext cx="3225710" cy="3592769"/>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32092"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Hastings*  (Top 4)</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997809550"/>
              </p:ext>
            </p:extLst>
          </p:nvPr>
        </p:nvGraphicFramePr>
        <p:xfrm>
          <a:off x="4870090" y="2636002"/>
          <a:ext cx="3359510" cy="339049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Hastings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38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777481"/>
            <a:ext cx="8424992" cy="558801"/>
          </a:xfrm>
        </p:spPr>
        <p:txBody>
          <a:bodyPr/>
          <a:lstStyle/>
          <a:p>
            <a:r>
              <a:rPr lang="en-GB" sz="2200" dirty="0" smtClean="0"/>
              <a:t>About this report/1</a:t>
            </a:r>
            <a:endParaRPr lang="en-GB" sz="2200" dirty="0"/>
          </a:p>
        </p:txBody>
      </p:sp>
      <p:sp>
        <p:nvSpPr>
          <p:cNvPr id="13" name="Text Placeholder 5"/>
          <p:cNvSpPr txBox="1">
            <a:spLocks/>
          </p:cNvSpPr>
          <p:nvPr/>
        </p:nvSpPr>
        <p:spPr>
          <a:xfrm>
            <a:off x="378822" y="1178318"/>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There </a:t>
            </a:r>
            <a:r>
              <a:rPr lang="en-GB" sz="1300" dirty="0">
                <a:solidFill>
                  <a:srgbClr val="120742"/>
                </a:solidFill>
                <a:latin typeface="Arial" pitchFamily="34" charset="0"/>
                <a:cs typeface="Arial" pitchFamily="34" charset="0"/>
              </a:rPr>
              <a:t>is a large and diverse range of data available on overseas visitors to the UK.  The data in this report is </a:t>
            </a:r>
            <a:r>
              <a:rPr lang="en-GB" sz="1300" dirty="0" smtClean="0">
                <a:solidFill>
                  <a:srgbClr val="120742"/>
                </a:solidFill>
                <a:latin typeface="Arial" pitchFamily="34" charset="0"/>
                <a:cs typeface="Arial" pitchFamily="34" charset="0"/>
              </a:rPr>
              <a:t>drawn solely from </a:t>
            </a:r>
            <a:r>
              <a:rPr lang="en-GB" sz="1300" dirty="0">
                <a:solidFill>
                  <a:srgbClr val="120742"/>
                </a:solidFill>
                <a:latin typeface="Arial" pitchFamily="34" charset="0"/>
                <a:cs typeface="Arial" pitchFamily="34" charset="0"/>
              </a:rPr>
              <a:t>the International Passenger Survey (IPS), which includes a combination of publically available raw data and the insights generated by VisitBritain in their dedicated reports</a:t>
            </a:r>
            <a:r>
              <a:rPr lang="en-GB" sz="1300" dirty="0" smtClean="0">
                <a:solidFill>
                  <a:srgbClr val="120742"/>
                </a:solidFill>
                <a:latin typeface="Arial" pitchFamily="34" charset="0"/>
                <a:cs typeface="Arial" pitchFamily="34" charset="0"/>
              </a:rPr>
              <a:t>. </a:t>
            </a:r>
          </a:p>
          <a:p>
            <a:pPr marL="0" indent="0" algn="just">
              <a:spcBef>
                <a:spcPts val="600"/>
              </a:spcBef>
              <a:buFont typeface="Arial"/>
              <a:buNone/>
            </a:pPr>
            <a:r>
              <a:rPr lang="en-GB" sz="1300" dirty="0" smtClean="0">
                <a:solidFill>
                  <a:srgbClr val="120742"/>
                </a:solidFill>
                <a:latin typeface="Arial" pitchFamily="34" charset="0"/>
                <a:cs typeface="Arial" pitchFamily="34" charset="0"/>
              </a:rPr>
              <a:t>This report provides a summary of the demographics and behaviours of overseas visitors to 20 of England’s destinations.  Each destination is given a </a:t>
            </a:r>
            <a:r>
              <a:rPr lang="en-GB" sz="1300" dirty="0" smtClean="0">
                <a:solidFill>
                  <a:schemeClr val="accent1"/>
                </a:solidFill>
                <a:latin typeface="Arial" pitchFamily="34" charset="0"/>
                <a:cs typeface="Arial" pitchFamily="34" charset="0"/>
              </a:rPr>
              <a:t>four page summary    </a:t>
            </a:r>
            <a:r>
              <a:rPr lang="en-GB" sz="1300" dirty="0" smtClean="0">
                <a:solidFill>
                  <a:srgbClr val="120742"/>
                </a:solidFill>
                <a:latin typeface="Arial" pitchFamily="34" charset="0"/>
                <a:cs typeface="Arial" pitchFamily="34" charset="0"/>
              </a:rPr>
              <a:t>Due to base sizes, the majority of results are based upon questions asked on the 2014, 2015 and 2016 IPS surveys.   Some questions were only asked in one of these years – for example, questions on day visit were only asked in 2016.  For destinations where ‘single year’ base sizes are  too low, this data has not been reported. </a:t>
            </a:r>
          </a:p>
          <a:p>
            <a:pPr marL="0" indent="0" algn="just">
              <a:buNone/>
            </a:pPr>
            <a:r>
              <a:rPr lang="en-GB" sz="1300" dirty="0" smtClean="0">
                <a:solidFill>
                  <a:srgbClr val="120742"/>
                </a:solidFill>
                <a:latin typeface="Arial" pitchFamily="34" charset="0"/>
                <a:cs typeface="Arial" pitchFamily="34" charset="0"/>
              </a:rPr>
              <a:t>This report defines ‘destinations’ as the 20 cities/towns in England that were most visited by overseas visitors between 2014 and 2016.  The destinations featured in this report are </a:t>
            </a:r>
            <a:r>
              <a:rPr lang="en-GB" sz="1300" dirty="0" smtClean="0">
                <a:latin typeface="Arial" pitchFamily="34" charset="0"/>
                <a:cs typeface="Arial" pitchFamily="34" charset="0"/>
              </a:rPr>
              <a:t>Manchester, Manchester,  Liverpool, Brighton </a:t>
            </a:r>
            <a:r>
              <a:rPr lang="en-GB" sz="1300" dirty="0">
                <a:latin typeface="Arial" pitchFamily="34" charset="0"/>
                <a:cs typeface="Arial" pitchFamily="34" charset="0"/>
              </a:rPr>
              <a:t>and </a:t>
            </a:r>
            <a:r>
              <a:rPr lang="en-GB" sz="1300" dirty="0" smtClean="0">
                <a:latin typeface="Arial" pitchFamily="34" charset="0"/>
                <a:cs typeface="Arial" pitchFamily="34" charset="0"/>
              </a:rPr>
              <a:t>Hove, Oxford, Bath, Birmingham, York, Bristol, Cambridge, Canterbury,  Newcastle </a:t>
            </a:r>
            <a:r>
              <a:rPr lang="en-GB" sz="1300" dirty="0">
                <a:latin typeface="Arial" pitchFamily="34" charset="0"/>
                <a:cs typeface="Arial" pitchFamily="34" charset="0"/>
              </a:rPr>
              <a:t>upon </a:t>
            </a:r>
            <a:r>
              <a:rPr lang="en-GB" sz="1300" dirty="0" smtClean="0">
                <a:latin typeface="Arial" pitchFamily="34" charset="0"/>
                <a:cs typeface="Arial" pitchFamily="34" charset="0"/>
              </a:rPr>
              <a:t>Tyne, Eastbourne,  Bournemouth, Windsor, Hastings, Stratford </a:t>
            </a:r>
            <a:r>
              <a:rPr lang="en-GB" sz="1300" dirty="0">
                <a:latin typeface="Arial" pitchFamily="34" charset="0"/>
                <a:cs typeface="Arial" pitchFamily="34" charset="0"/>
              </a:rPr>
              <a:t>Upon </a:t>
            </a:r>
            <a:r>
              <a:rPr lang="en-GB" sz="1300" dirty="0" smtClean="0">
                <a:latin typeface="Arial" pitchFamily="34" charset="0"/>
                <a:cs typeface="Arial" pitchFamily="34" charset="0"/>
              </a:rPr>
              <a:t>Avon, Leeds, Nottingham and Exeter.  Please note that although Dover is in the top 20 most visited destinations, it’s role as a ‘gateway destination’ to the UK suggests that the majority of these visitors are ‘transient’ and travelling elsewhere.  Dover is therefore excluded from this analysis.  </a:t>
            </a:r>
            <a:r>
              <a:rPr lang="en-GB" sz="1300" dirty="0">
                <a:latin typeface="Arial" pitchFamily="34" charset="0"/>
                <a:cs typeface="Arial" pitchFamily="34" charset="0"/>
              </a:rPr>
              <a:t> </a:t>
            </a:r>
            <a:r>
              <a:rPr lang="en-GB" sz="1300" dirty="0" smtClean="0">
                <a:latin typeface="Arial" pitchFamily="34" charset="0"/>
                <a:cs typeface="Arial" pitchFamily="34" charset="0"/>
              </a:rPr>
              <a:t>The main focus of this report is overseas holiday visitors – these are predominantly referred to as ‘holiday visitors’ throughout the report.</a:t>
            </a:r>
            <a:endParaRPr lang="en-GB" sz="1300" dirty="0" smtClean="0">
              <a:solidFill>
                <a:srgbClr val="120742"/>
              </a:solidFill>
              <a:latin typeface="Arial" pitchFamily="34" charset="0"/>
              <a:cs typeface="Arial" pitchFamily="34" charset="0"/>
            </a:endParaRPr>
          </a:p>
          <a:p>
            <a:pPr marL="0" indent="0" algn="just">
              <a:spcBef>
                <a:spcPts val="600"/>
              </a:spcBef>
              <a:buNone/>
            </a:pPr>
            <a:r>
              <a:rPr lang="en-GB" sz="1300" dirty="0">
                <a:solidFill>
                  <a:srgbClr val="120742"/>
                </a:solidFill>
                <a:latin typeface="Arial" pitchFamily="34" charset="0"/>
                <a:cs typeface="Arial" pitchFamily="34" charset="0"/>
              </a:rPr>
              <a:t>The report also refers to ‘target markets’.  These are France, Germany, USA, Spain, Italy, Netherlands, </a:t>
            </a:r>
            <a:r>
              <a:rPr lang="en-GB" sz="1300" dirty="0" smtClean="0">
                <a:solidFill>
                  <a:srgbClr val="120742"/>
                </a:solidFill>
                <a:latin typeface="Arial" pitchFamily="34" charset="0"/>
                <a:cs typeface="Arial" pitchFamily="34" charset="0"/>
              </a:rPr>
              <a:t>Australia and  </a:t>
            </a:r>
            <a:r>
              <a:rPr lang="en-GB" sz="1300" dirty="0">
                <a:solidFill>
                  <a:srgbClr val="120742"/>
                </a:solidFill>
                <a:latin typeface="Arial" pitchFamily="34" charset="0"/>
                <a:cs typeface="Arial" pitchFamily="34" charset="0"/>
              </a:rPr>
              <a:t>The Nordics (Sweden, Norway, Denmark, Finland and Iceland</a:t>
            </a:r>
            <a:r>
              <a:rPr lang="en-GB" sz="1300" dirty="0" smtClean="0">
                <a:solidFill>
                  <a:srgbClr val="120742"/>
                </a:solidFill>
                <a:latin typeface="Arial" pitchFamily="34" charset="0"/>
                <a:cs typeface="Arial" pitchFamily="34" charset="0"/>
              </a:rPr>
              <a:t>).  </a:t>
            </a:r>
            <a:r>
              <a:rPr lang="en-GB" sz="1300" dirty="0">
                <a:solidFill>
                  <a:srgbClr val="120742"/>
                </a:solidFill>
                <a:latin typeface="Arial" pitchFamily="34" charset="0"/>
                <a:cs typeface="Arial" pitchFamily="34" charset="0"/>
              </a:rPr>
              <a:t>Markets have been chosen due to their current high volume of visits to </a:t>
            </a:r>
            <a:r>
              <a:rPr lang="en-GB" sz="1300" dirty="0" smtClean="0">
                <a:solidFill>
                  <a:srgbClr val="120742"/>
                </a:solidFill>
                <a:latin typeface="Arial" pitchFamily="34" charset="0"/>
                <a:cs typeface="Arial" pitchFamily="34" charset="0"/>
              </a:rPr>
              <a:t>England.</a:t>
            </a:r>
          </a:p>
          <a:p>
            <a:pPr marL="0" indent="0" algn="just">
              <a:spcBef>
                <a:spcPts val="600"/>
              </a:spcBef>
              <a:buNone/>
            </a:pPr>
            <a:r>
              <a:rPr lang="en-GB" sz="1300" dirty="0" smtClean="0">
                <a:solidFill>
                  <a:srgbClr val="120742"/>
                </a:solidFill>
                <a:latin typeface="Arial" pitchFamily="34" charset="0"/>
                <a:cs typeface="Arial" pitchFamily="34" charset="0"/>
              </a:rPr>
              <a:t>Due to the way in which the IPS questionnaire for 2016 was asked, it is not possible to explicitly link where visitors were staying with  their daytrip destination, if they stayed in more than one destination overnight.  Daytrip data is therefore calculated by measuring the origin </a:t>
            </a:r>
            <a:r>
              <a:rPr lang="en-GB" sz="1300" dirty="0">
                <a:solidFill>
                  <a:srgbClr val="120742"/>
                </a:solidFill>
                <a:latin typeface="Arial" pitchFamily="34" charset="0"/>
                <a:cs typeface="Arial" pitchFamily="34" charset="0"/>
              </a:rPr>
              <a:t>and destination </a:t>
            </a:r>
            <a:r>
              <a:rPr lang="en-GB" sz="1300" dirty="0" smtClean="0">
                <a:solidFill>
                  <a:srgbClr val="120742"/>
                </a:solidFill>
                <a:latin typeface="Arial" pitchFamily="34" charset="0"/>
                <a:cs typeface="Arial" pitchFamily="34" charset="0"/>
              </a:rPr>
              <a:t>of visitors </a:t>
            </a:r>
            <a:r>
              <a:rPr lang="en-GB" sz="1300" dirty="0">
                <a:solidFill>
                  <a:srgbClr val="120742"/>
                </a:solidFill>
                <a:latin typeface="Arial" pitchFamily="34" charset="0"/>
                <a:cs typeface="Arial" pitchFamily="34" charset="0"/>
              </a:rPr>
              <a:t>who stayed overnight at </a:t>
            </a:r>
            <a:r>
              <a:rPr lang="en-GB" sz="1300" b="1" dirty="0">
                <a:solidFill>
                  <a:srgbClr val="120742"/>
                </a:solidFill>
                <a:latin typeface="Arial" pitchFamily="34" charset="0"/>
                <a:cs typeface="Arial" pitchFamily="34" charset="0"/>
              </a:rPr>
              <a:t>one location only</a:t>
            </a:r>
            <a:r>
              <a:rPr lang="en-GB" sz="1300" dirty="0">
                <a:solidFill>
                  <a:srgbClr val="120742"/>
                </a:solidFill>
                <a:latin typeface="Arial" pitchFamily="34" charset="0"/>
                <a:cs typeface="Arial" pitchFamily="34" charset="0"/>
              </a:rPr>
              <a:t>. </a:t>
            </a:r>
            <a:r>
              <a:rPr lang="en-GB" sz="1300" dirty="0" smtClean="0">
                <a:solidFill>
                  <a:srgbClr val="120742"/>
                </a:solidFill>
                <a:latin typeface="Arial" pitchFamily="34" charset="0"/>
                <a:cs typeface="Arial" pitchFamily="34" charset="0"/>
              </a:rPr>
              <a:t>This </a:t>
            </a:r>
            <a:r>
              <a:rPr lang="en-GB" sz="1300" dirty="0">
                <a:solidFill>
                  <a:srgbClr val="120742"/>
                </a:solidFill>
                <a:latin typeface="Arial" pitchFamily="34" charset="0"/>
                <a:cs typeface="Arial" pitchFamily="34" charset="0"/>
              </a:rPr>
              <a:t>makes up the vast majority of overseas visitors to the UK (83% in total), so we can confidently assume that our results  are representative of all overseas visitors.  Day trip data that does not link origin and destination is taken from the whole dataset</a:t>
            </a:r>
            <a:r>
              <a:rPr lang="en-GB" sz="1300" dirty="0" smtClean="0">
                <a:solidFill>
                  <a:srgbClr val="120742"/>
                </a:solidFill>
                <a:latin typeface="Arial" pitchFamily="34" charset="0"/>
                <a:cs typeface="Arial" pitchFamily="34" charset="0"/>
              </a:rPr>
              <a:t>.</a:t>
            </a:r>
            <a:endParaRPr lang="en-GB" sz="1300" dirty="0">
              <a:solidFill>
                <a:srgbClr val="120742"/>
              </a:solidFill>
              <a:latin typeface="Arial" pitchFamily="34" charset="0"/>
              <a:cs typeface="Arial" pitchFamily="34" charset="0"/>
            </a:endParaRPr>
          </a:p>
          <a:p>
            <a:pPr marL="0" indent="0" algn="just">
              <a:spcBef>
                <a:spcPts val="600"/>
              </a:spcBef>
              <a:buNone/>
            </a:pPr>
            <a:endParaRPr lang="en-GB" sz="1300" dirty="0">
              <a:solidFill>
                <a:srgbClr val="120742"/>
              </a:solidFill>
              <a:latin typeface="Arial" pitchFamily="34" charset="0"/>
              <a:cs typeface="Arial" pitchFamily="34" charset="0"/>
            </a:endParaRPr>
          </a:p>
          <a:p>
            <a:pPr marL="0" indent="0" algn="just">
              <a:spcBef>
                <a:spcPts val="600"/>
              </a:spcBef>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spTree>
    <p:extLst>
      <p:ext uri="{BB962C8B-B14F-4D97-AF65-F5344CB8AC3E}">
        <p14:creationId xmlns:p14="http://schemas.microsoft.com/office/powerpoint/2010/main" val="41710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2583839552"/>
              </p:ext>
            </p:extLst>
          </p:nvPr>
        </p:nvGraphicFramePr>
        <p:xfrm>
          <a:off x="5804725" y="38464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971133808"/>
              </p:ext>
            </p:extLst>
          </p:nvPr>
        </p:nvGraphicFramePr>
        <p:xfrm>
          <a:off x="3031126" y="38318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Leeds</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1271655188"/>
              </p:ext>
            </p:extLst>
          </p:nvPr>
        </p:nvGraphicFramePr>
        <p:xfrm>
          <a:off x="310597" y="38172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1395377267"/>
              </p:ext>
            </p:extLst>
          </p:nvPr>
        </p:nvGraphicFramePr>
        <p:xfrm>
          <a:off x="4777946" y="34666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38614" y="2066924"/>
            <a:ext cx="8149762" cy="321449"/>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Leeds 3 year average for 2014-16</a:t>
            </a:r>
            <a:endParaRPr sz="1400" b="1">
              <a:solidFill>
                <a:srgbClr val="120742"/>
              </a:solidFill>
            </a:endParaRPr>
          </a:p>
        </p:txBody>
      </p:sp>
      <p:sp>
        <p:nvSpPr>
          <p:cNvPr id="22" name="Rectangle 21"/>
          <p:cNvSpPr/>
          <p:nvPr/>
        </p:nvSpPr>
        <p:spPr>
          <a:xfrm>
            <a:off x="442141" y="23894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751840848"/>
              </p:ext>
            </p:extLst>
          </p:nvPr>
        </p:nvGraphicFramePr>
        <p:xfrm>
          <a:off x="510746" y="24224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Leeds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334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Leeds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7886249"/>
              </p:ext>
            </p:extLst>
          </p:nvPr>
        </p:nvGraphicFramePr>
        <p:xfrm>
          <a:off x="3245015" y="24435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Leeds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Leeds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175532701"/>
              </p:ext>
            </p:extLst>
          </p:nvPr>
        </p:nvGraphicFramePr>
        <p:xfrm>
          <a:off x="5989784" y="24666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Leeds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Leeds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828767777"/>
              </p:ext>
            </p:extLst>
          </p:nvPr>
        </p:nvGraphicFramePr>
        <p:xfrm>
          <a:off x="241794" y="416052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1755446000"/>
              </p:ext>
            </p:extLst>
          </p:nvPr>
        </p:nvGraphicFramePr>
        <p:xfrm>
          <a:off x="5720832" y="416052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840948970"/>
              </p:ext>
            </p:extLst>
          </p:nvPr>
        </p:nvGraphicFramePr>
        <p:xfrm>
          <a:off x="2979544" y="416052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30866"/>
            <a:ext cx="8277523" cy="667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Leeds attracts 334,000 overseas visits annually, 59 thousand of which are for a holiday.</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Leeds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18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3506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33500"/>
            <a:ext cx="8277523" cy="8774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 higher proportion of Leeds vs all visits to UK are business trips or for the purpose of visiting friends and relatives. Holiday visits make up only 1 in 5 visits, compared to 39% nationally. Leeds holiday visitors tend to be as likely as the UK average to engage in cultural activities, but are more likely than UK average to visit the countryside/villages.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3506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5139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961444884"/>
              </p:ext>
            </p:extLst>
          </p:nvPr>
        </p:nvGraphicFramePr>
        <p:xfrm>
          <a:off x="518985" y="50216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Spain</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Nordics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£16.2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180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Leeds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5139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5325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Leeds</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751158548"/>
              </p:ext>
            </p:extLst>
          </p:nvPr>
        </p:nvGraphicFramePr>
        <p:xfrm>
          <a:off x="477670" y="23711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4208400797"/>
              </p:ext>
            </p:extLst>
          </p:nvPr>
        </p:nvGraphicFramePr>
        <p:xfrm>
          <a:off x="3692849" y="23711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933486855"/>
              </p:ext>
            </p:extLst>
          </p:nvPr>
        </p:nvGraphicFramePr>
        <p:xfrm>
          <a:off x="3734161" y="47858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Leeds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9793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277452952"/>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185740909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Leeds are more likely than the UK average to be aged 16-24 and visiting on an independent holiday in the summer season of July-September. The average duration of a holiday  in Leeds is 7.7 nights., although this is driven by the strong rise in visits in 2014.</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3573200094"/>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7.7</a:t>
            </a:r>
            <a:endParaRPr sz="1000" dirty="0">
              <a:solidFill>
                <a:srgbClr val="120742"/>
              </a:solidFill>
            </a:endParaRPr>
          </a:p>
        </p:txBody>
      </p:sp>
      <p:sp>
        <p:nvSpPr>
          <p:cNvPr id="3" name="TextBox 2"/>
          <p:cNvSpPr txBox="1"/>
          <p:nvPr/>
        </p:nvSpPr>
        <p:spPr>
          <a:xfrm>
            <a:off x="3183657" y="4872519"/>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£508</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4" y="5294665"/>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£66</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480165138"/>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234023176"/>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2455089103"/>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Leeds</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484350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45195"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 majority of Leeds holiday visitors arrive via airport in London gateways, closely followed by Yorkshire and Northwest gateways. </a:t>
            </a:r>
          </a:p>
        </p:txBody>
      </p:sp>
      <p:graphicFrame>
        <p:nvGraphicFramePr>
          <p:cNvPr id="22" name="Picture Placeholder 7"/>
          <p:cNvGraphicFramePr>
            <a:graphicFrameLocks/>
          </p:cNvGraphicFramePr>
          <p:nvPr>
            <p:extLst>
              <p:ext uri="{D42A27DB-BD31-4B8C-83A1-F6EECF244321}">
                <p14:modId xmlns:p14="http://schemas.microsoft.com/office/powerpoint/2010/main" val="1431002331"/>
              </p:ext>
            </p:extLst>
          </p:nvPr>
        </p:nvGraphicFramePr>
        <p:xfrm>
          <a:off x="744735" y="2455461"/>
          <a:ext cx="3183207" cy="3571037"/>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8189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Leeds*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4187177561"/>
              </p:ext>
            </p:extLst>
          </p:nvPr>
        </p:nvGraphicFramePr>
        <p:xfrm>
          <a:off x="4872187" y="2606148"/>
          <a:ext cx="3214289" cy="33047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8"/>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Leeds</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993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Liverpool attracts 625,000 visits annually, 217,000 of which are holiday visits. 2016 attracted the highest number of holiday visitors to Liverpool in 5 years.  Holiday visitors also recorded the highest spend in Liverpool in 2016</a:t>
            </a:r>
          </a:p>
        </p:txBody>
      </p:sp>
      <p:graphicFrame>
        <p:nvGraphicFramePr>
          <p:cNvPr id="37" name="Chart Placeholder 8"/>
          <p:cNvGraphicFramePr>
            <a:graphicFrameLocks/>
          </p:cNvGraphicFramePr>
          <p:nvPr>
            <p:extLst>
              <p:ext uri="{D42A27DB-BD31-4B8C-83A1-F6EECF244321}">
                <p14:modId xmlns:p14="http://schemas.microsoft.com/office/powerpoint/2010/main" val="3476985477"/>
              </p:ext>
            </p:extLst>
          </p:nvPr>
        </p:nvGraphicFramePr>
        <p:xfrm>
          <a:off x="5804725" y="3847189"/>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374733157"/>
              </p:ext>
            </p:extLst>
          </p:nvPr>
        </p:nvGraphicFramePr>
        <p:xfrm>
          <a:off x="3031126" y="3832558"/>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Liverpool</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86363918"/>
              </p:ext>
            </p:extLst>
          </p:nvPr>
        </p:nvGraphicFramePr>
        <p:xfrm>
          <a:off x="310597" y="3817927"/>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1792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1792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17927"/>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2297963475"/>
              </p:ext>
            </p:extLst>
          </p:nvPr>
        </p:nvGraphicFramePr>
        <p:xfrm>
          <a:off x="4777946" y="3467388"/>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38614" y="2113471"/>
            <a:ext cx="8149762" cy="310425"/>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Liverpool 3 year average for 2014-16</a:t>
            </a:r>
            <a:endParaRPr sz="1400" b="1">
              <a:solidFill>
                <a:srgbClr val="120742"/>
              </a:solidFill>
            </a:endParaRPr>
          </a:p>
        </p:txBody>
      </p:sp>
      <p:sp>
        <p:nvSpPr>
          <p:cNvPr id="22" name="Rectangle 21"/>
          <p:cNvSpPr/>
          <p:nvPr/>
        </p:nvSpPr>
        <p:spPr>
          <a:xfrm>
            <a:off x="442141" y="2390197"/>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390535"/>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390535"/>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449458198"/>
              </p:ext>
            </p:extLst>
          </p:nvPr>
        </p:nvGraphicFramePr>
        <p:xfrm>
          <a:off x="510746" y="2423218"/>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Liverpool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 625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Liverpool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217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280290021"/>
              </p:ext>
            </p:extLst>
          </p:nvPr>
        </p:nvGraphicFramePr>
        <p:xfrm>
          <a:off x="3245015" y="2444312"/>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Liverpool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Liverpool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980448432"/>
              </p:ext>
            </p:extLst>
          </p:nvPr>
        </p:nvGraphicFramePr>
        <p:xfrm>
          <a:off x="5989784" y="246734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Liverpool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Liverpool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2707301250"/>
              </p:ext>
            </p:extLst>
          </p:nvPr>
        </p:nvGraphicFramePr>
        <p:xfrm>
          <a:off x="241794" y="4132664"/>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448214959"/>
              </p:ext>
            </p:extLst>
          </p:nvPr>
        </p:nvGraphicFramePr>
        <p:xfrm>
          <a:off x="5720832" y="4052654"/>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620646730"/>
              </p:ext>
            </p:extLst>
          </p:nvPr>
        </p:nvGraphicFramePr>
        <p:xfrm>
          <a:off x="2979544" y="4052654"/>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Liverpool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4110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268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398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Visits to Liverpool are most likely to be for a holiday but are more likely than the UK average to be for business. The </a:t>
            </a:r>
            <a:r>
              <a:rPr lang="en-GB" sz="1300" dirty="0">
                <a:solidFill>
                  <a:srgbClr val="120742"/>
                </a:solidFill>
                <a:latin typeface="Arial" pitchFamily="34" charset="0"/>
                <a:cs typeface="Arial" pitchFamily="34" charset="0"/>
              </a:rPr>
              <a:t>top source market to Liverpool is </a:t>
            </a:r>
            <a:r>
              <a:rPr lang="en-GB" sz="1300" dirty="0" smtClean="0">
                <a:solidFill>
                  <a:srgbClr val="120742"/>
                </a:solidFill>
                <a:latin typeface="Arial" pitchFamily="34" charset="0"/>
                <a:cs typeface="Arial" pitchFamily="34" charset="0"/>
              </a:rPr>
              <a:t>Ireland, followed by Spain. Holiday visitors to Liverpool are more likely than average to visit countryside/village and coasts or beaches.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268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5901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450288543"/>
              </p:ext>
            </p:extLst>
          </p:nvPr>
        </p:nvGraphicFramePr>
        <p:xfrm>
          <a:off x="518985" y="50978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Ireland</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Spain</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Nordics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42.3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20.7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19.7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£33.2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£25.1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942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Liverpool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5901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087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Liverpool</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3367991330"/>
              </p:ext>
            </p:extLst>
          </p:nvPr>
        </p:nvGraphicFramePr>
        <p:xfrm>
          <a:off x="477670" y="24473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3455901799"/>
              </p:ext>
            </p:extLst>
          </p:nvPr>
        </p:nvGraphicFramePr>
        <p:xfrm>
          <a:off x="3692849" y="24473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794294701"/>
              </p:ext>
            </p:extLst>
          </p:nvPr>
        </p:nvGraphicFramePr>
        <p:xfrm>
          <a:off x="3734161" y="48620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Liverpool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680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3035250699"/>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2680970848"/>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Liverpool are marginally younger than the UK average and are more likely to visit in the peak summer season for a shorter number of nights.  Holiday visitors’ average spend per night is consistent with the UK holiday visitor average, although due to a shorter than average stay, spend less overall.</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4050440019"/>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smtClean="0">
                <a:solidFill>
                  <a:srgbClr val="120742"/>
                </a:solidFill>
              </a:rPr>
              <a:t>3.4</a:t>
            </a:r>
            <a:endParaRPr sz="1000">
              <a:solidFill>
                <a:srgbClr val="120742"/>
              </a:solidFill>
            </a:endParaRPr>
          </a:p>
        </p:txBody>
      </p:sp>
      <p:sp>
        <p:nvSpPr>
          <p:cNvPr id="3" name="TextBox 2"/>
          <p:cNvSpPr txBox="1"/>
          <p:nvPr/>
        </p:nvSpPr>
        <p:spPr>
          <a:xfrm>
            <a:off x="3168683" y="50169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£332</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489306"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£98</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279173755"/>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32293426"/>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3957159315"/>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Liverpool</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1236770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366151"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Liverpool typically arrived in the UK by airport via a North West gateway. Just under a quarter of holiday visitors used a London gateway to arrive in the UK. </a:t>
            </a:r>
          </a:p>
        </p:txBody>
      </p:sp>
      <p:graphicFrame>
        <p:nvGraphicFramePr>
          <p:cNvPr id="22" name="Picture Placeholder 7"/>
          <p:cNvGraphicFramePr>
            <a:graphicFrameLocks/>
          </p:cNvGraphicFramePr>
          <p:nvPr>
            <p:extLst>
              <p:ext uri="{D42A27DB-BD31-4B8C-83A1-F6EECF244321}">
                <p14:modId xmlns:p14="http://schemas.microsoft.com/office/powerpoint/2010/main" val="2365068446"/>
              </p:ext>
            </p:extLst>
          </p:nvPr>
        </p:nvGraphicFramePr>
        <p:xfrm>
          <a:off x="890546" y="2537687"/>
          <a:ext cx="3260036"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659433" y="2293839"/>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Liverpool*  (Top 5)</a:t>
            </a:r>
            <a:endParaRPr sz="1000" b="1">
              <a:solidFill>
                <a:srgbClr val="120742"/>
              </a:solidFill>
              <a:latin typeface="Arial" panose="020B0604020202020204" pitchFamily="34" charset="0"/>
              <a:cs typeface="Arial" panose="020B0604020202020204" pitchFamily="34" charset="0"/>
            </a:endParaRPr>
          </a:p>
        </p:txBody>
      </p:sp>
      <p:sp>
        <p:nvSpPr>
          <p:cNvPr id="52" name="Rectangle 51"/>
          <p:cNvSpPr/>
          <p:nvPr/>
        </p:nvSpPr>
        <p:spPr>
          <a:xfrm>
            <a:off x="617516"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414318193"/>
              </p:ext>
            </p:extLst>
          </p:nvPr>
        </p:nvGraphicFramePr>
        <p:xfrm>
          <a:off x="4687010" y="2595161"/>
          <a:ext cx="3741373" cy="3409415"/>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4627092"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Liverpool</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110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452694287"/>
              </p:ext>
            </p:extLst>
          </p:nvPr>
        </p:nvGraphicFramePr>
        <p:xfrm>
          <a:off x="5811449" y="3830808"/>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518611926"/>
              </p:ext>
            </p:extLst>
          </p:nvPr>
        </p:nvGraphicFramePr>
        <p:xfrm>
          <a:off x="3037850" y="3816177"/>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London</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976474051"/>
              </p:ext>
            </p:extLst>
          </p:nvPr>
        </p:nvGraphicFramePr>
        <p:xfrm>
          <a:off x="317321" y="3801546"/>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21492" y="3801546"/>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6777" y="3801546"/>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52062" y="3801546"/>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191006222"/>
              </p:ext>
            </p:extLst>
          </p:nvPr>
        </p:nvGraphicFramePr>
        <p:xfrm>
          <a:off x="4784670" y="3451007"/>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64381"/>
            <a:ext cx="8149762" cy="31783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London 3 year average for 2014-16</a:t>
            </a:r>
            <a:endParaRPr sz="1400" b="1">
              <a:solidFill>
                <a:srgbClr val="120742"/>
              </a:solidFill>
            </a:endParaRPr>
          </a:p>
        </p:txBody>
      </p:sp>
      <p:sp>
        <p:nvSpPr>
          <p:cNvPr id="22" name="Rectangle 21"/>
          <p:cNvSpPr/>
          <p:nvPr/>
        </p:nvSpPr>
        <p:spPr>
          <a:xfrm>
            <a:off x="448865" y="2373816"/>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8062" y="2374154"/>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22777" y="2374154"/>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906981680"/>
              </p:ext>
            </p:extLst>
          </p:nvPr>
        </p:nvGraphicFramePr>
        <p:xfrm>
          <a:off x="517470" y="2406837"/>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London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18,348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London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  9,150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40656974"/>
              </p:ext>
            </p:extLst>
          </p:nvPr>
        </p:nvGraphicFramePr>
        <p:xfrm>
          <a:off x="3251739" y="2427931"/>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London</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11,871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London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5,348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978706144"/>
              </p:ext>
            </p:extLst>
          </p:nvPr>
        </p:nvGraphicFramePr>
        <p:xfrm>
          <a:off x="5996508" y="2450962"/>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London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London</a:t>
                      </a:r>
                      <a:r>
                        <a:rPr lang="en-GB" sz="1000" b="1" baseline="0" dirty="0" smtClean="0">
                          <a:solidFill>
                            <a:schemeClr val="bg1"/>
                          </a:solidFill>
                          <a:latin typeface="Arial" panose="020B0604020202020204" pitchFamily="34" charset="0"/>
                          <a:cs typeface="Arial" panose="020B0604020202020204" pitchFamily="34" charset="0"/>
                        </a:rPr>
                        <a:t> </a:t>
                      </a:r>
                      <a:r>
                        <a:rPr lang="en-GB" sz="1000" b="1" dirty="0" smtClean="0">
                          <a:solidFill>
                            <a:schemeClr val="bg1"/>
                          </a:solidFill>
                          <a:latin typeface="Arial" panose="020B0604020202020204" pitchFamily="34" charset="0"/>
                          <a:cs typeface="Arial" panose="020B0604020202020204" pitchFamily="34" charset="0"/>
                        </a:rPr>
                        <a:t>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30" name="Chart 29"/>
          <p:cNvGraphicFramePr/>
          <p:nvPr>
            <p:extLst>
              <p:ext uri="{D42A27DB-BD31-4B8C-83A1-F6EECF244321}">
                <p14:modId xmlns:p14="http://schemas.microsoft.com/office/powerpoint/2010/main" val="2845303756"/>
              </p:ext>
            </p:extLst>
          </p:nvPr>
        </p:nvGraphicFramePr>
        <p:xfrm>
          <a:off x="241794" y="4022318"/>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p:cNvGraphicFramePr/>
          <p:nvPr>
            <p:extLst>
              <p:ext uri="{D42A27DB-BD31-4B8C-83A1-F6EECF244321}">
                <p14:modId xmlns:p14="http://schemas.microsoft.com/office/powerpoint/2010/main" val="2006688671"/>
              </p:ext>
            </p:extLst>
          </p:nvPr>
        </p:nvGraphicFramePr>
        <p:xfrm>
          <a:off x="5734280" y="4135333"/>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p:cNvGraphicFramePr/>
          <p:nvPr>
            <p:extLst>
              <p:ext uri="{D42A27DB-BD31-4B8C-83A1-F6EECF244321}">
                <p14:modId xmlns:p14="http://schemas.microsoft.com/office/powerpoint/2010/main" val="1673349516"/>
              </p:ext>
            </p:extLst>
          </p:nvPr>
        </p:nvGraphicFramePr>
        <p:xfrm>
          <a:off x="2992992" y="4135333"/>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London attracts on average of 18.3 million visits annually, around half of which are holiday visits. Total and holiday visits to London have been steadily increasing since 2012. Overall spend has remained fairly constant.</a:t>
            </a:r>
          </a:p>
        </p:txBody>
      </p:sp>
      <p:sp>
        <p:nvSpPr>
          <p:cNvPr id="34" name="TextBox 33"/>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5"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London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728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2109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398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Half of all visits to London are for a holiday, with visitors coming from a range of source markets. Holiday visitors to London are more likely than the UK average to visit parks or gardens and museums/ galleries and are less likely than the UK average to conduct rural activities such as visiting the coast, countryside or National Parks.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2109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3742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4396950"/>
              </p:ext>
            </p:extLst>
          </p:nvPr>
        </p:nvGraphicFramePr>
        <p:xfrm>
          <a:off x="518985" y="48819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Nordics</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1053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900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£597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£712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3783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London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3742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6" name="Picture Placeholder 7"/>
          <p:cNvGraphicFramePr>
            <a:graphicFrameLocks/>
          </p:cNvGraphicFramePr>
          <p:nvPr>
            <p:extLst>
              <p:ext uri="{D42A27DB-BD31-4B8C-83A1-F6EECF244321}">
                <p14:modId xmlns:p14="http://schemas.microsoft.com/office/powerpoint/2010/main" val="1001917741"/>
              </p:ext>
            </p:extLst>
          </p:nvPr>
        </p:nvGraphicFramePr>
        <p:xfrm>
          <a:off x="3734161" y="4646141"/>
          <a:ext cx="4876437" cy="13288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690248" y="43928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London</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1274522791"/>
              </p:ext>
            </p:extLst>
          </p:nvPr>
        </p:nvGraphicFramePr>
        <p:xfrm>
          <a:off x="477670" y="2231410"/>
          <a:ext cx="3146979" cy="2044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445203459"/>
              </p:ext>
            </p:extLst>
          </p:nvPr>
        </p:nvGraphicFramePr>
        <p:xfrm>
          <a:off x="3692849" y="2231410"/>
          <a:ext cx="4917750" cy="2128351"/>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London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01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777481"/>
            <a:ext cx="8424992" cy="892333"/>
          </a:xfrm>
        </p:spPr>
        <p:txBody>
          <a:bodyPr/>
          <a:lstStyle/>
          <a:p>
            <a:r>
              <a:rPr lang="en-GB" sz="2200" dirty="0" smtClean="0">
                <a:latin typeface="Arial" pitchFamily="34" charset="0"/>
                <a:cs typeface="Arial" pitchFamily="34" charset="0"/>
              </a:rPr>
              <a:t>About this report/2</a:t>
            </a:r>
            <a:endParaRPr lang="en-GB" sz="2200" dirty="0">
              <a:latin typeface="Arial" pitchFamily="34" charset="0"/>
              <a:cs typeface="Arial" pitchFamily="34" charset="0"/>
            </a:endParaRPr>
          </a:p>
        </p:txBody>
      </p:sp>
      <p:sp>
        <p:nvSpPr>
          <p:cNvPr id="13" name="Text Placeholder 5"/>
          <p:cNvSpPr txBox="1">
            <a:spLocks/>
          </p:cNvSpPr>
          <p:nvPr/>
        </p:nvSpPr>
        <p:spPr>
          <a:xfrm>
            <a:off x="378822" y="1178318"/>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Each town/city summary lists the top gateway regions used by visitors to these destinations.  Gateways refer to the area of the country that visitors entered on arrival in the UK.  Each region is defined as below:</a:t>
            </a: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a:p>
            <a:pPr marL="0" indent="0" algn="just">
              <a:buFont typeface="Arial"/>
              <a:buNone/>
            </a:pPr>
            <a:r>
              <a:rPr lang="en-GB" sz="1300" dirty="0" smtClean="0">
                <a:solidFill>
                  <a:srgbClr val="120742"/>
                </a:solidFill>
                <a:latin typeface="Arial" pitchFamily="34" charset="0"/>
                <a:cs typeface="Arial" pitchFamily="34" charset="0"/>
              </a:rPr>
              <a:t>Through this report reference is made to ‘mode of travel’ to the UK based on where visitors are exiting the UK.  We have made the assumption that entry point will largely correspond with exit point, and so ‘mode of travel’ is intermittently referred to as ‘mode of arrival’ throughout the report.</a:t>
            </a:r>
            <a:endParaRPr lang="en-GB" sz="1300" dirty="0">
              <a:solidFill>
                <a:srgbClr val="120742"/>
              </a:solidFill>
              <a:latin typeface="Arial" pitchFamily="34" charset="0"/>
              <a:cs typeface="Arial" pitchFamily="34" charset="0"/>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graphicFrame>
        <p:nvGraphicFramePr>
          <p:cNvPr id="5" name="Table Placeholder 5"/>
          <p:cNvGraphicFramePr>
            <a:graphicFrameLocks/>
          </p:cNvGraphicFramePr>
          <p:nvPr>
            <p:extLst>
              <p:ext uri="{D42A27DB-BD31-4B8C-83A1-F6EECF244321}">
                <p14:modId xmlns:p14="http://schemas.microsoft.com/office/powerpoint/2010/main" val="3055524014"/>
              </p:ext>
            </p:extLst>
          </p:nvPr>
        </p:nvGraphicFramePr>
        <p:xfrm>
          <a:off x="509129" y="1824562"/>
          <a:ext cx="7586334" cy="3054875"/>
        </p:xfrm>
        <a:graphic>
          <a:graphicData uri="http://schemas.openxmlformats.org/drawingml/2006/table">
            <a:tbl>
              <a:tblPr firstRow="1" bandRow="1">
                <a:tableStyleId>{5C22544A-7EE6-4342-B048-85BDC9FD1C3A}</a:tableStyleId>
              </a:tblPr>
              <a:tblGrid>
                <a:gridCol w="1706530"/>
                <a:gridCol w="5879804"/>
              </a:tblGrid>
              <a:tr h="255735">
                <a:tc>
                  <a:txBody>
                    <a:bodyPr/>
                    <a:lstStyle/>
                    <a:p>
                      <a:pPr algn="l" fontAlgn="b"/>
                      <a:r>
                        <a:rPr lang="en-GB" sz="1200" b="1" i="0" u="none" strike="noStrike" dirty="0" smtClean="0">
                          <a:solidFill>
                            <a:schemeClr val="bg1"/>
                          </a:solidFill>
                          <a:effectLst/>
                          <a:latin typeface="Arial" pitchFamily="34" charset="0"/>
                          <a:cs typeface="Arial" pitchFamily="34" charset="0"/>
                        </a:rPr>
                        <a:t> Gateway Region</a:t>
                      </a:r>
                      <a:endParaRPr lang="en-GB" sz="1200" b="1" i="0" u="none" strike="noStrike" dirty="0">
                        <a:solidFill>
                          <a:schemeClr val="bg1"/>
                        </a:solidFill>
                        <a:effectLst/>
                        <a:latin typeface="Arial" pitchFamily="34" charset="0"/>
                        <a:cs typeface="Arial" pitchFamily="34" charset="0"/>
                      </a:endParaRPr>
                    </a:p>
                  </a:txBody>
                  <a:tcPr marL="9525" marR="9525" marT="9525" marB="0" anchor="b"/>
                </a:tc>
                <a:tc>
                  <a:txBody>
                    <a:bodyPr/>
                    <a:lstStyle/>
                    <a:p>
                      <a:pPr algn="ctr" fontAlgn="b"/>
                      <a:r>
                        <a:rPr lang="en-GB" sz="1100" u="none" strike="noStrike" dirty="0" smtClean="0">
                          <a:effectLst/>
                          <a:latin typeface="Arial" pitchFamily="34" charset="0"/>
                          <a:cs typeface="Arial" pitchFamily="34" charset="0"/>
                        </a:rPr>
                        <a:t>Gateways</a:t>
                      </a:r>
                      <a:endParaRPr lang="en-GB" sz="1100" b="0" i="0" u="none" strike="noStrike" dirty="0">
                        <a:solidFill>
                          <a:srgbClr val="000000"/>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London</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u="none" strike="noStrike" dirty="0" smtClean="0">
                          <a:effectLst/>
                          <a:latin typeface="Arial" pitchFamily="34" charset="0"/>
                          <a:cs typeface="Arial" pitchFamily="34" charset="0"/>
                        </a:rPr>
                        <a:t>All London airports (see Gateway Mode below), Eurostar</a:t>
                      </a:r>
                      <a:endParaRPr lang="en-GB" sz="1100" b="0" i="0" u="none" strike="noStrike" dirty="0">
                        <a:solidFill>
                          <a:srgbClr val="000000"/>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Scotland</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Edinburgh Airport, Glasgow Airport, Aberdeen Airport, Prestwick Airport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Wales</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Cardiff Airport, Pembroke Port, Fishguard Port,</a:t>
                      </a:r>
                      <a:r>
                        <a:rPr lang="en-GB" sz="1100" b="0" i="0" u="none" strike="noStrike" baseline="0" dirty="0" smtClean="0">
                          <a:solidFill>
                            <a:schemeClr val="tx1"/>
                          </a:solidFill>
                          <a:effectLst/>
                          <a:latin typeface="Arial" pitchFamily="34" charset="0"/>
                          <a:cs typeface="Arial" pitchFamily="34" charset="0"/>
                        </a:rPr>
                        <a:t> Holyhead 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N.Ireland</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Belfast Airport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304066">
                <a:tc>
                  <a:txBody>
                    <a:bodyPr/>
                    <a:lstStyle/>
                    <a:p>
                      <a:pPr algn="l" fontAlgn="b"/>
                      <a:r>
                        <a:rPr lang="en-GB" sz="1100" b="1" i="0" u="none" strike="noStrike" dirty="0" smtClean="0">
                          <a:solidFill>
                            <a:schemeClr val="dk1"/>
                          </a:solidFill>
                          <a:effectLst/>
                          <a:latin typeface="Arial" pitchFamily="34" charset="0"/>
                          <a:cs typeface="Arial" pitchFamily="34" charset="0"/>
                        </a:rPr>
                        <a:t>South</a:t>
                      </a:r>
                      <a:r>
                        <a:rPr lang="en-GB" sz="1100" b="1" i="0" u="none" strike="noStrike" baseline="0" dirty="0" smtClean="0">
                          <a:solidFill>
                            <a:schemeClr val="dk1"/>
                          </a:solidFill>
                          <a:effectLst/>
                          <a:latin typeface="Arial" pitchFamily="34" charset="0"/>
                          <a:cs typeface="Arial" pitchFamily="34" charset="0"/>
                        </a:rPr>
                        <a:t> East</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Southampton Airport, Dover Port, Folkestone Port, Southampton Port, Portsmouth Port, Other SE Ports</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South West</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baseline="0" dirty="0" smtClean="0">
                          <a:solidFill>
                            <a:schemeClr val="tx1"/>
                          </a:solidFill>
                          <a:effectLst/>
                          <a:latin typeface="Arial" pitchFamily="34" charset="0"/>
                          <a:cs typeface="Arial" pitchFamily="34" charset="0"/>
                        </a:rPr>
                        <a:t>Bristol Airport, Bournemouth Airport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u="none" strike="noStrike" dirty="0" smtClean="0">
                          <a:effectLst/>
                          <a:latin typeface="Arial" pitchFamily="34" charset="0"/>
                          <a:cs typeface="Arial" pitchFamily="34" charset="0"/>
                        </a:rPr>
                        <a:t>East</a:t>
                      </a:r>
                      <a:endParaRPr lang="en-GB"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Harwich Port, Other East Ports</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i="0" u="none" strike="noStrike" dirty="0" smtClean="0">
                          <a:solidFill>
                            <a:schemeClr val="tx1"/>
                          </a:solidFill>
                          <a:effectLst/>
                          <a:latin typeface="Arial" pitchFamily="34" charset="0"/>
                          <a:cs typeface="Arial" pitchFamily="34" charset="0"/>
                        </a:rPr>
                        <a:t>West Midlands</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Birmingham Airport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i="0" u="none" strike="noStrike" dirty="0" smtClean="0">
                          <a:solidFill>
                            <a:schemeClr val="tx1"/>
                          </a:solidFill>
                          <a:effectLst/>
                          <a:latin typeface="Arial" pitchFamily="34" charset="0"/>
                          <a:cs typeface="Arial" pitchFamily="34" charset="0"/>
                        </a:rPr>
                        <a:t>North West</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Manchester Airport, Liverpool Airport</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235309">
                <a:tc>
                  <a:txBody>
                    <a:bodyPr/>
                    <a:lstStyle/>
                    <a:p>
                      <a:pPr algn="l" fontAlgn="b"/>
                      <a:r>
                        <a:rPr lang="en-GB" sz="1100" b="1" i="0" u="none" strike="noStrike" dirty="0" smtClean="0">
                          <a:solidFill>
                            <a:schemeClr val="tx1"/>
                          </a:solidFill>
                          <a:effectLst/>
                          <a:latin typeface="Arial" pitchFamily="34" charset="0"/>
                          <a:cs typeface="Arial" pitchFamily="34" charset="0"/>
                        </a:rPr>
                        <a:t>North East</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l" fontAlgn="b"/>
                      <a:r>
                        <a:rPr lang="en-GB" sz="1100" b="0" i="0" u="none" strike="noStrike" dirty="0" smtClean="0">
                          <a:solidFill>
                            <a:schemeClr val="tx1"/>
                          </a:solidFill>
                          <a:effectLst/>
                          <a:latin typeface="Arial" pitchFamily="34" charset="0"/>
                          <a:cs typeface="Arial" pitchFamily="34" charset="0"/>
                        </a:rPr>
                        <a:t>Newcastle Airport, North</a:t>
                      </a:r>
                      <a:r>
                        <a:rPr lang="en-GB" sz="1100" b="0" i="0" u="none" strike="noStrike" baseline="0" dirty="0" smtClean="0">
                          <a:solidFill>
                            <a:schemeClr val="tx1"/>
                          </a:solidFill>
                          <a:effectLst/>
                          <a:latin typeface="Arial" pitchFamily="34" charset="0"/>
                          <a:cs typeface="Arial" pitchFamily="34" charset="0"/>
                        </a:rPr>
                        <a:t> East</a:t>
                      </a:r>
                      <a:r>
                        <a:rPr lang="en-GB" sz="1100" b="0" i="0" u="none" strike="noStrike" dirty="0" smtClean="0">
                          <a:solidFill>
                            <a:schemeClr val="tx1"/>
                          </a:solidFill>
                          <a:effectLst/>
                          <a:latin typeface="Arial" pitchFamily="34" charset="0"/>
                          <a:cs typeface="Arial" pitchFamily="34" charset="0"/>
                        </a:rPr>
                        <a:t> Ports</a:t>
                      </a:r>
                      <a:endParaRPr lang="en-GB" sz="1100" b="0" i="0" u="none" strike="noStrike" dirty="0">
                        <a:solidFill>
                          <a:schemeClr val="tx1"/>
                        </a:solidFill>
                        <a:effectLst/>
                        <a:latin typeface="Arial" pitchFamily="34" charset="0"/>
                        <a:cs typeface="Arial" pitchFamily="34" charset="0"/>
                      </a:endParaRPr>
                    </a:p>
                  </a:txBody>
                  <a:tcPr marL="9525" marR="9525" marT="9525" marB="0" anchor="b"/>
                </a:tc>
              </a:tr>
              <a:tr h="336554">
                <a:tc gridSpan="2">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GB" sz="1000" b="1" i="0" u="none" strike="noStrike" dirty="0" smtClean="0">
                        <a:solidFill>
                          <a:schemeClr val="tx1"/>
                        </a:solidFill>
                        <a:effectLst/>
                        <a:latin typeface="Arial" pitchFamily="34" charset="0"/>
                        <a:cs typeface="Arial" pitchFamily="34" charset="0"/>
                      </a:endParaRPr>
                    </a:p>
                  </a:txBody>
                  <a:tcPr marL="9525" marR="9525" marT="9525" marB="0" anchor="b">
                    <a:noFill/>
                  </a:tcPr>
                </a:tc>
                <a:tc hMerge="1">
                  <a:txBody>
                    <a:bodyPr/>
                    <a:lstStyle/>
                    <a:p>
                      <a:pPr algn="l" fontAlgn="b"/>
                      <a:endParaRPr lang="en-GB" sz="1100" b="0" i="0" u="none" strike="noStrike" dirty="0">
                        <a:solidFill>
                          <a:schemeClr val="tx1"/>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448184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2358510375"/>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3826258742"/>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3779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25-34 year olds make up the largest age group of holiday visitors to London.  Although most likely to visit in July to September, a similar proportion visit in April to June.  Holiday visitors to London tend to book their trip independently and stay 4.9 nights on average. Average spend per trip and per night is greater than the UK average.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3298155770"/>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4.9</a:t>
            </a:r>
            <a:endParaRPr sz="1000" dirty="0">
              <a:solidFill>
                <a:srgbClr val="120742"/>
              </a:solidFill>
            </a:endParaRPr>
          </a:p>
        </p:txBody>
      </p:sp>
      <p:sp>
        <p:nvSpPr>
          <p:cNvPr id="3" name="TextBox 2"/>
          <p:cNvSpPr txBox="1"/>
          <p:nvPr/>
        </p:nvSpPr>
        <p:spPr>
          <a:xfrm>
            <a:off x="3190396" y="4827181"/>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£584</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478430"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£119</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1445084556"/>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2637465889"/>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Picture Placeholder 3"/>
          <p:cNvGraphicFramePr>
            <a:graphicFrameLocks/>
          </p:cNvGraphicFramePr>
          <p:nvPr>
            <p:extLst>
              <p:ext uri="{D42A27DB-BD31-4B8C-83A1-F6EECF244321}">
                <p14:modId xmlns:p14="http://schemas.microsoft.com/office/powerpoint/2010/main" val="481583652"/>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8"/>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61" name="TextBox 6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62" name="TextBox 6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63" name="TextBox 62"/>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4" name="Rectangle 6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London</a:t>
            </a:r>
            <a:endParaRPr lang="en-GB" sz="1400" b="1" dirty="0">
              <a:latin typeface="Arial" panose="020B0604020202020204" pitchFamily="34" charset="0"/>
              <a:cs typeface="Arial" panose="020B0604020202020204" pitchFamily="34" charset="0"/>
            </a:endParaRPr>
          </a:p>
        </p:txBody>
      </p:sp>
      <p:sp>
        <p:nvSpPr>
          <p:cNvPr id="65"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6" name="TextBox 65"/>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7" name="TextBox 66"/>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2195211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939800" y="2315761"/>
            <a:ext cx="17338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30867"/>
            <a:ext cx="8277523" cy="78011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Airport is the most common mode of travel  for holiday visitors to London and is higher than the UK average. Unsurprisingly, London is the top gateway region, although for 1 in 4 it is the South East. Windsor &amp; Maidenhead is the most popular day-trip destination, followed by Oxford.</a:t>
            </a:r>
          </a:p>
        </p:txBody>
      </p:sp>
      <p:graphicFrame>
        <p:nvGraphicFramePr>
          <p:cNvPr id="22" name="Picture Placeholder 7"/>
          <p:cNvGraphicFramePr>
            <a:graphicFrameLocks/>
          </p:cNvGraphicFramePr>
          <p:nvPr>
            <p:extLst>
              <p:ext uri="{D42A27DB-BD31-4B8C-83A1-F6EECF244321}">
                <p14:modId xmlns:p14="http://schemas.microsoft.com/office/powerpoint/2010/main" val="2240178526"/>
              </p:ext>
            </p:extLst>
          </p:nvPr>
        </p:nvGraphicFramePr>
        <p:xfrm>
          <a:off x="447793" y="2537687"/>
          <a:ext cx="2665319"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349511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London*  (Top 3)</a:t>
            </a:r>
            <a:endParaRPr sz="1000" b="1">
              <a:solidFill>
                <a:srgbClr val="120742"/>
              </a:solidFill>
              <a:latin typeface="Arial" panose="020B0604020202020204" pitchFamily="34" charset="0"/>
              <a:cs typeface="Arial" panose="020B0604020202020204" pitchFamily="34" charset="0"/>
            </a:endParaRPr>
          </a:p>
        </p:txBody>
      </p:sp>
      <p:sp>
        <p:nvSpPr>
          <p:cNvPr id="51" name="Title 1"/>
          <p:cNvSpPr txBox="1">
            <a:spLocks/>
          </p:cNvSpPr>
          <p:nvPr/>
        </p:nvSpPr>
        <p:spPr>
          <a:xfrm>
            <a:off x="5831307" y="2288465"/>
            <a:ext cx="3136126" cy="44786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Destination of day trips </a:t>
            </a:r>
            <a:r>
              <a:rPr sz="1000" b="1" i="1" smtClean="0">
                <a:solidFill>
                  <a:srgbClr val="120742"/>
                </a:solidFill>
                <a:latin typeface="Arial" panose="020B0604020202020204" pitchFamily="34" charset="0"/>
                <a:cs typeface="Arial" panose="020B0604020202020204" pitchFamily="34" charset="0"/>
              </a:rPr>
              <a:t>from</a:t>
            </a:r>
            <a:r>
              <a:rPr sz="1000" b="1" smtClean="0">
                <a:solidFill>
                  <a:srgbClr val="120742"/>
                </a:solidFill>
                <a:latin typeface="Arial" panose="020B0604020202020204" pitchFamily="34" charset="0"/>
                <a:cs typeface="Arial" panose="020B0604020202020204" pitchFamily="34" charset="0"/>
              </a:rPr>
              <a:t> London **</a:t>
            </a:r>
          </a:p>
          <a:p>
            <a:pPr algn="ctr"/>
            <a:r>
              <a:rPr sz="1000" b="1" smtClean="0">
                <a:solidFill>
                  <a:srgbClr val="120742"/>
                </a:solidFill>
                <a:latin typeface="Arial" panose="020B0604020202020204" pitchFamily="34" charset="0"/>
                <a:cs typeface="Arial" panose="020B0604020202020204" pitchFamily="34" charset="0"/>
              </a:rPr>
              <a:t>(Top 5)</a:t>
            </a:r>
            <a:endParaRPr sz="1000" b="1">
              <a:solidFill>
                <a:srgbClr val="120742"/>
              </a:solidFill>
              <a:latin typeface="Arial" panose="020B0604020202020204" pitchFamily="34" charset="0"/>
              <a:cs typeface="Arial" panose="020B0604020202020204" pitchFamily="34" charset="0"/>
            </a:endParaRPr>
          </a:p>
        </p:txBody>
      </p:sp>
      <p:sp>
        <p:nvSpPr>
          <p:cNvPr id="52" name="Rectangle 51"/>
          <p:cNvSpPr/>
          <p:nvPr/>
        </p:nvSpPr>
        <p:spPr>
          <a:xfrm>
            <a:off x="477670" y="2164909"/>
            <a:ext cx="2648427"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57" name="Rectangle 56"/>
          <p:cNvSpPr/>
          <p:nvPr/>
        </p:nvSpPr>
        <p:spPr>
          <a:xfrm>
            <a:off x="3126097" y="2164910"/>
            <a:ext cx="2870439"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60" name="Rectangle 59"/>
          <p:cNvSpPr/>
          <p:nvPr/>
        </p:nvSpPr>
        <p:spPr>
          <a:xfrm>
            <a:off x="5996536" y="2164910"/>
            <a:ext cx="2916461"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a:t>
            </a:r>
            <a:r>
              <a:rPr lang="en-GB" sz="1000" dirty="0">
                <a:solidFill>
                  <a:srgbClr val="120742"/>
                </a:solidFill>
                <a:latin typeface="Arial" panose="020B0604020202020204" pitchFamily="34" charset="0"/>
                <a:cs typeface="Arial" panose="020B0604020202020204" pitchFamily="34" charset="0"/>
              </a:rPr>
              <a:t>Destination of day trips  </a:t>
            </a:r>
            <a:r>
              <a:rPr lang="en-GB" sz="1000" i="1" dirty="0">
                <a:solidFill>
                  <a:srgbClr val="120742"/>
                </a:solidFill>
                <a:latin typeface="Arial" panose="020B0604020202020204" pitchFamily="34" charset="0"/>
                <a:cs typeface="Arial" panose="020B0604020202020204" pitchFamily="34" charset="0"/>
              </a:rPr>
              <a:t>from</a:t>
            </a:r>
            <a:r>
              <a:rPr lang="en-GB" sz="1000" dirty="0">
                <a:solidFill>
                  <a:srgbClr val="120742"/>
                </a:solidFill>
                <a:latin typeface="Arial" panose="020B0604020202020204" pitchFamily="34" charset="0"/>
                <a:cs typeface="Arial" panose="020B0604020202020204" pitchFamily="34" charset="0"/>
              </a:rPr>
              <a:t> </a:t>
            </a:r>
            <a:r>
              <a:rPr lang="en-GB" sz="1000" dirty="0" smtClean="0">
                <a:solidFill>
                  <a:srgbClr val="120742"/>
                </a:solidFill>
                <a:latin typeface="Arial" panose="020B0604020202020204" pitchFamily="34" charset="0"/>
                <a:cs typeface="Arial" panose="020B0604020202020204" pitchFamily="34" charset="0"/>
              </a:rPr>
              <a:t>London’’  = IPS 2016 only. *Gateway Regions are defined in the introduction of this report</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300765743"/>
              </p:ext>
            </p:extLst>
          </p:nvPr>
        </p:nvGraphicFramePr>
        <p:xfrm>
          <a:off x="3126096" y="2736333"/>
          <a:ext cx="2705211" cy="3130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4196241060"/>
              </p:ext>
            </p:extLst>
          </p:nvPr>
        </p:nvGraphicFramePr>
        <p:xfrm>
          <a:off x="6102160" y="2736333"/>
          <a:ext cx="2705211" cy="3130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London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1324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019718494"/>
              </p:ext>
            </p:extLst>
          </p:nvPr>
        </p:nvGraphicFramePr>
        <p:xfrm>
          <a:off x="5804725" y="38464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011010837"/>
              </p:ext>
            </p:extLst>
          </p:nvPr>
        </p:nvGraphicFramePr>
        <p:xfrm>
          <a:off x="3031126" y="3831839"/>
          <a:ext cx="2999088" cy="2598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p:nvPr>
            <p:extLst>
              <p:ext uri="{D42A27DB-BD31-4B8C-83A1-F6EECF244321}">
                <p14:modId xmlns:p14="http://schemas.microsoft.com/office/powerpoint/2010/main" val="3946107053"/>
              </p:ext>
            </p:extLst>
          </p:nvPr>
        </p:nvGraphicFramePr>
        <p:xfrm>
          <a:off x="5720832" y="4137660"/>
          <a:ext cx="2867544" cy="122973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Manchester</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707989940"/>
              </p:ext>
            </p:extLst>
          </p:nvPr>
        </p:nvGraphicFramePr>
        <p:xfrm>
          <a:off x="310597" y="3817208"/>
          <a:ext cx="2999088" cy="2598738"/>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591476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180053"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p:cNvSpPr/>
          <p:nvPr/>
        </p:nvSpPr>
        <p:spPr>
          <a:xfrm>
            <a:off x="44533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8" name="Chart Placeholder 8"/>
          <p:cNvGraphicFramePr>
            <a:graphicFrameLocks/>
          </p:cNvGraphicFramePr>
          <p:nvPr>
            <p:extLst>
              <p:ext uri="{D42A27DB-BD31-4B8C-83A1-F6EECF244321}">
                <p14:modId xmlns:p14="http://schemas.microsoft.com/office/powerpoint/2010/main" val="3395541872"/>
              </p:ext>
            </p:extLst>
          </p:nvPr>
        </p:nvGraphicFramePr>
        <p:xfrm>
          <a:off x="4777946" y="3466669"/>
          <a:ext cx="3872822" cy="316727"/>
        </p:xfrm>
        <a:graphic>
          <a:graphicData uri="http://schemas.openxmlformats.org/drawingml/2006/chart">
            <c:chart xmlns:c="http://schemas.openxmlformats.org/drawingml/2006/chart" xmlns:r="http://schemas.openxmlformats.org/officeDocument/2006/relationships" r:id="rId6"/>
          </a:graphicData>
        </a:graphic>
      </p:graphicFrame>
      <p:sp>
        <p:nvSpPr>
          <p:cNvPr id="21" name="Title 1"/>
          <p:cNvSpPr txBox="1">
            <a:spLocks/>
          </p:cNvSpPr>
          <p:nvPr/>
        </p:nvSpPr>
        <p:spPr>
          <a:xfrm>
            <a:off x="445338" y="2037246"/>
            <a:ext cx="8149762" cy="58083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to Manchester 3 year average for 2014-16*</a:t>
            </a:r>
            <a:endParaRPr lang="en-GB" sz="1400" b="1" dirty="0">
              <a:solidFill>
                <a:schemeClr val="tx1"/>
              </a:solidFill>
            </a:endParaRPr>
          </a:p>
        </p:txBody>
      </p:sp>
      <p:sp>
        <p:nvSpPr>
          <p:cNvPr id="22" name="Rectangle 21"/>
          <p:cNvSpPr/>
          <p:nvPr/>
        </p:nvSpPr>
        <p:spPr>
          <a:xfrm>
            <a:off x="442141" y="23894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3181338"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5916053"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326043074"/>
              </p:ext>
            </p:extLst>
          </p:nvPr>
        </p:nvGraphicFramePr>
        <p:xfrm>
          <a:off x="510746" y="24224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Manchester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1,112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Manchester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  256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891185466"/>
              </p:ext>
            </p:extLst>
          </p:nvPr>
        </p:nvGraphicFramePr>
        <p:xfrm>
          <a:off x="3245015" y="24435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Manchester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467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Manchester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166726701"/>
              </p:ext>
            </p:extLst>
          </p:nvPr>
        </p:nvGraphicFramePr>
        <p:xfrm>
          <a:off x="5989784" y="24666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Manchester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Manchester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29" name="TextBox 28"/>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643992139"/>
              </p:ext>
            </p:extLst>
          </p:nvPr>
        </p:nvGraphicFramePr>
        <p:xfrm>
          <a:off x="241794" y="413766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p:cNvGraphicFramePr/>
          <p:nvPr>
            <p:extLst>
              <p:ext uri="{D42A27DB-BD31-4B8C-83A1-F6EECF244321}">
                <p14:modId xmlns:p14="http://schemas.microsoft.com/office/powerpoint/2010/main" val="1313281403"/>
              </p:ext>
            </p:extLst>
          </p:nvPr>
        </p:nvGraphicFramePr>
        <p:xfrm>
          <a:off x="2979544" y="413766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28"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Manchester attracts 1.1 million overseas visits annually, 256,000 of which are for a holiday.  Overall and holiday visit numbers, spend and nights-stayed increased significantly in 2015.  Overall spend and nights-stayed declined overall in 2016, but holiday spend and nights stayed remains steady.</a:t>
            </a:r>
          </a:p>
        </p:txBody>
      </p:sp>
      <p:sp>
        <p:nvSpPr>
          <p:cNvPr id="31"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2" name="Rectangle 31"/>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6941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3760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Visitors to Manchester are more likely than visitors to the UK to be visiting for Business or ‘Other’ purposes.  The highest number of holiday visitors come from Ireland. Manchester attracts a lower percentage of visitors from Mainland Europe than the UK in general.  Holiday visitors to Manchester are less likely than average to visit cultural venues, but more likely to visit countryside/villages, the coast and national parks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Activities from IPS 2016 only</a:t>
            </a:r>
            <a:endParaRPr lang="en-GB" sz="900" dirty="0">
              <a:latin typeface="Arial" panose="020B0604020202020204" pitchFamily="34" charset="0"/>
              <a:cs typeface="Arial" panose="020B0604020202020204" pitchFamily="34" charset="0"/>
            </a:endParaRPr>
          </a:p>
        </p:txBody>
      </p:sp>
      <p:sp>
        <p:nvSpPr>
          <p:cNvPr id="10" name="Rectangle 9"/>
          <p:cNvSpPr/>
          <p:nvPr/>
        </p:nvSpPr>
        <p:spPr>
          <a:xfrm>
            <a:off x="475424" y="23760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692848" y="45393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674275461"/>
              </p:ext>
            </p:extLst>
          </p:nvPr>
        </p:nvGraphicFramePr>
        <p:xfrm>
          <a:off x="518985" y="50470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Ireland</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30.7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£41.6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£41.3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£38.1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43401"/>
            <a:ext cx="3173862" cy="46166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Top 3 source markets for holiday visitors to Manchester (ranked by visits)</a:t>
            </a:r>
            <a:endParaRPr lang="en-GB" sz="1200" b="1" dirty="0">
              <a:latin typeface="Arial" panose="020B0604020202020204" pitchFamily="34" charset="0"/>
              <a:cs typeface="Arial" panose="020B0604020202020204" pitchFamily="34" charset="0"/>
            </a:endParaRPr>
          </a:p>
        </p:txBody>
      </p:sp>
      <p:sp>
        <p:nvSpPr>
          <p:cNvPr id="14" name="Rectangle 13"/>
          <p:cNvSpPr/>
          <p:nvPr/>
        </p:nvSpPr>
        <p:spPr>
          <a:xfrm>
            <a:off x="477670" y="45393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6" name="Picture Placeholder 7"/>
          <p:cNvGraphicFramePr>
            <a:graphicFrameLocks/>
          </p:cNvGraphicFramePr>
          <p:nvPr>
            <p:extLst>
              <p:ext uri="{D42A27DB-BD31-4B8C-83A1-F6EECF244321}">
                <p14:modId xmlns:p14="http://schemas.microsoft.com/office/powerpoint/2010/main" val="3225937606"/>
              </p:ext>
            </p:extLst>
          </p:nvPr>
        </p:nvGraphicFramePr>
        <p:xfrm>
          <a:off x="3734161" y="4811241"/>
          <a:ext cx="4876437" cy="132889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690248" y="4557932"/>
            <a:ext cx="4920350" cy="27699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Activities conducted by holiday visitors to Manchester</a:t>
            </a:r>
            <a:endParaRPr lang="en-GB" sz="1200" b="1" dirty="0">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3531643748"/>
              </p:ext>
            </p:extLst>
          </p:nvPr>
        </p:nvGraphicFramePr>
        <p:xfrm>
          <a:off x="477670" y="2396510"/>
          <a:ext cx="3146979" cy="2044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2149937733"/>
              </p:ext>
            </p:extLst>
          </p:nvPr>
        </p:nvGraphicFramePr>
        <p:xfrm>
          <a:off x="3692849" y="2396510"/>
          <a:ext cx="4917750" cy="2128351"/>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505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4" name="Picture Placeholder 3"/>
          <p:cNvGraphicFramePr>
            <a:graphicFrameLocks noGrp="1"/>
          </p:cNvGraphicFramePr>
          <p:nvPr>
            <p:ph type="pic" sz="quarter" idx="14"/>
            <p:extLst>
              <p:ext uri="{D42A27DB-BD31-4B8C-83A1-F6EECF244321}">
                <p14:modId xmlns:p14="http://schemas.microsoft.com/office/powerpoint/2010/main" val="1495988034"/>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Picture Placeholder 7"/>
          <p:cNvGraphicFramePr>
            <a:graphicFrameLocks/>
          </p:cNvGraphicFramePr>
          <p:nvPr>
            <p:extLst>
              <p:ext uri="{D42A27DB-BD31-4B8C-83A1-F6EECF244321}">
                <p14:modId xmlns:p14="http://schemas.microsoft.com/office/powerpoint/2010/main" val="545983533"/>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3"/>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Duration*</a:t>
            </a:r>
            <a:endParaRPr lang="en-GB" sz="1000" b="1" dirty="0">
              <a:solidFill>
                <a:schemeClr val="tx1"/>
              </a:solidFill>
            </a:endParaRPr>
          </a:p>
        </p:txBody>
      </p:sp>
      <p:graphicFrame>
        <p:nvGraphicFramePr>
          <p:cNvPr id="34" name="Picture Placeholder 7"/>
          <p:cNvGraphicFramePr>
            <a:graphicFrameLocks/>
          </p:cNvGraphicFramePr>
          <p:nvPr>
            <p:extLst>
              <p:ext uri="{D42A27DB-BD31-4B8C-83A1-F6EECF244321}">
                <p14:modId xmlns:p14="http://schemas.microsoft.com/office/powerpoint/2010/main" val="637117356"/>
              </p:ext>
            </p:extLst>
          </p:nvPr>
        </p:nvGraphicFramePr>
        <p:xfrm>
          <a:off x="3119848" y="2504305"/>
          <a:ext cx="2654676" cy="1674236"/>
        </p:xfrm>
        <a:graphic>
          <a:graphicData uri="http://schemas.openxmlformats.org/drawingml/2006/chart">
            <c:chart xmlns:c="http://schemas.openxmlformats.org/drawingml/2006/chart" xmlns:r="http://schemas.openxmlformats.org/officeDocument/2006/relationships" r:id="rId4"/>
          </a:graphicData>
        </a:graphic>
      </p:graphicFrame>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Seasonality</a:t>
            </a:r>
            <a:endParaRPr lang="en-GB" sz="1000" b="1" dirty="0">
              <a:solidFill>
                <a:schemeClr val="tx1"/>
              </a:solidFill>
            </a:endParaRPr>
          </a:p>
        </p:txBody>
      </p:sp>
      <p:graphicFrame>
        <p:nvGraphicFramePr>
          <p:cNvPr id="38" name="Picture Placeholder 7"/>
          <p:cNvGraphicFramePr>
            <a:graphicFrameLocks/>
          </p:cNvGraphicFramePr>
          <p:nvPr>
            <p:extLst>
              <p:ext uri="{D42A27DB-BD31-4B8C-83A1-F6EECF244321}">
                <p14:modId xmlns:p14="http://schemas.microsoft.com/office/powerpoint/2010/main" val="2995703141"/>
              </p:ext>
            </p:extLst>
          </p:nvPr>
        </p:nvGraphicFramePr>
        <p:xfrm>
          <a:off x="5774525" y="4476924"/>
          <a:ext cx="2980668" cy="1657807"/>
        </p:xfrm>
        <a:graphic>
          <a:graphicData uri="http://schemas.openxmlformats.org/drawingml/2006/chart">
            <c:chart xmlns:c="http://schemas.openxmlformats.org/drawingml/2006/chart" xmlns:r="http://schemas.openxmlformats.org/officeDocument/2006/relationships" r:id="rId5"/>
          </a:graphicData>
        </a:graphic>
      </p:graphicFrame>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Type</a:t>
            </a:r>
            <a:endParaRPr lang="en-GB" sz="1000" b="1" dirty="0">
              <a:solidFill>
                <a:schemeClr val="tx1"/>
              </a:solidFill>
            </a:endParaRPr>
          </a:p>
        </p:txBody>
      </p:sp>
      <p:graphicFrame>
        <p:nvGraphicFramePr>
          <p:cNvPr id="42" name="Chart 41"/>
          <p:cNvGraphicFramePr/>
          <p:nvPr>
            <p:extLst>
              <p:ext uri="{D42A27DB-BD31-4B8C-83A1-F6EECF244321}">
                <p14:modId xmlns:p14="http://schemas.microsoft.com/office/powerpoint/2010/main" val="370484659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6"/>
          </a:graphicData>
        </a:graphic>
      </p:graphicFrame>
      <p:sp>
        <p:nvSpPr>
          <p:cNvPr id="43" name="Title 1"/>
          <p:cNvSpPr txBox="1">
            <a:spLocks/>
          </p:cNvSpPr>
          <p:nvPr/>
        </p:nvSpPr>
        <p:spPr>
          <a:xfrm>
            <a:off x="3308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Average spend**</a:t>
            </a:r>
            <a:endParaRPr lang="en-GB" sz="1000" b="1" dirty="0">
              <a:solidFill>
                <a:schemeClr val="tx1"/>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 Placeholder 5"/>
          <p:cNvSpPr txBox="1">
            <a:spLocks/>
          </p:cNvSpPr>
          <p:nvPr/>
        </p:nvSpPr>
        <p:spPr>
          <a:xfrm>
            <a:off x="477669" y="13779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Holiday visitors to Manchester are more likely than the UK average to be aged 16-34, staying in the peak summer season and to have booked their holiday independently.  On average holiday visitors to Manchester spend 4.4 nights in the City.</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Age</a:t>
            </a:r>
            <a:endParaRPr lang="en-GB" sz="1000" b="1" dirty="0">
              <a:solidFill>
                <a:schemeClr val="tx1"/>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*Note that duration </a:t>
            </a:r>
            <a:r>
              <a:rPr lang="en-GB" sz="900" i="1" dirty="0" smtClean="0">
                <a:latin typeface="Arial" panose="020B0604020202020204" pitchFamily="34" charset="0"/>
                <a:cs typeface="Arial" panose="020B0604020202020204" pitchFamily="34" charset="0"/>
              </a:rPr>
              <a:t>chart</a:t>
            </a:r>
            <a:r>
              <a:rPr lang="en-GB" sz="900" dirty="0" smtClean="0">
                <a:latin typeface="Arial" panose="020B0604020202020204" pitchFamily="34" charset="0"/>
                <a:cs typeface="Arial" panose="020B0604020202020204" pitchFamily="34" charset="0"/>
              </a:rPr>
              <a:t> refers to length of holiday overall  for visitors to town, and </a:t>
            </a:r>
            <a:r>
              <a:rPr lang="en-GB" sz="900" i="1" dirty="0" smtClean="0">
                <a:latin typeface="Arial" panose="020B0604020202020204" pitchFamily="34" charset="0"/>
                <a:cs typeface="Arial" panose="020B0604020202020204" pitchFamily="34" charset="0"/>
              </a:rPr>
              <a:t>average</a:t>
            </a:r>
            <a:r>
              <a:rPr lang="en-GB" sz="900" dirty="0" smtClean="0">
                <a:latin typeface="Arial" panose="020B0604020202020204" pitchFamily="34" charset="0"/>
                <a:cs typeface="Arial" panose="020B0604020202020204" pitchFamily="34" charset="0"/>
              </a:rPr>
              <a:t>  </a:t>
            </a:r>
            <a:r>
              <a:rPr lang="en-GB" sz="900" i="1" dirty="0" smtClean="0">
                <a:latin typeface="Arial" panose="020B0604020202020204" pitchFamily="34" charset="0"/>
                <a:cs typeface="Arial" panose="020B0604020202020204" pitchFamily="34" charset="0"/>
              </a:rPr>
              <a:t>duration </a:t>
            </a:r>
            <a:r>
              <a:rPr lang="en-GB" sz="900" dirty="0" smtClean="0">
                <a:latin typeface="Arial" panose="020B0604020202020204" pitchFamily="34" charset="0"/>
                <a:cs typeface="Arial" panose="020B0604020202020204" pitchFamily="34" charset="0"/>
              </a:rPr>
              <a:t>refers to duration in specified town. **Spend </a:t>
            </a:r>
            <a:r>
              <a:rPr lang="en-GB" sz="900" dirty="0">
                <a:latin typeface="Arial" panose="020B0604020202020204" pitchFamily="34" charset="0"/>
                <a:cs typeface="Arial" panose="020B0604020202020204" pitchFamily="34" charset="0"/>
              </a:rPr>
              <a:t>is for the stay in the city/town only, whereas spend for the UK covers the whole </a:t>
            </a:r>
            <a:r>
              <a:rPr lang="en-GB" sz="900" dirty="0" smtClean="0">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210309534"/>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7"/>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For whole trip</a:t>
            </a:r>
            <a:endParaRPr lang="en-GB" sz="1000" b="1" dirty="0"/>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t>Per night</a:t>
            </a:r>
            <a:endParaRPr lang="en-GB" sz="1000" b="1" dirty="0"/>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b="1" i="1" dirty="0" smtClean="0">
                <a:solidFill>
                  <a:schemeClr val="tx1"/>
                </a:solidFill>
              </a:rPr>
              <a:t>Ave. duration in area</a:t>
            </a:r>
            <a:endParaRPr lang="en-GB" sz="1000" b="1" i="1" dirty="0">
              <a:solidFill>
                <a:schemeClr val="tx1"/>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chemeClr val="tx1"/>
                </a:solidFill>
              </a:rPr>
              <a:t>4.4</a:t>
            </a:r>
            <a:endParaRPr lang="en-GB" sz="1000" dirty="0">
              <a:solidFill>
                <a:schemeClr val="tx1"/>
              </a:solidFill>
            </a:endParaRPr>
          </a:p>
        </p:txBody>
      </p:sp>
      <p:sp>
        <p:nvSpPr>
          <p:cNvPr id="3" name="TextBox 2"/>
          <p:cNvSpPr txBox="1"/>
          <p:nvPr/>
        </p:nvSpPr>
        <p:spPr>
          <a:xfrm>
            <a:off x="3237923" y="4978836"/>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£391</a:t>
            </a:r>
            <a:endParaRPr lang="en-GB" sz="1200" b="1" dirty="0">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£89</a:t>
            </a:r>
            <a:endParaRPr lang="en-GB" sz="1200" b="1" dirty="0">
              <a:latin typeface="Arial" pitchFamily="34" charset="0"/>
              <a:cs typeface="Arial" pitchFamily="34" charset="0"/>
            </a:endParaRPr>
          </a:p>
        </p:txBody>
      </p:sp>
      <p:sp>
        <p:nvSpPr>
          <p:cNvPr id="7" name="TextBox 6"/>
          <p:cNvSpPr txBox="1"/>
          <p:nvPr/>
        </p:nvSpPr>
        <p:spPr>
          <a:xfrm>
            <a:off x="352276" y="506126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0-15</a:t>
            </a:r>
            <a:endParaRPr lang="en-GB" sz="1200" dirty="0">
              <a:latin typeface="Arial" pitchFamily="34" charset="0"/>
              <a:cs typeface="Arial" pitchFamily="34" charset="0"/>
            </a:endParaRPr>
          </a:p>
        </p:txBody>
      </p:sp>
      <p:sp>
        <p:nvSpPr>
          <p:cNvPr id="37" name="TextBox 36"/>
          <p:cNvSpPr txBox="1"/>
          <p:nvPr/>
        </p:nvSpPr>
        <p:spPr>
          <a:xfrm>
            <a:off x="352276" y="472788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16-24</a:t>
            </a:r>
            <a:endParaRPr lang="en-GB" sz="1200" dirty="0">
              <a:latin typeface="Arial" pitchFamily="34" charset="0"/>
              <a:cs typeface="Arial" pitchFamily="34" charset="0"/>
            </a:endParaRPr>
          </a:p>
        </p:txBody>
      </p:sp>
      <p:sp>
        <p:nvSpPr>
          <p:cNvPr id="40" name="TextBox 39"/>
          <p:cNvSpPr txBox="1"/>
          <p:nvPr/>
        </p:nvSpPr>
        <p:spPr>
          <a:xfrm>
            <a:off x="352276" y="41912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25-34</a:t>
            </a:r>
            <a:endParaRPr lang="en-GB" sz="1200" dirty="0">
              <a:latin typeface="Arial" pitchFamily="34" charset="0"/>
              <a:cs typeface="Arial" pitchFamily="34" charset="0"/>
            </a:endParaRPr>
          </a:p>
        </p:txBody>
      </p:sp>
      <p:sp>
        <p:nvSpPr>
          <p:cNvPr id="48" name="TextBox 47"/>
          <p:cNvSpPr txBox="1"/>
          <p:nvPr/>
        </p:nvSpPr>
        <p:spPr>
          <a:xfrm>
            <a:off x="352276" y="368641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35-44</a:t>
            </a:r>
            <a:endParaRPr lang="en-GB" sz="1200" dirty="0">
              <a:latin typeface="Arial" pitchFamily="34" charset="0"/>
              <a:cs typeface="Arial" pitchFamily="34" charset="0"/>
            </a:endParaRPr>
          </a:p>
        </p:txBody>
      </p:sp>
      <p:sp>
        <p:nvSpPr>
          <p:cNvPr id="49" name="TextBox 48"/>
          <p:cNvSpPr txBox="1"/>
          <p:nvPr/>
        </p:nvSpPr>
        <p:spPr>
          <a:xfrm>
            <a:off x="352276" y="33149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45-54</a:t>
            </a:r>
            <a:endParaRPr lang="en-GB" sz="1200" dirty="0">
              <a:latin typeface="Arial" pitchFamily="34" charset="0"/>
              <a:cs typeface="Arial" pitchFamily="34" charset="0"/>
            </a:endParaRPr>
          </a:p>
        </p:txBody>
      </p:sp>
      <p:sp>
        <p:nvSpPr>
          <p:cNvPr id="51" name="TextBox 50"/>
          <p:cNvSpPr txBox="1"/>
          <p:nvPr/>
        </p:nvSpPr>
        <p:spPr>
          <a:xfrm>
            <a:off x="352276" y="2968132"/>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55-64</a:t>
            </a:r>
            <a:endParaRPr lang="en-GB" sz="1200" dirty="0">
              <a:latin typeface="Arial" pitchFamily="34" charset="0"/>
              <a:cs typeface="Arial" pitchFamily="34" charset="0"/>
            </a:endParaRPr>
          </a:p>
        </p:txBody>
      </p:sp>
      <p:sp>
        <p:nvSpPr>
          <p:cNvPr id="52" name="TextBox 51"/>
          <p:cNvSpPr txBox="1"/>
          <p:nvPr/>
        </p:nvSpPr>
        <p:spPr>
          <a:xfrm>
            <a:off x="352276" y="2730504"/>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65+</a:t>
            </a:r>
            <a:endParaRPr lang="en-GB" sz="1200" dirty="0">
              <a:latin typeface="Arial" pitchFamily="34" charset="0"/>
              <a:cs typeface="Arial" pitchFamily="34" charset="0"/>
            </a:endParaRPr>
          </a:p>
        </p:txBody>
      </p:sp>
      <p:sp>
        <p:nvSpPr>
          <p:cNvPr id="57" name="Rectangle 56"/>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a:t>
            </a:r>
            <a:endParaRPr lang="en-GB" sz="1400" b="1" dirty="0">
              <a:latin typeface="Arial" panose="020B0604020202020204" pitchFamily="34" charset="0"/>
              <a:cs typeface="Arial" panose="020B0604020202020204" pitchFamily="34" charset="0"/>
            </a:endParaRPr>
          </a:p>
        </p:txBody>
      </p:sp>
      <p:sp>
        <p:nvSpPr>
          <p:cNvPr id="61"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2" name="TextBox 61"/>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3" name="TextBox 62"/>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1092975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1028700" y="2442761"/>
            <a:ext cx="172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Mode of Travel </a:t>
            </a:r>
            <a:endParaRPr lang="en-GB" sz="1000" b="1" dirty="0">
              <a:solidFill>
                <a:schemeClr val="tx1"/>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The vast majority of Holiday visitors to Manchester travelled to the UK via airport, and via a North West gateway.  Notably, nearly a third of holiday visitors to Manchester used a London or South East gateway.  The most popular day trip destinations from Manchester are Liverpool, York and Blackpool.</a:t>
            </a:r>
          </a:p>
        </p:txBody>
      </p:sp>
      <p:graphicFrame>
        <p:nvGraphicFramePr>
          <p:cNvPr id="22" name="Picture Placeholder 7"/>
          <p:cNvGraphicFramePr>
            <a:graphicFrameLocks/>
          </p:cNvGraphicFramePr>
          <p:nvPr>
            <p:extLst>
              <p:ext uri="{D42A27DB-BD31-4B8C-83A1-F6EECF244321}">
                <p14:modId xmlns:p14="http://schemas.microsoft.com/office/powerpoint/2010/main" val="1081951434"/>
              </p:ext>
            </p:extLst>
          </p:nvPr>
        </p:nvGraphicFramePr>
        <p:xfrm>
          <a:off x="447793" y="2664687"/>
          <a:ext cx="2665319"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3495116" y="2442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Top 5 Gateway Regions to Manchester*  (Top 5)</a:t>
            </a:r>
            <a:endParaRPr lang="en-GB" sz="1000" b="1" dirty="0">
              <a:solidFill>
                <a:schemeClr val="tx1"/>
              </a:solidFill>
              <a:latin typeface="Arial" panose="020B0604020202020204" pitchFamily="34" charset="0"/>
              <a:cs typeface="Arial" panose="020B0604020202020204" pitchFamily="34" charset="0"/>
            </a:endParaRPr>
          </a:p>
        </p:txBody>
      </p:sp>
      <p:sp>
        <p:nvSpPr>
          <p:cNvPr id="51" name="Title 1"/>
          <p:cNvSpPr txBox="1">
            <a:spLocks/>
          </p:cNvSpPr>
          <p:nvPr/>
        </p:nvSpPr>
        <p:spPr>
          <a:xfrm>
            <a:off x="5831307" y="2415465"/>
            <a:ext cx="3136126" cy="44786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Destination of day trips </a:t>
            </a:r>
            <a:r>
              <a:rPr lang="en-GB" sz="1000" b="1" i="1" dirty="0" smtClean="0">
                <a:solidFill>
                  <a:schemeClr val="tx1"/>
                </a:solidFill>
                <a:latin typeface="Arial" panose="020B0604020202020204" pitchFamily="34" charset="0"/>
                <a:cs typeface="Arial" panose="020B0604020202020204" pitchFamily="34" charset="0"/>
              </a:rPr>
              <a:t>from</a:t>
            </a:r>
            <a:r>
              <a:rPr lang="en-GB" sz="1000" b="1" dirty="0" smtClean="0">
                <a:solidFill>
                  <a:schemeClr val="tx1"/>
                </a:solidFill>
                <a:latin typeface="Arial" panose="020B0604020202020204" pitchFamily="34" charset="0"/>
                <a:cs typeface="Arial" panose="020B0604020202020204" pitchFamily="34" charset="0"/>
              </a:rPr>
              <a:t> Manchester **</a:t>
            </a:r>
          </a:p>
          <a:p>
            <a:pPr algn="ctr"/>
            <a:r>
              <a:rPr lang="en-GB" sz="1000" b="1" dirty="0" smtClean="0">
                <a:solidFill>
                  <a:schemeClr val="tx1"/>
                </a:solidFill>
                <a:latin typeface="Arial" panose="020B0604020202020204" pitchFamily="34" charset="0"/>
                <a:cs typeface="Arial" panose="020B0604020202020204" pitchFamily="34" charset="0"/>
              </a:rPr>
              <a:t>(Top 5)</a:t>
            </a:r>
            <a:endParaRPr lang="en-GB" sz="1000" b="1" dirty="0">
              <a:solidFill>
                <a:schemeClr val="tx1"/>
              </a:solidFill>
              <a:latin typeface="Arial" panose="020B0604020202020204" pitchFamily="34" charset="0"/>
              <a:cs typeface="Arial" panose="020B0604020202020204" pitchFamily="34" charset="0"/>
            </a:endParaRPr>
          </a:p>
        </p:txBody>
      </p:sp>
      <p:sp>
        <p:nvSpPr>
          <p:cNvPr id="52" name="Rectangle 51"/>
          <p:cNvSpPr/>
          <p:nvPr/>
        </p:nvSpPr>
        <p:spPr>
          <a:xfrm>
            <a:off x="477670" y="2291909"/>
            <a:ext cx="2648427"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7" name="Rectangle 56"/>
          <p:cNvSpPr/>
          <p:nvPr/>
        </p:nvSpPr>
        <p:spPr>
          <a:xfrm>
            <a:off x="3126097" y="2291910"/>
            <a:ext cx="2870439"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0" name="Rectangle 59"/>
          <p:cNvSpPr/>
          <p:nvPr/>
        </p:nvSpPr>
        <p:spPr>
          <a:xfrm>
            <a:off x="5996536" y="2291910"/>
            <a:ext cx="2916461"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Source: IPS 2014-2016 .  *‘</a:t>
            </a:r>
            <a:r>
              <a:rPr lang="en-GB" sz="1000" dirty="0">
                <a:latin typeface="Arial" panose="020B0604020202020204" pitchFamily="34" charset="0"/>
                <a:cs typeface="Arial" panose="020B0604020202020204" pitchFamily="34" charset="0"/>
              </a:rPr>
              <a:t>Destination of day trips  </a:t>
            </a:r>
            <a:r>
              <a:rPr lang="en-GB" sz="1000" i="1" dirty="0">
                <a:latin typeface="Arial" panose="020B0604020202020204" pitchFamily="34" charset="0"/>
                <a:cs typeface="Arial" panose="020B0604020202020204" pitchFamily="34" charset="0"/>
              </a:rPr>
              <a:t>from</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Manchester’’  = IPS 2016 only. *Gateway Regions are defined in the introduction of this report</a:t>
            </a:r>
            <a:endParaRPr lang="en-GB" sz="1000"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2563544370"/>
              </p:ext>
            </p:extLst>
          </p:nvPr>
        </p:nvGraphicFramePr>
        <p:xfrm>
          <a:off x="3126096" y="2863333"/>
          <a:ext cx="2705211" cy="3130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346611997"/>
              </p:ext>
            </p:extLst>
          </p:nvPr>
        </p:nvGraphicFramePr>
        <p:xfrm>
          <a:off x="6102160" y="2863333"/>
          <a:ext cx="2705211" cy="3130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Manchester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3784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499822451"/>
              </p:ext>
            </p:extLst>
          </p:nvPr>
        </p:nvGraphicFramePr>
        <p:xfrm>
          <a:off x="5804725" y="388192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440879243"/>
              </p:ext>
            </p:extLst>
          </p:nvPr>
        </p:nvGraphicFramePr>
        <p:xfrm>
          <a:off x="3031126" y="386728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838362"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Newcastle Upon Tyne</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1175764825"/>
              </p:ext>
            </p:extLst>
          </p:nvPr>
        </p:nvGraphicFramePr>
        <p:xfrm>
          <a:off x="310597" y="385265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526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526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5265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2520853003"/>
              </p:ext>
            </p:extLst>
          </p:nvPr>
        </p:nvGraphicFramePr>
        <p:xfrm>
          <a:off x="4028536" y="3502119"/>
          <a:ext cx="462223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116661"/>
            <a:ext cx="8149762" cy="418025"/>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Newcastle Upon Tyne 3 year average for 2014-16</a:t>
            </a:r>
            <a:endParaRPr sz="1400" b="1">
              <a:solidFill>
                <a:srgbClr val="120742"/>
              </a:solidFill>
            </a:endParaRPr>
          </a:p>
        </p:txBody>
      </p:sp>
      <p:sp>
        <p:nvSpPr>
          <p:cNvPr id="22" name="Rectangle 21"/>
          <p:cNvSpPr/>
          <p:nvPr/>
        </p:nvSpPr>
        <p:spPr>
          <a:xfrm>
            <a:off x="442141" y="242492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42526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42526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811568832"/>
              </p:ext>
            </p:extLst>
          </p:nvPr>
        </p:nvGraphicFramePr>
        <p:xfrm>
          <a:off x="510746" y="245794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Newcastle</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268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Newcastle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457815963"/>
              </p:ext>
            </p:extLst>
          </p:nvPr>
        </p:nvGraphicFramePr>
        <p:xfrm>
          <a:off x="3245015" y="247904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Newcastle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Newcastle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817060788"/>
              </p:ext>
            </p:extLst>
          </p:nvPr>
        </p:nvGraphicFramePr>
        <p:xfrm>
          <a:off x="5989784" y="250207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Newcastle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Newcastle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656005793"/>
              </p:ext>
            </p:extLst>
          </p:nvPr>
        </p:nvGraphicFramePr>
        <p:xfrm>
          <a:off x="241794" y="4169063"/>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1474383386"/>
              </p:ext>
            </p:extLst>
          </p:nvPr>
        </p:nvGraphicFramePr>
        <p:xfrm>
          <a:off x="5720832" y="417311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900199806"/>
              </p:ext>
            </p:extLst>
          </p:nvPr>
        </p:nvGraphicFramePr>
        <p:xfrm>
          <a:off x="2979544" y="417311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578629"/>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Newcastle attracts 268,000 visits annually, 84,000 of which are holiday visits. </a:t>
            </a: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Title 1"/>
          <p:cNvSpPr txBox="1">
            <a:spLocks/>
          </p:cNvSpPr>
          <p:nvPr/>
        </p:nvSpPr>
        <p:spPr>
          <a:xfrm>
            <a:off x="445338" y="349593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5" name="Rectangle 34"/>
          <p:cNvSpPr/>
          <p:nvPr/>
        </p:nvSpPr>
        <p:spPr>
          <a:xfrm>
            <a:off x="6788727" y="617314"/>
            <a:ext cx="2015087" cy="2547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Newcastle Upon Tyne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7764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395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5424" y="1367257"/>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Visiting friends or relatives is the most common trip purpose for visitors to Newcastle, followed closely by holiday. There are a greater number of business visits to Newcastle compared to the UK average. Holiday visitors to Newcastle are most likely to be from Ireland and are more likely than average to visit countryside/ villages and coasts or beaches.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395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028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69363697"/>
              </p:ext>
            </p:extLst>
          </p:nvPr>
        </p:nvGraphicFramePr>
        <p:xfrm>
          <a:off x="518985" y="51105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Ireland</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069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Newcastle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028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214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Newcastle</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847024319"/>
              </p:ext>
            </p:extLst>
          </p:nvPr>
        </p:nvGraphicFramePr>
        <p:xfrm>
          <a:off x="477670" y="24600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146819046"/>
              </p:ext>
            </p:extLst>
          </p:nvPr>
        </p:nvGraphicFramePr>
        <p:xfrm>
          <a:off x="3692849" y="24600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636038577"/>
              </p:ext>
            </p:extLst>
          </p:nvPr>
        </p:nvGraphicFramePr>
        <p:xfrm>
          <a:off x="3734161" y="48747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6788727" y="617314"/>
            <a:ext cx="2015087" cy="2547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Newcastle Upon Tyne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7376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993796121"/>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402080722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69624" y="1579830"/>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Newcastle are more likely than the UK average to be aged 25-34, visiting in the peak summer season and visiting for a longer duration. Holiday visitors spend 4.7 nights on average in Newcastle.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1490340298"/>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rgbClr val="120742"/>
                </a:solidFill>
              </a:rPr>
              <a:t>4.7</a:t>
            </a:r>
            <a:endParaRPr sz="1000" dirty="0">
              <a:solidFill>
                <a:srgbClr val="120742"/>
              </a:solidFill>
            </a:endParaRPr>
          </a:p>
        </p:txBody>
      </p:sp>
      <p:sp>
        <p:nvSpPr>
          <p:cNvPr id="3" name="TextBox 2"/>
          <p:cNvSpPr txBox="1"/>
          <p:nvPr/>
        </p:nvSpPr>
        <p:spPr>
          <a:xfrm>
            <a:off x="3183658" y="49788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£381</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£81</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518488014"/>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452378003"/>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1223824499"/>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6788727" y="617314"/>
            <a:ext cx="2015087" cy="2547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Newcastle Upon Tyne</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890235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15077"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graphicFrame>
        <p:nvGraphicFramePr>
          <p:cNvPr id="22" name="Picture Placeholder 7"/>
          <p:cNvGraphicFramePr>
            <a:graphicFrameLocks/>
          </p:cNvGraphicFramePr>
          <p:nvPr>
            <p:extLst>
              <p:ext uri="{D42A27DB-BD31-4B8C-83A1-F6EECF244321}">
                <p14:modId xmlns:p14="http://schemas.microsoft.com/office/powerpoint/2010/main" val="263037373"/>
              </p:ext>
            </p:extLst>
          </p:nvPr>
        </p:nvGraphicFramePr>
        <p:xfrm>
          <a:off x="803674" y="2595161"/>
          <a:ext cx="3195833" cy="354808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808945"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Newcastle*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30690771"/>
              </p:ext>
            </p:extLst>
          </p:nvPr>
        </p:nvGraphicFramePr>
        <p:xfrm>
          <a:off x="4809676" y="2650820"/>
          <a:ext cx="3299791" cy="327124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2" name="Text Placeholder 5"/>
          <p:cNvSpPr txBox="1">
            <a:spLocks/>
          </p:cNvSpPr>
          <p:nvPr/>
        </p:nvSpPr>
        <p:spPr>
          <a:xfrm>
            <a:off x="477669" y="1476885"/>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 most common mode of travel  for holiday visitors to Newcastle is airport via a North East gateway. Nearly a quarter of holiday visitors arrive in Newcastle via seaport, higher than the UK average.   </a:t>
            </a:r>
          </a:p>
        </p:txBody>
      </p:sp>
      <p:sp>
        <p:nvSpPr>
          <p:cNvPr id="11" name="Rectangle 10"/>
          <p:cNvSpPr/>
          <p:nvPr/>
        </p:nvSpPr>
        <p:spPr>
          <a:xfrm>
            <a:off x="6788727" y="617314"/>
            <a:ext cx="2015087" cy="25475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Newcastle Upon Tyne</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278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2" y="777481"/>
            <a:ext cx="8424992" cy="892333"/>
          </a:xfrm>
        </p:spPr>
        <p:txBody>
          <a:bodyPr/>
          <a:lstStyle/>
          <a:p>
            <a:r>
              <a:rPr lang="en-GB" sz="2200" dirty="0" smtClean="0">
                <a:latin typeface="Arial" pitchFamily="34" charset="0"/>
                <a:cs typeface="Arial" pitchFamily="34" charset="0"/>
              </a:rPr>
              <a:t>About this report/3</a:t>
            </a:r>
            <a:endParaRPr lang="en-GB" sz="2200" dirty="0">
              <a:latin typeface="Arial" pitchFamily="34" charset="0"/>
              <a:cs typeface="Arial" pitchFamily="34" charset="0"/>
            </a:endParaRPr>
          </a:p>
        </p:txBody>
      </p:sp>
      <p:sp>
        <p:nvSpPr>
          <p:cNvPr id="13" name="Text Placeholder 5"/>
          <p:cNvSpPr txBox="1">
            <a:spLocks/>
          </p:cNvSpPr>
          <p:nvPr/>
        </p:nvSpPr>
        <p:spPr>
          <a:xfrm>
            <a:off x="378822" y="1178319"/>
            <a:ext cx="8424992" cy="88754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The table below outlines the destinations featured in this report, along with base sizes for each year.  Due to small base sizes, the majority of charts are reported as an average of 2014-16 data.  For destinations with total 2014-16 base sizes of 300 or below, single year data should be treated indicatively only.  For these destinations movements from year to year are likely to be driven by sample size, so commentary has not been provided.</a:t>
            </a:r>
            <a:endParaRPr lang="en-GB" sz="1300" dirty="0">
              <a:solidFill>
                <a:srgbClr val="120742"/>
              </a:solidFill>
              <a:latin typeface="Arial" pitchFamily="34" charset="0"/>
              <a:cs typeface="Arial" pitchFamily="34" charset="0"/>
            </a:endParaRPr>
          </a:p>
        </p:txBody>
      </p:sp>
      <p:sp>
        <p:nvSpPr>
          <p:cNvPr id="6" name="Text Placeholder 6"/>
          <p:cNvSpPr>
            <a:spLocks noGrp="1"/>
          </p:cNvSpPr>
          <p:nvPr>
            <p:ph type="body" sz="quarter" idx="13"/>
          </p:nvPr>
        </p:nvSpPr>
        <p:spPr>
          <a:xfrm>
            <a:off x="685796" y="6396162"/>
            <a:ext cx="2440301" cy="274638"/>
          </a:xfrm>
        </p:spPr>
        <p:txBody>
          <a:bodyPr/>
          <a:lstStyle/>
          <a:p>
            <a:r>
              <a:rPr lang="en-GB" sz="1000" dirty="0" smtClean="0"/>
              <a:t>Introduction</a:t>
            </a:r>
            <a:endParaRPr lang="en-GB" sz="1000" dirty="0"/>
          </a:p>
        </p:txBody>
      </p:sp>
      <p:graphicFrame>
        <p:nvGraphicFramePr>
          <p:cNvPr id="5" name="Table Placeholder 5"/>
          <p:cNvGraphicFramePr>
            <a:graphicFrameLocks/>
          </p:cNvGraphicFramePr>
          <p:nvPr>
            <p:extLst>
              <p:ext uri="{D42A27DB-BD31-4B8C-83A1-F6EECF244321}">
                <p14:modId xmlns:p14="http://schemas.microsoft.com/office/powerpoint/2010/main" val="2344171236"/>
              </p:ext>
            </p:extLst>
          </p:nvPr>
        </p:nvGraphicFramePr>
        <p:xfrm>
          <a:off x="509125" y="2065863"/>
          <a:ext cx="8444377" cy="4324824"/>
        </p:xfrm>
        <a:graphic>
          <a:graphicData uri="http://schemas.openxmlformats.org/drawingml/2006/table">
            <a:tbl>
              <a:tblPr firstRow="1" bandRow="1">
                <a:tableStyleId>{5C22544A-7EE6-4342-B048-85BDC9FD1C3A}</a:tableStyleId>
              </a:tblPr>
              <a:tblGrid>
                <a:gridCol w="2465269"/>
                <a:gridCol w="498259"/>
                <a:gridCol w="498259"/>
                <a:gridCol w="498259"/>
                <a:gridCol w="498259"/>
                <a:gridCol w="498259"/>
                <a:gridCol w="498259"/>
                <a:gridCol w="498259"/>
                <a:gridCol w="498259"/>
                <a:gridCol w="498259"/>
                <a:gridCol w="498259"/>
                <a:gridCol w="498259"/>
                <a:gridCol w="498259"/>
              </a:tblGrid>
              <a:tr h="205599">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200" b="1" i="0" u="none" strike="noStrike" dirty="0" smtClean="0">
                          <a:solidFill>
                            <a:schemeClr val="bg1"/>
                          </a:solidFill>
                          <a:effectLst/>
                          <a:latin typeface="Arial" pitchFamily="34" charset="0"/>
                          <a:cs typeface="Arial" pitchFamily="34" charset="0"/>
                        </a:rPr>
                        <a:t>Destination</a:t>
                      </a:r>
                      <a:endParaRPr lang="en-GB" sz="1200" b="1" i="0" u="none" strike="noStrike" dirty="0">
                        <a:solidFill>
                          <a:schemeClr val="bg1"/>
                        </a:solidFill>
                        <a:effectLst/>
                        <a:latin typeface="Arial" pitchFamily="34" charset="0"/>
                        <a:cs typeface="Arial" pitchFamily="34" charset="0"/>
                      </a:endParaRPr>
                    </a:p>
                  </a:txBody>
                  <a:tcPr marL="9525" marR="9525" marT="9525" marB="0" anchor="b"/>
                </a:tc>
                <a:tc gridSpan="10">
                  <a:txBody>
                    <a:bodyPr/>
                    <a:lstStyle/>
                    <a:p>
                      <a:pPr algn="ctr" fontAlgn="b"/>
                      <a:r>
                        <a:rPr lang="en-GB" sz="1200" b="1" i="0" u="none" strike="noStrike" dirty="0" smtClean="0">
                          <a:solidFill>
                            <a:schemeClr val="bg1"/>
                          </a:solidFill>
                          <a:effectLst/>
                          <a:latin typeface="Arial" pitchFamily="34" charset="0"/>
                          <a:cs typeface="Arial" pitchFamily="34" charset="0"/>
                        </a:rPr>
                        <a:t>Base Sizes</a:t>
                      </a:r>
                      <a:endParaRPr lang="en-GB" sz="1200" b="1" i="0" u="none" strike="noStrike" dirty="0">
                        <a:solidFill>
                          <a:schemeClr val="bg1"/>
                        </a:solidFill>
                        <a:effectLst/>
                        <a:latin typeface="Arial" pitchFamily="34" charset="0"/>
                        <a:cs typeface="Arial" pitchFamily="34" charset="0"/>
                      </a:endParaRPr>
                    </a:p>
                  </a:txBody>
                  <a:tcPr marL="9525" marR="9525" marT="9525" marB="0" anchor="b"/>
                </a:tc>
                <a:tc hMerge="1">
                  <a:txBody>
                    <a:bodyPr/>
                    <a:lstStyle/>
                    <a:p>
                      <a:endParaRPr lang="en-GB"/>
                    </a:p>
                  </a:txBody>
                  <a:tcPr/>
                </a:tc>
                <a:tc hMerge="1">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hMerge="1">
                  <a:txBody>
                    <a:bodyPr/>
                    <a:lstStyle/>
                    <a:p>
                      <a:endParaRPr lang="en-GB"/>
                    </a:p>
                  </a:txBody>
                  <a:tcPr/>
                </a:tc>
                <a:tc hMerge="1">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hMerge="1">
                  <a:txBody>
                    <a:bodyPr/>
                    <a:lstStyle/>
                    <a:p>
                      <a:endParaRPr lang="en-GB"/>
                    </a:p>
                  </a:txBody>
                  <a:tcPr/>
                </a:tc>
                <a:tc hMerge="1">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hMerge="1">
                  <a:txBody>
                    <a:bodyPr/>
                    <a:lstStyle/>
                    <a:p>
                      <a:endParaRPr lang="en-GB"/>
                    </a:p>
                  </a:txBody>
                  <a:tcPr/>
                </a:tc>
                <a:tc hMerge="1">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hMerge="1">
                  <a:txBody>
                    <a:bodyPr/>
                    <a:lstStyle/>
                    <a:p>
                      <a:endParaRPr lang="en-GB"/>
                    </a:p>
                  </a:txBody>
                  <a:tcPr/>
                </a:tc>
                <a:tc>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r>
              <a:tr h="205599">
                <a:tc>
                  <a:txBody>
                    <a:bodyPr/>
                    <a:lstStyle/>
                    <a:p>
                      <a:pPr algn="ctr" fontAlgn="b"/>
                      <a:endParaRPr lang="en-GB" sz="1200" b="1" i="0" u="none" strike="noStrike" dirty="0">
                        <a:solidFill>
                          <a:schemeClr val="bg1"/>
                        </a:solidFill>
                        <a:effectLst/>
                        <a:latin typeface="Arial" pitchFamily="34" charset="0"/>
                        <a:cs typeface="Arial" pitchFamily="34" charset="0"/>
                      </a:endParaRPr>
                    </a:p>
                  </a:txBody>
                  <a:tcPr marL="9525" marR="9525" marT="9525" marB="0" anchor="b"/>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2012</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endParaRPr lang="en-GB"/>
                    </a:p>
                  </a:txBody>
                  <a:tcPr/>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2013</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endParaRPr lang="en-GB"/>
                    </a:p>
                  </a:txBody>
                  <a:tcPr/>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2014</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endParaRPr lang="en-GB"/>
                    </a:p>
                  </a:txBody>
                  <a:tcPr/>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2015</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endParaRPr lang="en-GB"/>
                    </a:p>
                  </a:txBody>
                  <a:tcPr/>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2016</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endParaRPr lang="en-GB"/>
                    </a:p>
                  </a:txBody>
                  <a:tcPr/>
                </a:tc>
                <a:tc gridSpan="2">
                  <a:txBody>
                    <a:bodyPr/>
                    <a:lstStyle/>
                    <a:p>
                      <a:pPr algn="ctr" fontAlgn="b"/>
                      <a:r>
                        <a:rPr lang="en-GB" sz="1200" b="1" i="0" u="none" strike="noStrike" dirty="0" smtClean="0">
                          <a:solidFill>
                            <a:schemeClr val="tx1"/>
                          </a:solidFill>
                          <a:effectLst/>
                          <a:latin typeface="Arial" pitchFamily="34" charset="0"/>
                          <a:cs typeface="Arial" pitchFamily="34" charset="0"/>
                        </a:rPr>
                        <a:t>2014-16</a:t>
                      </a:r>
                      <a:endParaRPr lang="en-GB" sz="1200" b="1" i="0" u="none" strike="noStrike" dirty="0">
                        <a:solidFill>
                          <a:schemeClr val="tx1"/>
                        </a:solidFill>
                        <a:effectLst/>
                        <a:latin typeface="Arial" pitchFamily="34" charset="0"/>
                        <a:cs typeface="Arial" pitchFamily="34" charset="0"/>
                      </a:endParaRPr>
                    </a:p>
                  </a:txBody>
                  <a:tcPr marL="9525" marR="9525" marT="9525" marB="0" anchor="b"/>
                </a:tc>
                <a:tc hMerge="1">
                  <a:txBody>
                    <a:bodyPr/>
                    <a:lstStyle/>
                    <a:p>
                      <a:pPr algn="ctr" fontAlgn="b"/>
                      <a:endParaRPr lang="en-GB" sz="1200" b="1" i="0" u="none" strike="noStrike" dirty="0">
                        <a:solidFill>
                          <a:schemeClr val="tx1"/>
                        </a:solidFill>
                        <a:effectLst/>
                        <a:latin typeface="Arial" pitchFamily="34" charset="0"/>
                        <a:cs typeface="Arial" pitchFamily="34" charset="0"/>
                      </a:endParaRPr>
                    </a:p>
                  </a:txBody>
                  <a:tcPr marL="9525" marR="9525" marT="9525" marB="0" anchor="b"/>
                </a:tc>
              </a:tr>
              <a:tr h="165862">
                <a:tc>
                  <a:txBody>
                    <a:bodyPr/>
                    <a:lstStyle/>
                    <a:p>
                      <a:pPr algn="ctr" fontAlgn="b"/>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All</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Holiday </a:t>
                      </a:r>
                      <a:endParaRPr lang="en-GB" sz="1000" b="0" i="0" u="none" strike="noStrike" dirty="0">
                        <a:effectLst/>
                        <a:latin typeface="Arial"/>
                      </a:endParaRP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Bath</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287</a:t>
                      </a:r>
                    </a:p>
                  </a:txBody>
                  <a:tcPr marL="9525" marR="9525" marT="9525" marB="0" anchor="b"/>
                </a:tc>
                <a:tc>
                  <a:txBody>
                    <a:bodyPr/>
                    <a:lstStyle/>
                    <a:p>
                      <a:pPr algn="ctr" fontAlgn="b"/>
                      <a:r>
                        <a:rPr lang="en-GB" sz="1000" b="0" i="0" u="none" strike="noStrike" dirty="0" smtClean="0">
                          <a:effectLst/>
                          <a:latin typeface="Arial"/>
                        </a:rPr>
                        <a:t>149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387</a:t>
                      </a:r>
                    </a:p>
                  </a:txBody>
                  <a:tcPr marL="9525" marR="9525" marT="9525" marB="0" anchor="b"/>
                </a:tc>
                <a:tc>
                  <a:txBody>
                    <a:bodyPr/>
                    <a:lstStyle/>
                    <a:p>
                      <a:pPr algn="ctr" fontAlgn="b"/>
                      <a:r>
                        <a:rPr lang="en-GB" sz="1000" b="0" i="0" u="none" strike="noStrike" dirty="0" smtClean="0">
                          <a:effectLst/>
                          <a:latin typeface="Arial"/>
                        </a:rPr>
                        <a:t>235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317</a:t>
                      </a:r>
                    </a:p>
                  </a:txBody>
                  <a:tcPr marL="9525" marR="9525" marT="9525" marB="0" anchor="b"/>
                </a:tc>
                <a:tc>
                  <a:txBody>
                    <a:bodyPr/>
                    <a:lstStyle/>
                    <a:p>
                      <a:pPr algn="ctr" fontAlgn="b"/>
                      <a:r>
                        <a:rPr lang="en-GB" sz="1000" b="0" i="0" u="none" strike="noStrike" dirty="0" smtClean="0">
                          <a:effectLst/>
                          <a:latin typeface="Arial"/>
                        </a:rPr>
                        <a:t>179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366</a:t>
                      </a:r>
                    </a:p>
                  </a:txBody>
                  <a:tcPr marL="9525" marR="9525" marT="9525" marB="0" anchor="b"/>
                </a:tc>
                <a:tc>
                  <a:txBody>
                    <a:bodyPr/>
                    <a:lstStyle/>
                    <a:p>
                      <a:pPr algn="ctr" fontAlgn="b"/>
                      <a:r>
                        <a:rPr lang="en-GB" sz="1000" b="0" i="0" u="none" strike="noStrike" dirty="0" smtClean="0">
                          <a:effectLst/>
                          <a:latin typeface="Arial"/>
                        </a:rPr>
                        <a:t>210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379</a:t>
                      </a:r>
                    </a:p>
                  </a:txBody>
                  <a:tcPr marL="9525" marR="9525" marT="9525" marB="0" anchor="b"/>
                </a:tc>
                <a:tc>
                  <a:txBody>
                    <a:bodyPr/>
                    <a:lstStyle/>
                    <a:p>
                      <a:pPr algn="ctr" fontAlgn="b"/>
                      <a:r>
                        <a:rPr lang="en-GB" sz="1000" b="0" i="0" u="none" strike="noStrike" dirty="0" smtClean="0">
                          <a:effectLst/>
                          <a:latin typeface="Arial"/>
                        </a:rPr>
                        <a:t>213</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1,062</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602</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Birmingham</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942</a:t>
                      </a:r>
                    </a:p>
                  </a:txBody>
                  <a:tcPr marL="9525" marR="9525" marT="9525" marB="0" anchor="b"/>
                </a:tc>
                <a:tc>
                  <a:txBody>
                    <a:bodyPr/>
                    <a:lstStyle/>
                    <a:p>
                      <a:pPr algn="ctr" fontAlgn="b"/>
                      <a:r>
                        <a:rPr lang="en-GB" sz="1000" b="0" i="0" u="none" strike="noStrike" dirty="0" smtClean="0">
                          <a:effectLst/>
                          <a:latin typeface="Arial"/>
                        </a:rPr>
                        <a:t>160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1,059</a:t>
                      </a:r>
                    </a:p>
                  </a:txBody>
                  <a:tcPr marL="9525" marR="9525" marT="9525" marB="0" anchor="b"/>
                </a:tc>
                <a:tc>
                  <a:txBody>
                    <a:bodyPr/>
                    <a:lstStyle/>
                    <a:p>
                      <a:pPr algn="ctr" fontAlgn="b"/>
                      <a:r>
                        <a:rPr lang="en-GB" sz="1000" b="0" i="0" u="none" strike="noStrike" dirty="0" smtClean="0">
                          <a:effectLst/>
                          <a:latin typeface="Arial"/>
                        </a:rPr>
                        <a:t>185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907</a:t>
                      </a:r>
                    </a:p>
                  </a:txBody>
                  <a:tcPr marL="9525" marR="9525" marT="9525" marB="0" anchor="b"/>
                </a:tc>
                <a:tc>
                  <a:txBody>
                    <a:bodyPr/>
                    <a:lstStyle/>
                    <a:p>
                      <a:pPr algn="ctr" fontAlgn="b"/>
                      <a:r>
                        <a:rPr lang="en-GB" sz="1000" b="0" i="0" u="none" strike="noStrike" dirty="0" smtClean="0">
                          <a:effectLst/>
                          <a:latin typeface="Arial"/>
                        </a:rPr>
                        <a:t>168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961</a:t>
                      </a:r>
                    </a:p>
                  </a:txBody>
                  <a:tcPr marL="9525" marR="9525" marT="9525" marB="0" anchor="b"/>
                </a:tc>
                <a:tc>
                  <a:txBody>
                    <a:bodyPr/>
                    <a:lstStyle/>
                    <a:p>
                      <a:pPr algn="ctr" fontAlgn="b"/>
                      <a:r>
                        <a:rPr lang="en-GB" sz="1000" b="0" i="0" u="none" strike="noStrike" dirty="0" smtClean="0">
                          <a:effectLst/>
                          <a:latin typeface="Arial"/>
                        </a:rPr>
                        <a:t>174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957</a:t>
                      </a:r>
                    </a:p>
                  </a:txBody>
                  <a:tcPr marL="9525" marR="9525" marT="9525" marB="0" anchor="b"/>
                </a:tc>
                <a:tc>
                  <a:txBody>
                    <a:bodyPr/>
                    <a:lstStyle/>
                    <a:p>
                      <a:pPr algn="ctr" fontAlgn="b"/>
                      <a:r>
                        <a:rPr lang="en-GB" sz="1000" b="0" i="0" u="none" strike="noStrike" dirty="0" smtClean="0">
                          <a:effectLst/>
                          <a:latin typeface="Arial"/>
                        </a:rPr>
                        <a:t>147</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2,825</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489</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Bournemouth</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211</a:t>
                      </a:r>
                    </a:p>
                  </a:txBody>
                  <a:tcPr marL="9525" marR="9525" marT="9525" marB="0" anchor="b"/>
                </a:tc>
                <a:tc>
                  <a:txBody>
                    <a:bodyPr/>
                    <a:lstStyle/>
                    <a:p>
                      <a:pPr algn="ctr" fontAlgn="b"/>
                      <a:r>
                        <a:rPr lang="en-GB" sz="1000" b="0" i="0" u="none" strike="noStrike" dirty="0" smtClean="0">
                          <a:effectLst/>
                          <a:latin typeface="Arial"/>
                        </a:rPr>
                        <a:t>70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187</a:t>
                      </a:r>
                    </a:p>
                  </a:txBody>
                  <a:tcPr marL="9525" marR="9525" marT="9525" marB="0" anchor="b"/>
                </a:tc>
                <a:tc>
                  <a:txBody>
                    <a:bodyPr/>
                    <a:lstStyle/>
                    <a:p>
                      <a:pPr algn="ctr" fontAlgn="b"/>
                      <a:r>
                        <a:rPr lang="en-GB" sz="1000" b="0" i="0" u="none" strike="noStrike" dirty="0" smtClean="0">
                          <a:effectLst/>
                          <a:latin typeface="Arial"/>
                        </a:rPr>
                        <a:t>71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169</a:t>
                      </a:r>
                    </a:p>
                  </a:txBody>
                  <a:tcPr marL="9525" marR="9525" marT="9525" marB="0" anchor="b"/>
                </a:tc>
                <a:tc>
                  <a:txBody>
                    <a:bodyPr/>
                    <a:lstStyle/>
                    <a:p>
                      <a:pPr algn="ctr" fontAlgn="b"/>
                      <a:r>
                        <a:rPr lang="en-GB" sz="1000" b="0" i="0" u="none" strike="noStrike" dirty="0" smtClean="0">
                          <a:effectLst/>
                          <a:latin typeface="Arial"/>
                        </a:rPr>
                        <a:t>57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181</a:t>
                      </a:r>
                    </a:p>
                  </a:txBody>
                  <a:tcPr marL="9525" marR="9525" marT="9525" marB="0" anchor="b"/>
                </a:tc>
                <a:tc>
                  <a:txBody>
                    <a:bodyPr/>
                    <a:lstStyle/>
                    <a:p>
                      <a:pPr algn="ctr" fontAlgn="b"/>
                      <a:r>
                        <a:rPr lang="en-GB" sz="1000" b="0" i="0" u="none" strike="noStrike" dirty="0" smtClean="0">
                          <a:effectLst/>
                          <a:latin typeface="Arial"/>
                        </a:rPr>
                        <a:t>66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186</a:t>
                      </a:r>
                    </a:p>
                  </a:txBody>
                  <a:tcPr marL="9525" marR="9525" marT="9525" marB="0" anchor="b"/>
                </a:tc>
                <a:tc>
                  <a:txBody>
                    <a:bodyPr/>
                    <a:lstStyle/>
                    <a:p>
                      <a:pPr algn="ctr" fontAlgn="b"/>
                      <a:r>
                        <a:rPr lang="en-GB" sz="1000" b="0" i="0" u="none" strike="noStrike" dirty="0" smtClean="0">
                          <a:effectLst/>
                          <a:latin typeface="Arial"/>
                        </a:rPr>
                        <a:t>77</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536</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200</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Brighton and Hove</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348</a:t>
                      </a:r>
                    </a:p>
                  </a:txBody>
                  <a:tcPr marL="9525" marR="9525" marT="9525" marB="0" anchor="b"/>
                </a:tc>
                <a:tc>
                  <a:txBody>
                    <a:bodyPr/>
                    <a:lstStyle/>
                    <a:p>
                      <a:pPr algn="ctr" fontAlgn="b"/>
                      <a:r>
                        <a:rPr lang="en-GB" sz="1000" b="0" i="0" u="none" strike="noStrike" dirty="0" smtClean="0">
                          <a:effectLst/>
                          <a:latin typeface="Arial"/>
                        </a:rPr>
                        <a:t>151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412</a:t>
                      </a:r>
                    </a:p>
                  </a:txBody>
                  <a:tcPr marL="9525" marR="9525" marT="9525" marB="0" anchor="b"/>
                </a:tc>
                <a:tc>
                  <a:txBody>
                    <a:bodyPr/>
                    <a:lstStyle/>
                    <a:p>
                      <a:pPr algn="ctr" fontAlgn="b"/>
                      <a:r>
                        <a:rPr lang="en-GB" sz="1000" b="0" i="0" u="none" strike="noStrike" dirty="0" smtClean="0">
                          <a:effectLst/>
                          <a:latin typeface="Arial"/>
                        </a:rPr>
                        <a:t>197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384</a:t>
                      </a:r>
                    </a:p>
                  </a:txBody>
                  <a:tcPr marL="9525" marR="9525" marT="9525" marB="0" anchor="b"/>
                </a:tc>
                <a:tc>
                  <a:txBody>
                    <a:bodyPr/>
                    <a:lstStyle/>
                    <a:p>
                      <a:pPr algn="ctr" fontAlgn="b"/>
                      <a:r>
                        <a:rPr lang="en-GB" sz="1000" b="0" i="0" u="none" strike="noStrike" dirty="0" smtClean="0">
                          <a:effectLst/>
                          <a:latin typeface="Arial"/>
                        </a:rPr>
                        <a:t>188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428</a:t>
                      </a:r>
                    </a:p>
                  </a:txBody>
                  <a:tcPr marL="9525" marR="9525" marT="9525" marB="0" anchor="b"/>
                </a:tc>
                <a:tc>
                  <a:txBody>
                    <a:bodyPr/>
                    <a:lstStyle/>
                    <a:p>
                      <a:pPr algn="ctr" fontAlgn="b"/>
                      <a:r>
                        <a:rPr lang="en-GB" sz="1000" b="0" i="0" u="none" strike="noStrike" dirty="0" smtClean="0">
                          <a:effectLst/>
                          <a:latin typeface="Arial"/>
                        </a:rPr>
                        <a:t>191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398</a:t>
                      </a:r>
                    </a:p>
                  </a:txBody>
                  <a:tcPr marL="9525" marR="9525" marT="9525" marB="0" anchor="b"/>
                </a:tc>
                <a:tc>
                  <a:txBody>
                    <a:bodyPr/>
                    <a:lstStyle/>
                    <a:p>
                      <a:pPr algn="ctr" fontAlgn="b"/>
                      <a:r>
                        <a:rPr lang="en-GB" sz="1000" b="0" i="0" u="none" strike="noStrike" dirty="0" smtClean="0">
                          <a:effectLst/>
                          <a:latin typeface="Arial"/>
                        </a:rPr>
                        <a:t>166</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1,210</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545</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Bristol</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529</a:t>
                      </a:r>
                    </a:p>
                  </a:txBody>
                  <a:tcPr marL="9525" marR="9525" marT="9525" marB="0" anchor="b"/>
                </a:tc>
                <a:tc>
                  <a:txBody>
                    <a:bodyPr/>
                    <a:lstStyle/>
                    <a:p>
                      <a:pPr algn="ctr" fontAlgn="b"/>
                      <a:r>
                        <a:rPr lang="en-GB" sz="1000" b="0" i="0" u="none" strike="noStrike" dirty="0" smtClean="0">
                          <a:effectLst/>
                          <a:latin typeface="Arial"/>
                        </a:rPr>
                        <a:t>138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601</a:t>
                      </a:r>
                    </a:p>
                  </a:txBody>
                  <a:tcPr marL="9525" marR="9525" marT="9525" marB="0" anchor="b"/>
                </a:tc>
                <a:tc>
                  <a:txBody>
                    <a:bodyPr/>
                    <a:lstStyle/>
                    <a:p>
                      <a:pPr algn="ctr" fontAlgn="b"/>
                      <a:r>
                        <a:rPr lang="en-GB" sz="1000" b="0" i="0" u="none" strike="noStrike" dirty="0" smtClean="0">
                          <a:effectLst/>
                          <a:latin typeface="Arial"/>
                        </a:rPr>
                        <a:t>182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592</a:t>
                      </a:r>
                    </a:p>
                  </a:txBody>
                  <a:tcPr marL="9525" marR="9525" marT="9525" marB="0" anchor="b"/>
                </a:tc>
                <a:tc>
                  <a:txBody>
                    <a:bodyPr/>
                    <a:lstStyle/>
                    <a:p>
                      <a:pPr algn="ctr" fontAlgn="b"/>
                      <a:r>
                        <a:rPr lang="en-GB" sz="1000" b="0" i="0" u="none" strike="noStrike" dirty="0" smtClean="0">
                          <a:effectLst/>
                          <a:latin typeface="Arial"/>
                        </a:rPr>
                        <a:t>151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609</a:t>
                      </a:r>
                    </a:p>
                  </a:txBody>
                  <a:tcPr marL="9525" marR="9525" marT="9525" marB="0" anchor="b"/>
                </a:tc>
                <a:tc>
                  <a:txBody>
                    <a:bodyPr/>
                    <a:lstStyle/>
                    <a:p>
                      <a:pPr algn="ctr" fontAlgn="b"/>
                      <a:r>
                        <a:rPr lang="en-GB" sz="1000" b="0" i="0" u="none" strike="noStrike" dirty="0" smtClean="0">
                          <a:effectLst/>
                          <a:latin typeface="Arial"/>
                        </a:rPr>
                        <a:t>175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667</a:t>
                      </a:r>
                    </a:p>
                  </a:txBody>
                  <a:tcPr marL="9525" marR="9525" marT="9525" marB="0" anchor="b"/>
                </a:tc>
                <a:tc>
                  <a:txBody>
                    <a:bodyPr/>
                    <a:lstStyle/>
                    <a:p>
                      <a:pPr algn="ctr" fontAlgn="b"/>
                      <a:r>
                        <a:rPr lang="en-GB" sz="1000" b="0" i="0" u="none" strike="noStrike" dirty="0" smtClean="0">
                          <a:effectLst/>
                          <a:latin typeface="Arial"/>
                        </a:rPr>
                        <a:t>190</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1,868</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516</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Cambridge</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504</a:t>
                      </a:r>
                    </a:p>
                  </a:txBody>
                  <a:tcPr marL="9525" marR="9525" marT="9525" marB="0" anchor="b"/>
                </a:tc>
                <a:tc>
                  <a:txBody>
                    <a:bodyPr/>
                    <a:lstStyle/>
                    <a:p>
                      <a:pPr algn="ctr" fontAlgn="b"/>
                      <a:r>
                        <a:rPr lang="en-GB" sz="1000" b="0" i="0" u="none" strike="noStrike" dirty="0" smtClean="0">
                          <a:effectLst/>
                          <a:latin typeface="Arial"/>
                        </a:rPr>
                        <a:t>155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517</a:t>
                      </a:r>
                    </a:p>
                  </a:txBody>
                  <a:tcPr marL="9525" marR="9525" marT="9525" marB="0" anchor="b"/>
                </a:tc>
                <a:tc>
                  <a:txBody>
                    <a:bodyPr/>
                    <a:lstStyle/>
                    <a:p>
                      <a:pPr algn="ctr" fontAlgn="b"/>
                      <a:r>
                        <a:rPr lang="en-GB" sz="1000" b="0" i="0" u="none" strike="noStrike" dirty="0" smtClean="0">
                          <a:effectLst/>
                          <a:latin typeface="Arial"/>
                        </a:rPr>
                        <a:t>159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473</a:t>
                      </a:r>
                    </a:p>
                  </a:txBody>
                  <a:tcPr marL="9525" marR="9525" marT="9525" marB="0" anchor="b"/>
                </a:tc>
                <a:tc>
                  <a:txBody>
                    <a:bodyPr/>
                    <a:lstStyle/>
                    <a:p>
                      <a:pPr algn="ctr" fontAlgn="b"/>
                      <a:r>
                        <a:rPr lang="en-GB" sz="1000" b="0" i="0" u="none" strike="noStrike" dirty="0" smtClean="0">
                          <a:effectLst/>
                          <a:latin typeface="Arial"/>
                        </a:rPr>
                        <a:t>141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441</a:t>
                      </a:r>
                    </a:p>
                  </a:txBody>
                  <a:tcPr marL="9525" marR="9525" marT="9525" marB="0" anchor="b"/>
                </a:tc>
                <a:tc>
                  <a:txBody>
                    <a:bodyPr/>
                    <a:lstStyle/>
                    <a:p>
                      <a:pPr algn="ctr" fontAlgn="b"/>
                      <a:r>
                        <a:rPr lang="en-GB" sz="1000" b="0" i="0" u="none" strike="noStrike" dirty="0" smtClean="0">
                          <a:effectLst/>
                          <a:latin typeface="Arial"/>
                        </a:rPr>
                        <a:t>110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511</a:t>
                      </a:r>
                    </a:p>
                  </a:txBody>
                  <a:tcPr marL="9525" marR="9525" marT="9525" marB="0" anchor="b"/>
                </a:tc>
                <a:tc>
                  <a:txBody>
                    <a:bodyPr/>
                    <a:lstStyle/>
                    <a:p>
                      <a:pPr algn="ctr" fontAlgn="b"/>
                      <a:r>
                        <a:rPr lang="en-GB" sz="1000" b="0" i="0" u="none" strike="noStrike" dirty="0" smtClean="0">
                          <a:effectLst/>
                          <a:latin typeface="Arial"/>
                        </a:rPr>
                        <a:t>168</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1,425</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419</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Canterbury</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182</a:t>
                      </a:r>
                    </a:p>
                  </a:txBody>
                  <a:tcPr marL="9525" marR="9525" marT="9525" marB="0" anchor="b"/>
                </a:tc>
                <a:tc>
                  <a:txBody>
                    <a:bodyPr/>
                    <a:lstStyle/>
                    <a:p>
                      <a:pPr algn="ctr" fontAlgn="b"/>
                      <a:r>
                        <a:rPr lang="en-GB" sz="1000" b="0" i="0" u="none" strike="noStrike" dirty="0" smtClean="0">
                          <a:effectLst/>
                          <a:latin typeface="Arial"/>
                        </a:rPr>
                        <a:t>92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199</a:t>
                      </a:r>
                    </a:p>
                  </a:txBody>
                  <a:tcPr marL="9525" marR="9525" marT="9525" marB="0" anchor="b"/>
                </a:tc>
                <a:tc>
                  <a:txBody>
                    <a:bodyPr/>
                    <a:lstStyle/>
                    <a:p>
                      <a:pPr algn="ctr" fontAlgn="b"/>
                      <a:r>
                        <a:rPr lang="en-GB" sz="1000" b="0" i="0" u="none" strike="noStrike" dirty="0" smtClean="0">
                          <a:effectLst/>
                          <a:latin typeface="Arial"/>
                        </a:rPr>
                        <a:t>106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174</a:t>
                      </a:r>
                    </a:p>
                  </a:txBody>
                  <a:tcPr marL="9525" marR="9525" marT="9525" marB="0" anchor="b"/>
                </a:tc>
                <a:tc>
                  <a:txBody>
                    <a:bodyPr/>
                    <a:lstStyle/>
                    <a:p>
                      <a:pPr algn="ctr" fontAlgn="b"/>
                      <a:r>
                        <a:rPr lang="en-GB" sz="1000" b="0" i="0" u="none" strike="noStrike" dirty="0" smtClean="0">
                          <a:effectLst/>
                          <a:latin typeface="Arial"/>
                        </a:rPr>
                        <a:t>90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175</a:t>
                      </a:r>
                    </a:p>
                  </a:txBody>
                  <a:tcPr marL="9525" marR="9525" marT="9525" marB="0" anchor="b"/>
                </a:tc>
                <a:tc>
                  <a:txBody>
                    <a:bodyPr/>
                    <a:lstStyle/>
                    <a:p>
                      <a:pPr algn="ctr" fontAlgn="b"/>
                      <a:r>
                        <a:rPr lang="en-GB" sz="1000" b="0" i="0" u="none" strike="noStrike" dirty="0" smtClean="0">
                          <a:effectLst/>
                          <a:latin typeface="Arial"/>
                        </a:rPr>
                        <a:t>92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157</a:t>
                      </a:r>
                    </a:p>
                  </a:txBody>
                  <a:tcPr marL="9525" marR="9525" marT="9525" marB="0" anchor="b"/>
                </a:tc>
                <a:tc>
                  <a:txBody>
                    <a:bodyPr/>
                    <a:lstStyle/>
                    <a:p>
                      <a:pPr algn="ctr" fontAlgn="b"/>
                      <a:r>
                        <a:rPr lang="en-GB" sz="1000" b="0" i="0" u="none" strike="noStrike" dirty="0" smtClean="0">
                          <a:effectLst/>
                          <a:latin typeface="Arial"/>
                        </a:rPr>
                        <a:t>73</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506</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255</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Eastbourne</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79</a:t>
                      </a:r>
                    </a:p>
                  </a:txBody>
                  <a:tcPr marL="9525" marR="9525" marT="9525" marB="0" anchor="b"/>
                </a:tc>
                <a:tc>
                  <a:txBody>
                    <a:bodyPr/>
                    <a:lstStyle/>
                    <a:p>
                      <a:pPr algn="ctr" fontAlgn="b"/>
                      <a:r>
                        <a:rPr lang="en-GB" sz="1000" b="0" i="0" u="none" strike="noStrike" dirty="0" smtClean="0">
                          <a:effectLst/>
                          <a:latin typeface="Arial"/>
                        </a:rPr>
                        <a:t>34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89</a:t>
                      </a:r>
                    </a:p>
                  </a:txBody>
                  <a:tcPr marL="9525" marR="9525" marT="9525" marB="0" anchor="b"/>
                </a:tc>
                <a:tc>
                  <a:txBody>
                    <a:bodyPr/>
                    <a:lstStyle/>
                    <a:p>
                      <a:pPr algn="ctr" fontAlgn="b"/>
                      <a:r>
                        <a:rPr lang="en-GB" sz="1000" b="0" i="0" u="none" strike="noStrike" dirty="0" smtClean="0">
                          <a:effectLst/>
                          <a:latin typeface="Arial"/>
                        </a:rPr>
                        <a:t>46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100</a:t>
                      </a:r>
                    </a:p>
                  </a:txBody>
                  <a:tcPr marL="9525" marR="9525" marT="9525" marB="0" anchor="b"/>
                </a:tc>
                <a:tc>
                  <a:txBody>
                    <a:bodyPr/>
                    <a:lstStyle/>
                    <a:p>
                      <a:pPr algn="ctr" fontAlgn="b"/>
                      <a:r>
                        <a:rPr lang="en-GB" sz="1000" b="0" i="0" u="none" strike="noStrike" dirty="0" smtClean="0">
                          <a:effectLst/>
                          <a:latin typeface="Arial"/>
                        </a:rPr>
                        <a:t>55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114</a:t>
                      </a:r>
                    </a:p>
                  </a:txBody>
                  <a:tcPr marL="9525" marR="9525" marT="9525" marB="0" anchor="b"/>
                </a:tc>
                <a:tc>
                  <a:txBody>
                    <a:bodyPr/>
                    <a:lstStyle/>
                    <a:p>
                      <a:pPr algn="ctr" fontAlgn="b"/>
                      <a:r>
                        <a:rPr lang="en-GB" sz="1000" b="0" i="0" u="none" strike="noStrike" dirty="0" smtClean="0">
                          <a:effectLst/>
                          <a:latin typeface="Arial"/>
                        </a:rPr>
                        <a:t>61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93</a:t>
                      </a:r>
                    </a:p>
                  </a:txBody>
                  <a:tcPr marL="9525" marR="9525" marT="9525" marB="0" anchor="b"/>
                </a:tc>
                <a:tc>
                  <a:txBody>
                    <a:bodyPr/>
                    <a:lstStyle/>
                    <a:p>
                      <a:pPr algn="ctr" fontAlgn="b"/>
                      <a:r>
                        <a:rPr lang="en-GB" sz="1000" b="0" i="0" u="none" strike="noStrike" dirty="0" smtClean="0">
                          <a:effectLst/>
                          <a:latin typeface="Arial"/>
                        </a:rPr>
                        <a:t>46</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307</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162</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Exeter</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98</a:t>
                      </a:r>
                    </a:p>
                  </a:txBody>
                  <a:tcPr marL="9525" marR="9525" marT="9525" marB="0" anchor="b"/>
                </a:tc>
                <a:tc>
                  <a:txBody>
                    <a:bodyPr/>
                    <a:lstStyle/>
                    <a:p>
                      <a:pPr algn="ctr" fontAlgn="b"/>
                      <a:r>
                        <a:rPr lang="en-GB" sz="1000" b="0" i="0" u="none" strike="noStrike" dirty="0" smtClean="0">
                          <a:effectLst/>
                          <a:latin typeface="Arial"/>
                        </a:rPr>
                        <a:t>32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142</a:t>
                      </a:r>
                    </a:p>
                  </a:txBody>
                  <a:tcPr marL="9525" marR="9525" marT="9525" marB="0" anchor="b"/>
                </a:tc>
                <a:tc>
                  <a:txBody>
                    <a:bodyPr/>
                    <a:lstStyle/>
                    <a:p>
                      <a:pPr algn="ctr" fontAlgn="b"/>
                      <a:r>
                        <a:rPr lang="en-GB" sz="1000" b="0" i="0" u="none" strike="noStrike" dirty="0" smtClean="0">
                          <a:effectLst/>
                          <a:latin typeface="Arial"/>
                        </a:rPr>
                        <a:t>61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110</a:t>
                      </a:r>
                    </a:p>
                  </a:txBody>
                  <a:tcPr marL="9525" marR="9525" marT="9525" marB="0" anchor="b"/>
                </a:tc>
                <a:tc>
                  <a:txBody>
                    <a:bodyPr/>
                    <a:lstStyle/>
                    <a:p>
                      <a:pPr algn="ctr" fontAlgn="b"/>
                      <a:r>
                        <a:rPr lang="en-GB" sz="1000" b="0" i="0" u="none" strike="noStrike" dirty="0" smtClean="0">
                          <a:effectLst/>
                          <a:latin typeface="Arial"/>
                        </a:rPr>
                        <a:t>48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132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57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129</a:t>
                      </a:r>
                    </a:p>
                  </a:txBody>
                  <a:tcPr marL="9525" marR="9525" marT="9525" marB="0" anchor="b"/>
                </a:tc>
                <a:tc>
                  <a:txBody>
                    <a:bodyPr/>
                    <a:lstStyle/>
                    <a:p>
                      <a:pPr algn="ctr" fontAlgn="b"/>
                      <a:r>
                        <a:rPr lang="en-GB" sz="1000" b="0" i="0" u="none" strike="noStrike" dirty="0" smtClean="0">
                          <a:effectLst/>
                          <a:latin typeface="Arial"/>
                        </a:rPr>
                        <a:t>52</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371</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157</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Hastings</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81</a:t>
                      </a:r>
                    </a:p>
                  </a:txBody>
                  <a:tcPr marL="9525" marR="9525" marT="9525" marB="0" anchor="b"/>
                </a:tc>
                <a:tc>
                  <a:txBody>
                    <a:bodyPr/>
                    <a:lstStyle/>
                    <a:p>
                      <a:pPr algn="ctr" fontAlgn="b"/>
                      <a:r>
                        <a:rPr lang="en-GB" sz="1000" b="0" i="0" u="none" strike="noStrike" dirty="0" smtClean="0">
                          <a:effectLst/>
                          <a:latin typeface="Arial"/>
                        </a:rPr>
                        <a:t>41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80</a:t>
                      </a:r>
                    </a:p>
                  </a:txBody>
                  <a:tcPr marL="9525" marR="9525" marT="9525" marB="0" anchor="b"/>
                </a:tc>
                <a:tc>
                  <a:txBody>
                    <a:bodyPr/>
                    <a:lstStyle/>
                    <a:p>
                      <a:pPr algn="ctr" fontAlgn="b"/>
                      <a:r>
                        <a:rPr lang="en-GB" sz="1000" b="0" i="0" u="none" strike="noStrike" dirty="0" smtClean="0">
                          <a:effectLst/>
                          <a:latin typeface="Arial"/>
                        </a:rPr>
                        <a:t>44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70</a:t>
                      </a:r>
                    </a:p>
                  </a:txBody>
                  <a:tcPr marL="9525" marR="9525" marT="9525" marB="0" anchor="b"/>
                </a:tc>
                <a:tc>
                  <a:txBody>
                    <a:bodyPr/>
                    <a:lstStyle/>
                    <a:p>
                      <a:pPr algn="ctr" fontAlgn="b"/>
                      <a:r>
                        <a:rPr lang="en-GB" sz="1000" b="0" i="0" u="none" strike="noStrike" dirty="0" smtClean="0">
                          <a:effectLst/>
                          <a:latin typeface="Arial"/>
                        </a:rPr>
                        <a:t>49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109</a:t>
                      </a:r>
                    </a:p>
                  </a:txBody>
                  <a:tcPr marL="9525" marR="9525" marT="9525" marB="0" anchor="b"/>
                </a:tc>
                <a:tc>
                  <a:txBody>
                    <a:bodyPr/>
                    <a:lstStyle/>
                    <a:p>
                      <a:pPr algn="ctr" fontAlgn="b"/>
                      <a:r>
                        <a:rPr lang="en-GB" sz="1000" b="0" i="0" u="none" strike="noStrike" dirty="0" smtClean="0">
                          <a:effectLst/>
                          <a:latin typeface="Arial"/>
                        </a:rPr>
                        <a:t>76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63</a:t>
                      </a:r>
                    </a:p>
                  </a:txBody>
                  <a:tcPr marL="9525" marR="9525" marT="9525" marB="0" anchor="b"/>
                </a:tc>
                <a:tc>
                  <a:txBody>
                    <a:bodyPr/>
                    <a:lstStyle/>
                    <a:p>
                      <a:pPr algn="ctr" fontAlgn="b"/>
                      <a:r>
                        <a:rPr lang="en-GB" sz="1000" b="0" i="0" u="none" strike="noStrike" dirty="0" smtClean="0">
                          <a:effectLst/>
                          <a:latin typeface="Arial"/>
                        </a:rPr>
                        <a:t>33</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242</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158</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Leeds</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364</a:t>
                      </a:r>
                    </a:p>
                  </a:txBody>
                  <a:tcPr marL="9525" marR="9525" marT="9525" marB="0" anchor="b"/>
                </a:tc>
                <a:tc>
                  <a:txBody>
                    <a:bodyPr/>
                    <a:lstStyle/>
                    <a:p>
                      <a:pPr algn="ctr" fontAlgn="b"/>
                      <a:r>
                        <a:rPr lang="en-GB" sz="1000" b="0" i="0" u="none" strike="noStrike" dirty="0" smtClean="0">
                          <a:effectLst/>
                          <a:latin typeface="Arial"/>
                        </a:rPr>
                        <a:t>79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343</a:t>
                      </a:r>
                    </a:p>
                  </a:txBody>
                  <a:tcPr marL="9525" marR="9525" marT="9525" marB="0" anchor="b"/>
                </a:tc>
                <a:tc>
                  <a:txBody>
                    <a:bodyPr/>
                    <a:lstStyle/>
                    <a:p>
                      <a:pPr algn="ctr" fontAlgn="b"/>
                      <a:r>
                        <a:rPr lang="en-GB" sz="1000" b="0" i="0" u="none" strike="noStrike" dirty="0" smtClean="0">
                          <a:effectLst/>
                          <a:latin typeface="Arial"/>
                        </a:rPr>
                        <a:t>66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331</a:t>
                      </a:r>
                    </a:p>
                  </a:txBody>
                  <a:tcPr marL="9525" marR="9525" marT="9525" marB="0" anchor="b"/>
                </a:tc>
                <a:tc>
                  <a:txBody>
                    <a:bodyPr/>
                    <a:lstStyle/>
                    <a:p>
                      <a:pPr algn="ctr" fontAlgn="b"/>
                      <a:r>
                        <a:rPr lang="en-GB" sz="1000" b="0" i="0" u="none" strike="noStrike" dirty="0" smtClean="0">
                          <a:effectLst/>
                          <a:latin typeface="Arial"/>
                        </a:rPr>
                        <a:t>60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353</a:t>
                      </a:r>
                    </a:p>
                  </a:txBody>
                  <a:tcPr marL="9525" marR="9525" marT="9525" marB="0" anchor="b"/>
                </a:tc>
                <a:tc>
                  <a:txBody>
                    <a:bodyPr/>
                    <a:lstStyle/>
                    <a:p>
                      <a:pPr algn="ctr" fontAlgn="b"/>
                      <a:r>
                        <a:rPr lang="en-GB" sz="1000" b="0" i="0" u="none" strike="noStrike" dirty="0" smtClean="0">
                          <a:effectLst/>
                          <a:latin typeface="Arial"/>
                        </a:rPr>
                        <a:t>83</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334</a:t>
                      </a:r>
                    </a:p>
                  </a:txBody>
                  <a:tcPr marL="9525" marR="9525" marT="9525" marB="0" anchor="b"/>
                </a:tc>
                <a:tc>
                  <a:txBody>
                    <a:bodyPr/>
                    <a:lstStyle/>
                    <a:p>
                      <a:pPr algn="ctr" fontAlgn="b"/>
                      <a:r>
                        <a:rPr lang="en-GB" sz="1000" b="0" i="0" u="none" strike="noStrike" dirty="0" smtClean="0">
                          <a:effectLst/>
                          <a:latin typeface="Arial"/>
                        </a:rPr>
                        <a:t>65</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1,018</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208</a:t>
                      </a:r>
                    </a:p>
                  </a:txBody>
                  <a:tcPr marL="9525" marR="9525" marT="9525" marB="0" anchor="b"/>
                </a:tc>
              </a:tr>
              <a:tr h="165862">
                <a:tc>
                  <a:txBody>
                    <a:bodyPr/>
                    <a:lstStyle/>
                    <a:p>
                      <a:pPr algn="ctr" fontAlgn="b"/>
                      <a:r>
                        <a:rPr lang="en-GB" sz="1100" b="1" i="0" u="none" strike="noStrike" dirty="0" smtClean="0">
                          <a:solidFill>
                            <a:schemeClr val="tx1"/>
                          </a:solidFill>
                          <a:effectLst/>
                          <a:latin typeface="Arial" pitchFamily="34" charset="0"/>
                          <a:cs typeface="Arial" pitchFamily="34" charset="0"/>
                        </a:rPr>
                        <a:t>Liverpool</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704</a:t>
                      </a:r>
                    </a:p>
                  </a:txBody>
                  <a:tcPr marL="9525" marR="9525" marT="9525" marB="0" anchor="b"/>
                </a:tc>
                <a:tc>
                  <a:txBody>
                    <a:bodyPr/>
                    <a:lstStyle/>
                    <a:p>
                      <a:pPr algn="ctr" fontAlgn="b"/>
                      <a:r>
                        <a:rPr lang="en-GB" sz="1000" b="0" i="0" u="none" strike="noStrike" dirty="0" smtClean="0">
                          <a:effectLst/>
                          <a:latin typeface="Arial"/>
                        </a:rPr>
                        <a:t>209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740</a:t>
                      </a:r>
                    </a:p>
                  </a:txBody>
                  <a:tcPr marL="9525" marR="9525" marT="9525" marB="0" anchor="b"/>
                </a:tc>
                <a:tc>
                  <a:txBody>
                    <a:bodyPr/>
                    <a:lstStyle/>
                    <a:p>
                      <a:pPr algn="ctr" fontAlgn="b"/>
                      <a:r>
                        <a:rPr lang="en-GB" sz="1000" b="0" i="0" u="none" strike="noStrike" dirty="0" smtClean="0">
                          <a:effectLst/>
                          <a:latin typeface="Arial"/>
                        </a:rPr>
                        <a:t>260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729</a:t>
                      </a:r>
                    </a:p>
                  </a:txBody>
                  <a:tcPr marL="9525" marR="9525" marT="9525" marB="0" anchor="b"/>
                </a:tc>
                <a:tc>
                  <a:txBody>
                    <a:bodyPr/>
                    <a:lstStyle/>
                    <a:p>
                      <a:pPr algn="ctr" fontAlgn="b"/>
                      <a:r>
                        <a:rPr lang="en-GB" sz="1000" b="0" i="0" u="none" strike="noStrike" dirty="0" smtClean="0">
                          <a:effectLst/>
                          <a:latin typeface="Arial"/>
                        </a:rPr>
                        <a:t>265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718</a:t>
                      </a:r>
                    </a:p>
                  </a:txBody>
                  <a:tcPr marL="9525" marR="9525" marT="9525" marB="0" anchor="b"/>
                </a:tc>
                <a:tc>
                  <a:txBody>
                    <a:bodyPr/>
                    <a:lstStyle/>
                    <a:p>
                      <a:pPr algn="ctr" fontAlgn="b"/>
                      <a:r>
                        <a:rPr lang="en-GB" sz="1000" b="0" i="0" u="none" strike="noStrike" dirty="0" smtClean="0">
                          <a:effectLst/>
                          <a:latin typeface="Arial"/>
                        </a:rPr>
                        <a:t>227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729</a:t>
                      </a:r>
                    </a:p>
                  </a:txBody>
                  <a:tcPr marL="9525" marR="9525" marT="9525" marB="0" anchor="b"/>
                </a:tc>
                <a:tc>
                  <a:txBody>
                    <a:bodyPr/>
                    <a:lstStyle/>
                    <a:p>
                      <a:pPr algn="ctr" fontAlgn="b"/>
                      <a:r>
                        <a:rPr lang="en-GB" sz="1000" b="0" i="0" u="none" strike="noStrike" dirty="0" smtClean="0">
                          <a:effectLst/>
                          <a:latin typeface="Arial"/>
                        </a:rPr>
                        <a:t>264</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2,176</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756</a:t>
                      </a:r>
                    </a:p>
                  </a:txBody>
                  <a:tcPr marL="9525" marR="9525" marT="9525" marB="0" anchor="b"/>
                </a:tc>
              </a:tr>
              <a:tr h="165862">
                <a:tc>
                  <a:txBody>
                    <a:bodyPr/>
                    <a:lstStyle/>
                    <a:p>
                      <a:pPr algn="ctr" fontAlgn="b"/>
                      <a:r>
                        <a:rPr lang="en-GB" sz="1100" b="1" u="none" strike="noStrike" dirty="0" smtClean="0">
                          <a:solidFill>
                            <a:schemeClr val="tx1"/>
                          </a:solidFill>
                          <a:effectLst/>
                          <a:latin typeface="Arial" pitchFamily="34" charset="0"/>
                          <a:cs typeface="Arial" pitchFamily="34" charset="0"/>
                        </a:rPr>
                        <a:t>London</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20,381</a:t>
                      </a:r>
                    </a:p>
                  </a:txBody>
                  <a:tcPr marL="9525" marR="9525" marT="9525" marB="0" anchor="b"/>
                </a:tc>
                <a:tc>
                  <a:txBody>
                    <a:bodyPr/>
                    <a:lstStyle/>
                    <a:p>
                      <a:pPr algn="ctr" fontAlgn="b"/>
                      <a:r>
                        <a:rPr lang="en-GB" sz="1000" b="0" i="0" u="none" strike="noStrike" dirty="0" smtClean="0">
                          <a:effectLst/>
                          <a:latin typeface="Arial"/>
                        </a:rPr>
                        <a:t>9,034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21,835</a:t>
                      </a:r>
                    </a:p>
                  </a:txBody>
                  <a:tcPr marL="9525" marR="9525" marT="9525" marB="0" anchor="b"/>
                </a:tc>
                <a:tc>
                  <a:txBody>
                    <a:bodyPr/>
                    <a:lstStyle/>
                    <a:p>
                      <a:pPr algn="ctr" fontAlgn="b"/>
                      <a:r>
                        <a:rPr lang="en-GB" sz="1000" b="0" i="0" u="none" strike="noStrike" dirty="0" smtClean="0">
                          <a:effectLst/>
                          <a:latin typeface="Arial"/>
                        </a:rPr>
                        <a:t>10,131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20,725</a:t>
                      </a:r>
                    </a:p>
                  </a:txBody>
                  <a:tcPr marL="9525" marR="9525" marT="9525" marB="0" anchor="b"/>
                </a:tc>
                <a:tc>
                  <a:txBody>
                    <a:bodyPr/>
                    <a:lstStyle/>
                    <a:p>
                      <a:pPr algn="ctr" fontAlgn="b"/>
                      <a:r>
                        <a:rPr lang="en-GB" sz="1000" b="0" i="0" u="none" strike="noStrike" dirty="0" smtClean="0">
                          <a:effectLst/>
                          <a:latin typeface="Arial"/>
                        </a:rPr>
                        <a:t>9,536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20,206</a:t>
                      </a:r>
                    </a:p>
                  </a:txBody>
                  <a:tcPr marL="9525" marR="9525" marT="9525" marB="0" anchor="b"/>
                </a:tc>
                <a:tc>
                  <a:txBody>
                    <a:bodyPr/>
                    <a:lstStyle/>
                    <a:p>
                      <a:pPr algn="ctr" fontAlgn="b"/>
                      <a:r>
                        <a:rPr lang="en-GB" sz="1000" b="0" i="0" u="none" strike="noStrike" dirty="0" smtClean="0">
                          <a:effectLst/>
                          <a:latin typeface="Arial"/>
                        </a:rPr>
                        <a:t>9,107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19,800</a:t>
                      </a:r>
                    </a:p>
                  </a:txBody>
                  <a:tcPr marL="9525" marR="9525" marT="9525" marB="0" anchor="b"/>
                </a:tc>
                <a:tc>
                  <a:txBody>
                    <a:bodyPr/>
                    <a:lstStyle/>
                    <a:p>
                      <a:pPr algn="ctr" fontAlgn="b"/>
                      <a:r>
                        <a:rPr lang="en-GB" sz="1000" b="0" i="0" u="none" strike="noStrike" dirty="0" smtClean="0">
                          <a:effectLst/>
                          <a:latin typeface="Arial"/>
                        </a:rPr>
                        <a:t>8,931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60,731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27,574</a:t>
                      </a:r>
                      <a:endParaRPr lang="en-GB" sz="1000" b="0" i="0" u="none" strike="noStrike" dirty="0">
                        <a:effectLst/>
                        <a:latin typeface="Arial"/>
                      </a:endParaRPr>
                    </a:p>
                  </a:txBody>
                  <a:tcPr marL="9525" marR="9525" marT="9525" marB="0" anchor="b"/>
                </a:tc>
              </a:tr>
              <a:tr h="189177">
                <a:tc>
                  <a:txBody>
                    <a:bodyPr/>
                    <a:lstStyle/>
                    <a:p>
                      <a:pPr algn="ctr" fontAlgn="b"/>
                      <a:r>
                        <a:rPr lang="en-GB" sz="1100" b="1" u="none" strike="noStrike" dirty="0" smtClean="0">
                          <a:solidFill>
                            <a:schemeClr val="tx1"/>
                          </a:solidFill>
                          <a:effectLst/>
                          <a:latin typeface="Arial" pitchFamily="34" charset="0"/>
                          <a:cs typeface="Arial" pitchFamily="34" charset="0"/>
                        </a:rPr>
                        <a:t>Manchester</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1,442</a:t>
                      </a:r>
                    </a:p>
                  </a:txBody>
                  <a:tcPr marL="9525" marR="9525" marT="9525" marB="0" anchor="b"/>
                </a:tc>
                <a:tc>
                  <a:txBody>
                    <a:bodyPr/>
                    <a:lstStyle/>
                    <a:p>
                      <a:pPr algn="ctr" fontAlgn="b"/>
                      <a:r>
                        <a:rPr lang="en-GB" sz="1000" b="0" i="0" u="none" strike="noStrike" dirty="0" smtClean="0">
                          <a:effectLst/>
                          <a:latin typeface="Arial"/>
                        </a:rPr>
                        <a:t>342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1,490</a:t>
                      </a:r>
                    </a:p>
                  </a:txBody>
                  <a:tcPr marL="9525" marR="9525" marT="9525" marB="0" anchor="b"/>
                </a:tc>
                <a:tc>
                  <a:txBody>
                    <a:bodyPr/>
                    <a:lstStyle/>
                    <a:p>
                      <a:pPr algn="ctr" fontAlgn="b"/>
                      <a:r>
                        <a:rPr lang="en-GB" sz="1000" b="0" i="0" u="none" strike="noStrike" dirty="0" smtClean="0">
                          <a:effectLst/>
                          <a:latin typeface="Arial"/>
                        </a:rPr>
                        <a:t>345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1,348</a:t>
                      </a:r>
                    </a:p>
                  </a:txBody>
                  <a:tcPr marL="9525" marR="9525" marT="9525" marB="0" anchor="b"/>
                </a:tc>
                <a:tc>
                  <a:txBody>
                    <a:bodyPr/>
                    <a:lstStyle/>
                    <a:p>
                      <a:pPr algn="ctr" fontAlgn="b"/>
                      <a:r>
                        <a:rPr lang="en-GB" sz="1000" b="0" i="0" u="none" strike="noStrike" dirty="0" smtClean="0">
                          <a:effectLst/>
                          <a:latin typeface="Arial"/>
                        </a:rPr>
                        <a:t>316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1,501</a:t>
                      </a:r>
                    </a:p>
                  </a:txBody>
                  <a:tcPr marL="9525" marR="9525" marT="9525" marB="0" anchor="b"/>
                </a:tc>
                <a:tc>
                  <a:txBody>
                    <a:bodyPr/>
                    <a:lstStyle/>
                    <a:p>
                      <a:pPr algn="ctr" fontAlgn="b"/>
                      <a:r>
                        <a:rPr lang="en-GB" sz="1000" b="0" i="0" u="none" strike="noStrike" dirty="0" smtClean="0">
                          <a:effectLst/>
                          <a:latin typeface="Arial"/>
                        </a:rPr>
                        <a:t>361</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1,373</a:t>
                      </a:r>
                    </a:p>
                  </a:txBody>
                  <a:tcPr marL="9525" marR="9525" marT="9525" marB="0" anchor="b"/>
                </a:tc>
                <a:tc>
                  <a:txBody>
                    <a:bodyPr/>
                    <a:lstStyle/>
                    <a:p>
                      <a:pPr algn="ctr" fontAlgn="b"/>
                      <a:r>
                        <a:rPr lang="en-GB" sz="1000" b="0" i="0" u="none" strike="noStrike" dirty="0" smtClean="0">
                          <a:effectLst/>
                          <a:latin typeface="Arial"/>
                        </a:rPr>
                        <a:t>319</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4,222</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996</a:t>
                      </a:r>
                    </a:p>
                  </a:txBody>
                  <a:tcPr marL="9525" marR="9525" marT="9525" marB="0" anchor="b"/>
                </a:tc>
              </a:tr>
              <a:tr h="225536">
                <a:tc>
                  <a:txBody>
                    <a:bodyPr/>
                    <a:lstStyle/>
                    <a:p>
                      <a:pPr algn="ctr" fontAlgn="b"/>
                      <a:r>
                        <a:rPr lang="en-GB" sz="1100" b="1" i="0" u="none" strike="noStrike" dirty="0" smtClean="0">
                          <a:solidFill>
                            <a:schemeClr val="tx1"/>
                          </a:solidFill>
                          <a:effectLst/>
                          <a:latin typeface="Arial" pitchFamily="34" charset="0"/>
                          <a:cs typeface="Arial" pitchFamily="34" charset="0"/>
                        </a:rPr>
                        <a:t>Newcastle Upon Tyne</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261</a:t>
                      </a:r>
                    </a:p>
                  </a:txBody>
                  <a:tcPr marL="9525" marR="9525" marT="9525" marB="0" anchor="b"/>
                </a:tc>
                <a:tc>
                  <a:txBody>
                    <a:bodyPr/>
                    <a:lstStyle/>
                    <a:p>
                      <a:pPr algn="ctr" fontAlgn="b"/>
                      <a:r>
                        <a:rPr lang="en-GB" sz="1000" b="0" i="0" u="none" strike="noStrike" dirty="0" smtClean="0">
                          <a:effectLst/>
                          <a:latin typeface="Arial"/>
                        </a:rPr>
                        <a:t>103</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249</a:t>
                      </a:r>
                    </a:p>
                  </a:txBody>
                  <a:tcPr marL="9525" marR="9525" marT="9525" marB="0" anchor="b"/>
                </a:tc>
                <a:tc>
                  <a:txBody>
                    <a:bodyPr/>
                    <a:lstStyle/>
                    <a:p>
                      <a:pPr algn="ctr" fontAlgn="b"/>
                      <a:r>
                        <a:rPr lang="en-GB" sz="1000" b="0" i="0" u="none" strike="noStrike" dirty="0" smtClean="0">
                          <a:effectLst/>
                          <a:latin typeface="Arial"/>
                        </a:rPr>
                        <a:t>104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280</a:t>
                      </a:r>
                    </a:p>
                  </a:txBody>
                  <a:tcPr marL="9525" marR="9525" marT="9525" marB="0" anchor="b"/>
                </a:tc>
                <a:tc>
                  <a:txBody>
                    <a:bodyPr/>
                    <a:lstStyle/>
                    <a:p>
                      <a:pPr algn="ctr" fontAlgn="b"/>
                      <a:r>
                        <a:rPr lang="en-GB" sz="1000" b="0" i="0" u="none" strike="noStrike" dirty="0" smtClean="0">
                          <a:effectLst/>
                          <a:latin typeface="Arial"/>
                        </a:rPr>
                        <a:t>108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295</a:t>
                      </a:r>
                    </a:p>
                  </a:txBody>
                  <a:tcPr marL="9525" marR="9525" marT="9525" marB="0" anchor="b"/>
                </a:tc>
                <a:tc>
                  <a:txBody>
                    <a:bodyPr/>
                    <a:lstStyle/>
                    <a:p>
                      <a:pPr algn="ctr" fontAlgn="b"/>
                      <a:r>
                        <a:rPr lang="en-GB" sz="1000" b="0" i="0" u="none" strike="noStrike" dirty="0" smtClean="0">
                          <a:effectLst/>
                          <a:latin typeface="Arial"/>
                        </a:rPr>
                        <a:t>103</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320</a:t>
                      </a:r>
                    </a:p>
                  </a:txBody>
                  <a:tcPr marL="9525" marR="9525" marT="9525" marB="0" anchor="b"/>
                </a:tc>
                <a:tc>
                  <a:txBody>
                    <a:bodyPr/>
                    <a:lstStyle/>
                    <a:p>
                      <a:pPr algn="ctr" fontAlgn="b"/>
                      <a:r>
                        <a:rPr lang="en-GB" sz="1000" b="0" i="0" u="none" strike="noStrike" dirty="0" smtClean="0">
                          <a:effectLst/>
                          <a:latin typeface="Arial"/>
                        </a:rPr>
                        <a:t>104</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895</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315</a:t>
                      </a:r>
                    </a:p>
                  </a:txBody>
                  <a:tcPr marL="9525" marR="9525" marT="9525" marB="0" anchor="b"/>
                </a:tc>
              </a:tr>
              <a:tr h="225536">
                <a:tc>
                  <a:txBody>
                    <a:bodyPr/>
                    <a:lstStyle/>
                    <a:p>
                      <a:pPr algn="ctr" fontAlgn="b"/>
                      <a:r>
                        <a:rPr lang="en-GB" sz="1100" b="1" i="0" u="none" strike="noStrike" dirty="0" smtClean="0">
                          <a:solidFill>
                            <a:schemeClr val="tx1"/>
                          </a:solidFill>
                          <a:effectLst/>
                          <a:latin typeface="Arial" pitchFamily="34" charset="0"/>
                          <a:cs typeface="Arial" pitchFamily="34" charset="0"/>
                        </a:rPr>
                        <a:t>Nottingham</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250</a:t>
                      </a:r>
                    </a:p>
                  </a:txBody>
                  <a:tcPr marL="9525" marR="9525" marT="9525" marB="0" anchor="b"/>
                </a:tc>
                <a:tc>
                  <a:txBody>
                    <a:bodyPr/>
                    <a:lstStyle/>
                    <a:p>
                      <a:pPr algn="ctr" fontAlgn="b"/>
                      <a:r>
                        <a:rPr lang="en-GB" sz="1000" b="0" i="0" u="none" strike="noStrike" dirty="0" smtClean="0">
                          <a:effectLst/>
                          <a:latin typeface="Arial"/>
                        </a:rPr>
                        <a:t>55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265</a:t>
                      </a:r>
                    </a:p>
                  </a:txBody>
                  <a:tcPr marL="9525" marR="9525" marT="9525" marB="0" anchor="b"/>
                </a:tc>
                <a:tc>
                  <a:txBody>
                    <a:bodyPr/>
                    <a:lstStyle/>
                    <a:p>
                      <a:pPr algn="ctr" fontAlgn="b"/>
                      <a:r>
                        <a:rPr lang="en-GB" sz="1000" b="0" i="0" u="none" strike="noStrike" dirty="0" smtClean="0">
                          <a:effectLst/>
                          <a:latin typeface="Arial"/>
                        </a:rPr>
                        <a:t>56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253</a:t>
                      </a:r>
                    </a:p>
                  </a:txBody>
                  <a:tcPr marL="9525" marR="9525" marT="9525" marB="0" anchor="b"/>
                </a:tc>
                <a:tc>
                  <a:txBody>
                    <a:bodyPr/>
                    <a:lstStyle/>
                    <a:p>
                      <a:pPr algn="ctr" fontAlgn="b"/>
                      <a:r>
                        <a:rPr lang="en-GB" sz="1000" b="0" i="0" u="none" strike="noStrike" dirty="0" smtClean="0">
                          <a:effectLst/>
                          <a:latin typeface="Arial"/>
                        </a:rPr>
                        <a:t>44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204</a:t>
                      </a:r>
                    </a:p>
                  </a:txBody>
                  <a:tcPr marL="9525" marR="9525" marT="9525" marB="0" anchor="b"/>
                </a:tc>
                <a:tc>
                  <a:txBody>
                    <a:bodyPr/>
                    <a:lstStyle/>
                    <a:p>
                      <a:pPr algn="ctr" fontAlgn="b"/>
                      <a:r>
                        <a:rPr lang="en-GB" sz="1000" b="0" i="0" u="none" strike="noStrike" dirty="0" smtClean="0">
                          <a:effectLst/>
                          <a:latin typeface="Arial"/>
                        </a:rPr>
                        <a:t>48</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262</a:t>
                      </a:r>
                    </a:p>
                  </a:txBody>
                  <a:tcPr marL="9525" marR="9525" marT="9525" marB="0" anchor="b"/>
                </a:tc>
                <a:tc>
                  <a:txBody>
                    <a:bodyPr/>
                    <a:lstStyle/>
                    <a:p>
                      <a:pPr algn="ctr" fontAlgn="b"/>
                      <a:r>
                        <a:rPr lang="en-GB" sz="1000" b="0" i="0" u="none" strike="noStrike" dirty="0" smtClean="0">
                          <a:effectLst/>
                          <a:latin typeface="Arial"/>
                        </a:rPr>
                        <a:t>55</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719</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147</a:t>
                      </a:r>
                    </a:p>
                  </a:txBody>
                  <a:tcPr marL="9525" marR="9525" marT="9525" marB="0" anchor="b"/>
                </a:tc>
              </a:tr>
              <a:tr h="225536">
                <a:tc>
                  <a:txBody>
                    <a:bodyPr/>
                    <a:lstStyle/>
                    <a:p>
                      <a:pPr algn="ctr" fontAlgn="b"/>
                      <a:r>
                        <a:rPr lang="en-GB" sz="1100" b="1" i="0" u="none" strike="noStrike" dirty="0" smtClean="0">
                          <a:solidFill>
                            <a:schemeClr val="tx1"/>
                          </a:solidFill>
                          <a:effectLst/>
                          <a:latin typeface="Arial" pitchFamily="34" charset="0"/>
                          <a:cs typeface="Arial" pitchFamily="34" charset="0"/>
                        </a:rPr>
                        <a:t>Oxford</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612</a:t>
                      </a:r>
                    </a:p>
                  </a:txBody>
                  <a:tcPr marL="9525" marR="9525" marT="9525" marB="0" anchor="b"/>
                </a:tc>
                <a:tc>
                  <a:txBody>
                    <a:bodyPr/>
                    <a:lstStyle/>
                    <a:p>
                      <a:pPr algn="ctr" fontAlgn="b"/>
                      <a:r>
                        <a:rPr lang="en-GB" sz="1000" b="0" i="0" u="none" strike="noStrike" dirty="0" smtClean="0">
                          <a:effectLst/>
                          <a:latin typeface="Arial"/>
                        </a:rPr>
                        <a:t>193</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668</a:t>
                      </a:r>
                    </a:p>
                  </a:txBody>
                  <a:tcPr marL="9525" marR="9525" marT="9525" marB="0" anchor="b"/>
                </a:tc>
                <a:tc>
                  <a:txBody>
                    <a:bodyPr/>
                    <a:lstStyle/>
                    <a:p>
                      <a:pPr algn="ctr" fontAlgn="b"/>
                      <a:r>
                        <a:rPr lang="en-GB" sz="1000" b="0" i="0" u="none" strike="noStrike" dirty="0" smtClean="0">
                          <a:effectLst/>
                          <a:latin typeface="Arial"/>
                        </a:rPr>
                        <a:t>239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651</a:t>
                      </a:r>
                    </a:p>
                  </a:txBody>
                  <a:tcPr marL="9525" marR="9525" marT="9525" marB="0" anchor="b"/>
                </a:tc>
                <a:tc>
                  <a:txBody>
                    <a:bodyPr/>
                    <a:lstStyle/>
                    <a:p>
                      <a:pPr algn="ctr" fontAlgn="b"/>
                      <a:r>
                        <a:rPr lang="en-GB" sz="1000" b="0" i="0" u="none" strike="noStrike" dirty="0" smtClean="0">
                          <a:effectLst/>
                          <a:latin typeface="Arial"/>
                        </a:rPr>
                        <a:t>247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632</a:t>
                      </a:r>
                    </a:p>
                  </a:txBody>
                  <a:tcPr marL="9525" marR="9525" marT="9525" marB="0" anchor="b"/>
                </a:tc>
                <a:tc>
                  <a:txBody>
                    <a:bodyPr/>
                    <a:lstStyle/>
                    <a:p>
                      <a:pPr algn="ctr" fontAlgn="b"/>
                      <a:r>
                        <a:rPr lang="en-GB" sz="1000" b="0" i="0" u="none" strike="noStrike" dirty="0" smtClean="0">
                          <a:effectLst/>
                          <a:latin typeface="Arial"/>
                        </a:rPr>
                        <a:t>205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601</a:t>
                      </a:r>
                    </a:p>
                  </a:txBody>
                  <a:tcPr marL="9525" marR="9525" marT="9525" marB="0" anchor="b"/>
                </a:tc>
                <a:tc>
                  <a:txBody>
                    <a:bodyPr/>
                    <a:lstStyle/>
                    <a:p>
                      <a:pPr algn="ctr" fontAlgn="b"/>
                      <a:r>
                        <a:rPr lang="en-GB" sz="1000" b="0" i="0" u="none" strike="noStrike" dirty="0" smtClean="0">
                          <a:effectLst/>
                          <a:latin typeface="Arial"/>
                        </a:rPr>
                        <a:t>242</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1,884</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694</a:t>
                      </a:r>
                    </a:p>
                  </a:txBody>
                  <a:tcPr marL="9525" marR="9525" marT="9525" marB="0" anchor="b"/>
                </a:tc>
              </a:tr>
              <a:tr h="189177">
                <a:tc>
                  <a:txBody>
                    <a:bodyPr/>
                    <a:lstStyle/>
                    <a:p>
                      <a:pPr algn="ctr" fontAlgn="b"/>
                      <a:r>
                        <a:rPr lang="en-GB" sz="1100" b="1" i="0" u="none" strike="noStrike" dirty="0" smtClean="0">
                          <a:solidFill>
                            <a:schemeClr val="tx1"/>
                          </a:solidFill>
                          <a:effectLst/>
                          <a:latin typeface="Arial" pitchFamily="34" charset="0"/>
                          <a:cs typeface="Arial" pitchFamily="34" charset="0"/>
                        </a:rPr>
                        <a:t>Stratford Upon Avon</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118</a:t>
                      </a:r>
                    </a:p>
                  </a:txBody>
                  <a:tcPr marL="9525" marR="9525" marT="9525" marB="0" anchor="b"/>
                </a:tc>
                <a:tc>
                  <a:txBody>
                    <a:bodyPr/>
                    <a:lstStyle/>
                    <a:p>
                      <a:pPr algn="ctr" fontAlgn="b"/>
                      <a:r>
                        <a:rPr lang="en-GB" sz="1000" b="0" i="0" u="none" strike="noStrike" dirty="0" smtClean="0">
                          <a:effectLst/>
                          <a:latin typeface="Arial"/>
                        </a:rPr>
                        <a:t>60</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149</a:t>
                      </a:r>
                    </a:p>
                  </a:txBody>
                  <a:tcPr marL="9525" marR="9525" marT="9525" marB="0" anchor="b"/>
                </a:tc>
                <a:tc>
                  <a:txBody>
                    <a:bodyPr/>
                    <a:lstStyle/>
                    <a:p>
                      <a:pPr algn="ctr" fontAlgn="b"/>
                      <a:r>
                        <a:rPr lang="en-GB" sz="1000" b="0" i="0" u="none" strike="noStrike" dirty="0" smtClean="0">
                          <a:effectLst/>
                          <a:latin typeface="Arial"/>
                        </a:rPr>
                        <a:t>83</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155</a:t>
                      </a:r>
                    </a:p>
                  </a:txBody>
                  <a:tcPr marL="9525" marR="9525" marT="9525" marB="0" anchor="b"/>
                </a:tc>
                <a:tc>
                  <a:txBody>
                    <a:bodyPr/>
                    <a:lstStyle/>
                    <a:p>
                      <a:pPr algn="ctr" fontAlgn="b"/>
                      <a:r>
                        <a:rPr lang="en-GB" sz="1000" b="0" i="0" u="none" strike="noStrike" dirty="0" smtClean="0">
                          <a:effectLst/>
                          <a:latin typeface="Arial"/>
                        </a:rPr>
                        <a:t>79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143</a:t>
                      </a:r>
                    </a:p>
                  </a:txBody>
                  <a:tcPr marL="9525" marR="9525" marT="9525" marB="0" anchor="b"/>
                </a:tc>
                <a:tc>
                  <a:txBody>
                    <a:bodyPr/>
                    <a:lstStyle/>
                    <a:p>
                      <a:pPr algn="ctr" fontAlgn="b"/>
                      <a:r>
                        <a:rPr lang="en-GB" sz="1000" b="0" i="0" u="none" strike="noStrike" dirty="0" smtClean="0">
                          <a:effectLst/>
                          <a:latin typeface="Arial"/>
                        </a:rPr>
                        <a:t>72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119</a:t>
                      </a:r>
                    </a:p>
                  </a:txBody>
                  <a:tcPr marL="9525" marR="9525" marT="9525" marB="0" anchor="b"/>
                </a:tc>
                <a:tc>
                  <a:txBody>
                    <a:bodyPr/>
                    <a:lstStyle/>
                    <a:p>
                      <a:pPr algn="ctr" fontAlgn="b"/>
                      <a:r>
                        <a:rPr lang="en-GB" sz="1000" b="0" i="0" u="none" strike="noStrike" dirty="0" smtClean="0">
                          <a:effectLst/>
                          <a:latin typeface="Arial"/>
                        </a:rPr>
                        <a:t>57</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417</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208</a:t>
                      </a:r>
                    </a:p>
                  </a:txBody>
                  <a:tcPr marL="9525" marR="9525" marT="9525" marB="0" anchor="b"/>
                </a:tc>
              </a:tr>
              <a:tr h="189177">
                <a:tc>
                  <a:txBody>
                    <a:bodyPr/>
                    <a:lstStyle/>
                    <a:p>
                      <a:pPr algn="ctr" fontAlgn="b"/>
                      <a:r>
                        <a:rPr lang="en-GB" sz="1100" b="1" i="0" u="none" strike="noStrike" dirty="0" smtClean="0">
                          <a:solidFill>
                            <a:schemeClr val="tx1"/>
                          </a:solidFill>
                          <a:effectLst/>
                          <a:latin typeface="Arial" pitchFamily="34" charset="0"/>
                          <a:cs typeface="Arial" pitchFamily="34" charset="0"/>
                        </a:rPr>
                        <a:t>Windsor</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270</a:t>
                      </a:r>
                    </a:p>
                  </a:txBody>
                  <a:tcPr marL="9525" marR="9525" marT="9525" marB="0" anchor="b"/>
                </a:tc>
                <a:tc>
                  <a:txBody>
                    <a:bodyPr/>
                    <a:lstStyle/>
                    <a:p>
                      <a:pPr algn="ctr" fontAlgn="b"/>
                      <a:r>
                        <a:rPr lang="en-GB" sz="1000" b="0" i="0" u="none" strike="noStrike" dirty="0" smtClean="0">
                          <a:effectLst/>
                          <a:latin typeface="Arial"/>
                        </a:rPr>
                        <a:t>79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271</a:t>
                      </a:r>
                    </a:p>
                  </a:txBody>
                  <a:tcPr marL="9525" marR="9525" marT="9525" marB="0" anchor="b"/>
                </a:tc>
                <a:tc>
                  <a:txBody>
                    <a:bodyPr/>
                    <a:lstStyle/>
                    <a:p>
                      <a:pPr algn="ctr" fontAlgn="b"/>
                      <a:r>
                        <a:rPr lang="en-GB" sz="1000" b="0" i="0" u="none" strike="noStrike" dirty="0" smtClean="0">
                          <a:effectLst/>
                          <a:latin typeface="Arial"/>
                        </a:rPr>
                        <a:t>77</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241</a:t>
                      </a:r>
                    </a:p>
                  </a:txBody>
                  <a:tcPr marL="9525" marR="9525" marT="9525" marB="0" anchor="b"/>
                </a:tc>
                <a:tc>
                  <a:txBody>
                    <a:bodyPr/>
                    <a:lstStyle/>
                    <a:p>
                      <a:pPr algn="ctr" fontAlgn="b"/>
                      <a:r>
                        <a:rPr lang="en-GB" sz="1000" b="0" i="0" u="none" strike="noStrike" dirty="0" smtClean="0">
                          <a:effectLst/>
                          <a:latin typeface="Arial"/>
                        </a:rPr>
                        <a:t>84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255</a:t>
                      </a:r>
                    </a:p>
                  </a:txBody>
                  <a:tcPr marL="9525" marR="9525" marT="9525" marB="0" anchor="b"/>
                </a:tc>
                <a:tc>
                  <a:txBody>
                    <a:bodyPr/>
                    <a:lstStyle/>
                    <a:p>
                      <a:pPr algn="ctr" fontAlgn="b"/>
                      <a:r>
                        <a:rPr lang="en-GB" sz="1000" b="0" i="0" u="none" strike="noStrike" dirty="0" smtClean="0">
                          <a:effectLst/>
                          <a:latin typeface="Arial"/>
                        </a:rPr>
                        <a:t>79</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256</a:t>
                      </a:r>
                    </a:p>
                  </a:txBody>
                  <a:tcPr marL="9525" marR="9525" marT="9525" marB="0" anchor="b"/>
                </a:tc>
                <a:tc>
                  <a:txBody>
                    <a:bodyPr/>
                    <a:lstStyle/>
                    <a:p>
                      <a:pPr algn="ctr" fontAlgn="b"/>
                      <a:r>
                        <a:rPr lang="en-GB" sz="1000" b="0" i="0" u="none" strike="noStrike" dirty="0" smtClean="0">
                          <a:effectLst/>
                          <a:latin typeface="Arial"/>
                        </a:rPr>
                        <a:t>68</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752</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231</a:t>
                      </a:r>
                    </a:p>
                  </a:txBody>
                  <a:tcPr marL="9525" marR="9525" marT="9525" marB="0" anchor="b"/>
                </a:tc>
              </a:tr>
              <a:tr h="189177">
                <a:tc>
                  <a:txBody>
                    <a:bodyPr/>
                    <a:lstStyle/>
                    <a:p>
                      <a:pPr algn="ctr" fontAlgn="b"/>
                      <a:r>
                        <a:rPr lang="en-GB" sz="1100" b="1" i="0" u="none" strike="noStrike" dirty="0" smtClean="0">
                          <a:solidFill>
                            <a:schemeClr val="tx1"/>
                          </a:solidFill>
                          <a:effectLst/>
                          <a:latin typeface="Arial" pitchFamily="34" charset="0"/>
                          <a:cs typeface="Arial" pitchFamily="34" charset="0"/>
                        </a:rPr>
                        <a:t>York</a:t>
                      </a:r>
                      <a:endParaRPr lang="en-GB" sz="1100" b="1" i="0" u="none" strike="noStrike" dirty="0">
                        <a:solidFill>
                          <a:schemeClr val="tx1"/>
                        </a:solidFill>
                        <a:effectLst/>
                        <a:latin typeface="Arial" pitchFamily="34" charset="0"/>
                        <a:cs typeface="Arial" pitchFamily="34" charset="0"/>
                      </a:endParaRPr>
                    </a:p>
                  </a:txBody>
                  <a:tcPr marL="9525" marR="9525" marT="9525" marB="0" anchor="b"/>
                </a:tc>
                <a:tc>
                  <a:txBody>
                    <a:bodyPr/>
                    <a:lstStyle/>
                    <a:p>
                      <a:pPr algn="ctr" fontAlgn="b"/>
                      <a:r>
                        <a:rPr lang="en-GB" sz="1000" b="0" i="0" u="none" strike="noStrike" dirty="0">
                          <a:effectLst/>
                          <a:latin typeface="Arial"/>
                        </a:rPr>
                        <a:t>357</a:t>
                      </a:r>
                    </a:p>
                  </a:txBody>
                  <a:tcPr marL="9525" marR="9525" marT="9525" marB="0" anchor="b"/>
                </a:tc>
                <a:tc>
                  <a:txBody>
                    <a:bodyPr/>
                    <a:lstStyle/>
                    <a:p>
                      <a:pPr algn="ctr" fontAlgn="b"/>
                      <a:r>
                        <a:rPr lang="en-GB" sz="1000" b="0" i="0" u="none" strike="noStrike" dirty="0" smtClean="0">
                          <a:effectLst/>
                          <a:latin typeface="Arial"/>
                        </a:rPr>
                        <a:t>204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419</a:t>
                      </a:r>
                    </a:p>
                  </a:txBody>
                  <a:tcPr marL="9525" marR="9525" marT="9525" marB="0" anchor="b"/>
                </a:tc>
                <a:tc>
                  <a:txBody>
                    <a:bodyPr/>
                    <a:lstStyle/>
                    <a:p>
                      <a:pPr algn="ctr" fontAlgn="b"/>
                      <a:r>
                        <a:rPr lang="en-GB" sz="1000" b="0" i="0" u="none" strike="noStrike" dirty="0" smtClean="0">
                          <a:effectLst/>
                          <a:latin typeface="Arial"/>
                        </a:rPr>
                        <a:t>252</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400</a:t>
                      </a:r>
                    </a:p>
                  </a:txBody>
                  <a:tcPr marL="9525" marR="9525" marT="9525" marB="0" anchor="b"/>
                </a:tc>
                <a:tc>
                  <a:txBody>
                    <a:bodyPr/>
                    <a:lstStyle/>
                    <a:p>
                      <a:pPr algn="ctr" fontAlgn="b"/>
                      <a:r>
                        <a:rPr lang="en-GB" sz="1000" b="0" i="0" u="none" strike="noStrike" dirty="0" smtClean="0">
                          <a:effectLst/>
                          <a:latin typeface="Arial"/>
                        </a:rPr>
                        <a:t>245</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a:effectLst/>
                          <a:latin typeface="Arial"/>
                        </a:rPr>
                        <a:t>356</a:t>
                      </a:r>
                    </a:p>
                  </a:txBody>
                  <a:tcPr marL="9525" marR="9525" marT="9525" marB="0" anchor="b"/>
                </a:tc>
                <a:tc>
                  <a:txBody>
                    <a:bodyPr/>
                    <a:lstStyle/>
                    <a:p>
                      <a:pPr algn="ctr" fontAlgn="b"/>
                      <a:r>
                        <a:rPr lang="en-GB" sz="1000" b="0" i="0" u="none" strike="noStrike" dirty="0" smtClean="0">
                          <a:effectLst/>
                          <a:latin typeface="Arial"/>
                        </a:rPr>
                        <a:t>206</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344</a:t>
                      </a:r>
                      <a:endParaRPr lang="en-GB" sz="1000" b="0" i="0" u="none" strike="noStrike" dirty="0">
                        <a:effectLst/>
                        <a:latin typeface="Arial"/>
                      </a:endParaRPr>
                    </a:p>
                  </a:txBody>
                  <a:tcPr marL="9525" marR="9525" marT="9525" marB="0" anchor="b"/>
                </a:tc>
                <a:tc>
                  <a:txBody>
                    <a:bodyPr/>
                    <a:lstStyle/>
                    <a:p>
                      <a:pPr algn="ctr" fontAlgn="b"/>
                      <a:r>
                        <a:rPr lang="en-GB" sz="1000" b="0" i="0" u="none" strike="noStrike" dirty="0" smtClean="0">
                          <a:effectLst/>
                          <a:latin typeface="Arial"/>
                        </a:rPr>
                        <a:t>190</a:t>
                      </a:r>
                      <a:endParaRPr lang="en-GB" sz="1000" b="0" i="0" u="none" strike="noStrike" dirty="0">
                        <a:effectLst/>
                        <a:latin typeface="Arial"/>
                      </a:endParaRP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1,100</a:t>
                      </a:r>
                    </a:p>
                  </a:txBody>
                  <a:tcPr marL="9525" marR="9525" marT="9525" marB="0" anchor="b"/>
                </a:tc>
                <a:tc>
                  <a:txBody>
                    <a:bodyPr/>
                    <a:lstStyle/>
                    <a:p>
                      <a:pPr marL="0" algn="ctr" defTabSz="457200" rtl="0" eaLnBrk="1" fontAlgn="b" latinLnBrk="0" hangingPunct="1"/>
                      <a:r>
                        <a:rPr lang="en-GB" sz="1000" b="0" i="0" u="none" strike="noStrike" kern="1200" dirty="0">
                          <a:solidFill>
                            <a:schemeClr val="dk1"/>
                          </a:solidFill>
                          <a:effectLst/>
                          <a:latin typeface="Arial"/>
                          <a:ea typeface="+mn-ea"/>
                          <a:cs typeface="+mn-cs"/>
                        </a:rPr>
                        <a:t>641</a:t>
                      </a:r>
                    </a:p>
                  </a:txBody>
                  <a:tcPr marL="9525" marR="9525" marT="9525" marB="0" anchor="b"/>
                </a:tc>
              </a:tr>
            </a:tbl>
          </a:graphicData>
        </a:graphic>
      </p:graphicFrame>
    </p:spTree>
    <p:extLst>
      <p:ext uri="{BB962C8B-B14F-4D97-AF65-F5344CB8AC3E}">
        <p14:creationId xmlns:p14="http://schemas.microsoft.com/office/powerpoint/2010/main" val="31743311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1568587631"/>
              </p:ext>
            </p:extLst>
          </p:nvPr>
        </p:nvGraphicFramePr>
        <p:xfrm>
          <a:off x="5809668" y="3821961"/>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594903497"/>
              </p:ext>
            </p:extLst>
          </p:nvPr>
        </p:nvGraphicFramePr>
        <p:xfrm>
          <a:off x="3036069" y="3807330"/>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Nottingham</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486419767"/>
              </p:ext>
            </p:extLst>
          </p:nvPr>
        </p:nvGraphicFramePr>
        <p:xfrm>
          <a:off x="315540" y="3792699"/>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9711" y="3792699"/>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4996" y="3792699"/>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50281" y="3792699"/>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840500785"/>
              </p:ext>
            </p:extLst>
          </p:nvPr>
        </p:nvGraphicFramePr>
        <p:xfrm>
          <a:off x="4782889" y="3442160"/>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50281" y="2073449"/>
            <a:ext cx="8149762" cy="2904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Nottingham 3 year average for 2014-16</a:t>
            </a:r>
            <a:endParaRPr sz="1400" b="1">
              <a:solidFill>
                <a:srgbClr val="120742"/>
              </a:solidFill>
            </a:endParaRPr>
          </a:p>
        </p:txBody>
      </p:sp>
      <p:sp>
        <p:nvSpPr>
          <p:cNvPr id="22" name="Rectangle 21"/>
          <p:cNvSpPr/>
          <p:nvPr/>
        </p:nvSpPr>
        <p:spPr>
          <a:xfrm>
            <a:off x="447084" y="2364969"/>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6281" y="2365307"/>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20996" y="2365307"/>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483120622"/>
              </p:ext>
            </p:extLst>
          </p:nvPr>
        </p:nvGraphicFramePr>
        <p:xfrm>
          <a:off x="515689" y="2397990"/>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Nottingham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Nottingham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006236821"/>
              </p:ext>
            </p:extLst>
          </p:nvPr>
        </p:nvGraphicFramePr>
        <p:xfrm>
          <a:off x="3249958" y="241908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Nottingham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Nottingham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026322698"/>
              </p:ext>
            </p:extLst>
          </p:nvPr>
        </p:nvGraphicFramePr>
        <p:xfrm>
          <a:off x="5994727" y="2442115"/>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Nottingham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Nottingham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619859060"/>
              </p:ext>
            </p:extLst>
          </p:nvPr>
        </p:nvGraphicFramePr>
        <p:xfrm>
          <a:off x="246737" y="4113151"/>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2275500807"/>
              </p:ext>
            </p:extLst>
          </p:nvPr>
        </p:nvGraphicFramePr>
        <p:xfrm>
          <a:off x="5732499" y="4113151"/>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101183902"/>
              </p:ext>
            </p:extLst>
          </p:nvPr>
        </p:nvGraphicFramePr>
        <p:xfrm>
          <a:off x="2991211" y="4113151"/>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30866"/>
            <a:ext cx="8277523" cy="667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On average Nottingham attracts 242,000 overseas visitors annually, 42,000 of which are visiting for a holiday.</a:t>
            </a: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Title 1"/>
          <p:cNvSpPr txBox="1">
            <a:spLocks/>
          </p:cNvSpPr>
          <p:nvPr/>
        </p:nvSpPr>
        <p:spPr>
          <a:xfrm>
            <a:off x="445338" y="344051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8" name="Rectangle 37"/>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Nottingham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6915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776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45721"/>
            <a:ext cx="8277523" cy="86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Visiting friends or relatives and business trips are the most common trip purposes amongst all visits to Nottingham and are higher than the UK average. The top source market amongst holiday visitors to Nottingham is Australia. Holiday visitors to Nottingham are more likely than the UK average to visit castles/historic houses and  countryside/ villages.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776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409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911803193"/>
              </p:ext>
            </p:extLst>
          </p:nvPr>
        </p:nvGraphicFramePr>
        <p:xfrm>
          <a:off x="518985" y="51486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Australia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Italy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450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Nottingham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409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595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Nottingham</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4053331453"/>
              </p:ext>
            </p:extLst>
          </p:nvPr>
        </p:nvGraphicFramePr>
        <p:xfrm>
          <a:off x="477670" y="24981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2641272680"/>
              </p:ext>
            </p:extLst>
          </p:nvPr>
        </p:nvGraphicFramePr>
        <p:xfrm>
          <a:off x="3692849" y="24981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2681206251"/>
              </p:ext>
            </p:extLst>
          </p:nvPr>
        </p:nvGraphicFramePr>
        <p:xfrm>
          <a:off x="3734161" y="49128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Nottingham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6334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3248828410"/>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43258043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holiday visitors to Nottingham are more likely to be older than UK visitors on the whole, to stay in the peak summer season and to book their holiday independently. </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2557873977"/>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3.9</a:t>
            </a:r>
            <a:endParaRPr sz="1000" dirty="0">
              <a:solidFill>
                <a:srgbClr val="120742"/>
              </a:solidFill>
            </a:endParaRPr>
          </a:p>
        </p:txBody>
      </p:sp>
      <p:sp>
        <p:nvSpPr>
          <p:cNvPr id="3" name="TextBox 2"/>
          <p:cNvSpPr txBox="1"/>
          <p:nvPr/>
        </p:nvSpPr>
        <p:spPr>
          <a:xfrm>
            <a:off x="3223718" y="5021962"/>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£357</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£92</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3204520217"/>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4146745185"/>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615975797"/>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8040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445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9531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4419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0189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Nottingham</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8264440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70020"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Nottingham are more likely than the UK average to arrive by airport or seaport. The most common gateway regions are London and South East. </a:t>
            </a:r>
          </a:p>
        </p:txBody>
      </p:sp>
      <p:graphicFrame>
        <p:nvGraphicFramePr>
          <p:cNvPr id="22" name="Picture Placeholder 7"/>
          <p:cNvGraphicFramePr>
            <a:graphicFrameLocks/>
          </p:cNvGraphicFramePr>
          <p:nvPr>
            <p:extLst>
              <p:ext uri="{D42A27DB-BD31-4B8C-83A1-F6EECF244321}">
                <p14:modId xmlns:p14="http://schemas.microsoft.com/office/powerpoint/2010/main" val="738018961"/>
              </p:ext>
            </p:extLst>
          </p:nvPr>
        </p:nvGraphicFramePr>
        <p:xfrm>
          <a:off x="704980" y="2526046"/>
          <a:ext cx="3326331" cy="3500451"/>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806751"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Nottingham*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4049340340"/>
              </p:ext>
            </p:extLst>
          </p:nvPr>
        </p:nvGraphicFramePr>
        <p:xfrm>
          <a:off x="4889091" y="2595161"/>
          <a:ext cx="3205337" cy="3390496"/>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Nottingham</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852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2223215428"/>
              </p:ext>
            </p:extLst>
          </p:nvPr>
        </p:nvGraphicFramePr>
        <p:xfrm>
          <a:off x="5845155" y="3810626"/>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2026946669"/>
              </p:ext>
            </p:extLst>
          </p:nvPr>
        </p:nvGraphicFramePr>
        <p:xfrm>
          <a:off x="3071556" y="3795995"/>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Oxford</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2500938467"/>
              </p:ext>
            </p:extLst>
          </p:nvPr>
        </p:nvGraphicFramePr>
        <p:xfrm>
          <a:off x="351027" y="3781364"/>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55198" y="378136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220483" y="378136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p:cNvSpPr/>
          <p:nvPr/>
        </p:nvSpPr>
        <p:spPr>
          <a:xfrm>
            <a:off x="485768" y="378136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8" name="Chart Placeholder 8"/>
          <p:cNvGraphicFramePr>
            <a:graphicFrameLocks/>
          </p:cNvGraphicFramePr>
          <p:nvPr>
            <p:extLst>
              <p:ext uri="{D42A27DB-BD31-4B8C-83A1-F6EECF244321}">
                <p14:modId xmlns:p14="http://schemas.microsoft.com/office/powerpoint/2010/main" val="733050310"/>
              </p:ext>
            </p:extLst>
          </p:nvPr>
        </p:nvGraphicFramePr>
        <p:xfrm>
          <a:off x="4818376" y="3430825"/>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61712"/>
            <a:ext cx="8149762" cy="291921"/>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to Oxford 3 year average for 2014-16</a:t>
            </a:r>
            <a:endParaRPr lang="en-GB" sz="1400" b="1" dirty="0">
              <a:solidFill>
                <a:schemeClr val="tx1"/>
              </a:solidFill>
            </a:endParaRPr>
          </a:p>
        </p:txBody>
      </p:sp>
      <p:sp>
        <p:nvSpPr>
          <p:cNvPr id="22" name="Rectangle 21"/>
          <p:cNvSpPr/>
          <p:nvPr/>
        </p:nvSpPr>
        <p:spPr>
          <a:xfrm>
            <a:off x="482571" y="2353634"/>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3221768" y="2353972"/>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5956483" y="2353972"/>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2892035479"/>
              </p:ext>
            </p:extLst>
          </p:nvPr>
        </p:nvGraphicFramePr>
        <p:xfrm>
          <a:off x="551176" y="2386655"/>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Oxford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537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Oxford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200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45940520"/>
              </p:ext>
            </p:extLst>
          </p:nvPr>
        </p:nvGraphicFramePr>
        <p:xfrm>
          <a:off x="3285445" y="240774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Oxford</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315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Oxford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602412338"/>
              </p:ext>
            </p:extLst>
          </p:nvPr>
        </p:nvGraphicFramePr>
        <p:xfrm>
          <a:off x="6030214" y="2430780"/>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Oxford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Oxford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764244926"/>
              </p:ext>
            </p:extLst>
          </p:nvPr>
        </p:nvGraphicFramePr>
        <p:xfrm>
          <a:off x="241794" y="387096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4253752577"/>
              </p:ext>
            </p:extLst>
          </p:nvPr>
        </p:nvGraphicFramePr>
        <p:xfrm>
          <a:off x="5767986" y="4101816"/>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30831624"/>
              </p:ext>
            </p:extLst>
          </p:nvPr>
        </p:nvGraphicFramePr>
        <p:xfrm>
          <a:off x="3026698" y="4101816"/>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Total and holiday visits to Oxford have steadily increased since 2012 numbering 537,000 annual visits on average. Holiday visits, spend and nights increased significantly in 2016, each higher than in any of the previous 5 years.</a:t>
            </a: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Title 1"/>
          <p:cNvSpPr txBox="1">
            <a:spLocks/>
          </p:cNvSpPr>
          <p:nvPr/>
        </p:nvSpPr>
        <p:spPr>
          <a:xfrm>
            <a:off x="445338" y="3398947"/>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5" name="Rectangle 34"/>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Oxford</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6244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5030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 Placeholder 5"/>
          <p:cNvSpPr txBox="1">
            <a:spLocks/>
          </p:cNvSpPr>
          <p:nvPr/>
        </p:nvSpPr>
        <p:spPr>
          <a:xfrm>
            <a:off x="477669" y="1345721"/>
            <a:ext cx="8277523" cy="8652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Trip purpose amongst all visits to Oxford is similar to the UK average, with the largest proportion of visits recorded as holiday. When it comes to activities, holiday visitors to Oxford are more likely to visit countryside/villages than the UK average. They are also more likely to engage in cultural activities such as visiting museums/galleries, castles/historic houses and religious buildings.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Activities from IPS 2016 only</a:t>
            </a:r>
            <a:endParaRPr lang="en-GB" sz="900" dirty="0">
              <a:latin typeface="Arial" panose="020B0604020202020204" pitchFamily="34" charset="0"/>
              <a:cs typeface="Arial" panose="020B0604020202020204" pitchFamily="34" charset="0"/>
            </a:endParaRPr>
          </a:p>
        </p:txBody>
      </p:sp>
      <p:sp>
        <p:nvSpPr>
          <p:cNvPr id="10" name="Rectangle 9"/>
          <p:cNvSpPr/>
          <p:nvPr/>
        </p:nvSpPr>
        <p:spPr>
          <a:xfrm>
            <a:off x="475424" y="25030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692848" y="46663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34068772"/>
              </p:ext>
            </p:extLst>
          </p:nvPr>
        </p:nvGraphicFramePr>
        <p:xfrm>
          <a:off x="518985" y="51740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29.0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21.5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£35.4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£30.0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£32.9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70401"/>
            <a:ext cx="3173862" cy="46166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Top 3 source markets for holiday visitors to Oxford (ranked by visits)</a:t>
            </a:r>
            <a:endParaRPr lang="en-GB" sz="1200" b="1" dirty="0">
              <a:latin typeface="Arial" panose="020B0604020202020204" pitchFamily="34" charset="0"/>
              <a:cs typeface="Arial" panose="020B0604020202020204" pitchFamily="34" charset="0"/>
            </a:endParaRPr>
          </a:p>
        </p:txBody>
      </p:sp>
      <p:sp>
        <p:nvSpPr>
          <p:cNvPr id="14" name="Rectangle 13"/>
          <p:cNvSpPr/>
          <p:nvPr/>
        </p:nvSpPr>
        <p:spPr>
          <a:xfrm>
            <a:off x="477670" y="46663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p:nvSpPr>
        <p:spPr>
          <a:xfrm>
            <a:off x="3690248" y="4684932"/>
            <a:ext cx="4920350" cy="27699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Activities conducted by holiday visitors to Oxford</a:t>
            </a:r>
            <a:endParaRPr lang="en-GB" sz="1200" b="1" dirty="0">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1726231012"/>
              </p:ext>
            </p:extLst>
          </p:nvPr>
        </p:nvGraphicFramePr>
        <p:xfrm>
          <a:off x="477670" y="25235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4234556309"/>
              </p:ext>
            </p:extLst>
          </p:nvPr>
        </p:nvGraphicFramePr>
        <p:xfrm>
          <a:off x="3692849" y="25235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3561771568"/>
              </p:ext>
            </p:extLst>
          </p:nvPr>
        </p:nvGraphicFramePr>
        <p:xfrm>
          <a:off x="3734161" y="49382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Oxford</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9533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566891351"/>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Duration*</a:t>
            </a:r>
            <a:endParaRPr lang="en-GB" sz="1000" b="1" dirty="0">
              <a:solidFill>
                <a:schemeClr val="tx1"/>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Seasonality</a:t>
            </a:r>
            <a:endParaRPr lang="en-GB" sz="1000" b="1" dirty="0">
              <a:solidFill>
                <a:schemeClr val="tx1"/>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Type</a:t>
            </a:r>
            <a:endParaRPr lang="en-GB" sz="1000" b="1" dirty="0">
              <a:solidFill>
                <a:schemeClr val="tx1"/>
              </a:solidFill>
            </a:endParaRPr>
          </a:p>
        </p:txBody>
      </p:sp>
      <p:graphicFrame>
        <p:nvGraphicFramePr>
          <p:cNvPr id="42" name="Chart 41"/>
          <p:cNvGraphicFramePr/>
          <p:nvPr>
            <p:extLst>
              <p:ext uri="{D42A27DB-BD31-4B8C-83A1-F6EECF244321}">
                <p14:modId xmlns:p14="http://schemas.microsoft.com/office/powerpoint/2010/main" val="3720975446"/>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Average spend**</a:t>
            </a:r>
            <a:endParaRPr lang="en-GB" sz="1000" b="1" dirty="0">
              <a:solidFill>
                <a:schemeClr val="tx1"/>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 Placeholder 5"/>
          <p:cNvSpPr txBox="1">
            <a:spLocks/>
          </p:cNvSpPr>
          <p:nvPr/>
        </p:nvSpPr>
        <p:spPr>
          <a:xfrm>
            <a:off x="477669" y="13652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Oxford tends to attract a higher proportion of younger (0-15) visitors than the UK average.  Visits are most likely to be made in July to September, significantly higher than the UK average. They are also more likely than average to be part of a package holiday.  Holiday visitors stay in Oxford 4.1 nights on average.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Age</a:t>
            </a:r>
            <a:endParaRPr lang="en-GB" sz="1000" b="1" dirty="0">
              <a:solidFill>
                <a:schemeClr val="tx1"/>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*Note that duration </a:t>
            </a:r>
            <a:r>
              <a:rPr lang="en-GB" sz="900" i="1" dirty="0" smtClean="0">
                <a:latin typeface="Arial" panose="020B0604020202020204" pitchFamily="34" charset="0"/>
                <a:cs typeface="Arial" panose="020B0604020202020204" pitchFamily="34" charset="0"/>
              </a:rPr>
              <a:t>chart</a:t>
            </a:r>
            <a:r>
              <a:rPr lang="en-GB" sz="900" dirty="0" smtClean="0">
                <a:latin typeface="Arial" panose="020B0604020202020204" pitchFamily="34" charset="0"/>
                <a:cs typeface="Arial" panose="020B0604020202020204" pitchFamily="34" charset="0"/>
              </a:rPr>
              <a:t> refers to length of holiday overall  for visitors to town, and </a:t>
            </a:r>
            <a:r>
              <a:rPr lang="en-GB" sz="900" i="1" dirty="0" smtClean="0">
                <a:latin typeface="Arial" panose="020B0604020202020204" pitchFamily="34" charset="0"/>
                <a:cs typeface="Arial" panose="020B0604020202020204" pitchFamily="34" charset="0"/>
              </a:rPr>
              <a:t>average</a:t>
            </a:r>
            <a:r>
              <a:rPr lang="en-GB" sz="900" dirty="0" smtClean="0">
                <a:latin typeface="Arial" panose="020B0604020202020204" pitchFamily="34" charset="0"/>
                <a:cs typeface="Arial" panose="020B0604020202020204" pitchFamily="34" charset="0"/>
              </a:rPr>
              <a:t>  </a:t>
            </a:r>
            <a:r>
              <a:rPr lang="en-GB" sz="900" i="1" dirty="0" smtClean="0">
                <a:latin typeface="Arial" panose="020B0604020202020204" pitchFamily="34" charset="0"/>
                <a:cs typeface="Arial" panose="020B0604020202020204" pitchFamily="34" charset="0"/>
              </a:rPr>
              <a:t>duration </a:t>
            </a:r>
            <a:r>
              <a:rPr lang="en-GB" sz="900" dirty="0" smtClean="0">
                <a:latin typeface="Arial" panose="020B0604020202020204" pitchFamily="34" charset="0"/>
                <a:cs typeface="Arial" panose="020B0604020202020204" pitchFamily="34" charset="0"/>
              </a:rPr>
              <a:t>refers to duration in specified town. **Spend </a:t>
            </a:r>
            <a:r>
              <a:rPr lang="en-GB" sz="900" dirty="0">
                <a:latin typeface="Arial" panose="020B0604020202020204" pitchFamily="34" charset="0"/>
                <a:cs typeface="Arial" panose="020B0604020202020204" pitchFamily="34" charset="0"/>
              </a:rPr>
              <a:t>is for the stay in the city/town only, whereas spend for the UK covers the whole </a:t>
            </a:r>
            <a:r>
              <a:rPr lang="en-GB" sz="900" dirty="0" smtClean="0">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2963266104"/>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For whole trip</a:t>
            </a:r>
            <a:endParaRPr lang="en-GB" sz="1000" b="1" dirty="0"/>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t>Per night</a:t>
            </a:r>
            <a:endParaRPr lang="en-GB" sz="1000" b="1" dirty="0"/>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b="1" i="1" dirty="0" smtClean="0">
                <a:solidFill>
                  <a:schemeClr val="tx1"/>
                </a:solidFill>
              </a:rPr>
              <a:t>Ave. duration in area</a:t>
            </a:r>
            <a:endParaRPr lang="en-GB" sz="1000" b="1" i="1" dirty="0">
              <a:solidFill>
                <a:schemeClr val="tx1"/>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chemeClr val="tx1"/>
                </a:solidFill>
              </a:rPr>
              <a:t>4.1</a:t>
            </a:r>
            <a:endParaRPr lang="en-GB" sz="1000" dirty="0">
              <a:solidFill>
                <a:schemeClr val="tx1"/>
              </a:solidFill>
            </a:endParaRPr>
          </a:p>
        </p:txBody>
      </p:sp>
      <p:sp>
        <p:nvSpPr>
          <p:cNvPr id="3" name="TextBox 2"/>
          <p:cNvSpPr txBox="1"/>
          <p:nvPr/>
        </p:nvSpPr>
        <p:spPr>
          <a:xfrm>
            <a:off x="3164197" y="4996693"/>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£385</a:t>
            </a:r>
            <a:endParaRPr lang="en-GB" sz="1200" b="1" dirty="0">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£94</a:t>
            </a:r>
            <a:endParaRPr lang="en-GB" sz="1200" b="1" dirty="0">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3534026893"/>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2446378270"/>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1599276417"/>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0-15</a:t>
            </a:r>
            <a:endParaRPr lang="en-GB" sz="1200" dirty="0">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16-24</a:t>
            </a:r>
            <a:endParaRPr lang="en-GB" sz="1200" dirty="0">
              <a:latin typeface="Arial" pitchFamily="34" charset="0"/>
              <a:cs typeface="Arial" pitchFamily="34" charset="0"/>
            </a:endParaRPr>
          </a:p>
        </p:txBody>
      </p:sp>
      <p:sp>
        <p:nvSpPr>
          <p:cNvPr id="48" name="TextBox 47"/>
          <p:cNvSpPr txBox="1"/>
          <p:nvPr/>
        </p:nvSpPr>
        <p:spPr>
          <a:xfrm>
            <a:off x="352276" y="41912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25-34</a:t>
            </a:r>
            <a:endParaRPr lang="en-GB" sz="1200" dirty="0">
              <a:latin typeface="Arial" pitchFamily="34" charset="0"/>
              <a:cs typeface="Arial" pitchFamily="34" charset="0"/>
            </a:endParaRPr>
          </a:p>
        </p:txBody>
      </p:sp>
      <p:sp>
        <p:nvSpPr>
          <p:cNvPr id="49" name="TextBox 48"/>
          <p:cNvSpPr txBox="1"/>
          <p:nvPr/>
        </p:nvSpPr>
        <p:spPr>
          <a:xfrm>
            <a:off x="352276" y="368641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35-44</a:t>
            </a:r>
            <a:endParaRPr lang="en-GB" sz="1200" dirty="0">
              <a:latin typeface="Arial" pitchFamily="34" charset="0"/>
              <a:cs typeface="Arial" pitchFamily="34" charset="0"/>
            </a:endParaRPr>
          </a:p>
        </p:txBody>
      </p:sp>
      <p:sp>
        <p:nvSpPr>
          <p:cNvPr id="51" name="TextBox 50"/>
          <p:cNvSpPr txBox="1"/>
          <p:nvPr/>
        </p:nvSpPr>
        <p:spPr>
          <a:xfrm>
            <a:off x="352276" y="33149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45-54</a:t>
            </a:r>
            <a:endParaRPr lang="en-GB" sz="1200" dirty="0">
              <a:latin typeface="Arial" pitchFamily="34" charset="0"/>
              <a:cs typeface="Arial" pitchFamily="34" charset="0"/>
            </a:endParaRPr>
          </a:p>
        </p:txBody>
      </p:sp>
      <p:sp>
        <p:nvSpPr>
          <p:cNvPr id="52" name="TextBox 51"/>
          <p:cNvSpPr txBox="1"/>
          <p:nvPr/>
        </p:nvSpPr>
        <p:spPr>
          <a:xfrm>
            <a:off x="352276" y="2968132"/>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55-64</a:t>
            </a:r>
            <a:endParaRPr lang="en-GB" sz="1200" dirty="0">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65+</a:t>
            </a:r>
            <a:endParaRPr lang="en-GB" sz="1200" dirty="0">
              <a:latin typeface="Arial" pitchFamily="34" charset="0"/>
              <a:cs typeface="Arial" pitchFamily="34" charset="0"/>
            </a:endParaRPr>
          </a:p>
        </p:txBody>
      </p:sp>
      <p:sp>
        <p:nvSpPr>
          <p:cNvPr id="61" name="Rectangle 60"/>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Oxford</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795281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1332482"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latin typeface="Arial" panose="020B0604020202020204" pitchFamily="34" charset="0"/>
                <a:cs typeface="Arial" panose="020B0604020202020204" pitchFamily="34" charset="0"/>
              </a:rPr>
              <a:t>Mode of Travel </a:t>
            </a:r>
            <a:endParaRPr lang="en-GB" sz="1000" b="1" dirty="0">
              <a:solidFill>
                <a:schemeClr val="tx1"/>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541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Holiday visitors to Oxford are most likely to arrive in the UK by airport although a significantly higher than average proportion arrive via a seaport.  London is the top gateway region, followed by the South East.  London is the leading day trip destination for holiday visitors to Oxford, followed by Hastings and Canterbury.</a:t>
            </a:r>
          </a:p>
        </p:txBody>
      </p:sp>
      <p:graphicFrame>
        <p:nvGraphicFramePr>
          <p:cNvPr id="22" name="Picture Placeholder 7"/>
          <p:cNvGraphicFramePr>
            <a:graphicFrameLocks/>
          </p:cNvGraphicFramePr>
          <p:nvPr>
            <p:extLst>
              <p:ext uri="{D42A27DB-BD31-4B8C-83A1-F6EECF244321}">
                <p14:modId xmlns:p14="http://schemas.microsoft.com/office/powerpoint/2010/main" val="1032544687"/>
              </p:ext>
            </p:extLst>
          </p:nvPr>
        </p:nvGraphicFramePr>
        <p:xfrm>
          <a:off x="447793" y="2537687"/>
          <a:ext cx="2665319" cy="332872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3495116" y="2315761"/>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Top 5 Gateway Regions to Oxford*  (Top 5)</a:t>
            </a:r>
            <a:endParaRPr lang="en-GB" sz="1000" b="1" dirty="0">
              <a:solidFill>
                <a:schemeClr val="tx1"/>
              </a:solidFill>
              <a:latin typeface="Arial" panose="020B0604020202020204" pitchFamily="34" charset="0"/>
              <a:cs typeface="Arial" panose="020B0604020202020204" pitchFamily="34" charset="0"/>
            </a:endParaRPr>
          </a:p>
        </p:txBody>
      </p:sp>
      <p:sp>
        <p:nvSpPr>
          <p:cNvPr id="51" name="Title 1"/>
          <p:cNvSpPr txBox="1">
            <a:spLocks/>
          </p:cNvSpPr>
          <p:nvPr/>
        </p:nvSpPr>
        <p:spPr>
          <a:xfrm>
            <a:off x="5831307" y="2288465"/>
            <a:ext cx="3136126" cy="447868"/>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Destination of day trips </a:t>
            </a:r>
            <a:r>
              <a:rPr lang="en-GB" sz="1000" b="1" i="1" dirty="0" smtClean="0">
                <a:solidFill>
                  <a:schemeClr val="tx1"/>
                </a:solidFill>
                <a:latin typeface="Arial" panose="020B0604020202020204" pitchFamily="34" charset="0"/>
                <a:cs typeface="Arial" panose="020B0604020202020204" pitchFamily="34" charset="0"/>
              </a:rPr>
              <a:t>from</a:t>
            </a:r>
            <a:r>
              <a:rPr lang="en-GB" sz="1000" b="1" dirty="0" smtClean="0">
                <a:solidFill>
                  <a:schemeClr val="tx1"/>
                </a:solidFill>
                <a:latin typeface="Arial" panose="020B0604020202020204" pitchFamily="34" charset="0"/>
                <a:cs typeface="Arial" panose="020B0604020202020204" pitchFamily="34" charset="0"/>
              </a:rPr>
              <a:t> Oxford **</a:t>
            </a:r>
          </a:p>
          <a:p>
            <a:pPr algn="ctr"/>
            <a:r>
              <a:rPr lang="en-GB" sz="1000" b="1" dirty="0" smtClean="0">
                <a:solidFill>
                  <a:schemeClr val="tx1"/>
                </a:solidFill>
                <a:latin typeface="Arial" panose="020B0604020202020204" pitchFamily="34" charset="0"/>
                <a:cs typeface="Arial" panose="020B0604020202020204" pitchFamily="34" charset="0"/>
              </a:rPr>
              <a:t>(Top 5)</a:t>
            </a:r>
            <a:endParaRPr lang="en-GB" sz="1000" b="1" dirty="0">
              <a:solidFill>
                <a:schemeClr val="tx1"/>
              </a:solidFill>
              <a:latin typeface="Arial" panose="020B0604020202020204" pitchFamily="34" charset="0"/>
              <a:cs typeface="Arial" panose="020B0604020202020204" pitchFamily="34" charset="0"/>
            </a:endParaRPr>
          </a:p>
        </p:txBody>
      </p:sp>
      <p:sp>
        <p:nvSpPr>
          <p:cNvPr id="52" name="Rectangle 51"/>
          <p:cNvSpPr/>
          <p:nvPr/>
        </p:nvSpPr>
        <p:spPr>
          <a:xfrm>
            <a:off x="477670" y="2164909"/>
            <a:ext cx="2648427"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57" name="Rectangle 56"/>
          <p:cNvSpPr/>
          <p:nvPr/>
        </p:nvSpPr>
        <p:spPr>
          <a:xfrm>
            <a:off x="3126097" y="2164910"/>
            <a:ext cx="2870439"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60" name="Rectangle 59"/>
          <p:cNvSpPr/>
          <p:nvPr/>
        </p:nvSpPr>
        <p:spPr>
          <a:xfrm>
            <a:off x="5996536" y="2164910"/>
            <a:ext cx="2916461" cy="3861588"/>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Source: IPS 2014-2016 .  *‘</a:t>
            </a:r>
            <a:r>
              <a:rPr lang="en-GB" sz="1000" dirty="0">
                <a:latin typeface="Arial" panose="020B0604020202020204" pitchFamily="34" charset="0"/>
                <a:cs typeface="Arial" panose="020B0604020202020204" pitchFamily="34" charset="0"/>
              </a:rPr>
              <a:t>Destination of day trips  </a:t>
            </a:r>
            <a:r>
              <a:rPr lang="en-GB" sz="1000" i="1" dirty="0">
                <a:latin typeface="Arial" panose="020B0604020202020204" pitchFamily="34" charset="0"/>
                <a:cs typeface="Arial" panose="020B0604020202020204" pitchFamily="34" charset="0"/>
              </a:rPr>
              <a:t>from</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Oxford’’  = IPS 2016 only. *Gateway Regions are defined in the introduction of this report</a:t>
            </a:r>
            <a:endParaRPr lang="en-GB" sz="1000"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512742366"/>
              </p:ext>
            </p:extLst>
          </p:nvPr>
        </p:nvGraphicFramePr>
        <p:xfrm>
          <a:off x="3126096" y="2736333"/>
          <a:ext cx="2705211" cy="31300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extLst>
              <p:ext uri="{D42A27DB-BD31-4B8C-83A1-F6EECF244321}">
                <p14:modId xmlns:p14="http://schemas.microsoft.com/office/powerpoint/2010/main" val="2616186326"/>
              </p:ext>
            </p:extLst>
          </p:nvPr>
        </p:nvGraphicFramePr>
        <p:xfrm>
          <a:off x="6102160" y="2736333"/>
          <a:ext cx="2705211" cy="3130077"/>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7545936" y="617314"/>
            <a:ext cx="12578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Oxford</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5666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583008398"/>
              </p:ext>
            </p:extLst>
          </p:nvPr>
        </p:nvGraphicFramePr>
        <p:xfrm>
          <a:off x="5806010" y="3866248"/>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783919363"/>
              </p:ext>
            </p:extLst>
          </p:nvPr>
        </p:nvGraphicFramePr>
        <p:xfrm>
          <a:off x="3032411" y="3807492"/>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571662"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Stratford Upon Avon</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2401580114"/>
              </p:ext>
            </p:extLst>
          </p:nvPr>
        </p:nvGraphicFramePr>
        <p:xfrm>
          <a:off x="311882" y="3792861"/>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6053" y="3792861"/>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1338" y="3792861"/>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6623" y="3792861"/>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3106811138"/>
              </p:ext>
            </p:extLst>
          </p:nvPr>
        </p:nvGraphicFramePr>
        <p:xfrm>
          <a:off x="4167843" y="3442322"/>
          <a:ext cx="4484210"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6623" y="2085974"/>
            <a:ext cx="8149762" cy="312177"/>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Stratford Upon Avon 3 year average for 2014-16</a:t>
            </a:r>
            <a:endParaRPr sz="1400" b="1">
              <a:solidFill>
                <a:srgbClr val="120742"/>
              </a:solidFill>
            </a:endParaRPr>
          </a:p>
        </p:txBody>
      </p:sp>
      <p:sp>
        <p:nvSpPr>
          <p:cNvPr id="22" name="Rectangle 21"/>
          <p:cNvSpPr/>
          <p:nvPr/>
        </p:nvSpPr>
        <p:spPr>
          <a:xfrm>
            <a:off x="443426" y="2365131"/>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2623" y="2365469"/>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7338" y="2365469"/>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763292288"/>
              </p:ext>
            </p:extLst>
          </p:nvPr>
        </p:nvGraphicFramePr>
        <p:xfrm>
          <a:off x="512031" y="2398152"/>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Stratford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Stratford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836351060"/>
              </p:ext>
            </p:extLst>
          </p:nvPr>
        </p:nvGraphicFramePr>
        <p:xfrm>
          <a:off x="3246300" y="2419246"/>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Stratford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Stratford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131779860"/>
              </p:ext>
            </p:extLst>
          </p:nvPr>
        </p:nvGraphicFramePr>
        <p:xfrm>
          <a:off x="5991069" y="2442277"/>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Stratford</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Stratford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3964927724"/>
              </p:ext>
            </p:extLst>
          </p:nvPr>
        </p:nvGraphicFramePr>
        <p:xfrm>
          <a:off x="243079" y="4113313"/>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904364450"/>
              </p:ext>
            </p:extLst>
          </p:nvPr>
        </p:nvGraphicFramePr>
        <p:xfrm>
          <a:off x="5722117" y="4145698"/>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296456026"/>
              </p:ext>
            </p:extLst>
          </p:nvPr>
        </p:nvGraphicFramePr>
        <p:xfrm>
          <a:off x="2980829" y="4145698"/>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430866"/>
            <a:ext cx="8277523" cy="667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Stratford-Upon-Avon attracts 123,000 visitors annually, around half of which are holiday visitors. </a:t>
            </a: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Title 1"/>
          <p:cNvSpPr txBox="1">
            <a:spLocks/>
          </p:cNvSpPr>
          <p:nvPr/>
        </p:nvSpPr>
        <p:spPr>
          <a:xfrm>
            <a:off x="445338" y="341280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5" name="Rectangle 34"/>
          <p:cNvSpPr/>
          <p:nvPr/>
        </p:nvSpPr>
        <p:spPr>
          <a:xfrm>
            <a:off x="6664036" y="617314"/>
            <a:ext cx="21397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Stratford Upon Avon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3317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014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Half of visits to Stratford-Upon-Avon are for the purpose of holiday. These holiday visitors are most commonly from  France, USA and Germany. When it comes to activities, holiday visitors to Stratford-Upon-Avon are more likely than the UK average to visit castles/historic houses and parks or gardens.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014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5647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115903926"/>
              </p:ext>
            </p:extLst>
          </p:nvPr>
        </p:nvGraphicFramePr>
        <p:xfrm>
          <a:off x="518985" y="50724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£14.3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£11.9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568801"/>
            <a:ext cx="3173862" cy="646331"/>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Stratford-Upon-Avon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5647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5833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Stratford-Upon-Avon</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196073431"/>
              </p:ext>
            </p:extLst>
          </p:nvPr>
        </p:nvGraphicFramePr>
        <p:xfrm>
          <a:off x="477670" y="24219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567992250"/>
              </p:ext>
            </p:extLst>
          </p:nvPr>
        </p:nvGraphicFramePr>
        <p:xfrm>
          <a:off x="3692849" y="24219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1776540648"/>
              </p:ext>
            </p:extLst>
          </p:nvPr>
        </p:nvGraphicFramePr>
        <p:xfrm>
          <a:off x="3734161" y="48366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6664036" y="617314"/>
            <a:ext cx="21397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Stratford Upon Avon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2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dirty="0" smtClean="0"/>
              <a:t>Destination Summaries</a:t>
            </a:r>
            <a:endParaRPr lang="en-GB" dirty="0"/>
          </a:p>
        </p:txBody>
      </p:sp>
    </p:spTree>
    <p:extLst>
      <p:ext uri="{BB962C8B-B14F-4D97-AF65-F5344CB8AC3E}">
        <p14:creationId xmlns:p14="http://schemas.microsoft.com/office/powerpoint/2010/main" val="26213092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2116513863"/>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2514022077"/>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holiday visitors to Stratford-Upon-Avon tend to be older than holiday visitors to the UK in general. They are also more likely to be on a package holiday and to be visiting between April and June.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519712760"/>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4.0</a:t>
            </a:r>
            <a:endParaRPr sz="1000" dirty="0">
              <a:solidFill>
                <a:srgbClr val="120742"/>
              </a:solidFill>
            </a:endParaRPr>
          </a:p>
        </p:txBody>
      </p:sp>
      <p:sp>
        <p:nvSpPr>
          <p:cNvPr id="3" name="TextBox 2"/>
          <p:cNvSpPr txBox="1"/>
          <p:nvPr/>
        </p:nvSpPr>
        <p:spPr>
          <a:xfrm>
            <a:off x="3174354" y="497653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£354</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£96</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3184701085"/>
              </p:ext>
            </p:extLst>
          </p:nvPr>
        </p:nvGraphicFramePr>
        <p:xfrm>
          <a:off x="3117151" y="2518354"/>
          <a:ext cx="2722558" cy="16884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1330675120"/>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4266552669"/>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6389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3182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39531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4673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0697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305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1" name="Rectangle 60"/>
          <p:cNvSpPr/>
          <p:nvPr/>
        </p:nvSpPr>
        <p:spPr>
          <a:xfrm>
            <a:off x="6664036" y="617314"/>
            <a:ext cx="21397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Stratford Upon Avon</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30103253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286637" y="231576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414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Although airport is the most likely gateway, holiday visitors to Stratford-Upon-Avon are more likely than the UK average to arrive by seaport or rail. The top gateway regions are London and South East. </a:t>
            </a:r>
          </a:p>
        </p:txBody>
      </p:sp>
      <p:graphicFrame>
        <p:nvGraphicFramePr>
          <p:cNvPr id="22" name="Picture Placeholder 7"/>
          <p:cNvGraphicFramePr>
            <a:graphicFrameLocks/>
          </p:cNvGraphicFramePr>
          <p:nvPr>
            <p:extLst>
              <p:ext uri="{D42A27DB-BD31-4B8C-83A1-F6EECF244321}">
                <p14:modId xmlns:p14="http://schemas.microsoft.com/office/powerpoint/2010/main" val="3623336340"/>
              </p:ext>
            </p:extLst>
          </p:nvPr>
        </p:nvGraphicFramePr>
        <p:xfrm>
          <a:off x="760640" y="2403463"/>
          <a:ext cx="3346910" cy="3639613"/>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711814" y="2311063"/>
            <a:ext cx="2017163"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Stratford-Upon-Avon*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739747236"/>
              </p:ext>
            </p:extLst>
          </p:nvPr>
        </p:nvGraphicFramePr>
        <p:xfrm>
          <a:off x="4921858" y="2595161"/>
          <a:ext cx="3252082" cy="334446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8"/>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664036" y="617314"/>
            <a:ext cx="2139777"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Stratford Upon Avon</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76637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2020293228"/>
              </p:ext>
            </p:extLst>
          </p:nvPr>
        </p:nvGraphicFramePr>
        <p:xfrm>
          <a:off x="5804725" y="3840506"/>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3870108817"/>
              </p:ext>
            </p:extLst>
          </p:nvPr>
        </p:nvGraphicFramePr>
        <p:xfrm>
          <a:off x="3031126" y="3825875"/>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Windsor</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1749390942"/>
              </p:ext>
            </p:extLst>
          </p:nvPr>
        </p:nvGraphicFramePr>
        <p:xfrm>
          <a:off x="310597" y="3811244"/>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1124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3180053" y="381124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445338" y="3811244"/>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8" name="Chart Placeholder 8"/>
          <p:cNvGraphicFramePr>
            <a:graphicFrameLocks/>
          </p:cNvGraphicFramePr>
          <p:nvPr>
            <p:extLst>
              <p:ext uri="{D42A27DB-BD31-4B8C-83A1-F6EECF244321}">
                <p14:modId xmlns:p14="http://schemas.microsoft.com/office/powerpoint/2010/main" val="2742301469"/>
              </p:ext>
            </p:extLst>
          </p:nvPr>
        </p:nvGraphicFramePr>
        <p:xfrm>
          <a:off x="4777946" y="3460705"/>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p:cNvSpPr txBox="1">
            <a:spLocks/>
          </p:cNvSpPr>
          <p:nvPr/>
        </p:nvSpPr>
        <p:spPr>
          <a:xfrm>
            <a:off x="445338" y="2093097"/>
            <a:ext cx="8149762" cy="2904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400" b="1" smtClean="0">
                <a:solidFill>
                  <a:srgbClr val="120742"/>
                </a:solidFill>
              </a:rPr>
              <a:t>Visits, Spend and Nights to Windsor 3 year average for 2014-16</a:t>
            </a:r>
            <a:endParaRPr sz="1400" b="1">
              <a:solidFill>
                <a:srgbClr val="120742"/>
              </a:solidFill>
            </a:endParaRPr>
          </a:p>
        </p:txBody>
      </p:sp>
      <p:sp>
        <p:nvSpPr>
          <p:cNvPr id="22" name="Rectangle 21"/>
          <p:cNvSpPr/>
          <p:nvPr/>
        </p:nvSpPr>
        <p:spPr>
          <a:xfrm>
            <a:off x="442141" y="2383514"/>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Rectangle 22"/>
          <p:cNvSpPr/>
          <p:nvPr/>
        </p:nvSpPr>
        <p:spPr>
          <a:xfrm>
            <a:off x="3181338" y="2383852"/>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4" name="Rectangle 23"/>
          <p:cNvSpPr/>
          <p:nvPr/>
        </p:nvSpPr>
        <p:spPr>
          <a:xfrm>
            <a:off x="5916053" y="2383852"/>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2470574821"/>
              </p:ext>
            </p:extLst>
          </p:nvPr>
        </p:nvGraphicFramePr>
        <p:xfrm>
          <a:off x="510746" y="2416535"/>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Windsor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Windsor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67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044910530"/>
              </p:ext>
            </p:extLst>
          </p:nvPr>
        </p:nvGraphicFramePr>
        <p:xfrm>
          <a:off x="3245015" y="243762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Windsor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Windsor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636724633"/>
              </p:ext>
            </p:extLst>
          </p:nvPr>
        </p:nvGraphicFramePr>
        <p:xfrm>
          <a:off x="5989784" y="2460660"/>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Windsor</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Windsor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1855701751"/>
              </p:ext>
            </p:extLst>
          </p:nvPr>
        </p:nvGraphicFramePr>
        <p:xfrm>
          <a:off x="241794" y="4164081"/>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132972813"/>
              </p:ext>
            </p:extLst>
          </p:nvPr>
        </p:nvGraphicFramePr>
        <p:xfrm>
          <a:off x="5727556" y="4164081"/>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2371587854"/>
              </p:ext>
            </p:extLst>
          </p:nvPr>
        </p:nvGraphicFramePr>
        <p:xfrm>
          <a:off x="2986268" y="4164081"/>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45338" y="1341978"/>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On average Windsor welcomes 189,000 overseas visitors each year, around a third of whom are visiting for a holiday</a:t>
            </a:r>
            <a:r>
              <a:rPr lang="en-GB" sz="1300" dirty="0">
                <a:solidFill>
                  <a:srgbClr val="120742"/>
                </a:solidFill>
                <a:latin typeface="Arial" pitchFamily="34" charset="0"/>
                <a:cs typeface="Arial" pitchFamily="34" charset="0"/>
              </a:rPr>
              <a:t>. It’s worth noting that these figures do not take into account day visits to Windsor, a significant proportion of which </a:t>
            </a:r>
            <a:r>
              <a:rPr lang="en-GB" sz="1300" dirty="0" smtClean="0">
                <a:solidFill>
                  <a:srgbClr val="120742"/>
                </a:solidFill>
                <a:latin typeface="Arial" pitchFamily="34" charset="0"/>
                <a:cs typeface="Arial" pitchFamily="34" charset="0"/>
              </a:rPr>
              <a:t>are taken from overnight visitors to London.</a:t>
            </a:r>
            <a:endParaRPr lang="en-GB" sz="1300" dirty="0">
              <a:solidFill>
                <a:srgbClr val="120742"/>
              </a:solidFill>
              <a:latin typeface="Arial" pitchFamily="34" charset="0"/>
              <a:cs typeface="Arial" pitchFamily="34" charset="0"/>
            </a:endParaRPr>
          </a:p>
          <a:p>
            <a:pPr marL="0" indent="0" algn="just">
              <a:buFont typeface="Arial"/>
              <a:buNone/>
            </a:pPr>
            <a:endParaRPr lang="en-GB" sz="1300" dirty="0" smtClean="0">
              <a:solidFill>
                <a:srgbClr val="120742"/>
              </a:solidFill>
              <a:latin typeface="Arial" pitchFamily="34" charset="0"/>
              <a:cs typeface="Arial" pitchFamily="34" charset="0"/>
            </a:endParaRP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Title 1"/>
          <p:cNvSpPr txBox="1">
            <a:spLocks/>
          </p:cNvSpPr>
          <p:nvPr/>
        </p:nvSpPr>
        <p:spPr>
          <a:xfrm>
            <a:off x="445338" y="3426657"/>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35" name="Rectangle 34"/>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Windsor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7438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4522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30" name="Text Placeholder 5"/>
          <p:cNvSpPr txBox="1">
            <a:spLocks/>
          </p:cNvSpPr>
          <p:nvPr/>
        </p:nvSpPr>
        <p:spPr>
          <a:xfrm>
            <a:off x="477669" y="1362075"/>
            <a:ext cx="8277523" cy="8489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Overseas visits to Windsor are most likely to be for a holiday, although this is lower than the UK average.  Visitors are more likely than average to be visiting friends or relatives or for business. The top source market to Windsor is France - 1 in 10 are from Asia, higher than the UK average.  Holiday visitors to Windsor are more likely than the UK average to visit castles or historic houses and countryside/ villages.  </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Activities from IPS 2016 only</a:t>
            </a:r>
            <a:endParaRPr lang="en-GB" sz="900" dirty="0">
              <a:solidFill>
                <a:srgbClr val="120742"/>
              </a:solidFill>
              <a:latin typeface="Arial" panose="020B0604020202020204" pitchFamily="34" charset="0"/>
              <a:cs typeface="Arial" panose="020B0604020202020204" pitchFamily="34" charset="0"/>
            </a:endParaRPr>
          </a:p>
        </p:txBody>
      </p:sp>
      <p:sp>
        <p:nvSpPr>
          <p:cNvPr id="10" name="Rectangle 9"/>
          <p:cNvSpPr/>
          <p:nvPr/>
        </p:nvSpPr>
        <p:spPr>
          <a:xfrm>
            <a:off x="475424" y="24522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1" name="Rectangle 10"/>
          <p:cNvSpPr/>
          <p:nvPr/>
        </p:nvSpPr>
        <p:spPr>
          <a:xfrm>
            <a:off x="3692848" y="46155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54999880"/>
              </p:ext>
            </p:extLst>
          </p:nvPr>
        </p:nvGraphicFramePr>
        <p:xfrm>
          <a:off x="518985" y="51232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France</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Ireland</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10.6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£8.1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£7.6</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£7.4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19601"/>
            <a:ext cx="3173862" cy="461665"/>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Top 3 source markets for holiday visitors to Windsor (ranked by visits)</a:t>
            </a:r>
            <a:endParaRPr lang="en-GB" sz="1200" b="1" dirty="0">
              <a:solidFill>
                <a:srgbClr val="120742"/>
              </a:solidFill>
              <a:latin typeface="Arial" panose="020B0604020202020204" pitchFamily="34" charset="0"/>
              <a:cs typeface="Arial" panose="020B0604020202020204" pitchFamily="34" charset="0"/>
            </a:endParaRPr>
          </a:p>
        </p:txBody>
      </p:sp>
      <p:sp>
        <p:nvSpPr>
          <p:cNvPr id="14" name="Rectangle 13"/>
          <p:cNvSpPr/>
          <p:nvPr/>
        </p:nvSpPr>
        <p:spPr>
          <a:xfrm>
            <a:off x="477670" y="46155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TextBox 16"/>
          <p:cNvSpPr txBox="1"/>
          <p:nvPr/>
        </p:nvSpPr>
        <p:spPr>
          <a:xfrm>
            <a:off x="3690248" y="4634132"/>
            <a:ext cx="4920350" cy="276999"/>
          </a:xfrm>
          <a:prstGeom prst="rect">
            <a:avLst/>
          </a:prstGeom>
          <a:noFill/>
        </p:spPr>
        <p:txBody>
          <a:bodyPr wrap="square" rtlCol="0">
            <a:spAutoFit/>
          </a:bodyPr>
          <a:lstStyle/>
          <a:p>
            <a:pPr algn="ctr"/>
            <a:r>
              <a:rPr lang="en-GB" sz="1200" b="1" dirty="0" smtClean="0">
                <a:solidFill>
                  <a:srgbClr val="120742"/>
                </a:solidFill>
                <a:latin typeface="Arial" panose="020B0604020202020204" pitchFamily="34" charset="0"/>
                <a:cs typeface="Arial" panose="020B0604020202020204" pitchFamily="34" charset="0"/>
              </a:rPr>
              <a:t>Activities conducted by holiday visitors to Windsor</a:t>
            </a:r>
            <a:endParaRPr lang="en-GB" sz="1200" b="1" dirty="0">
              <a:solidFill>
                <a:srgbClr val="120742"/>
              </a:solidFill>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2411174724"/>
              </p:ext>
            </p:extLst>
          </p:nvPr>
        </p:nvGraphicFramePr>
        <p:xfrm>
          <a:off x="477670" y="24727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3215943188"/>
              </p:ext>
            </p:extLst>
          </p:nvPr>
        </p:nvGraphicFramePr>
        <p:xfrm>
          <a:off x="3692849" y="24727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Picture Placeholder 7"/>
          <p:cNvGraphicFramePr>
            <a:graphicFrameLocks/>
          </p:cNvGraphicFramePr>
          <p:nvPr>
            <p:extLst>
              <p:ext uri="{D42A27DB-BD31-4B8C-83A1-F6EECF244321}">
                <p14:modId xmlns:p14="http://schemas.microsoft.com/office/powerpoint/2010/main" val="4204394268"/>
              </p:ext>
            </p:extLst>
          </p:nvPr>
        </p:nvGraphicFramePr>
        <p:xfrm>
          <a:off x="3734161" y="48874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angle 18"/>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Windsor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8891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209635644"/>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Duration*</a:t>
            </a:r>
            <a:endParaRPr sz="1000" b="1">
              <a:solidFill>
                <a:srgbClr val="120742"/>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Seasonality</a:t>
            </a:r>
            <a:endParaRPr sz="1000" b="1">
              <a:solidFill>
                <a:srgbClr val="120742"/>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rPr>
              <a:t>Holiday Type</a:t>
            </a:r>
            <a:endParaRPr sz="1000" b="1">
              <a:solidFill>
                <a:srgbClr val="120742"/>
              </a:solidFill>
            </a:endParaRPr>
          </a:p>
        </p:txBody>
      </p:sp>
      <p:graphicFrame>
        <p:nvGraphicFramePr>
          <p:cNvPr id="42" name="Chart 41"/>
          <p:cNvGraphicFramePr/>
          <p:nvPr>
            <p:extLst>
              <p:ext uri="{D42A27DB-BD31-4B8C-83A1-F6EECF244321}">
                <p14:modId xmlns:p14="http://schemas.microsoft.com/office/powerpoint/2010/main" val="1413718060"/>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Average spend**</a:t>
            </a:r>
            <a:endParaRPr sz="1000" b="1">
              <a:solidFill>
                <a:srgbClr val="120742"/>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Windsor are more likely than average to be aged 35-44, visiting between July and September and on a package holiday.   </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rPr>
              <a:t>Age</a:t>
            </a:r>
            <a:endParaRPr sz="1000" b="1">
              <a:solidFill>
                <a:srgbClr val="120742"/>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solidFill>
                  <a:srgbClr val="120742"/>
                </a:solidFill>
                <a:latin typeface="Arial" panose="020B0604020202020204" pitchFamily="34" charset="0"/>
                <a:cs typeface="Arial" panose="020B0604020202020204" pitchFamily="34" charset="0"/>
              </a:rPr>
              <a:t>Source: IPS 2014-2016. *Note that duration </a:t>
            </a:r>
            <a:r>
              <a:rPr lang="en-GB" sz="900" i="1" dirty="0" smtClean="0">
                <a:solidFill>
                  <a:srgbClr val="120742"/>
                </a:solidFill>
                <a:latin typeface="Arial" panose="020B0604020202020204" pitchFamily="34" charset="0"/>
                <a:cs typeface="Arial" panose="020B0604020202020204" pitchFamily="34" charset="0"/>
              </a:rPr>
              <a:t>chart</a:t>
            </a:r>
            <a:r>
              <a:rPr lang="en-GB" sz="900" dirty="0" smtClean="0">
                <a:solidFill>
                  <a:srgbClr val="120742"/>
                </a:solidFill>
                <a:latin typeface="Arial" panose="020B0604020202020204" pitchFamily="34" charset="0"/>
                <a:cs typeface="Arial" panose="020B0604020202020204" pitchFamily="34" charset="0"/>
              </a:rPr>
              <a:t> refers to length of holiday overall  for visitors to town, and </a:t>
            </a:r>
            <a:r>
              <a:rPr lang="en-GB" sz="900" i="1" dirty="0" smtClean="0">
                <a:solidFill>
                  <a:srgbClr val="120742"/>
                </a:solidFill>
                <a:latin typeface="Arial" panose="020B0604020202020204" pitchFamily="34" charset="0"/>
                <a:cs typeface="Arial" panose="020B0604020202020204" pitchFamily="34" charset="0"/>
              </a:rPr>
              <a:t>average</a:t>
            </a:r>
            <a:r>
              <a:rPr lang="en-GB" sz="900" dirty="0" smtClean="0">
                <a:solidFill>
                  <a:srgbClr val="120742"/>
                </a:solidFill>
                <a:latin typeface="Arial" panose="020B0604020202020204" pitchFamily="34" charset="0"/>
                <a:cs typeface="Arial" panose="020B0604020202020204" pitchFamily="34" charset="0"/>
              </a:rPr>
              <a:t>  </a:t>
            </a:r>
            <a:r>
              <a:rPr lang="en-GB" sz="900" i="1" dirty="0" smtClean="0">
                <a:solidFill>
                  <a:srgbClr val="120742"/>
                </a:solidFill>
                <a:latin typeface="Arial" panose="020B0604020202020204" pitchFamily="34" charset="0"/>
                <a:cs typeface="Arial" panose="020B0604020202020204" pitchFamily="34" charset="0"/>
              </a:rPr>
              <a:t>duration </a:t>
            </a:r>
            <a:r>
              <a:rPr lang="en-GB" sz="900" dirty="0" smtClean="0">
                <a:solidFill>
                  <a:srgbClr val="120742"/>
                </a:solidFill>
                <a:latin typeface="Arial" panose="020B0604020202020204" pitchFamily="34" charset="0"/>
                <a:cs typeface="Arial" panose="020B0604020202020204" pitchFamily="34" charset="0"/>
              </a:rPr>
              <a:t>refers to duration in specified town. **Spend </a:t>
            </a:r>
            <a:r>
              <a:rPr lang="en-GB" sz="900" dirty="0">
                <a:solidFill>
                  <a:srgbClr val="120742"/>
                </a:solidFill>
                <a:latin typeface="Arial" panose="020B0604020202020204" pitchFamily="34" charset="0"/>
                <a:cs typeface="Arial" panose="020B0604020202020204" pitchFamily="34" charset="0"/>
              </a:rPr>
              <a:t>is for the stay in the city/town only, whereas spend for the UK covers the whole </a:t>
            </a:r>
            <a:r>
              <a:rPr lang="en-GB" sz="900" dirty="0" smtClean="0">
                <a:solidFill>
                  <a:srgbClr val="120742"/>
                </a:solidFill>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solidFill>
                <a:srgbClr val="120742"/>
              </a:solidFill>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2760679565"/>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C00000"/>
                </a:solidFill>
              </a:rPr>
              <a:t>For whole trip</a:t>
            </a:r>
            <a:endParaRPr sz="1000" b="1">
              <a:solidFill>
                <a:srgbClr val="C00000"/>
              </a:solidFill>
            </a:endParaRPr>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C00000"/>
                </a:solidFill>
              </a:rPr>
              <a:t>Per night</a:t>
            </a:r>
            <a:endParaRPr sz="1000" b="1">
              <a:solidFill>
                <a:srgbClr val="C00000"/>
              </a:solidFill>
            </a:endParaRPr>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b="1" i="1" smtClean="0">
                <a:solidFill>
                  <a:srgbClr val="120742"/>
                </a:solidFill>
              </a:rPr>
              <a:t>Ave. duration in area</a:t>
            </a:r>
            <a:endParaRPr sz="1000" b="1" i="1">
              <a:solidFill>
                <a:srgbClr val="120742"/>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sz="1000" dirty="0" smtClean="0">
                <a:solidFill>
                  <a:srgbClr val="120742"/>
                </a:solidFill>
              </a:rPr>
              <a:t>4.0</a:t>
            </a:r>
            <a:endParaRPr sz="1000" dirty="0">
              <a:solidFill>
                <a:srgbClr val="120742"/>
              </a:solidFill>
            </a:endParaRPr>
          </a:p>
        </p:txBody>
      </p:sp>
      <p:sp>
        <p:nvSpPr>
          <p:cNvPr id="3" name="TextBox 2"/>
          <p:cNvSpPr txBox="1"/>
          <p:nvPr/>
        </p:nvSpPr>
        <p:spPr>
          <a:xfrm>
            <a:off x="3196358" y="5029636"/>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£343</a:t>
            </a:r>
            <a:endParaRPr lang="en-GB" sz="1200" b="1" dirty="0">
              <a:solidFill>
                <a:srgbClr val="120742"/>
              </a:solidFill>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£86</a:t>
            </a:r>
            <a:endParaRPr lang="en-GB" sz="1200" b="1" dirty="0">
              <a:solidFill>
                <a:srgbClr val="120742"/>
              </a:solidFill>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1100465771"/>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2831692709"/>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1074820983"/>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0-15</a:t>
            </a:r>
            <a:endParaRPr lang="en-GB" sz="1200" dirty="0">
              <a:solidFill>
                <a:srgbClr val="120742"/>
              </a:solidFill>
              <a:latin typeface="Arial" pitchFamily="34" charset="0"/>
              <a:cs typeface="Arial" pitchFamily="34" charset="0"/>
            </a:endParaRPr>
          </a:p>
        </p:txBody>
      </p:sp>
      <p:sp>
        <p:nvSpPr>
          <p:cNvPr id="38" name="TextBox 37"/>
          <p:cNvSpPr txBox="1"/>
          <p:nvPr/>
        </p:nvSpPr>
        <p:spPr>
          <a:xfrm>
            <a:off x="352276" y="482948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16-24</a:t>
            </a:r>
            <a:endParaRPr lang="en-GB" sz="1200" dirty="0">
              <a:solidFill>
                <a:srgbClr val="120742"/>
              </a:solidFill>
              <a:latin typeface="Arial" pitchFamily="34" charset="0"/>
              <a:cs typeface="Arial" pitchFamily="34" charset="0"/>
            </a:endParaRPr>
          </a:p>
        </p:txBody>
      </p:sp>
      <p:sp>
        <p:nvSpPr>
          <p:cNvPr id="48" name="TextBox 47"/>
          <p:cNvSpPr txBox="1"/>
          <p:nvPr/>
        </p:nvSpPr>
        <p:spPr>
          <a:xfrm>
            <a:off x="352276" y="46103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25-34</a:t>
            </a:r>
            <a:endParaRPr lang="en-GB" sz="1200" dirty="0">
              <a:solidFill>
                <a:srgbClr val="120742"/>
              </a:solidFill>
              <a:latin typeface="Arial" pitchFamily="34" charset="0"/>
              <a:cs typeface="Arial" pitchFamily="34" charset="0"/>
            </a:endParaRPr>
          </a:p>
        </p:txBody>
      </p:sp>
      <p:sp>
        <p:nvSpPr>
          <p:cNvPr id="49" name="TextBox 48"/>
          <p:cNvSpPr txBox="1"/>
          <p:nvPr/>
        </p:nvSpPr>
        <p:spPr>
          <a:xfrm>
            <a:off x="352276" y="4130913"/>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35-44</a:t>
            </a:r>
            <a:endParaRPr lang="en-GB" sz="1200" dirty="0">
              <a:solidFill>
                <a:srgbClr val="120742"/>
              </a:solidFill>
              <a:latin typeface="Arial" pitchFamily="34" charset="0"/>
              <a:cs typeface="Arial" pitchFamily="34" charset="0"/>
            </a:endParaRPr>
          </a:p>
        </p:txBody>
      </p:sp>
      <p:sp>
        <p:nvSpPr>
          <p:cNvPr id="51" name="TextBox 50"/>
          <p:cNvSpPr txBox="1"/>
          <p:nvPr/>
        </p:nvSpPr>
        <p:spPr>
          <a:xfrm>
            <a:off x="352276" y="3518138"/>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45-54</a:t>
            </a:r>
            <a:endParaRPr lang="en-GB" sz="1200" dirty="0">
              <a:solidFill>
                <a:srgbClr val="120742"/>
              </a:solidFill>
              <a:latin typeface="Arial" pitchFamily="34" charset="0"/>
              <a:cs typeface="Arial" pitchFamily="34" charset="0"/>
            </a:endParaRPr>
          </a:p>
        </p:txBody>
      </p:sp>
      <p:sp>
        <p:nvSpPr>
          <p:cNvPr id="52" name="TextBox 51"/>
          <p:cNvSpPr txBox="1"/>
          <p:nvPr/>
        </p:nvSpPr>
        <p:spPr>
          <a:xfrm>
            <a:off x="352276" y="3095132"/>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55-64</a:t>
            </a:r>
            <a:endParaRPr lang="en-GB" sz="1200" dirty="0">
              <a:solidFill>
                <a:srgbClr val="120742"/>
              </a:solidFill>
              <a:latin typeface="Arial" pitchFamily="34" charset="0"/>
              <a:cs typeface="Arial" pitchFamily="34" charset="0"/>
            </a:endParaRPr>
          </a:p>
        </p:txBody>
      </p:sp>
      <p:sp>
        <p:nvSpPr>
          <p:cNvPr id="57" name="TextBox 56"/>
          <p:cNvSpPr txBox="1"/>
          <p:nvPr/>
        </p:nvSpPr>
        <p:spPr>
          <a:xfrm>
            <a:off x="352276" y="2768604"/>
            <a:ext cx="699476" cy="276999"/>
          </a:xfrm>
          <a:prstGeom prst="rect">
            <a:avLst/>
          </a:prstGeom>
          <a:noFill/>
        </p:spPr>
        <p:txBody>
          <a:bodyPr wrap="square" rtlCol="0">
            <a:spAutoFit/>
          </a:bodyPr>
          <a:lstStyle/>
          <a:p>
            <a:pPr algn="r"/>
            <a:r>
              <a:rPr lang="en-GB" sz="1200" dirty="0" smtClean="0">
                <a:solidFill>
                  <a:srgbClr val="120742"/>
                </a:solidFill>
                <a:latin typeface="Arial" pitchFamily="34" charset="0"/>
                <a:cs typeface="Arial" pitchFamily="34" charset="0"/>
              </a:rPr>
              <a:t>65+</a:t>
            </a:r>
            <a:endParaRPr lang="en-GB" sz="1200" dirty="0">
              <a:solidFill>
                <a:srgbClr val="120742"/>
              </a:solidFill>
              <a:latin typeface="Arial" pitchFamily="34" charset="0"/>
              <a:cs typeface="Arial"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
        <p:nvSpPr>
          <p:cNvPr id="47" name="Rectangle 46"/>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Windsor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1997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14360" y="2301790"/>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sz="1000" b="1" smtClean="0">
                <a:solidFill>
                  <a:srgbClr val="120742"/>
                </a:solidFill>
                <a:latin typeface="Arial" panose="020B0604020202020204" pitchFamily="34" charset="0"/>
                <a:cs typeface="Arial" panose="020B0604020202020204" pitchFamily="34" charset="0"/>
              </a:rPr>
              <a:t>Mode of Travel </a:t>
            </a:r>
            <a:endParaRPr sz="1000" b="1">
              <a:solidFill>
                <a:srgbClr val="120742"/>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latin typeface="Arial" pitchFamily="34" charset="0"/>
                <a:cs typeface="Arial" pitchFamily="34" charset="0"/>
              </a:rPr>
              <a:t>Holiday visitors to Windsor are most likely to have arrived by airport via the London region. </a:t>
            </a:r>
          </a:p>
        </p:txBody>
      </p:sp>
      <p:graphicFrame>
        <p:nvGraphicFramePr>
          <p:cNvPr id="22" name="Picture Placeholder 7"/>
          <p:cNvGraphicFramePr>
            <a:graphicFrameLocks/>
          </p:cNvGraphicFramePr>
          <p:nvPr>
            <p:extLst>
              <p:ext uri="{D42A27DB-BD31-4B8C-83A1-F6EECF244321}">
                <p14:modId xmlns:p14="http://schemas.microsoft.com/office/powerpoint/2010/main" val="1906972964"/>
              </p:ext>
            </p:extLst>
          </p:nvPr>
        </p:nvGraphicFramePr>
        <p:xfrm>
          <a:off x="617516" y="2455461"/>
          <a:ext cx="3334282" cy="3571037"/>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642963" y="2318777"/>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b="1" smtClean="0">
                <a:solidFill>
                  <a:srgbClr val="120742"/>
                </a:solidFill>
                <a:latin typeface="Arial" panose="020B0604020202020204" pitchFamily="34" charset="0"/>
                <a:cs typeface="Arial" panose="020B0604020202020204" pitchFamily="34" charset="0"/>
              </a:rPr>
              <a:t>Top 5 Gateway Regions to Windsor*  (Top 5)</a:t>
            </a:r>
            <a:endParaRPr sz="1000" b="1">
              <a:solidFill>
                <a:srgbClr val="120742"/>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400110"/>
          </a:xfrm>
          <a:prstGeom prst="rect">
            <a:avLst/>
          </a:prstGeom>
          <a:noFill/>
        </p:spPr>
        <p:txBody>
          <a:bodyPr wrap="square" rtlCol="0">
            <a:spAutoFit/>
          </a:bodyPr>
          <a:lstStyle/>
          <a:p>
            <a:r>
              <a:rPr lang="en-GB" sz="1000" dirty="0" smtClean="0">
                <a:solidFill>
                  <a:srgbClr val="120742"/>
                </a:solidFill>
                <a:latin typeface="Arial" panose="020B0604020202020204" pitchFamily="34" charset="0"/>
                <a:cs typeface="Arial" panose="020B0604020202020204" pitchFamily="34" charset="0"/>
              </a:rPr>
              <a:t>Source: IPS 2014-2016 . *Gateway Regions are defined in the introduction of this report</a:t>
            </a:r>
          </a:p>
          <a:p>
            <a:r>
              <a:rPr lang="en-GB" sz="1000" dirty="0" smtClean="0">
                <a:solidFill>
                  <a:srgbClr val="120742"/>
                </a:solidFill>
                <a:latin typeface="Arial" panose="020B0604020202020204" pitchFamily="34" charset="0"/>
                <a:cs typeface="Arial" panose="020B0604020202020204" pitchFamily="34" charset="0"/>
              </a:rPr>
              <a:t>Base sizes too small to report day visits data</a:t>
            </a:r>
            <a:endParaRPr lang="en-GB" sz="1000" dirty="0">
              <a:solidFill>
                <a:srgbClr val="120742"/>
              </a:solidFill>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597936275"/>
              </p:ext>
            </p:extLst>
          </p:nvPr>
        </p:nvGraphicFramePr>
        <p:xfrm>
          <a:off x="5028337" y="2581190"/>
          <a:ext cx="3196424" cy="344530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6"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5" name="Rectangle 14"/>
          <p:cNvSpPr/>
          <p:nvPr/>
        </p:nvSpPr>
        <p:spPr>
          <a:xfrm>
            <a:off x="4616430" y="2164909"/>
            <a:ext cx="4009576"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Windsor</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713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8"/>
          <p:cNvGraphicFramePr>
            <a:graphicFrameLocks/>
          </p:cNvGraphicFramePr>
          <p:nvPr>
            <p:extLst>
              <p:ext uri="{D42A27DB-BD31-4B8C-83A1-F6EECF244321}">
                <p14:modId xmlns:p14="http://schemas.microsoft.com/office/powerpoint/2010/main" val="3911329059"/>
              </p:ext>
            </p:extLst>
          </p:nvPr>
        </p:nvGraphicFramePr>
        <p:xfrm>
          <a:off x="5804725" y="3846470"/>
          <a:ext cx="2999088" cy="2598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Placeholder 8"/>
          <p:cNvGraphicFramePr>
            <a:graphicFrameLocks/>
          </p:cNvGraphicFramePr>
          <p:nvPr>
            <p:extLst>
              <p:ext uri="{D42A27DB-BD31-4B8C-83A1-F6EECF244321}">
                <p14:modId xmlns:p14="http://schemas.microsoft.com/office/powerpoint/2010/main" val="1318434836"/>
              </p:ext>
            </p:extLst>
          </p:nvPr>
        </p:nvGraphicFramePr>
        <p:xfrm>
          <a:off x="3031126" y="3831839"/>
          <a:ext cx="2999088" cy="2598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45338" y="872066"/>
            <a:ext cx="8358475" cy="558801"/>
          </a:xfrm>
        </p:spPr>
        <p:txBody>
          <a:bodyPr/>
          <a:lstStyle/>
          <a:p>
            <a:r>
              <a:rPr lang="en-GB" sz="2000" dirty="0" smtClean="0"/>
              <a:t>Headline stats: Overseas </a:t>
            </a:r>
            <a:r>
              <a:rPr lang="en-GB" sz="2000" dirty="0"/>
              <a:t>visits, spend and </a:t>
            </a:r>
            <a:r>
              <a:rPr lang="en-GB" sz="2000" dirty="0" smtClean="0"/>
              <a:t>nights to </a:t>
            </a:r>
            <a:r>
              <a:rPr lang="en-GB" sz="2000" b="1" dirty="0" smtClean="0"/>
              <a:t>York</a:t>
            </a:r>
            <a:endParaRPr lang="en-GB" sz="2000" b="1" dirty="0"/>
          </a:p>
        </p:txBody>
      </p:sp>
      <p:graphicFrame>
        <p:nvGraphicFramePr>
          <p:cNvPr id="9" name="Chart Placeholder 8"/>
          <p:cNvGraphicFramePr>
            <a:graphicFrameLocks noGrp="1"/>
          </p:cNvGraphicFramePr>
          <p:nvPr>
            <p:ph type="chart" sz="quarter" idx="10"/>
            <p:extLst>
              <p:ext uri="{D42A27DB-BD31-4B8C-83A1-F6EECF244321}">
                <p14:modId xmlns:p14="http://schemas.microsoft.com/office/powerpoint/2010/main" val="111477096"/>
              </p:ext>
            </p:extLst>
          </p:nvPr>
        </p:nvGraphicFramePr>
        <p:xfrm>
          <a:off x="310597" y="3817208"/>
          <a:ext cx="2999088" cy="2598738"/>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91476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p:cNvSpPr/>
          <p:nvPr/>
        </p:nvSpPr>
        <p:spPr>
          <a:xfrm>
            <a:off x="3180053"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p:cNvSpPr/>
          <p:nvPr/>
        </p:nvSpPr>
        <p:spPr>
          <a:xfrm>
            <a:off x="445338" y="3817208"/>
            <a:ext cx="2736000" cy="262800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8" name="Chart Placeholder 8"/>
          <p:cNvGraphicFramePr>
            <a:graphicFrameLocks/>
          </p:cNvGraphicFramePr>
          <p:nvPr>
            <p:extLst>
              <p:ext uri="{D42A27DB-BD31-4B8C-83A1-F6EECF244321}">
                <p14:modId xmlns:p14="http://schemas.microsoft.com/office/powerpoint/2010/main" val="1074111593"/>
              </p:ext>
            </p:extLst>
          </p:nvPr>
        </p:nvGraphicFramePr>
        <p:xfrm>
          <a:off x="4777946" y="3466669"/>
          <a:ext cx="3872822" cy="316727"/>
        </p:xfrm>
        <a:graphic>
          <a:graphicData uri="http://schemas.openxmlformats.org/drawingml/2006/chart">
            <c:chart xmlns:c="http://schemas.openxmlformats.org/drawingml/2006/chart" xmlns:r="http://schemas.openxmlformats.org/officeDocument/2006/relationships" r:id="rId5"/>
          </a:graphicData>
        </a:graphic>
      </p:graphicFrame>
      <p:sp>
        <p:nvSpPr>
          <p:cNvPr id="20" name="Title 1"/>
          <p:cNvSpPr txBox="1">
            <a:spLocks/>
          </p:cNvSpPr>
          <p:nvPr/>
        </p:nvSpPr>
        <p:spPr>
          <a:xfrm>
            <a:off x="445338" y="3468222"/>
            <a:ext cx="8149762" cy="3311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5 Year Trend</a:t>
            </a:r>
            <a:endParaRPr lang="en-GB" sz="1400" b="1" dirty="0">
              <a:solidFill>
                <a:schemeClr val="tx1"/>
              </a:solidFill>
            </a:endParaRPr>
          </a:p>
        </p:txBody>
      </p:sp>
      <p:sp>
        <p:nvSpPr>
          <p:cNvPr id="21" name="Title 1"/>
          <p:cNvSpPr txBox="1">
            <a:spLocks/>
          </p:cNvSpPr>
          <p:nvPr/>
        </p:nvSpPr>
        <p:spPr>
          <a:xfrm>
            <a:off x="445338" y="2073661"/>
            <a:ext cx="8149762" cy="290416"/>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400" b="1" dirty="0" smtClean="0">
                <a:solidFill>
                  <a:schemeClr val="tx1"/>
                </a:solidFill>
              </a:rPr>
              <a:t>Visits, Spend and Nights to York  3 year average for 2014-16</a:t>
            </a:r>
            <a:endParaRPr lang="en-GB" sz="1400" b="1" dirty="0">
              <a:solidFill>
                <a:schemeClr val="tx1"/>
              </a:solidFill>
            </a:endParaRPr>
          </a:p>
        </p:txBody>
      </p:sp>
      <p:sp>
        <p:nvSpPr>
          <p:cNvPr id="22" name="Rectangle 21"/>
          <p:cNvSpPr/>
          <p:nvPr/>
        </p:nvSpPr>
        <p:spPr>
          <a:xfrm>
            <a:off x="442141" y="2389478"/>
            <a:ext cx="2736000" cy="98553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p:cNvSpPr/>
          <p:nvPr/>
        </p:nvSpPr>
        <p:spPr>
          <a:xfrm>
            <a:off x="3181338"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p:cNvSpPr/>
          <p:nvPr/>
        </p:nvSpPr>
        <p:spPr>
          <a:xfrm>
            <a:off x="5916053" y="2389816"/>
            <a:ext cx="2736000" cy="985196"/>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5" name="Table 24"/>
          <p:cNvGraphicFramePr>
            <a:graphicFrameLocks noGrp="1"/>
          </p:cNvGraphicFramePr>
          <p:nvPr>
            <p:extLst>
              <p:ext uri="{D42A27DB-BD31-4B8C-83A1-F6EECF244321}">
                <p14:modId xmlns:p14="http://schemas.microsoft.com/office/powerpoint/2010/main" val="2532072370"/>
              </p:ext>
            </p:extLst>
          </p:nvPr>
        </p:nvGraphicFramePr>
        <p:xfrm>
          <a:off x="510746" y="2422499"/>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Visits</a:t>
                      </a:r>
                      <a:r>
                        <a:rPr lang="en-GB" sz="1200" b="1" baseline="0" dirty="0" smtClean="0">
                          <a:solidFill>
                            <a:schemeClr val="tx1"/>
                          </a:solidFill>
                          <a:latin typeface="Arial" panose="020B0604020202020204" pitchFamily="34" charset="0"/>
                          <a:cs typeface="Arial" panose="020B0604020202020204" pitchFamily="34" charset="0"/>
                        </a:rPr>
                        <a:t> (000s)</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York</a:t>
                      </a:r>
                      <a:r>
                        <a:rPr lang="en-GB" sz="1000" b="1"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York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157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399274289"/>
              </p:ext>
            </p:extLst>
          </p:nvPr>
        </p:nvGraphicFramePr>
        <p:xfrm>
          <a:off x="3245015" y="2443593"/>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Spend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York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98</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York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44</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127832511"/>
              </p:ext>
            </p:extLst>
          </p:nvPr>
        </p:nvGraphicFramePr>
        <p:xfrm>
          <a:off x="5989784" y="2466624"/>
          <a:ext cx="2598592" cy="831242"/>
        </p:xfrm>
        <a:graphic>
          <a:graphicData uri="http://schemas.openxmlformats.org/drawingml/2006/table">
            <a:tbl>
              <a:tblPr firstRow="1" bandRow="1">
                <a:tableStyleId>{5C22544A-7EE6-4342-B048-85BDC9FD1C3A}</a:tableStyleId>
              </a:tblPr>
              <a:tblGrid>
                <a:gridCol w="1672281"/>
                <a:gridCol w="926311"/>
              </a:tblGrid>
              <a:tr h="215862">
                <a:tc gridSpan="2">
                  <a:txBody>
                    <a:bodyPr/>
                    <a:lstStyle/>
                    <a:p>
                      <a:pPr algn="ctr"/>
                      <a:r>
                        <a:rPr lang="en-GB" sz="1200" b="1" dirty="0" smtClean="0">
                          <a:solidFill>
                            <a:schemeClr val="tx1"/>
                          </a:solidFill>
                          <a:latin typeface="Arial" panose="020B0604020202020204" pitchFamily="34" charset="0"/>
                          <a:cs typeface="Arial" panose="020B0604020202020204" pitchFamily="34" charset="0"/>
                        </a:rPr>
                        <a:t>Nights </a:t>
                      </a:r>
                      <a:r>
                        <a:rPr lang="en-GB" sz="1200" b="1" baseline="0" dirty="0" smtClean="0">
                          <a:solidFill>
                            <a:schemeClr val="tx1"/>
                          </a:solidFill>
                          <a:latin typeface="Arial" panose="020B0604020202020204" pitchFamily="34" charset="0"/>
                          <a:cs typeface="Arial" panose="020B0604020202020204" pitchFamily="34" charset="0"/>
                        </a:rPr>
                        <a:t>(m)</a:t>
                      </a:r>
                      <a:endParaRPr lang="en-GB" sz="1200" b="1" dirty="0">
                        <a:solidFill>
                          <a:schemeClr val="tx1"/>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r>
              <a:tr h="278461">
                <a:tc>
                  <a:txBody>
                    <a:bodyPr/>
                    <a:lstStyle/>
                    <a:p>
                      <a:r>
                        <a:rPr lang="en-GB" sz="1000" b="1" dirty="0" smtClean="0">
                          <a:solidFill>
                            <a:schemeClr val="tx1"/>
                          </a:solidFill>
                          <a:latin typeface="Arial" panose="020B0604020202020204" pitchFamily="34" charset="0"/>
                          <a:cs typeface="Arial" panose="020B0604020202020204" pitchFamily="34" charset="0"/>
                        </a:rPr>
                        <a:t>York Total</a:t>
                      </a:r>
                    </a:p>
                  </a:txBody>
                  <a:tcPr anchor="ctr">
                    <a:solidFill>
                      <a:schemeClr val="tx2">
                        <a:lumMod val="10000"/>
                        <a:lumOff val="9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1.3</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1000" b="1" dirty="0" smtClean="0">
                          <a:solidFill>
                            <a:schemeClr val="bg1"/>
                          </a:solidFill>
                          <a:latin typeface="Arial" panose="020B0604020202020204" pitchFamily="34" charset="0"/>
                          <a:cs typeface="Arial" panose="020B0604020202020204" pitchFamily="34" charset="0"/>
                        </a:rPr>
                        <a:t>York Holiday</a:t>
                      </a:r>
                      <a:endParaRPr lang="en-GB" sz="1000" b="1" dirty="0">
                        <a:solidFill>
                          <a:schemeClr val="bg1"/>
                        </a:solidFill>
                        <a:latin typeface="Arial" panose="020B0604020202020204" pitchFamily="34" charset="0"/>
                        <a:cs typeface="Arial" panose="020B0604020202020204" pitchFamily="34" charset="0"/>
                      </a:endParaRPr>
                    </a:p>
                  </a:txBody>
                  <a:tcPr anchor="ctr">
                    <a:solidFill>
                      <a:schemeClr val="accent5"/>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0.5</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graphicFrame>
        <p:nvGraphicFramePr>
          <p:cNvPr id="28" name="Chart 27"/>
          <p:cNvGraphicFramePr/>
          <p:nvPr>
            <p:extLst>
              <p:ext uri="{D42A27DB-BD31-4B8C-83A1-F6EECF244321}">
                <p14:modId xmlns:p14="http://schemas.microsoft.com/office/powerpoint/2010/main" val="3697779828"/>
              </p:ext>
            </p:extLst>
          </p:nvPr>
        </p:nvGraphicFramePr>
        <p:xfrm>
          <a:off x="241794" y="4137660"/>
          <a:ext cx="2867544" cy="122973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p:cNvGraphicFramePr/>
          <p:nvPr>
            <p:extLst>
              <p:ext uri="{D42A27DB-BD31-4B8C-83A1-F6EECF244321}">
                <p14:modId xmlns:p14="http://schemas.microsoft.com/office/powerpoint/2010/main" val="3370083266"/>
              </p:ext>
            </p:extLst>
          </p:nvPr>
        </p:nvGraphicFramePr>
        <p:xfrm>
          <a:off x="5727556" y="4137660"/>
          <a:ext cx="2867544" cy="12297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p:nvPr>
            <p:extLst>
              <p:ext uri="{D42A27DB-BD31-4B8C-83A1-F6EECF244321}">
                <p14:modId xmlns:p14="http://schemas.microsoft.com/office/powerpoint/2010/main" val="1639325820"/>
              </p:ext>
            </p:extLst>
          </p:nvPr>
        </p:nvGraphicFramePr>
        <p:xfrm>
          <a:off x="2986268" y="4137660"/>
          <a:ext cx="2867544" cy="1229730"/>
        </p:xfrm>
        <a:graphic>
          <a:graphicData uri="http://schemas.openxmlformats.org/drawingml/2006/chart">
            <c:chart xmlns:c="http://schemas.openxmlformats.org/drawingml/2006/chart" xmlns:r="http://schemas.openxmlformats.org/officeDocument/2006/relationships" r:id="rId8"/>
          </a:graphicData>
        </a:graphic>
      </p:graphicFrame>
      <p:sp>
        <p:nvSpPr>
          <p:cNvPr id="32" name="Text Placeholder 5"/>
          <p:cNvSpPr txBox="1">
            <a:spLocks/>
          </p:cNvSpPr>
          <p:nvPr/>
        </p:nvSpPr>
        <p:spPr>
          <a:xfrm>
            <a:off x="477669" y="132081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York attracts 272,000 overseas annual visitors on average, 157,000 of which are visiting for a holiday.  </a:t>
            </a:r>
          </a:p>
        </p:txBody>
      </p:sp>
      <p:sp>
        <p:nvSpPr>
          <p:cNvPr id="33" name="TextBox 3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Please note figures exclude visitors that did not stay in the UK overnight </a:t>
            </a:r>
            <a:endParaRPr lang="en-GB" sz="900" dirty="0">
              <a:latin typeface="Arial" panose="020B0604020202020204" pitchFamily="34" charset="0"/>
              <a:cs typeface="Arial" panose="020B0604020202020204" pitchFamily="34" charset="0"/>
            </a:endParaRPr>
          </a:p>
        </p:txBody>
      </p:sp>
      <p:sp>
        <p:nvSpPr>
          <p:cNvPr id="34" name="Rectangle 33"/>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York</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1320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Trip purpose and source markets: All visitors and holiday visitors</a:t>
            </a:r>
            <a:endParaRPr lang="en-GB" sz="2200" dirty="0"/>
          </a:p>
        </p:txBody>
      </p:sp>
      <p:sp>
        <p:nvSpPr>
          <p:cNvPr id="28" name="Rectangle 27"/>
          <p:cNvSpPr/>
          <p:nvPr/>
        </p:nvSpPr>
        <p:spPr>
          <a:xfrm>
            <a:off x="477670" y="2515777"/>
            <a:ext cx="8132930"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Nearly 3 in 5 overseas visitors to York are visiting for a holiday, significantly higher than the UK average.  Visitors are most likely to be from the USA, 22% falling into this category (over twice the UK average).  Holiday visitors to York are significantly more likely than average to conduct cultural and rural activities.</a:t>
            </a:r>
          </a:p>
        </p:txBody>
      </p:sp>
      <p:sp>
        <p:nvSpPr>
          <p:cNvPr id="83" name="TextBox 82"/>
          <p:cNvSpPr txBox="1"/>
          <p:nvPr/>
        </p:nvSpPr>
        <p:spPr>
          <a:xfrm>
            <a:off x="477669" y="6564571"/>
            <a:ext cx="5991369"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Activities from IPS 2016 only</a:t>
            </a:r>
            <a:endParaRPr lang="en-GB" sz="900" dirty="0">
              <a:latin typeface="Arial" panose="020B0604020202020204" pitchFamily="34" charset="0"/>
              <a:cs typeface="Arial" panose="020B0604020202020204" pitchFamily="34" charset="0"/>
            </a:endParaRPr>
          </a:p>
        </p:txBody>
      </p:sp>
      <p:sp>
        <p:nvSpPr>
          <p:cNvPr id="10" name="Rectangle 9"/>
          <p:cNvSpPr/>
          <p:nvPr/>
        </p:nvSpPr>
        <p:spPr>
          <a:xfrm>
            <a:off x="475424" y="2515775"/>
            <a:ext cx="3217425" cy="376405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p:cNvSpPr/>
          <p:nvPr/>
        </p:nvSpPr>
        <p:spPr>
          <a:xfrm>
            <a:off x="3692848" y="4679092"/>
            <a:ext cx="4917751"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358591258"/>
              </p:ext>
            </p:extLst>
          </p:nvPr>
        </p:nvGraphicFramePr>
        <p:xfrm>
          <a:off x="518985" y="5186715"/>
          <a:ext cx="3132000" cy="990600"/>
        </p:xfrm>
        <a:graphic>
          <a:graphicData uri="http://schemas.openxmlformats.org/drawingml/2006/table">
            <a:tbl>
              <a:tblPr firstRow="1" bandRow="1">
                <a:tableStyleId>{5C22544A-7EE6-4342-B048-85BDC9FD1C3A}</a:tableStyleId>
              </a:tblPr>
              <a:tblGrid>
                <a:gridCol w="540000"/>
                <a:gridCol w="504000"/>
                <a:gridCol w="540000"/>
                <a:gridCol w="504000"/>
                <a:gridCol w="540000"/>
                <a:gridCol w="504000"/>
              </a:tblGrid>
              <a:tr h="215862">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USA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sz="1000" b="1" dirty="0">
                        <a:latin typeface="Arial" panose="020B0604020202020204" pitchFamily="34" charset="0"/>
                        <a:cs typeface="Arial" panose="020B0604020202020204" pitchFamily="34" charset="0"/>
                      </a:endParaRPr>
                    </a:p>
                  </a:txBody>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Australia</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c gridSpan="2">
                  <a:txBody>
                    <a:bodyPr/>
                    <a:lstStyle/>
                    <a:p>
                      <a:pPr algn="ctr"/>
                      <a:r>
                        <a:rPr lang="en-GB" sz="1100" b="1" dirty="0" smtClean="0">
                          <a:solidFill>
                            <a:srgbClr val="C00000"/>
                          </a:solidFill>
                          <a:latin typeface="Arial" panose="020B0604020202020204" pitchFamily="34" charset="0"/>
                          <a:cs typeface="Arial" panose="020B0604020202020204" pitchFamily="34" charset="0"/>
                        </a:rPr>
                        <a:t>Germany</a:t>
                      </a:r>
                      <a:endParaRPr lang="en-GB" sz="1100" b="1" dirty="0">
                        <a:solidFill>
                          <a:srgbClr val="C00000"/>
                        </a:solidFill>
                        <a:latin typeface="Arial" panose="020B0604020202020204" pitchFamily="34" charset="0"/>
                        <a:cs typeface="Arial" panose="020B0604020202020204" pitchFamily="34" charset="0"/>
                      </a:endParaRPr>
                    </a:p>
                  </a:txBody>
                  <a:tcPr>
                    <a:noFill/>
                  </a:tcPr>
                </a:tc>
                <a:tc hMerge="1">
                  <a:txBody>
                    <a:bodyPr/>
                    <a:lstStyle/>
                    <a:p>
                      <a:pPr algn="ctr"/>
                      <a:endParaRPr lang="en-GB" sz="1200" b="1" dirty="0">
                        <a:solidFill>
                          <a:schemeClr val="tx1"/>
                        </a:solidFill>
                        <a:latin typeface="Arial" panose="020B0604020202020204" pitchFamily="34" charset="0"/>
                        <a:cs typeface="Arial" panose="020B0604020202020204" pitchFamily="34" charset="0"/>
                      </a:endParaRPr>
                    </a:p>
                  </a:txBody>
                  <a:tcPr>
                    <a:noFill/>
                  </a:tcPr>
                </a:tc>
              </a:tr>
              <a:tr h="278461">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35.0</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18.9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bg1"/>
                          </a:solidFill>
                          <a:latin typeface="Arial" panose="020B0604020202020204" pitchFamily="34" charset="0"/>
                          <a:cs typeface="Arial" panose="020B0604020202020204" pitchFamily="34" charset="0"/>
                        </a:rPr>
                        <a:t>Visit</a:t>
                      </a:r>
                      <a:r>
                        <a:rPr lang="en-GB" sz="900" b="1" baseline="0" dirty="0" smtClean="0">
                          <a:solidFill>
                            <a:schemeClr val="bg1"/>
                          </a:solidFill>
                          <a:latin typeface="Arial" panose="020B0604020202020204" pitchFamily="34" charset="0"/>
                          <a:cs typeface="Arial" panose="020B0604020202020204" pitchFamily="34" charset="0"/>
                        </a:rPr>
                        <a:t> (000s)</a:t>
                      </a:r>
                      <a:endParaRPr lang="en-GB" sz="900" b="1" dirty="0" smtClean="0">
                        <a:solidFill>
                          <a:schemeClr val="bg1"/>
                        </a:solidFill>
                        <a:latin typeface="Arial" panose="020B0604020202020204" pitchFamily="34" charset="0"/>
                        <a:cs typeface="Arial" panose="020B0604020202020204" pitchFamily="34" charset="0"/>
                      </a:endParaRPr>
                    </a:p>
                  </a:txBody>
                  <a:tcPr anchor="ctr">
                    <a:solidFill>
                      <a:schemeClr val="bg1">
                        <a:lumMod val="50000"/>
                      </a:schemeClr>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15.9</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r h="278461">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£27.1</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£24.7</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r>
                        <a:rPr lang="en-GB" sz="900" b="1" dirty="0" smtClean="0">
                          <a:solidFill>
                            <a:schemeClr val="tx1"/>
                          </a:solidFill>
                          <a:latin typeface="Arial" panose="020B0604020202020204" pitchFamily="34" charset="0"/>
                          <a:cs typeface="Arial" panose="020B0604020202020204" pitchFamily="34" charset="0"/>
                        </a:rPr>
                        <a:t>Spend (£m)</a:t>
                      </a:r>
                      <a:endParaRPr lang="en-GB" sz="900" b="1" dirty="0">
                        <a:solidFill>
                          <a:schemeClr val="tx1"/>
                        </a:solidFill>
                        <a:latin typeface="Arial" panose="020B0604020202020204" pitchFamily="34" charset="0"/>
                        <a:cs typeface="Arial" panose="020B0604020202020204" pitchFamily="34" charset="0"/>
                      </a:endParaRPr>
                    </a:p>
                  </a:txBody>
                  <a:tcPr anchor="ctr">
                    <a:solidFill>
                      <a:schemeClr val="accent6"/>
                    </a:solidFill>
                  </a:tcPr>
                </a:tc>
                <a:tc>
                  <a:txBody>
                    <a:bodyPr/>
                    <a:lstStyle/>
                    <a:p>
                      <a:r>
                        <a:rPr lang="en-GB" sz="1000" b="1" dirty="0" smtClean="0">
                          <a:solidFill>
                            <a:schemeClr val="tx1"/>
                          </a:solidFill>
                          <a:latin typeface="Arial" panose="020B0604020202020204" pitchFamily="34" charset="0"/>
                          <a:cs typeface="Arial" panose="020B0604020202020204" pitchFamily="34" charset="0"/>
                        </a:rPr>
                        <a:t>£27.2</a:t>
                      </a:r>
                      <a:endParaRPr lang="en-GB" sz="1000" b="1" dirty="0">
                        <a:solidFill>
                          <a:schemeClr val="tx1"/>
                        </a:solidFill>
                        <a:latin typeface="Arial" panose="020B0604020202020204" pitchFamily="34" charset="0"/>
                        <a:cs typeface="Arial" panose="020B0604020202020204" pitchFamily="34" charset="0"/>
                      </a:endParaRPr>
                    </a:p>
                  </a:txBody>
                  <a:tcPr anchor="ctr">
                    <a:noFill/>
                  </a:tcPr>
                </a:tc>
              </a:tr>
            </a:tbl>
          </a:graphicData>
        </a:graphic>
      </p:graphicFrame>
      <p:sp>
        <p:nvSpPr>
          <p:cNvPr id="3" name="TextBox 2"/>
          <p:cNvSpPr txBox="1"/>
          <p:nvPr/>
        </p:nvSpPr>
        <p:spPr>
          <a:xfrm>
            <a:off x="518985" y="4683101"/>
            <a:ext cx="3173862" cy="461665"/>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Top 3 source markets for holiday visitors to York (ranked by visits)</a:t>
            </a:r>
            <a:endParaRPr lang="en-GB" sz="1200" b="1" dirty="0">
              <a:latin typeface="Arial" panose="020B0604020202020204" pitchFamily="34" charset="0"/>
              <a:cs typeface="Arial" panose="020B0604020202020204" pitchFamily="34" charset="0"/>
            </a:endParaRPr>
          </a:p>
        </p:txBody>
      </p:sp>
      <p:sp>
        <p:nvSpPr>
          <p:cNvPr id="14" name="Rectangle 13"/>
          <p:cNvSpPr/>
          <p:nvPr/>
        </p:nvSpPr>
        <p:spPr>
          <a:xfrm>
            <a:off x="477670" y="4679092"/>
            <a:ext cx="3215177" cy="1600740"/>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extBox 16"/>
          <p:cNvSpPr txBox="1"/>
          <p:nvPr/>
        </p:nvSpPr>
        <p:spPr>
          <a:xfrm>
            <a:off x="3690248" y="4697632"/>
            <a:ext cx="4920350" cy="27699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Activities conducted by holiday visitors to York</a:t>
            </a:r>
            <a:endParaRPr lang="en-GB" sz="1200" b="1" dirty="0">
              <a:latin typeface="Arial" panose="020B0604020202020204" pitchFamily="34" charset="0"/>
              <a:cs typeface="Arial" panose="020B0604020202020204" pitchFamily="34" charset="0"/>
            </a:endParaRPr>
          </a:p>
        </p:txBody>
      </p:sp>
      <p:graphicFrame>
        <p:nvGraphicFramePr>
          <p:cNvPr id="22" name="Chart 21"/>
          <p:cNvGraphicFramePr/>
          <p:nvPr>
            <p:extLst>
              <p:ext uri="{D42A27DB-BD31-4B8C-83A1-F6EECF244321}">
                <p14:modId xmlns:p14="http://schemas.microsoft.com/office/powerpoint/2010/main" val="2980773571"/>
              </p:ext>
            </p:extLst>
          </p:nvPr>
        </p:nvGraphicFramePr>
        <p:xfrm>
          <a:off x="477670" y="2536210"/>
          <a:ext cx="3146979" cy="20440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Picture Placeholder 7"/>
          <p:cNvGraphicFramePr>
            <a:graphicFrameLocks/>
          </p:cNvGraphicFramePr>
          <p:nvPr>
            <p:extLst>
              <p:ext uri="{D42A27DB-BD31-4B8C-83A1-F6EECF244321}">
                <p14:modId xmlns:p14="http://schemas.microsoft.com/office/powerpoint/2010/main" val="1283261120"/>
              </p:ext>
            </p:extLst>
          </p:nvPr>
        </p:nvGraphicFramePr>
        <p:xfrm>
          <a:off x="3692849" y="2536210"/>
          <a:ext cx="4917750" cy="21283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icture Placeholder 7"/>
          <p:cNvGraphicFramePr>
            <a:graphicFrameLocks/>
          </p:cNvGraphicFramePr>
          <p:nvPr>
            <p:extLst>
              <p:ext uri="{D42A27DB-BD31-4B8C-83A1-F6EECF244321}">
                <p14:modId xmlns:p14="http://schemas.microsoft.com/office/powerpoint/2010/main" val="2366688747"/>
              </p:ext>
            </p:extLst>
          </p:nvPr>
        </p:nvGraphicFramePr>
        <p:xfrm>
          <a:off x="3734161" y="4950941"/>
          <a:ext cx="4876437" cy="13288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York</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1141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0" y="872066"/>
            <a:ext cx="8765180" cy="558801"/>
          </a:xfrm>
        </p:spPr>
        <p:txBody>
          <a:bodyPr/>
          <a:lstStyle/>
          <a:p>
            <a:r>
              <a:rPr lang="en-GB" sz="2200" dirty="0" smtClean="0"/>
              <a:t>Demographics and holiday characteristics: Holiday visitors</a:t>
            </a:r>
            <a:endParaRPr lang="en-GB" sz="2200" dirty="0"/>
          </a:p>
        </p:txBody>
      </p:sp>
      <p:graphicFrame>
        <p:nvGraphicFramePr>
          <p:cNvPr id="31" name="Picture Placeholder 7"/>
          <p:cNvGraphicFramePr>
            <a:graphicFrameLocks/>
          </p:cNvGraphicFramePr>
          <p:nvPr>
            <p:extLst>
              <p:ext uri="{D42A27DB-BD31-4B8C-83A1-F6EECF244321}">
                <p14:modId xmlns:p14="http://schemas.microsoft.com/office/powerpoint/2010/main" val="8009873"/>
              </p:ext>
            </p:extLst>
          </p:nvPr>
        </p:nvGraphicFramePr>
        <p:xfrm>
          <a:off x="5807890" y="2504304"/>
          <a:ext cx="2947302" cy="1972620"/>
        </p:xfrm>
        <a:graphic>
          <a:graphicData uri="http://schemas.openxmlformats.org/drawingml/2006/chart">
            <c:chart xmlns:c="http://schemas.openxmlformats.org/drawingml/2006/chart" xmlns:r="http://schemas.openxmlformats.org/officeDocument/2006/relationships" r:id="rId2"/>
          </a:graphicData>
        </a:graphic>
      </p:graphicFrame>
      <p:sp>
        <p:nvSpPr>
          <p:cNvPr id="32" name="Title 1"/>
          <p:cNvSpPr txBox="1">
            <a:spLocks/>
          </p:cNvSpPr>
          <p:nvPr/>
        </p:nvSpPr>
        <p:spPr>
          <a:xfrm>
            <a:off x="6705615" y="2310204"/>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Duration*</a:t>
            </a:r>
            <a:endParaRPr lang="en-GB" sz="1000" b="1" dirty="0">
              <a:solidFill>
                <a:schemeClr val="tx1"/>
              </a:solidFill>
            </a:endParaRPr>
          </a:p>
        </p:txBody>
      </p:sp>
      <p:sp>
        <p:nvSpPr>
          <p:cNvPr id="35" name="Title 1"/>
          <p:cNvSpPr txBox="1">
            <a:spLocks/>
          </p:cNvSpPr>
          <p:nvPr/>
        </p:nvSpPr>
        <p:spPr>
          <a:xfrm>
            <a:off x="3986176" y="231041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Seasonality</a:t>
            </a:r>
            <a:endParaRPr lang="en-GB" sz="1000" b="1" dirty="0">
              <a:solidFill>
                <a:schemeClr val="tx1"/>
              </a:solidFill>
            </a:endParaRPr>
          </a:p>
        </p:txBody>
      </p:sp>
      <p:sp>
        <p:nvSpPr>
          <p:cNvPr id="39" name="Title 1"/>
          <p:cNvSpPr txBox="1">
            <a:spLocks/>
          </p:cNvSpPr>
          <p:nvPr/>
        </p:nvSpPr>
        <p:spPr>
          <a:xfrm>
            <a:off x="6705615" y="4278048"/>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rPr>
              <a:t>Holiday Type</a:t>
            </a:r>
            <a:endParaRPr lang="en-GB" sz="1000" b="1" dirty="0">
              <a:solidFill>
                <a:schemeClr val="tx1"/>
              </a:solidFill>
            </a:endParaRPr>
          </a:p>
        </p:txBody>
      </p:sp>
      <p:graphicFrame>
        <p:nvGraphicFramePr>
          <p:cNvPr id="42" name="Chart 41"/>
          <p:cNvGraphicFramePr/>
          <p:nvPr>
            <p:extLst>
              <p:ext uri="{D42A27DB-BD31-4B8C-83A1-F6EECF244321}">
                <p14:modId xmlns:p14="http://schemas.microsoft.com/office/powerpoint/2010/main" val="170473066"/>
              </p:ext>
            </p:extLst>
          </p:nvPr>
        </p:nvGraphicFramePr>
        <p:xfrm>
          <a:off x="3126097" y="4350883"/>
          <a:ext cx="1352333" cy="1930793"/>
        </p:xfrm>
        <a:graphic>
          <a:graphicData uri="http://schemas.openxmlformats.org/drawingml/2006/chart">
            <c:chart xmlns:c="http://schemas.openxmlformats.org/drawingml/2006/chart" xmlns:r="http://schemas.openxmlformats.org/officeDocument/2006/relationships" r:id="rId3"/>
          </a:graphicData>
        </a:graphic>
      </p:graphicFrame>
      <p:sp>
        <p:nvSpPr>
          <p:cNvPr id="43" name="Title 1"/>
          <p:cNvSpPr txBox="1">
            <a:spLocks/>
          </p:cNvSpPr>
          <p:nvPr/>
        </p:nvSpPr>
        <p:spPr>
          <a:xfrm>
            <a:off x="3562070" y="4278048"/>
            <a:ext cx="2187117"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Average spend**</a:t>
            </a:r>
            <a:endParaRPr lang="en-GB" sz="1000" b="1" dirty="0">
              <a:solidFill>
                <a:schemeClr val="tx1"/>
              </a:solidFill>
            </a:endParaRPr>
          </a:p>
        </p:txBody>
      </p:sp>
      <p:sp>
        <p:nvSpPr>
          <p:cNvPr id="50" name="Rectangle 49"/>
          <p:cNvSpPr/>
          <p:nvPr/>
        </p:nvSpPr>
        <p:spPr>
          <a:xfrm>
            <a:off x="477670" y="2260446"/>
            <a:ext cx="2648427"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p:cNvSpPr/>
          <p:nvPr/>
        </p:nvSpPr>
        <p:spPr>
          <a:xfrm>
            <a:off x="3126097" y="2260446"/>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Rectangle 53"/>
          <p:cNvSpPr/>
          <p:nvPr/>
        </p:nvSpPr>
        <p:spPr>
          <a:xfrm>
            <a:off x="3126097" y="4191239"/>
            <a:ext cx="2648427"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Rectangle 54"/>
          <p:cNvSpPr/>
          <p:nvPr/>
        </p:nvSpPr>
        <p:spPr>
          <a:xfrm>
            <a:off x="5774524" y="2260445"/>
            <a:ext cx="3029289" cy="3861587"/>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Text Placeholder 5"/>
          <p:cNvSpPr txBox="1">
            <a:spLocks/>
          </p:cNvSpPr>
          <p:nvPr/>
        </p:nvSpPr>
        <p:spPr>
          <a:xfrm>
            <a:off x="477669" y="15303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Holiday visitors to York tend to be older than Holiday visitors to the UK, over a third aged over 55 (compared to 17% to the UK on average).  Visits are most likely to take place between July and September.  For around 1 in 4, the holiday is part of a package.</a:t>
            </a:r>
          </a:p>
        </p:txBody>
      </p:sp>
      <p:sp>
        <p:nvSpPr>
          <p:cNvPr id="21" name="Rectangle 20"/>
          <p:cNvSpPr/>
          <p:nvPr/>
        </p:nvSpPr>
        <p:spPr>
          <a:xfrm>
            <a:off x="5774524" y="2260446"/>
            <a:ext cx="3029289" cy="1930794"/>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itle 1"/>
          <p:cNvSpPr txBox="1">
            <a:spLocks/>
          </p:cNvSpPr>
          <p:nvPr/>
        </p:nvSpPr>
        <p:spPr>
          <a:xfrm>
            <a:off x="1589384" y="2364605"/>
            <a:ext cx="849839"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rPr>
              <a:t>Age</a:t>
            </a:r>
            <a:endParaRPr lang="en-GB" sz="1000" b="1" dirty="0">
              <a:solidFill>
                <a:schemeClr val="tx1"/>
              </a:solidFill>
            </a:endParaRPr>
          </a:p>
        </p:txBody>
      </p:sp>
      <p:sp>
        <p:nvSpPr>
          <p:cNvPr id="30" name="TextBox 29"/>
          <p:cNvSpPr txBox="1"/>
          <p:nvPr/>
        </p:nvSpPr>
        <p:spPr>
          <a:xfrm>
            <a:off x="477669" y="6342959"/>
            <a:ext cx="8277523" cy="507831"/>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Source: IPS 2014-2016. *Note that duration </a:t>
            </a:r>
            <a:r>
              <a:rPr lang="en-GB" sz="900" i="1" dirty="0" smtClean="0">
                <a:latin typeface="Arial" panose="020B0604020202020204" pitchFamily="34" charset="0"/>
                <a:cs typeface="Arial" panose="020B0604020202020204" pitchFamily="34" charset="0"/>
              </a:rPr>
              <a:t>chart</a:t>
            </a:r>
            <a:r>
              <a:rPr lang="en-GB" sz="900" dirty="0" smtClean="0">
                <a:latin typeface="Arial" panose="020B0604020202020204" pitchFamily="34" charset="0"/>
                <a:cs typeface="Arial" panose="020B0604020202020204" pitchFamily="34" charset="0"/>
              </a:rPr>
              <a:t> refers to length of holiday overall  for visitors to town, and </a:t>
            </a:r>
            <a:r>
              <a:rPr lang="en-GB" sz="900" i="1" dirty="0" smtClean="0">
                <a:latin typeface="Arial" panose="020B0604020202020204" pitchFamily="34" charset="0"/>
                <a:cs typeface="Arial" panose="020B0604020202020204" pitchFamily="34" charset="0"/>
              </a:rPr>
              <a:t>average</a:t>
            </a:r>
            <a:r>
              <a:rPr lang="en-GB" sz="900" dirty="0" smtClean="0">
                <a:latin typeface="Arial" panose="020B0604020202020204" pitchFamily="34" charset="0"/>
                <a:cs typeface="Arial" panose="020B0604020202020204" pitchFamily="34" charset="0"/>
              </a:rPr>
              <a:t>  </a:t>
            </a:r>
            <a:r>
              <a:rPr lang="en-GB" sz="900" i="1" dirty="0" smtClean="0">
                <a:latin typeface="Arial" panose="020B0604020202020204" pitchFamily="34" charset="0"/>
                <a:cs typeface="Arial" panose="020B0604020202020204" pitchFamily="34" charset="0"/>
              </a:rPr>
              <a:t>duration </a:t>
            </a:r>
            <a:r>
              <a:rPr lang="en-GB" sz="900" dirty="0" smtClean="0">
                <a:latin typeface="Arial" panose="020B0604020202020204" pitchFamily="34" charset="0"/>
                <a:cs typeface="Arial" panose="020B0604020202020204" pitchFamily="34" charset="0"/>
              </a:rPr>
              <a:t>refers to duration in specified town. **Spend </a:t>
            </a:r>
            <a:r>
              <a:rPr lang="en-GB" sz="900" dirty="0">
                <a:latin typeface="Arial" panose="020B0604020202020204" pitchFamily="34" charset="0"/>
                <a:cs typeface="Arial" panose="020B0604020202020204" pitchFamily="34" charset="0"/>
              </a:rPr>
              <a:t>is for the stay in the city/town only, whereas spend for the UK covers the whole </a:t>
            </a:r>
            <a:r>
              <a:rPr lang="en-GB" sz="900" dirty="0" smtClean="0">
                <a:latin typeface="Arial" panose="020B0604020202020204" pitchFamily="34" charset="0"/>
                <a:cs typeface="Arial" panose="020B0604020202020204" pitchFamily="34" charset="0"/>
              </a:rPr>
              <a:t>trip.  UK average duration and spend is higher than town average due to cumulative visits to other areas for UK visitors. </a:t>
            </a:r>
            <a:endParaRPr lang="en-GB" sz="900" dirty="0">
              <a:latin typeface="Arial" panose="020B0604020202020204" pitchFamily="34" charset="0"/>
              <a:cs typeface="Arial" panose="020B0604020202020204" pitchFamily="34" charset="0"/>
            </a:endParaRPr>
          </a:p>
        </p:txBody>
      </p:sp>
      <p:graphicFrame>
        <p:nvGraphicFramePr>
          <p:cNvPr id="36" name="Chart 35"/>
          <p:cNvGraphicFramePr/>
          <p:nvPr>
            <p:extLst>
              <p:ext uri="{D42A27DB-BD31-4B8C-83A1-F6EECF244321}">
                <p14:modId xmlns:p14="http://schemas.microsoft.com/office/powerpoint/2010/main" val="4275355455"/>
              </p:ext>
            </p:extLst>
          </p:nvPr>
        </p:nvGraphicFramePr>
        <p:xfrm>
          <a:off x="4422191" y="4350883"/>
          <a:ext cx="1352333" cy="1930793"/>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1"/>
          <p:cNvSpPr txBox="1">
            <a:spLocks/>
          </p:cNvSpPr>
          <p:nvPr/>
        </p:nvSpPr>
        <p:spPr>
          <a:xfrm>
            <a:off x="3328633"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t>For whole trip</a:t>
            </a:r>
            <a:endParaRPr lang="en-GB" sz="1000" b="1" dirty="0"/>
          </a:p>
        </p:txBody>
      </p:sp>
      <p:sp>
        <p:nvSpPr>
          <p:cNvPr id="44" name="Title 1"/>
          <p:cNvSpPr txBox="1">
            <a:spLocks/>
          </p:cNvSpPr>
          <p:nvPr/>
        </p:nvSpPr>
        <p:spPr>
          <a:xfrm>
            <a:off x="4498529" y="4593119"/>
            <a:ext cx="1149798"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t>Per night</a:t>
            </a:r>
            <a:endParaRPr lang="en-GB" sz="1000" b="1" dirty="0"/>
          </a:p>
        </p:txBody>
      </p:sp>
      <p:cxnSp>
        <p:nvCxnSpPr>
          <p:cNvPr id="6" name="Straight Connector 5"/>
          <p:cNvCxnSpPr/>
          <p:nvPr/>
        </p:nvCxnSpPr>
        <p:spPr>
          <a:xfrm flipV="1">
            <a:off x="4450310" y="4593119"/>
            <a:ext cx="0" cy="931381"/>
          </a:xfrm>
          <a:prstGeom prst="line">
            <a:avLst/>
          </a:prstGeom>
          <a:ln w="9525">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5648327" y="2518354"/>
            <a:ext cx="1091103"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b="1" i="1" dirty="0" smtClean="0">
                <a:solidFill>
                  <a:schemeClr val="tx1"/>
                </a:solidFill>
              </a:rPr>
              <a:t>Ave. duration in area</a:t>
            </a:r>
            <a:endParaRPr lang="en-GB" sz="1000" b="1" i="1" dirty="0">
              <a:solidFill>
                <a:schemeClr val="tx1"/>
              </a:solidFill>
            </a:endParaRPr>
          </a:p>
        </p:txBody>
      </p:sp>
      <p:sp>
        <p:nvSpPr>
          <p:cNvPr id="46" name="Title 1"/>
          <p:cNvSpPr txBox="1">
            <a:spLocks/>
          </p:cNvSpPr>
          <p:nvPr/>
        </p:nvSpPr>
        <p:spPr>
          <a:xfrm>
            <a:off x="6561266"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r"/>
            <a:r>
              <a:rPr lang="en-GB" sz="1000" dirty="0" smtClean="0">
                <a:solidFill>
                  <a:schemeClr val="tx1"/>
                </a:solidFill>
              </a:rPr>
              <a:t>3.1</a:t>
            </a:r>
            <a:endParaRPr lang="en-GB" sz="1000" dirty="0">
              <a:solidFill>
                <a:schemeClr val="tx1"/>
              </a:solidFill>
            </a:endParaRPr>
          </a:p>
        </p:txBody>
      </p:sp>
      <p:sp>
        <p:nvSpPr>
          <p:cNvPr id="3" name="TextBox 2"/>
          <p:cNvSpPr txBox="1"/>
          <p:nvPr/>
        </p:nvSpPr>
        <p:spPr>
          <a:xfrm>
            <a:off x="3185617" y="5031601"/>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£280</a:t>
            </a:r>
            <a:endParaRPr lang="en-GB" sz="1200" b="1" dirty="0">
              <a:latin typeface="Arial" pitchFamily="34" charset="0"/>
              <a:cs typeface="Arial" pitchFamily="34" charset="0"/>
            </a:endParaRPr>
          </a:p>
        </p:txBody>
      </p:sp>
      <p:sp>
        <p:nvSpPr>
          <p:cNvPr id="59" name="TextBox 58"/>
          <p:cNvSpPr txBox="1"/>
          <p:nvPr/>
        </p:nvSpPr>
        <p:spPr>
          <a:xfrm>
            <a:off x="4532907" y="5230130"/>
            <a:ext cx="574899" cy="276999"/>
          </a:xfrm>
          <a:prstGeom prst="rect">
            <a:avLst/>
          </a:prstGeom>
          <a:noFill/>
        </p:spPr>
        <p:txBody>
          <a:bodyPr wrap="square" rtlCol="0">
            <a:spAutoFit/>
          </a:bodyPr>
          <a:lstStyle/>
          <a:p>
            <a:r>
              <a:rPr lang="en-GB" sz="1200" b="1" dirty="0" smtClean="0">
                <a:latin typeface="Arial" pitchFamily="34" charset="0"/>
                <a:cs typeface="Arial" pitchFamily="34" charset="0"/>
              </a:rPr>
              <a:t>£90</a:t>
            </a:r>
            <a:endParaRPr lang="en-GB" sz="1200" b="1" dirty="0">
              <a:latin typeface="Arial" pitchFamily="34" charset="0"/>
              <a:cs typeface="Arial" pitchFamily="34" charset="0"/>
            </a:endParaRPr>
          </a:p>
        </p:txBody>
      </p:sp>
      <p:graphicFrame>
        <p:nvGraphicFramePr>
          <p:cNvPr id="37" name="Picture Placeholder 3"/>
          <p:cNvGraphicFramePr>
            <a:graphicFrameLocks/>
          </p:cNvGraphicFramePr>
          <p:nvPr>
            <p:extLst>
              <p:ext uri="{D42A27DB-BD31-4B8C-83A1-F6EECF244321}">
                <p14:modId xmlns:p14="http://schemas.microsoft.com/office/powerpoint/2010/main" val="2122014401"/>
              </p:ext>
            </p:extLst>
          </p:nvPr>
        </p:nvGraphicFramePr>
        <p:xfrm>
          <a:off x="3104566" y="2590430"/>
          <a:ext cx="2744089" cy="16876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Picture Placeholder 3"/>
          <p:cNvGraphicFramePr>
            <a:graphicFrameLocks/>
          </p:cNvGraphicFramePr>
          <p:nvPr>
            <p:extLst>
              <p:ext uri="{D42A27DB-BD31-4B8C-83A1-F6EECF244321}">
                <p14:modId xmlns:p14="http://schemas.microsoft.com/office/powerpoint/2010/main" val="1053120535"/>
              </p:ext>
            </p:extLst>
          </p:nvPr>
        </p:nvGraphicFramePr>
        <p:xfrm>
          <a:off x="5749187" y="4637234"/>
          <a:ext cx="3006005" cy="15928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Picture Placeholder 3"/>
          <p:cNvGraphicFramePr>
            <a:graphicFrameLocks/>
          </p:cNvGraphicFramePr>
          <p:nvPr>
            <p:extLst>
              <p:ext uri="{D42A27DB-BD31-4B8C-83A1-F6EECF244321}">
                <p14:modId xmlns:p14="http://schemas.microsoft.com/office/powerpoint/2010/main" val="2923379562"/>
              </p:ext>
            </p:extLst>
          </p:nvPr>
        </p:nvGraphicFramePr>
        <p:xfrm>
          <a:off x="714860" y="2709095"/>
          <a:ext cx="2404988" cy="3125396"/>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p:cNvSpPr txBox="1"/>
          <p:nvPr/>
        </p:nvSpPr>
        <p:spPr>
          <a:xfrm>
            <a:off x="352276" y="506126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0-15</a:t>
            </a:r>
            <a:endParaRPr lang="en-GB" sz="1200" dirty="0">
              <a:latin typeface="Arial" pitchFamily="34" charset="0"/>
              <a:cs typeface="Arial" pitchFamily="34" charset="0"/>
            </a:endParaRPr>
          </a:p>
        </p:txBody>
      </p:sp>
      <p:sp>
        <p:nvSpPr>
          <p:cNvPr id="38" name="TextBox 37"/>
          <p:cNvSpPr txBox="1"/>
          <p:nvPr/>
        </p:nvSpPr>
        <p:spPr>
          <a:xfrm>
            <a:off x="352276" y="472788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16-24</a:t>
            </a:r>
            <a:endParaRPr lang="en-GB" sz="1200" dirty="0">
              <a:latin typeface="Arial" pitchFamily="34" charset="0"/>
              <a:cs typeface="Arial" pitchFamily="34" charset="0"/>
            </a:endParaRPr>
          </a:p>
        </p:txBody>
      </p:sp>
      <p:sp>
        <p:nvSpPr>
          <p:cNvPr id="48" name="TextBox 47"/>
          <p:cNvSpPr txBox="1"/>
          <p:nvPr/>
        </p:nvSpPr>
        <p:spPr>
          <a:xfrm>
            <a:off x="352276" y="44706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25-34</a:t>
            </a:r>
            <a:endParaRPr lang="en-GB" sz="1200" dirty="0">
              <a:latin typeface="Arial" pitchFamily="34" charset="0"/>
              <a:cs typeface="Arial" pitchFamily="34" charset="0"/>
            </a:endParaRPr>
          </a:p>
        </p:txBody>
      </p:sp>
      <p:sp>
        <p:nvSpPr>
          <p:cNvPr id="49" name="TextBox 48"/>
          <p:cNvSpPr txBox="1"/>
          <p:nvPr/>
        </p:nvSpPr>
        <p:spPr>
          <a:xfrm>
            <a:off x="352276" y="4194413"/>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35-44</a:t>
            </a:r>
            <a:endParaRPr lang="en-GB" sz="1200" dirty="0">
              <a:latin typeface="Arial" pitchFamily="34" charset="0"/>
              <a:cs typeface="Arial" pitchFamily="34" charset="0"/>
            </a:endParaRPr>
          </a:p>
        </p:txBody>
      </p:sp>
      <p:sp>
        <p:nvSpPr>
          <p:cNvPr id="51" name="TextBox 50"/>
          <p:cNvSpPr txBox="1"/>
          <p:nvPr/>
        </p:nvSpPr>
        <p:spPr>
          <a:xfrm>
            <a:off x="352276" y="3810238"/>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45-54</a:t>
            </a:r>
            <a:endParaRPr lang="en-GB" sz="1200" dirty="0">
              <a:latin typeface="Arial" pitchFamily="34" charset="0"/>
              <a:cs typeface="Arial" pitchFamily="34" charset="0"/>
            </a:endParaRPr>
          </a:p>
        </p:txBody>
      </p:sp>
      <p:sp>
        <p:nvSpPr>
          <p:cNvPr id="52" name="TextBox 51"/>
          <p:cNvSpPr txBox="1"/>
          <p:nvPr/>
        </p:nvSpPr>
        <p:spPr>
          <a:xfrm>
            <a:off x="352276" y="3272932"/>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55-64</a:t>
            </a:r>
            <a:endParaRPr lang="en-GB" sz="1200" dirty="0">
              <a:latin typeface="Arial" pitchFamily="34" charset="0"/>
              <a:cs typeface="Arial" pitchFamily="34" charset="0"/>
            </a:endParaRPr>
          </a:p>
        </p:txBody>
      </p:sp>
      <p:sp>
        <p:nvSpPr>
          <p:cNvPr id="57" name="TextBox 56"/>
          <p:cNvSpPr txBox="1"/>
          <p:nvPr/>
        </p:nvSpPr>
        <p:spPr>
          <a:xfrm>
            <a:off x="352276" y="2857504"/>
            <a:ext cx="699476" cy="276999"/>
          </a:xfrm>
          <a:prstGeom prst="rect">
            <a:avLst/>
          </a:prstGeom>
          <a:noFill/>
        </p:spPr>
        <p:txBody>
          <a:bodyPr wrap="square" rtlCol="0">
            <a:spAutoFit/>
          </a:bodyPr>
          <a:lstStyle/>
          <a:p>
            <a:pPr algn="r"/>
            <a:r>
              <a:rPr lang="en-GB" sz="1200" dirty="0" smtClean="0">
                <a:latin typeface="Arial" pitchFamily="34" charset="0"/>
                <a:cs typeface="Arial" pitchFamily="34" charset="0"/>
              </a:rPr>
              <a:t>65+</a:t>
            </a:r>
            <a:endParaRPr lang="en-GB" sz="1200" dirty="0">
              <a:latin typeface="Arial" pitchFamily="34" charset="0"/>
              <a:cs typeface="Arial" pitchFamily="34" charset="0"/>
            </a:endParaRPr>
          </a:p>
        </p:txBody>
      </p:sp>
      <p:sp>
        <p:nvSpPr>
          <p:cNvPr id="61" name="Rectangle 60"/>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York</a:t>
            </a:r>
            <a:endParaRPr lang="en-GB" sz="1400" b="1" dirty="0">
              <a:latin typeface="Arial" panose="020B0604020202020204" pitchFamily="34" charset="0"/>
              <a:cs typeface="Arial" panose="020B0604020202020204" pitchFamily="34" charset="0"/>
            </a:endParaRPr>
          </a:p>
        </p:txBody>
      </p:sp>
      <p:sp>
        <p:nvSpPr>
          <p:cNvPr id="62" name="Title 1"/>
          <p:cNvSpPr txBox="1">
            <a:spLocks/>
          </p:cNvSpPr>
          <p:nvPr/>
        </p:nvSpPr>
        <p:spPr>
          <a:xfrm>
            <a:off x="7822842" y="2589604"/>
            <a:ext cx="67056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sz="1000" dirty="0" smtClean="0">
                <a:solidFill>
                  <a:srgbClr val="120742"/>
                </a:solidFill>
              </a:rPr>
              <a:t>6.4</a:t>
            </a:r>
            <a:endParaRPr sz="1000" dirty="0">
              <a:solidFill>
                <a:srgbClr val="120742"/>
              </a:solidFill>
            </a:endParaRPr>
          </a:p>
        </p:txBody>
      </p:sp>
      <p:sp>
        <p:nvSpPr>
          <p:cNvPr id="63" name="TextBox 62"/>
          <p:cNvSpPr txBox="1"/>
          <p:nvPr/>
        </p:nvSpPr>
        <p:spPr>
          <a:xfrm>
            <a:off x="3857623" y="4784264"/>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£644</a:t>
            </a:r>
            <a:endParaRPr lang="en-GB" sz="1200" b="1" dirty="0">
              <a:solidFill>
                <a:srgbClr val="120742"/>
              </a:solidFill>
              <a:latin typeface="Arial" pitchFamily="34" charset="0"/>
              <a:cs typeface="Arial" pitchFamily="34" charset="0"/>
            </a:endParaRPr>
          </a:p>
        </p:txBody>
      </p:sp>
      <p:sp>
        <p:nvSpPr>
          <p:cNvPr id="64" name="TextBox 63"/>
          <p:cNvSpPr txBox="1"/>
          <p:nvPr/>
        </p:nvSpPr>
        <p:spPr>
          <a:xfrm>
            <a:off x="5150538" y="5230130"/>
            <a:ext cx="574899" cy="276999"/>
          </a:xfrm>
          <a:prstGeom prst="rect">
            <a:avLst/>
          </a:prstGeom>
          <a:noFill/>
        </p:spPr>
        <p:txBody>
          <a:bodyPr wrap="square" rtlCol="0">
            <a:spAutoFit/>
          </a:bodyPr>
          <a:lstStyle/>
          <a:p>
            <a:r>
              <a:rPr lang="en-GB" sz="1200" b="1" dirty="0" smtClean="0">
                <a:solidFill>
                  <a:srgbClr val="120742"/>
                </a:solidFill>
                <a:latin typeface="Arial" pitchFamily="34" charset="0"/>
                <a:cs typeface="Arial" pitchFamily="34" charset="0"/>
              </a:rPr>
              <a:t>£101</a:t>
            </a:r>
            <a:endParaRPr lang="en-GB" sz="1200" b="1" dirty="0">
              <a:solidFill>
                <a:srgbClr val="120742"/>
              </a:solidFill>
              <a:latin typeface="Arial" pitchFamily="34" charset="0"/>
              <a:cs typeface="Arial" pitchFamily="34" charset="0"/>
            </a:endParaRPr>
          </a:p>
        </p:txBody>
      </p:sp>
    </p:spTree>
    <p:extLst>
      <p:ext uri="{BB962C8B-B14F-4D97-AF65-F5344CB8AC3E}">
        <p14:creationId xmlns:p14="http://schemas.microsoft.com/office/powerpoint/2010/main" val="211791778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Travel and destinations: Holiday visitors</a:t>
            </a:r>
            <a:endParaRPr lang="en-GB" sz="2200" dirty="0"/>
          </a:p>
        </p:txBody>
      </p:sp>
      <p:sp>
        <p:nvSpPr>
          <p:cNvPr id="35" name="Title 1"/>
          <p:cNvSpPr txBox="1">
            <a:spLocks/>
          </p:cNvSpPr>
          <p:nvPr/>
        </p:nvSpPr>
        <p:spPr>
          <a:xfrm>
            <a:off x="2146165" y="2309741"/>
            <a:ext cx="1341121" cy="279400"/>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r>
              <a:rPr lang="en-GB" sz="1000" b="1" dirty="0" smtClean="0">
                <a:solidFill>
                  <a:schemeClr val="tx1"/>
                </a:solidFill>
                <a:latin typeface="Arial" panose="020B0604020202020204" pitchFamily="34" charset="0"/>
                <a:cs typeface="Arial" panose="020B0604020202020204" pitchFamily="34" charset="0"/>
              </a:rPr>
              <a:t>Mode of Travel </a:t>
            </a:r>
            <a:endParaRPr lang="en-GB" sz="1000" b="1" dirty="0">
              <a:solidFill>
                <a:schemeClr val="tx1"/>
              </a:solidFill>
              <a:latin typeface="Arial" panose="020B0604020202020204" pitchFamily="34" charset="0"/>
              <a:cs typeface="Arial" panose="020B0604020202020204" pitchFamily="34" charset="0"/>
            </a:endParaRPr>
          </a:p>
        </p:txBody>
      </p:sp>
      <p:sp>
        <p:nvSpPr>
          <p:cNvPr id="56" name="Text Placeholder 5"/>
          <p:cNvSpPr txBox="1">
            <a:spLocks/>
          </p:cNvSpPr>
          <p:nvPr/>
        </p:nvSpPr>
        <p:spPr>
          <a:xfrm>
            <a:off x="477669" y="1441461"/>
            <a:ext cx="8277523" cy="680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latin typeface="Arial" pitchFamily="34" charset="0"/>
                <a:cs typeface="Arial" pitchFamily="34" charset="0"/>
              </a:rPr>
              <a:t>1 in 4 visitors to York travel to the UK via seaport, 6 in 10 via airport.  London is the most common gateway region, likely driven by the high proportion of visitors from the USA</a:t>
            </a:r>
          </a:p>
        </p:txBody>
      </p:sp>
      <p:graphicFrame>
        <p:nvGraphicFramePr>
          <p:cNvPr id="22" name="Picture Placeholder 7"/>
          <p:cNvGraphicFramePr>
            <a:graphicFrameLocks/>
          </p:cNvGraphicFramePr>
          <p:nvPr>
            <p:extLst>
              <p:ext uri="{D42A27DB-BD31-4B8C-83A1-F6EECF244321}">
                <p14:modId xmlns:p14="http://schemas.microsoft.com/office/powerpoint/2010/main" val="2932491139"/>
              </p:ext>
            </p:extLst>
          </p:nvPr>
        </p:nvGraphicFramePr>
        <p:xfrm>
          <a:off x="683812" y="2461760"/>
          <a:ext cx="3371353" cy="3564738"/>
        </p:xfrm>
        <a:graphic>
          <a:graphicData uri="http://schemas.openxmlformats.org/drawingml/2006/chart">
            <c:chart xmlns:c="http://schemas.openxmlformats.org/drawingml/2006/chart" xmlns:r="http://schemas.openxmlformats.org/officeDocument/2006/relationships" r:id="rId2"/>
          </a:graphicData>
        </a:graphic>
      </p:graphicFrame>
      <p:sp>
        <p:nvSpPr>
          <p:cNvPr id="23" name="Title 1"/>
          <p:cNvSpPr txBox="1">
            <a:spLocks/>
          </p:cNvSpPr>
          <p:nvPr/>
        </p:nvSpPr>
        <p:spPr>
          <a:xfrm>
            <a:off x="5888459" y="2245175"/>
            <a:ext cx="1934231" cy="420572"/>
          </a:xfrm>
          <a:prstGeom prst="rect">
            <a:avLst/>
          </a:prstGeom>
        </p:spPr>
        <p:txBody>
          <a:bodyPr/>
          <a:lstStyle>
            <a:lvl1pPr algn="l" defTabSz="457200" rtl="0" eaLnBrk="1" latinLnBrk="0" hangingPunct="1">
              <a:spcBef>
                <a:spcPct val="0"/>
              </a:spcBef>
              <a:buNone/>
              <a:defRPr lang="en-GB" sz="3000" kern="1200" dirty="0">
                <a:solidFill>
                  <a:schemeClr val="accent2"/>
                </a:solidFill>
                <a:latin typeface="Arial"/>
                <a:ea typeface="+mn-ea"/>
                <a:cs typeface="Arial"/>
              </a:defRPr>
            </a:lvl1pPr>
          </a:lstStyle>
          <a:p>
            <a:pPr algn="ctr"/>
            <a:r>
              <a:rPr lang="en-GB" sz="1000" b="1" dirty="0" smtClean="0">
                <a:solidFill>
                  <a:schemeClr val="tx1"/>
                </a:solidFill>
                <a:latin typeface="Arial" panose="020B0604020202020204" pitchFamily="34" charset="0"/>
                <a:cs typeface="Arial" panose="020B0604020202020204" pitchFamily="34" charset="0"/>
              </a:rPr>
              <a:t>Top 5 Gateway Regions to York*  (Top 5)</a:t>
            </a:r>
            <a:endParaRPr lang="en-GB" sz="1000" b="1" dirty="0">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477668" y="6462973"/>
            <a:ext cx="8298849" cy="553998"/>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Source: IPS 2014-2016 .*Gateway Regions are defined in the introduction of this report</a:t>
            </a:r>
          </a:p>
          <a:p>
            <a:r>
              <a:rPr lang="en-GB" sz="1000" dirty="0">
                <a:latin typeface="Arial" panose="020B0604020202020204" pitchFamily="34" charset="0"/>
                <a:cs typeface="Arial" panose="020B0604020202020204" pitchFamily="34" charset="0"/>
              </a:rPr>
              <a:t>Base sizes too small to report day visits data</a:t>
            </a:r>
            <a:endParaRPr lang="en-GB" sz="9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1950490521"/>
              </p:ext>
            </p:extLst>
          </p:nvPr>
        </p:nvGraphicFramePr>
        <p:xfrm>
          <a:off x="4985468" y="2589141"/>
          <a:ext cx="3546281" cy="327726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17515" y="2164909"/>
            <a:ext cx="4015575"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5" name="Rectangle 14"/>
          <p:cNvSpPr/>
          <p:nvPr/>
        </p:nvSpPr>
        <p:spPr>
          <a:xfrm>
            <a:off x="4633091" y="2164909"/>
            <a:ext cx="3998914" cy="3861589"/>
          </a:xfrm>
          <a:prstGeom prst="rect">
            <a:avLst/>
          </a:prstGeom>
          <a:noFill/>
          <a:ln w="28575">
            <a:solidFill>
              <a:schemeClr val="accent2"/>
            </a:solid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Rectangle 10"/>
          <p:cNvSpPr/>
          <p:nvPr/>
        </p:nvSpPr>
        <p:spPr>
          <a:xfrm>
            <a:off x="7484076" y="617314"/>
            <a:ext cx="1322358" cy="2571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York</a:t>
            </a:r>
            <a:endParaRPr lang="en-GB"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53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413995" y="752708"/>
            <a:ext cx="8112512" cy="5976950"/>
          </a:xfrm>
          <a:prstGeom prst="rect">
            <a:avLst/>
          </a:prstGeom>
          <a:solidFill>
            <a:schemeClr val="accent6">
              <a:alpha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336" y="5225128"/>
            <a:ext cx="1190763" cy="1190763"/>
          </a:xfrm>
          <a:prstGeom prst="rect">
            <a:avLst/>
          </a:prstGeom>
        </p:spPr>
      </p:pic>
      <p:sp>
        <p:nvSpPr>
          <p:cNvPr id="2" name="Rectangle 1"/>
          <p:cNvSpPr/>
          <p:nvPr/>
        </p:nvSpPr>
        <p:spPr>
          <a:xfrm>
            <a:off x="7199404" y="5475776"/>
            <a:ext cx="997180" cy="5985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898" y="1127005"/>
            <a:ext cx="5421245" cy="5421245"/>
          </a:xfrm>
          <a:prstGeom prst="rect">
            <a:avLst/>
          </a:prstGeom>
        </p:spPr>
      </p:pic>
      <p:sp>
        <p:nvSpPr>
          <p:cNvPr id="11" name="Oval 10"/>
          <p:cNvSpPr/>
          <p:nvPr/>
        </p:nvSpPr>
        <p:spPr>
          <a:xfrm>
            <a:off x="2281423" y="2952692"/>
            <a:ext cx="1526722" cy="1291730"/>
          </a:xfrm>
          <a:prstGeom prst="ellipse">
            <a:avLst/>
          </a:prstGeom>
          <a:solidFill>
            <a:srgbClr val="DFEDFB"/>
          </a:solidFill>
          <a:ln>
            <a:solidFill>
              <a:srgbClr val="DFEDF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21" y="5001928"/>
            <a:ext cx="1779602" cy="1779602"/>
          </a:xfrm>
          <a:prstGeom prst="rect">
            <a:avLst/>
          </a:prstGeom>
        </p:spPr>
      </p:pic>
      <p:sp>
        <p:nvSpPr>
          <p:cNvPr id="12" name="Oval 11"/>
          <p:cNvSpPr/>
          <p:nvPr/>
        </p:nvSpPr>
        <p:spPr>
          <a:xfrm>
            <a:off x="4435039" y="501737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5" name="Oval 44"/>
          <p:cNvSpPr/>
          <p:nvPr/>
        </p:nvSpPr>
        <p:spPr>
          <a:xfrm>
            <a:off x="4549339" y="513167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6" name="Oval 45"/>
          <p:cNvSpPr/>
          <p:nvPr/>
        </p:nvSpPr>
        <p:spPr>
          <a:xfrm>
            <a:off x="3912524" y="5763429"/>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7" name="Oval 46"/>
          <p:cNvSpPr/>
          <p:nvPr/>
        </p:nvSpPr>
        <p:spPr>
          <a:xfrm>
            <a:off x="4760006" y="5624636"/>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8" name="Oval 47"/>
          <p:cNvSpPr/>
          <p:nvPr/>
        </p:nvSpPr>
        <p:spPr>
          <a:xfrm>
            <a:off x="4549339" y="4203922"/>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49" name="Oval 48"/>
          <p:cNvSpPr/>
          <p:nvPr/>
        </p:nvSpPr>
        <p:spPr>
          <a:xfrm>
            <a:off x="5014703" y="4601200"/>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0" name="Oval 49"/>
          <p:cNvSpPr/>
          <p:nvPr/>
        </p:nvSpPr>
        <p:spPr>
          <a:xfrm>
            <a:off x="5899972" y="4892780"/>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1" name="Oval 50"/>
          <p:cNvSpPr/>
          <p:nvPr/>
        </p:nvSpPr>
        <p:spPr>
          <a:xfrm>
            <a:off x="5760536" y="5496815"/>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2" name="Oval 51"/>
          <p:cNvSpPr/>
          <p:nvPr/>
        </p:nvSpPr>
        <p:spPr>
          <a:xfrm>
            <a:off x="6029957" y="5504979"/>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3" name="Oval 52"/>
          <p:cNvSpPr/>
          <p:nvPr/>
        </p:nvSpPr>
        <p:spPr>
          <a:xfrm>
            <a:off x="6356528" y="541517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4" name="Oval 53"/>
          <p:cNvSpPr/>
          <p:nvPr/>
        </p:nvSpPr>
        <p:spPr>
          <a:xfrm>
            <a:off x="4059482" y="3379329"/>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5" name="Oval 54"/>
          <p:cNvSpPr/>
          <p:nvPr/>
        </p:nvSpPr>
        <p:spPr>
          <a:xfrm>
            <a:off x="4361562" y="3273194"/>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6" name="Oval 55"/>
          <p:cNvSpPr/>
          <p:nvPr/>
        </p:nvSpPr>
        <p:spPr>
          <a:xfrm>
            <a:off x="4737119" y="2873145"/>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7" name="Oval 56"/>
          <p:cNvSpPr/>
          <p:nvPr/>
        </p:nvSpPr>
        <p:spPr>
          <a:xfrm>
            <a:off x="5104511" y="2611886"/>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8" name="Oval 57"/>
          <p:cNvSpPr/>
          <p:nvPr/>
        </p:nvSpPr>
        <p:spPr>
          <a:xfrm>
            <a:off x="5095703" y="3624207"/>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9" name="Oval 58"/>
          <p:cNvSpPr/>
          <p:nvPr/>
        </p:nvSpPr>
        <p:spPr>
          <a:xfrm>
            <a:off x="4719506" y="168932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0" name="Oval 59"/>
          <p:cNvSpPr/>
          <p:nvPr/>
        </p:nvSpPr>
        <p:spPr>
          <a:xfrm>
            <a:off x="4656119" y="439911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1" name="Oval 60"/>
          <p:cNvSpPr/>
          <p:nvPr/>
        </p:nvSpPr>
        <p:spPr>
          <a:xfrm>
            <a:off x="6419845" y="5091173"/>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2" name="Oval 61"/>
          <p:cNvSpPr/>
          <p:nvPr/>
        </p:nvSpPr>
        <p:spPr>
          <a:xfrm>
            <a:off x="5614221" y="4933599"/>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3" name="Oval 62"/>
          <p:cNvSpPr/>
          <p:nvPr/>
        </p:nvSpPr>
        <p:spPr>
          <a:xfrm>
            <a:off x="5858669" y="4096902"/>
            <a:ext cx="81000" cy="81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3" name="Oval 12"/>
          <p:cNvSpPr/>
          <p:nvPr/>
        </p:nvSpPr>
        <p:spPr>
          <a:xfrm>
            <a:off x="590039" y="5040553"/>
            <a:ext cx="1603166" cy="167372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Over half of visitors to Bristol, Bath, Exeter and Bournemouth visit during July -September</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2076" y="3782777"/>
            <a:ext cx="1156311" cy="1156311"/>
          </a:xfrm>
          <a:prstGeom prst="rect">
            <a:avLst/>
          </a:prstGeom>
        </p:spPr>
      </p:pic>
      <p:sp>
        <p:nvSpPr>
          <p:cNvPr id="64" name="Oval 63"/>
          <p:cNvSpPr/>
          <p:nvPr/>
        </p:nvSpPr>
        <p:spPr>
          <a:xfrm>
            <a:off x="2178906" y="3879940"/>
            <a:ext cx="1462650" cy="8373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48% of those staying in Exeter visit a national park</a:t>
            </a:r>
          </a:p>
        </p:txBody>
      </p:sp>
      <p:pic>
        <p:nvPicPr>
          <p:cNvPr id="65" name="Picture 64"/>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5254188" y="1067176"/>
            <a:ext cx="891000" cy="891000"/>
          </a:xfrm>
          <a:prstGeom prst="rect">
            <a:avLst/>
          </a:prstGeom>
        </p:spPr>
      </p:pic>
      <p:sp>
        <p:nvSpPr>
          <p:cNvPr id="66" name="Oval 65"/>
          <p:cNvSpPr/>
          <p:nvPr/>
        </p:nvSpPr>
        <p:spPr>
          <a:xfrm>
            <a:off x="4963895" y="1086334"/>
            <a:ext cx="1462650" cy="8373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17% of visitors to Leeds are from Spain</a:t>
            </a:r>
          </a:p>
        </p:txBody>
      </p:sp>
      <p:pic>
        <p:nvPicPr>
          <p:cNvPr id="76" name="Picture 7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810011" y="1072013"/>
            <a:ext cx="945000" cy="945000"/>
          </a:xfrm>
          <a:prstGeom prst="rect">
            <a:avLst/>
          </a:prstGeom>
        </p:spPr>
      </p:pic>
      <p:sp>
        <p:nvSpPr>
          <p:cNvPr id="77" name="Oval 76"/>
          <p:cNvSpPr/>
          <p:nvPr/>
        </p:nvSpPr>
        <p:spPr>
          <a:xfrm>
            <a:off x="6535436" y="1132771"/>
            <a:ext cx="1531550" cy="8373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Stratford-upon-Avon and Brighton receive more visitors from France</a:t>
            </a:r>
          </a:p>
        </p:txBody>
      </p:sp>
      <p:pic>
        <p:nvPicPr>
          <p:cNvPr id="78" name="Picture 77"/>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5843440" y="1859074"/>
            <a:ext cx="1172979" cy="1172979"/>
          </a:xfrm>
          <a:prstGeom prst="rect">
            <a:avLst/>
          </a:prstGeom>
        </p:spPr>
      </p:pic>
      <p:sp>
        <p:nvSpPr>
          <p:cNvPr id="79" name="Oval 78"/>
          <p:cNvSpPr/>
          <p:nvPr/>
        </p:nvSpPr>
        <p:spPr>
          <a:xfrm>
            <a:off x="5675888" y="2071643"/>
            <a:ext cx="1462650" cy="8373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York, Bath and Stratford-upon-Avon and Brighton receive more visitors from the USA</a:t>
            </a:r>
          </a:p>
        </p:txBody>
      </p:sp>
      <p:sp>
        <p:nvSpPr>
          <p:cNvPr id="80" name="Rectangle 79"/>
          <p:cNvSpPr/>
          <p:nvPr/>
        </p:nvSpPr>
        <p:spPr>
          <a:xfrm>
            <a:off x="7082842" y="5475776"/>
            <a:ext cx="1206951" cy="5985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Birmingham has the highest proportion of business </a:t>
            </a:r>
            <a:r>
              <a:rPr lang="en-GB" sz="900" b="1" dirty="0" smtClean="0">
                <a:solidFill>
                  <a:schemeClr val="tx1"/>
                </a:solidFill>
                <a:latin typeface="Arial" panose="020B0604020202020204" pitchFamily="34" charset="0"/>
                <a:cs typeface="Arial" panose="020B0604020202020204" pitchFamily="34" charset="0"/>
              </a:rPr>
              <a:t>visitors</a:t>
            </a:r>
            <a:endParaRPr lang="en-GB" sz="900" b="1" dirty="0">
              <a:solidFill>
                <a:schemeClr val="tx1"/>
              </a:solidFill>
              <a:latin typeface="Arial" panose="020B0604020202020204" pitchFamily="34" charset="0"/>
              <a:cs typeface="Arial" panose="020B0604020202020204" pitchFamily="34" charset="0"/>
            </a:endParaRPr>
          </a:p>
        </p:txBody>
      </p:sp>
      <p:pic>
        <p:nvPicPr>
          <p:cNvPr id="89" name="Picture 88"/>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7376894" y="2003042"/>
            <a:ext cx="945000" cy="945000"/>
          </a:xfrm>
          <a:prstGeom prst="rect">
            <a:avLst/>
          </a:prstGeom>
        </p:spPr>
      </p:pic>
      <p:sp>
        <p:nvSpPr>
          <p:cNvPr id="90" name="Oval 89"/>
          <p:cNvSpPr/>
          <p:nvPr/>
        </p:nvSpPr>
        <p:spPr>
          <a:xfrm>
            <a:off x="7126853" y="2097678"/>
            <a:ext cx="1462650" cy="837344"/>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Hastings and Eastbourne receive more visitors from Germany</a:t>
            </a:r>
          </a:p>
        </p:txBody>
      </p:sp>
      <p:pic>
        <p:nvPicPr>
          <p:cNvPr id="95" name="Picture 9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722" y="1253112"/>
            <a:ext cx="441958" cy="441958"/>
          </a:xfrm>
          <a:prstGeom prst="rect">
            <a:avLst/>
          </a:prstGeom>
        </p:spPr>
      </p:pic>
      <p:pic>
        <p:nvPicPr>
          <p:cNvPr id="96" name="Picture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680" y="1264519"/>
            <a:ext cx="441958" cy="441958"/>
          </a:xfrm>
          <a:prstGeom prst="rect">
            <a:avLst/>
          </a:prstGeom>
        </p:spPr>
      </p:pic>
      <p:pic>
        <p:nvPicPr>
          <p:cNvPr id="97" name="Picture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8291" y="1710114"/>
            <a:ext cx="441958" cy="441958"/>
          </a:xfrm>
          <a:prstGeom prst="rect">
            <a:avLst/>
          </a:prstGeom>
        </p:spPr>
      </p:pic>
      <p:sp>
        <p:nvSpPr>
          <p:cNvPr id="99" name="Rectangle 98"/>
          <p:cNvSpPr/>
          <p:nvPr/>
        </p:nvSpPr>
        <p:spPr>
          <a:xfrm>
            <a:off x="1775238" y="1324237"/>
            <a:ext cx="1724857"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900" b="1" dirty="0">
                <a:solidFill>
                  <a:schemeClr val="tx1"/>
                </a:solidFill>
                <a:latin typeface="Arial" panose="020B0604020202020204" pitchFamily="34" charset="0"/>
                <a:cs typeface="Arial" panose="020B0604020202020204" pitchFamily="34" charset="0"/>
              </a:rPr>
              <a:t>London and Liverpool have the highest spend per night</a:t>
            </a:r>
          </a:p>
        </p:txBody>
      </p:sp>
      <p:sp>
        <p:nvSpPr>
          <p:cNvPr id="100" name="Rectangle 99"/>
          <p:cNvSpPr/>
          <p:nvPr/>
        </p:nvSpPr>
        <p:spPr>
          <a:xfrm>
            <a:off x="1322114" y="1742617"/>
            <a:ext cx="1748955" cy="3925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900" b="1" dirty="0">
                <a:solidFill>
                  <a:schemeClr val="tx1"/>
                </a:solidFill>
                <a:latin typeface="Arial" panose="020B0604020202020204" pitchFamily="34" charset="0"/>
                <a:cs typeface="Arial" panose="020B0604020202020204" pitchFamily="34" charset="0"/>
              </a:rPr>
              <a:t>Bristol and Exeter have the lowest spend per night</a:t>
            </a:r>
          </a:p>
        </p:txBody>
      </p:sp>
      <p:cxnSp>
        <p:nvCxnSpPr>
          <p:cNvPr id="102" name="Straight Connector 101"/>
          <p:cNvCxnSpPr/>
          <p:nvPr/>
        </p:nvCxnSpPr>
        <p:spPr>
          <a:xfrm flipV="1">
            <a:off x="721933" y="2271634"/>
            <a:ext cx="2770425" cy="7205"/>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614615" y="5013431"/>
            <a:ext cx="2770425" cy="7205"/>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701332" y="3706230"/>
            <a:ext cx="2770425" cy="7205"/>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073807" y="3227866"/>
            <a:ext cx="2187000" cy="7205"/>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654916" y="2420460"/>
            <a:ext cx="1134000" cy="1134000"/>
          </a:xfrm>
          <a:prstGeom prst="ellipse">
            <a:avLst/>
          </a:prstGeom>
          <a:solidFill>
            <a:schemeClr val="bg1">
              <a:lumMod val="85000"/>
            </a:schemeClr>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GB" sz="2400" b="1" dirty="0">
              <a:latin typeface="Arial" panose="020B0604020202020204" pitchFamily="34" charset="0"/>
              <a:cs typeface="Arial" panose="020B0604020202020204" pitchFamily="34" charset="0"/>
            </a:endParaRPr>
          </a:p>
        </p:txBody>
      </p:sp>
      <p:sp>
        <p:nvSpPr>
          <p:cNvPr id="111" name="Rectangle 110"/>
          <p:cNvSpPr/>
          <p:nvPr/>
        </p:nvSpPr>
        <p:spPr>
          <a:xfrm>
            <a:off x="672281" y="2868198"/>
            <a:ext cx="1107771" cy="602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York and Exeter have an older demographic visiting</a:t>
            </a:r>
          </a:p>
        </p:txBody>
      </p:sp>
      <p:pic>
        <p:nvPicPr>
          <p:cNvPr id="113" name="Picture 1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3190" y="3304133"/>
            <a:ext cx="380380" cy="380380"/>
          </a:xfrm>
          <a:prstGeom prst="rect">
            <a:avLst/>
          </a:prstGeom>
        </p:spPr>
      </p:pic>
      <p:pic>
        <p:nvPicPr>
          <p:cNvPr id="114" name="Picture 1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75710" y="2327962"/>
            <a:ext cx="1293776" cy="1293776"/>
          </a:xfrm>
          <a:prstGeom prst="rect">
            <a:avLst/>
          </a:prstGeom>
        </p:spPr>
      </p:pic>
      <p:sp>
        <p:nvSpPr>
          <p:cNvPr id="109" name="Rectangle 108"/>
          <p:cNvSpPr/>
          <p:nvPr/>
        </p:nvSpPr>
        <p:spPr>
          <a:xfrm>
            <a:off x="7021214" y="3331723"/>
            <a:ext cx="1227438" cy="6728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Brighton and Bath have the highest proportion of holiday visitors</a:t>
            </a:r>
          </a:p>
        </p:txBody>
      </p:sp>
      <p:sp>
        <p:nvSpPr>
          <p:cNvPr id="68" name="Rectangle 67"/>
          <p:cNvSpPr/>
          <p:nvPr/>
        </p:nvSpPr>
        <p:spPr>
          <a:xfrm>
            <a:off x="2299438" y="2994521"/>
            <a:ext cx="1061357" cy="5985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Eastbourne and Hastings have the highest proportion of children visiting</a:t>
            </a:r>
          </a:p>
        </p:txBody>
      </p:sp>
      <p:sp>
        <p:nvSpPr>
          <p:cNvPr id="116" name="Rectangle 115"/>
          <p:cNvSpPr/>
          <p:nvPr/>
        </p:nvSpPr>
        <p:spPr>
          <a:xfrm>
            <a:off x="770046" y="759102"/>
            <a:ext cx="7400411" cy="256113"/>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1200" b="1" dirty="0">
                <a:solidFill>
                  <a:schemeClr val="bg1"/>
                </a:solidFill>
                <a:latin typeface="Arial" panose="020B0604020202020204" pitchFamily="34" charset="0"/>
                <a:cs typeface="Arial" panose="020B0604020202020204" pitchFamily="34" charset="0"/>
              </a:rPr>
              <a:t>Key differences and highlights among the top 20 English destinations for inbound holiday trips</a:t>
            </a:r>
          </a:p>
        </p:txBody>
      </p:sp>
      <p:pic>
        <p:nvPicPr>
          <p:cNvPr id="67" name="Picture 6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5416373">
            <a:off x="7853575" y="1119703"/>
            <a:ext cx="599159" cy="599159"/>
          </a:xfrm>
          <a:prstGeom prst="rect">
            <a:avLst/>
          </a:prstGeom>
        </p:spPr>
      </p:pic>
      <p:sp>
        <p:nvSpPr>
          <p:cNvPr id="69" name="Rectangle 68"/>
          <p:cNvSpPr/>
          <p:nvPr/>
        </p:nvSpPr>
        <p:spPr>
          <a:xfrm>
            <a:off x="4322666" y="1619114"/>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Newcastle</a:t>
            </a:r>
          </a:p>
        </p:txBody>
      </p:sp>
      <p:sp>
        <p:nvSpPr>
          <p:cNvPr id="70" name="Rectangle 69"/>
          <p:cNvSpPr/>
          <p:nvPr/>
        </p:nvSpPr>
        <p:spPr>
          <a:xfrm>
            <a:off x="4737614" y="2279109"/>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York</a:t>
            </a:r>
          </a:p>
        </p:txBody>
      </p:sp>
      <p:sp>
        <p:nvSpPr>
          <p:cNvPr id="71" name="Rectangle 70"/>
          <p:cNvSpPr/>
          <p:nvPr/>
        </p:nvSpPr>
        <p:spPr>
          <a:xfrm>
            <a:off x="4358474" y="2520175"/>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Leeds</a:t>
            </a:r>
          </a:p>
        </p:txBody>
      </p:sp>
      <p:sp>
        <p:nvSpPr>
          <p:cNvPr id="72" name="Rectangle 71"/>
          <p:cNvSpPr/>
          <p:nvPr/>
        </p:nvSpPr>
        <p:spPr>
          <a:xfrm>
            <a:off x="3999930" y="2925972"/>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Manchester</a:t>
            </a:r>
          </a:p>
        </p:txBody>
      </p:sp>
      <p:sp>
        <p:nvSpPr>
          <p:cNvPr id="73" name="Rectangle 72"/>
          <p:cNvSpPr/>
          <p:nvPr/>
        </p:nvSpPr>
        <p:spPr>
          <a:xfrm>
            <a:off x="4041717" y="3275877"/>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en-GB" sz="900" b="1" dirty="0">
                <a:solidFill>
                  <a:schemeClr val="tx1"/>
                </a:solidFill>
                <a:latin typeface="Arial" panose="020B0604020202020204" pitchFamily="34" charset="0"/>
                <a:cs typeface="Arial" panose="020B0604020202020204" pitchFamily="34" charset="0"/>
              </a:rPr>
              <a:t>Liverpool</a:t>
            </a:r>
          </a:p>
        </p:txBody>
      </p:sp>
      <p:sp>
        <p:nvSpPr>
          <p:cNvPr id="74" name="Rectangle 73"/>
          <p:cNvSpPr/>
          <p:nvPr/>
        </p:nvSpPr>
        <p:spPr>
          <a:xfrm>
            <a:off x="4736735" y="3542271"/>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Nottingham</a:t>
            </a:r>
          </a:p>
        </p:txBody>
      </p:sp>
      <p:sp>
        <p:nvSpPr>
          <p:cNvPr id="75" name="Rectangle 74"/>
          <p:cNvSpPr/>
          <p:nvPr/>
        </p:nvSpPr>
        <p:spPr>
          <a:xfrm>
            <a:off x="5487249" y="3763412"/>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Cambridge</a:t>
            </a:r>
          </a:p>
        </p:txBody>
      </p:sp>
      <p:sp>
        <p:nvSpPr>
          <p:cNvPr id="82" name="Rectangle 81"/>
          <p:cNvSpPr/>
          <p:nvPr/>
        </p:nvSpPr>
        <p:spPr>
          <a:xfrm>
            <a:off x="5526733" y="4539295"/>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London</a:t>
            </a:r>
          </a:p>
        </p:txBody>
      </p:sp>
      <p:sp>
        <p:nvSpPr>
          <p:cNvPr id="83" name="Rectangle 82"/>
          <p:cNvSpPr/>
          <p:nvPr/>
        </p:nvSpPr>
        <p:spPr>
          <a:xfrm>
            <a:off x="5223629" y="4848130"/>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Windsor</a:t>
            </a:r>
          </a:p>
        </p:txBody>
      </p:sp>
      <p:sp>
        <p:nvSpPr>
          <p:cNvPr id="84" name="Rectangle 83"/>
          <p:cNvSpPr/>
          <p:nvPr/>
        </p:nvSpPr>
        <p:spPr>
          <a:xfrm>
            <a:off x="3539867" y="5400563"/>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Exeter</a:t>
            </a:r>
          </a:p>
        </p:txBody>
      </p:sp>
      <p:sp>
        <p:nvSpPr>
          <p:cNvPr id="85" name="Rectangle 84"/>
          <p:cNvSpPr/>
          <p:nvPr/>
        </p:nvSpPr>
        <p:spPr>
          <a:xfrm>
            <a:off x="4104301" y="4668404"/>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Bristol</a:t>
            </a:r>
          </a:p>
        </p:txBody>
      </p:sp>
      <p:sp>
        <p:nvSpPr>
          <p:cNvPr id="86" name="Rectangle 85"/>
          <p:cNvSpPr/>
          <p:nvPr/>
        </p:nvSpPr>
        <p:spPr>
          <a:xfrm>
            <a:off x="4390126" y="4923979"/>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Bath</a:t>
            </a:r>
          </a:p>
        </p:txBody>
      </p:sp>
      <p:sp>
        <p:nvSpPr>
          <p:cNvPr id="87" name="Rectangle 86"/>
          <p:cNvSpPr/>
          <p:nvPr/>
        </p:nvSpPr>
        <p:spPr>
          <a:xfrm>
            <a:off x="4284955" y="5262884"/>
            <a:ext cx="1020705"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Bournemouth</a:t>
            </a:r>
          </a:p>
        </p:txBody>
      </p:sp>
      <p:sp>
        <p:nvSpPr>
          <p:cNvPr id="88" name="Rectangle 87"/>
          <p:cNvSpPr/>
          <p:nvPr/>
        </p:nvSpPr>
        <p:spPr>
          <a:xfrm>
            <a:off x="5389154" y="5163746"/>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Brighton</a:t>
            </a:r>
          </a:p>
        </p:txBody>
      </p:sp>
      <p:sp>
        <p:nvSpPr>
          <p:cNvPr id="93" name="Rectangle 92"/>
          <p:cNvSpPr/>
          <p:nvPr/>
        </p:nvSpPr>
        <p:spPr>
          <a:xfrm>
            <a:off x="6021317" y="5372641"/>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Eastbourne</a:t>
            </a:r>
          </a:p>
        </p:txBody>
      </p:sp>
      <p:sp>
        <p:nvSpPr>
          <p:cNvPr id="94" name="Rectangle 93"/>
          <p:cNvSpPr/>
          <p:nvPr/>
        </p:nvSpPr>
        <p:spPr>
          <a:xfrm>
            <a:off x="6311534" y="5208247"/>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Hastings</a:t>
            </a:r>
          </a:p>
        </p:txBody>
      </p:sp>
      <p:sp>
        <p:nvSpPr>
          <p:cNvPr id="98" name="Rectangle 97"/>
          <p:cNvSpPr/>
          <p:nvPr/>
        </p:nvSpPr>
        <p:spPr>
          <a:xfrm>
            <a:off x="6115474" y="4724710"/>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Canterbury</a:t>
            </a:r>
          </a:p>
        </p:txBody>
      </p:sp>
      <p:sp>
        <p:nvSpPr>
          <p:cNvPr id="101" name="Rectangle 100"/>
          <p:cNvSpPr/>
          <p:nvPr/>
        </p:nvSpPr>
        <p:spPr>
          <a:xfrm>
            <a:off x="4674795" y="4514803"/>
            <a:ext cx="826314"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Oxford</a:t>
            </a:r>
          </a:p>
        </p:txBody>
      </p:sp>
      <p:sp>
        <p:nvSpPr>
          <p:cNvPr id="103" name="Rectangle 102"/>
          <p:cNvSpPr/>
          <p:nvPr/>
        </p:nvSpPr>
        <p:spPr>
          <a:xfrm>
            <a:off x="4660812" y="4179298"/>
            <a:ext cx="1335602"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Stratford-Upon-Avon</a:t>
            </a:r>
          </a:p>
        </p:txBody>
      </p:sp>
      <p:sp>
        <p:nvSpPr>
          <p:cNvPr id="104" name="Rectangle 103"/>
          <p:cNvSpPr/>
          <p:nvPr/>
        </p:nvSpPr>
        <p:spPr>
          <a:xfrm>
            <a:off x="3939155" y="3853622"/>
            <a:ext cx="1335602" cy="3708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Birmingham</a:t>
            </a:r>
          </a:p>
        </p:txBody>
      </p:sp>
      <p:pic>
        <p:nvPicPr>
          <p:cNvPr id="105" name="Picture 10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3215" y="6032454"/>
            <a:ext cx="555318" cy="555318"/>
          </a:xfrm>
          <a:prstGeom prst="rect">
            <a:avLst/>
          </a:prstGeom>
        </p:spPr>
      </p:pic>
      <p:pic>
        <p:nvPicPr>
          <p:cNvPr id="115" name="Picture 114"/>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64847" y="3961117"/>
            <a:ext cx="1394619" cy="1394619"/>
          </a:xfrm>
          <a:prstGeom prst="rect">
            <a:avLst/>
          </a:prstGeom>
        </p:spPr>
      </p:pic>
      <p:sp>
        <p:nvSpPr>
          <p:cNvPr id="110" name="Rectangle 109"/>
          <p:cNvSpPr/>
          <p:nvPr/>
        </p:nvSpPr>
        <p:spPr>
          <a:xfrm>
            <a:off x="7076913" y="4426409"/>
            <a:ext cx="1168546" cy="8924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900" b="1" dirty="0">
                <a:solidFill>
                  <a:schemeClr val="tx1"/>
                </a:solidFill>
                <a:latin typeface="Arial" panose="020B0604020202020204" pitchFamily="34" charset="0"/>
                <a:cs typeface="Arial" panose="020B0604020202020204" pitchFamily="34" charset="0"/>
              </a:rPr>
              <a:t>Nottingham and Bristol have the highest </a:t>
            </a:r>
            <a:r>
              <a:rPr lang="en-GB" sz="900" b="1" dirty="0" smtClean="0">
                <a:solidFill>
                  <a:schemeClr val="tx1"/>
                </a:solidFill>
                <a:latin typeface="Arial" panose="020B0604020202020204" pitchFamily="34" charset="0"/>
                <a:cs typeface="Arial" panose="020B0604020202020204" pitchFamily="34" charset="0"/>
              </a:rPr>
              <a:t>proportion</a:t>
            </a:r>
          </a:p>
          <a:p>
            <a:pPr algn="ctr"/>
            <a:r>
              <a:rPr lang="en-GB" sz="900" b="1" dirty="0" smtClean="0">
                <a:solidFill>
                  <a:schemeClr val="tx1"/>
                </a:solidFill>
                <a:latin typeface="Arial" panose="020B0604020202020204" pitchFamily="34" charset="0"/>
                <a:cs typeface="Arial" panose="020B0604020202020204" pitchFamily="34" charset="0"/>
              </a:rPr>
              <a:t> </a:t>
            </a:r>
            <a:r>
              <a:rPr lang="en-GB" sz="900" b="1" dirty="0">
                <a:solidFill>
                  <a:schemeClr val="tx1"/>
                </a:solidFill>
                <a:latin typeface="Arial" panose="020B0604020202020204" pitchFamily="34" charset="0"/>
                <a:cs typeface="Arial" panose="020B0604020202020204" pitchFamily="34" charset="0"/>
              </a:rPr>
              <a:t>of VFR</a:t>
            </a:r>
          </a:p>
          <a:p>
            <a:pPr algn="ctr"/>
            <a:r>
              <a:rPr lang="en-GB" sz="900" b="1" dirty="0">
                <a:solidFill>
                  <a:schemeClr val="tx1"/>
                </a:solidFill>
                <a:latin typeface="Arial" panose="020B0604020202020204" pitchFamily="34" charset="0"/>
                <a:cs typeface="Arial" panose="020B0604020202020204" pitchFamily="34" charset="0"/>
              </a:rPr>
              <a:t> visitors</a:t>
            </a:r>
          </a:p>
        </p:txBody>
      </p:sp>
      <p:pic>
        <p:nvPicPr>
          <p:cNvPr id="117" name="Picture 1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4325" y="3592132"/>
            <a:ext cx="1551446" cy="1551446"/>
          </a:xfrm>
          <a:prstGeom prst="rect">
            <a:avLst/>
          </a:prstGeom>
        </p:spPr>
      </p:pic>
      <p:sp>
        <p:nvSpPr>
          <p:cNvPr id="92" name="Rectangle 91"/>
          <p:cNvSpPr/>
          <p:nvPr/>
        </p:nvSpPr>
        <p:spPr>
          <a:xfrm>
            <a:off x="791024" y="3933968"/>
            <a:ext cx="1030965" cy="9337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1200" b="1" dirty="0">
                <a:solidFill>
                  <a:schemeClr val="tx1"/>
                </a:solidFill>
                <a:latin typeface="Arial" panose="020B0604020202020204" pitchFamily="34" charset="0"/>
                <a:cs typeface="Arial" panose="020B0604020202020204" pitchFamily="34" charset="0"/>
              </a:rPr>
              <a:t>80%</a:t>
            </a:r>
          </a:p>
          <a:p>
            <a:pPr algn="ctr"/>
            <a:r>
              <a:rPr lang="en-GB" sz="900" b="1" dirty="0">
                <a:solidFill>
                  <a:schemeClr val="tx1"/>
                </a:solidFill>
                <a:latin typeface="Arial" panose="020B0604020202020204" pitchFamily="34" charset="0"/>
                <a:cs typeface="Arial" panose="020B0604020202020204" pitchFamily="34" charset="0"/>
              </a:rPr>
              <a:t> of day trips from Bristol are to Bath</a:t>
            </a:r>
          </a:p>
        </p:txBody>
      </p:sp>
      <p:pic>
        <p:nvPicPr>
          <p:cNvPr id="118" name="Picture 1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08661" y="3710918"/>
            <a:ext cx="364616" cy="364616"/>
          </a:xfrm>
          <a:prstGeom prst="rect">
            <a:avLst/>
          </a:prstGeom>
        </p:spPr>
      </p:pic>
      <p:sp>
        <p:nvSpPr>
          <p:cNvPr id="119" name="Rectangle 118"/>
          <p:cNvSpPr/>
          <p:nvPr/>
        </p:nvSpPr>
        <p:spPr>
          <a:xfrm>
            <a:off x="668030" y="2442606"/>
            <a:ext cx="1107771" cy="4661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GB" sz="2400" b="1" dirty="0">
                <a:solidFill>
                  <a:schemeClr val="tx1"/>
                </a:solidFill>
                <a:latin typeface="Arial" panose="020B0604020202020204" pitchFamily="34" charset="0"/>
                <a:cs typeface="Arial" panose="020B0604020202020204" pitchFamily="34" charset="0"/>
              </a:rPr>
              <a:t>55+</a:t>
            </a:r>
          </a:p>
        </p:txBody>
      </p:sp>
      <p:sp>
        <p:nvSpPr>
          <p:cNvPr id="120" name="TextBox 119"/>
          <p:cNvSpPr txBox="1"/>
          <p:nvPr/>
        </p:nvSpPr>
        <p:spPr>
          <a:xfrm>
            <a:off x="2801347" y="6547140"/>
            <a:ext cx="5991369" cy="338554"/>
          </a:xfrm>
          <a:prstGeom prst="rect">
            <a:avLst/>
          </a:prstGeom>
          <a:noFill/>
        </p:spPr>
        <p:txBody>
          <a:bodyPr wrap="square" rtlCol="0">
            <a:spAutoFit/>
          </a:bodyPr>
          <a:lstStyle/>
          <a:p>
            <a:r>
              <a:rPr lang="en-GB" sz="800" i="1" dirty="0" smtClean="0">
                <a:latin typeface="Arial" panose="020B0604020202020204" pitchFamily="34" charset="0"/>
                <a:cs typeface="Arial" panose="020B0604020202020204" pitchFamily="34" charset="0"/>
              </a:rPr>
              <a:t>Source: IPS </a:t>
            </a:r>
            <a:r>
              <a:rPr lang="en-GB" sz="800" i="1" dirty="0" smtClean="0">
                <a:latin typeface="Arial" panose="020B0604020202020204" pitchFamily="34" charset="0"/>
                <a:cs typeface="Arial" panose="020B0604020202020204" pitchFamily="34" charset="0"/>
              </a:rPr>
              <a:t>2014-2016. </a:t>
            </a:r>
            <a:r>
              <a:rPr lang="en-GB" sz="800" i="1" dirty="0" smtClean="0">
                <a:latin typeface="Arial" panose="020B0604020202020204" pitchFamily="34" charset="0"/>
                <a:cs typeface="Arial" panose="020B0604020202020204" pitchFamily="34" charset="0"/>
              </a:rPr>
              <a:t>Icons designed </a:t>
            </a:r>
            <a:r>
              <a:rPr lang="en-GB" sz="800" i="1" dirty="0">
                <a:latin typeface="Arial" panose="020B0604020202020204" pitchFamily="34" charset="0"/>
                <a:cs typeface="Arial" panose="020B0604020202020204" pitchFamily="34" charset="0"/>
              </a:rPr>
              <a:t>by </a:t>
            </a:r>
            <a:r>
              <a:rPr lang="en-GB" sz="800" i="1" dirty="0" err="1">
                <a:latin typeface="Arial" panose="020B0604020202020204" pitchFamily="34" charset="0"/>
                <a:cs typeface="Arial" panose="020B0604020202020204" pitchFamily="34" charset="0"/>
              </a:rPr>
              <a:t>Freepik</a:t>
            </a:r>
            <a:r>
              <a:rPr lang="en-GB" sz="800" i="1" dirty="0">
                <a:latin typeface="Arial" panose="020B0604020202020204" pitchFamily="34" charset="0"/>
                <a:cs typeface="Arial" panose="020B0604020202020204" pitchFamily="34" charset="0"/>
              </a:rPr>
              <a:t> and distributed by </a:t>
            </a:r>
            <a:r>
              <a:rPr lang="en-GB" sz="800" i="1" dirty="0" err="1">
                <a:latin typeface="Arial" panose="020B0604020202020204" pitchFamily="34" charset="0"/>
                <a:cs typeface="Arial" panose="020B0604020202020204" pitchFamily="34" charset="0"/>
              </a:rPr>
              <a:t>Flaticon</a:t>
            </a:r>
            <a:endParaRPr lang="en-GB" sz="800" i="1" dirty="0">
              <a:latin typeface="Arial" panose="020B0604020202020204" pitchFamily="34" charset="0"/>
              <a:cs typeface="Arial" panose="020B0604020202020204" pitchFamily="34" charset="0"/>
            </a:endParaRPr>
          </a:p>
          <a:p>
            <a:endParaRPr lang="en-GB"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43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0.xml><?xml version="1.0" encoding="utf-8"?>
<a:theme xmlns:a="http://schemas.openxmlformats.org/drawingml/2006/main" name="9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1.xml><?xml version="1.0" encoding="utf-8"?>
<a:theme xmlns:a="http://schemas.openxmlformats.org/drawingml/2006/main" name="10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2.xml><?xml version="1.0" encoding="utf-8"?>
<a:theme xmlns:a="http://schemas.openxmlformats.org/drawingml/2006/main" name="11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3.xml><?xml version="1.0" encoding="utf-8"?>
<a:theme xmlns:a="http://schemas.openxmlformats.org/drawingml/2006/main" name="12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3.xml><?xml version="1.0" encoding="utf-8"?>
<a:theme xmlns:a="http://schemas.openxmlformats.org/drawingml/2006/main" name="2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4.xml><?xml version="1.0" encoding="utf-8"?>
<a:theme xmlns:a="http://schemas.openxmlformats.org/drawingml/2006/main" name="3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5.xml><?xml version="1.0" encoding="utf-8"?>
<a:theme xmlns:a="http://schemas.openxmlformats.org/drawingml/2006/main" name="4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6.xml><?xml version="1.0" encoding="utf-8"?>
<a:theme xmlns:a="http://schemas.openxmlformats.org/drawingml/2006/main" name="5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7.xml><?xml version="1.0" encoding="utf-8"?>
<a:theme xmlns:a="http://schemas.openxmlformats.org/drawingml/2006/main" name="6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8.xml><?xml version="1.0" encoding="utf-8"?>
<a:theme xmlns:a="http://schemas.openxmlformats.org/drawingml/2006/main" name="7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9.xml><?xml version="1.0" encoding="utf-8"?>
<a:theme xmlns:a="http://schemas.openxmlformats.org/drawingml/2006/main" name="8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docProps/app.xml><?xml version="1.0" encoding="utf-8"?>
<Properties xmlns="http://schemas.openxmlformats.org/officeDocument/2006/extended-properties" xmlns:vt="http://schemas.openxmlformats.org/officeDocument/2006/docPropsVTypes">
  <Template>Discover England Initial Summary Report v1</Template>
  <TotalTime>27963</TotalTime>
  <Words>12120</Words>
  <Application>Microsoft Office PowerPoint</Application>
  <PresentationFormat>On-screen Show (4:3)</PresentationFormat>
  <Paragraphs>2267</Paragraphs>
  <Slides>89</Slides>
  <Notes>20</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89</vt:i4>
      </vt:variant>
    </vt:vector>
  </HeadingPairs>
  <TitlesOfParts>
    <vt:vector size="104" baseType="lpstr">
      <vt:lpstr>Arial</vt:lpstr>
      <vt:lpstr>Calibri</vt:lpstr>
      <vt:lpstr>Discover England Initial Summary Report v1</vt:lpstr>
      <vt:lpstr>1_Discover England Initial Summary Report v1</vt:lpstr>
      <vt:lpstr>2_Discover England Initial Summary Report v1</vt:lpstr>
      <vt:lpstr>3_Discover England Initial Summary Report v1</vt:lpstr>
      <vt:lpstr>4_Discover England Initial Summary Report v1</vt:lpstr>
      <vt:lpstr>5_Discover England Initial Summary Report v1</vt:lpstr>
      <vt:lpstr>6_Discover England Initial Summary Report v1</vt:lpstr>
      <vt:lpstr>7_Discover England Initial Summary Report v1</vt:lpstr>
      <vt:lpstr>8_Discover England Initial Summary Report v1</vt:lpstr>
      <vt:lpstr>9_Discover England Initial Summary Report v1</vt:lpstr>
      <vt:lpstr>10_Discover England Initial Summary Report v1</vt:lpstr>
      <vt:lpstr>11_Discover England Initial Summary Report v1</vt:lpstr>
      <vt:lpstr>12_Discover England Initial Summary Report v1</vt:lpstr>
      <vt:lpstr>Discover England:  summary insights on overseas visitors to England’s regions </vt:lpstr>
      <vt:lpstr>Report contents</vt:lpstr>
      <vt:lpstr>PowerPoint Presentation</vt:lpstr>
      <vt:lpstr>Background</vt:lpstr>
      <vt:lpstr>About this report/1</vt:lpstr>
      <vt:lpstr>About this report/2</vt:lpstr>
      <vt:lpstr>About this report/3</vt:lpstr>
      <vt:lpstr>PowerPoint Presentation</vt:lpstr>
      <vt:lpstr>PowerPoint Presentation</vt:lpstr>
      <vt:lpstr>Headline stats: Overseas visits, spend and nights to Bath</vt:lpstr>
      <vt:lpstr>Trip purpose and source markets: All visitors and holiday visitors</vt:lpstr>
      <vt:lpstr>Demographics and holiday characteristics: Holiday visitors</vt:lpstr>
      <vt:lpstr>Travel and destinations: Holiday visitors</vt:lpstr>
      <vt:lpstr>Headline stats: Overseas visits, spend and nights to Birmingham</vt:lpstr>
      <vt:lpstr>Trip purpose and source markets: All visitors and holiday visitors</vt:lpstr>
      <vt:lpstr>Demographics and holiday characteristics: Holiday visitors</vt:lpstr>
      <vt:lpstr>Travel and destinations: Holiday visitors</vt:lpstr>
      <vt:lpstr>Headline stats: Overseas visits, spend and nights to Bournemouth</vt:lpstr>
      <vt:lpstr>Trip purpose and source markets: All visitors and holiday visitors</vt:lpstr>
      <vt:lpstr>Demographics and holiday characteristics: Holiday visitors</vt:lpstr>
      <vt:lpstr>Travel and destinations: Holiday visitors</vt:lpstr>
      <vt:lpstr>Headline stats: Overseas visits, spend and nights to Brighton and Hove</vt:lpstr>
      <vt:lpstr>Trip purpose and source markets: All visitors and holiday visitors</vt:lpstr>
      <vt:lpstr>Demographics and holiday characteristics: Holiday visitors</vt:lpstr>
      <vt:lpstr>Travel and destinations: Holiday visitors</vt:lpstr>
      <vt:lpstr>Headline stats: Overseas visits, spend and nights to Bristol</vt:lpstr>
      <vt:lpstr>Trip purpose and source markets: All visitors and holiday visitors</vt:lpstr>
      <vt:lpstr>Demographics and holiday characteristics: Holiday visitors</vt:lpstr>
      <vt:lpstr>Travel and destinations: Holiday visitors</vt:lpstr>
      <vt:lpstr>Headline stats: Overseas visits, spend and nights to Cambridge</vt:lpstr>
      <vt:lpstr>Trip purpose and source markets: All visitors and holiday visitors</vt:lpstr>
      <vt:lpstr>Demographics and holiday characteristics: Holiday visitors</vt:lpstr>
      <vt:lpstr>Travel and destinations: Holiday visitors</vt:lpstr>
      <vt:lpstr>Headline stats: Overseas visits, spend and nights to Canterbury</vt:lpstr>
      <vt:lpstr>Trip purpose and source markets: All visitors and holiday visitors</vt:lpstr>
      <vt:lpstr>Demographics and holiday characteristics: Holiday visitors</vt:lpstr>
      <vt:lpstr>Travel and destinations: Holiday visitors</vt:lpstr>
      <vt:lpstr>Headline stats: Overseas visits, spend and nights to Eastbourne</vt:lpstr>
      <vt:lpstr>Trip purpose and source markets: All visitors and holiday visitors</vt:lpstr>
      <vt:lpstr>Demographics and holiday characteristics: Holiday visitors</vt:lpstr>
      <vt:lpstr>Travel and destinations: Holiday visitors</vt:lpstr>
      <vt:lpstr>Headline stats: Overseas visits, spend and nights to Exeter</vt:lpstr>
      <vt:lpstr>Trip purpose and source markets: All visitors and holiday visitors</vt:lpstr>
      <vt:lpstr>Demographics and holiday characteristics: Holiday visitors</vt:lpstr>
      <vt:lpstr>Travel and destinations: Holiday visitors</vt:lpstr>
      <vt:lpstr>Headline stats: Overseas visits, spend and nights to Hastings</vt:lpstr>
      <vt:lpstr>Trip purpose and source markets: All visitors and holiday visitors</vt:lpstr>
      <vt:lpstr>Demographics and holiday characteristics: Holiday visitors</vt:lpstr>
      <vt:lpstr>Travel and destinations: Holiday visitors</vt:lpstr>
      <vt:lpstr>Headline stats: Overseas visits, spend and nights to Leeds</vt:lpstr>
      <vt:lpstr>Trip purpose and source markets: All visitors and holiday visitors</vt:lpstr>
      <vt:lpstr>Demographics and holiday characteristics: Holiday visitors</vt:lpstr>
      <vt:lpstr>Travel and destinations: Holiday visitors</vt:lpstr>
      <vt:lpstr>Headline stats: Overseas visits, spend and nights to Liverpool</vt:lpstr>
      <vt:lpstr>Trip purpose and source markets: All visitors and holiday visitors</vt:lpstr>
      <vt:lpstr>Demographics and holiday characteristics: Holiday visitors</vt:lpstr>
      <vt:lpstr>Travel and destinations: Holiday visitors</vt:lpstr>
      <vt:lpstr>Headline stats: Overseas visits, spend and nights to London</vt:lpstr>
      <vt:lpstr>Trip purpose and source markets: All visitors and holiday visitors</vt:lpstr>
      <vt:lpstr>Demographics and holiday characteristics: Holiday visitors</vt:lpstr>
      <vt:lpstr>Travel and destinations: Holiday visitors</vt:lpstr>
      <vt:lpstr>Headline stats: Overseas visits, spend and nights to Manchester</vt:lpstr>
      <vt:lpstr>Trip purpose and source markets: All visitors and holiday visitors</vt:lpstr>
      <vt:lpstr>Demographics and holiday characteristics: Holiday visitors</vt:lpstr>
      <vt:lpstr>Travel and destinations: Holiday visitors</vt:lpstr>
      <vt:lpstr>Headline stats: Overseas visits, spend and nights to Newcastle Upon Tyne</vt:lpstr>
      <vt:lpstr>Trip purpose and source markets: All visitors and holiday visitors</vt:lpstr>
      <vt:lpstr>Demographics and holiday characteristics: Holiday visitors</vt:lpstr>
      <vt:lpstr>Travel and destinations: Holiday visitors</vt:lpstr>
      <vt:lpstr>Headline stats: Overseas visits, spend and nights to Nottingham</vt:lpstr>
      <vt:lpstr>Trip purpose and source markets: All visitors and holiday visitors</vt:lpstr>
      <vt:lpstr>Demographics and holiday characteristics: Holiday visitors</vt:lpstr>
      <vt:lpstr>Travel and destinations: Holiday visitors</vt:lpstr>
      <vt:lpstr>Headline stats: Overseas visits, spend and nights to Oxford</vt:lpstr>
      <vt:lpstr>Trip purpose and source markets: All visitors and holiday visitors</vt:lpstr>
      <vt:lpstr>Demographics and holiday characteristics: Holiday visitors</vt:lpstr>
      <vt:lpstr>Travel and destinations: Holiday visitors</vt:lpstr>
      <vt:lpstr>Headline stats: Overseas visits, spend and nights to Stratford Upon Avon</vt:lpstr>
      <vt:lpstr>Trip purpose and source markets: All visitors and holiday visitors</vt:lpstr>
      <vt:lpstr>Demographics and holiday characteristics: Holiday visitors</vt:lpstr>
      <vt:lpstr>Travel and destinations: Holiday visitors</vt:lpstr>
      <vt:lpstr>Headline stats: Overseas visits, spend and nights to Windsor</vt:lpstr>
      <vt:lpstr>Trip purpose and source markets: All visitors and holiday visitors</vt:lpstr>
      <vt:lpstr>Demographics and holiday characteristics: Holiday visitors</vt:lpstr>
      <vt:lpstr>Travel and destinations: Holiday visitors</vt:lpstr>
      <vt:lpstr>Headline stats: Overseas visits, spend and nights to York</vt:lpstr>
      <vt:lpstr>Trip purpose and source markets: All visitors and holiday visitors</vt:lpstr>
      <vt:lpstr>Demographics and holiday characteristics: Holiday visitors</vt:lpstr>
      <vt:lpstr>Travel and destinations: Holiday visitors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England:  summary insights on overseas visitors</dc:title>
  <dc:creator>Steve Mills</dc:creator>
  <cp:lastModifiedBy>Keri Portas</cp:lastModifiedBy>
  <cp:revision>919</cp:revision>
  <cp:lastPrinted>2017-10-24T09:05:43Z</cp:lastPrinted>
  <dcterms:created xsi:type="dcterms:W3CDTF">2016-07-20T15:06:07Z</dcterms:created>
  <dcterms:modified xsi:type="dcterms:W3CDTF">2017-11-08T11:42:37Z</dcterms:modified>
</cp:coreProperties>
</file>