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drawings/drawing1.xml" ContentType="application/vnd.openxmlformats-officedocument.drawingml.chartshapes+xml"/>
  <Override PartName="/ppt/charts/chart6.xml" ContentType="application/vnd.openxmlformats-officedocument.drawingml.chart+xml"/>
  <Override PartName="/ppt/drawings/drawing2.xml" ContentType="application/vnd.openxmlformats-officedocument.drawingml.chartshapes+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drawings/drawing3.xml" ContentType="application/vnd.openxmlformats-officedocument.drawingml.chartshapes+xml"/>
  <Override PartName="/ppt/charts/chart24.xml" ContentType="application/vnd.openxmlformats-officedocument.drawingml.chart+xml"/>
  <Override PartName="/ppt/drawings/drawing4.xml" ContentType="application/vnd.openxmlformats-officedocument.drawingml.chartshapes+xml"/>
  <Override PartName="/ppt/charts/chart25.xml" ContentType="application/vnd.openxmlformats-officedocument.drawingml.chart+xml"/>
  <Override PartName="/ppt/drawings/drawing5.xml" ContentType="application/vnd.openxmlformats-officedocument.drawingml.chartshapes+xml"/>
  <Override PartName="/ppt/charts/chart26.xml" ContentType="application/vnd.openxmlformats-officedocument.drawingml.chart+xml"/>
  <Override PartName="/ppt/drawings/drawing6.xml" ContentType="application/vnd.openxmlformats-officedocument.drawingml.chartshapes+xml"/>
  <Override PartName="/ppt/charts/chart27.xml" ContentType="application/vnd.openxmlformats-officedocument.drawingml.chart+xml"/>
  <Override PartName="/ppt/charts/chart28.xml" ContentType="application/vnd.openxmlformats-officedocument.drawingml.chart+xml"/>
  <Override PartName="/ppt/drawings/drawing7.xml" ContentType="application/vnd.openxmlformats-officedocument.drawingml.chartshapes+xml"/>
  <Override PartName="/ppt/charts/chart29.xml" ContentType="application/vnd.openxmlformats-officedocument.drawingml.chart+xml"/>
  <Override PartName="/ppt/charts/chart30.xml" ContentType="application/vnd.openxmlformats-officedocument.drawingml.chart+xml"/>
  <Override PartName="/ppt/charts/chart31.xml" ContentType="application/vnd.openxmlformats-officedocument.drawingml.chart+xml"/>
  <Override PartName="/ppt/charts/chart32.xml" ContentType="application/vnd.openxmlformats-officedocument.drawingml.chart+xml"/>
  <Override PartName="/ppt/charts/chart33.xml" ContentType="application/vnd.openxmlformats-officedocument.drawingml.chart+xml"/>
  <Override PartName="/ppt/charts/chart34.xml" ContentType="application/vnd.openxmlformats-officedocument.drawingml.chart+xml"/>
  <Override PartName="/ppt/charts/chart35.xml" ContentType="application/vnd.openxmlformats-officedocument.drawingml.chart+xml"/>
  <Override PartName="/ppt/charts/chart36.xml" ContentType="application/vnd.openxmlformats-officedocument.drawingml.chart+xml"/>
  <Override PartName="/ppt/charts/chart37.xml" ContentType="application/vnd.openxmlformats-officedocument.drawingml.chart+xml"/>
  <Override PartName="/ppt/charts/chart38.xml" ContentType="application/vnd.openxmlformats-officedocument.drawingml.chart+xml"/>
  <Override PartName="/ppt/charts/chart39.xml" ContentType="application/vnd.openxmlformats-officedocument.drawingml.chart+xml"/>
  <Override PartName="/ppt/charts/chart40.xml" ContentType="application/vnd.openxmlformats-officedocument.drawingml.chart+xml"/>
  <Override PartName="/ppt/charts/chart41.xml" ContentType="application/vnd.openxmlformats-officedocument.drawingml.chart+xml"/>
  <Override PartName="/ppt/charts/chart42.xml" ContentType="application/vnd.openxmlformats-officedocument.drawingml.chart+xml"/>
  <Override PartName="/ppt/charts/chart43.xml" ContentType="application/vnd.openxmlformats-officedocument.drawingml.chart+xml"/>
  <Override PartName="/ppt/charts/chart44.xml" ContentType="application/vnd.openxmlformats-officedocument.drawingml.chart+xml"/>
  <Override PartName="/ppt/charts/chart45.xml" ContentType="application/vnd.openxmlformats-officedocument.drawingml.chart+xml"/>
  <Override PartName="/ppt/charts/chart46.xml" ContentType="application/vnd.openxmlformats-officedocument.drawingml.chart+xml"/>
  <Override PartName="/ppt/charts/chart47.xml" ContentType="application/vnd.openxmlformats-officedocument.drawingml.chart+xml"/>
  <Override PartName="/ppt/charts/chart48.xml" ContentType="application/vnd.openxmlformats-officedocument.drawingml.chart+xml"/>
  <Override PartName="/ppt/charts/chart49.xml" ContentType="application/vnd.openxmlformats-officedocument.drawingml.chart+xml"/>
  <Override PartName="/ppt/charts/chart50.xml" ContentType="application/vnd.openxmlformats-officedocument.drawingml.chart+xml"/>
  <Override PartName="/ppt/charts/chart51.xml" ContentType="application/vnd.openxmlformats-officedocument.drawingml.chart+xml"/>
  <Override PartName="/ppt/charts/chart52.xml" ContentType="application/vnd.openxmlformats-officedocument.drawingml.chart+xml"/>
  <Override PartName="/ppt/charts/chart53.xml" ContentType="application/vnd.openxmlformats-officedocument.drawingml.chart+xml"/>
  <Override PartName="/ppt/charts/chart54.xml" ContentType="application/vnd.openxmlformats-officedocument.drawingml.chart+xml"/>
  <Override PartName="/ppt/charts/chart55.xml" ContentType="application/vnd.openxmlformats-officedocument.drawingml.chart+xml"/>
  <Override PartName="/ppt/charts/chart56.xml" ContentType="application/vnd.openxmlformats-officedocument.drawingml.chart+xml"/>
  <Override PartName="/ppt/charts/chart57.xml" ContentType="application/vnd.openxmlformats-officedocument.drawingml.chart+xml"/>
  <Override PartName="/ppt/charts/chart5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44"/>
  </p:notesMasterIdLst>
  <p:handoutMasterIdLst>
    <p:handoutMasterId r:id="rId45"/>
  </p:handoutMasterIdLst>
  <p:sldIdLst>
    <p:sldId id="276" r:id="rId3"/>
    <p:sldId id="357" r:id="rId4"/>
    <p:sldId id="265" r:id="rId5"/>
    <p:sldId id="359" r:id="rId6"/>
    <p:sldId id="350" r:id="rId7"/>
    <p:sldId id="475" r:id="rId8"/>
    <p:sldId id="443" r:id="rId9"/>
    <p:sldId id="472" r:id="rId10"/>
    <p:sldId id="474" r:id="rId11"/>
    <p:sldId id="482" r:id="rId12"/>
    <p:sldId id="483" r:id="rId13"/>
    <p:sldId id="503" r:id="rId14"/>
    <p:sldId id="408" r:id="rId15"/>
    <p:sldId id="489" r:id="rId16"/>
    <p:sldId id="484" r:id="rId17"/>
    <p:sldId id="485" r:id="rId18"/>
    <p:sldId id="486" r:id="rId19"/>
    <p:sldId id="487" r:id="rId20"/>
    <p:sldId id="488" r:id="rId21"/>
    <p:sldId id="480" r:id="rId22"/>
    <p:sldId id="492" r:id="rId23"/>
    <p:sldId id="490" r:id="rId24"/>
    <p:sldId id="491" r:id="rId25"/>
    <p:sldId id="504" r:id="rId26"/>
    <p:sldId id="505" r:id="rId27"/>
    <p:sldId id="495" r:id="rId28"/>
    <p:sldId id="496" r:id="rId29"/>
    <p:sldId id="497" r:id="rId30"/>
    <p:sldId id="498" r:id="rId31"/>
    <p:sldId id="499" r:id="rId32"/>
    <p:sldId id="500" r:id="rId33"/>
    <p:sldId id="501" r:id="rId34"/>
    <p:sldId id="507" r:id="rId35"/>
    <p:sldId id="506" r:id="rId36"/>
    <p:sldId id="508" r:id="rId37"/>
    <p:sldId id="512" r:id="rId38"/>
    <p:sldId id="511" r:id="rId39"/>
    <p:sldId id="510" r:id="rId40"/>
    <p:sldId id="509" r:id="rId41"/>
    <p:sldId id="259" r:id="rId42"/>
    <p:sldId id="502" r:id="rId43"/>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20742"/>
    <a:srgbClr val="D9D9D9"/>
    <a:srgbClr val="646363"/>
    <a:srgbClr val="D4E1E0"/>
    <a:srgbClr val="505050"/>
    <a:srgbClr val="A1AEAF"/>
    <a:srgbClr val="BFDBF7"/>
    <a:srgbClr val="157EAB"/>
    <a:srgbClr val="F9A52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0" autoAdjust="0"/>
    <p:restoredTop sz="99887" autoAdjust="0"/>
  </p:normalViewPr>
  <p:slideViewPr>
    <p:cSldViewPr snapToGrid="0" snapToObjects="1">
      <p:cViewPr varScale="1">
        <p:scale>
          <a:sx n="109" d="100"/>
          <a:sy n="109" d="100"/>
        </p:scale>
        <p:origin x="-936" y="-84"/>
      </p:cViewPr>
      <p:guideLst>
        <p:guide orient="horz" pos="3936"/>
        <p:guide pos="204"/>
        <p:guide pos="5534"/>
      </p:guideLst>
    </p:cSldViewPr>
  </p:slideViewPr>
  <p:notesTextViewPr>
    <p:cViewPr>
      <p:scale>
        <a:sx n="100" d="100"/>
        <a:sy n="100" d="100"/>
      </p:scale>
      <p:origin x="0" y="0"/>
    </p:cViewPr>
  </p:notesTextViewPr>
  <p:notesViewPr>
    <p:cSldViewPr snapToGrid="0" snapToObjects="1">
      <p:cViewPr varScale="1">
        <p:scale>
          <a:sx n="76" d="100"/>
          <a:sy n="76" d="100"/>
        </p:scale>
        <p:origin x="-3282" y="-90"/>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8.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Excel_Worksheet39.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Excel_Worksheet40.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Excel_Worksheet41.xlsx"/></Relationships>
</file>

<file path=ppt/charts/_rels/chart42.xml.rels><?xml version="1.0" encoding="UTF-8" standalone="yes"?>
<Relationships xmlns="http://schemas.openxmlformats.org/package/2006/relationships"><Relationship Id="rId1" Type="http://schemas.openxmlformats.org/officeDocument/2006/relationships/package" Target="../embeddings/Microsoft_Excel_Worksheet42.xlsx"/></Relationships>
</file>

<file path=ppt/charts/_rels/chart43.xml.rels><?xml version="1.0" encoding="UTF-8" standalone="yes"?>
<Relationships xmlns="http://schemas.openxmlformats.org/package/2006/relationships"><Relationship Id="rId1" Type="http://schemas.openxmlformats.org/officeDocument/2006/relationships/package" Target="../embeddings/Microsoft_Excel_Worksheet43.xlsx"/></Relationships>
</file>

<file path=ppt/charts/_rels/chart44.xml.rels><?xml version="1.0" encoding="UTF-8" standalone="yes"?>
<Relationships xmlns="http://schemas.openxmlformats.org/package/2006/relationships"><Relationship Id="rId1" Type="http://schemas.openxmlformats.org/officeDocument/2006/relationships/package" Target="../embeddings/Microsoft_Excel_Worksheet44.xlsx"/></Relationships>
</file>

<file path=ppt/charts/_rels/chart45.xml.rels><?xml version="1.0" encoding="UTF-8" standalone="yes"?>
<Relationships xmlns="http://schemas.openxmlformats.org/package/2006/relationships"><Relationship Id="rId1" Type="http://schemas.openxmlformats.org/officeDocument/2006/relationships/package" Target="../embeddings/Microsoft_Excel_Worksheet45.xlsx"/></Relationships>
</file>

<file path=ppt/charts/_rels/chart46.xml.rels><?xml version="1.0" encoding="UTF-8" standalone="yes"?>
<Relationships xmlns="http://schemas.openxmlformats.org/package/2006/relationships"><Relationship Id="rId1" Type="http://schemas.openxmlformats.org/officeDocument/2006/relationships/package" Target="../embeddings/Microsoft_Excel_Worksheet46.xlsx"/></Relationships>
</file>

<file path=ppt/charts/_rels/chart47.xml.rels><?xml version="1.0" encoding="UTF-8" standalone="yes"?>
<Relationships xmlns="http://schemas.openxmlformats.org/package/2006/relationships"><Relationship Id="rId1" Type="http://schemas.openxmlformats.org/officeDocument/2006/relationships/package" Target="../embeddings/Microsoft_Excel_Worksheet47.xlsx"/></Relationships>
</file>

<file path=ppt/charts/_rels/chart48.xml.rels><?xml version="1.0" encoding="UTF-8" standalone="yes"?>
<Relationships xmlns="http://schemas.openxmlformats.org/package/2006/relationships"><Relationship Id="rId1" Type="http://schemas.openxmlformats.org/officeDocument/2006/relationships/package" Target="../embeddings/Microsoft_Excel_Worksheet48.xlsx"/></Relationships>
</file>

<file path=ppt/charts/_rels/chart49.xml.rels><?xml version="1.0" encoding="UTF-8" standalone="yes"?>
<Relationships xmlns="http://schemas.openxmlformats.org/package/2006/relationships"><Relationship Id="rId1" Type="http://schemas.openxmlformats.org/officeDocument/2006/relationships/package" Target="../embeddings/Microsoft_Excel_Worksheet49.xlsx"/></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5.xlsx"/></Relationships>
</file>

<file path=ppt/charts/_rels/chart50.xml.rels><?xml version="1.0" encoding="UTF-8" standalone="yes"?>
<Relationships xmlns="http://schemas.openxmlformats.org/package/2006/relationships"><Relationship Id="rId1" Type="http://schemas.openxmlformats.org/officeDocument/2006/relationships/package" Target="../embeddings/Microsoft_Excel_Worksheet50.xlsx"/></Relationships>
</file>

<file path=ppt/charts/_rels/chart51.xml.rels><?xml version="1.0" encoding="UTF-8" standalone="yes"?>
<Relationships xmlns="http://schemas.openxmlformats.org/package/2006/relationships"><Relationship Id="rId1" Type="http://schemas.openxmlformats.org/officeDocument/2006/relationships/package" Target="../embeddings/Microsoft_Excel_Worksheet51.xlsx"/></Relationships>
</file>

<file path=ppt/charts/_rels/chart52.xml.rels><?xml version="1.0" encoding="UTF-8" standalone="yes"?>
<Relationships xmlns="http://schemas.openxmlformats.org/package/2006/relationships"><Relationship Id="rId1" Type="http://schemas.openxmlformats.org/officeDocument/2006/relationships/package" Target="../embeddings/Microsoft_Excel_Worksheet52.xlsx"/></Relationships>
</file>

<file path=ppt/charts/_rels/chart53.xml.rels><?xml version="1.0" encoding="UTF-8" standalone="yes"?>
<Relationships xmlns="http://schemas.openxmlformats.org/package/2006/relationships"><Relationship Id="rId1" Type="http://schemas.openxmlformats.org/officeDocument/2006/relationships/package" Target="../embeddings/Microsoft_Excel_Worksheet53.xlsx"/></Relationships>
</file>

<file path=ppt/charts/_rels/chart54.xml.rels><?xml version="1.0" encoding="UTF-8" standalone="yes"?>
<Relationships xmlns="http://schemas.openxmlformats.org/package/2006/relationships"><Relationship Id="rId1" Type="http://schemas.openxmlformats.org/officeDocument/2006/relationships/package" Target="../embeddings/Microsoft_Excel_Worksheet54.xlsx"/></Relationships>
</file>

<file path=ppt/charts/_rels/chart55.xml.rels><?xml version="1.0" encoding="UTF-8" standalone="yes"?>
<Relationships xmlns="http://schemas.openxmlformats.org/package/2006/relationships"><Relationship Id="rId1" Type="http://schemas.openxmlformats.org/officeDocument/2006/relationships/package" Target="../embeddings/Microsoft_Excel_Worksheet55.xlsx"/></Relationships>
</file>

<file path=ppt/charts/_rels/chart56.xml.rels><?xml version="1.0" encoding="UTF-8" standalone="yes"?>
<Relationships xmlns="http://schemas.openxmlformats.org/package/2006/relationships"><Relationship Id="rId1" Type="http://schemas.openxmlformats.org/officeDocument/2006/relationships/package" Target="../embeddings/Microsoft_Excel_Worksheet56.xlsx"/></Relationships>
</file>

<file path=ppt/charts/_rels/chart57.xml.rels><?xml version="1.0" encoding="UTF-8" standalone="yes"?>
<Relationships xmlns="http://schemas.openxmlformats.org/package/2006/relationships"><Relationship Id="rId1" Type="http://schemas.openxmlformats.org/officeDocument/2006/relationships/package" Target="../embeddings/Microsoft_Excel_Worksheet57.xlsx"/></Relationships>
</file>

<file path=ppt/charts/_rels/chart58.xml.rels><?xml version="1.0" encoding="UTF-8" standalone="yes"?>
<Relationships xmlns="http://schemas.openxmlformats.org/package/2006/relationships"><Relationship Id="rId1" Type="http://schemas.openxmlformats.org/officeDocument/2006/relationships/package" Target="../embeddings/Microsoft_Excel_Worksheet58.xlsx"/></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All Visitors (%)</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accent6">
                <a:lumMod val="2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All Engl. Destinations</c:v>
                </c:pt>
                <c:pt idx="1">
                  <c:v>London</c:v>
                </c:pt>
                <c:pt idx="2">
                  <c:v>Core Cities</c:v>
                </c:pt>
                <c:pt idx="3">
                  <c:v>Urban Area 200k+</c:v>
                </c:pt>
                <c:pt idx="4">
                  <c:v>Heritage Cities</c:v>
                </c:pt>
                <c:pt idx="5">
                  <c:v>Coastal Towns</c:v>
                </c:pt>
                <c:pt idx="6">
                  <c:v>Other Towns</c:v>
                </c:pt>
                <c:pt idx="7">
                  <c:v>Other Rural</c:v>
                </c:pt>
                <c:pt idx="8">
                  <c:v>Non-England</c:v>
                </c:pt>
              </c:strCache>
            </c:strRef>
          </c:cat>
          <c:val>
            <c:numRef>
              <c:f>Sheet1!$B$2:$B$10</c:f>
              <c:numCache>
                <c:formatCode>0</c:formatCode>
                <c:ptCount val="9"/>
                <c:pt idx="0">
                  <c:v>92</c:v>
                </c:pt>
                <c:pt idx="1">
                  <c:v>53</c:v>
                </c:pt>
                <c:pt idx="2">
                  <c:v>11</c:v>
                </c:pt>
                <c:pt idx="3">
                  <c:v>17</c:v>
                </c:pt>
                <c:pt idx="4">
                  <c:v>7</c:v>
                </c:pt>
                <c:pt idx="5">
                  <c:v>5</c:v>
                </c:pt>
                <c:pt idx="6">
                  <c:v>15</c:v>
                </c:pt>
                <c:pt idx="7">
                  <c:v>7</c:v>
                </c:pt>
                <c:pt idx="8">
                  <c:v>12</c:v>
                </c:pt>
              </c:numCache>
            </c:numRef>
          </c:val>
        </c:ser>
        <c:dLbls>
          <c:showLegendKey val="0"/>
          <c:showVal val="0"/>
          <c:showCatName val="0"/>
          <c:showSerName val="0"/>
          <c:showPercent val="0"/>
          <c:showBubbleSize val="0"/>
        </c:dLbls>
        <c:gapWidth val="150"/>
        <c:axId val="36165888"/>
        <c:axId val="36254080"/>
      </c:barChart>
      <c:catAx>
        <c:axId val="36165888"/>
        <c:scaling>
          <c:orientation val="minMax"/>
        </c:scaling>
        <c:delete val="0"/>
        <c:axPos val="b"/>
        <c:numFmt formatCode="General" sourceLinked="0"/>
        <c:majorTickMark val="out"/>
        <c:minorTickMark val="none"/>
        <c:tickLblPos val="nextTo"/>
        <c:txPr>
          <a:bodyPr/>
          <a:lstStyle/>
          <a:p>
            <a:pPr>
              <a:defRPr sz="600"/>
            </a:pPr>
            <a:endParaRPr lang="en-US"/>
          </a:p>
        </c:txPr>
        <c:crossAx val="36254080"/>
        <c:crosses val="autoZero"/>
        <c:auto val="1"/>
        <c:lblAlgn val="ctr"/>
        <c:lblOffset val="100"/>
        <c:noMultiLvlLbl val="0"/>
      </c:catAx>
      <c:valAx>
        <c:axId val="36254080"/>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6165888"/>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staying in COASTAL TOWNS who are from……..</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accent6">
                <a:lumMod val="7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13</c:v>
                </c:pt>
                <c:pt idx="1">
                  <c:v>28</c:v>
                </c:pt>
                <c:pt idx="2">
                  <c:v>5</c:v>
                </c:pt>
                <c:pt idx="3">
                  <c:v>7</c:v>
                </c:pt>
                <c:pt idx="4">
                  <c:v>3</c:v>
                </c:pt>
                <c:pt idx="5">
                  <c:v>4</c:v>
                </c:pt>
                <c:pt idx="6">
                  <c:v>9</c:v>
                </c:pt>
                <c:pt idx="7">
                  <c:v>4</c:v>
                </c:pt>
                <c:pt idx="8">
                  <c:v>0.85798024750644541</c:v>
                </c:pt>
              </c:numCache>
            </c:numRef>
          </c:val>
        </c:ser>
        <c:dLbls>
          <c:showLegendKey val="0"/>
          <c:showVal val="0"/>
          <c:showCatName val="0"/>
          <c:showSerName val="0"/>
          <c:showPercent val="0"/>
          <c:showBubbleSize val="0"/>
        </c:dLbls>
        <c:gapWidth val="150"/>
        <c:axId val="141245824"/>
        <c:axId val="141251712"/>
      </c:barChart>
      <c:catAx>
        <c:axId val="141245824"/>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41251712"/>
        <c:crosses val="autoZero"/>
        <c:auto val="1"/>
        <c:lblAlgn val="ctr"/>
        <c:lblOffset val="100"/>
        <c:noMultiLvlLbl val="0"/>
      </c:catAx>
      <c:valAx>
        <c:axId val="141251712"/>
        <c:scaling>
          <c:orientation val="minMax"/>
          <c:max val="3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41245824"/>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staying in LONDON who are from……..</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00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12</c:v>
                </c:pt>
                <c:pt idx="1">
                  <c:v>8</c:v>
                </c:pt>
                <c:pt idx="2">
                  <c:v>11</c:v>
                </c:pt>
                <c:pt idx="3">
                  <c:v>10</c:v>
                </c:pt>
                <c:pt idx="4">
                  <c:v>8</c:v>
                </c:pt>
                <c:pt idx="5">
                  <c:v>6</c:v>
                </c:pt>
                <c:pt idx="6">
                  <c:v>4</c:v>
                </c:pt>
                <c:pt idx="7">
                  <c:v>4</c:v>
                </c:pt>
                <c:pt idx="8">
                  <c:v>0.85798024750644541</c:v>
                </c:pt>
              </c:numCache>
            </c:numRef>
          </c:val>
        </c:ser>
        <c:dLbls>
          <c:showLegendKey val="0"/>
          <c:showVal val="0"/>
          <c:showCatName val="0"/>
          <c:showSerName val="0"/>
          <c:showPercent val="0"/>
          <c:showBubbleSize val="0"/>
        </c:dLbls>
        <c:gapWidth val="150"/>
        <c:axId val="52483584"/>
        <c:axId val="52485120"/>
      </c:barChart>
      <c:catAx>
        <c:axId val="52483584"/>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52485120"/>
        <c:crosses val="autoZero"/>
        <c:auto val="1"/>
        <c:lblAlgn val="ctr"/>
        <c:lblOffset val="100"/>
        <c:noMultiLvlLbl val="0"/>
      </c:catAx>
      <c:valAx>
        <c:axId val="52485120"/>
        <c:scaling>
          <c:orientation val="minMax"/>
          <c:max val="3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52483584"/>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staying in OTHER TOWNS who are from……..</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bg2">
                <a:lumMod val="60000"/>
                <a:lumOff val="40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14</c:v>
                </c:pt>
                <c:pt idx="1">
                  <c:v>13</c:v>
                </c:pt>
                <c:pt idx="2">
                  <c:v>9</c:v>
                </c:pt>
                <c:pt idx="3">
                  <c:v>6</c:v>
                </c:pt>
                <c:pt idx="4">
                  <c:v>4</c:v>
                </c:pt>
                <c:pt idx="5">
                  <c:v>3</c:v>
                </c:pt>
                <c:pt idx="6">
                  <c:v>9</c:v>
                </c:pt>
                <c:pt idx="7">
                  <c:v>6</c:v>
                </c:pt>
                <c:pt idx="8">
                  <c:v>1</c:v>
                </c:pt>
              </c:numCache>
            </c:numRef>
          </c:val>
        </c:ser>
        <c:dLbls>
          <c:showLegendKey val="0"/>
          <c:showVal val="0"/>
          <c:showCatName val="0"/>
          <c:showSerName val="0"/>
          <c:showPercent val="0"/>
          <c:showBubbleSize val="0"/>
        </c:dLbls>
        <c:gapWidth val="150"/>
        <c:axId val="52831360"/>
        <c:axId val="52832896"/>
      </c:barChart>
      <c:catAx>
        <c:axId val="52831360"/>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52832896"/>
        <c:crosses val="autoZero"/>
        <c:auto val="1"/>
        <c:lblAlgn val="ctr"/>
        <c:lblOffset val="100"/>
        <c:noMultiLvlLbl val="0"/>
      </c:catAx>
      <c:valAx>
        <c:axId val="52832896"/>
        <c:scaling>
          <c:orientation val="minMax"/>
          <c:max val="3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52831360"/>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staying RURAL AREAS who are from……..</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10</c:v>
                </c:pt>
                <c:pt idx="1">
                  <c:v>18</c:v>
                </c:pt>
                <c:pt idx="2">
                  <c:v>10</c:v>
                </c:pt>
                <c:pt idx="3">
                  <c:v>5</c:v>
                </c:pt>
                <c:pt idx="4">
                  <c:v>3</c:v>
                </c:pt>
                <c:pt idx="5">
                  <c:v>3</c:v>
                </c:pt>
                <c:pt idx="6">
                  <c:v>12</c:v>
                </c:pt>
                <c:pt idx="7">
                  <c:v>8</c:v>
                </c:pt>
                <c:pt idx="8">
                  <c:v>1</c:v>
                </c:pt>
              </c:numCache>
            </c:numRef>
          </c:val>
        </c:ser>
        <c:dLbls>
          <c:showLegendKey val="0"/>
          <c:showVal val="0"/>
          <c:showCatName val="0"/>
          <c:showSerName val="0"/>
          <c:showPercent val="0"/>
          <c:showBubbleSize val="0"/>
        </c:dLbls>
        <c:gapWidth val="150"/>
        <c:axId val="53240576"/>
        <c:axId val="53242112"/>
      </c:barChart>
      <c:catAx>
        <c:axId val="53240576"/>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53242112"/>
        <c:crosses val="autoZero"/>
        <c:auto val="1"/>
        <c:lblAlgn val="ctr"/>
        <c:lblOffset val="100"/>
        <c:noMultiLvlLbl val="0"/>
      </c:catAx>
      <c:valAx>
        <c:axId val="53242112"/>
        <c:scaling>
          <c:orientation val="minMax"/>
          <c:max val="3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53240576"/>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staying in NON-ENGLAND DESTINATIONS who are from……..</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C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9</c:v>
                </c:pt>
                <c:pt idx="1">
                  <c:v>15</c:v>
                </c:pt>
                <c:pt idx="2">
                  <c:v>16</c:v>
                </c:pt>
                <c:pt idx="3">
                  <c:v>8</c:v>
                </c:pt>
                <c:pt idx="4">
                  <c:v>3</c:v>
                </c:pt>
                <c:pt idx="5">
                  <c:v>4</c:v>
                </c:pt>
                <c:pt idx="6">
                  <c:v>6</c:v>
                </c:pt>
                <c:pt idx="7">
                  <c:v>6</c:v>
                </c:pt>
                <c:pt idx="8">
                  <c:v>2</c:v>
                </c:pt>
              </c:numCache>
            </c:numRef>
          </c:val>
        </c:ser>
        <c:dLbls>
          <c:showLegendKey val="0"/>
          <c:showVal val="0"/>
          <c:showCatName val="0"/>
          <c:showSerName val="0"/>
          <c:showPercent val="0"/>
          <c:showBubbleSize val="0"/>
        </c:dLbls>
        <c:gapWidth val="150"/>
        <c:axId val="104913152"/>
        <c:axId val="106127360"/>
      </c:barChart>
      <c:catAx>
        <c:axId val="104913152"/>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06127360"/>
        <c:crosses val="autoZero"/>
        <c:auto val="1"/>
        <c:lblAlgn val="ctr"/>
        <c:lblOffset val="100"/>
        <c:noMultiLvlLbl val="0"/>
      </c:catAx>
      <c:valAx>
        <c:axId val="106127360"/>
        <c:scaling>
          <c:orientation val="minMax"/>
          <c:max val="3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04913152"/>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Volume (000s) staying in CORE CITIES who are from……..</a:t>
            </a:r>
            <a:endParaRPr lang="en-US" sz="800" dirty="0"/>
          </a:p>
        </c:rich>
      </c:tx>
      <c:layout>
        <c:manualLayout>
          <c:xMode val="edge"/>
          <c:yMode val="edge"/>
          <c:x val="0.19388540608050905"/>
          <c:y val="0"/>
        </c:manualLayout>
      </c:layout>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bg1">
                <a:lumMod val="50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52</c:v>
                </c:pt>
                <c:pt idx="1">
                  <c:v>90</c:v>
                </c:pt>
                <c:pt idx="2">
                  <c:v>68</c:v>
                </c:pt>
                <c:pt idx="3">
                  <c:v>65</c:v>
                </c:pt>
                <c:pt idx="4">
                  <c:v>35</c:v>
                </c:pt>
                <c:pt idx="5">
                  <c:v>61</c:v>
                </c:pt>
                <c:pt idx="6">
                  <c:v>35</c:v>
                </c:pt>
                <c:pt idx="7">
                  <c:v>46</c:v>
                </c:pt>
                <c:pt idx="8">
                  <c:v>17</c:v>
                </c:pt>
              </c:numCache>
            </c:numRef>
          </c:val>
        </c:ser>
        <c:dLbls>
          <c:showLegendKey val="0"/>
          <c:showVal val="0"/>
          <c:showCatName val="0"/>
          <c:showSerName val="0"/>
          <c:showPercent val="0"/>
          <c:showBubbleSize val="0"/>
        </c:dLbls>
        <c:gapWidth val="150"/>
        <c:axId val="117566464"/>
        <c:axId val="130233472"/>
      </c:barChart>
      <c:catAx>
        <c:axId val="117566464"/>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30233472"/>
        <c:crosses val="autoZero"/>
        <c:auto val="1"/>
        <c:lblAlgn val="ctr"/>
        <c:lblOffset val="100"/>
        <c:noMultiLvlLbl val="0"/>
      </c:catAx>
      <c:valAx>
        <c:axId val="130233472"/>
        <c:scaling>
          <c:orientation val="minMax"/>
          <c:max val="210"/>
          <c:min val="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17566464"/>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Volume (000s) staying in URBAN AREAS 200K+ who are from……..</a:t>
            </a:r>
            <a:endParaRPr lang="en-US" sz="800" dirty="0"/>
          </a:p>
        </c:rich>
      </c:tx>
      <c:layout>
        <c:manualLayout>
          <c:xMode val="edge"/>
          <c:yMode val="edge"/>
          <c:x val="0.14549744702351028"/>
          <c:y val="0"/>
        </c:manualLayout>
      </c:layout>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94</c:v>
                </c:pt>
                <c:pt idx="1">
                  <c:v>133</c:v>
                </c:pt>
                <c:pt idx="2">
                  <c:v>95</c:v>
                </c:pt>
                <c:pt idx="3">
                  <c:v>83</c:v>
                </c:pt>
                <c:pt idx="4">
                  <c:v>46</c:v>
                </c:pt>
                <c:pt idx="5">
                  <c:v>74</c:v>
                </c:pt>
                <c:pt idx="6">
                  <c:v>56</c:v>
                </c:pt>
                <c:pt idx="7">
                  <c:v>69</c:v>
                </c:pt>
                <c:pt idx="8">
                  <c:v>21</c:v>
                </c:pt>
              </c:numCache>
            </c:numRef>
          </c:val>
        </c:ser>
        <c:dLbls>
          <c:showLegendKey val="0"/>
          <c:showVal val="0"/>
          <c:showCatName val="0"/>
          <c:showSerName val="0"/>
          <c:showPercent val="0"/>
          <c:showBubbleSize val="0"/>
        </c:dLbls>
        <c:gapWidth val="150"/>
        <c:axId val="134297856"/>
        <c:axId val="134336512"/>
      </c:barChart>
      <c:catAx>
        <c:axId val="134297856"/>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34336512"/>
        <c:crosses val="autoZero"/>
        <c:auto val="1"/>
        <c:lblAlgn val="ctr"/>
        <c:lblOffset val="100"/>
        <c:noMultiLvlLbl val="0"/>
      </c:catAx>
      <c:valAx>
        <c:axId val="134336512"/>
        <c:scaling>
          <c:orientation val="minMax"/>
          <c:max val="210"/>
          <c:min val="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34297856"/>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Volume (000s) staying in HERITAGE CITIES who are from……..</a:t>
            </a:r>
            <a:endParaRPr lang="en-US" sz="800" dirty="0"/>
          </a:p>
        </c:rich>
      </c:tx>
      <c:layout>
        <c:manualLayout>
          <c:xMode val="edge"/>
          <c:yMode val="edge"/>
          <c:x val="0.16305341158629408"/>
          <c:y val="0"/>
        </c:manualLayout>
      </c:layout>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124</c:v>
                </c:pt>
                <c:pt idx="1">
                  <c:v>125</c:v>
                </c:pt>
                <c:pt idx="2">
                  <c:v>113</c:v>
                </c:pt>
                <c:pt idx="3">
                  <c:v>56</c:v>
                </c:pt>
                <c:pt idx="4">
                  <c:v>40</c:v>
                </c:pt>
                <c:pt idx="5">
                  <c:v>35</c:v>
                </c:pt>
                <c:pt idx="6">
                  <c:v>64</c:v>
                </c:pt>
                <c:pt idx="7">
                  <c:v>70</c:v>
                </c:pt>
                <c:pt idx="8">
                  <c:v>19</c:v>
                </c:pt>
              </c:numCache>
            </c:numRef>
          </c:val>
        </c:ser>
        <c:dLbls>
          <c:showLegendKey val="0"/>
          <c:showVal val="0"/>
          <c:showCatName val="0"/>
          <c:showSerName val="0"/>
          <c:showPercent val="0"/>
          <c:showBubbleSize val="0"/>
        </c:dLbls>
        <c:gapWidth val="150"/>
        <c:axId val="134490368"/>
        <c:axId val="134538752"/>
      </c:barChart>
      <c:catAx>
        <c:axId val="134490368"/>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34538752"/>
        <c:crosses val="autoZero"/>
        <c:auto val="1"/>
        <c:lblAlgn val="ctr"/>
        <c:lblOffset val="100"/>
        <c:noMultiLvlLbl val="0"/>
      </c:catAx>
      <c:valAx>
        <c:axId val="134538752"/>
        <c:scaling>
          <c:orientation val="minMax"/>
          <c:max val="210"/>
          <c:min val="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34490368"/>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Volume (000s) staying in COASTAL TOWNS who are from……..</a:t>
            </a:r>
            <a:endParaRPr lang="en-US" sz="800" dirty="0"/>
          </a:p>
        </c:rich>
      </c:tx>
      <c:layout>
        <c:manualLayout>
          <c:xMode val="edge"/>
          <c:yMode val="edge"/>
          <c:x val="0.23859982987686529"/>
          <c:y val="0"/>
        </c:manualLayout>
      </c:layout>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accent6">
                <a:lumMod val="7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96</c:v>
                </c:pt>
                <c:pt idx="1">
                  <c:v>203</c:v>
                </c:pt>
                <c:pt idx="2">
                  <c:v>34</c:v>
                </c:pt>
                <c:pt idx="3">
                  <c:v>50</c:v>
                </c:pt>
                <c:pt idx="4">
                  <c:v>25</c:v>
                </c:pt>
                <c:pt idx="5">
                  <c:v>27</c:v>
                </c:pt>
                <c:pt idx="6">
                  <c:v>63</c:v>
                </c:pt>
                <c:pt idx="7">
                  <c:v>30</c:v>
                </c:pt>
                <c:pt idx="8">
                  <c:v>5</c:v>
                </c:pt>
              </c:numCache>
            </c:numRef>
          </c:val>
        </c:ser>
        <c:dLbls>
          <c:showLegendKey val="0"/>
          <c:showVal val="0"/>
          <c:showCatName val="0"/>
          <c:showSerName val="0"/>
          <c:showPercent val="0"/>
          <c:showBubbleSize val="0"/>
        </c:dLbls>
        <c:gapWidth val="150"/>
        <c:axId val="139036544"/>
        <c:axId val="139061120"/>
      </c:barChart>
      <c:catAx>
        <c:axId val="139036544"/>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39061120"/>
        <c:crosses val="autoZero"/>
        <c:auto val="1"/>
        <c:lblAlgn val="ctr"/>
        <c:lblOffset val="100"/>
        <c:noMultiLvlLbl val="0"/>
      </c:catAx>
      <c:valAx>
        <c:axId val="139061120"/>
        <c:scaling>
          <c:orientation val="minMax"/>
          <c:max val="210"/>
          <c:min val="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39036544"/>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Volume (000s) staying in OTHER TOWNS who are from……..</a:t>
            </a:r>
            <a:endParaRPr lang="en-US" sz="800" dirty="0"/>
          </a:p>
        </c:rich>
      </c:tx>
      <c:layout>
        <c:manualLayout>
          <c:xMode val="edge"/>
          <c:yMode val="edge"/>
          <c:x val="0.24464023023096637"/>
          <c:y val="0"/>
        </c:manualLayout>
      </c:layout>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bg2">
                <a:lumMod val="60000"/>
                <a:lumOff val="40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172</c:v>
                </c:pt>
                <c:pt idx="1">
                  <c:v>163</c:v>
                </c:pt>
                <c:pt idx="2">
                  <c:v>107</c:v>
                </c:pt>
                <c:pt idx="3">
                  <c:v>69</c:v>
                </c:pt>
                <c:pt idx="4">
                  <c:v>51</c:v>
                </c:pt>
                <c:pt idx="5">
                  <c:v>42</c:v>
                </c:pt>
                <c:pt idx="6">
                  <c:v>109</c:v>
                </c:pt>
                <c:pt idx="7">
                  <c:v>75</c:v>
                </c:pt>
                <c:pt idx="8">
                  <c:v>7</c:v>
                </c:pt>
              </c:numCache>
            </c:numRef>
          </c:val>
        </c:ser>
        <c:dLbls>
          <c:showLegendKey val="0"/>
          <c:showVal val="0"/>
          <c:showCatName val="0"/>
          <c:showSerName val="0"/>
          <c:showPercent val="0"/>
          <c:showBubbleSize val="0"/>
        </c:dLbls>
        <c:gapWidth val="150"/>
        <c:axId val="139299840"/>
        <c:axId val="140444416"/>
      </c:barChart>
      <c:catAx>
        <c:axId val="139299840"/>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40444416"/>
        <c:crosses val="autoZero"/>
        <c:auto val="1"/>
        <c:lblAlgn val="ctr"/>
        <c:lblOffset val="100"/>
        <c:noMultiLvlLbl val="0"/>
      </c:catAx>
      <c:valAx>
        <c:axId val="140444416"/>
        <c:scaling>
          <c:orientation val="minMax"/>
          <c:max val="210"/>
          <c:min val="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39299840"/>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All Holiday Visitors (%)</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bg2"/>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All Engl. Destinations</c:v>
                </c:pt>
                <c:pt idx="1">
                  <c:v>London</c:v>
                </c:pt>
                <c:pt idx="2">
                  <c:v>Core Cities</c:v>
                </c:pt>
                <c:pt idx="3">
                  <c:v>Urban Area 200k+</c:v>
                </c:pt>
                <c:pt idx="4">
                  <c:v>Heritage Cities</c:v>
                </c:pt>
                <c:pt idx="5">
                  <c:v>Coastal Towns</c:v>
                </c:pt>
                <c:pt idx="6">
                  <c:v>Other Towns</c:v>
                </c:pt>
                <c:pt idx="7">
                  <c:v>Other Rural</c:v>
                </c:pt>
                <c:pt idx="8">
                  <c:v>Non-England</c:v>
                </c:pt>
              </c:strCache>
            </c:strRef>
          </c:cat>
          <c:val>
            <c:numRef>
              <c:f>Sheet1!$B$2:$B$10</c:f>
              <c:numCache>
                <c:formatCode>0</c:formatCode>
                <c:ptCount val="9"/>
                <c:pt idx="0">
                  <c:v>92</c:v>
                </c:pt>
                <c:pt idx="1">
                  <c:v>68</c:v>
                </c:pt>
                <c:pt idx="2">
                  <c:v>7</c:v>
                </c:pt>
                <c:pt idx="3">
                  <c:v>9</c:v>
                </c:pt>
                <c:pt idx="4">
                  <c:v>7</c:v>
                </c:pt>
                <c:pt idx="5">
                  <c:v>6</c:v>
                </c:pt>
                <c:pt idx="6">
                  <c:v>9</c:v>
                </c:pt>
                <c:pt idx="7">
                  <c:v>7</c:v>
                </c:pt>
                <c:pt idx="8">
                  <c:v>14</c:v>
                </c:pt>
              </c:numCache>
            </c:numRef>
          </c:val>
        </c:ser>
        <c:dLbls>
          <c:showLegendKey val="0"/>
          <c:showVal val="0"/>
          <c:showCatName val="0"/>
          <c:showSerName val="0"/>
          <c:showPercent val="0"/>
          <c:showBubbleSize val="0"/>
        </c:dLbls>
        <c:gapWidth val="150"/>
        <c:axId val="35089408"/>
        <c:axId val="35095296"/>
      </c:barChart>
      <c:catAx>
        <c:axId val="35089408"/>
        <c:scaling>
          <c:orientation val="minMax"/>
        </c:scaling>
        <c:delete val="0"/>
        <c:axPos val="b"/>
        <c:numFmt formatCode="General" sourceLinked="0"/>
        <c:majorTickMark val="out"/>
        <c:minorTickMark val="none"/>
        <c:tickLblPos val="nextTo"/>
        <c:txPr>
          <a:bodyPr/>
          <a:lstStyle/>
          <a:p>
            <a:pPr>
              <a:defRPr sz="600"/>
            </a:pPr>
            <a:endParaRPr lang="en-US"/>
          </a:p>
        </c:txPr>
        <c:crossAx val="35095296"/>
        <c:crosses val="autoZero"/>
        <c:auto val="1"/>
        <c:lblAlgn val="ctr"/>
        <c:lblOffset val="100"/>
        <c:noMultiLvlLbl val="0"/>
      </c:catAx>
      <c:valAx>
        <c:axId val="35095296"/>
        <c:scaling>
          <c:orientation val="minMax"/>
          <c:max val="10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35089408"/>
        <c:crosses val="autoZero"/>
        <c:crossBetween val="between"/>
        <c:majorUnit val="2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Volume (000s) staying RURAL AREAS who are from……..</a:t>
            </a:r>
            <a:endParaRPr lang="en-US" sz="800" dirty="0"/>
          </a:p>
        </c:rich>
      </c:tx>
      <c:layout>
        <c:manualLayout>
          <c:xMode val="edge"/>
          <c:yMode val="edge"/>
          <c:x val="0.23518105262999373"/>
          <c:y val="0"/>
        </c:manualLayout>
      </c:layout>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81</c:v>
                </c:pt>
                <c:pt idx="1">
                  <c:v>152</c:v>
                </c:pt>
                <c:pt idx="2">
                  <c:v>85</c:v>
                </c:pt>
                <c:pt idx="3">
                  <c:v>41</c:v>
                </c:pt>
                <c:pt idx="4">
                  <c:v>27</c:v>
                </c:pt>
                <c:pt idx="5">
                  <c:v>25</c:v>
                </c:pt>
                <c:pt idx="6">
                  <c:v>104</c:v>
                </c:pt>
                <c:pt idx="7">
                  <c:v>68</c:v>
                </c:pt>
                <c:pt idx="8">
                  <c:v>7</c:v>
                </c:pt>
              </c:numCache>
            </c:numRef>
          </c:val>
        </c:ser>
        <c:dLbls>
          <c:showLegendKey val="0"/>
          <c:showVal val="0"/>
          <c:showCatName val="0"/>
          <c:showSerName val="0"/>
          <c:showPercent val="0"/>
          <c:showBubbleSize val="0"/>
        </c:dLbls>
        <c:gapWidth val="150"/>
        <c:axId val="134340992"/>
        <c:axId val="134342528"/>
      </c:barChart>
      <c:catAx>
        <c:axId val="134340992"/>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34342528"/>
        <c:crosses val="autoZero"/>
        <c:auto val="1"/>
        <c:lblAlgn val="ctr"/>
        <c:lblOffset val="100"/>
        <c:noMultiLvlLbl val="0"/>
      </c:catAx>
      <c:valAx>
        <c:axId val="134342528"/>
        <c:scaling>
          <c:orientation val="minMax"/>
          <c:max val="210"/>
          <c:min val="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34340992"/>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Volume (000s)  staying in LONDON who are from……..</a:t>
            </a:r>
            <a:endParaRPr lang="en-US" sz="800" dirty="0"/>
          </a:p>
        </c:rich>
      </c:tx>
      <c:layout>
        <c:manualLayout>
          <c:xMode val="edge"/>
          <c:yMode val="edge"/>
          <c:x val="0.20728141072187378"/>
          <c:y val="0"/>
        </c:manualLayout>
      </c:layout>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00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1070</c:v>
                </c:pt>
                <c:pt idx="1">
                  <c:v>732</c:v>
                </c:pt>
                <c:pt idx="2">
                  <c:v>940</c:v>
                </c:pt>
                <c:pt idx="3">
                  <c:v>912</c:v>
                </c:pt>
                <c:pt idx="4">
                  <c:v>670</c:v>
                </c:pt>
                <c:pt idx="5">
                  <c:v>539</c:v>
                </c:pt>
                <c:pt idx="6">
                  <c:v>322</c:v>
                </c:pt>
                <c:pt idx="7">
                  <c:v>351</c:v>
                </c:pt>
                <c:pt idx="8">
                  <c:v>70</c:v>
                </c:pt>
              </c:numCache>
            </c:numRef>
          </c:val>
        </c:ser>
        <c:dLbls>
          <c:showLegendKey val="0"/>
          <c:showVal val="0"/>
          <c:showCatName val="0"/>
          <c:showSerName val="0"/>
          <c:showPercent val="0"/>
          <c:showBubbleSize val="0"/>
        </c:dLbls>
        <c:gapWidth val="150"/>
        <c:axId val="141023488"/>
        <c:axId val="141029376"/>
      </c:barChart>
      <c:catAx>
        <c:axId val="141023488"/>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41029376"/>
        <c:crosses val="autoZero"/>
        <c:auto val="1"/>
        <c:lblAlgn val="ctr"/>
        <c:lblOffset val="100"/>
        <c:noMultiLvlLbl val="0"/>
      </c:catAx>
      <c:valAx>
        <c:axId val="141029376"/>
        <c:scaling>
          <c:orientation val="minMax"/>
          <c:max val="1100"/>
          <c:min val="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41023488"/>
        <c:crosses val="autoZero"/>
        <c:crossBetween val="between"/>
        <c:majorUnit val="25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Volume (000s) staying in NON-ENGLAND DESTINATIONS who are from……..</a:t>
            </a:r>
            <a:endParaRPr lang="en-US" sz="800" dirty="0"/>
          </a:p>
        </c:rich>
      </c:tx>
      <c:layout>
        <c:manualLayout>
          <c:xMode val="edge"/>
          <c:yMode val="edge"/>
          <c:x val="0.14786431211696882"/>
          <c:y val="1.8154320299389043E-2"/>
        </c:manualLayout>
      </c:layout>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C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166</c:v>
                </c:pt>
                <c:pt idx="1">
                  <c:v>271</c:v>
                </c:pt>
                <c:pt idx="2">
                  <c:v>284</c:v>
                </c:pt>
                <c:pt idx="3">
                  <c:v>134</c:v>
                </c:pt>
                <c:pt idx="4">
                  <c:v>58</c:v>
                </c:pt>
                <c:pt idx="5">
                  <c:v>67</c:v>
                </c:pt>
                <c:pt idx="6">
                  <c:v>111</c:v>
                </c:pt>
                <c:pt idx="7">
                  <c:v>106</c:v>
                </c:pt>
                <c:pt idx="8">
                  <c:v>29</c:v>
                </c:pt>
              </c:numCache>
            </c:numRef>
          </c:val>
        </c:ser>
        <c:dLbls>
          <c:showLegendKey val="0"/>
          <c:showVal val="0"/>
          <c:showCatName val="0"/>
          <c:showSerName val="0"/>
          <c:showPercent val="0"/>
          <c:showBubbleSize val="0"/>
        </c:dLbls>
        <c:gapWidth val="150"/>
        <c:axId val="142389248"/>
        <c:axId val="142390784"/>
      </c:barChart>
      <c:catAx>
        <c:axId val="142389248"/>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42390784"/>
        <c:crosses val="autoZero"/>
        <c:auto val="1"/>
        <c:lblAlgn val="ctr"/>
        <c:lblOffset val="100"/>
        <c:noMultiLvlLbl val="0"/>
      </c:catAx>
      <c:valAx>
        <c:axId val="142390784"/>
        <c:scaling>
          <c:orientation val="minMax"/>
          <c:max val="1100"/>
          <c:min val="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42389248"/>
        <c:crosses val="autoZero"/>
        <c:crossBetween val="between"/>
        <c:majorUnit val="25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53784967075934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Sheet1!$B$2:$B$11</c:f>
              <c:numCache>
                <c:formatCode>0%</c:formatCode>
                <c:ptCount val="10"/>
                <c:pt idx="0">
                  <c:v>0.16</c:v>
                </c:pt>
                <c:pt idx="1">
                  <c:v>0.17</c:v>
                </c:pt>
                <c:pt idx="2">
                  <c:v>0.18</c:v>
                </c:pt>
                <c:pt idx="3">
                  <c:v>0.15</c:v>
                </c:pt>
                <c:pt idx="4">
                  <c:v>0.14000000000000001</c:v>
                </c:pt>
                <c:pt idx="5">
                  <c:v>0.1</c:v>
                </c:pt>
                <c:pt idx="6">
                  <c:v>0.08</c:v>
                </c:pt>
                <c:pt idx="7">
                  <c:v>0.12</c:v>
                </c:pt>
                <c:pt idx="8">
                  <c:v>0.08</c:v>
                </c:pt>
                <c:pt idx="9">
                  <c:v>0.08</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Sheet1!$C$2:$C$11</c:f>
              <c:numCache>
                <c:formatCode>0%</c:formatCode>
                <c:ptCount val="10"/>
                <c:pt idx="0">
                  <c:v>0.3</c:v>
                </c:pt>
                <c:pt idx="1">
                  <c:v>0.3</c:v>
                </c:pt>
                <c:pt idx="2">
                  <c:v>0.28999999999999998</c:v>
                </c:pt>
                <c:pt idx="3">
                  <c:v>0.27</c:v>
                </c:pt>
                <c:pt idx="4">
                  <c:v>0.28000000000000003</c:v>
                </c:pt>
                <c:pt idx="5">
                  <c:v>0.32</c:v>
                </c:pt>
                <c:pt idx="6">
                  <c:v>0.35</c:v>
                </c:pt>
                <c:pt idx="7">
                  <c:v>0.31</c:v>
                </c:pt>
                <c:pt idx="8">
                  <c:v>0.3</c:v>
                </c:pt>
                <c:pt idx="9">
                  <c:v>0.31</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Sheet1!$D$2:$D$11</c:f>
              <c:numCache>
                <c:formatCode>0%</c:formatCode>
                <c:ptCount val="10"/>
                <c:pt idx="0">
                  <c:v>0.33</c:v>
                </c:pt>
                <c:pt idx="1">
                  <c:v>0.32</c:v>
                </c:pt>
                <c:pt idx="2">
                  <c:v>0.3</c:v>
                </c:pt>
                <c:pt idx="3">
                  <c:v>0.4</c:v>
                </c:pt>
                <c:pt idx="4">
                  <c:v>0.41</c:v>
                </c:pt>
                <c:pt idx="5">
                  <c:v>0.43</c:v>
                </c:pt>
                <c:pt idx="6">
                  <c:v>0.44</c:v>
                </c:pt>
                <c:pt idx="7">
                  <c:v>0.41</c:v>
                </c:pt>
                <c:pt idx="8">
                  <c:v>0.5</c:v>
                </c:pt>
                <c:pt idx="9">
                  <c:v>0.49</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Sheet1!$E$2:$E$11</c:f>
              <c:numCache>
                <c:formatCode>0%</c:formatCode>
                <c:ptCount val="10"/>
                <c:pt idx="0">
                  <c:v>0.21</c:v>
                </c:pt>
                <c:pt idx="1">
                  <c:v>0.21</c:v>
                </c:pt>
                <c:pt idx="2">
                  <c:v>0.22</c:v>
                </c:pt>
                <c:pt idx="3">
                  <c:v>0.18</c:v>
                </c:pt>
                <c:pt idx="4">
                  <c:v>0.17</c:v>
                </c:pt>
                <c:pt idx="5">
                  <c:v>0.15</c:v>
                </c:pt>
                <c:pt idx="6">
                  <c:v>0.12</c:v>
                </c:pt>
                <c:pt idx="7">
                  <c:v>0.16</c:v>
                </c:pt>
                <c:pt idx="8">
                  <c:v>0.12</c:v>
                </c:pt>
                <c:pt idx="9">
                  <c:v>0.12</c:v>
                </c:pt>
              </c:numCache>
            </c:numRef>
          </c:val>
        </c:ser>
        <c:dLbls>
          <c:showLegendKey val="0"/>
          <c:showVal val="0"/>
          <c:showCatName val="0"/>
          <c:showSerName val="0"/>
          <c:showPercent val="0"/>
          <c:showBubbleSize val="0"/>
        </c:dLbls>
        <c:gapWidth val="55"/>
        <c:overlap val="100"/>
        <c:axId val="150328832"/>
        <c:axId val="150330368"/>
      </c:barChart>
      <c:catAx>
        <c:axId val="150328832"/>
        <c:scaling>
          <c:orientation val="minMax"/>
        </c:scaling>
        <c:delete val="0"/>
        <c:axPos val="b"/>
        <c:numFmt formatCode="General" sourceLinked="0"/>
        <c:majorTickMark val="none"/>
        <c:minorTickMark val="none"/>
        <c:tickLblPos val="nextTo"/>
        <c:txPr>
          <a:bodyPr/>
          <a:lstStyle/>
          <a:p>
            <a:pPr>
              <a:defRPr sz="900"/>
            </a:pPr>
            <a:endParaRPr lang="en-US"/>
          </a:p>
        </c:txPr>
        <c:crossAx val="150330368"/>
        <c:crosses val="autoZero"/>
        <c:auto val="1"/>
        <c:lblAlgn val="ctr"/>
        <c:lblOffset val="100"/>
        <c:noMultiLvlLbl val="0"/>
      </c:catAx>
      <c:valAx>
        <c:axId val="150330368"/>
        <c:scaling>
          <c:orientation val="minMax"/>
        </c:scaling>
        <c:delete val="0"/>
        <c:axPos val="l"/>
        <c:majorGridlines>
          <c:spPr>
            <a:ln>
              <a:noFill/>
            </a:ln>
          </c:spPr>
        </c:majorGridlines>
        <c:numFmt formatCode="0%" sourceLinked="1"/>
        <c:majorTickMark val="none"/>
        <c:minorTickMark val="none"/>
        <c:tickLblPos val="nextTo"/>
        <c:crossAx val="150328832"/>
        <c:crosses val="autoZero"/>
        <c:crossBetween val="between"/>
      </c:valAx>
    </c:plotArea>
    <c:legend>
      <c:legendPos val="b"/>
      <c:layout>
        <c:manualLayout>
          <c:xMode val="edge"/>
          <c:yMode val="edge"/>
          <c:x val="0.26963406254190747"/>
          <c:y val="0.9243579212330687"/>
          <c:w val="0.45240410910775941"/>
          <c:h val="7.5642078766931325E-2"/>
        </c:manualLayout>
      </c:layout>
      <c:overlay val="0"/>
    </c:legend>
    <c:plotVisOnly val="1"/>
    <c:dispBlanksAs val="gap"/>
    <c:showDLblsOverMax val="0"/>
  </c:chart>
  <c:spPr>
    <a:ln>
      <a:solidFill>
        <a:schemeClr val="accent2"/>
      </a:solidFill>
    </a:ln>
  </c:spPr>
  <c:txPr>
    <a:bodyPr/>
    <a:lstStyle/>
    <a:p>
      <a:pPr>
        <a:defRPr sz="1000"/>
      </a:pPr>
      <a:endParaRPr lang="en-US"/>
    </a:p>
  </c:txPr>
  <c:externalData r:id="rId1">
    <c:autoUpdate val="0"/>
  </c:externalData>
  <c:userShapes r:id="rId2"/>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6402774098041084"/>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sz="800">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Sheet1!$B$2:$B$11</c:f>
              <c:numCache>
                <c:formatCode>0%</c:formatCode>
                <c:ptCount val="10"/>
                <c:pt idx="0">
                  <c:v>0.4</c:v>
                </c:pt>
                <c:pt idx="1">
                  <c:v>0.4</c:v>
                </c:pt>
                <c:pt idx="2">
                  <c:v>0.42</c:v>
                </c:pt>
                <c:pt idx="3">
                  <c:v>0.28999999999999998</c:v>
                </c:pt>
                <c:pt idx="4">
                  <c:v>0.27</c:v>
                </c:pt>
                <c:pt idx="5">
                  <c:v>0.21</c:v>
                </c:pt>
                <c:pt idx="6">
                  <c:v>0.16</c:v>
                </c:pt>
                <c:pt idx="7">
                  <c:v>0.25</c:v>
                </c:pt>
                <c:pt idx="8">
                  <c:v>0.12</c:v>
                </c:pt>
                <c:pt idx="9">
                  <c:v>0.28000000000000003</c:v>
                </c:pt>
              </c:numCache>
            </c:numRef>
          </c:val>
        </c:ser>
        <c:ser>
          <c:idx val="1"/>
          <c:order val="1"/>
          <c:tx>
            <c:strRef>
              <c:f>Sheet1!$C$1</c:f>
              <c:strCache>
                <c:ptCount val="1"/>
                <c:pt idx="0">
                  <c:v>4-7 nights</c:v>
                </c:pt>
              </c:strCache>
            </c:strRef>
          </c:tx>
          <c:spPr>
            <a:solidFill>
              <a:schemeClr val="accent6">
                <a:lumMod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Sheet1!$C$2:$C$11</c:f>
              <c:numCache>
                <c:formatCode>0%</c:formatCode>
                <c:ptCount val="10"/>
                <c:pt idx="0">
                  <c:v>0.4</c:v>
                </c:pt>
                <c:pt idx="1">
                  <c:v>0.4</c:v>
                </c:pt>
                <c:pt idx="2">
                  <c:v>0.4</c:v>
                </c:pt>
                <c:pt idx="3">
                  <c:v>0.31</c:v>
                </c:pt>
                <c:pt idx="4">
                  <c:v>0.32</c:v>
                </c:pt>
                <c:pt idx="5">
                  <c:v>0.35</c:v>
                </c:pt>
                <c:pt idx="6">
                  <c:v>0.43</c:v>
                </c:pt>
                <c:pt idx="7">
                  <c:v>0.38</c:v>
                </c:pt>
                <c:pt idx="8">
                  <c:v>0.34</c:v>
                </c:pt>
                <c:pt idx="9">
                  <c:v>0.39</c:v>
                </c:pt>
              </c:numCache>
            </c:numRef>
          </c:val>
        </c:ser>
        <c:ser>
          <c:idx val="2"/>
          <c:order val="2"/>
          <c:tx>
            <c:strRef>
              <c:f>Sheet1!$D$1</c:f>
              <c:strCache>
                <c:ptCount val="1"/>
                <c:pt idx="0">
                  <c:v>8-14 nights</c:v>
                </c:pt>
              </c:strCache>
            </c:strRef>
          </c:tx>
          <c:spPr>
            <a:solidFill>
              <a:schemeClr val="accent6">
                <a:lumMod val="50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Sheet1!$D$2:$D$11</c:f>
              <c:numCache>
                <c:formatCode>0%</c:formatCode>
                <c:ptCount val="10"/>
                <c:pt idx="0">
                  <c:v>0.14000000000000001</c:v>
                </c:pt>
                <c:pt idx="1">
                  <c:v>0.14000000000000001</c:v>
                </c:pt>
                <c:pt idx="2">
                  <c:v>0.12</c:v>
                </c:pt>
                <c:pt idx="3">
                  <c:v>0.26</c:v>
                </c:pt>
                <c:pt idx="4">
                  <c:v>0.26</c:v>
                </c:pt>
                <c:pt idx="5">
                  <c:v>0.28999999999999998</c:v>
                </c:pt>
                <c:pt idx="6">
                  <c:v>0.26</c:v>
                </c:pt>
                <c:pt idx="7">
                  <c:v>0.23</c:v>
                </c:pt>
                <c:pt idx="8">
                  <c:v>0.32</c:v>
                </c:pt>
                <c:pt idx="9">
                  <c:v>0.13</c:v>
                </c:pt>
              </c:numCache>
            </c:numRef>
          </c:val>
        </c:ser>
        <c:ser>
          <c:idx val="3"/>
          <c:order val="3"/>
          <c:tx>
            <c:strRef>
              <c:f>Sheet1!$E$1</c:f>
              <c:strCache>
                <c:ptCount val="1"/>
                <c:pt idx="0">
                  <c:v>15 or more nights</c:v>
                </c:pt>
              </c:strCache>
            </c:strRef>
          </c:tx>
          <c:spPr>
            <a:solidFill>
              <a:schemeClr val="accent6">
                <a:lumMod val="25000"/>
              </a:schemeClr>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Sheet1!$E$2:$E$11</c:f>
              <c:numCache>
                <c:formatCode>0%</c:formatCode>
                <c:ptCount val="10"/>
                <c:pt idx="0">
                  <c:v>7.0000000000000007E-2</c:v>
                </c:pt>
                <c:pt idx="1">
                  <c:v>7.0000000000000007E-2</c:v>
                </c:pt>
                <c:pt idx="2">
                  <c:v>0.05</c:v>
                </c:pt>
                <c:pt idx="3">
                  <c:v>0.14000000000000001</c:v>
                </c:pt>
                <c:pt idx="4">
                  <c:v>0.15</c:v>
                </c:pt>
                <c:pt idx="5">
                  <c:v>0.16</c:v>
                </c:pt>
                <c:pt idx="6">
                  <c:v>0.15</c:v>
                </c:pt>
                <c:pt idx="7">
                  <c:v>0.14000000000000001</c:v>
                </c:pt>
                <c:pt idx="8">
                  <c:v>0.22</c:v>
                </c:pt>
                <c:pt idx="9">
                  <c:v>0.2</c:v>
                </c:pt>
              </c:numCache>
            </c:numRef>
          </c:val>
        </c:ser>
        <c:dLbls>
          <c:showLegendKey val="0"/>
          <c:showVal val="0"/>
          <c:showCatName val="0"/>
          <c:showSerName val="0"/>
          <c:showPercent val="0"/>
          <c:showBubbleSize val="0"/>
        </c:dLbls>
        <c:gapWidth val="55"/>
        <c:overlap val="100"/>
        <c:axId val="134371200"/>
        <c:axId val="141275136"/>
      </c:barChart>
      <c:catAx>
        <c:axId val="134371200"/>
        <c:scaling>
          <c:orientation val="minMax"/>
        </c:scaling>
        <c:delete val="0"/>
        <c:axPos val="b"/>
        <c:numFmt formatCode="General" sourceLinked="0"/>
        <c:majorTickMark val="none"/>
        <c:minorTickMark val="none"/>
        <c:tickLblPos val="nextTo"/>
        <c:txPr>
          <a:bodyPr/>
          <a:lstStyle/>
          <a:p>
            <a:pPr>
              <a:defRPr sz="800"/>
            </a:pPr>
            <a:endParaRPr lang="en-US"/>
          </a:p>
        </c:txPr>
        <c:crossAx val="141275136"/>
        <c:crosses val="autoZero"/>
        <c:auto val="1"/>
        <c:lblAlgn val="ctr"/>
        <c:lblOffset val="100"/>
        <c:noMultiLvlLbl val="0"/>
      </c:catAx>
      <c:valAx>
        <c:axId val="141275136"/>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134371200"/>
        <c:crosses val="autoZero"/>
        <c:crossBetween val="between"/>
      </c:valAx>
    </c:plotArea>
    <c:legend>
      <c:legendPos val="b"/>
      <c:layout>
        <c:manualLayout>
          <c:xMode val="edge"/>
          <c:yMode val="edge"/>
          <c:x val="0.18683360486666223"/>
          <c:y val="0.92435811315547278"/>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8451328878936457"/>
        </c:manualLayout>
      </c:layout>
      <c:barChart>
        <c:barDir val="col"/>
        <c:grouping val="percentStacked"/>
        <c:varyColors val="0"/>
        <c:ser>
          <c:idx val="0"/>
          <c:order val="0"/>
          <c:tx>
            <c:strRef>
              <c:f>Sheet1!$B$1</c:f>
              <c:strCache>
                <c:ptCount val="1"/>
                <c:pt idx="0">
                  <c:v>Independent</c:v>
                </c:pt>
              </c:strCache>
            </c:strRef>
          </c:tx>
          <c:spPr>
            <a:solidFill>
              <a:schemeClr val="tx1">
                <a:lumMod val="10000"/>
                <a:lumOff val="90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Sheet1!$B$2:$B$11</c:f>
              <c:numCache>
                <c:formatCode>0%</c:formatCode>
                <c:ptCount val="10"/>
                <c:pt idx="0">
                  <c:v>0.82</c:v>
                </c:pt>
                <c:pt idx="1">
                  <c:v>0.83</c:v>
                </c:pt>
                <c:pt idx="2">
                  <c:v>0.85</c:v>
                </c:pt>
                <c:pt idx="3">
                  <c:v>0.87</c:v>
                </c:pt>
                <c:pt idx="4">
                  <c:v>0.86</c:v>
                </c:pt>
                <c:pt idx="5">
                  <c:v>0.77</c:v>
                </c:pt>
                <c:pt idx="6">
                  <c:v>0.72</c:v>
                </c:pt>
                <c:pt idx="7">
                  <c:v>0.8</c:v>
                </c:pt>
                <c:pt idx="8">
                  <c:v>0.85</c:v>
                </c:pt>
                <c:pt idx="9">
                  <c:v>0.81</c:v>
                </c:pt>
              </c:numCache>
            </c:numRef>
          </c:val>
        </c:ser>
        <c:ser>
          <c:idx val="1"/>
          <c:order val="1"/>
          <c:tx>
            <c:strRef>
              <c:f>Sheet1!$C$1</c:f>
              <c:strCache>
                <c:ptCount val="1"/>
                <c:pt idx="0">
                  <c:v>Package</c:v>
                </c:pt>
              </c:strCache>
            </c:strRef>
          </c:tx>
          <c:spPr>
            <a:solidFill>
              <a:schemeClr val="tx1">
                <a:lumMod val="50000"/>
                <a:lumOff val="50000"/>
              </a:schemeClr>
            </a:solidFill>
          </c:spPr>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Sheet1!$C$2:$C$11</c:f>
              <c:numCache>
                <c:formatCode>0%</c:formatCode>
                <c:ptCount val="10"/>
                <c:pt idx="0">
                  <c:v>0.18</c:v>
                </c:pt>
                <c:pt idx="1">
                  <c:v>0.17</c:v>
                </c:pt>
                <c:pt idx="2">
                  <c:v>0.15</c:v>
                </c:pt>
                <c:pt idx="3">
                  <c:v>0.13</c:v>
                </c:pt>
                <c:pt idx="4">
                  <c:v>0.14000000000000001</c:v>
                </c:pt>
                <c:pt idx="5">
                  <c:v>0.23</c:v>
                </c:pt>
                <c:pt idx="6">
                  <c:v>0.28000000000000003</c:v>
                </c:pt>
                <c:pt idx="7">
                  <c:v>0.2</c:v>
                </c:pt>
                <c:pt idx="8">
                  <c:v>0.15</c:v>
                </c:pt>
                <c:pt idx="9">
                  <c:v>0.19</c:v>
                </c:pt>
              </c:numCache>
            </c:numRef>
          </c:val>
        </c:ser>
        <c:dLbls>
          <c:showLegendKey val="0"/>
          <c:showVal val="0"/>
          <c:showCatName val="0"/>
          <c:showSerName val="0"/>
          <c:showPercent val="0"/>
          <c:showBubbleSize val="0"/>
        </c:dLbls>
        <c:gapWidth val="55"/>
        <c:overlap val="100"/>
        <c:axId val="134384640"/>
        <c:axId val="140944128"/>
      </c:barChart>
      <c:catAx>
        <c:axId val="134384640"/>
        <c:scaling>
          <c:orientation val="minMax"/>
        </c:scaling>
        <c:delete val="0"/>
        <c:axPos val="b"/>
        <c:numFmt formatCode="General" sourceLinked="0"/>
        <c:majorTickMark val="none"/>
        <c:minorTickMark val="none"/>
        <c:tickLblPos val="nextTo"/>
        <c:crossAx val="140944128"/>
        <c:crosses val="autoZero"/>
        <c:auto val="1"/>
        <c:lblAlgn val="ctr"/>
        <c:lblOffset val="100"/>
        <c:noMultiLvlLbl val="0"/>
      </c:catAx>
      <c:valAx>
        <c:axId val="140944128"/>
        <c:scaling>
          <c:orientation val="minMax"/>
        </c:scaling>
        <c:delete val="0"/>
        <c:axPos val="l"/>
        <c:majorGridlines>
          <c:spPr>
            <a:ln>
              <a:noFill/>
            </a:ln>
          </c:spPr>
        </c:majorGridlines>
        <c:numFmt formatCode="0%" sourceLinked="1"/>
        <c:majorTickMark val="none"/>
        <c:minorTickMark val="none"/>
        <c:tickLblPos val="nextTo"/>
        <c:crossAx val="134384640"/>
        <c:crosses val="autoZero"/>
        <c:crossBetween val="between"/>
      </c:valAx>
      <c:spPr>
        <a:noFill/>
        <a:ln w="25400">
          <a:noFill/>
        </a:ln>
      </c:spPr>
    </c:plotArea>
    <c:legend>
      <c:legendPos val="b"/>
      <c:layout>
        <c:manualLayout>
          <c:xMode val="edge"/>
          <c:yMode val="edge"/>
          <c:x val="0.27124915964311896"/>
          <c:y val="0.9243579212330687"/>
          <c:w val="0.45240410910775941"/>
          <c:h val="7.5642078766931325E-2"/>
        </c:manualLayout>
      </c:layout>
      <c:overlay val="0"/>
    </c:legend>
    <c:plotVisOnly val="1"/>
    <c:dispBlanksAs val="gap"/>
    <c:showDLblsOverMax val="0"/>
  </c:chart>
  <c:spPr>
    <a:ln>
      <a:solidFill>
        <a:schemeClr val="accent2"/>
      </a:solidFill>
    </a:ln>
  </c:spPr>
  <c:txPr>
    <a:bodyPr/>
    <a:lstStyle/>
    <a:p>
      <a:pPr>
        <a:defRPr sz="800"/>
      </a:pPr>
      <a:endParaRPr lang="en-US"/>
    </a:p>
  </c:txPr>
  <c:externalData r:id="rId1">
    <c:autoUpdate val="0"/>
  </c:externalData>
  <c:userShapes r:id="rId2"/>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91443362794883E-2"/>
          <c:y val="8.1130431240944323E-2"/>
          <c:w val="0.91445653598246746"/>
          <c:h val="0.66402774098041084"/>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Sheet1!$B$2:$B$11</c:f>
              <c:numCache>
                <c:formatCode>0%</c:formatCode>
                <c:ptCount val="10"/>
                <c:pt idx="0">
                  <c:v>0.39</c:v>
                </c:pt>
                <c:pt idx="1">
                  <c:v>0.39</c:v>
                </c:pt>
                <c:pt idx="2">
                  <c:v>0.4</c:v>
                </c:pt>
                <c:pt idx="3">
                  <c:v>0.44</c:v>
                </c:pt>
                <c:pt idx="4">
                  <c:v>0.39</c:v>
                </c:pt>
                <c:pt idx="5">
                  <c:v>0.28999999999999998</c:v>
                </c:pt>
                <c:pt idx="6">
                  <c:v>0.28000000000000003</c:v>
                </c:pt>
                <c:pt idx="7">
                  <c:v>0.28000000000000003</c:v>
                </c:pt>
                <c:pt idx="8">
                  <c:v>0.2</c:v>
                </c:pt>
                <c:pt idx="9">
                  <c:v>0.33</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Sheet1!$C$2:$C$11</c:f>
              <c:numCache>
                <c:formatCode>0%</c:formatCode>
                <c:ptCount val="10"/>
                <c:pt idx="0">
                  <c:v>0.43</c:v>
                </c:pt>
                <c:pt idx="1">
                  <c:v>0.43</c:v>
                </c:pt>
                <c:pt idx="2">
                  <c:v>0.44</c:v>
                </c:pt>
                <c:pt idx="3">
                  <c:v>0.37</c:v>
                </c:pt>
                <c:pt idx="4">
                  <c:v>0.39</c:v>
                </c:pt>
                <c:pt idx="5">
                  <c:v>0.4</c:v>
                </c:pt>
                <c:pt idx="6">
                  <c:v>0.42</c:v>
                </c:pt>
                <c:pt idx="7">
                  <c:v>0.41</c:v>
                </c:pt>
                <c:pt idx="8">
                  <c:v>0.44</c:v>
                </c:pt>
                <c:pt idx="9">
                  <c:v>0.39</c:v>
                </c:pt>
              </c:numCache>
            </c:numRef>
          </c:val>
        </c:ser>
        <c:ser>
          <c:idx val="2"/>
          <c:order val="2"/>
          <c:tx>
            <c:strRef>
              <c:f>Sheet1!$D$1</c:f>
              <c:strCache>
                <c:ptCount val="1"/>
                <c:pt idx="0">
                  <c:v>Aged 55 years or over</c:v>
                </c:pt>
              </c:strCache>
            </c:strRef>
          </c:tx>
          <c:spPr>
            <a:solidFill>
              <a:srgbClr val="646363"/>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Sheet1!$D$2:$D$11</c:f>
              <c:numCache>
                <c:formatCode>0%</c:formatCode>
                <c:ptCount val="10"/>
                <c:pt idx="0">
                  <c:v>0.18</c:v>
                </c:pt>
                <c:pt idx="1">
                  <c:v>0.18</c:v>
                </c:pt>
                <c:pt idx="2">
                  <c:v>0.15</c:v>
                </c:pt>
                <c:pt idx="3">
                  <c:v>0.2</c:v>
                </c:pt>
                <c:pt idx="4">
                  <c:v>0.22</c:v>
                </c:pt>
                <c:pt idx="5">
                  <c:v>0.31</c:v>
                </c:pt>
                <c:pt idx="6">
                  <c:v>0.27</c:v>
                </c:pt>
                <c:pt idx="7">
                  <c:v>0.3</c:v>
                </c:pt>
                <c:pt idx="8">
                  <c:v>0.36</c:v>
                </c:pt>
                <c:pt idx="9">
                  <c:v>0.28999999999999998</c:v>
                </c:pt>
              </c:numCache>
            </c:numRef>
          </c:val>
        </c:ser>
        <c:dLbls>
          <c:showLegendKey val="0"/>
          <c:showVal val="0"/>
          <c:showCatName val="0"/>
          <c:showSerName val="0"/>
          <c:showPercent val="0"/>
          <c:showBubbleSize val="0"/>
        </c:dLbls>
        <c:gapWidth val="55"/>
        <c:overlap val="100"/>
        <c:axId val="130382080"/>
        <c:axId val="130392064"/>
      </c:barChart>
      <c:catAx>
        <c:axId val="130382080"/>
        <c:scaling>
          <c:orientation val="minMax"/>
        </c:scaling>
        <c:delete val="0"/>
        <c:axPos val="b"/>
        <c:numFmt formatCode="General" sourceLinked="0"/>
        <c:majorTickMark val="none"/>
        <c:minorTickMark val="none"/>
        <c:tickLblPos val="nextTo"/>
        <c:txPr>
          <a:bodyPr/>
          <a:lstStyle/>
          <a:p>
            <a:pPr>
              <a:defRPr sz="800"/>
            </a:pPr>
            <a:endParaRPr lang="en-US"/>
          </a:p>
        </c:txPr>
        <c:crossAx val="130392064"/>
        <c:crosses val="autoZero"/>
        <c:auto val="1"/>
        <c:lblAlgn val="ctr"/>
        <c:lblOffset val="100"/>
        <c:noMultiLvlLbl val="0"/>
      </c:catAx>
      <c:valAx>
        <c:axId val="130392064"/>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130382080"/>
        <c:crosses val="autoZero"/>
        <c:crossBetween val="between"/>
      </c:valAx>
    </c:plotArea>
    <c:legend>
      <c:legendPos val="b"/>
      <c:layout>
        <c:manualLayout>
          <c:xMode val="edge"/>
          <c:yMode val="edge"/>
          <c:x val="0.27934831316817105"/>
          <c:y val="0.9192365342808303"/>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172865407001187E-2"/>
          <c:y val="0.16125595697695097"/>
          <c:w val="0.95682713459299884"/>
          <c:h val="0.6618450507320337"/>
        </c:manualLayout>
      </c:layout>
      <c:barChart>
        <c:barDir val="col"/>
        <c:grouping val="clustered"/>
        <c:varyColors val="0"/>
        <c:ser>
          <c:idx val="0"/>
          <c:order val="0"/>
          <c:tx>
            <c:strRef>
              <c:f>Sheet1!$B$1</c:f>
              <c:strCache>
                <c:ptCount val="1"/>
                <c:pt idx="0">
                  <c:v>All visitors</c:v>
                </c:pt>
              </c:strCache>
            </c:strRef>
          </c:tx>
          <c:spPr>
            <a:solidFill>
              <a:srgbClr val="58595B"/>
            </a:solidFill>
          </c:spPr>
          <c:invertIfNegative val="0"/>
          <c:dLbls>
            <c:spPr>
              <a:noFill/>
              <a:ln>
                <a:noFill/>
              </a:ln>
              <a:effectLst/>
            </c:spPr>
            <c:txPr>
              <a:bodyPr/>
              <a:lstStyle/>
              <a:p>
                <a:pPr>
                  <a:defRPr sz="900">
                    <a:solidFill>
                      <a:srgbClr val="12074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Sheet1!$B$2:$B$9</c:f>
              <c:numCache>
                <c:formatCode>0%</c:formatCode>
                <c:ptCount val="8"/>
                <c:pt idx="0">
                  <c:v>0.68</c:v>
                </c:pt>
                <c:pt idx="1">
                  <c:v>7.0000000000000007E-2</c:v>
                </c:pt>
                <c:pt idx="2">
                  <c:v>0.09</c:v>
                </c:pt>
                <c:pt idx="3">
                  <c:v>7.0000000000000007E-2</c:v>
                </c:pt>
                <c:pt idx="4">
                  <c:v>0.06</c:v>
                </c:pt>
                <c:pt idx="5">
                  <c:v>0.09</c:v>
                </c:pt>
                <c:pt idx="6">
                  <c:v>7.0000000000000007E-2</c:v>
                </c:pt>
                <c:pt idx="7">
                  <c:v>0.14000000000000001</c:v>
                </c:pt>
              </c:numCache>
            </c:numRef>
          </c:val>
        </c:ser>
        <c:ser>
          <c:idx val="1"/>
          <c:order val="1"/>
          <c:tx>
            <c:strRef>
              <c:f>Sheet1!$C$1</c:f>
              <c:strCache>
                <c:ptCount val="1"/>
                <c:pt idx="0">
                  <c:v>Family visitors</c:v>
                </c:pt>
              </c:strCache>
            </c:strRef>
          </c:tx>
          <c:spPr>
            <a:solidFill>
              <a:schemeClr val="accent6">
                <a:lumMod val="75000"/>
              </a:schemeClr>
            </a:solidFill>
          </c:spPr>
          <c:invertIfNegative val="0"/>
          <c:dLbls>
            <c:txPr>
              <a:bodyPr/>
              <a:lstStyle/>
              <a:p>
                <a:pPr>
                  <a:defRPr sz="900">
                    <a:solidFill>
                      <a:srgbClr val="000000"/>
                    </a:solidFill>
                  </a:defRPr>
                </a:pPr>
                <a:endParaRPr lang="en-US"/>
              </a:p>
            </c:txPr>
            <c:showLegendKey val="0"/>
            <c:showVal val="1"/>
            <c:showCatName val="0"/>
            <c:showSerName val="0"/>
            <c:showPercent val="0"/>
            <c:showBubbleSize val="0"/>
            <c:showLeaderLines val="0"/>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Sheet1!$C$2:$C$9</c:f>
              <c:numCache>
                <c:formatCode>0%</c:formatCode>
                <c:ptCount val="8"/>
                <c:pt idx="0">
                  <c:v>0.59</c:v>
                </c:pt>
                <c:pt idx="1">
                  <c:v>0.09</c:v>
                </c:pt>
                <c:pt idx="2">
                  <c:v>0.12</c:v>
                </c:pt>
                <c:pt idx="3">
                  <c:v>0.09</c:v>
                </c:pt>
                <c:pt idx="4">
                  <c:v>0.08</c:v>
                </c:pt>
                <c:pt idx="5">
                  <c:v>0.12</c:v>
                </c:pt>
                <c:pt idx="6">
                  <c:v>0.09</c:v>
                </c:pt>
                <c:pt idx="7">
                  <c:v>0.13</c:v>
                </c:pt>
              </c:numCache>
            </c:numRef>
          </c:val>
        </c:ser>
        <c:dLbls>
          <c:showLegendKey val="0"/>
          <c:showVal val="0"/>
          <c:showCatName val="0"/>
          <c:showSerName val="0"/>
          <c:showPercent val="0"/>
          <c:showBubbleSize val="0"/>
        </c:dLbls>
        <c:gapWidth val="150"/>
        <c:axId val="134677248"/>
        <c:axId val="134678784"/>
      </c:barChart>
      <c:catAx>
        <c:axId val="134677248"/>
        <c:scaling>
          <c:orientation val="minMax"/>
        </c:scaling>
        <c:delete val="0"/>
        <c:axPos val="b"/>
        <c:numFmt formatCode="General" sourceLinked="0"/>
        <c:majorTickMark val="out"/>
        <c:minorTickMark val="none"/>
        <c:tickLblPos val="nextTo"/>
        <c:crossAx val="134678784"/>
        <c:crosses val="autoZero"/>
        <c:auto val="1"/>
        <c:lblAlgn val="ctr"/>
        <c:lblOffset val="100"/>
        <c:noMultiLvlLbl val="0"/>
      </c:catAx>
      <c:valAx>
        <c:axId val="134678784"/>
        <c:scaling>
          <c:orientation val="minMax"/>
          <c:max val="0.70000000000000007"/>
          <c:min val="0"/>
        </c:scaling>
        <c:delete val="0"/>
        <c:axPos val="l"/>
        <c:majorGridlines>
          <c:spPr>
            <a:ln>
              <a:noFill/>
            </a:ln>
          </c:spPr>
        </c:majorGridlines>
        <c:numFmt formatCode="0%" sourceLinked="1"/>
        <c:majorTickMark val="out"/>
        <c:minorTickMark val="none"/>
        <c:tickLblPos val="nextTo"/>
        <c:crossAx val="134677248"/>
        <c:crosses val="autoZero"/>
        <c:crossBetween val="between"/>
        <c:majorUnit val="0.1"/>
      </c:valAx>
    </c:plotArea>
    <c:legend>
      <c:legendPos val="t"/>
      <c:layout/>
      <c:overlay val="0"/>
    </c:legend>
    <c:plotVisOnly val="1"/>
    <c:dispBlanksAs val="gap"/>
    <c:showDLblsOverMax val="0"/>
  </c:chart>
  <c:spPr>
    <a:ln>
      <a:solidFill>
        <a:schemeClr val="accent2"/>
      </a:solidFill>
    </a:ln>
  </c:spPr>
  <c:txPr>
    <a:bodyPr/>
    <a:lstStyle/>
    <a:p>
      <a:pPr>
        <a:defRPr sz="1100"/>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498377729376898"/>
          <c:y val="2.7148712918115488E-2"/>
          <c:w val="0.78877183669206274"/>
          <c:h val="0.66605027000664474"/>
        </c:manualLayout>
      </c:layout>
      <c:barChart>
        <c:barDir val="col"/>
        <c:grouping val="percentStacked"/>
        <c:varyColors val="0"/>
        <c:ser>
          <c:idx val="0"/>
          <c:order val="0"/>
          <c:tx>
            <c:strRef>
              <c:f>Sheet1!$B$1</c:f>
              <c:strCache>
                <c:ptCount val="1"/>
                <c:pt idx="0">
                  <c:v>Hotel/Guest House</c:v>
                </c:pt>
              </c:strCache>
            </c:strRef>
          </c:tx>
          <c:invertIfNegative val="0"/>
          <c:dLbls>
            <c:txPr>
              <a:bodyPr/>
              <a:lstStyle/>
              <a:p>
                <a:pPr>
                  <a:defRPr sz="700">
                    <a:solidFill>
                      <a:schemeClr val="bg1"/>
                    </a:solidFill>
                  </a:defRPr>
                </a:pPr>
                <a:endParaRPr lang="en-US"/>
              </a:p>
            </c:txPr>
            <c:showLegendKey val="0"/>
            <c:showVal val="1"/>
            <c:showCatName val="0"/>
            <c:showSerName val="0"/>
            <c:showPercent val="0"/>
            <c:showBubbleSize val="0"/>
            <c:showLeaderLines val="0"/>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Sheet1!$B$2:$B$9</c:f>
              <c:numCache>
                <c:formatCode>0%</c:formatCode>
                <c:ptCount val="8"/>
                <c:pt idx="0">
                  <c:v>0.73</c:v>
                </c:pt>
                <c:pt idx="1">
                  <c:v>0.63</c:v>
                </c:pt>
                <c:pt idx="2">
                  <c:v>0.59</c:v>
                </c:pt>
                <c:pt idx="3">
                  <c:v>0.54</c:v>
                </c:pt>
                <c:pt idx="4">
                  <c:v>0.45</c:v>
                </c:pt>
                <c:pt idx="5">
                  <c:v>0.44</c:v>
                </c:pt>
                <c:pt idx="6">
                  <c:v>0.4</c:v>
                </c:pt>
                <c:pt idx="7">
                  <c:v>0.61</c:v>
                </c:pt>
              </c:numCache>
            </c:numRef>
          </c:val>
        </c:ser>
        <c:ser>
          <c:idx val="1"/>
          <c:order val="1"/>
          <c:tx>
            <c:strRef>
              <c:f>Sheet1!$C$1</c:f>
              <c:strCache>
                <c:ptCount val="1"/>
                <c:pt idx="0">
                  <c:v>B&amp;B</c:v>
                </c:pt>
              </c:strCache>
            </c:strRef>
          </c:tx>
          <c:spPr>
            <a:solidFill>
              <a:schemeClr val="accent6">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Sheet1!$C$2:$C$9</c:f>
              <c:numCache>
                <c:formatCode>0%</c:formatCode>
                <c:ptCount val="8"/>
                <c:pt idx="0">
                  <c:v>0.03</c:v>
                </c:pt>
                <c:pt idx="1">
                  <c:v>0.03</c:v>
                </c:pt>
                <c:pt idx="2">
                  <c:v>0.04</c:v>
                </c:pt>
                <c:pt idx="3">
                  <c:v>0.08</c:v>
                </c:pt>
                <c:pt idx="4">
                  <c:v>0.1</c:v>
                </c:pt>
                <c:pt idx="5">
                  <c:v>0.06</c:v>
                </c:pt>
                <c:pt idx="6">
                  <c:v>0.12</c:v>
                </c:pt>
                <c:pt idx="7">
                  <c:v>0.09</c:v>
                </c:pt>
              </c:numCache>
            </c:numRef>
          </c:val>
        </c:ser>
        <c:ser>
          <c:idx val="2"/>
          <c:order val="2"/>
          <c:tx>
            <c:strRef>
              <c:f>Sheet1!$D$1</c:f>
              <c:strCache>
                <c:ptCount val="1"/>
                <c:pt idx="0">
                  <c:v>Camping/Caravan</c:v>
                </c:pt>
              </c:strCache>
            </c:strRef>
          </c:tx>
          <c:invertIfNegative val="0"/>
          <c:dLbls>
            <c:txPr>
              <a:bodyPr/>
              <a:lstStyle/>
              <a:p>
                <a:pPr>
                  <a:defRPr sz="700"/>
                </a:pPr>
                <a:endParaRPr lang="en-US"/>
              </a:p>
            </c:txPr>
            <c:showLegendKey val="0"/>
            <c:showVal val="1"/>
            <c:showCatName val="0"/>
            <c:showSerName val="0"/>
            <c:showPercent val="0"/>
            <c:showBubbleSize val="0"/>
            <c:showLeaderLines val="0"/>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Sheet1!$D$2:$D$9</c:f>
              <c:numCache>
                <c:formatCode>0%</c:formatCode>
                <c:ptCount val="8"/>
                <c:pt idx="0">
                  <c:v>0.03</c:v>
                </c:pt>
                <c:pt idx="1">
                  <c:v>0.04</c:v>
                </c:pt>
                <c:pt idx="2">
                  <c:v>0.04</c:v>
                </c:pt>
                <c:pt idx="3">
                  <c:v>7.0000000000000007E-2</c:v>
                </c:pt>
                <c:pt idx="4">
                  <c:v>0.1</c:v>
                </c:pt>
                <c:pt idx="5">
                  <c:v>0.06</c:v>
                </c:pt>
                <c:pt idx="6">
                  <c:v>0.11</c:v>
                </c:pt>
                <c:pt idx="7">
                  <c:v>0.06</c:v>
                </c:pt>
              </c:numCache>
            </c:numRef>
          </c:val>
        </c:ser>
        <c:ser>
          <c:idx val="3"/>
          <c:order val="3"/>
          <c:tx>
            <c:strRef>
              <c:f>Sheet1!$E$1</c:f>
              <c:strCache>
                <c:ptCount val="1"/>
                <c:pt idx="0">
                  <c:v>Holiday Village</c:v>
                </c:pt>
              </c:strCache>
            </c:strRef>
          </c:tx>
          <c:spPr>
            <a:solidFill>
              <a:schemeClr val="bg2">
                <a:lumMod val="40000"/>
                <a:lumOff val="6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Sheet1!$E$2:$E$9</c:f>
              <c:numCache>
                <c:formatCode>0%</c:formatCode>
                <c:ptCount val="8"/>
                <c:pt idx="0">
                  <c:v>0.04</c:v>
                </c:pt>
                <c:pt idx="1">
                  <c:v>0.06</c:v>
                </c:pt>
                <c:pt idx="2">
                  <c:v>7.0000000000000007E-2</c:v>
                </c:pt>
                <c:pt idx="3">
                  <c:v>0.05</c:v>
                </c:pt>
                <c:pt idx="4">
                  <c:v>0.04</c:v>
                </c:pt>
                <c:pt idx="5">
                  <c:v>0.1</c:v>
                </c:pt>
                <c:pt idx="6">
                  <c:v>0.08</c:v>
                </c:pt>
                <c:pt idx="7">
                  <c:v>0.04</c:v>
                </c:pt>
              </c:numCache>
            </c:numRef>
          </c:val>
        </c:ser>
        <c:ser>
          <c:idx val="4"/>
          <c:order val="4"/>
          <c:tx>
            <c:strRef>
              <c:f>Sheet1!$F$1</c:f>
              <c:strCache>
                <c:ptCount val="1"/>
                <c:pt idx="0">
                  <c:v>Rented Accomodation</c:v>
                </c:pt>
              </c:strCache>
            </c:strRef>
          </c:tx>
          <c:spPr>
            <a:solidFill>
              <a:schemeClr val="accent4">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Sheet1!$F$2:$F$9</c:f>
              <c:numCache>
                <c:formatCode>0%</c:formatCode>
                <c:ptCount val="8"/>
                <c:pt idx="0">
                  <c:v>0.04</c:v>
                </c:pt>
                <c:pt idx="1">
                  <c:v>0.02</c:v>
                </c:pt>
                <c:pt idx="2">
                  <c:v>0.03</c:v>
                </c:pt>
                <c:pt idx="3">
                  <c:v>0.04</c:v>
                </c:pt>
                <c:pt idx="4">
                  <c:v>0.06</c:v>
                </c:pt>
                <c:pt idx="5">
                  <c:v>0.04</c:v>
                </c:pt>
                <c:pt idx="6">
                  <c:v>0.08</c:v>
                </c:pt>
                <c:pt idx="7">
                  <c:v>0.05</c:v>
                </c:pt>
              </c:numCache>
            </c:numRef>
          </c:val>
        </c:ser>
        <c:ser>
          <c:idx val="5"/>
          <c:order val="5"/>
          <c:tx>
            <c:strRef>
              <c:f>Sheet1!$G$1</c:f>
              <c:strCache>
                <c:ptCount val="1"/>
                <c:pt idx="0">
                  <c:v>Hostel/Univ/School</c:v>
                </c:pt>
              </c:strCache>
            </c:strRef>
          </c:tx>
          <c:spPr>
            <a:solidFill>
              <a:schemeClr val="accent4">
                <a:lumMod val="60000"/>
                <a:lumOff val="4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Sheet1!$G$2:$G$9</c:f>
              <c:numCache>
                <c:formatCode>0%</c:formatCode>
                <c:ptCount val="8"/>
                <c:pt idx="0">
                  <c:v>0.03</c:v>
                </c:pt>
                <c:pt idx="1">
                  <c:v>0.04</c:v>
                </c:pt>
                <c:pt idx="2">
                  <c:v>0.04</c:v>
                </c:pt>
                <c:pt idx="3">
                  <c:v>0.05</c:v>
                </c:pt>
                <c:pt idx="4">
                  <c:v>0.04</c:v>
                </c:pt>
                <c:pt idx="5">
                  <c:v>0.03</c:v>
                </c:pt>
                <c:pt idx="6">
                  <c:v>0.02</c:v>
                </c:pt>
                <c:pt idx="7">
                  <c:v>0.04</c:v>
                </c:pt>
              </c:numCache>
            </c:numRef>
          </c:val>
        </c:ser>
        <c:ser>
          <c:idx val="6"/>
          <c:order val="6"/>
          <c:tx>
            <c:strRef>
              <c:f>Sheet1!$H$1</c:f>
              <c:strCache>
                <c:ptCount val="1"/>
                <c:pt idx="0">
                  <c:v>Free Guest</c:v>
                </c:pt>
              </c:strCache>
            </c:strRef>
          </c:tx>
          <c:spPr>
            <a:solidFill>
              <a:schemeClr val="bg1">
                <a:lumMod val="6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Sheet1!$H$2:$H$9</c:f>
              <c:numCache>
                <c:formatCode>0%</c:formatCode>
                <c:ptCount val="8"/>
                <c:pt idx="0">
                  <c:v>0.08</c:v>
                </c:pt>
                <c:pt idx="1">
                  <c:v>0.16</c:v>
                </c:pt>
                <c:pt idx="2">
                  <c:v>0.17</c:v>
                </c:pt>
                <c:pt idx="3">
                  <c:v>0.1</c:v>
                </c:pt>
                <c:pt idx="4">
                  <c:v>0.1</c:v>
                </c:pt>
                <c:pt idx="5">
                  <c:v>0.21</c:v>
                </c:pt>
                <c:pt idx="6">
                  <c:v>0.14000000000000001</c:v>
                </c:pt>
                <c:pt idx="7">
                  <c:v>0.08</c:v>
                </c:pt>
              </c:numCache>
            </c:numRef>
          </c:val>
        </c:ser>
        <c:ser>
          <c:idx val="7"/>
          <c:order val="7"/>
          <c:tx>
            <c:strRef>
              <c:f>Sheet1!$I$1</c:f>
              <c:strCache>
                <c:ptCount val="1"/>
                <c:pt idx="0">
                  <c:v>Other</c:v>
                </c:pt>
              </c:strCache>
            </c:strRef>
          </c:tx>
          <c:spPr>
            <a:solidFill>
              <a:schemeClr val="bg1">
                <a:lumMod val="8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Sheet1!$A$2:$A$9</c:f>
              <c:strCache>
                <c:ptCount val="8"/>
                <c:pt idx="0">
                  <c:v>London</c:v>
                </c:pt>
                <c:pt idx="1">
                  <c:v>Core Cities</c:v>
                </c:pt>
                <c:pt idx="2">
                  <c:v>Urban Area 200k+</c:v>
                </c:pt>
                <c:pt idx="3">
                  <c:v>Heritage Cities</c:v>
                </c:pt>
                <c:pt idx="4">
                  <c:v>Coastal Towns</c:v>
                </c:pt>
                <c:pt idx="5">
                  <c:v>Other Towns</c:v>
                </c:pt>
                <c:pt idx="6">
                  <c:v>Other Rural</c:v>
                </c:pt>
                <c:pt idx="7">
                  <c:v>Non-England</c:v>
                </c:pt>
              </c:strCache>
            </c:strRef>
          </c:cat>
          <c:val>
            <c:numRef>
              <c:f>Sheet1!$I$2:$I$9</c:f>
              <c:numCache>
                <c:formatCode>0%</c:formatCode>
                <c:ptCount val="8"/>
                <c:pt idx="0">
                  <c:v>0.02</c:v>
                </c:pt>
                <c:pt idx="1">
                  <c:v>0.02</c:v>
                </c:pt>
                <c:pt idx="2">
                  <c:v>0.02</c:v>
                </c:pt>
                <c:pt idx="3">
                  <c:v>7.0000000000000007E-2</c:v>
                </c:pt>
                <c:pt idx="4">
                  <c:v>0.11</c:v>
                </c:pt>
                <c:pt idx="5">
                  <c:v>7.0000000000000007E-2</c:v>
                </c:pt>
                <c:pt idx="6">
                  <c:v>0.04</c:v>
                </c:pt>
                <c:pt idx="7">
                  <c:v>0.03</c:v>
                </c:pt>
              </c:numCache>
            </c:numRef>
          </c:val>
        </c:ser>
        <c:dLbls>
          <c:showLegendKey val="0"/>
          <c:showVal val="0"/>
          <c:showCatName val="0"/>
          <c:showSerName val="0"/>
          <c:showPercent val="0"/>
          <c:showBubbleSize val="0"/>
        </c:dLbls>
        <c:gapWidth val="150"/>
        <c:overlap val="100"/>
        <c:axId val="140797440"/>
        <c:axId val="140798976"/>
      </c:barChart>
      <c:catAx>
        <c:axId val="140797440"/>
        <c:scaling>
          <c:orientation val="minMax"/>
        </c:scaling>
        <c:delete val="0"/>
        <c:axPos val="b"/>
        <c:majorTickMark val="out"/>
        <c:minorTickMark val="none"/>
        <c:tickLblPos val="nextTo"/>
        <c:spPr>
          <a:ln>
            <a:noFill/>
          </a:ln>
        </c:spPr>
        <c:txPr>
          <a:bodyPr/>
          <a:lstStyle/>
          <a:p>
            <a:pPr>
              <a:defRPr sz="900"/>
            </a:pPr>
            <a:endParaRPr lang="en-US"/>
          </a:p>
        </c:txPr>
        <c:crossAx val="140798976"/>
        <c:crosses val="autoZero"/>
        <c:auto val="1"/>
        <c:lblAlgn val="ctr"/>
        <c:lblOffset val="100"/>
        <c:noMultiLvlLbl val="0"/>
      </c:catAx>
      <c:valAx>
        <c:axId val="140798976"/>
        <c:scaling>
          <c:orientation val="minMax"/>
        </c:scaling>
        <c:delete val="1"/>
        <c:axPos val="l"/>
        <c:numFmt formatCode="0%" sourceLinked="1"/>
        <c:majorTickMark val="out"/>
        <c:minorTickMark val="none"/>
        <c:tickLblPos val="nextTo"/>
        <c:crossAx val="140797440"/>
        <c:crosses val="autoZero"/>
        <c:crossBetween val="between"/>
      </c:valAx>
    </c:plotArea>
    <c:legend>
      <c:legendPos val="l"/>
      <c:layout>
        <c:manualLayout>
          <c:xMode val="edge"/>
          <c:yMode val="edge"/>
          <c:x val="1.3410922202876775E-2"/>
          <c:y val="7.7305220396288274E-2"/>
          <c:w val="0.16205709760166501"/>
          <c:h val="0.51703400050940107"/>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000"/>
      </a:pPr>
      <a:endParaRPr lang="en-US"/>
    </a:p>
  </c:txPr>
  <c:externalData r:id="rId1">
    <c:autoUpdate val="0"/>
  </c:externalData>
  <c:userShapes r:id="rId2"/>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7746699172119507"/>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0.67</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0.1</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0.22</c:v>
                </c:pt>
              </c:numCache>
            </c:numRef>
          </c:val>
        </c:ser>
        <c:dLbls>
          <c:showLegendKey val="0"/>
          <c:showVal val="0"/>
          <c:showCatName val="0"/>
          <c:showSerName val="0"/>
          <c:showPercent val="0"/>
          <c:showBubbleSize val="0"/>
        </c:dLbls>
        <c:gapWidth val="55"/>
        <c:overlap val="100"/>
        <c:axId val="36197120"/>
        <c:axId val="36198656"/>
      </c:barChart>
      <c:catAx>
        <c:axId val="36197120"/>
        <c:scaling>
          <c:orientation val="minMax"/>
        </c:scaling>
        <c:delete val="1"/>
        <c:axPos val="b"/>
        <c:numFmt formatCode="General" sourceLinked="0"/>
        <c:majorTickMark val="none"/>
        <c:minorTickMark val="none"/>
        <c:tickLblPos val="nextTo"/>
        <c:crossAx val="36198656"/>
        <c:crosses val="autoZero"/>
        <c:auto val="1"/>
        <c:lblAlgn val="ctr"/>
        <c:lblOffset val="100"/>
        <c:noMultiLvlLbl val="0"/>
      </c:catAx>
      <c:valAx>
        <c:axId val="36198656"/>
        <c:scaling>
          <c:orientation val="minMax"/>
        </c:scaling>
        <c:delete val="1"/>
        <c:axPos val="l"/>
        <c:majorGridlines>
          <c:spPr>
            <a:ln>
              <a:noFill/>
            </a:ln>
          </c:spPr>
        </c:majorGridlines>
        <c:numFmt formatCode="0%" sourceLinked="1"/>
        <c:majorTickMark val="none"/>
        <c:minorTickMark val="none"/>
        <c:tickLblPos val="nextTo"/>
        <c:crossAx val="36197120"/>
        <c:crosses val="autoZero"/>
        <c:crossBetween val="between"/>
      </c:valAx>
    </c:plotArea>
    <c:legend>
      <c:legendPos val="b"/>
      <c:layout>
        <c:manualLayout>
          <c:xMode val="edge"/>
          <c:yMode val="edge"/>
          <c:x val="8.4639461990275597E-2"/>
          <c:y val="0.81305315874589168"/>
          <c:w val="0.83185839850656185"/>
          <c:h val="0.15514549533100319"/>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All Visitors (millions)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accent6">
                <a:lumMod val="25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All Engl. Destinations</c:v>
                </c:pt>
                <c:pt idx="1">
                  <c:v>London</c:v>
                </c:pt>
                <c:pt idx="2">
                  <c:v>Core Cities</c:v>
                </c:pt>
                <c:pt idx="3">
                  <c:v>Urban Area 200k+</c:v>
                </c:pt>
                <c:pt idx="4">
                  <c:v>Heritage Cities</c:v>
                </c:pt>
                <c:pt idx="5">
                  <c:v>Coastal Towns</c:v>
                </c:pt>
                <c:pt idx="6">
                  <c:v>Other Towns</c:v>
                </c:pt>
                <c:pt idx="7">
                  <c:v>Other Rural</c:v>
                </c:pt>
                <c:pt idx="8">
                  <c:v>Non-England</c:v>
                </c:pt>
              </c:strCache>
            </c:strRef>
          </c:cat>
          <c:val>
            <c:numRef>
              <c:f>Sheet1!$B$2:$B$10</c:f>
              <c:numCache>
                <c:formatCode>0.0</c:formatCode>
                <c:ptCount val="9"/>
                <c:pt idx="0">
                  <c:v>30.1</c:v>
                </c:pt>
                <c:pt idx="1">
                  <c:v>17.399999999999999</c:v>
                </c:pt>
                <c:pt idx="2">
                  <c:v>3.7</c:v>
                </c:pt>
                <c:pt idx="3">
                  <c:v>5.4</c:v>
                </c:pt>
                <c:pt idx="4">
                  <c:v>2.2000000000000002</c:v>
                </c:pt>
                <c:pt idx="5">
                  <c:v>1.6</c:v>
                </c:pt>
                <c:pt idx="6">
                  <c:v>5.0999999999999996</c:v>
                </c:pt>
                <c:pt idx="7">
                  <c:v>2.4</c:v>
                </c:pt>
                <c:pt idx="8">
                  <c:v>3.9</c:v>
                </c:pt>
              </c:numCache>
            </c:numRef>
          </c:val>
        </c:ser>
        <c:dLbls>
          <c:showLegendKey val="0"/>
          <c:showVal val="0"/>
          <c:showCatName val="0"/>
          <c:showSerName val="0"/>
          <c:showPercent val="0"/>
          <c:showBubbleSize val="0"/>
        </c:dLbls>
        <c:gapWidth val="150"/>
        <c:axId val="104322944"/>
        <c:axId val="104324480"/>
      </c:barChart>
      <c:catAx>
        <c:axId val="104322944"/>
        <c:scaling>
          <c:orientation val="minMax"/>
        </c:scaling>
        <c:delete val="0"/>
        <c:axPos val="b"/>
        <c:numFmt formatCode="General" sourceLinked="0"/>
        <c:majorTickMark val="out"/>
        <c:minorTickMark val="none"/>
        <c:tickLblPos val="nextTo"/>
        <c:txPr>
          <a:bodyPr/>
          <a:lstStyle/>
          <a:p>
            <a:pPr>
              <a:defRPr sz="600"/>
            </a:pPr>
            <a:endParaRPr lang="en-US"/>
          </a:p>
        </c:txPr>
        <c:crossAx val="104324480"/>
        <c:crosses val="autoZero"/>
        <c:auto val="1"/>
        <c:lblAlgn val="ctr"/>
        <c:lblOffset val="100"/>
        <c:noMultiLvlLbl val="0"/>
      </c:catAx>
      <c:valAx>
        <c:axId val="104324480"/>
        <c:scaling>
          <c:orientation val="minMax"/>
          <c:max val="35"/>
          <c:min val="0"/>
        </c:scaling>
        <c:delete val="0"/>
        <c:axPos val="l"/>
        <c:majorGridlines>
          <c:spPr>
            <a:ln>
              <a:noFill/>
            </a:ln>
          </c:spPr>
        </c:majorGridlines>
        <c:numFmt formatCode="0.0" sourceLinked="1"/>
        <c:majorTickMark val="out"/>
        <c:minorTickMark val="none"/>
        <c:tickLblPos val="nextTo"/>
        <c:txPr>
          <a:bodyPr/>
          <a:lstStyle/>
          <a:p>
            <a:pPr>
              <a:defRPr sz="800"/>
            </a:pPr>
            <a:endParaRPr lang="en-US"/>
          </a:p>
        </c:txPr>
        <c:crossAx val="104322944"/>
        <c:crosses val="autoZero"/>
        <c:crossBetween val="between"/>
        <c:majorUnit val="1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53784967075934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0.15</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0.27</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0.4</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Sheet1!$E$2</c:f>
              <c:numCache>
                <c:formatCode>0%</c:formatCode>
                <c:ptCount val="1"/>
                <c:pt idx="0">
                  <c:v>0.18</c:v>
                </c:pt>
              </c:numCache>
            </c:numRef>
          </c:val>
        </c:ser>
        <c:dLbls>
          <c:showLegendKey val="0"/>
          <c:showVal val="0"/>
          <c:showCatName val="0"/>
          <c:showSerName val="0"/>
          <c:showPercent val="0"/>
          <c:showBubbleSize val="0"/>
        </c:dLbls>
        <c:gapWidth val="55"/>
        <c:overlap val="100"/>
        <c:axId val="45451136"/>
        <c:axId val="45452672"/>
      </c:barChart>
      <c:catAx>
        <c:axId val="45451136"/>
        <c:scaling>
          <c:orientation val="minMax"/>
        </c:scaling>
        <c:delete val="1"/>
        <c:axPos val="b"/>
        <c:numFmt formatCode="General" sourceLinked="0"/>
        <c:majorTickMark val="none"/>
        <c:minorTickMark val="none"/>
        <c:tickLblPos val="nextTo"/>
        <c:crossAx val="45452672"/>
        <c:crosses val="autoZero"/>
        <c:auto val="1"/>
        <c:lblAlgn val="ctr"/>
        <c:lblOffset val="100"/>
        <c:noMultiLvlLbl val="0"/>
      </c:catAx>
      <c:valAx>
        <c:axId val="45452672"/>
        <c:scaling>
          <c:orientation val="minMax"/>
        </c:scaling>
        <c:delete val="1"/>
        <c:axPos val="l"/>
        <c:majorGridlines>
          <c:spPr>
            <a:ln>
              <a:noFill/>
            </a:ln>
          </c:spPr>
        </c:majorGridlines>
        <c:numFmt formatCode="0%" sourceLinked="1"/>
        <c:majorTickMark val="none"/>
        <c:minorTickMark val="none"/>
        <c:tickLblPos val="nextTo"/>
        <c:crossAx val="45451136"/>
        <c:crosses val="autoZero"/>
        <c:crossBetween val="between"/>
      </c:valAx>
    </c:plotArea>
    <c:legend>
      <c:legendPos val="b"/>
      <c:layout>
        <c:manualLayout>
          <c:xMode val="edge"/>
          <c:yMode val="edge"/>
          <c:x val="0"/>
          <c:y val="0.76047353876143897"/>
          <c:w val="0.99657298616587275"/>
          <c:h val="0.20367675257289206"/>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91443362794883E-2"/>
          <c:y val="8.1130431240944323E-2"/>
          <c:w val="0.91445653598246746"/>
          <c:h val="0.66402774098041084"/>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0.44</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7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0.37</c:v>
                </c:pt>
              </c:numCache>
            </c:numRef>
          </c:val>
        </c:ser>
        <c:ser>
          <c:idx val="2"/>
          <c:order val="2"/>
          <c:tx>
            <c:strRef>
              <c:f>Sheet1!$D$1</c:f>
              <c:strCache>
                <c:ptCount val="1"/>
                <c:pt idx="0">
                  <c:v>Aged 55 years or over</c:v>
                </c:pt>
              </c:strCache>
            </c:strRef>
          </c:tx>
          <c:spPr>
            <a:solidFill>
              <a:srgbClr val="646363"/>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0.2</c:v>
                </c:pt>
              </c:numCache>
            </c:numRef>
          </c:val>
        </c:ser>
        <c:dLbls>
          <c:showLegendKey val="0"/>
          <c:showVal val="0"/>
          <c:showCatName val="0"/>
          <c:showSerName val="0"/>
          <c:showPercent val="0"/>
          <c:showBubbleSize val="0"/>
        </c:dLbls>
        <c:gapWidth val="55"/>
        <c:overlap val="100"/>
        <c:axId val="45815680"/>
        <c:axId val="45817216"/>
      </c:barChart>
      <c:catAx>
        <c:axId val="45815680"/>
        <c:scaling>
          <c:orientation val="minMax"/>
        </c:scaling>
        <c:delete val="1"/>
        <c:axPos val="b"/>
        <c:numFmt formatCode="General" sourceLinked="0"/>
        <c:majorTickMark val="none"/>
        <c:minorTickMark val="none"/>
        <c:tickLblPos val="nextTo"/>
        <c:crossAx val="45817216"/>
        <c:crosses val="autoZero"/>
        <c:auto val="1"/>
        <c:lblAlgn val="ctr"/>
        <c:lblOffset val="100"/>
        <c:noMultiLvlLbl val="0"/>
      </c:catAx>
      <c:valAx>
        <c:axId val="45817216"/>
        <c:scaling>
          <c:orientation val="minMax"/>
        </c:scaling>
        <c:delete val="1"/>
        <c:axPos val="l"/>
        <c:majorGridlines>
          <c:spPr>
            <a:ln>
              <a:noFill/>
            </a:ln>
          </c:spPr>
        </c:majorGridlines>
        <c:numFmt formatCode="0%" sourceLinked="1"/>
        <c:majorTickMark val="none"/>
        <c:minorTickMark val="none"/>
        <c:tickLblPos val="nextTo"/>
        <c:crossAx val="45815680"/>
        <c:crosses val="autoZero"/>
        <c:crossBetween val="between"/>
      </c:valAx>
    </c:plotArea>
    <c:legend>
      <c:legendPos val="b"/>
      <c:layout>
        <c:manualLayout>
          <c:xMode val="edge"/>
          <c:yMode val="edge"/>
          <c:x val="0"/>
          <c:y val="0.78608047352263111"/>
          <c:w val="0.9885567274925614"/>
          <c:h val="0.18319120476393835"/>
        </c:manualLayout>
      </c:layout>
      <c:overlay val="0"/>
      <c:txPr>
        <a:bodyPr/>
        <a:lstStyle/>
        <a:p>
          <a:pPr>
            <a:defRPr sz="700"/>
          </a:pPr>
          <a:endParaRPr lang="en-US"/>
        </a:p>
      </c:txPr>
    </c:legend>
    <c:plotVisOnly val="1"/>
    <c:dispBlanksAs val="gap"/>
    <c:showDLblsOverMax val="0"/>
  </c:chart>
  <c:spPr>
    <a:ln>
      <a:noFill/>
    </a:ln>
  </c:spPr>
  <c:txPr>
    <a:bodyPr/>
    <a:lstStyle/>
    <a:p>
      <a:pPr>
        <a:defRPr sz="14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172815848852131E-2"/>
          <c:y val="6.618914619180577E-2"/>
          <c:w val="0.95682713459299884"/>
          <c:h val="0.6618450507320337"/>
        </c:manualLayout>
      </c:layout>
      <c:barChart>
        <c:barDir val="col"/>
        <c:grouping val="clustered"/>
        <c:varyColors val="0"/>
        <c:ser>
          <c:idx val="0"/>
          <c:order val="0"/>
          <c:tx>
            <c:strRef>
              <c:f>Sheet1!$B$1</c:f>
              <c:strCache>
                <c:ptCount val="1"/>
                <c:pt idx="0">
                  <c:v>All visitors</c:v>
                </c:pt>
              </c:strCache>
            </c:strRef>
          </c:tx>
          <c:spPr>
            <a:solidFill>
              <a:srgbClr val="58595B"/>
            </a:solidFill>
          </c:spPr>
          <c:invertIfNegative val="0"/>
          <c:dLbls>
            <c:spPr>
              <a:noFill/>
              <a:ln>
                <a:noFill/>
              </a:ln>
              <a:effectLst/>
            </c:spPr>
            <c:txPr>
              <a:bodyPr/>
              <a:lstStyle/>
              <a:p>
                <a:pPr>
                  <a:defRPr sz="700">
                    <a:solidFill>
                      <a:srgbClr val="12074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7.0000000000000007E-2</c:v>
                </c:pt>
              </c:numCache>
            </c:numRef>
          </c:val>
        </c:ser>
        <c:ser>
          <c:idx val="1"/>
          <c:order val="1"/>
          <c:tx>
            <c:strRef>
              <c:f>Sheet1!$C$1</c:f>
              <c:strCache>
                <c:ptCount val="1"/>
                <c:pt idx="0">
                  <c:v>Family visitors</c:v>
                </c:pt>
              </c:strCache>
            </c:strRef>
          </c:tx>
          <c:spPr>
            <a:solidFill>
              <a:schemeClr val="accent6">
                <a:lumMod val="75000"/>
              </a:schemeClr>
            </a:solidFill>
          </c:spPr>
          <c:invertIfNegative val="0"/>
          <c:dLbls>
            <c:txPr>
              <a:bodyPr/>
              <a:lstStyle/>
              <a:p>
                <a:pPr>
                  <a:defRPr sz="700">
                    <a:solidFill>
                      <a:srgbClr val="000000"/>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0.09</c:v>
                </c:pt>
              </c:numCache>
            </c:numRef>
          </c:val>
        </c:ser>
        <c:dLbls>
          <c:showLegendKey val="0"/>
          <c:showVal val="0"/>
          <c:showCatName val="0"/>
          <c:showSerName val="0"/>
          <c:showPercent val="0"/>
          <c:showBubbleSize val="0"/>
        </c:dLbls>
        <c:gapWidth val="150"/>
        <c:axId val="45871872"/>
        <c:axId val="45873408"/>
      </c:barChart>
      <c:catAx>
        <c:axId val="45871872"/>
        <c:scaling>
          <c:orientation val="minMax"/>
        </c:scaling>
        <c:delete val="1"/>
        <c:axPos val="b"/>
        <c:numFmt formatCode="General" sourceLinked="0"/>
        <c:majorTickMark val="out"/>
        <c:minorTickMark val="none"/>
        <c:tickLblPos val="nextTo"/>
        <c:crossAx val="45873408"/>
        <c:crosses val="autoZero"/>
        <c:auto val="1"/>
        <c:lblAlgn val="ctr"/>
        <c:lblOffset val="100"/>
        <c:noMultiLvlLbl val="0"/>
      </c:catAx>
      <c:valAx>
        <c:axId val="45873408"/>
        <c:scaling>
          <c:orientation val="minMax"/>
          <c:max val="0.70000000000000007"/>
          <c:min val="0"/>
        </c:scaling>
        <c:delete val="1"/>
        <c:axPos val="l"/>
        <c:majorGridlines>
          <c:spPr>
            <a:ln>
              <a:noFill/>
            </a:ln>
          </c:spPr>
        </c:majorGridlines>
        <c:numFmt formatCode="0%" sourceLinked="1"/>
        <c:majorTickMark val="out"/>
        <c:minorTickMark val="none"/>
        <c:tickLblPos val="nextTo"/>
        <c:crossAx val="45871872"/>
        <c:crosses val="autoZero"/>
        <c:crossBetween val="between"/>
        <c:majorUnit val="0.1"/>
      </c:valAx>
    </c:plotArea>
    <c:legend>
      <c:legendPos val="b"/>
      <c:layout>
        <c:manualLayout>
          <c:xMode val="edge"/>
          <c:yMode val="edge"/>
          <c:x val="9.549884002542898E-2"/>
          <c:y val="0.82966591913738086"/>
          <c:w val="0.8251820860687118"/>
          <c:h val="8.0859536854749614E-2"/>
        </c:manualLayout>
      </c:layout>
      <c:overlay val="0"/>
      <c:txPr>
        <a:bodyPr/>
        <a:lstStyle/>
        <a:p>
          <a:pPr>
            <a:defRPr sz="700"/>
          </a:pPr>
          <a:endParaRPr lang="en-US"/>
        </a:p>
      </c:txPr>
    </c:legend>
    <c:plotVisOnly val="1"/>
    <c:dispBlanksAs val="gap"/>
    <c:showDLblsOverMax val="0"/>
  </c:chart>
  <c:spPr>
    <a:ln>
      <a:noFill/>
    </a:ln>
  </c:spPr>
  <c:txPr>
    <a:bodyPr/>
    <a:lstStyle/>
    <a:p>
      <a:pPr>
        <a:defRPr sz="11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40508761705425"/>
          <c:y val="2.7148712918115488E-2"/>
          <c:w val="0.60970461490899897"/>
          <c:h val="0.88543820138052498"/>
        </c:manualLayout>
      </c:layout>
      <c:barChart>
        <c:barDir val="col"/>
        <c:grouping val="percentStacked"/>
        <c:varyColors val="0"/>
        <c:ser>
          <c:idx val="0"/>
          <c:order val="0"/>
          <c:tx>
            <c:strRef>
              <c:f>Sheet1!$B$1</c:f>
              <c:strCache>
                <c:ptCount val="1"/>
                <c:pt idx="0">
                  <c:v>Hotel/Guest House</c:v>
                </c:pt>
              </c:strCache>
            </c:strRef>
          </c:tx>
          <c:invertIfNegative val="0"/>
          <c:dLbls>
            <c:txPr>
              <a:bodyPr/>
              <a:lstStyle/>
              <a:p>
                <a:pPr>
                  <a:defRPr sz="700">
                    <a:solidFill>
                      <a:schemeClr val="bg1"/>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Sheet1!$B$2</c:f>
              <c:numCache>
                <c:formatCode>0%</c:formatCode>
                <c:ptCount val="1"/>
                <c:pt idx="0">
                  <c:v>0.63</c:v>
                </c:pt>
              </c:numCache>
            </c:numRef>
          </c:val>
        </c:ser>
        <c:ser>
          <c:idx val="1"/>
          <c:order val="1"/>
          <c:tx>
            <c:strRef>
              <c:f>Sheet1!$C$1</c:f>
              <c:strCache>
                <c:ptCount val="1"/>
                <c:pt idx="0">
                  <c:v>B&amp;B</c:v>
                </c:pt>
              </c:strCache>
            </c:strRef>
          </c:tx>
          <c:spPr>
            <a:solidFill>
              <a:schemeClr val="accent6">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0.03</c:v>
                </c:pt>
              </c:numCache>
            </c:numRef>
          </c:val>
        </c:ser>
        <c:ser>
          <c:idx val="2"/>
          <c:order val="2"/>
          <c:tx>
            <c:strRef>
              <c:f>Sheet1!$D$1</c:f>
              <c:strCache>
                <c:ptCount val="1"/>
                <c:pt idx="0">
                  <c:v>Camping/Caravan</c:v>
                </c:pt>
              </c:strCache>
            </c:strRef>
          </c:tx>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Sheet1!$D$2</c:f>
              <c:numCache>
                <c:formatCode>0%</c:formatCode>
                <c:ptCount val="1"/>
                <c:pt idx="0">
                  <c:v>0.04</c:v>
                </c:pt>
              </c:numCache>
            </c:numRef>
          </c:val>
        </c:ser>
        <c:ser>
          <c:idx val="3"/>
          <c:order val="3"/>
          <c:tx>
            <c:strRef>
              <c:f>Sheet1!$E$1</c:f>
              <c:strCache>
                <c:ptCount val="1"/>
                <c:pt idx="0">
                  <c:v>Holiday Village</c:v>
                </c:pt>
              </c:strCache>
            </c:strRef>
          </c:tx>
          <c:spPr>
            <a:solidFill>
              <a:schemeClr val="bg2">
                <a:lumMod val="40000"/>
                <a:lumOff val="6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Sheet1!$E$2</c:f>
              <c:numCache>
                <c:formatCode>0%</c:formatCode>
                <c:ptCount val="1"/>
                <c:pt idx="0">
                  <c:v>0.06</c:v>
                </c:pt>
              </c:numCache>
            </c:numRef>
          </c:val>
        </c:ser>
        <c:ser>
          <c:idx val="4"/>
          <c:order val="4"/>
          <c:tx>
            <c:strRef>
              <c:f>Sheet1!$F$1</c:f>
              <c:strCache>
                <c:ptCount val="1"/>
                <c:pt idx="0">
                  <c:v>Rented Accomodation</c:v>
                </c:pt>
              </c:strCache>
            </c:strRef>
          </c:tx>
          <c:spPr>
            <a:solidFill>
              <a:schemeClr val="accent4">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Sheet1!$F$2</c:f>
              <c:numCache>
                <c:formatCode>0%</c:formatCode>
                <c:ptCount val="1"/>
                <c:pt idx="0">
                  <c:v>0.02</c:v>
                </c:pt>
              </c:numCache>
            </c:numRef>
          </c:val>
        </c:ser>
        <c:ser>
          <c:idx val="5"/>
          <c:order val="5"/>
          <c:tx>
            <c:strRef>
              <c:f>Sheet1!$G$1</c:f>
              <c:strCache>
                <c:ptCount val="1"/>
                <c:pt idx="0">
                  <c:v>Hostel/Univ/School</c:v>
                </c:pt>
              </c:strCache>
            </c:strRef>
          </c:tx>
          <c:spPr>
            <a:solidFill>
              <a:schemeClr val="accent4">
                <a:lumMod val="60000"/>
                <a:lumOff val="4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Sheet1!$G$2</c:f>
              <c:numCache>
                <c:formatCode>0%</c:formatCode>
                <c:ptCount val="1"/>
                <c:pt idx="0">
                  <c:v>0.04</c:v>
                </c:pt>
              </c:numCache>
            </c:numRef>
          </c:val>
        </c:ser>
        <c:ser>
          <c:idx val="6"/>
          <c:order val="6"/>
          <c:tx>
            <c:strRef>
              <c:f>Sheet1!$H$1</c:f>
              <c:strCache>
                <c:ptCount val="1"/>
                <c:pt idx="0">
                  <c:v>Free Guest</c:v>
                </c:pt>
              </c:strCache>
            </c:strRef>
          </c:tx>
          <c:spPr>
            <a:solidFill>
              <a:schemeClr val="bg1">
                <a:lumMod val="6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Sheet1!$H$2</c:f>
              <c:numCache>
                <c:formatCode>0%</c:formatCode>
                <c:ptCount val="1"/>
                <c:pt idx="0">
                  <c:v>0.16</c:v>
                </c:pt>
              </c:numCache>
            </c:numRef>
          </c:val>
        </c:ser>
        <c:ser>
          <c:idx val="7"/>
          <c:order val="7"/>
          <c:tx>
            <c:strRef>
              <c:f>Sheet1!$I$1</c:f>
              <c:strCache>
                <c:ptCount val="1"/>
                <c:pt idx="0">
                  <c:v>Other</c:v>
                </c:pt>
              </c:strCache>
            </c:strRef>
          </c:tx>
          <c:spPr>
            <a:solidFill>
              <a:schemeClr val="bg1">
                <a:lumMod val="8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Sheet1!$I$2</c:f>
              <c:numCache>
                <c:formatCode>0%</c:formatCode>
                <c:ptCount val="1"/>
                <c:pt idx="0">
                  <c:v>0.02</c:v>
                </c:pt>
              </c:numCache>
            </c:numRef>
          </c:val>
        </c:ser>
        <c:dLbls>
          <c:showLegendKey val="0"/>
          <c:showVal val="0"/>
          <c:showCatName val="0"/>
          <c:showSerName val="0"/>
          <c:showPercent val="0"/>
          <c:showBubbleSize val="0"/>
        </c:dLbls>
        <c:gapWidth val="150"/>
        <c:overlap val="100"/>
        <c:axId val="45918848"/>
        <c:axId val="45924736"/>
      </c:barChart>
      <c:catAx>
        <c:axId val="45918848"/>
        <c:scaling>
          <c:orientation val="minMax"/>
        </c:scaling>
        <c:delete val="1"/>
        <c:axPos val="b"/>
        <c:majorTickMark val="out"/>
        <c:minorTickMark val="none"/>
        <c:tickLblPos val="nextTo"/>
        <c:crossAx val="45924736"/>
        <c:crosses val="autoZero"/>
        <c:auto val="1"/>
        <c:lblAlgn val="ctr"/>
        <c:lblOffset val="100"/>
        <c:noMultiLvlLbl val="0"/>
      </c:catAx>
      <c:valAx>
        <c:axId val="45924736"/>
        <c:scaling>
          <c:orientation val="minMax"/>
        </c:scaling>
        <c:delete val="1"/>
        <c:axPos val="l"/>
        <c:numFmt formatCode="0%" sourceLinked="1"/>
        <c:majorTickMark val="out"/>
        <c:minorTickMark val="none"/>
        <c:tickLblPos val="nextTo"/>
        <c:crossAx val="45918848"/>
        <c:crosses val="autoZero"/>
        <c:crossBetween val="between"/>
      </c:valAx>
    </c:plotArea>
    <c:legend>
      <c:legendPos val="l"/>
      <c:layout>
        <c:manualLayout>
          <c:xMode val="edge"/>
          <c:yMode val="edge"/>
          <c:x val="1.3410922202876775E-2"/>
          <c:y val="7.7305220396288274E-2"/>
          <c:w val="0.45387023192565351"/>
          <c:h val="0.86118320203606602"/>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7746699172119507"/>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0.68</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0.1</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0.22</c:v>
                </c:pt>
              </c:numCache>
            </c:numRef>
          </c:val>
        </c:ser>
        <c:dLbls>
          <c:showLegendKey val="0"/>
          <c:showVal val="0"/>
          <c:showCatName val="0"/>
          <c:showSerName val="0"/>
          <c:showPercent val="0"/>
          <c:showBubbleSize val="0"/>
        </c:dLbls>
        <c:gapWidth val="55"/>
        <c:overlap val="100"/>
        <c:axId val="52098176"/>
        <c:axId val="52099712"/>
      </c:barChart>
      <c:catAx>
        <c:axId val="52098176"/>
        <c:scaling>
          <c:orientation val="minMax"/>
        </c:scaling>
        <c:delete val="1"/>
        <c:axPos val="b"/>
        <c:numFmt formatCode="General" sourceLinked="0"/>
        <c:majorTickMark val="none"/>
        <c:minorTickMark val="none"/>
        <c:tickLblPos val="nextTo"/>
        <c:crossAx val="52099712"/>
        <c:crosses val="autoZero"/>
        <c:auto val="1"/>
        <c:lblAlgn val="ctr"/>
        <c:lblOffset val="100"/>
        <c:noMultiLvlLbl val="0"/>
      </c:catAx>
      <c:valAx>
        <c:axId val="52099712"/>
        <c:scaling>
          <c:orientation val="minMax"/>
        </c:scaling>
        <c:delete val="1"/>
        <c:axPos val="l"/>
        <c:majorGridlines>
          <c:spPr>
            <a:ln>
              <a:noFill/>
            </a:ln>
          </c:spPr>
        </c:majorGridlines>
        <c:numFmt formatCode="0%" sourceLinked="1"/>
        <c:majorTickMark val="none"/>
        <c:minorTickMark val="none"/>
        <c:tickLblPos val="nextTo"/>
        <c:crossAx val="52098176"/>
        <c:crosses val="autoZero"/>
        <c:crossBetween val="between"/>
      </c:valAx>
    </c:plotArea>
    <c:legend>
      <c:legendPos val="b"/>
      <c:layout>
        <c:manualLayout>
          <c:xMode val="edge"/>
          <c:yMode val="edge"/>
          <c:x val="8.4639461990275597E-2"/>
          <c:y val="0.81305315874589168"/>
          <c:w val="0.83185839850656185"/>
          <c:h val="0.15514549533100319"/>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53784967075934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0.14000000000000001</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0.28000000000000003</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0.41</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Sheet1!$E$2</c:f>
              <c:numCache>
                <c:formatCode>0%</c:formatCode>
                <c:ptCount val="1"/>
                <c:pt idx="0">
                  <c:v>0.17</c:v>
                </c:pt>
              </c:numCache>
            </c:numRef>
          </c:val>
        </c:ser>
        <c:dLbls>
          <c:showLegendKey val="0"/>
          <c:showVal val="0"/>
          <c:showCatName val="0"/>
          <c:showSerName val="0"/>
          <c:showPercent val="0"/>
          <c:showBubbleSize val="0"/>
        </c:dLbls>
        <c:gapWidth val="55"/>
        <c:overlap val="100"/>
        <c:axId val="99958784"/>
        <c:axId val="99960320"/>
      </c:barChart>
      <c:catAx>
        <c:axId val="99958784"/>
        <c:scaling>
          <c:orientation val="minMax"/>
        </c:scaling>
        <c:delete val="1"/>
        <c:axPos val="b"/>
        <c:numFmt formatCode="General" sourceLinked="0"/>
        <c:majorTickMark val="none"/>
        <c:minorTickMark val="none"/>
        <c:tickLblPos val="nextTo"/>
        <c:crossAx val="99960320"/>
        <c:crosses val="autoZero"/>
        <c:auto val="1"/>
        <c:lblAlgn val="ctr"/>
        <c:lblOffset val="100"/>
        <c:noMultiLvlLbl val="0"/>
      </c:catAx>
      <c:valAx>
        <c:axId val="99960320"/>
        <c:scaling>
          <c:orientation val="minMax"/>
        </c:scaling>
        <c:delete val="1"/>
        <c:axPos val="l"/>
        <c:majorGridlines>
          <c:spPr>
            <a:ln>
              <a:noFill/>
            </a:ln>
          </c:spPr>
        </c:majorGridlines>
        <c:numFmt formatCode="0%" sourceLinked="1"/>
        <c:majorTickMark val="none"/>
        <c:minorTickMark val="none"/>
        <c:tickLblPos val="nextTo"/>
        <c:crossAx val="99958784"/>
        <c:crosses val="autoZero"/>
        <c:crossBetween val="between"/>
      </c:valAx>
    </c:plotArea>
    <c:legend>
      <c:legendPos val="b"/>
      <c:layout>
        <c:manualLayout>
          <c:xMode val="edge"/>
          <c:yMode val="edge"/>
          <c:x val="0"/>
          <c:y val="0.76047353876143897"/>
          <c:w val="0.99657298616587275"/>
          <c:h val="0.20367675257289206"/>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91443362794883E-2"/>
          <c:y val="8.1130431240944323E-2"/>
          <c:w val="0.91445653598246746"/>
          <c:h val="0.66402774098041084"/>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0.39</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7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0.39</c:v>
                </c:pt>
              </c:numCache>
            </c:numRef>
          </c:val>
        </c:ser>
        <c:ser>
          <c:idx val="2"/>
          <c:order val="2"/>
          <c:tx>
            <c:strRef>
              <c:f>Sheet1!$D$1</c:f>
              <c:strCache>
                <c:ptCount val="1"/>
                <c:pt idx="0">
                  <c:v>Aged 55 years or over</c:v>
                </c:pt>
              </c:strCache>
            </c:strRef>
          </c:tx>
          <c:spPr>
            <a:solidFill>
              <a:srgbClr val="646363"/>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0.22</c:v>
                </c:pt>
              </c:numCache>
            </c:numRef>
          </c:val>
        </c:ser>
        <c:dLbls>
          <c:showLegendKey val="0"/>
          <c:showVal val="0"/>
          <c:showCatName val="0"/>
          <c:showSerName val="0"/>
          <c:showPercent val="0"/>
          <c:showBubbleSize val="0"/>
        </c:dLbls>
        <c:gapWidth val="55"/>
        <c:overlap val="100"/>
        <c:axId val="100017664"/>
        <c:axId val="100019200"/>
      </c:barChart>
      <c:catAx>
        <c:axId val="100017664"/>
        <c:scaling>
          <c:orientation val="minMax"/>
        </c:scaling>
        <c:delete val="1"/>
        <c:axPos val="b"/>
        <c:numFmt formatCode="General" sourceLinked="0"/>
        <c:majorTickMark val="none"/>
        <c:minorTickMark val="none"/>
        <c:tickLblPos val="nextTo"/>
        <c:crossAx val="100019200"/>
        <c:crosses val="autoZero"/>
        <c:auto val="1"/>
        <c:lblAlgn val="ctr"/>
        <c:lblOffset val="100"/>
        <c:noMultiLvlLbl val="0"/>
      </c:catAx>
      <c:valAx>
        <c:axId val="100019200"/>
        <c:scaling>
          <c:orientation val="minMax"/>
        </c:scaling>
        <c:delete val="1"/>
        <c:axPos val="l"/>
        <c:majorGridlines>
          <c:spPr>
            <a:ln>
              <a:noFill/>
            </a:ln>
          </c:spPr>
        </c:majorGridlines>
        <c:numFmt formatCode="0%" sourceLinked="1"/>
        <c:majorTickMark val="none"/>
        <c:minorTickMark val="none"/>
        <c:tickLblPos val="nextTo"/>
        <c:crossAx val="100017664"/>
        <c:crosses val="autoZero"/>
        <c:crossBetween val="between"/>
      </c:valAx>
    </c:plotArea>
    <c:legend>
      <c:legendPos val="b"/>
      <c:layout>
        <c:manualLayout>
          <c:xMode val="edge"/>
          <c:yMode val="edge"/>
          <c:x val="0"/>
          <c:y val="0.78608047352263111"/>
          <c:w val="0.9885567274925614"/>
          <c:h val="0.18319120476393835"/>
        </c:manualLayout>
      </c:layout>
      <c:overlay val="0"/>
      <c:txPr>
        <a:bodyPr/>
        <a:lstStyle/>
        <a:p>
          <a:pPr>
            <a:defRPr sz="700"/>
          </a:pPr>
          <a:endParaRPr lang="en-US"/>
        </a:p>
      </c:txPr>
    </c:legend>
    <c:plotVisOnly val="1"/>
    <c:dispBlanksAs val="gap"/>
    <c:showDLblsOverMax val="0"/>
  </c:chart>
  <c:spPr>
    <a:ln>
      <a:noFill/>
    </a:ln>
  </c:spPr>
  <c:txPr>
    <a:bodyPr/>
    <a:lstStyle/>
    <a:p>
      <a:pPr>
        <a:defRPr sz="1400"/>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172815848852131E-2"/>
          <c:y val="6.618914619180577E-2"/>
          <c:w val="0.95682713459299884"/>
          <c:h val="0.6618450507320337"/>
        </c:manualLayout>
      </c:layout>
      <c:barChart>
        <c:barDir val="col"/>
        <c:grouping val="clustered"/>
        <c:varyColors val="0"/>
        <c:ser>
          <c:idx val="0"/>
          <c:order val="0"/>
          <c:tx>
            <c:strRef>
              <c:f>Sheet1!$B$1</c:f>
              <c:strCache>
                <c:ptCount val="1"/>
                <c:pt idx="0">
                  <c:v>All visitors</c:v>
                </c:pt>
              </c:strCache>
            </c:strRef>
          </c:tx>
          <c:spPr>
            <a:solidFill>
              <a:srgbClr val="58595B"/>
            </a:solidFill>
          </c:spPr>
          <c:invertIfNegative val="0"/>
          <c:dLbls>
            <c:spPr>
              <a:noFill/>
              <a:ln>
                <a:noFill/>
              </a:ln>
              <a:effectLst/>
            </c:spPr>
            <c:txPr>
              <a:bodyPr/>
              <a:lstStyle/>
              <a:p>
                <a:pPr>
                  <a:defRPr sz="700">
                    <a:solidFill>
                      <a:srgbClr val="12074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0.09</c:v>
                </c:pt>
              </c:numCache>
            </c:numRef>
          </c:val>
        </c:ser>
        <c:ser>
          <c:idx val="1"/>
          <c:order val="1"/>
          <c:tx>
            <c:strRef>
              <c:f>Sheet1!$C$1</c:f>
              <c:strCache>
                <c:ptCount val="1"/>
                <c:pt idx="0">
                  <c:v>Family visitors</c:v>
                </c:pt>
              </c:strCache>
            </c:strRef>
          </c:tx>
          <c:spPr>
            <a:solidFill>
              <a:schemeClr val="accent6">
                <a:lumMod val="75000"/>
              </a:schemeClr>
            </a:solidFill>
          </c:spPr>
          <c:invertIfNegative val="0"/>
          <c:dLbls>
            <c:txPr>
              <a:bodyPr/>
              <a:lstStyle/>
              <a:p>
                <a:pPr>
                  <a:defRPr sz="700">
                    <a:solidFill>
                      <a:srgbClr val="000000"/>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0.12</c:v>
                </c:pt>
              </c:numCache>
            </c:numRef>
          </c:val>
        </c:ser>
        <c:dLbls>
          <c:showLegendKey val="0"/>
          <c:showVal val="0"/>
          <c:showCatName val="0"/>
          <c:showSerName val="0"/>
          <c:showPercent val="0"/>
          <c:showBubbleSize val="0"/>
        </c:dLbls>
        <c:gapWidth val="150"/>
        <c:axId val="102830848"/>
        <c:axId val="102832384"/>
      </c:barChart>
      <c:catAx>
        <c:axId val="102830848"/>
        <c:scaling>
          <c:orientation val="minMax"/>
        </c:scaling>
        <c:delete val="1"/>
        <c:axPos val="b"/>
        <c:numFmt formatCode="General" sourceLinked="0"/>
        <c:majorTickMark val="out"/>
        <c:minorTickMark val="none"/>
        <c:tickLblPos val="nextTo"/>
        <c:crossAx val="102832384"/>
        <c:crosses val="autoZero"/>
        <c:auto val="1"/>
        <c:lblAlgn val="ctr"/>
        <c:lblOffset val="100"/>
        <c:noMultiLvlLbl val="0"/>
      </c:catAx>
      <c:valAx>
        <c:axId val="102832384"/>
        <c:scaling>
          <c:orientation val="minMax"/>
          <c:max val="0.70000000000000007"/>
          <c:min val="0"/>
        </c:scaling>
        <c:delete val="1"/>
        <c:axPos val="l"/>
        <c:majorGridlines>
          <c:spPr>
            <a:ln>
              <a:noFill/>
            </a:ln>
          </c:spPr>
        </c:majorGridlines>
        <c:numFmt formatCode="0%" sourceLinked="1"/>
        <c:majorTickMark val="out"/>
        <c:minorTickMark val="none"/>
        <c:tickLblPos val="nextTo"/>
        <c:crossAx val="102830848"/>
        <c:crosses val="autoZero"/>
        <c:crossBetween val="between"/>
        <c:majorUnit val="0.1"/>
      </c:valAx>
    </c:plotArea>
    <c:legend>
      <c:legendPos val="b"/>
      <c:layout>
        <c:manualLayout>
          <c:xMode val="edge"/>
          <c:yMode val="edge"/>
          <c:x val="9.549884002542898E-2"/>
          <c:y val="0.82966591913738086"/>
          <c:w val="0.8251820860687118"/>
          <c:h val="8.0859536854749614E-2"/>
        </c:manualLayout>
      </c:layout>
      <c:overlay val="0"/>
      <c:txPr>
        <a:bodyPr/>
        <a:lstStyle/>
        <a:p>
          <a:pPr>
            <a:defRPr sz="700"/>
          </a:pPr>
          <a:endParaRPr lang="en-US"/>
        </a:p>
      </c:txPr>
    </c:legend>
    <c:plotVisOnly val="1"/>
    <c:dispBlanksAs val="gap"/>
    <c:showDLblsOverMax val="0"/>
  </c:chart>
  <c:spPr>
    <a:ln>
      <a:noFill/>
    </a:ln>
  </c:spPr>
  <c:txPr>
    <a:bodyPr/>
    <a:lstStyle/>
    <a:p>
      <a:pPr>
        <a:defRPr sz="1100"/>
      </a:pPr>
      <a:endParaRPr lang="en-US"/>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40508761705425"/>
          <c:y val="2.7148712918115488E-2"/>
          <c:w val="0.60970461490899897"/>
          <c:h val="0.88543820138052498"/>
        </c:manualLayout>
      </c:layout>
      <c:barChart>
        <c:barDir val="col"/>
        <c:grouping val="percentStacked"/>
        <c:varyColors val="0"/>
        <c:ser>
          <c:idx val="0"/>
          <c:order val="0"/>
          <c:tx>
            <c:strRef>
              <c:f>Sheet1!$B$1</c:f>
              <c:strCache>
                <c:ptCount val="1"/>
                <c:pt idx="0">
                  <c:v>Hotel/Guest House</c:v>
                </c:pt>
              </c:strCache>
            </c:strRef>
          </c:tx>
          <c:invertIfNegative val="0"/>
          <c:dLbls>
            <c:txPr>
              <a:bodyPr/>
              <a:lstStyle/>
              <a:p>
                <a:pPr>
                  <a:defRPr sz="700">
                    <a:solidFill>
                      <a:schemeClr val="bg1"/>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Sheet1!$B$2</c:f>
              <c:numCache>
                <c:formatCode>0%</c:formatCode>
                <c:ptCount val="1"/>
                <c:pt idx="0">
                  <c:v>0.59</c:v>
                </c:pt>
              </c:numCache>
            </c:numRef>
          </c:val>
        </c:ser>
        <c:ser>
          <c:idx val="1"/>
          <c:order val="1"/>
          <c:tx>
            <c:strRef>
              <c:f>Sheet1!$C$1</c:f>
              <c:strCache>
                <c:ptCount val="1"/>
                <c:pt idx="0">
                  <c:v>B&amp;B</c:v>
                </c:pt>
              </c:strCache>
            </c:strRef>
          </c:tx>
          <c:spPr>
            <a:solidFill>
              <a:schemeClr val="accent6">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0.04</c:v>
                </c:pt>
              </c:numCache>
            </c:numRef>
          </c:val>
        </c:ser>
        <c:ser>
          <c:idx val="2"/>
          <c:order val="2"/>
          <c:tx>
            <c:strRef>
              <c:f>Sheet1!$D$1</c:f>
              <c:strCache>
                <c:ptCount val="1"/>
                <c:pt idx="0">
                  <c:v>Camping/Caravan</c:v>
                </c:pt>
              </c:strCache>
            </c:strRef>
          </c:tx>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Sheet1!$D$2</c:f>
              <c:numCache>
                <c:formatCode>0%</c:formatCode>
                <c:ptCount val="1"/>
                <c:pt idx="0">
                  <c:v>0.04</c:v>
                </c:pt>
              </c:numCache>
            </c:numRef>
          </c:val>
        </c:ser>
        <c:ser>
          <c:idx val="3"/>
          <c:order val="3"/>
          <c:tx>
            <c:strRef>
              <c:f>Sheet1!$E$1</c:f>
              <c:strCache>
                <c:ptCount val="1"/>
                <c:pt idx="0">
                  <c:v>Holiday Village</c:v>
                </c:pt>
              </c:strCache>
            </c:strRef>
          </c:tx>
          <c:spPr>
            <a:solidFill>
              <a:schemeClr val="bg2">
                <a:lumMod val="40000"/>
                <a:lumOff val="6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Sheet1!$E$2</c:f>
              <c:numCache>
                <c:formatCode>0%</c:formatCode>
                <c:ptCount val="1"/>
                <c:pt idx="0">
                  <c:v>7.0000000000000007E-2</c:v>
                </c:pt>
              </c:numCache>
            </c:numRef>
          </c:val>
        </c:ser>
        <c:ser>
          <c:idx val="4"/>
          <c:order val="4"/>
          <c:tx>
            <c:strRef>
              <c:f>Sheet1!$F$1</c:f>
              <c:strCache>
                <c:ptCount val="1"/>
                <c:pt idx="0">
                  <c:v>Rented Accomodation</c:v>
                </c:pt>
              </c:strCache>
            </c:strRef>
          </c:tx>
          <c:spPr>
            <a:solidFill>
              <a:schemeClr val="accent4">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Sheet1!$F$2</c:f>
              <c:numCache>
                <c:formatCode>0%</c:formatCode>
                <c:ptCount val="1"/>
                <c:pt idx="0">
                  <c:v>0.03</c:v>
                </c:pt>
              </c:numCache>
            </c:numRef>
          </c:val>
        </c:ser>
        <c:ser>
          <c:idx val="5"/>
          <c:order val="5"/>
          <c:tx>
            <c:strRef>
              <c:f>Sheet1!$G$1</c:f>
              <c:strCache>
                <c:ptCount val="1"/>
                <c:pt idx="0">
                  <c:v>Hostel/Univ/School</c:v>
                </c:pt>
              </c:strCache>
            </c:strRef>
          </c:tx>
          <c:spPr>
            <a:solidFill>
              <a:schemeClr val="accent4">
                <a:lumMod val="60000"/>
                <a:lumOff val="4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Sheet1!$G$2</c:f>
              <c:numCache>
                <c:formatCode>0%</c:formatCode>
                <c:ptCount val="1"/>
                <c:pt idx="0">
                  <c:v>0.04</c:v>
                </c:pt>
              </c:numCache>
            </c:numRef>
          </c:val>
        </c:ser>
        <c:ser>
          <c:idx val="6"/>
          <c:order val="6"/>
          <c:tx>
            <c:strRef>
              <c:f>Sheet1!$H$1</c:f>
              <c:strCache>
                <c:ptCount val="1"/>
                <c:pt idx="0">
                  <c:v>Free Guest</c:v>
                </c:pt>
              </c:strCache>
            </c:strRef>
          </c:tx>
          <c:spPr>
            <a:solidFill>
              <a:schemeClr val="bg1">
                <a:lumMod val="6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Sheet1!$H$2</c:f>
              <c:numCache>
                <c:formatCode>0%</c:formatCode>
                <c:ptCount val="1"/>
                <c:pt idx="0">
                  <c:v>0.17</c:v>
                </c:pt>
              </c:numCache>
            </c:numRef>
          </c:val>
        </c:ser>
        <c:ser>
          <c:idx val="7"/>
          <c:order val="7"/>
          <c:tx>
            <c:strRef>
              <c:f>Sheet1!$I$1</c:f>
              <c:strCache>
                <c:ptCount val="1"/>
                <c:pt idx="0">
                  <c:v>Other</c:v>
                </c:pt>
              </c:strCache>
            </c:strRef>
          </c:tx>
          <c:spPr>
            <a:solidFill>
              <a:schemeClr val="bg1">
                <a:lumMod val="8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Sheet1!$I$2</c:f>
              <c:numCache>
                <c:formatCode>0%</c:formatCode>
                <c:ptCount val="1"/>
                <c:pt idx="0">
                  <c:v>0.02</c:v>
                </c:pt>
              </c:numCache>
            </c:numRef>
          </c:val>
        </c:ser>
        <c:dLbls>
          <c:showLegendKey val="0"/>
          <c:showVal val="0"/>
          <c:showCatName val="0"/>
          <c:showSerName val="0"/>
          <c:showPercent val="0"/>
          <c:showBubbleSize val="0"/>
        </c:dLbls>
        <c:gapWidth val="150"/>
        <c:overlap val="100"/>
        <c:axId val="143801344"/>
        <c:axId val="143819520"/>
      </c:barChart>
      <c:catAx>
        <c:axId val="143801344"/>
        <c:scaling>
          <c:orientation val="minMax"/>
        </c:scaling>
        <c:delete val="1"/>
        <c:axPos val="b"/>
        <c:majorTickMark val="out"/>
        <c:minorTickMark val="none"/>
        <c:tickLblPos val="nextTo"/>
        <c:crossAx val="143819520"/>
        <c:crosses val="autoZero"/>
        <c:auto val="1"/>
        <c:lblAlgn val="ctr"/>
        <c:lblOffset val="100"/>
        <c:noMultiLvlLbl val="0"/>
      </c:catAx>
      <c:valAx>
        <c:axId val="143819520"/>
        <c:scaling>
          <c:orientation val="minMax"/>
        </c:scaling>
        <c:delete val="1"/>
        <c:axPos val="l"/>
        <c:numFmt formatCode="0%" sourceLinked="1"/>
        <c:majorTickMark val="out"/>
        <c:minorTickMark val="none"/>
        <c:tickLblPos val="nextTo"/>
        <c:crossAx val="143801344"/>
        <c:crosses val="autoZero"/>
        <c:crossBetween val="between"/>
      </c:valAx>
    </c:plotArea>
    <c:legend>
      <c:legendPos val="l"/>
      <c:layout>
        <c:manualLayout>
          <c:xMode val="edge"/>
          <c:yMode val="edge"/>
          <c:x val="1.3410922202876775E-2"/>
          <c:y val="7.7305220396288274E-2"/>
          <c:w val="0.45387023192565351"/>
          <c:h val="0.86118320203606602"/>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7746699172119507"/>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0.65</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0.14000000000000001</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0.21</c:v>
                </c:pt>
              </c:numCache>
            </c:numRef>
          </c:val>
        </c:ser>
        <c:dLbls>
          <c:showLegendKey val="0"/>
          <c:showVal val="0"/>
          <c:showCatName val="0"/>
          <c:showSerName val="0"/>
          <c:showPercent val="0"/>
          <c:showBubbleSize val="0"/>
        </c:dLbls>
        <c:gapWidth val="55"/>
        <c:overlap val="100"/>
        <c:axId val="115883008"/>
        <c:axId val="115913472"/>
      </c:barChart>
      <c:catAx>
        <c:axId val="115883008"/>
        <c:scaling>
          <c:orientation val="minMax"/>
        </c:scaling>
        <c:delete val="1"/>
        <c:axPos val="b"/>
        <c:numFmt formatCode="General" sourceLinked="0"/>
        <c:majorTickMark val="none"/>
        <c:minorTickMark val="none"/>
        <c:tickLblPos val="nextTo"/>
        <c:crossAx val="115913472"/>
        <c:crosses val="autoZero"/>
        <c:auto val="1"/>
        <c:lblAlgn val="ctr"/>
        <c:lblOffset val="100"/>
        <c:noMultiLvlLbl val="0"/>
      </c:catAx>
      <c:valAx>
        <c:axId val="115913472"/>
        <c:scaling>
          <c:orientation val="minMax"/>
        </c:scaling>
        <c:delete val="1"/>
        <c:axPos val="l"/>
        <c:majorGridlines>
          <c:spPr>
            <a:ln>
              <a:noFill/>
            </a:ln>
          </c:spPr>
        </c:majorGridlines>
        <c:numFmt formatCode="0%" sourceLinked="1"/>
        <c:majorTickMark val="none"/>
        <c:minorTickMark val="none"/>
        <c:tickLblPos val="nextTo"/>
        <c:crossAx val="115883008"/>
        <c:crosses val="autoZero"/>
        <c:crossBetween val="between"/>
      </c:valAx>
    </c:plotArea>
    <c:legend>
      <c:legendPos val="b"/>
      <c:layout>
        <c:manualLayout>
          <c:xMode val="edge"/>
          <c:yMode val="edge"/>
          <c:x val="8.4639461990275597E-2"/>
          <c:y val="0.81305315874589168"/>
          <c:w val="0.83185839850656185"/>
          <c:h val="0.15514549533100319"/>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All Holiday Visitors (millions)</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bg2"/>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All Engl. Destinations</c:v>
                </c:pt>
                <c:pt idx="1">
                  <c:v>London</c:v>
                </c:pt>
                <c:pt idx="2">
                  <c:v>Core Cities</c:v>
                </c:pt>
                <c:pt idx="3">
                  <c:v>Urban Area 200k+</c:v>
                </c:pt>
                <c:pt idx="4">
                  <c:v>Heritage Cities</c:v>
                </c:pt>
                <c:pt idx="5">
                  <c:v>Coastal Towns</c:v>
                </c:pt>
                <c:pt idx="6">
                  <c:v>Other Towns</c:v>
                </c:pt>
                <c:pt idx="7">
                  <c:v>Other Rural</c:v>
                </c:pt>
                <c:pt idx="8">
                  <c:v>Non-England</c:v>
                </c:pt>
              </c:strCache>
            </c:strRef>
          </c:cat>
          <c:val>
            <c:numRef>
              <c:f>Sheet1!$B$2:$B$10</c:f>
              <c:numCache>
                <c:formatCode>0.0</c:formatCode>
                <c:ptCount val="9"/>
                <c:pt idx="0">
                  <c:v>11.8</c:v>
                </c:pt>
                <c:pt idx="1">
                  <c:v>8.6999999999999993</c:v>
                </c:pt>
                <c:pt idx="2">
                  <c:v>0.9</c:v>
                </c:pt>
                <c:pt idx="3">
                  <c:v>1.2</c:v>
                </c:pt>
                <c:pt idx="4">
                  <c:v>0.9</c:v>
                </c:pt>
                <c:pt idx="5">
                  <c:v>0.7</c:v>
                </c:pt>
                <c:pt idx="6">
                  <c:v>1.2</c:v>
                </c:pt>
                <c:pt idx="7">
                  <c:v>0.8</c:v>
                </c:pt>
                <c:pt idx="8">
                  <c:v>1.8</c:v>
                </c:pt>
              </c:numCache>
            </c:numRef>
          </c:val>
        </c:ser>
        <c:dLbls>
          <c:showLegendKey val="0"/>
          <c:showVal val="0"/>
          <c:showCatName val="0"/>
          <c:showSerName val="0"/>
          <c:showPercent val="0"/>
          <c:showBubbleSize val="0"/>
        </c:dLbls>
        <c:gapWidth val="150"/>
        <c:axId val="102147200"/>
        <c:axId val="102148736"/>
      </c:barChart>
      <c:catAx>
        <c:axId val="102147200"/>
        <c:scaling>
          <c:orientation val="minMax"/>
        </c:scaling>
        <c:delete val="0"/>
        <c:axPos val="b"/>
        <c:numFmt formatCode="General" sourceLinked="0"/>
        <c:majorTickMark val="out"/>
        <c:minorTickMark val="none"/>
        <c:tickLblPos val="nextTo"/>
        <c:txPr>
          <a:bodyPr/>
          <a:lstStyle/>
          <a:p>
            <a:pPr>
              <a:defRPr sz="600"/>
            </a:pPr>
            <a:endParaRPr lang="en-US"/>
          </a:p>
        </c:txPr>
        <c:crossAx val="102148736"/>
        <c:crosses val="autoZero"/>
        <c:auto val="1"/>
        <c:lblAlgn val="ctr"/>
        <c:lblOffset val="100"/>
        <c:noMultiLvlLbl val="0"/>
      </c:catAx>
      <c:valAx>
        <c:axId val="102148736"/>
        <c:scaling>
          <c:orientation val="minMax"/>
          <c:max val="35"/>
          <c:min val="0"/>
        </c:scaling>
        <c:delete val="0"/>
        <c:axPos val="l"/>
        <c:majorGridlines>
          <c:spPr>
            <a:ln>
              <a:noFill/>
            </a:ln>
          </c:spPr>
        </c:majorGridlines>
        <c:numFmt formatCode="0.0" sourceLinked="1"/>
        <c:majorTickMark val="out"/>
        <c:minorTickMark val="none"/>
        <c:tickLblPos val="nextTo"/>
        <c:txPr>
          <a:bodyPr/>
          <a:lstStyle/>
          <a:p>
            <a:pPr>
              <a:defRPr sz="800"/>
            </a:pPr>
            <a:endParaRPr lang="en-US"/>
          </a:p>
        </c:txPr>
        <c:crossAx val="102147200"/>
        <c:crosses val="autoZero"/>
        <c:crossBetween val="between"/>
        <c:majorUnit val="10"/>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53784967075934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0.1</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0.32</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0.43</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Sheet1!$E$2</c:f>
              <c:numCache>
                <c:formatCode>0%</c:formatCode>
                <c:ptCount val="1"/>
                <c:pt idx="0">
                  <c:v>0.15</c:v>
                </c:pt>
              </c:numCache>
            </c:numRef>
          </c:val>
        </c:ser>
        <c:dLbls>
          <c:showLegendKey val="0"/>
          <c:showVal val="0"/>
          <c:showCatName val="0"/>
          <c:showSerName val="0"/>
          <c:showPercent val="0"/>
          <c:showBubbleSize val="0"/>
        </c:dLbls>
        <c:gapWidth val="55"/>
        <c:overlap val="100"/>
        <c:axId val="115345280"/>
        <c:axId val="115346816"/>
      </c:barChart>
      <c:catAx>
        <c:axId val="115345280"/>
        <c:scaling>
          <c:orientation val="minMax"/>
        </c:scaling>
        <c:delete val="1"/>
        <c:axPos val="b"/>
        <c:numFmt formatCode="General" sourceLinked="0"/>
        <c:majorTickMark val="none"/>
        <c:minorTickMark val="none"/>
        <c:tickLblPos val="nextTo"/>
        <c:crossAx val="115346816"/>
        <c:crosses val="autoZero"/>
        <c:auto val="1"/>
        <c:lblAlgn val="ctr"/>
        <c:lblOffset val="100"/>
        <c:noMultiLvlLbl val="0"/>
      </c:catAx>
      <c:valAx>
        <c:axId val="115346816"/>
        <c:scaling>
          <c:orientation val="minMax"/>
        </c:scaling>
        <c:delete val="1"/>
        <c:axPos val="l"/>
        <c:majorGridlines>
          <c:spPr>
            <a:ln>
              <a:noFill/>
            </a:ln>
          </c:spPr>
        </c:majorGridlines>
        <c:numFmt formatCode="0%" sourceLinked="1"/>
        <c:majorTickMark val="none"/>
        <c:minorTickMark val="none"/>
        <c:tickLblPos val="nextTo"/>
        <c:crossAx val="115345280"/>
        <c:crosses val="autoZero"/>
        <c:crossBetween val="between"/>
      </c:valAx>
    </c:plotArea>
    <c:legend>
      <c:legendPos val="b"/>
      <c:layout>
        <c:manualLayout>
          <c:xMode val="edge"/>
          <c:yMode val="edge"/>
          <c:x val="0"/>
          <c:y val="0.76047353876143897"/>
          <c:w val="0.99657298616587275"/>
          <c:h val="0.20367675257289206"/>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91443362794883E-2"/>
          <c:y val="8.1130431240944323E-2"/>
          <c:w val="0.91445653598246746"/>
          <c:h val="0.66402774098041084"/>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0.28999999999999998</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7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0.4</c:v>
                </c:pt>
              </c:numCache>
            </c:numRef>
          </c:val>
        </c:ser>
        <c:ser>
          <c:idx val="2"/>
          <c:order val="2"/>
          <c:tx>
            <c:strRef>
              <c:f>Sheet1!$D$1</c:f>
              <c:strCache>
                <c:ptCount val="1"/>
                <c:pt idx="0">
                  <c:v>Aged 55 years or over</c:v>
                </c:pt>
              </c:strCache>
            </c:strRef>
          </c:tx>
          <c:spPr>
            <a:solidFill>
              <a:srgbClr val="646363"/>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0.41</c:v>
                </c:pt>
              </c:numCache>
            </c:numRef>
          </c:val>
        </c:ser>
        <c:dLbls>
          <c:showLegendKey val="0"/>
          <c:showVal val="0"/>
          <c:showCatName val="0"/>
          <c:showSerName val="0"/>
          <c:showPercent val="0"/>
          <c:showBubbleSize val="0"/>
        </c:dLbls>
        <c:gapWidth val="55"/>
        <c:overlap val="100"/>
        <c:axId val="116002176"/>
        <c:axId val="116024448"/>
      </c:barChart>
      <c:catAx>
        <c:axId val="116002176"/>
        <c:scaling>
          <c:orientation val="minMax"/>
        </c:scaling>
        <c:delete val="1"/>
        <c:axPos val="b"/>
        <c:numFmt formatCode="General" sourceLinked="0"/>
        <c:majorTickMark val="none"/>
        <c:minorTickMark val="none"/>
        <c:tickLblPos val="nextTo"/>
        <c:crossAx val="116024448"/>
        <c:crosses val="autoZero"/>
        <c:auto val="1"/>
        <c:lblAlgn val="ctr"/>
        <c:lblOffset val="100"/>
        <c:noMultiLvlLbl val="0"/>
      </c:catAx>
      <c:valAx>
        <c:axId val="116024448"/>
        <c:scaling>
          <c:orientation val="minMax"/>
        </c:scaling>
        <c:delete val="1"/>
        <c:axPos val="l"/>
        <c:majorGridlines>
          <c:spPr>
            <a:ln>
              <a:noFill/>
            </a:ln>
          </c:spPr>
        </c:majorGridlines>
        <c:numFmt formatCode="0%" sourceLinked="1"/>
        <c:majorTickMark val="none"/>
        <c:minorTickMark val="none"/>
        <c:tickLblPos val="nextTo"/>
        <c:crossAx val="116002176"/>
        <c:crosses val="autoZero"/>
        <c:crossBetween val="between"/>
      </c:valAx>
    </c:plotArea>
    <c:legend>
      <c:legendPos val="b"/>
      <c:layout>
        <c:manualLayout>
          <c:xMode val="edge"/>
          <c:yMode val="edge"/>
          <c:x val="0"/>
          <c:y val="0.78608047352263111"/>
          <c:w val="0.9885567274925614"/>
          <c:h val="0.18319120476393835"/>
        </c:manualLayout>
      </c:layout>
      <c:overlay val="0"/>
      <c:txPr>
        <a:bodyPr/>
        <a:lstStyle/>
        <a:p>
          <a:pPr>
            <a:defRPr sz="700"/>
          </a:pPr>
          <a:endParaRPr lang="en-US"/>
        </a:p>
      </c:txPr>
    </c:legend>
    <c:plotVisOnly val="1"/>
    <c:dispBlanksAs val="gap"/>
    <c:showDLblsOverMax val="0"/>
  </c:chart>
  <c:spPr>
    <a:ln>
      <a:noFill/>
    </a:ln>
  </c:spPr>
  <c:txPr>
    <a:bodyPr/>
    <a:lstStyle/>
    <a:p>
      <a:pPr>
        <a:defRPr sz="1400"/>
      </a:pPr>
      <a:endParaRPr lang="en-US"/>
    </a:p>
  </c:txPr>
  <c:externalData r:id="rId1">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172815848852131E-2"/>
          <c:y val="6.618914619180577E-2"/>
          <c:w val="0.95682713459299884"/>
          <c:h val="0.6618450507320337"/>
        </c:manualLayout>
      </c:layout>
      <c:barChart>
        <c:barDir val="col"/>
        <c:grouping val="clustered"/>
        <c:varyColors val="0"/>
        <c:ser>
          <c:idx val="0"/>
          <c:order val="0"/>
          <c:tx>
            <c:strRef>
              <c:f>Sheet1!$B$1</c:f>
              <c:strCache>
                <c:ptCount val="1"/>
                <c:pt idx="0">
                  <c:v>All visitors</c:v>
                </c:pt>
              </c:strCache>
            </c:strRef>
          </c:tx>
          <c:spPr>
            <a:solidFill>
              <a:srgbClr val="58595B"/>
            </a:solidFill>
          </c:spPr>
          <c:invertIfNegative val="0"/>
          <c:dLbls>
            <c:spPr>
              <a:noFill/>
              <a:ln>
                <a:noFill/>
              </a:ln>
              <a:effectLst/>
            </c:spPr>
            <c:txPr>
              <a:bodyPr/>
              <a:lstStyle/>
              <a:p>
                <a:pPr>
                  <a:defRPr sz="700">
                    <a:solidFill>
                      <a:srgbClr val="12074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7.0000000000000007E-2</c:v>
                </c:pt>
              </c:numCache>
            </c:numRef>
          </c:val>
        </c:ser>
        <c:ser>
          <c:idx val="1"/>
          <c:order val="1"/>
          <c:tx>
            <c:strRef>
              <c:f>Sheet1!$C$1</c:f>
              <c:strCache>
                <c:ptCount val="1"/>
                <c:pt idx="0">
                  <c:v>Family visitors</c:v>
                </c:pt>
              </c:strCache>
            </c:strRef>
          </c:tx>
          <c:spPr>
            <a:solidFill>
              <a:schemeClr val="accent6">
                <a:lumMod val="75000"/>
              </a:schemeClr>
            </a:solidFill>
          </c:spPr>
          <c:invertIfNegative val="0"/>
          <c:dLbls>
            <c:txPr>
              <a:bodyPr/>
              <a:lstStyle/>
              <a:p>
                <a:pPr>
                  <a:defRPr sz="700">
                    <a:solidFill>
                      <a:srgbClr val="000000"/>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0.09</c:v>
                </c:pt>
              </c:numCache>
            </c:numRef>
          </c:val>
        </c:ser>
        <c:dLbls>
          <c:showLegendKey val="0"/>
          <c:showVal val="0"/>
          <c:showCatName val="0"/>
          <c:showSerName val="0"/>
          <c:showPercent val="0"/>
          <c:showBubbleSize val="0"/>
        </c:dLbls>
        <c:gapWidth val="150"/>
        <c:axId val="129657472"/>
        <c:axId val="129663360"/>
      </c:barChart>
      <c:catAx>
        <c:axId val="129657472"/>
        <c:scaling>
          <c:orientation val="minMax"/>
        </c:scaling>
        <c:delete val="1"/>
        <c:axPos val="b"/>
        <c:numFmt formatCode="General" sourceLinked="0"/>
        <c:majorTickMark val="out"/>
        <c:minorTickMark val="none"/>
        <c:tickLblPos val="nextTo"/>
        <c:crossAx val="129663360"/>
        <c:crosses val="autoZero"/>
        <c:auto val="1"/>
        <c:lblAlgn val="ctr"/>
        <c:lblOffset val="100"/>
        <c:noMultiLvlLbl val="0"/>
      </c:catAx>
      <c:valAx>
        <c:axId val="129663360"/>
        <c:scaling>
          <c:orientation val="minMax"/>
          <c:max val="0.70000000000000007"/>
          <c:min val="0"/>
        </c:scaling>
        <c:delete val="1"/>
        <c:axPos val="l"/>
        <c:majorGridlines>
          <c:spPr>
            <a:ln>
              <a:noFill/>
            </a:ln>
          </c:spPr>
        </c:majorGridlines>
        <c:numFmt formatCode="0%" sourceLinked="1"/>
        <c:majorTickMark val="out"/>
        <c:minorTickMark val="none"/>
        <c:tickLblPos val="nextTo"/>
        <c:crossAx val="129657472"/>
        <c:crosses val="autoZero"/>
        <c:crossBetween val="between"/>
        <c:majorUnit val="0.1"/>
      </c:valAx>
    </c:plotArea>
    <c:legend>
      <c:legendPos val="b"/>
      <c:layout>
        <c:manualLayout>
          <c:xMode val="edge"/>
          <c:yMode val="edge"/>
          <c:x val="9.549884002542898E-2"/>
          <c:y val="0.82966591913738086"/>
          <c:w val="0.8251820860687118"/>
          <c:h val="8.0859536854749614E-2"/>
        </c:manualLayout>
      </c:layout>
      <c:overlay val="0"/>
      <c:txPr>
        <a:bodyPr/>
        <a:lstStyle/>
        <a:p>
          <a:pPr>
            <a:defRPr sz="700"/>
          </a:pPr>
          <a:endParaRPr lang="en-US"/>
        </a:p>
      </c:txPr>
    </c:legend>
    <c:plotVisOnly val="1"/>
    <c:dispBlanksAs val="gap"/>
    <c:showDLblsOverMax val="0"/>
  </c:chart>
  <c:spPr>
    <a:ln>
      <a:noFill/>
    </a:ln>
  </c:spPr>
  <c:txPr>
    <a:bodyPr/>
    <a:lstStyle/>
    <a:p>
      <a:pPr>
        <a:defRPr sz="1100"/>
      </a:pPr>
      <a:endParaRPr lang="en-US"/>
    </a:p>
  </c:txPr>
  <c:externalData r:id="rId1">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40508761705425"/>
          <c:y val="2.7148712918115488E-2"/>
          <c:w val="0.60970461490899897"/>
          <c:h val="0.88543820138052498"/>
        </c:manualLayout>
      </c:layout>
      <c:barChart>
        <c:barDir val="col"/>
        <c:grouping val="percentStacked"/>
        <c:varyColors val="0"/>
        <c:ser>
          <c:idx val="0"/>
          <c:order val="0"/>
          <c:tx>
            <c:strRef>
              <c:f>Sheet1!$B$1</c:f>
              <c:strCache>
                <c:ptCount val="1"/>
                <c:pt idx="0">
                  <c:v>Hotel/Guest House</c:v>
                </c:pt>
              </c:strCache>
            </c:strRef>
          </c:tx>
          <c:invertIfNegative val="0"/>
          <c:dLbls>
            <c:txPr>
              <a:bodyPr/>
              <a:lstStyle/>
              <a:p>
                <a:pPr>
                  <a:defRPr sz="700">
                    <a:solidFill>
                      <a:schemeClr val="bg1"/>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Sheet1!$B$2</c:f>
              <c:numCache>
                <c:formatCode>0%</c:formatCode>
                <c:ptCount val="1"/>
                <c:pt idx="0">
                  <c:v>0.54</c:v>
                </c:pt>
              </c:numCache>
            </c:numRef>
          </c:val>
        </c:ser>
        <c:ser>
          <c:idx val="1"/>
          <c:order val="1"/>
          <c:tx>
            <c:strRef>
              <c:f>Sheet1!$C$1</c:f>
              <c:strCache>
                <c:ptCount val="1"/>
                <c:pt idx="0">
                  <c:v>B&amp;B</c:v>
                </c:pt>
              </c:strCache>
            </c:strRef>
          </c:tx>
          <c:spPr>
            <a:solidFill>
              <a:schemeClr val="accent6">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0.08</c:v>
                </c:pt>
              </c:numCache>
            </c:numRef>
          </c:val>
        </c:ser>
        <c:ser>
          <c:idx val="2"/>
          <c:order val="2"/>
          <c:tx>
            <c:strRef>
              <c:f>Sheet1!$D$1</c:f>
              <c:strCache>
                <c:ptCount val="1"/>
                <c:pt idx="0">
                  <c:v>Camping/Caravan</c:v>
                </c:pt>
              </c:strCache>
            </c:strRef>
          </c:tx>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Sheet1!$D$2</c:f>
              <c:numCache>
                <c:formatCode>0%</c:formatCode>
                <c:ptCount val="1"/>
                <c:pt idx="0">
                  <c:v>7.0000000000000007E-2</c:v>
                </c:pt>
              </c:numCache>
            </c:numRef>
          </c:val>
        </c:ser>
        <c:ser>
          <c:idx val="3"/>
          <c:order val="3"/>
          <c:tx>
            <c:strRef>
              <c:f>Sheet1!$E$1</c:f>
              <c:strCache>
                <c:ptCount val="1"/>
                <c:pt idx="0">
                  <c:v>Holiday Village</c:v>
                </c:pt>
              </c:strCache>
            </c:strRef>
          </c:tx>
          <c:spPr>
            <a:solidFill>
              <a:schemeClr val="bg2">
                <a:lumMod val="40000"/>
                <a:lumOff val="6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Sheet1!$E$2</c:f>
              <c:numCache>
                <c:formatCode>0%</c:formatCode>
                <c:ptCount val="1"/>
                <c:pt idx="0">
                  <c:v>0.05</c:v>
                </c:pt>
              </c:numCache>
            </c:numRef>
          </c:val>
        </c:ser>
        <c:ser>
          <c:idx val="4"/>
          <c:order val="4"/>
          <c:tx>
            <c:strRef>
              <c:f>Sheet1!$F$1</c:f>
              <c:strCache>
                <c:ptCount val="1"/>
                <c:pt idx="0">
                  <c:v>Rented Accomodation</c:v>
                </c:pt>
              </c:strCache>
            </c:strRef>
          </c:tx>
          <c:spPr>
            <a:solidFill>
              <a:schemeClr val="accent4">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Sheet1!$F$2</c:f>
              <c:numCache>
                <c:formatCode>0%</c:formatCode>
                <c:ptCount val="1"/>
                <c:pt idx="0">
                  <c:v>0.04</c:v>
                </c:pt>
              </c:numCache>
            </c:numRef>
          </c:val>
        </c:ser>
        <c:ser>
          <c:idx val="5"/>
          <c:order val="5"/>
          <c:tx>
            <c:strRef>
              <c:f>Sheet1!$G$1</c:f>
              <c:strCache>
                <c:ptCount val="1"/>
                <c:pt idx="0">
                  <c:v>Hostel/Univ/School</c:v>
                </c:pt>
              </c:strCache>
            </c:strRef>
          </c:tx>
          <c:spPr>
            <a:solidFill>
              <a:schemeClr val="accent4">
                <a:lumMod val="60000"/>
                <a:lumOff val="4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Sheet1!$G$2</c:f>
              <c:numCache>
                <c:formatCode>0%</c:formatCode>
                <c:ptCount val="1"/>
                <c:pt idx="0">
                  <c:v>0.05</c:v>
                </c:pt>
              </c:numCache>
            </c:numRef>
          </c:val>
        </c:ser>
        <c:ser>
          <c:idx val="6"/>
          <c:order val="6"/>
          <c:tx>
            <c:strRef>
              <c:f>Sheet1!$H$1</c:f>
              <c:strCache>
                <c:ptCount val="1"/>
                <c:pt idx="0">
                  <c:v>Free Guest</c:v>
                </c:pt>
              </c:strCache>
            </c:strRef>
          </c:tx>
          <c:spPr>
            <a:solidFill>
              <a:schemeClr val="bg1">
                <a:lumMod val="6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Sheet1!$H$2</c:f>
              <c:numCache>
                <c:formatCode>0%</c:formatCode>
                <c:ptCount val="1"/>
                <c:pt idx="0">
                  <c:v>0.1</c:v>
                </c:pt>
              </c:numCache>
            </c:numRef>
          </c:val>
        </c:ser>
        <c:ser>
          <c:idx val="7"/>
          <c:order val="7"/>
          <c:tx>
            <c:strRef>
              <c:f>Sheet1!$I$1</c:f>
              <c:strCache>
                <c:ptCount val="1"/>
                <c:pt idx="0">
                  <c:v>Other</c:v>
                </c:pt>
              </c:strCache>
            </c:strRef>
          </c:tx>
          <c:spPr>
            <a:solidFill>
              <a:schemeClr val="bg1">
                <a:lumMod val="8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Sheet1!$I$2</c:f>
              <c:numCache>
                <c:formatCode>0%</c:formatCode>
                <c:ptCount val="1"/>
                <c:pt idx="0">
                  <c:v>7.0000000000000007E-2</c:v>
                </c:pt>
              </c:numCache>
            </c:numRef>
          </c:val>
        </c:ser>
        <c:dLbls>
          <c:showLegendKey val="0"/>
          <c:showVal val="0"/>
          <c:showCatName val="0"/>
          <c:showSerName val="0"/>
          <c:showPercent val="0"/>
          <c:showBubbleSize val="0"/>
        </c:dLbls>
        <c:gapWidth val="150"/>
        <c:overlap val="100"/>
        <c:axId val="129758336"/>
        <c:axId val="129759872"/>
      </c:barChart>
      <c:catAx>
        <c:axId val="129758336"/>
        <c:scaling>
          <c:orientation val="minMax"/>
        </c:scaling>
        <c:delete val="1"/>
        <c:axPos val="b"/>
        <c:majorTickMark val="out"/>
        <c:minorTickMark val="none"/>
        <c:tickLblPos val="nextTo"/>
        <c:crossAx val="129759872"/>
        <c:crosses val="autoZero"/>
        <c:auto val="1"/>
        <c:lblAlgn val="ctr"/>
        <c:lblOffset val="100"/>
        <c:noMultiLvlLbl val="0"/>
      </c:catAx>
      <c:valAx>
        <c:axId val="129759872"/>
        <c:scaling>
          <c:orientation val="minMax"/>
        </c:scaling>
        <c:delete val="1"/>
        <c:axPos val="l"/>
        <c:numFmt formatCode="0%" sourceLinked="1"/>
        <c:majorTickMark val="out"/>
        <c:minorTickMark val="none"/>
        <c:tickLblPos val="nextTo"/>
        <c:crossAx val="129758336"/>
        <c:crosses val="autoZero"/>
        <c:crossBetween val="between"/>
      </c:valAx>
    </c:plotArea>
    <c:legend>
      <c:legendPos val="l"/>
      <c:layout>
        <c:manualLayout>
          <c:xMode val="edge"/>
          <c:yMode val="edge"/>
          <c:x val="1.3410922202876775E-2"/>
          <c:y val="7.7305220396288274E-2"/>
          <c:w val="0.45387023192565351"/>
          <c:h val="0.86118320203606602"/>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4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53784967075934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0.08</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0.35</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0.44</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Sheet1!$E$2</c:f>
              <c:numCache>
                <c:formatCode>0%</c:formatCode>
                <c:ptCount val="1"/>
                <c:pt idx="0">
                  <c:v>0.12</c:v>
                </c:pt>
              </c:numCache>
            </c:numRef>
          </c:val>
        </c:ser>
        <c:dLbls>
          <c:showLegendKey val="0"/>
          <c:showVal val="0"/>
          <c:showCatName val="0"/>
          <c:showSerName val="0"/>
          <c:showPercent val="0"/>
          <c:showBubbleSize val="0"/>
        </c:dLbls>
        <c:gapWidth val="55"/>
        <c:overlap val="100"/>
        <c:axId val="113929600"/>
        <c:axId val="113955968"/>
      </c:barChart>
      <c:catAx>
        <c:axId val="113929600"/>
        <c:scaling>
          <c:orientation val="minMax"/>
        </c:scaling>
        <c:delete val="1"/>
        <c:axPos val="b"/>
        <c:numFmt formatCode="General" sourceLinked="0"/>
        <c:majorTickMark val="none"/>
        <c:minorTickMark val="none"/>
        <c:tickLblPos val="nextTo"/>
        <c:crossAx val="113955968"/>
        <c:crosses val="autoZero"/>
        <c:auto val="1"/>
        <c:lblAlgn val="ctr"/>
        <c:lblOffset val="100"/>
        <c:noMultiLvlLbl val="0"/>
      </c:catAx>
      <c:valAx>
        <c:axId val="113955968"/>
        <c:scaling>
          <c:orientation val="minMax"/>
        </c:scaling>
        <c:delete val="1"/>
        <c:axPos val="l"/>
        <c:majorGridlines>
          <c:spPr>
            <a:ln>
              <a:noFill/>
            </a:ln>
          </c:spPr>
        </c:majorGridlines>
        <c:numFmt formatCode="0%" sourceLinked="1"/>
        <c:majorTickMark val="none"/>
        <c:minorTickMark val="none"/>
        <c:tickLblPos val="nextTo"/>
        <c:crossAx val="113929600"/>
        <c:crosses val="autoZero"/>
        <c:crossBetween val="between"/>
      </c:valAx>
    </c:plotArea>
    <c:legend>
      <c:legendPos val="b"/>
      <c:layout>
        <c:manualLayout>
          <c:xMode val="edge"/>
          <c:yMode val="edge"/>
          <c:x val="0"/>
          <c:y val="0.76047353876143897"/>
          <c:w val="0.99657298616587275"/>
          <c:h val="0.20367675257289206"/>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4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91443362794883E-2"/>
          <c:y val="8.1130431240944323E-2"/>
          <c:w val="0.91445653598246746"/>
          <c:h val="0.66402774098041084"/>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0.28000000000000003</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7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0.42</c:v>
                </c:pt>
              </c:numCache>
            </c:numRef>
          </c:val>
        </c:ser>
        <c:ser>
          <c:idx val="2"/>
          <c:order val="2"/>
          <c:tx>
            <c:strRef>
              <c:f>Sheet1!$D$1</c:f>
              <c:strCache>
                <c:ptCount val="1"/>
                <c:pt idx="0">
                  <c:v>Aged 55 years or over</c:v>
                </c:pt>
              </c:strCache>
            </c:strRef>
          </c:tx>
          <c:spPr>
            <a:solidFill>
              <a:srgbClr val="646363"/>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0.27</c:v>
                </c:pt>
              </c:numCache>
            </c:numRef>
          </c:val>
        </c:ser>
        <c:dLbls>
          <c:showLegendKey val="0"/>
          <c:showVal val="0"/>
          <c:showCatName val="0"/>
          <c:showSerName val="0"/>
          <c:showPercent val="0"/>
          <c:showBubbleSize val="0"/>
        </c:dLbls>
        <c:gapWidth val="55"/>
        <c:overlap val="100"/>
        <c:axId val="114508928"/>
        <c:axId val="114510464"/>
      </c:barChart>
      <c:catAx>
        <c:axId val="114508928"/>
        <c:scaling>
          <c:orientation val="minMax"/>
        </c:scaling>
        <c:delete val="1"/>
        <c:axPos val="b"/>
        <c:numFmt formatCode="General" sourceLinked="0"/>
        <c:majorTickMark val="none"/>
        <c:minorTickMark val="none"/>
        <c:tickLblPos val="nextTo"/>
        <c:crossAx val="114510464"/>
        <c:crosses val="autoZero"/>
        <c:auto val="1"/>
        <c:lblAlgn val="ctr"/>
        <c:lblOffset val="100"/>
        <c:noMultiLvlLbl val="0"/>
      </c:catAx>
      <c:valAx>
        <c:axId val="114510464"/>
        <c:scaling>
          <c:orientation val="minMax"/>
        </c:scaling>
        <c:delete val="1"/>
        <c:axPos val="l"/>
        <c:majorGridlines>
          <c:spPr>
            <a:ln>
              <a:noFill/>
            </a:ln>
          </c:spPr>
        </c:majorGridlines>
        <c:numFmt formatCode="0%" sourceLinked="1"/>
        <c:majorTickMark val="none"/>
        <c:minorTickMark val="none"/>
        <c:tickLblPos val="nextTo"/>
        <c:crossAx val="114508928"/>
        <c:crosses val="autoZero"/>
        <c:crossBetween val="between"/>
      </c:valAx>
    </c:plotArea>
    <c:legend>
      <c:legendPos val="b"/>
      <c:layout>
        <c:manualLayout>
          <c:xMode val="edge"/>
          <c:yMode val="edge"/>
          <c:x val="0"/>
          <c:y val="0.78608047352263111"/>
          <c:w val="0.9885567274925614"/>
          <c:h val="0.18319120476393835"/>
        </c:manualLayout>
      </c:layout>
      <c:overlay val="0"/>
      <c:txPr>
        <a:bodyPr/>
        <a:lstStyle/>
        <a:p>
          <a:pPr>
            <a:defRPr sz="700"/>
          </a:pPr>
          <a:endParaRPr lang="en-US"/>
        </a:p>
      </c:txPr>
    </c:legend>
    <c:plotVisOnly val="1"/>
    <c:dispBlanksAs val="gap"/>
    <c:showDLblsOverMax val="0"/>
  </c:chart>
  <c:spPr>
    <a:ln>
      <a:noFill/>
    </a:ln>
  </c:spPr>
  <c:txPr>
    <a:bodyPr/>
    <a:lstStyle/>
    <a:p>
      <a:pPr>
        <a:defRPr sz="1400"/>
      </a:pPr>
      <a:endParaRPr lang="en-US"/>
    </a:p>
  </c:txPr>
  <c:externalData r:id="rId1">
    <c:autoUpdate val="0"/>
  </c:externalData>
</c:chartSpace>
</file>

<file path=ppt/charts/chart4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172815848852131E-2"/>
          <c:y val="6.618914619180577E-2"/>
          <c:w val="0.95682713459299884"/>
          <c:h val="0.6618450507320337"/>
        </c:manualLayout>
      </c:layout>
      <c:barChart>
        <c:barDir val="col"/>
        <c:grouping val="clustered"/>
        <c:varyColors val="0"/>
        <c:ser>
          <c:idx val="0"/>
          <c:order val="0"/>
          <c:tx>
            <c:strRef>
              <c:f>Sheet1!$B$1</c:f>
              <c:strCache>
                <c:ptCount val="1"/>
                <c:pt idx="0">
                  <c:v>All visitors</c:v>
                </c:pt>
              </c:strCache>
            </c:strRef>
          </c:tx>
          <c:spPr>
            <a:solidFill>
              <a:srgbClr val="58595B"/>
            </a:solidFill>
          </c:spPr>
          <c:invertIfNegative val="0"/>
          <c:dLbls>
            <c:spPr>
              <a:noFill/>
              <a:ln>
                <a:noFill/>
              </a:ln>
              <a:effectLst/>
            </c:spPr>
            <c:txPr>
              <a:bodyPr/>
              <a:lstStyle/>
              <a:p>
                <a:pPr>
                  <a:defRPr sz="700">
                    <a:solidFill>
                      <a:srgbClr val="12074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0.06</c:v>
                </c:pt>
              </c:numCache>
            </c:numRef>
          </c:val>
        </c:ser>
        <c:ser>
          <c:idx val="1"/>
          <c:order val="1"/>
          <c:tx>
            <c:strRef>
              <c:f>Sheet1!$C$1</c:f>
              <c:strCache>
                <c:ptCount val="1"/>
                <c:pt idx="0">
                  <c:v>Family visitors</c:v>
                </c:pt>
              </c:strCache>
            </c:strRef>
          </c:tx>
          <c:spPr>
            <a:solidFill>
              <a:schemeClr val="accent6">
                <a:lumMod val="75000"/>
              </a:schemeClr>
            </a:solidFill>
          </c:spPr>
          <c:invertIfNegative val="0"/>
          <c:dLbls>
            <c:txPr>
              <a:bodyPr/>
              <a:lstStyle/>
              <a:p>
                <a:pPr>
                  <a:defRPr sz="700">
                    <a:solidFill>
                      <a:srgbClr val="000000"/>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0.08</c:v>
                </c:pt>
              </c:numCache>
            </c:numRef>
          </c:val>
        </c:ser>
        <c:dLbls>
          <c:showLegendKey val="0"/>
          <c:showVal val="0"/>
          <c:showCatName val="0"/>
          <c:showSerName val="0"/>
          <c:showPercent val="0"/>
          <c:showBubbleSize val="0"/>
        </c:dLbls>
        <c:gapWidth val="150"/>
        <c:axId val="114528640"/>
        <c:axId val="114530176"/>
      </c:barChart>
      <c:catAx>
        <c:axId val="114528640"/>
        <c:scaling>
          <c:orientation val="minMax"/>
        </c:scaling>
        <c:delete val="1"/>
        <c:axPos val="b"/>
        <c:numFmt formatCode="General" sourceLinked="0"/>
        <c:majorTickMark val="out"/>
        <c:minorTickMark val="none"/>
        <c:tickLblPos val="nextTo"/>
        <c:crossAx val="114530176"/>
        <c:crosses val="autoZero"/>
        <c:auto val="1"/>
        <c:lblAlgn val="ctr"/>
        <c:lblOffset val="100"/>
        <c:noMultiLvlLbl val="0"/>
      </c:catAx>
      <c:valAx>
        <c:axId val="114530176"/>
        <c:scaling>
          <c:orientation val="minMax"/>
          <c:max val="0.70000000000000007"/>
          <c:min val="0"/>
        </c:scaling>
        <c:delete val="1"/>
        <c:axPos val="l"/>
        <c:majorGridlines>
          <c:spPr>
            <a:ln>
              <a:noFill/>
            </a:ln>
          </c:spPr>
        </c:majorGridlines>
        <c:numFmt formatCode="0%" sourceLinked="1"/>
        <c:majorTickMark val="out"/>
        <c:minorTickMark val="none"/>
        <c:tickLblPos val="nextTo"/>
        <c:crossAx val="114528640"/>
        <c:crosses val="autoZero"/>
        <c:crossBetween val="between"/>
        <c:majorUnit val="0.1"/>
      </c:valAx>
    </c:plotArea>
    <c:legend>
      <c:legendPos val="b"/>
      <c:layout>
        <c:manualLayout>
          <c:xMode val="edge"/>
          <c:yMode val="edge"/>
          <c:x val="9.549884002542898E-2"/>
          <c:y val="0.82966591913738086"/>
          <c:w val="0.8251820860687118"/>
          <c:h val="8.0859536854749614E-2"/>
        </c:manualLayout>
      </c:layout>
      <c:overlay val="0"/>
      <c:txPr>
        <a:bodyPr/>
        <a:lstStyle/>
        <a:p>
          <a:pPr>
            <a:defRPr sz="700"/>
          </a:pPr>
          <a:endParaRPr lang="en-US"/>
        </a:p>
      </c:txPr>
    </c:legend>
    <c:plotVisOnly val="1"/>
    <c:dispBlanksAs val="gap"/>
    <c:showDLblsOverMax val="0"/>
  </c:chart>
  <c:spPr>
    <a:ln>
      <a:noFill/>
    </a:ln>
  </c:spPr>
  <c:txPr>
    <a:bodyPr/>
    <a:lstStyle/>
    <a:p>
      <a:pPr>
        <a:defRPr sz="1100"/>
      </a:pPr>
      <a:endParaRPr lang="en-US"/>
    </a:p>
  </c:txPr>
  <c:externalData r:id="rId1">
    <c:autoUpdate val="0"/>
  </c:externalData>
</c:chartSpace>
</file>

<file path=ppt/charts/chart4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40508761705425"/>
          <c:y val="2.7148712918115488E-2"/>
          <c:w val="0.60970461490899897"/>
          <c:h val="0.88543820138052498"/>
        </c:manualLayout>
      </c:layout>
      <c:barChart>
        <c:barDir val="col"/>
        <c:grouping val="percentStacked"/>
        <c:varyColors val="0"/>
        <c:ser>
          <c:idx val="0"/>
          <c:order val="0"/>
          <c:tx>
            <c:strRef>
              <c:f>Sheet1!$B$1</c:f>
              <c:strCache>
                <c:ptCount val="1"/>
                <c:pt idx="0">
                  <c:v>Hotel/Guest House</c:v>
                </c:pt>
              </c:strCache>
            </c:strRef>
          </c:tx>
          <c:invertIfNegative val="0"/>
          <c:dLbls>
            <c:txPr>
              <a:bodyPr/>
              <a:lstStyle/>
              <a:p>
                <a:pPr>
                  <a:defRPr sz="700">
                    <a:solidFill>
                      <a:schemeClr val="bg1"/>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Sheet1!$B$2</c:f>
              <c:numCache>
                <c:formatCode>0%</c:formatCode>
                <c:ptCount val="1"/>
                <c:pt idx="0">
                  <c:v>0.45</c:v>
                </c:pt>
              </c:numCache>
            </c:numRef>
          </c:val>
        </c:ser>
        <c:ser>
          <c:idx val="1"/>
          <c:order val="1"/>
          <c:tx>
            <c:strRef>
              <c:f>Sheet1!$C$1</c:f>
              <c:strCache>
                <c:ptCount val="1"/>
                <c:pt idx="0">
                  <c:v>B&amp;B</c:v>
                </c:pt>
              </c:strCache>
            </c:strRef>
          </c:tx>
          <c:spPr>
            <a:solidFill>
              <a:schemeClr val="accent6">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0.1</c:v>
                </c:pt>
              </c:numCache>
            </c:numRef>
          </c:val>
        </c:ser>
        <c:ser>
          <c:idx val="2"/>
          <c:order val="2"/>
          <c:tx>
            <c:strRef>
              <c:f>Sheet1!$D$1</c:f>
              <c:strCache>
                <c:ptCount val="1"/>
                <c:pt idx="0">
                  <c:v>Camping/Caravan</c:v>
                </c:pt>
              </c:strCache>
            </c:strRef>
          </c:tx>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Sheet1!$D$2</c:f>
              <c:numCache>
                <c:formatCode>0%</c:formatCode>
                <c:ptCount val="1"/>
                <c:pt idx="0">
                  <c:v>0.1</c:v>
                </c:pt>
              </c:numCache>
            </c:numRef>
          </c:val>
        </c:ser>
        <c:ser>
          <c:idx val="3"/>
          <c:order val="3"/>
          <c:tx>
            <c:strRef>
              <c:f>Sheet1!$E$1</c:f>
              <c:strCache>
                <c:ptCount val="1"/>
                <c:pt idx="0">
                  <c:v>Holiday Village</c:v>
                </c:pt>
              </c:strCache>
            </c:strRef>
          </c:tx>
          <c:spPr>
            <a:solidFill>
              <a:schemeClr val="bg2">
                <a:lumMod val="40000"/>
                <a:lumOff val="6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Sheet1!$E$2</c:f>
              <c:numCache>
                <c:formatCode>0%</c:formatCode>
                <c:ptCount val="1"/>
                <c:pt idx="0">
                  <c:v>0.04</c:v>
                </c:pt>
              </c:numCache>
            </c:numRef>
          </c:val>
        </c:ser>
        <c:ser>
          <c:idx val="4"/>
          <c:order val="4"/>
          <c:tx>
            <c:strRef>
              <c:f>Sheet1!$F$1</c:f>
              <c:strCache>
                <c:ptCount val="1"/>
                <c:pt idx="0">
                  <c:v>Rented Accomodation</c:v>
                </c:pt>
              </c:strCache>
            </c:strRef>
          </c:tx>
          <c:spPr>
            <a:solidFill>
              <a:schemeClr val="accent4">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Sheet1!$F$2</c:f>
              <c:numCache>
                <c:formatCode>0%</c:formatCode>
                <c:ptCount val="1"/>
                <c:pt idx="0">
                  <c:v>0.06</c:v>
                </c:pt>
              </c:numCache>
            </c:numRef>
          </c:val>
        </c:ser>
        <c:ser>
          <c:idx val="5"/>
          <c:order val="5"/>
          <c:tx>
            <c:strRef>
              <c:f>Sheet1!$G$1</c:f>
              <c:strCache>
                <c:ptCount val="1"/>
                <c:pt idx="0">
                  <c:v>Hostel/Univ/School</c:v>
                </c:pt>
              </c:strCache>
            </c:strRef>
          </c:tx>
          <c:spPr>
            <a:solidFill>
              <a:schemeClr val="accent4">
                <a:lumMod val="60000"/>
                <a:lumOff val="4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Sheet1!$G$2</c:f>
              <c:numCache>
                <c:formatCode>0%</c:formatCode>
                <c:ptCount val="1"/>
                <c:pt idx="0">
                  <c:v>0.04</c:v>
                </c:pt>
              </c:numCache>
            </c:numRef>
          </c:val>
        </c:ser>
        <c:ser>
          <c:idx val="6"/>
          <c:order val="6"/>
          <c:tx>
            <c:strRef>
              <c:f>Sheet1!$H$1</c:f>
              <c:strCache>
                <c:ptCount val="1"/>
                <c:pt idx="0">
                  <c:v>Free Guest</c:v>
                </c:pt>
              </c:strCache>
            </c:strRef>
          </c:tx>
          <c:spPr>
            <a:solidFill>
              <a:schemeClr val="bg1">
                <a:lumMod val="6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Sheet1!$H$2</c:f>
              <c:numCache>
                <c:formatCode>0%</c:formatCode>
                <c:ptCount val="1"/>
                <c:pt idx="0">
                  <c:v>0.1</c:v>
                </c:pt>
              </c:numCache>
            </c:numRef>
          </c:val>
        </c:ser>
        <c:ser>
          <c:idx val="7"/>
          <c:order val="7"/>
          <c:tx>
            <c:strRef>
              <c:f>Sheet1!$I$1</c:f>
              <c:strCache>
                <c:ptCount val="1"/>
                <c:pt idx="0">
                  <c:v>Other</c:v>
                </c:pt>
              </c:strCache>
            </c:strRef>
          </c:tx>
          <c:spPr>
            <a:solidFill>
              <a:schemeClr val="bg1">
                <a:lumMod val="8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Sheet1!$I$2</c:f>
              <c:numCache>
                <c:formatCode>0%</c:formatCode>
                <c:ptCount val="1"/>
                <c:pt idx="0">
                  <c:v>0.11</c:v>
                </c:pt>
              </c:numCache>
            </c:numRef>
          </c:val>
        </c:ser>
        <c:dLbls>
          <c:showLegendKey val="0"/>
          <c:showVal val="0"/>
          <c:showCatName val="0"/>
          <c:showSerName val="0"/>
          <c:showPercent val="0"/>
          <c:showBubbleSize val="0"/>
        </c:dLbls>
        <c:gapWidth val="150"/>
        <c:overlap val="100"/>
        <c:axId val="114727552"/>
        <c:axId val="114729344"/>
      </c:barChart>
      <c:catAx>
        <c:axId val="114727552"/>
        <c:scaling>
          <c:orientation val="minMax"/>
        </c:scaling>
        <c:delete val="1"/>
        <c:axPos val="b"/>
        <c:majorTickMark val="out"/>
        <c:minorTickMark val="none"/>
        <c:tickLblPos val="nextTo"/>
        <c:crossAx val="114729344"/>
        <c:crosses val="autoZero"/>
        <c:auto val="1"/>
        <c:lblAlgn val="ctr"/>
        <c:lblOffset val="100"/>
        <c:noMultiLvlLbl val="0"/>
      </c:catAx>
      <c:valAx>
        <c:axId val="114729344"/>
        <c:scaling>
          <c:orientation val="minMax"/>
        </c:scaling>
        <c:delete val="1"/>
        <c:axPos val="l"/>
        <c:numFmt formatCode="0%" sourceLinked="1"/>
        <c:majorTickMark val="out"/>
        <c:minorTickMark val="none"/>
        <c:tickLblPos val="nextTo"/>
        <c:crossAx val="114727552"/>
        <c:crosses val="autoZero"/>
        <c:crossBetween val="between"/>
      </c:valAx>
    </c:plotArea>
    <c:legend>
      <c:legendPos val="l"/>
      <c:layout>
        <c:manualLayout>
          <c:xMode val="edge"/>
          <c:yMode val="edge"/>
          <c:x val="1.3410922202876775E-2"/>
          <c:y val="7.7305220396288274E-2"/>
          <c:w val="0.45387023192565351"/>
          <c:h val="0.86118320203606602"/>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4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7746699172119507"/>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0.84</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0.06</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dLbl>
              <c:idx val="0"/>
              <c:layout/>
              <c:tx>
                <c:rich>
                  <a:bodyPr/>
                  <a:lstStyle/>
                  <a:p>
                    <a:r>
                      <a:rPr lang="en-US" smtClean="0"/>
                      <a:t>10%</a:t>
                    </a:r>
                    <a:endParaRPr lang="en-US"/>
                  </a:p>
                </c:rich>
              </c:tx>
              <c:showLegendKey val="0"/>
              <c:showVal val="1"/>
              <c:showCatName val="0"/>
              <c:showSerName val="0"/>
              <c:showPercent val="0"/>
              <c:showBubbleSize val="0"/>
            </c:dLbl>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0.11</c:v>
                </c:pt>
              </c:numCache>
            </c:numRef>
          </c:val>
        </c:ser>
        <c:dLbls>
          <c:showLegendKey val="0"/>
          <c:showVal val="0"/>
          <c:showCatName val="0"/>
          <c:showSerName val="0"/>
          <c:showPercent val="0"/>
          <c:showBubbleSize val="0"/>
        </c:dLbls>
        <c:gapWidth val="55"/>
        <c:overlap val="100"/>
        <c:axId val="65807872"/>
        <c:axId val="65809408"/>
      </c:barChart>
      <c:catAx>
        <c:axId val="65807872"/>
        <c:scaling>
          <c:orientation val="minMax"/>
        </c:scaling>
        <c:delete val="1"/>
        <c:axPos val="b"/>
        <c:numFmt formatCode="General" sourceLinked="0"/>
        <c:majorTickMark val="none"/>
        <c:minorTickMark val="none"/>
        <c:tickLblPos val="nextTo"/>
        <c:crossAx val="65809408"/>
        <c:crosses val="autoZero"/>
        <c:auto val="1"/>
        <c:lblAlgn val="ctr"/>
        <c:lblOffset val="100"/>
        <c:noMultiLvlLbl val="0"/>
      </c:catAx>
      <c:valAx>
        <c:axId val="65809408"/>
        <c:scaling>
          <c:orientation val="minMax"/>
        </c:scaling>
        <c:delete val="1"/>
        <c:axPos val="l"/>
        <c:majorGridlines>
          <c:spPr>
            <a:ln>
              <a:noFill/>
            </a:ln>
          </c:spPr>
        </c:majorGridlines>
        <c:numFmt formatCode="0%" sourceLinked="1"/>
        <c:majorTickMark val="none"/>
        <c:minorTickMark val="none"/>
        <c:tickLblPos val="nextTo"/>
        <c:crossAx val="65807872"/>
        <c:crosses val="autoZero"/>
        <c:crossBetween val="between"/>
      </c:valAx>
    </c:plotArea>
    <c:legend>
      <c:legendPos val="b"/>
      <c:layout>
        <c:manualLayout>
          <c:xMode val="edge"/>
          <c:yMode val="edge"/>
          <c:x val="8.4639461990275597E-2"/>
          <c:y val="0.81305315874589168"/>
          <c:w val="0.83185839850656185"/>
          <c:h val="0.15514549533100319"/>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4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7746699172119507"/>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0.71</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0.12</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0.17</c:v>
                </c:pt>
              </c:numCache>
            </c:numRef>
          </c:val>
        </c:ser>
        <c:dLbls>
          <c:showLegendKey val="0"/>
          <c:showVal val="0"/>
          <c:showCatName val="0"/>
          <c:showSerName val="0"/>
          <c:showPercent val="0"/>
          <c:showBubbleSize val="0"/>
        </c:dLbls>
        <c:gapWidth val="55"/>
        <c:overlap val="100"/>
        <c:axId val="50444544"/>
        <c:axId val="50839552"/>
      </c:barChart>
      <c:catAx>
        <c:axId val="50444544"/>
        <c:scaling>
          <c:orientation val="minMax"/>
        </c:scaling>
        <c:delete val="1"/>
        <c:axPos val="b"/>
        <c:numFmt formatCode="General" sourceLinked="0"/>
        <c:majorTickMark val="none"/>
        <c:minorTickMark val="none"/>
        <c:tickLblPos val="nextTo"/>
        <c:crossAx val="50839552"/>
        <c:crosses val="autoZero"/>
        <c:auto val="1"/>
        <c:lblAlgn val="ctr"/>
        <c:lblOffset val="100"/>
        <c:noMultiLvlLbl val="0"/>
      </c:catAx>
      <c:valAx>
        <c:axId val="50839552"/>
        <c:scaling>
          <c:orientation val="minMax"/>
        </c:scaling>
        <c:delete val="1"/>
        <c:axPos val="l"/>
        <c:majorGridlines>
          <c:spPr>
            <a:ln>
              <a:noFill/>
            </a:ln>
          </c:spPr>
        </c:majorGridlines>
        <c:numFmt formatCode="0%" sourceLinked="1"/>
        <c:majorTickMark val="none"/>
        <c:minorTickMark val="none"/>
        <c:tickLblPos val="nextTo"/>
        <c:crossAx val="50444544"/>
        <c:crosses val="autoZero"/>
        <c:crossBetween val="between"/>
      </c:valAx>
    </c:plotArea>
    <c:legend>
      <c:legendPos val="b"/>
      <c:layout>
        <c:manualLayout>
          <c:xMode val="edge"/>
          <c:yMode val="edge"/>
          <c:x val="8.4639461990275597E-2"/>
          <c:y val="0.81305315874589168"/>
          <c:w val="0.83185839850656185"/>
          <c:h val="0.15514549533100319"/>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72548438440727203"/>
        </c:manualLayout>
      </c:layout>
      <c:barChart>
        <c:barDir val="col"/>
        <c:grouping val="percentStacked"/>
        <c:varyColors val="0"/>
        <c:ser>
          <c:idx val="0"/>
          <c:order val="0"/>
          <c:tx>
            <c:strRef>
              <c:f>Sheet1!$B$1</c:f>
              <c:strCache>
                <c:ptCount val="1"/>
                <c:pt idx="0">
                  <c:v>Holiday</c:v>
                </c:pt>
              </c:strCache>
            </c:strRef>
          </c:tx>
          <c:spPr>
            <a:solidFill>
              <a:schemeClr val="bg2"/>
            </a:solidFill>
          </c:spPr>
          <c:invertIfNegative val="0"/>
          <c:dLbls>
            <c:spPr>
              <a:noFill/>
              <a:ln>
                <a:noFill/>
              </a:ln>
              <a:effectLst/>
            </c:spPr>
            <c:txPr>
              <a:bodyPr/>
              <a:lstStyle/>
              <a:p>
                <a:pPr>
                  <a:defRPr sz="8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Sheet1!$B$2:$B$11</c:f>
              <c:numCache>
                <c:formatCode>0%</c:formatCode>
                <c:ptCount val="10"/>
                <c:pt idx="0">
                  <c:v>0.39</c:v>
                </c:pt>
                <c:pt idx="1">
                  <c:v>0.39</c:v>
                </c:pt>
                <c:pt idx="2">
                  <c:v>0.5</c:v>
                </c:pt>
                <c:pt idx="3">
                  <c:v>0.23</c:v>
                </c:pt>
                <c:pt idx="4">
                  <c:v>0.22</c:v>
                </c:pt>
                <c:pt idx="5">
                  <c:v>0.43</c:v>
                </c:pt>
                <c:pt idx="6">
                  <c:v>0.45</c:v>
                </c:pt>
                <c:pt idx="7">
                  <c:v>0.24</c:v>
                </c:pt>
                <c:pt idx="8">
                  <c:v>0.35</c:v>
                </c:pt>
                <c:pt idx="9">
                  <c:v>0.45</c:v>
                </c:pt>
              </c:numCache>
            </c:numRef>
          </c:val>
        </c:ser>
        <c:ser>
          <c:idx val="1"/>
          <c:order val="1"/>
          <c:tx>
            <c:strRef>
              <c:f>Sheet1!$C$1</c:f>
              <c:strCache>
                <c:ptCount val="1"/>
                <c:pt idx="0">
                  <c:v>Visit friends/relatives</c:v>
                </c:pt>
              </c:strCache>
            </c:strRef>
          </c:tx>
          <c:spPr>
            <a:solidFill>
              <a:schemeClr val="tx1">
                <a:lumMod val="25000"/>
                <a:lumOff val="7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Sheet1!$C$2:$C$11</c:f>
              <c:numCache>
                <c:formatCode>0%</c:formatCode>
                <c:ptCount val="10"/>
                <c:pt idx="0">
                  <c:v>0.28999999999999998</c:v>
                </c:pt>
                <c:pt idx="1">
                  <c:v>0.3</c:v>
                </c:pt>
                <c:pt idx="2">
                  <c:v>0.23</c:v>
                </c:pt>
                <c:pt idx="3">
                  <c:v>0.3</c:v>
                </c:pt>
                <c:pt idx="4">
                  <c:v>0.35</c:v>
                </c:pt>
                <c:pt idx="5">
                  <c:v>0.3</c:v>
                </c:pt>
                <c:pt idx="6">
                  <c:v>0.32</c:v>
                </c:pt>
                <c:pt idx="7">
                  <c:v>0.42</c:v>
                </c:pt>
                <c:pt idx="8">
                  <c:v>0.42</c:v>
                </c:pt>
                <c:pt idx="9">
                  <c:v>0.27</c:v>
                </c:pt>
              </c:numCache>
            </c:numRef>
          </c:val>
        </c:ser>
        <c:ser>
          <c:idx val="2"/>
          <c:order val="2"/>
          <c:tx>
            <c:strRef>
              <c:f>Sheet1!$D$1</c:f>
              <c:strCache>
                <c:ptCount val="1"/>
                <c:pt idx="0">
                  <c:v>Business</c:v>
                </c:pt>
              </c:strCache>
            </c:strRef>
          </c:tx>
          <c:spPr>
            <a:solidFill>
              <a:schemeClr val="bg1">
                <a:lumMod val="65000"/>
              </a:schemeClr>
            </a:solidFill>
          </c:spPr>
          <c:invertIfNegative val="0"/>
          <c:dLbls>
            <c:spPr>
              <a:noFill/>
              <a:ln>
                <a:noFill/>
              </a:ln>
              <a:effectLst/>
            </c:spPr>
            <c:txPr>
              <a:bodyPr/>
              <a:lstStyle/>
              <a:p>
                <a:pPr>
                  <a:defRPr sz="8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Sheet1!$D$2:$D$11</c:f>
              <c:numCache>
                <c:formatCode>0%</c:formatCode>
                <c:ptCount val="10"/>
                <c:pt idx="0">
                  <c:v>0.24</c:v>
                </c:pt>
                <c:pt idx="1">
                  <c:v>0.23</c:v>
                </c:pt>
                <c:pt idx="2">
                  <c:v>0.2</c:v>
                </c:pt>
                <c:pt idx="3">
                  <c:v>0.35</c:v>
                </c:pt>
                <c:pt idx="4">
                  <c:v>0.33</c:v>
                </c:pt>
                <c:pt idx="5">
                  <c:v>0.19</c:v>
                </c:pt>
                <c:pt idx="6">
                  <c:v>0.14000000000000001</c:v>
                </c:pt>
                <c:pt idx="7">
                  <c:v>0.26</c:v>
                </c:pt>
                <c:pt idx="8">
                  <c:v>0.19</c:v>
                </c:pt>
                <c:pt idx="9">
                  <c:v>0.18</c:v>
                </c:pt>
              </c:numCache>
            </c:numRef>
          </c:val>
        </c:ser>
        <c:ser>
          <c:idx val="3"/>
          <c:order val="3"/>
          <c:tx>
            <c:strRef>
              <c:f>Sheet1!$E$1</c:f>
              <c:strCache>
                <c:ptCount val="1"/>
                <c:pt idx="0">
                  <c:v>Study</c:v>
                </c:pt>
              </c:strCache>
            </c:strRef>
          </c:tx>
          <c:spPr>
            <a:solidFill>
              <a:schemeClr val="accent4">
                <a:lumMod val="75000"/>
              </a:schemeClr>
            </a:solidFill>
          </c:spPr>
          <c:invertIfNegative val="0"/>
          <c:dLbls>
            <c:dLbl>
              <c:idx val="5"/>
              <c:showLegendKey val="0"/>
              <c:showVal val="1"/>
              <c:showCatName val="0"/>
              <c:showSerName val="0"/>
              <c:showPercent val="0"/>
              <c:showBubbleSize val="0"/>
            </c:dLbl>
            <c:dLbl>
              <c:idx val="6"/>
              <c:showLegendKey val="0"/>
              <c:showVal val="1"/>
              <c:showCatName val="0"/>
              <c:showSerName val="0"/>
              <c:showPercent val="0"/>
              <c:showBubbleSize val="0"/>
            </c:dLbl>
            <c:txPr>
              <a:bodyPr/>
              <a:lstStyle/>
              <a:p>
                <a:pPr>
                  <a:defRPr sz="800"/>
                </a:pPr>
                <a:endParaRPr lang="en-US"/>
              </a:p>
            </c:txPr>
            <c:showLegendKey val="0"/>
            <c:showVal val="0"/>
            <c:showCatName val="0"/>
            <c:showSerName val="0"/>
            <c:showPercent val="0"/>
            <c:showBubbleSize val="0"/>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Sheet1!$E$2:$E$11</c:f>
              <c:numCache>
                <c:formatCode>0%</c:formatCode>
                <c:ptCount val="10"/>
                <c:pt idx="0">
                  <c:v>0.02</c:v>
                </c:pt>
                <c:pt idx="1">
                  <c:v>0.02</c:v>
                </c:pt>
                <c:pt idx="2">
                  <c:v>0.01</c:v>
                </c:pt>
                <c:pt idx="3">
                  <c:v>0.02</c:v>
                </c:pt>
                <c:pt idx="4">
                  <c:v>0.02</c:v>
                </c:pt>
                <c:pt idx="5">
                  <c:v>0.05</c:v>
                </c:pt>
                <c:pt idx="6">
                  <c:v>0.06</c:v>
                </c:pt>
                <c:pt idx="7">
                  <c:v>0.01</c:v>
                </c:pt>
                <c:pt idx="8">
                  <c:v>0.01</c:v>
                </c:pt>
                <c:pt idx="9">
                  <c:v>0.01</c:v>
                </c:pt>
              </c:numCache>
            </c:numRef>
          </c:val>
        </c:ser>
        <c:ser>
          <c:idx val="4"/>
          <c:order val="4"/>
          <c:tx>
            <c:strRef>
              <c:f>Sheet1!$F$1</c:f>
              <c:strCache>
                <c:ptCount val="1"/>
                <c:pt idx="0">
                  <c:v>Miscellaneous other</c:v>
                </c:pt>
              </c:strCache>
            </c:strRef>
          </c:tx>
          <c:spPr>
            <a:solidFill>
              <a:schemeClr val="accent4">
                <a:lumMod val="60000"/>
                <a:lumOff val="40000"/>
              </a:schemeClr>
            </a:solidFill>
          </c:spPr>
          <c:invertIfNegative val="0"/>
          <c:dLbls>
            <c:dLbl>
              <c:idx val="1"/>
              <c:layout>
                <c:manualLayout>
                  <c:x val="4.5222594870119757E-3"/>
                  <c:y val="-5.1213869522384291E-3"/>
                </c:manualLayout>
              </c:layout>
              <c:showLegendKey val="0"/>
              <c:showVal val="1"/>
              <c:showCatName val="0"/>
              <c:showSerName val="0"/>
              <c:showPercent val="0"/>
              <c:showBubbleSize val="0"/>
            </c:dLbl>
            <c:dLbl>
              <c:idx val="14"/>
              <c:layout>
                <c:manualLayout>
                  <c:x val="0"/>
                  <c:y val="1.0242773904476858E-2"/>
                </c:manualLayout>
              </c:layout>
              <c:showLegendKey val="0"/>
              <c:showVal val="1"/>
              <c:showCatName val="0"/>
              <c:showSerName val="0"/>
              <c:showPercent val="0"/>
              <c:showBubbleSize val="0"/>
            </c:dLbl>
            <c:txPr>
              <a:bodyPr/>
              <a:lstStyle/>
              <a:p>
                <a:pPr>
                  <a:defRPr sz="800"/>
                </a:pPr>
                <a:endParaRPr lang="en-US"/>
              </a:p>
            </c:txPr>
            <c:showLegendKey val="0"/>
            <c:showVal val="1"/>
            <c:showCatName val="0"/>
            <c:showSerName val="0"/>
            <c:showPercent val="0"/>
            <c:showBubbleSize val="0"/>
            <c:showLeaderLines val="0"/>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Sheet1!$F$2:$F$11</c:f>
              <c:numCache>
                <c:formatCode>0%</c:formatCode>
                <c:ptCount val="10"/>
                <c:pt idx="0">
                  <c:v>7.0000000000000007E-2</c:v>
                </c:pt>
                <c:pt idx="1">
                  <c:v>0.06</c:v>
                </c:pt>
                <c:pt idx="2">
                  <c:v>0.06</c:v>
                </c:pt>
                <c:pt idx="3">
                  <c:v>0.09</c:v>
                </c:pt>
                <c:pt idx="4">
                  <c:v>0.08</c:v>
                </c:pt>
                <c:pt idx="5">
                  <c:v>0.04</c:v>
                </c:pt>
                <c:pt idx="6">
                  <c:v>0.03</c:v>
                </c:pt>
                <c:pt idx="7">
                  <c:v>0.06</c:v>
                </c:pt>
                <c:pt idx="8">
                  <c:v>0.03</c:v>
                </c:pt>
                <c:pt idx="9">
                  <c:v>0.04</c:v>
                </c:pt>
              </c:numCache>
            </c:numRef>
          </c:val>
        </c:ser>
        <c:dLbls>
          <c:showLegendKey val="0"/>
          <c:showVal val="0"/>
          <c:showCatName val="0"/>
          <c:showSerName val="0"/>
          <c:showPercent val="0"/>
          <c:showBubbleSize val="0"/>
        </c:dLbls>
        <c:gapWidth val="55"/>
        <c:overlap val="100"/>
        <c:axId val="102353536"/>
        <c:axId val="102361344"/>
      </c:barChart>
      <c:catAx>
        <c:axId val="102353536"/>
        <c:scaling>
          <c:orientation val="minMax"/>
        </c:scaling>
        <c:delete val="0"/>
        <c:axPos val="b"/>
        <c:numFmt formatCode="General" sourceLinked="0"/>
        <c:majorTickMark val="none"/>
        <c:minorTickMark val="none"/>
        <c:tickLblPos val="nextTo"/>
        <c:txPr>
          <a:bodyPr/>
          <a:lstStyle/>
          <a:p>
            <a:pPr>
              <a:defRPr sz="800"/>
            </a:pPr>
            <a:endParaRPr lang="en-US"/>
          </a:p>
        </c:txPr>
        <c:crossAx val="102361344"/>
        <c:crosses val="autoZero"/>
        <c:auto val="1"/>
        <c:lblAlgn val="ctr"/>
        <c:lblOffset val="100"/>
        <c:noMultiLvlLbl val="0"/>
      </c:catAx>
      <c:valAx>
        <c:axId val="102361344"/>
        <c:scaling>
          <c:orientation val="minMax"/>
        </c:scaling>
        <c:delete val="0"/>
        <c:axPos val="l"/>
        <c:majorGridlines>
          <c:spPr>
            <a:ln>
              <a:noFill/>
            </a:ln>
          </c:spPr>
        </c:majorGridlines>
        <c:numFmt formatCode="0%" sourceLinked="1"/>
        <c:majorTickMark val="none"/>
        <c:minorTickMark val="none"/>
        <c:tickLblPos val="nextTo"/>
        <c:txPr>
          <a:bodyPr/>
          <a:lstStyle/>
          <a:p>
            <a:pPr>
              <a:defRPr sz="800"/>
            </a:pPr>
            <a:endParaRPr lang="en-US"/>
          </a:p>
        </c:txPr>
        <c:crossAx val="102353536"/>
        <c:crosses val="autoZero"/>
        <c:crossBetween val="between"/>
      </c:valAx>
    </c:plotArea>
    <c:legend>
      <c:legendPos val="b"/>
      <c:layout>
        <c:manualLayout>
          <c:xMode val="edge"/>
          <c:yMode val="edge"/>
          <c:x val="0.28632335793315888"/>
          <c:y val="0.9243579212330687"/>
          <c:w val="0.45240410910775941"/>
          <c:h val="7.5642078766931325E-2"/>
        </c:manualLayout>
      </c:layout>
      <c:overlay val="0"/>
      <c:txPr>
        <a:bodyPr/>
        <a:lstStyle/>
        <a:p>
          <a:pPr>
            <a:defRPr sz="800"/>
          </a:pPr>
          <a:endParaRPr lang="en-US"/>
        </a:p>
      </c:txPr>
    </c:legend>
    <c:plotVisOnly val="1"/>
    <c:dispBlanksAs val="gap"/>
    <c:showDLblsOverMax val="0"/>
  </c:chart>
  <c:spPr>
    <a:ln>
      <a:solidFill>
        <a:schemeClr val="accent2"/>
      </a:solidFill>
    </a:ln>
  </c:spPr>
  <c:txPr>
    <a:bodyPr/>
    <a:lstStyle/>
    <a:p>
      <a:pPr>
        <a:defRPr sz="1400"/>
      </a:pPr>
      <a:endParaRPr lang="en-US"/>
    </a:p>
  </c:txPr>
  <c:externalData r:id="rId1">
    <c:autoUpdate val="0"/>
  </c:externalData>
  <c:userShapes r:id="rId2"/>
</c:chartSpace>
</file>

<file path=ppt/charts/chart5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53784967075934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0.12</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0.31</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0.41</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Sheet1!$E$2</c:f>
              <c:numCache>
                <c:formatCode>0%</c:formatCode>
                <c:ptCount val="1"/>
                <c:pt idx="0">
                  <c:v>0.16</c:v>
                </c:pt>
              </c:numCache>
            </c:numRef>
          </c:val>
        </c:ser>
        <c:dLbls>
          <c:showLegendKey val="0"/>
          <c:showVal val="0"/>
          <c:showCatName val="0"/>
          <c:showSerName val="0"/>
          <c:showPercent val="0"/>
          <c:showBubbleSize val="0"/>
        </c:dLbls>
        <c:gapWidth val="55"/>
        <c:overlap val="100"/>
        <c:axId val="51291264"/>
        <c:axId val="51292800"/>
      </c:barChart>
      <c:catAx>
        <c:axId val="51291264"/>
        <c:scaling>
          <c:orientation val="minMax"/>
        </c:scaling>
        <c:delete val="1"/>
        <c:axPos val="b"/>
        <c:numFmt formatCode="General" sourceLinked="0"/>
        <c:majorTickMark val="none"/>
        <c:minorTickMark val="none"/>
        <c:tickLblPos val="nextTo"/>
        <c:crossAx val="51292800"/>
        <c:crosses val="autoZero"/>
        <c:auto val="1"/>
        <c:lblAlgn val="ctr"/>
        <c:lblOffset val="100"/>
        <c:noMultiLvlLbl val="0"/>
      </c:catAx>
      <c:valAx>
        <c:axId val="51292800"/>
        <c:scaling>
          <c:orientation val="minMax"/>
        </c:scaling>
        <c:delete val="1"/>
        <c:axPos val="l"/>
        <c:majorGridlines>
          <c:spPr>
            <a:ln>
              <a:noFill/>
            </a:ln>
          </c:spPr>
        </c:majorGridlines>
        <c:numFmt formatCode="0%" sourceLinked="1"/>
        <c:majorTickMark val="none"/>
        <c:minorTickMark val="none"/>
        <c:tickLblPos val="nextTo"/>
        <c:crossAx val="51291264"/>
        <c:crosses val="autoZero"/>
        <c:crossBetween val="between"/>
      </c:valAx>
    </c:plotArea>
    <c:legend>
      <c:legendPos val="b"/>
      <c:layout>
        <c:manualLayout>
          <c:xMode val="edge"/>
          <c:yMode val="edge"/>
          <c:x val="0"/>
          <c:y val="0.76047353876143897"/>
          <c:w val="0.99657298616587275"/>
          <c:h val="0.20367675257289206"/>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5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91443362794883E-2"/>
          <c:y val="8.1130431240944323E-2"/>
          <c:w val="0.91445653598246746"/>
          <c:h val="0.66402774098041084"/>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0.28000000000000003</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7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0.41</c:v>
                </c:pt>
              </c:numCache>
            </c:numRef>
          </c:val>
        </c:ser>
        <c:ser>
          <c:idx val="2"/>
          <c:order val="2"/>
          <c:tx>
            <c:strRef>
              <c:f>Sheet1!$D$1</c:f>
              <c:strCache>
                <c:ptCount val="1"/>
                <c:pt idx="0">
                  <c:v>Aged 55 years or over</c:v>
                </c:pt>
              </c:strCache>
            </c:strRef>
          </c:tx>
          <c:spPr>
            <a:solidFill>
              <a:srgbClr val="646363"/>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0.3</c:v>
                </c:pt>
              </c:numCache>
            </c:numRef>
          </c:val>
        </c:ser>
        <c:dLbls>
          <c:showLegendKey val="0"/>
          <c:showVal val="0"/>
          <c:showCatName val="0"/>
          <c:showSerName val="0"/>
          <c:showPercent val="0"/>
          <c:showBubbleSize val="0"/>
        </c:dLbls>
        <c:gapWidth val="55"/>
        <c:overlap val="100"/>
        <c:axId val="51575424"/>
        <c:axId val="51650944"/>
      </c:barChart>
      <c:catAx>
        <c:axId val="51575424"/>
        <c:scaling>
          <c:orientation val="minMax"/>
        </c:scaling>
        <c:delete val="1"/>
        <c:axPos val="b"/>
        <c:numFmt formatCode="General" sourceLinked="0"/>
        <c:majorTickMark val="none"/>
        <c:minorTickMark val="none"/>
        <c:tickLblPos val="nextTo"/>
        <c:crossAx val="51650944"/>
        <c:crosses val="autoZero"/>
        <c:auto val="1"/>
        <c:lblAlgn val="ctr"/>
        <c:lblOffset val="100"/>
        <c:noMultiLvlLbl val="0"/>
      </c:catAx>
      <c:valAx>
        <c:axId val="51650944"/>
        <c:scaling>
          <c:orientation val="minMax"/>
        </c:scaling>
        <c:delete val="1"/>
        <c:axPos val="l"/>
        <c:majorGridlines>
          <c:spPr>
            <a:ln>
              <a:noFill/>
            </a:ln>
          </c:spPr>
        </c:majorGridlines>
        <c:numFmt formatCode="0%" sourceLinked="1"/>
        <c:majorTickMark val="none"/>
        <c:minorTickMark val="none"/>
        <c:tickLblPos val="nextTo"/>
        <c:crossAx val="51575424"/>
        <c:crosses val="autoZero"/>
        <c:crossBetween val="between"/>
      </c:valAx>
    </c:plotArea>
    <c:legend>
      <c:legendPos val="b"/>
      <c:layout>
        <c:manualLayout>
          <c:xMode val="edge"/>
          <c:yMode val="edge"/>
          <c:x val="0"/>
          <c:y val="0.78608047352263111"/>
          <c:w val="0.9885567274925614"/>
          <c:h val="0.18319120476393835"/>
        </c:manualLayout>
      </c:layout>
      <c:overlay val="0"/>
      <c:txPr>
        <a:bodyPr/>
        <a:lstStyle/>
        <a:p>
          <a:pPr>
            <a:defRPr sz="700"/>
          </a:pPr>
          <a:endParaRPr lang="en-US"/>
        </a:p>
      </c:txPr>
    </c:legend>
    <c:plotVisOnly val="1"/>
    <c:dispBlanksAs val="gap"/>
    <c:showDLblsOverMax val="0"/>
  </c:chart>
  <c:spPr>
    <a:ln>
      <a:noFill/>
    </a:ln>
  </c:spPr>
  <c:txPr>
    <a:bodyPr/>
    <a:lstStyle/>
    <a:p>
      <a:pPr>
        <a:defRPr sz="1400"/>
      </a:pPr>
      <a:endParaRPr lang="en-US"/>
    </a:p>
  </c:txPr>
  <c:externalData r:id="rId1">
    <c:autoUpdate val="0"/>
  </c:externalData>
</c:chartSpace>
</file>

<file path=ppt/charts/chart5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172815848852131E-2"/>
          <c:y val="6.618914619180577E-2"/>
          <c:w val="0.95682713459299884"/>
          <c:h val="0.6618450507320337"/>
        </c:manualLayout>
      </c:layout>
      <c:barChart>
        <c:barDir val="col"/>
        <c:grouping val="clustered"/>
        <c:varyColors val="0"/>
        <c:ser>
          <c:idx val="0"/>
          <c:order val="0"/>
          <c:tx>
            <c:strRef>
              <c:f>Sheet1!$B$1</c:f>
              <c:strCache>
                <c:ptCount val="1"/>
                <c:pt idx="0">
                  <c:v>All visitors</c:v>
                </c:pt>
              </c:strCache>
            </c:strRef>
          </c:tx>
          <c:spPr>
            <a:solidFill>
              <a:srgbClr val="58595B"/>
            </a:solidFill>
          </c:spPr>
          <c:invertIfNegative val="0"/>
          <c:dLbls>
            <c:spPr>
              <a:noFill/>
              <a:ln>
                <a:noFill/>
              </a:ln>
              <a:effectLst/>
            </c:spPr>
            <c:txPr>
              <a:bodyPr/>
              <a:lstStyle/>
              <a:p>
                <a:pPr>
                  <a:defRPr sz="700">
                    <a:solidFill>
                      <a:srgbClr val="12074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0.09</c:v>
                </c:pt>
              </c:numCache>
            </c:numRef>
          </c:val>
        </c:ser>
        <c:ser>
          <c:idx val="1"/>
          <c:order val="1"/>
          <c:tx>
            <c:strRef>
              <c:f>Sheet1!$C$1</c:f>
              <c:strCache>
                <c:ptCount val="1"/>
                <c:pt idx="0">
                  <c:v>Family visitors</c:v>
                </c:pt>
              </c:strCache>
            </c:strRef>
          </c:tx>
          <c:spPr>
            <a:solidFill>
              <a:schemeClr val="accent6">
                <a:lumMod val="75000"/>
              </a:schemeClr>
            </a:solidFill>
          </c:spPr>
          <c:invertIfNegative val="0"/>
          <c:dLbls>
            <c:txPr>
              <a:bodyPr/>
              <a:lstStyle/>
              <a:p>
                <a:pPr>
                  <a:defRPr sz="700">
                    <a:solidFill>
                      <a:srgbClr val="000000"/>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0.12</c:v>
                </c:pt>
              </c:numCache>
            </c:numRef>
          </c:val>
        </c:ser>
        <c:dLbls>
          <c:showLegendKey val="0"/>
          <c:showVal val="0"/>
          <c:showCatName val="0"/>
          <c:showSerName val="0"/>
          <c:showPercent val="0"/>
          <c:showBubbleSize val="0"/>
        </c:dLbls>
        <c:gapWidth val="150"/>
        <c:axId val="103233408"/>
        <c:axId val="103234944"/>
      </c:barChart>
      <c:catAx>
        <c:axId val="103233408"/>
        <c:scaling>
          <c:orientation val="minMax"/>
        </c:scaling>
        <c:delete val="1"/>
        <c:axPos val="b"/>
        <c:numFmt formatCode="General" sourceLinked="0"/>
        <c:majorTickMark val="out"/>
        <c:minorTickMark val="none"/>
        <c:tickLblPos val="nextTo"/>
        <c:crossAx val="103234944"/>
        <c:crosses val="autoZero"/>
        <c:auto val="1"/>
        <c:lblAlgn val="ctr"/>
        <c:lblOffset val="100"/>
        <c:noMultiLvlLbl val="0"/>
      </c:catAx>
      <c:valAx>
        <c:axId val="103234944"/>
        <c:scaling>
          <c:orientation val="minMax"/>
          <c:max val="0.70000000000000007"/>
          <c:min val="0"/>
        </c:scaling>
        <c:delete val="1"/>
        <c:axPos val="l"/>
        <c:majorGridlines>
          <c:spPr>
            <a:ln>
              <a:noFill/>
            </a:ln>
          </c:spPr>
        </c:majorGridlines>
        <c:numFmt formatCode="0%" sourceLinked="1"/>
        <c:majorTickMark val="out"/>
        <c:minorTickMark val="none"/>
        <c:tickLblPos val="nextTo"/>
        <c:crossAx val="103233408"/>
        <c:crosses val="autoZero"/>
        <c:crossBetween val="between"/>
        <c:majorUnit val="0.1"/>
      </c:valAx>
    </c:plotArea>
    <c:legend>
      <c:legendPos val="b"/>
      <c:layout>
        <c:manualLayout>
          <c:xMode val="edge"/>
          <c:yMode val="edge"/>
          <c:x val="9.549884002542898E-2"/>
          <c:y val="0.82966591913738086"/>
          <c:w val="0.8251820860687118"/>
          <c:h val="8.0859536854749614E-2"/>
        </c:manualLayout>
      </c:layout>
      <c:overlay val="0"/>
      <c:txPr>
        <a:bodyPr/>
        <a:lstStyle/>
        <a:p>
          <a:pPr>
            <a:defRPr sz="700"/>
          </a:pPr>
          <a:endParaRPr lang="en-US"/>
        </a:p>
      </c:txPr>
    </c:legend>
    <c:plotVisOnly val="1"/>
    <c:dispBlanksAs val="gap"/>
    <c:showDLblsOverMax val="0"/>
  </c:chart>
  <c:spPr>
    <a:ln>
      <a:noFill/>
    </a:ln>
  </c:spPr>
  <c:txPr>
    <a:bodyPr/>
    <a:lstStyle/>
    <a:p>
      <a:pPr>
        <a:defRPr sz="1100"/>
      </a:pPr>
      <a:endParaRPr lang="en-US"/>
    </a:p>
  </c:txPr>
  <c:externalData r:id="rId1">
    <c:autoUpdate val="0"/>
  </c:externalData>
</c:chartSpace>
</file>

<file path=ppt/charts/chart5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40508761705425"/>
          <c:y val="2.7148712918115488E-2"/>
          <c:w val="0.60970461490899897"/>
          <c:h val="0.88543820138052498"/>
        </c:manualLayout>
      </c:layout>
      <c:barChart>
        <c:barDir val="col"/>
        <c:grouping val="percentStacked"/>
        <c:varyColors val="0"/>
        <c:ser>
          <c:idx val="0"/>
          <c:order val="0"/>
          <c:tx>
            <c:strRef>
              <c:f>Sheet1!$B$1</c:f>
              <c:strCache>
                <c:ptCount val="1"/>
                <c:pt idx="0">
                  <c:v>Hotel/Guest House</c:v>
                </c:pt>
              </c:strCache>
            </c:strRef>
          </c:tx>
          <c:invertIfNegative val="0"/>
          <c:dLbls>
            <c:txPr>
              <a:bodyPr/>
              <a:lstStyle/>
              <a:p>
                <a:pPr>
                  <a:defRPr sz="700">
                    <a:solidFill>
                      <a:schemeClr val="bg1"/>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Sheet1!$B$2</c:f>
              <c:numCache>
                <c:formatCode>0%</c:formatCode>
                <c:ptCount val="1"/>
                <c:pt idx="0">
                  <c:v>0.44</c:v>
                </c:pt>
              </c:numCache>
            </c:numRef>
          </c:val>
        </c:ser>
        <c:ser>
          <c:idx val="1"/>
          <c:order val="1"/>
          <c:tx>
            <c:strRef>
              <c:f>Sheet1!$C$1</c:f>
              <c:strCache>
                <c:ptCount val="1"/>
                <c:pt idx="0">
                  <c:v>B&amp;B</c:v>
                </c:pt>
              </c:strCache>
            </c:strRef>
          </c:tx>
          <c:spPr>
            <a:solidFill>
              <a:schemeClr val="accent6">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0.06</c:v>
                </c:pt>
              </c:numCache>
            </c:numRef>
          </c:val>
        </c:ser>
        <c:ser>
          <c:idx val="2"/>
          <c:order val="2"/>
          <c:tx>
            <c:strRef>
              <c:f>Sheet1!$D$1</c:f>
              <c:strCache>
                <c:ptCount val="1"/>
                <c:pt idx="0">
                  <c:v>Camping/Caravan</c:v>
                </c:pt>
              </c:strCache>
            </c:strRef>
          </c:tx>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Sheet1!$D$2</c:f>
              <c:numCache>
                <c:formatCode>0%</c:formatCode>
                <c:ptCount val="1"/>
                <c:pt idx="0">
                  <c:v>0.06</c:v>
                </c:pt>
              </c:numCache>
            </c:numRef>
          </c:val>
        </c:ser>
        <c:ser>
          <c:idx val="3"/>
          <c:order val="3"/>
          <c:tx>
            <c:strRef>
              <c:f>Sheet1!$E$1</c:f>
              <c:strCache>
                <c:ptCount val="1"/>
                <c:pt idx="0">
                  <c:v>Holiday Village</c:v>
                </c:pt>
              </c:strCache>
            </c:strRef>
          </c:tx>
          <c:spPr>
            <a:solidFill>
              <a:schemeClr val="bg2">
                <a:lumMod val="40000"/>
                <a:lumOff val="6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Sheet1!$E$2</c:f>
              <c:numCache>
                <c:formatCode>0%</c:formatCode>
                <c:ptCount val="1"/>
                <c:pt idx="0">
                  <c:v>0.1</c:v>
                </c:pt>
              </c:numCache>
            </c:numRef>
          </c:val>
        </c:ser>
        <c:ser>
          <c:idx val="4"/>
          <c:order val="4"/>
          <c:tx>
            <c:strRef>
              <c:f>Sheet1!$F$1</c:f>
              <c:strCache>
                <c:ptCount val="1"/>
                <c:pt idx="0">
                  <c:v>Rented Accomodation</c:v>
                </c:pt>
              </c:strCache>
            </c:strRef>
          </c:tx>
          <c:spPr>
            <a:solidFill>
              <a:schemeClr val="accent4">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Sheet1!$F$2</c:f>
              <c:numCache>
                <c:formatCode>0%</c:formatCode>
                <c:ptCount val="1"/>
                <c:pt idx="0">
                  <c:v>0.04</c:v>
                </c:pt>
              </c:numCache>
            </c:numRef>
          </c:val>
        </c:ser>
        <c:ser>
          <c:idx val="5"/>
          <c:order val="5"/>
          <c:tx>
            <c:strRef>
              <c:f>Sheet1!$G$1</c:f>
              <c:strCache>
                <c:ptCount val="1"/>
                <c:pt idx="0">
                  <c:v>Hostel/Univ/School</c:v>
                </c:pt>
              </c:strCache>
            </c:strRef>
          </c:tx>
          <c:spPr>
            <a:solidFill>
              <a:schemeClr val="accent4">
                <a:lumMod val="60000"/>
                <a:lumOff val="4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Sheet1!$G$2</c:f>
              <c:numCache>
                <c:formatCode>0%</c:formatCode>
                <c:ptCount val="1"/>
                <c:pt idx="0">
                  <c:v>0.03</c:v>
                </c:pt>
              </c:numCache>
            </c:numRef>
          </c:val>
        </c:ser>
        <c:ser>
          <c:idx val="6"/>
          <c:order val="6"/>
          <c:tx>
            <c:strRef>
              <c:f>Sheet1!$H$1</c:f>
              <c:strCache>
                <c:ptCount val="1"/>
                <c:pt idx="0">
                  <c:v>Free Guest</c:v>
                </c:pt>
              </c:strCache>
            </c:strRef>
          </c:tx>
          <c:spPr>
            <a:solidFill>
              <a:schemeClr val="bg1">
                <a:lumMod val="6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Sheet1!$H$2</c:f>
              <c:numCache>
                <c:formatCode>0%</c:formatCode>
                <c:ptCount val="1"/>
                <c:pt idx="0">
                  <c:v>0.21</c:v>
                </c:pt>
              </c:numCache>
            </c:numRef>
          </c:val>
        </c:ser>
        <c:ser>
          <c:idx val="7"/>
          <c:order val="7"/>
          <c:tx>
            <c:strRef>
              <c:f>Sheet1!$I$1</c:f>
              <c:strCache>
                <c:ptCount val="1"/>
                <c:pt idx="0">
                  <c:v>Other</c:v>
                </c:pt>
              </c:strCache>
            </c:strRef>
          </c:tx>
          <c:spPr>
            <a:solidFill>
              <a:schemeClr val="bg1">
                <a:lumMod val="8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Sheet1!$I$2</c:f>
              <c:numCache>
                <c:formatCode>0%</c:formatCode>
                <c:ptCount val="1"/>
                <c:pt idx="0">
                  <c:v>7.0000000000000007E-2</c:v>
                </c:pt>
              </c:numCache>
            </c:numRef>
          </c:val>
        </c:ser>
        <c:dLbls>
          <c:showLegendKey val="0"/>
          <c:showVal val="0"/>
          <c:showCatName val="0"/>
          <c:showSerName val="0"/>
          <c:showPercent val="0"/>
          <c:showBubbleSize val="0"/>
        </c:dLbls>
        <c:gapWidth val="150"/>
        <c:overlap val="100"/>
        <c:axId val="107970944"/>
        <c:axId val="107972480"/>
      </c:barChart>
      <c:catAx>
        <c:axId val="107970944"/>
        <c:scaling>
          <c:orientation val="minMax"/>
        </c:scaling>
        <c:delete val="1"/>
        <c:axPos val="b"/>
        <c:majorTickMark val="out"/>
        <c:minorTickMark val="none"/>
        <c:tickLblPos val="nextTo"/>
        <c:crossAx val="107972480"/>
        <c:crosses val="autoZero"/>
        <c:auto val="1"/>
        <c:lblAlgn val="ctr"/>
        <c:lblOffset val="100"/>
        <c:noMultiLvlLbl val="0"/>
      </c:catAx>
      <c:valAx>
        <c:axId val="107972480"/>
        <c:scaling>
          <c:orientation val="minMax"/>
        </c:scaling>
        <c:delete val="1"/>
        <c:axPos val="l"/>
        <c:numFmt formatCode="0%" sourceLinked="1"/>
        <c:majorTickMark val="out"/>
        <c:minorTickMark val="none"/>
        <c:tickLblPos val="nextTo"/>
        <c:crossAx val="107970944"/>
        <c:crosses val="autoZero"/>
        <c:crossBetween val="between"/>
      </c:valAx>
    </c:plotArea>
    <c:legend>
      <c:legendPos val="l"/>
      <c:layout>
        <c:manualLayout>
          <c:xMode val="edge"/>
          <c:yMode val="edge"/>
          <c:x val="1.3410922202876775E-2"/>
          <c:y val="7.7305220396288274E-2"/>
          <c:w val="0.45387023192565351"/>
          <c:h val="0.86118320203606602"/>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5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7746699172119507"/>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0.71</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0.12</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0.17</c:v>
                </c:pt>
              </c:numCache>
            </c:numRef>
          </c:val>
        </c:ser>
        <c:dLbls>
          <c:showLegendKey val="0"/>
          <c:showVal val="0"/>
          <c:showCatName val="0"/>
          <c:showSerName val="0"/>
          <c:showPercent val="0"/>
          <c:showBubbleSize val="0"/>
        </c:dLbls>
        <c:gapWidth val="55"/>
        <c:overlap val="100"/>
        <c:axId val="50823168"/>
        <c:axId val="50824704"/>
      </c:barChart>
      <c:catAx>
        <c:axId val="50823168"/>
        <c:scaling>
          <c:orientation val="minMax"/>
        </c:scaling>
        <c:delete val="1"/>
        <c:axPos val="b"/>
        <c:numFmt formatCode="General" sourceLinked="0"/>
        <c:majorTickMark val="none"/>
        <c:minorTickMark val="none"/>
        <c:tickLblPos val="nextTo"/>
        <c:crossAx val="50824704"/>
        <c:crosses val="autoZero"/>
        <c:auto val="1"/>
        <c:lblAlgn val="ctr"/>
        <c:lblOffset val="100"/>
        <c:noMultiLvlLbl val="0"/>
      </c:catAx>
      <c:valAx>
        <c:axId val="50824704"/>
        <c:scaling>
          <c:orientation val="minMax"/>
        </c:scaling>
        <c:delete val="1"/>
        <c:axPos val="l"/>
        <c:majorGridlines>
          <c:spPr>
            <a:ln>
              <a:noFill/>
            </a:ln>
          </c:spPr>
        </c:majorGridlines>
        <c:numFmt formatCode="0%" sourceLinked="1"/>
        <c:majorTickMark val="none"/>
        <c:minorTickMark val="none"/>
        <c:tickLblPos val="nextTo"/>
        <c:crossAx val="50823168"/>
        <c:crosses val="autoZero"/>
        <c:crossBetween val="between"/>
      </c:valAx>
    </c:plotArea>
    <c:legend>
      <c:legendPos val="b"/>
      <c:layout>
        <c:manualLayout>
          <c:xMode val="edge"/>
          <c:yMode val="edge"/>
          <c:x val="8.4639461990275597E-2"/>
          <c:y val="0.81305315874589168"/>
          <c:w val="0.83185839850656185"/>
          <c:h val="0.15514549533100319"/>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5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5378496707593403"/>
        </c:manualLayout>
      </c:layout>
      <c:barChart>
        <c:barDir val="col"/>
        <c:grouping val="percentStacked"/>
        <c:varyColors val="0"/>
        <c:ser>
          <c:idx val="0"/>
          <c:order val="0"/>
          <c:tx>
            <c:strRef>
              <c:f>Sheet1!$B$1</c:f>
              <c:strCache>
                <c:ptCount val="1"/>
                <c:pt idx="0">
                  <c:v>January-March</c:v>
                </c:pt>
              </c:strCache>
            </c:strRef>
          </c:tx>
          <c:spPr>
            <a:solidFill>
              <a:schemeClr val="accent5">
                <a:lumMod val="40000"/>
                <a:lumOff val="6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0.08</c:v>
                </c:pt>
              </c:numCache>
            </c:numRef>
          </c:val>
        </c:ser>
        <c:ser>
          <c:idx val="1"/>
          <c:order val="1"/>
          <c:tx>
            <c:strRef>
              <c:f>Sheet1!$C$1</c:f>
              <c:strCache>
                <c:ptCount val="1"/>
                <c:pt idx="0">
                  <c:v>April-June</c:v>
                </c:pt>
              </c:strCache>
            </c:strRef>
          </c:tx>
          <c:spPr>
            <a:solidFill>
              <a:schemeClr val="accent4"/>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0.3</c:v>
                </c:pt>
              </c:numCache>
            </c:numRef>
          </c:val>
        </c:ser>
        <c:ser>
          <c:idx val="2"/>
          <c:order val="2"/>
          <c:tx>
            <c:strRef>
              <c:f>Sheet1!$D$1</c:f>
              <c:strCache>
                <c:ptCount val="1"/>
                <c:pt idx="0">
                  <c:v>July-September</c:v>
                </c:pt>
              </c:strCache>
            </c:strRef>
          </c:tx>
          <c:spPr>
            <a:solidFill>
              <a:schemeClr val="bg2"/>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0.5</c:v>
                </c:pt>
              </c:numCache>
            </c:numRef>
          </c:val>
        </c:ser>
        <c:ser>
          <c:idx val="3"/>
          <c:order val="3"/>
          <c:tx>
            <c:strRef>
              <c:f>Sheet1!$E$1</c:f>
              <c:strCache>
                <c:ptCount val="1"/>
                <c:pt idx="0">
                  <c:v>October-December</c:v>
                </c:pt>
              </c:strCache>
            </c:strRef>
          </c:tx>
          <c:spPr>
            <a:solidFill>
              <a:schemeClr val="accent2">
                <a:lumMod val="60000"/>
                <a:lumOff val="40000"/>
              </a:schemeClr>
            </a:solidFill>
          </c:spPr>
          <c:invertIfNegative val="0"/>
          <c:dLbls>
            <c:spPr>
              <a:noFill/>
              <a:ln>
                <a:noFill/>
              </a:ln>
              <a:effectLst/>
            </c:spPr>
            <c:txPr>
              <a:bodyPr/>
              <a:lstStyle/>
              <a:p>
                <a:pPr>
                  <a:defRPr sz="7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Sheet1!$E$2</c:f>
              <c:numCache>
                <c:formatCode>0%</c:formatCode>
                <c:ptCount val="1"/>
                <c:pt idx="0">
                  <c:v>0.12</c:v>
                </c:pt>
              </c:numCache>
            </c:numRef>
          </c:val>
        </c:ser>
        <c:dLbls>
          <c:showLegendKey val="0"/>
          <c:showVal val="0"/>
          <c:showCatName val="0"/>
          <c:showSerName val="0"/>
          <c:showPercent val="0"/>
          <c:showBubbleSize val="0"/>
        </c:dLbls>
        <c:gapWidth val="55"/>
        <c:overlap val="100"/>
        <c:axId val="51124864"/>
        <c:axId val="51159424"/>
      </c:barChart>
      <c:catAx>
        <c:axId val="51124864"/>
        <c:scaling>
          <c:orientation val="minMax"/>
        </c:scaling>
        <c:delete val="1"/>
        <c:axPos val="b"/>
        <c:numFmt formatCode="General" sourceLinked="0"/>
        <c:majorTickMark val="none"/>
        <c:minorTickMark val="none"/>
        <c:tickLblPos val="nextTo"/>
        <c:crossAx val="51159424"/>
        <c:crosses val="autoZero"/>
        <c:auto val="1"/>
        <c:lblAlgn val="ctr"/>
        <c:lblOffset val="100"/>
        <c:noMultiLvlLbl val="0"/>
      </c:catAx>
      <c:valAx>
        <c:axId val="51159424"/>
        <c:scaling>
          <c:orientation val="minMax"/>
        </c:scaling>
        <c:delete val="1"/>
        <c:axPos val="l"/>
        <c:majorGridlines>
          <c:spPr>
            <a:ln>
              <a:noFill/>
            </a:ln>
          </c:spPr>
        </c:majorGridlines>
        <c:numFmt formatCode="0%" sourceLinked="1"/>
        <c:majorTickMark val="none"/>
        <c:minorTickMark val="none"/>
        <c:tickLblPos val="nextTo"/>
        <c:crossAx val="51124864"/>
        <c:crosses val="autoZero"/>
        <c:crossBetween val="between"/>
      </c:valAx>
    </c:plotArea>
    <c:legend>
      <c:legendPos val="b"/>
      <c:layout>
        <c:manualLayout>
          <c:xMode val="edge"/>
          <c:yMode val="edge"/>
          <c:x val="0"/>
          <c:y val="0.76047353876143897"/>
          <c:w val="0.99657298616587275"/>
          <c:h val="0.20367675257289206"/>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5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291443362794883E-2"/>
          <c:y val="8.1130431240944323E-2"/>
          <c:w val="0.91445653598246746"/>
          <c:h val="0.66402774098041084"/>
        </c:manualLayout>
      </c:layout>
      <c:barChart>
        <c:barDir val="col"/>
        <c:grouping val="percentStacked"/>
        <c:varyColors val="0"/>
        <c:ser>
          <c:idx val="0"/>
          <c:order val="0"/>
          <c:tx>
            <c:strRef>
              <c:f>Sheet1!$B$1</c:f>
              <c:strCache>
                <c:ptCount val="1"/>
                <c:pt idx="0">
                  <c:v>Aged 16-34 years</c:v>
                </c:pt>
              </c:strCache>
            </c:strRef>
          </c:tx>
          <c:spPr>
            <a:solidFill>
              <a:srgbClr val="FF0000"/>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0.2</c:v>
                </c:pt>
              </c:numCache>
            </c:numRef>
          </c:val>
        </c:ser>
        <c:ser>
          <c:idx val="1"/>
          <c:order val="1"/>
          <c:tx>
            <c:strRef>
              <c:f>Sheet1!$C$1</c:f>
              <c:strCache>
                <c:ptCount val="1"/>
                <c:pt idx="0">
                  <c:v>Aged 35-54 years</c:v>
                </c:pt>
              </c:strCache>
            </c:strRef>
          </c:tx>
          <c:spPr>
            <a:solidFill>
              <a:schemeClr val="accent4"/>
            </a:solidFill>
          </c:spPr>
          <c:invertIfNegative val="0"/>
          <c:dLbls>
            <c:spPr>
              <a:noFill/>
              <a:ln>
                <a:noFill/>
              </a:ln>
              <a:effectLst/>
            </c:spPr>
            <c:txPr>
              <a:bodyPr/>
              <a:lstStyle/>
              <a:p>
                <a:pPr>
                  <a:defRPr sz="700">
                    <a:solidFill>
                      <a:schemeClr val="tx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Sheet1!$C$2</c:f>
              <c:numCache>
                <c:formatCode>0%</c:formatCode>
                <c:ptCount val="1"/>
                <c:pt idx="0">
                  <c:v>0.44</c:v>
                </c:pt>
              </c:numCache>
            </c:numRef>
          </c:val>
        </c:ser>
        <c:ser>
          <c:idx val="2"/>
          <c:order val="2"/>
          <c:tx>
            <c:strRef>
              <c:f>Sheet1!$D$1</c:f>
              <c:strCache>
                <c:ptCount val="1"/>
                <c:pt idx="0">
                  <c:v>Aged 55 years or over</c:v>
                </c:pt>
              </c:strCache>
            </c:strRef>
          </c:tx>
          <c:spPr>
            <a:solidFill>
              <a:srgbClr val="646363"/>
            </a:solidFill>
          </c:spPr>
          <c:invertIfNegative val="0"/>
          <c:dLbls>
            <c:spPr>
              <a:noFill/>
              <a:ln>
                <a:noFill/>
              </a:ln>
              <a:effectLst/>
            </c:spPr>
            <c:txPr>
              <a:bodyPr/>
              <a:lstStyle/>
              <a:p>
                <a:pPr>
                  <a:defRPr sz="70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Sheet1!$D$2</c:f>
              <c:numCache>
                <c:formatCode>0%</c:formatCode>
                <c:ptCount val="1"/>
                <c:pt idx="0">
                  <c:v>0.36</c:v>
                </c:pt>
              </c:numCache>
            </c:numRef>
          </c:val>
        </c:ser>
        <c:dLbls>
          <c:showLegendKey val="0"/>
          <c:showVal val="0"/>
          <c:showCatName val="0"/>
          <c:showSerName val="0"/>
          <c:showPercent val="0"/>
          <c:showBubbleSize val="0"/>
        </c:dLbls>
        <c:gapWidth val="55"/>
        <c:overlap val="100"/>
        <c:axId val="51167616"/>
        <c:axId val="51169152"/>
      </c:barChart>
      <c:catAx>
        <c:axId val="51167616"/>
        <c:scaling>
          <c:orientation val="minMax"/>
        </c:scaling>
        <c:delete val="1"/>
        <c:axPos val="b"/>
        <c:numFmt formatCode="General" sourceLinked="0"/>
        <c:majorTickMark val="none"/>
        <c:minorTickMark val="none"/>
        <c:tickLblPos val="nextTo"/>
        <c:crossAx val="51169152"/>
        <c:crosses val="autoZero"/>
        <c:auto val="1"/>
        <c:lblAlgn val="ctr"/>
        <c:lblOffset val="100"/>
        <c:noMultiLvlLbl val="0"/>
      </c:catAx>
      <c:valAx>
        <c:axId val="51169152"/>
        <c:scaling>
          <c:orientation val="minMax"/>
        </c:scaling>
        <c:delete val="1"/>
        <c:axPos val="l"/>
        <c:majorGridlines>
          <c:spPr>
            <a:ln>
              <a:noFill/>
            </a:ln>
          </c:spPr>
        </c:majorGridlines>
        <c:numFmt formatCode="0%" sourceLinked="1"/>
        <c:majorTickMark val="none"/>
        <c:minorTickMark val="none"/>
        <c:tickLblPos val="nextTo"/>
        <c:crossAx val="51167616"/>
        <c:crosses val="autoZero"/>
        <c:crossBetween val="between"/>
      </c:valAx>
    </c:plotArea>
    <c:legend>
      <c:legendPos val="b"/>
      <c:layout>
        <c:manualLayout>
          <c:xMode val="edge"/>
          <c:yMode val="edge"/>
          <c:x val="0"/>
          <c:y val="0.78608047352263111"/>
          <c:w val="0.9885567274925614"/>
          <c:h val="0.18319120476393835"/>
        </c:manualLayout>
      </c:layout>
      <c:overlay val="0"/>
      <c:txPr>
        <a:bodyPr/>
        <a:lstStyle/>
        <a:p>
          <a:pPr>
            <a:defRPr sz="700"/>
          </a:pPr>
          <a:endParaRPr lang="en-US"/>
        </a:p>
      </c:txPr>
    </c:legend>
    <c:plotVisOnly val="1"/>
    <c:dispBlanksAs val="gap"/>
    <c:showDLblsOverMax val="0"/>
  </c:chart>
  <c:spPr>
    <a:ln>
      <a:noFill/>
    </a:ln>
  </c:spPr>
  <c:txPr>
    <a:bodyPr/>
    <a:lstStyle/>
    <a:p>
      <a:pPr>
        <a:defRPr sz="1400"/>
      </a:pPr>
      <a:endParaRPr lang="en-US"/>
    </a:p>
  </c:txPr>
  <c:externalData r:id="rId1">
    <c:autoUpdate val="0"/>
  </c:externalData>
</c:chartSpace>
</file>

<file path=ppt/charts/chart5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3172815848852131E-2"/>
          <c:y val="6.618914619180577E-2"/>
          <c:w val="0.95682713459299884"/>
          <c:h val="0.6618450507320337"/>
        </c:manualLayout>
      </c:layout>
      <c:barChart>
        <c:barDir val="col"/>
        <c:grouping val="clustered"/>
        <c:varyColors val="0"/>
        <c:ser>
          <c:idx val="0"/>
          <c:order val="0"/>
          <c:tx>
            <c:strRef>
              <c:f>Sheet1!$B$1</c:f>
              <c:strCache>
                <c:ptCount val="1"/>
                <c:pt idx="0">
                  <c:v>All visitors</c:v>
                </c:pt>
              </c:strCache>
            </c:strRef>
          </c:tx>
          <c:spPr>
            <a:solidFill>
              <a:srgbClr val="58595B"/>
            </a:solidFill>
          </c:spPr>
          <c:invertIfNegative val="0"/>
          <c:dLbls>
            <c:spPr>
              <a:noFill/>
              <a:ln>
                <a:noFill/>
              </a:ln>
              <a:effectLst/>
            </c:spPr>
            <c:txPr>
              <a:bodyPr/>
              <a:lstStyle/>
              <a:p>
                <a:pPr>
                  <a:defRPr sz="700">
                    <a:solidFill>
                      <a:srgbClr val="12074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Core Cities</c:v>
                </c:pt>
              </c:strCache>
            </c:strRef>
          </c:cat>
          <c:val>
            <c:numRef>
              <c:f>Sheet1!$B$2</c:f>
              <c:numCache>
                <c:formatCode>0%</c:formatCode>
                <c:ptCount val="1"/>
                <c:pt idx="0">
                  <c:v>7.0000000000000007E-2</c:v>
                </c:pt>
              </c:numCache>
            </c:numRef>
          </c:val>
        </c:ser>
        <c:ser>
          <c:idx val="1"/>
          <c:order val="1"/>
          <c:tx>
            <c:strRef>
              <c:f>Sheet1!$C$1</c:f>
              <c:strCache>
                <c:ptCount val="1"/>
                <c:pt idx="0">
                  <c:v>Family visitors</c:v>
                </c:pt>
              </c:strCache>
            </c:strRef>
          </c:tx>
          <c:spPr>
            <a:solidFill>
              <a:schemeClr val="accent6">
                <a:lumMod val="75000"/>
              </a:schemeClr>
            </a:solidFill>
          </c:spPr>
          <c:invertIfNegative val="0"/>
          <c:dLbls>
            <c:txPr>
              <a:bodyPr/>
              <a:lstStyle/>
              <a:p>
                <a:pPr>
                  <a:defRPr sz="700">
                    <a:solidFill>
                      <a:srgbClr val="000000"/>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0.09</c:v>
                </c:pt>
              </c:numCache>
            </c:numRef>
          </c:val>
        </c:ser>
        <c:dLbls>
          <c:showLegendKey val="0"/>
          <c:showVal val="0"/>
          <c:showCatName val="0"/>
          <c:showSerName val="0"/>
          <c:showPercent val="0"/>
          <c:showBubbleSize val="0"/>
        </c:dLbls>
        <c:gapWidth val="150"/>
        <c:axId val="51330432"/>
        <c:axId val="51336320"/>
      </c:barChart>
      <c:catAx>
        <c:axId val="51330432"/>
        <c:scaling>
          <c:orientation val="minMax"/>
        </c:scaling>
        <c:delete val="1"/>
        <c:axPos val="b"/>
        <c:numFmt formatCode="General" sourceLinked="0"/>
        <c:majorTickMark val="out"/>
        <c:minorTickMark val="none"/>
        <c:tickLblPos val="nextTo"/>
        <c:crossAx val="51336320"/>
        <c:crosses val="autoZero"/>
        <c:auto val="1"/>
        <c:lblAlgn val="ctr"/>
        <c:lblOffset val="100"/>
        <c:noMultiLvlLbl val="0"/>
      </c:catAx>
      <c:valAx>
        <c:axId val="51336320"/>
        <c:scaling>
          <c:orientation val="minMax"/>
          <c:max val="0.70000000000000007"/>
          <c:min val="0"/>
        </c:scaling>
        <c:delete val="1"/>
        <c:axPos val="l"/>
        <c:majorGridlines>
          <c:spPr>
            <a:ln>
              <a:noFill/>
            </a:ln>
          </c:spPr>
        </c:majorGridlines>
        <c:numFmt formatCode="0%" sourceLinked="1"/>
        <c:majorTickMark val="out"/>
        <c:minorTickMark val="none"/>
        <c:tickLblPos val="nextTo"/>
        <c:crossAx val="51330432"/>
        <c:crosses val="autoZero"/>
        <c:crossBetween val="between"/>
        <c:majorUnit val="0.1"/>
      </c:valAx>
    </c:plotArea>
    <c:legend>
      <c:legendPos val="b"/>
      <c:layout>
        <c:manualLayout>
          <c:xMode val="edge"/>
          <c:yMode val="edge"/>
          <c:x val="9.549884002542898E-2"/>
          <c:y val="0.82966591913738086"/>
          <c:w val="0.8251820860687118"/>
          <c:h val="8.0859536854749614E-2"/>
        </c:manualLayout>
      </c:layout>
      <c:overlay val="0"/>
      <c:txPr>
        <a:bodyPr/>
        <a:lstStyle/>
        <a:p>
          <a:pPr>
            <a:defRPr sz="700"/>
          </a:pPr>
          <a:endParaRPr lang="en-US"/>
        </a:p>
      </c:txPr>
    </c:legend>
    <c:plotVisOnly val="1"/>
    <c:dispBlanksAs val="gap"/>
    <c:showDLblsOverMax val="0"/>
  </c:chart>
  <c:spPr>
    <a:ln>
      <a:noFill/>
    </a:ln>
  </c:spPr>
  <c:txPr>
    <a:bodyPr/>
    <a:lstStyle/>
    <a:p>
      <a:pPr>
        <a:defRPr sz="1100"/>
      </a:pPr>
      <a:endParaRPr lang="en-US"/>
    </a:p>
  </c:txPr>
  <c:externalData r:id="rId1">
    <c:autoUpdate val="0"/>
  </c:externalData>
</c:chartSpace>
</file>

<file path=ppt/charts/chart5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40508761705425"/>
          <c:y val="2.7148712918115488E-2"/>
          <c:w val="0.60970461490899897"/>
          <c:h val="0.88543820138052498"/>
        </c:manualLayout>
      </c:layout>
      <c:barChart>
        <c:barDir val="col"/>
        <c:grouping val="percentStacked"/>
        <c:varyColors val="0"/>
        <c:ser>
          <c:idx val="0"/>
          <c:order val="0"/>
          <c:tx>
            <c:strRef>
              <c:f>Sheet1!$B$1</c:f>
              <c:strCache>
                <c:ptCount val="1"/>
                <c:pt idx="0">
                  <c:v>Hotel/Guest House</c:v>
                </c:pt>
              </c:strCache>
            </c:strRef>
          </c:tx>
          <c:invertIfNegative val="0"/>
          <c:dLbls>
            <c:txPr>
              <a:bodyPr/>
              <a:lstStyle/>
              <a:p>
                <a:pPr>
                  <a:defRPr sz="700">
                    <a:solidFill>
                      <a:schemeClr val="bg1"/>
                    </a:solidFill>
                  </a:defRPr>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Sheet1!$B$2</c:f>
              <c:numCache>
                <c:formatCode>0%</c:formatCode>
                <c:ptCount val="1"/>
                <c:pt idx="0">
                  <c:v>0.4</c:v>
                </c:pt>
              </c:numCache>
            </c:numRef>
          </c:val>
        </c:ser>
        <c:ser>
          <c:idx val="1"/>
          <c:order val="1"/>
          <c:tx>
            <c:strRef>
              <c:f>Sheet1!$C$1</c:f>
              <c:strCache>
                <c:ptCount val="1"/>
                <c:pt idx="0">
                  <c:v>B&amp;B</c:v>
                </c:pt>
              </c:strCache>
            </c:strRef>
          </c:tx>
          <c:spPr>
            <a:solidFill>
              <a:schemeClr val="accent6">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Sheet1!$C$2</c:f>
              <c:numCache>
                <c:formatCode>0%</c:formatCode>
                <c:ptCount val="1"/>
                <c:pt idx="0">
                  <c:v>0.12</c:v>
                </c:pt>
              </c:numCache>
            </c:numRef>
          </c:val>
        </c:ser>
        <c:ser>
          <c:idx val="2"/>
          <c:order val="2"/>
          <c:tx>
            <c:strRef>
              <c:f>Sheet1!$D$1</c:f>
              <c:strCache>
                <c:ptCount val="1"/>
                <c:pt idx="0">
                  <c:v>Camping/Caravan</c:v>
                </c:pt>
              </c:strCache>
            </c:strRef>
          </c:tx>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Sheet1!$D$2</c:f>
              <c:numCache>
                <c:formatCode>0%</c:formatCode>
                <c:ptCount val="1"/>
                <c:pt idx="0">
                  <c:v>0.11</c:v>
                </c:pt>
              </c:numCache>
            </c:numRef>
          </c:val>
        </c:ser>
        <c:ser>
          <c:idx val="3"/>
          <c:order val="3"/>
          <c:tx>
            <c:strRef>
              <c:f>Sheet1!$E$1</c:f>
              <c:strCache>
                <c:ptCount val="1"/>
                <c:pt idx="0">
                  <c:v>Holiday Village</c:v>
                </c:pt>
              </c:strCache>
            </c:strRef>
          </c:tx>
          <c:spPr>
            <a:solidFill>
              <a:schemeClr val="bg2">
                <a:lumMod val="40000"/>
                <a:lumOff val="6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Sheet1!$E$2</c:f>
              <c:numCache>
                <c:formatCode>0%</c:formatCode>
                <c:ptCount val="1"/>
                <c:pt idx="0">
                  <c:v>0.08</c:v>
                </c:pt>
              </c:numCache>
            </c:numRef>
          </c:val>
        </c:ser>
        <c:ser>
          <c:idx val="4"/>
          <c:order val="4"/>
          <c:tx>
            <c:strRef>
              <c:f>Sheet1!$F$1</c:f>
              <c:strCache>
                <c:ptCount val="1"/>
                <c:pt idx="0">
                  <c:v>Rented Accomodation</c:v>
                </c:pt>
              </c:strCache>
            </c:strRef>
          </c:tx>
          <c:spPr>
            <a:solidFill>
              <a:schemeClr val="accent4">
                <a:lumMod val="7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Sheet1!$F$2</c:f>
              <c:numCache>
                <c:formatCode>0%</c:formatCode>
                <c:ptCount val="1"/>
                <c:pt idx="0">
                  <c:v>0.08</c:v>
                </c:pt>
              </c:numCache>
            </c:numRef>
          </c:val>
        </c:ser>
        <c:ser>
          <c:idx val="5"/>
          <c:order val="5"/>
          <c:tx>
            <c:strRef>
              <c:f>Sheet1!$G$1</c:f>
              <c:strCache>
                <c:ptCount val="1"/>
                <c:pt idx="0">
                  <c:v>Hostel/Univ/School</c:v>
                </c:pt>
              </c:strCache>
            </c:strRef>
          </c:tx>
          <c:spPr>
            <a:solidFill>
              <a:schemeClr val="accent4">
                <a:lumMod val="60000"/>
                <a:lumOff val="40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Sheet1!$G$2</c:f>
              <c:numCache>
                <c:formatCode>0%</c:formatCode>
                <c:ptCount val="1"/>
                <c:pt idx="0">
                  <c:v>0.02</c:v>
                </c:pt>
              </c:numCache>
            </c:numRef>
          </c:val>
        </c:ser>
        <c:ser>
          <c:idx val="6"/>
          <c:order val="6"/>
          <c:tx>
            <c:strRef>
              <c:f>Sheet1!$H$1</c:f>
              <c:strCache>
                <c:ptCount val="1"/>
                <c:pt idx="0">
                  <c:v>Free Guest</c:v>
                </c:pt>
              </c:strCache>
            </c:strRef>
          </c:tx>
          <c:spPr>
            <a:solidFill>
              <a:schemeClr val="bg1">
                <a:lumMod val="6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Sheet1!$H$2</c:f>
              <c:numCache>
                <c:formatCode>0%</c:formatCode>
                <c:ptCount val="1"/>
                <c:pt idx="0">
                  <c:v>0.14000000000000001</c:v>
                </c:pt>
              </c:numCache>
            </c:numRef>
          </c:val>
        </c:ser>
        <c:ser>
          <c:idx val="7"/>
          <c:order val="7"/>
          <c:tx>
            <c:strRef>
              <c:f>Sheet1!$I$1</c:f>
              <c:strCache>
                <c:ptCount val="1"/>
                <c:pt idx="0">
                  <c:v>Other</c:v>
                </c:pt>
              </c:strCache>
            </c:strRef>
          </c:tx>
          <c:spPr>
            <a:solidFill>
              <a:schemeClr val="bg1">
                <a:lumMod val="85000"/>
              </a:schemeClr>
            </a:solidFill>
          </c:spPr>
          <c:invertIfNegative val="0"/>
          <c:dLbls>
            <c:txPr>
              <a:bodyPr/>
              <a:lstStyle/>
              <a:p>
                <a:pPr>
                  <a:defRPr sz="700"/>
                </a:pPr>
                <a:endParaRPr lang="en-US"/>
              </a:p>
            </c:txPr>
            <c:showLegendKey val="0"/>
            <c:showVal val="1"/>
            <c:showCatName val="0"/>
            <c:showSerName val="0"/>
            <c:showPercent val="0"/>
            <c:showBubbleSize val="0"/>
            <c:showLeaderLines val="0"/>
          </c:dLbls>
          <c:cat>
            <c:strRef>
              <c:f>Sheet1!$A$2</c:f>
              <c:strCache>
                <c:ptCount val="1"/>
                <c:pt idx="0">
                  <c:v>Core Cities</c:v>
                </c:pt>
              </c:strCache>
            </c:strRef>
          </c:cat>
          <c:val>
            <c:numRef>
              <c:f>Sheet1!$I$2</c:f>
              <c:numCache>
                <c:formatCode>0%</c:formatCode>
                <c:ptCount val="1"/>
                <c:pt idx="0">
                  <c:v>0.04</c:v>
                </c:pt>
              </c:numCache>
            </c:numRef>
          </c:val>
        </c:ser>
        <c:dLbls>
          <c:showLegendKey val="0"/>
          <c:showVal val="0"/>
          <c:showCatName val="0"/>
          <c:showSerName val="0"/>
          <c:showPercent val="0"/>
          <c:showBubbleSize val="0"/>
        </c:dLbls>
        <c:gapWidth val="150"/>
        <c:overlap val="100"/>
        <c:axId val="51390336"/>
        <c:axId val="51391872"/>
      </c:barChart>
      <c:catAx>
        <c:axId val="51390336"/>
        <c:scaling>
          <c:orientation val="minMax"/>
        </c:scaling>
        <c:delete val="1"/>
        <c:axPos val="b"/>
        <c:majorTickMark val="out"/>
        <c:minorTickMark val="none"/>
        <c:tickLblPos val="nextTo"/>
        <c:crossAx val="51391872"/>
        <c:crosses val="autoZero"/>
        <c:auto val="1"/>
        <c:lblAlgn val="ctr"/>
        <c:lblOffset val="100"/>
        <c:noMultiLvlLbl val="0"/>
      </c:catAx>
      <c:valAx>
        <c:axId val="51391872"/>
        <c:scaling>
          <c:orientation val="minMax"/>
        </c:scaling>
        <c:delete val="1"/>
        <c:axPos val="l"/>
        <c:numFmt formatCode="0%" sourceLinked="1"/>
        <c:majorTickMark val="out"/>
        <c:minorTickMark val="none"/>
        <c:tickLblPos val="nextTo"/>
        <c:crossAx val="51390336"/>
        <c:crosses val="autoZero"/>
        <c:crossBetween val="between"/>
      </c:valAx>
    </c:plotArea>
    <c:legend>
      <c:legendPos val="l"/>
      <c:layout>
        <c:manualLayout>
          <c:xMode val="edge"/>
          <c:yMode val="edge"/>
          <c:x val="1.3410922202876775E-2"/>
          <c:y val="7.7305220396288274E-2"/>
          <c:w val="0.45387023192565351"/>
          <c:h val="0.86118320203606602"/>
        </c:manualLayout>
      </c:layout>
      <c:overlay val="0"/>
      <c:txPr>
        <a:bodyPr/>
        <a:lstStyle/>
        <a:p>
          <a:pPr>
            <a:defRPr sz="700"/>
          </a:pPr>
          <a:endParaRPr lang="en-US"/>
        </a:p>
      </c:txPr>
    </c:legend>
    <c:plotVisOnly val="1"/>
    <c:dispBlanksAs val="gap"/>
    <c:showDLblsOverMax val="0"/>
  </c:chart>
  <c:spPr>
    <a:ln>
      <a:noFill/>
    </a:ln>
  </c:spPr>
  <c:txPr>
    <a:bodyPr/>
    <a:lstStyle/>
    <a:p>
      <a:pPr>
        <a:defRPr sz="10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813702849806864E-2"/>
          <c:y val="8.1130431240944309E-2"/>
          <c:w val="0.91445653598246746"/>
          <c:h val="0.67746699172119507"/>
        </c:manualLayout>
      </c:layout>
      <c:barChart>
        <c:barDir val="col"/>
        <c:grouping val="percentStacked"/>
        <c:varyColors val="0"/>
        <c:ser>
          <c:idx val="0"/>
          <c:order val="0"/>
          <c:tx>
            <c:strRef>
              <c:f>Sheet1!$B$1</c:f>
              <c:strCache>
                <c:ptCount val="1"/>
                <c:pt idx="0">
                  <c:v>Europe</c:v>
                </c:pt>
              </c:strCache>
            </c:strRef>
          </c:tx>
          <c:spPr>
            <a:solidFill>
              <a:srgbClr val="FF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Sheet1!$B$2:$B$11</c:f>
              <c:numCache>
                <c:formatCode>0%</c:formatCode>
                <c:ptCount val="10"/>
                <c:pt idx="0">
                  <c:v>0.71</c:v>
                </c:pt>
                <c:pt idx="1">
                  <c:v>0.7</c:v>
                </c:pt>
                <c:pt idx="2">
                  <c:v>0.65</c:v>
                </c:pt>
                <c:pt idx="3">
                  <c:v>0.67</c:v>
                </c:pt>
                <c:pt idx="4">
                  <c:v>0.68</c:v>
                </c:pt>
                <c:pt idx="5">
                  <c:v>0.65</c:v>
                </c:pt>
                <c:pt idx="6">
                  <c:v>0.84</c:v>
                </c:pt>
                <c:pt idx="7">
                  <c:v>0.71</c:v>
                </c:pt>
                <c:pt idx="8">
                  <c:v>0.71</c:v>
                </c:pt>
                <c:pt idx="9">
                  <c:v>0.64</c:v>
                </c:pt>
              </c:numCache>
            </c:numRef>
          </c:val>
        </c:ser>
        <c:ser>
          <c:idx val="1"/>
          <c:order val="1"/>
          <c:tx>
            <c:strRef>
              <c:f>Sheet1!$C$1</c:f>
              <c:strCache>
                <c:ptCount val="1"/>
                <c:pt idx="0">
                  <c:v>North America</c:v>
                </c:pt>
              </c:strCache>
            </c:strRef>
          </c:tx>
          <c:spPr>
            <a:solidFill>
              <a:schemeClr val="accent4"/>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Sheet1!$C$2:$C$11</c:f>
              <c:numCache>
                <c:formatCode>0%</c:formatCode>
                <c:ptCount val="10"/>
                <c:pt idx="0">
                  <c:v>0.11</c:v>
                </c:pt>
                <c:pt idx="1">
                  <c:v>0.11</c:v>
                </c:pt>
                <c:pt idx="2">
                  <c:v>0.13</c:v>
                </c:pt>
                <c:pt idx="3">
                  <c:v>0.1</c:v>
                </c:pt>
                <c:pt idx="4">
                  <c:v>0.1</c:v>
                </c:pt>
                <c:pt idx="5">
                  <c:v>0.14000000000000001</c:v>
                </c:pt>
                <c:pt idx="6">
                  <c:v>0.06</c:v>
                </c:pt>
                <c:pt idx="7">
                  <c:v>0.12</c:v>
                </c:pt>
                <c:pt idx="8">
                  <c:v>0.12</c:v>
                </c:pt>
                <c:pt idx="9">
                  <c:v>0.2</c:v>
                </c:pt>
              </c:numCache>
            </c:numRef>
          </c:val>
        </c:ser>
        <c:ser>
          <c:idx val="2"/>
          <c:order val="2"/>
          <c:tx>
            <c:strRef>
              <c:f>Sheet1!$D$1</c:f>
              <c:strCache>
                <c:ptCount val="1"/>
                <c:pt idx="0">
                  <c:v>Rest of the World</c:v>
                </c:pt>
              </c:strCache>
            </c:strRef>
          </c:tx>
          <c:spPr>
            <a:solidFill>
              <a:schemeClr val="accent6">
                <a:lumMod val="90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Total UK</c:v>
                </c:pt>
                <c:pt idx="1">
                  <c:v>All Engl. Destinations</c:v>
                </c:pt>
                <c:pt idx="2">
                  <c:v>London</c:v>
                </c:pt>
                <c:pt idx="3">
                  <c:v>Core Cities</c:v>
                </c:pt>
                <c:pt idx="4">
                  <c:v>Urban Area 200k+</c:v>
                </c:pt>
                <c:pt idx="5">
                  <c:v>Heritage Cities</c:v>
                </c:pt>
                <c:pt idx="6">
                  <c:v>Coastal Towns</c:v>
                </c:pt>
                <c:pt idx="7">
                  <c:v>Other Towns</c:v>
                </c:pt>
                <c:pt idx="8">
                  <c:v>Other Rural</c:v>
                </c:pt>
                <c:pt idx="9">
                  <c:v>Non-England</c:v>
                </c:pt>
              </c:strCache>
            </c:strRef>
          </c:cat>
          <c:val>
            <c:numRef>
              <c:f>Sheet1!$D$2:$D$11</c:f>
              <c:numCache>
                <c:formatCode>0%</c:formatCode>
                <c:ptCount val="10"/>
                <c:pt idx="0">
                  <c:v>0.17</c:v>
                </c:pt>
                <c:pt idx="1">
                  <c:v>0.19</c:v>
                </c:pt>
                <c:pt idx="2">
                  <c:v>0.22</c:v>
                </c:pt>
                <c:pt idx="3">
                  <c:v>0.22</c:v>
                </c:pt>
                <c:pt idx="4">
                  <c:v>0.22</c:v>
                </c:pt>
                <c:pt idx="5">
                  <c:v>0.21</c:v>
                </c:pt>
                <c:pt idx="6">
                  <c:v>0.1</c:v>
                </c:pt>
                <c:pt idx="7">
                  <c:v>0.17</c:v>
                </c:pt>
                <c:pt idx="8">
                  <c:v>0.17</c:v>
                </c:pt>
                <c:pt idx="9">
                  <c:v>0.17</c:v>
                </c:pt>
              </c:numCache>
            </c:numRef>
          </c:val>
        </c:ser>
        <c:dLbls>
          <c:showLegendKey val="0"/>
          <c:showVal val="0"/>
          <c:showCatName val="0"/>
          <c:showSerName val="0"/>
          <c:showPercent val="0"/>
          <c:showBubbleSize val="0"/>
        </c:dLbls>
        <c:gapWidth val="55"/>
        <c:overlap val="100"/>
        <c:axId val="139201536"/>
        <c:axId val="139219712"/>
      </c:barChart>
      <c:catAx>
        <c:axId val="139201536"/>
        <c:scaling>
          <c:orientation val="minMax"/>
        </c:scaling>
        <c:delete val="0"/>
        <c:axPos val="b"/>
        <c:numFmt formatCode="General" sourceLinked="0"/>
        <c:majorTickMark val="none"/>
        <c:minorTickMark val="none"/>
        <c:tickLblPos val="nextTo"/>
        <c:txPr>
          <a:bodyPr/>
          <a:lstStyle/>
          <a:p>
            <a:pPr>
              <a:defRPr sz="900"/>
            </a:pPr>
            <a:endParaRPr lang="en-US"/>
          </a:p>
        </c:txPr>
        <c:crossAx val="139219712"/>
        <c:crosses val="autoZero"/>
        <c:auto val="1"/>
        <c:lblAlgn val="ctr"/>
        <c:lblOffset val="100"/>
        <c:noMultiLvlLbl val="0"/>
      </c:catAx>
      <c:valAx>
        <c:axId val="139219712"/>
        <c:scaling>
          <c:orientation val="minMax"/>
        </c:scaling>
        <c:delete val="0"/>
        <c:axPos val="l"/>
        <c:majorGridlines>
          <c:spPr>
            <a:ln>
              <a:noFill/>
            </a:ln>
          </c:spPr>
        </c:majorGridlines>
        <c:numFmt formatCode="0%" sourceLinked="1"/>
        <c:majorTickMark val="none"/>
        <c:minorTickMark val="none"/>
        <c:tickLblPos val="nextTo"/>
        <c:crossAx val="139201536"/>
        <c:crosses val="autoZero"/>
        <c:crossBetween val="between"/>
      </c:valAx>
    </c:plotArea>
    <c:legend>
      <c:legendPos val="b"/>
      <c:layout>
        <c:manualLayout>
          <c:xMode val="edge"/>
          <c:yMode val="edge"/>
          <c:x val="0.30591981571021076"/>
          <c:y val="0.9243579212330687"/>
          <c:w val="0.3496056732160695"/>
          <c:h val="7.5642078766931325E-2"/>
        </c:manualLayout>
      </c:layout>
      <c:overlay val="0"/>
    </c:legend>
    <c:plotVisOnly val="1"/>
    <c:dispBlanksAs val="gap"/>
    <c:showDLblsOverMax val="0"/>
  </c:chart>
  <c:spPr>
    <a:ln>
      <a:solidFill>
        <a:schemeClr val="accent2"/>
      </a:solidFill>
    </a:ln>
  </c:spPr>
  <c:txPr>
    <a:bodyPr/>
    <a:lstStyle/>
    <a:p>
      <a:pPr>
        <a:defRPr sz="1000"/>
      </a:pPr>
      <a:endParaRPr lang="en-US"/>
    </a:p>
  </c:txPr>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staying in CORE CITIES who are from……..</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chemeClr val="bg1">
                <a:lumMod val="50000"/>
              </a:schemeClr>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6</c:v>
                </c:pt>
                <c:pt idx="1">
                  <c:v>10</c:v>
                </c:pt>
                <c:pt idx="2">
                  <c:v>8</c:v>
                </c:pt>
                <c:pt idx="3">
                  <c:v>8</c:v>
                </c:pt>
                <c:pt idx="4">
                  <c:v>4</c:v>
                </c:pt>
                <c:pt idx="5">
                  <c:v>7</c:v>
                </c:pt>
                <c:pt idx="6">
                  <c:v>4</c:v>
                </c:pt>
                <c:pt idx="7">
                  <c:v>5</c:v>
                </c:pt>
                <c:pt idx="8">
                  <c:v>2</c:v>
                </c:pt>
              </c:numCache>
            </c:numRef>
          </c:val>
        </c:ser>
        <c:dLbls>
          <c:showLegendKey val="0"/>
          <c:showVal val="0"/>
          <c:showCatName val="0"/>
          <c:showSerName val="0"/>
          <c:showPercent val="0"/>
          <c:showBubbleSize val="0"/>
        </c:dLbls>
        <c:gapWidth val="150"/>
        <c:axId val="141105792"/>
        <c:axId val="141107584"/>
      </c:barChart>
      <c:catAx>
        <c:axId val="141105792"/>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41107584"/>
        <c:crosses val="autoZero"/>
        <c:auto val="1"/>
        <c:lblAlgn val="ctr"/>
        <c:lblOffset val="100"/>
        <c:noMultiLvlLbl val="0"/>
      </c:catAx>
      <c:valAx>
        <c:axId val="141107584"/>
        <c:scaling>
          <c:orientation val="minMax"/>
          <c:max val="3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41105792"/>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staying in URBAN AREAS 200K+ who are from……..</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8</c:v>
                </c:pt>
                <c:pt idx="1">
                  <c:v>11</c:v>
                </c:pt>
                <c:pt idx="2">
                  <c:v>8</c:v>
                </c:pt>
                <c:pt idx="3">
                  <c:v>7</c:v>
                </c:pt>
                <c:pt idx="4">
                  <c:v>4</c:v>
                </c:pt>
                <c:pt idx="5">
                  <c:v>6</c:v>
                </c:pt>
                <c:pt idx="6">
                  <c:v>5</c:v>
                </c:pt>
                <c:pt idx="7">
                  <c:v>6</c:v>
                </c:pt>
                <c:pt idx="8">
                  <c:v>2</c:v>
                </c:pt>
              </c:numCache>
            </c:numRef>
          </c:val>
        </c:ser>
        <c:dLbls>
          <c:showLegendKey val="0"/>
          <c:showVal val="0"/>
          <c:showCatName val="0"/>
          <c:showSerName val="0"/>
          <c:showPercent val="0"/>
          <c:showBubbleSize val="0"/>
        </c:dLbls>
        <c:gapWidth val="150"/>
        <c:axId val="141164928"/>
        <c:axId val="141166464"/>
      </c:barChart>
      <c:catAx>
        <c:axId val="141164928"/>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41166464"/>
        <c:crosses val="autoZero"/>
        <c:auto val="1"/>
        <c:lblAlgn val="ctr"/>
        <c:lblOffset val="100"/>
        <c:noMultiLvlLbl val="0"/>
      </c:catAx>
      <c:valAx>
        <c:axId val="141166464"/>
        <c:scaling>
          <c:orientation val="minMax"/>
          <c:max val="3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41164928"/>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800"/>
            </a:pPr>
            <a:r>
              <a:rPr lang="en-US" sz="800" baseline="0" dirty="0" smtClean="0"/>
              <a:t>% staying in HERITAGE CITIES who are from……..</a:t>
            </a:r>
            <a:endParaRPr lang="en-US" sz="800" dirty="0"/>
          </a:p>
        </c:rich>
      </c:tx>
      <c:overlay val="0"/>
    </c:title>
    <c:autoTitleDeleted val="0"/>
    <c:plotArea>
      <c:layout>
        <c:manualLayout>
          <c:layoutTarget val="inner"/>
          <c:xMode val="edge"/>
          <c:yMode val="edge"/>
          <c:x val="6.8954444074772345E-2"/>
          <c:y val="0.161256107427833"/>
          <c:w val="0.89661676093305243"/>
          <c:h val="0.6618450507320337"/>
        </c:manualLayout>
      </c:layout>
      <c:barChart>
        <c:barDir val="col"/>
        <c:grouping val="clustered"/>
        <c:varyColors val="0"/>
        <c:ser>
          <c:idx val="0"/>
          <c:order val="0"/>
          <c:tx>
            <c:strRef>
              <c:f>Sheet1!$B$1</c:f>
              <c:strCache>
                <c:ptCount val="1"/>
                <c:pt idx="0">
                  <c:v>Series 1</c:v>
                </c:pt>
              </c:strCache>
            </c:strRef>
          </c:tx>
          <c:spPr>
            <a:solidFill>
              <a:srgbClr val="FF0000"/>
            </a:solidFill>
          </c:spPr>
          <c:invertIfNegative val="0"/>
          <c:dLbls>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France</c:v>
                </c:pt>
                <c:pt idx="1">
                  <c:v>Germany</c:v>
                </c:pt>
                <c:pt idx="2">
                  <c:v>USA</c:v>
                </c:pt>
                <c:pt idx="3">
                  <c:v>Nordics</c:v>
                </c:pt>
                <c:pt idx="4">
                  <c:v>Italy</c:v>
                </c:pt>
                <c:pt idx="5">
                  <c:v>Spain</c:v>
                </c:pt>
                <c:pt idx="6">
                  <c:v>Netherlands</c:v>
                </c:pt>
                <c:pt idx="7">
                  <c:v>Australia</c:v>
                </c:pt>
                <c:pt idx="8">
                  <c:v>China</c:v>
                </c:pt>
              </c:strCache>
            </c:strRef>
          </c:cat>
          <c:val>
            <c:numRef>
              <c:f>Sheet1!$B$2:$B$10</c:f>
              <c:numCache>
                <c:formatCode>0</c:formatCode>
                <c:ptCount val="9"/>
                <c:pt idx="0">
                  <c:v>13</c:v>
                </c:pt>
                <c:pt idx="1">
                  <c:v>13</c:v>
                </c:pt>
                <c:pt idx="2">
                  <c:v>12</c:v>
                </c:pt>
                <c:pt idx="3">
                  <c:v>6</c:v>
                </c:pt>
                <c:pt idx="4">
                  <c:v>4</c:v>
                </c:pt>
                <c:pt idx="5">
                  <c:v>4</c:v>
                </c:pt>
                <c:pt idx="6">
                  <c:v>7</c:v>
                </c:pt>
                <c:pt idx="7">
                  <c:v>7</c:v>
                </c:pt>
                <c:pt idx="8">
                  <c:v>2</c:v>
                </c:pt>
              </c:numCache>
            </c:numRef>
          </c:val>
        </c:ser>
        <c:dLbls>
          <c:showLegendKey val="0"/>
          <c:showVal val="0"/>
          <c:showCatName val="0"/>
          <c:showSerName val="0"/>
          <c:showPercent val="0"/>
          <c:showBubbleSize val="0"/>
        </c:dLbls>
        <c:gapWidth val="150"/>
        <c:axId val="141223808"/>
        <c:axId val="141225344"/>
      </c:barChart>
      <c:catAx>
        <c:axId val="141223808"/>
        <c:scaling>
          <c:orientation val="minMax"/>
        </c:scaling>
        <c:delete val="0"/>
        <c:axPos val="b"/>
        <c:numFmt formatCode="General" sourceLinked="0"/>
        <c:majorTickMark val="out"/>
        <c:minorTickMark val="none"/>
        <c:tickLblPos val="nextTo"/>
        <c:txPr>
          <a:bodyPr/>
          <a:lstStyle/>
          <a:p>
            <a:pPr>
              <a:defRPr sz="600">
                <a:solidFill>
                  <a:srgbClr val="120742"/>
                </a:solidFill>
              </a:defRPr>
            </a:pPr>
            <a:endParaRPr lang="en-US"/>
          </a:p>
        </c:txPr>
        <c:crossAx val="141225344"/>
        <c:crosses val="autoZero"/>
        <c:auto val="1"/>
        <c:lblAlgn val="ctr"/>
        <c:lblOffset val="100"/>
        <c:noMultiLvlLbl val="0"/>
      </c:catAx>
      <c:valAx>
        <c:axId val="141225344"/>
        <c:scaling>
          <c:orientation val="minMax"/>
          <c:max val="30"/>
        </c:scaling>
        <c:delete val="0"/>
        <c:axPos val="l"/>
        <c:majorGridlines>
          <c:spPr>
            <a:ln>
              <a:noFill/>
            </a:ln>
          </c:spPr>
        </c:majorGridlines>
        <c:numFmt formatCode="0" sourceLinked="1"/>
        <c:majorTickMark val="out"/>
        <c:minorTickMark val="none"/>
        <c:tickLblPos val="nextTo"/>
        <c:txPr>
          <a:bodyPr/>
          <a:lstStyle/>
          <a:p>
            <a:pPr>
              <a:defRPr sz="800"/>
            </a:pPr>
            <a:endParaRPr lang="en-US"/>
          </a:p>
        </c:txPr>
        <c:crossAx val="141223808"/>
        <c:crosses val="autoZero"/>
        <c:crossBetween val="between"/>
      </c:valAx>
    </c:plotArea>
    <c:plotVisOnly val="1"/>
    <c:dispBlanksAs val="gap"/>
    <c:showDLblsOverMax val="0"/>
  </c:chart>
  <c:spPr>
    <a:ln>
      <a:solidFill>
        <a:schemeClr val="accent2"/>
      </a:solidFill>
    </a:ln>
  </c:spPr>
  <c:txPr>
    <a:bodyPr/>
    <a:lstStyle/>
    <a:p>
      <a:pPr>
        <a:defRPr sz="12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2.xml><?xml version="1.0" encoding="utf-8"?>
<c:userShapes xmlns:c="http://schemas.openxmlformats.org/drawingml/2006/chart">
  <cdr:relSizeAnchor xmlns:cdr="http://schemas.openxmlformats.org/drawingml/2006/chartDrawing">
    <cdr:from>
      <cdr:x>0.14577</cdr:x>
      <cdr:y>0.05938</cdr:y>
    </cdr:from>
    <cdr:to>
      <cdr:x>0.14577</cdr:x>
      <cdr:y>0.84805</cdr:y>
    </cdr:to>
    <cdr:cxnSp macro="">
      <cdr:nvCxnSpPr>
        <cdr:cNvPr id="2" name="Straight Connector 1"/>
        <cdr:cNvCxnSpPr/>
      </cdr:nvCxnSpPr>
      <cdr:spPr>
        <a:xfrm xmlns:a="http://schemas.openxmlformats.org/drawingml/2006/main">
          <a:off x="1199623" y="142270"/>
          <a:ext cx="0" cy="1889760"/>
        </a:xfrm>
        <a:prstGeom xmlns:a="http://schemas.openxmlformats.org/drawingml/2006/main" prst="line">
          <a:avLst/>
        </a:prstGeom>
        <a:ln xmlns:a="http://schemas.openxmlformats.org/drawingml/2006/main" w="19050">
          <a:prstDash val="dash"/>
        </a:ln>
        <a:effectLst xmlns:a="http://schemas.openxmlformats.org/drawingml/2006/mai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4.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5.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6.xml><?xml version="1.0" encoding="utf-8"?>
<c:userShapes xmlns:c="http://schemas.openxmlformats.org/drawingml/2006/chart">
  <cdr:relSizeAnchor xmlns:cdr="http://schemas.openxmlformats.org/drawingml/2006/chartDrawing">
    <cdr:from>
      <cdr:x>0.45418</cdr:x>
      <cdr:y>0</cdr:y>
    </cdr:from>
    <cdr:to>
      <cdr:x>0.63022</cdr:x>
      <cdr:y>0.0953</cdr:y>
    </cdr:to>
    <cdr:sp macro="" textlink="">
      <cdr:nvSpPr>
        <cdr:cNvPr id="2" name="TextBox 1"/>
        <cdr:cNvSpPr txBox="1"/>
      </cdr:nvSpPr>
      <cdr:spPr>
        <a:xfrm xmlns:a="http://schemas.openxmlformats.org/drawingml/2006/main">
          <a:off x="3826494" y="0"/>
          <a:ext cx="1483104" cy="23632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800" b="1" dirty="0" smtClean="0"/>
            <a:t>% of VISITS (2013-2015)</a:t>
          </a:r>
          <a:endParaRPr lang="en-GB" sz="800" b="1" dirty="0"/>
        </a:p>
      </cdr:txBody>
    </cdr:sp>
  </cdr:relSizeAnchor>
</c:userShapes>
</file>

<file path=ppt/drawings/drawing7.xml><?xml version="1.0" encoding="utf-8"?>
<c:userShapes xmlns:c="http://schemas.openxmlformats.org/drawingml/2006/chart">
  <cdr:relSizeAnchor xmlns:cdr="http://schemas.openxmlformats.org/drawingml/2006/chartDrawing">
    <cdr:from>
      <cdr:x>0.22324</cdr:x>
      <cdr:y>0.83811</cdr:y>
    </cdr:from>
    <cdr:to>
      <cdr:x>0.28439</cdr:x>
      <cdr:y>0.93084</cdr:y>
    </cdr:to>
    <cdr:sp macro="" textlink="">
      <cdr:nvSpPr>
        <cdr:cNvPr id="3" name="TextBox 8"/>
        <cdr:cNvSpPr txBox="1"/>
      </cdr:nvSpPr>
      <cdr:spPr>
        <a:xfrm xmlns:a="http://schemas.openxmlformats.org/drawingml/2006/main">
          <a:off x="1863766" y="2086223"/>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GB" sz="900" b="1" dirty="0" smtClean="0"/>
            <a:t>76%</a:t>
          </a:r>
          <a:endParaRPr lang="en-GB" sz="900" b="1" dirty="0"/>
        </a:p>
      </cdr:txBody>
    </cdr:sp>
  </cdr:relSizeAnchor>
  <cdr:relSizeAnchor xmlns:cdr="http://schemas.openxmlformats.org/drawingml/2006/chartDrawing">
    <cdr:from>
      <cdr:x>0.32852</cdr:x>
      <cdr:y>0.84161</cdr:y>
    </cdr:from>
    <cdr:to>
      <cdr:x>0.38968</cdr:x>
      <cdr:y>0.93434</cdr:y>
    </cdr:to>
    <cdr:sp macro="" textlink="">
      <cdr:nvSpPr>
        <cdr:cNvPr id="4" name="TextBox 9"/>
        <cdr:cNvSpPr txBox="1"/>
      </cdr:nvSpPr>
      <cdr:spPr>
        <a:xfrm xmlns:a="http://schemas.openxmlformats.org/drawingml/2006/main">
          <a:off x="2742782" y="2094932"/>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GB" sz="900" b="1" dirty="0" smtClean="0"/>
            <a:t>66%</a:t>
          </a:r>
          <a:endParaRPr lang="en-GB" sz="900" b="1" dirty="0"/>
        </a:p>
      </cdr:txBody>
    </cdr:sp>
  </cdr:relSizeAnchor>
  <cdr:relSizeAnchor xmlns:cdr="http://schemas.openxmlformats.org/drawingml/2006/chartDrawing">
    <cdr:from>
      <cdr:x>0.42051</cdr:x>
      <cdr:y>0.84161</cdr:y>
    </cdr:from>
    <cdr:to>
      <cdr:x>0.48166</cdr:x>
      <cdr:y>0.93434</cdr:y>
    </cdr:to>
    <cdr:sp macro="" textlink="">
      <cdr:nvSpPr>
        <cdr:cNvPr id="5" name="TextBox 10"/>
        <cdr:cNvSpPr txBox="1"/>
      </cdr:nvSpPr>
      <cdr:spPr>
        <a:xfrm xmlns:a="http://schemas.openxmlformats.org/drawingml/2006/main">
          <a:off x="3510754" y="2094932"/>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GB" sz="900" b="1" dirty="0" smtClean="0"/>
            <a:t>63%</a:t>
          </a:r>
          <a:endParaRPr lang="en-GB" sz="900" b="1" dirty="0"/>
        </a:p>
      </cdr:txBody>
    </cdr:sp>
  </cdr:relSizeAnchor>
  <cdr:relSizeAnchor xmlns:cdr="http://schemas.openxmlformats.org/drawingml/2006/chartDrawing">
    <cdr:from>
      <cdr:x>0.52052</cdr:x>
      <cdr:y>0.83811</cdr:y>
    </cdr:from>
    <cdr:to>
      <cdr:x>0.58167</cdr:x>
      <cdr:y>0.93084</cdr:y>
    </cdr:to>
    <cdr:sp macro="" textlink="">
      <cdr:nvSpPr>
        <cdr:cNvPr id="6" name="TextBox 11"/>
        <cdr:cNvSpPr txBox="1"/>
      </cdr:nvSpPr>
      <cdr:spPr>
        <a:xfrm xmlns:a="http://schemas.openxmlformats.org/drawingml/2006/main">
          <a:off x="4345675" y="2086223"/>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GB" sz="900" b="1" dirty="0" smtClean="0"/>
            <a:t>62%</a:t>
          </a:r>
          <a:endParaRPr lang="en-GB" sz="900" b="1" dirty="0"/>
        </a:p>
      </cdr:txBody>
    </cdr:sp>
  </cdr:relSizeAnchor>
  <cdr:relSizeAnchor xmlns:cdr="http://schemas.openxmlformats.org/drawingml/2006/chartDrawing">
    <cdr:from>
      <cdr:x>0.62065</cdr:x>
      <cdr:y>0.83811</cdr:y>
    </cdr:from>
    <cdr:to>
      <cdr:x>0.6818</cdr:x>
      <cdr:y>0.93084</cdr:y>
    </cdr:to>
    <cdr:sp macro="" textlink="">
      <cdr:nvSpPr>
        <cdr:cNvPr id="7" name="TextBox 12"/>
        <cdr:cNvSpPr txBox="1"/>
      </cdr:nvSpPr>
      <cdr:spPr>
        <a:xfrm xmlns:a="http://schemas.openxmlformats.org/drawingml/2006/main">
          <a:off x="5181686" y="2086223"/>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GB" sz="900" b="1" dirty="0" smtClean="0"/>
            <a:t>55%</a:t>
          </a:r>
          <a:endParaRPr lang="en-GB" sz="900" b="1" dirty="0"/>
        </a:p>
      </cdr:txBody>
    </cdr:sp>
  </cdr:relSizeAnchor>
  <cdr:relSizeAnchor xmlns:cdr="http://schemas.openxmlformats.org/drawingml/2006/chartDrawing">
    <cdr:from>
      <cdr:x>0.71487</cdr:x>
      <cdr:y>0.83811</cdr:y>
    </cdr:from>
    <cdr:to>
      <cdr:x>0.77602</cdr:x>
      <cdr:y>0.93084</cdr:y>
    </cdr:to>
    <cdr:sp macro="" textlink="">
      <cdr:nvSpPr>
        <cdr:cNvPr id="8" name="TextBox 14"/>
        <cdr:cNvSpPr txBox="1"/>
      </cdr:nvSpPr>
      <cdr:spPr>
        <a:xfrm xmlns:a="http://schemas.openxmlformats.org/drawingml/2006/main">
          <a:off x="5968312" y="2086223"/>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GB" sz="900" b="1" dirty="0" smtClean="0"/>
            <a:t>50%</a:t>
          </a:r>
          <a:endParaRPr lang="en-GB" sz="900" b="1" dirty="0"/>
        </a:p>
      </cdr:txBody>
    </cdr:sp>
  </cdr:relSizeAnchor>
  <cdr:relSizeAnchor xmlns:cdr="http://schemas.openxmlformats.org/drawingml/2006/chartDrawing">
    <cdr:from>
      <cdr:x>0.08174</cdr:x>
      <cdr:y>0.84512</cdr:y>
    </cdr:from>
    <cdr:to>
      <cdr:x>0.19335</cdr:x>
      <cdr:y>0.93221</cdr:y>
    </cdr:to>
    <cdr:sp macro="" textlink="">
      <cdr:nvSpPr>
        <cdr:cNvPr id="9" name="Rectangle 8"/>
        <cdr:cNvSpPr/>
      </cdr:nvSpPr>
      <cdr:spPr>
        <a:xfrm xmlns:a="http://schemas.openxmlformats.org/drawingml/2006/main">
          <a:off x="682410" y="2103666"/>
          <a:ext cx="931817" cy="21679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outerShdw blurRad="40000" dist="23000" dir="5400000" rotWithShape="0">
            <a:schemeClr val="bg1">
              <a:alpha val="35000"/>
            </a:schemeClr>
          </a:outerShdw>
        </a:effectLst>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n-GB" sz="900" b="1" dirty="0" smtClean="0">
              <a:solidFill>
                <a:schemeClr val="tx1"/>
              </a:solidFill>
            </a:rPr>
            <a:t>% Serviced </a:t>
          </a:r>
          <a:endParaRPr lang="en-GB" sz="900" b="1" dirty="0">
            <a:solidFill>
              <a:schemeClr val="tx1"/>
            </a:solidFill>
          </a:endParaRPr>
        </a:p>
      </cdr:txBody>
    </cdr:sp>
  </cdr:relSizeAnchor>
  <cdr:relSizeAnchor xmlns:cdr="http://schemas.openxmlformats.org/drawingml/2006/chartDrawing">
    <cdr:from>
      <cdr:x>0.22306</cdr:x>
      <cdr:y>0.90727</cdr:y>
    </cdr:from>
    <cdr:to>
      <cdr:x>0.28422</cdr:x>
      <cdr:y>1</cdr:y>
    </cdr:to>
    <cdr:sp macro="" textlink="">
      <cdr:nvSpPr>
        <cdr:cNvPr id="10" name="TextBox 8"/>
        <cdr:cNvSpPr txBox="1"/>
      </cdr:nvSpPr>
      <cdr:spPr>
        <a:xfrm xmlns:a="http://schemas.openxmlformats.org/drawingml/2006/main">
          <a:off x="1862315" y="2258366"/>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900" b="1" dirty="0" smtClean="0"/>
            <a:t>14%</a:t>
          </a:r>
          <a:endParaRPr lang="en-GB" sz="900" b="1" dirty="0"/>
        </a:p>
      </cdr:txBody>
    </cdr:sp>
  </cdr:relSizeAnchor>
  <cdr:relSizeAnchor xmlns:cdr="http://schemas.openxmlformats.org/drawingml/2006/chartDrawing">
    <cdr:from>
      <cdr:x>0.32835</cdr:x>
      <cdr:y>0.90727</cdr:y>
    </cdr:from>
    <cdr:to>
      <cdr:x>0.3895</cdr:x>
      <cdr:y>1</cdr:y>
    </cdr:to>
    <cdr:sp macro="" textlink="">
      <cdr:nvSpPr>
        <cdr:cNvPr id="11" name="TextBox 9"/>
        <cdr:cNvSpPr txBox="1"/>
      </cdr:nvSpPr>
      <cdr:spPr>
        <a:xfrm xmlns:a="http://schemas.openxmlformats.org/drawingml/2006/main">
          <a:off x="2741331" y="2258366"/>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900" b="1" dirty="0" smtClean="0"/>
            <a:t>16%</a:t>
          </a:r>
          <a:endParaRPr lang="en-GB" sz="900" b="1" dirty="0"/>
        </a:p>
      </cdr:txBody>
    </cdr:sp>
  </cdr:relSizeAnchor>
  <cdr:relSizeAnchor xmlns:cdr="http://schemas.openxmlformats.org/drawingml/2006/chartDrawing">
    <cdr:from>
      <cdr:x>0.09053</cdr:x>
      <cdr:y>0.9129</cdr:y>
    </cdr:from>
    <cdr:to>
      <cdr:x>0.20214</cdr:x>
      <cdr:y>1</cdr:y>
    </cdr:to>
    <cdr:sp macro="" textlink="">
      <cdr:nvSpPr>
        <cdr:cNvPr id="12" name="Rectangle 11"/>
        <cdr:cNvSpPr/>
      </cdr:nvSpPr>
      <cdr:spPr>
        <a:xfrm xmlns:a="http://schemas.openxmlformats.org/drawingml/2006/main">
          <a:off x="755834" y="2272400"/>
          <a:ext cx="931817" cy="216798"/>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a:outerShdw blurRad="40000" dist="23000" dir="5400000" rotWithShape="0">
            <a:schemeClr val="bg1">
              <a:alpha val="35000"/>
            </a:schemeClr>
          </a:outerShdw>
        </a:effectLst>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n-GB" sz="900" b="1" dirty="0" smtClean="0">
              <a:solidFill>
                <a:schemeClr val="tx1"/>
              </a:solidFill>
            </a:rPr>
            <a:t>% Non-Serviced </a:t>
          </a:r>
          <a:endParaRPr lang="en-GB" sz="900" b="1" dirty="0">
            <a:solidFill>
              <a:schemeClr val="tx1"/>
            </a:solidFill>
          </a:endParaRPr>
        </a:p>
      </cdr:txBody>
    </cdr:sp>
  </cdr:relSizeAnchor>
  <cdr:relSizeAnchor xmlns:cdr="http://schemas.openxmlformats.org/drawingml/2006/chartDrawing">
    <cdr:from>
      <cdr:x>0.42242</cdr:x>
      <cdr:y>0.90727</cdr:y>
    </cdr:from>
    <cdr:to>
      <cdr:x>0.48357</cdr:x>
      <cdr:y>1</cdr:y>
    </cdr:to>
    <cdr:sp macro="" textlink="">
      <cdr:nvSpPr>
        <cdr:cNvPr id="13" name="TextBox 10"/>
        <cdr:cNvSpPr txBox="1"/>
      </cdr:nvSpPr>
      <cdr:spPr>
        <a:xfrm xmlns:a="http://schemas.openxmlformats.org/drawingml/2006/main">
          <a:off x="3526719" y="2258366"/>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900" b="1" dirty="0" smtClean="0"/>
            <a:t>18%</a:t>
          </a:r>
          <a:endParaRPr lang="en-GB" sz="900" b="1" dirty="0"/>
        </a:p>
      </cdr:txBody>
    </cdr:sp>
  </cdr:relSizeAnchor>
  <cdr:relSizeAnchor xmlns:cdr="http://schemas.openxmlformats.org/drawingml/2006/chartDrawing">
    <cdr:from>
      <cdr:x>0.52243</cdr:x>
      <cdr:y>0.90377</cdr:y>
    </cdr:from>
    <cdr:to>
      <cdr:x>0.58358</cdr:x>
      <cdr:y>0.9965</cdr:y>
    </cdr:to>
    <cdr:sp macro="" textlink="">
      <cdr:nvSpPr>
        <cdr:cNvPr id="14" name="TextBox 11"/>
        <cdr:cNvSpPr txBox="1"/>
      </cdr:nvSpPr>
      <cdr:spPr>
        <a:xfrm xmlns:a="http://schemas.openxmlformats.org/drawingml/2006/main">
          <a:off x="4361640" y="2249657"/>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900" b="1" dirty="0" smtClean="0"/>
            <a:t>21%</a:t>
          </a:r>
          <a:endParaRPr lang="en-GB" sz="900" b="1" dirty="0"/>
        </a:p>
      </cdr:txBody>
    </cdr:sp>
  </cdr:relSizeAnchor>
  <cdr:relSizeAnchor xmlns:cdr="http://schemas.openxmlformats.org/drawingml/2006/chartDrawing">
    <cdr:from>
      <cdr:x>0.62256</cdr:x>
      <cdr:y>0.90377</cdr:y>
    </cdr:from>
    <cdr:to>
      <cdr:x>0.68371</cdr:x>
      <cdr:y>0.9965</cdr:y>
    </cdr:to>
    <cdr:sp macro="" textlink="">
      <cdr:nvSpPr>
        <cdr:cNvPr id="15" name="TextBox 12"/>
        <cdr:cNvSpPr txBox="1"/>
      </cdr:nvSpPr>
      <cdr:spPr>
        <a:xfrm xmlns:a="http://schemas.openxmlformats.org/drawingml/2006/main">
          <a:off x="5197651" y="2249657"/>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900" b="1" dirty="0" smtClean="0"/>
            <a:t>24%</a:t>
          </a:r>
          <a:endParaRPr lang="en-GB" sz="900" b="1" dirty="0"/>
        </a:p>
      </cdr:txBody>
    </cdr:sp>
  </cdr:relSizeAnchor>
  <cdr:relSizeAnchor xmlns:cdr="http://schemas.openxmlformats.org/drawingml/2006/chartDrawing">
    <cdr:from>
      <cdr:x>0.71678</cdr:x>
      <cdr:y>0.90377</cdr:y>
    </cdr:from>
    <cdr:to>
      <cdr:x>0.77793</cdr:x>
      <cdr:y>0.9965</cdr:y>
    </cdr:to>
    <cdr:sp macro="" textlink="">
      <cdr:nvSpPr>
        <cdr:cNvPr id="16" name="TextBox 14"/>
        <cdr:cNvSpPr txBox="1"/>
      </cdr:nvSpPr>
      <cdr:spPr>
        <a:xfrm xmlns:a="http://schemas.openxmlformats.org/drawingml/2006/main">
          <a:off x="5984277" y="2249657"/>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900" b="1" dirty="0" smtClean="0"/>
            <a:t>23%</a:t>
          </a:r>
          <a:endParaRPr lang="en-GB" sz="900" b="1" dirty="0"/>
        </a:p>
      </cdr:txBody>
    </cdr:sp>
  </cdr:relSizeAnchor>
  <cdr:relSizeAnchor xmlns:cdr="http://schemas.openxmlformats.org/drawingml/2006/chartDrawing">
    <cdr:from>
      <cdr:x>0.91668</cdr:x>
      <cdr:y>0.90727</cdr:y>
    </cdr:from>
    <cdr:to>
      <cdr:x>0.97784</cdr:x>
      <cdr:y>1</cdr:y>
    </cdr:to>
    <cdr:sp macro="" textlink="">
      <cdr:nvSpPr>
        <cdr:cNvPr id="17" name="TextBox 14"/>
        <cdr:cNvSpPr txBox="1"/>
      </cdr:nvSpPr>
      <cdr:spPr>
        <a:xfrm xmlns:a="http://schemas.openxmlformats.org/drawingml/2006/main">
          <a:off x="7653203" y="2258366"/>
          <a:ext cx="510540" cy="230832"/>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lang="en-GB" sz="900" b="1" dirty="0" smtClean="0"/>
            <a:t>19%</a:t>
          </a:r>
          <a:endParaRPr lang="en-GB" sz="9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26/04/2017</a:t>
            </a:fld>
            <a:endParaRPr lang="en-GB"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26/04/2017</a:t>
            </a:fld>
            <a:endParaRPr lang="en-GB" dirty="0"/>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733807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048846224"/>
      </p:ext>
    </p:extLst>
  </p:cSld>
  <p:clrMapOvr>
    <a:masterClrMapping/>
  </p:clrMapOvr>
  <p:extLst mod="1">
    <p:ext uri="{DCECCB84-F9BA-43D5-87BE-67443E8EF086}">
      <p15:sldGuideLst xmlns:p15="http://schemas.microsoft.com/office/powerpoint/2012/main" xmlns="">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90539195"/>
      </p:ext>
    </p:extLst>
  </p:cSld>
  <p:clrMapOvr>
    <a:masterClrMapping/>
  </p:clrMapOvr>
  <p:extLst mod="1">
    <p:ext uri="{DCECCB84-F9BA-43D5-87BE-67443E8EF086}">
      <p15:sldGuideLst xmlns:p15="http://schemas.microsoft.com/office/powerpoint/2012/main" xmlns="">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70672091"/>
      </p:ext>
    </p:extLst>
  </p:cSld>
  <p:clrMapOvr>
    <a:masterClrMapping/>
  </p:clrMapOvr>
  <p:extLst mod="1">
    <p:ext uri="{DCECCB84-F9BA-43D5-87BE-67443E8EF086}">
      <p15:sldGuideLst xmlns:p15="http://schemas.microsoft.com/office/powerpoint/2012/main" xmlns="">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016565493"/>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963468778"/>
      </p:ext>
    </p:extLst>
  </p:cSld>
  <p:clrMapOvr>
    <a:masterClrMapping/>
  </p:clrMapOvr>
  <p:extLst mod="1">
    <p:ext uri="{DCECCB84-F9BA-43D5-87BE-67443E8EF086}">
      <p15:sldGuideLst xmlns:p15="http://schemas.microsoft.com/office/powerpoint/2012/main" xmlns="">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228739091"/>
      </p:ext>
    </p:extLst>
  </p:cSld>
  <p:clrMapOvr>
    <a:masterClrMapping/>
  </p:clrMapOvr>
  <p:extLst mod="1">
    <p:ext uri="{DCECCB84-F9BA-43D5-87BE-67443E8EF086}">
      <p15:sldGuideLst xmlns:p15="http://schemas.microsoft.com/office/powerpoint/2012/main" xmlns="">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33102875"/>
      </p:ext>
    </p:extLst>
  </p:cSld>
  <p:clrMapOvr>
    <a:masterClrMapping/>
  </p:clrMapOvr>
  <p:extLst mod="1">
    <p:ext uri="{DCECCB84-F9BA-43D5-87BE-67443E8EF086}">
      <p15:sldGuideLst xmlns:p15="http://schemas.microsoft.com/office/powerpoint/2012/main" xmlns="">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984137097"/>
      </p:ext>
    </p:extLst>
  </p:cSld>
  <p:clrMapOvr>
    <a:masterClrMapping/>
  </p:clrMapOvr>
  <p:extLst mod="1">
    <p:ext uri="{DCECCB84-F9BA-43D5-87BE-67443E8EF086}">
      <p15:sldGuideLst xmlns:p15="http://schemas.microsoft.com/office/powerpoint/2012/main" xmlns="">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459172191"/>
      </p:ext>
    </p:extLst>
  </p:cSld>
  <p:clrMapOvr>
    <a:masterClrMapping/>
  </p:clrMapOvr>
  <p:extLst mod="1">
    <p:ext uri="{DCECCB84-F9BA-43D5-87BE-67443E8EF086}">
      <p15:sldGuideLst xmlns:p15="http://schemas.microsoft.com/office/powerpoint/2012/main" xmlns="">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893375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408905553"/>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2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5.xml"/><Relationship Id="rId5" Type="http://schemas.openxmlformats.org/officeDocument/2006/relationships/chart" Target="../charts/chart14.xml"/><Relationship Id="rId4" Type="http://schemas.openxmlformats.org/officeDocument/2006/relationships/chart" Target="../charts/chart13.xml"/></Relationships>
</file>

<file path=ppt/slides/_rels/slide24.xml.rels><?xml version="1.0" encoding="UTF-8" standalone="yes"?>
<Relationships xmlns="http://schemas.openxmlformats.org/package/2006/relationships"><Relationship Id="rId3" Type="http://schemas.openxmlformats.org/officeDocument/2006/relationships/chart" Target="../charts/chart16.xml"/><Relationship Id="rId7" Type="http://schemas.openxmlformats.org/officeDocument/2006/relationships/chart" Target="../charts/chart20.xml"/><Relationship Id="rId2" Type="http://schemas.openxmlformats.org/officeDocument/2006/relationships/chart" Target="../charts/chart15.xml"/><Relationship Id="rId1" Type="http://schemas.openxmlformats.org/officeDocument/2006/relationships/slideLayout" Target="../slideLayouts/slideLayout5.xml"/><Relationship Id="rId6" Type="http://schemas.openxmlformats.org/officeDocument/2006/relationships/chart" Target="../charts/chart19.xml"/><Relationship Id="rId5" Type="http://schemas.openxmlformats.org/officeDocument/2006/relationships/chart" Target="../charts/chart18.xml"/><Relationship Id="rId4" Type="http://schemas.openxmlformats.org/officeDocument/2006/relationships/chart" Target="../charts/chart17.xml"/></Relationships>
</file>

<file path=ppt/slides/_rels/slide25.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chart" Target="../charts/chart21.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chart" Target="../charts/chart28.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chart" Target="../charts/chart29.xml"/><Relationship Id="rId1" Type="http://schemas.openxmlformats.org/officeDocument/2006/relationships/slideLayout" Target="../slideLayouts/slideLayout5.xml"/><Relationship Id="rId6" Type="http://schemas.openxmlformats.org/officeDocument/2006/relationships/chart" Target="../charts/chart33.xml"/><Relationship Id="rId5" Type="http://schemas.openxmlformats.org/officeDocument/2006/relationships/chart" Target="../charts/chart32.xml"/><Relationship Id="rId4" Type="http://schemas.openxmlformats.org/officeDocument/2006/relationships/chart" Target="../charts/chart31.xml"/></Relationships>
</file>

<file path=ppt/slides/_rels/slide35.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chart" Target="../charts/chart34.xml"/><Relationship Id="rId1" Type="http://schemas.openxmlformats.org/officeDocument/2006/relationships/slideLayout" Target="../slideLayouts/slideLayout5.xml"/><Relationship Id="rId6" Type="http://schemas.openxmlformats.org/officeDocument/2006/relationships/chart" Target="../charts/chart38.xml"/><Relationship Id="rId5" Type="http://schemas.openxmlformats.org/officeDocument/2006/relationships/chart" Target="../charts/chart37.xml"/><Relationship Id="rId4" Type="http://schemas.openxmlformats.org/officeDocument/2006/relationships/chart" Target="../charts/chart36.xml"/></Relationships>
</file>

<file path=ppt/slides/_rels/slide36.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chart" Target="../charts/chart39.xml"/><Relationship Id="rId1" Type="http://schemas.openxmlformats.org/officeDocument/2006/relationships/slideLayout" Target="../slideLayouts/slideLayout5.xml"/><Relationship Id="rId6" Type="http://schemas.openxmlformats.org/officeDocument/2006/relationships/chart" Target="../charts/chart43.xml"/><Relationship Id="rId5" Type="http://schemas.openxmlformats.org/officeDocument/2006/relationships/chart" Target="../charts/chart42.xml"/><Relationship Id="rId4" Type="http://schemas.openxmlformats.org/officeDocument/2006/relationships/chart" Target="../charts/chart41.xml"/></Relationships>
</file>

<file path=ppt/slides/_rels/slide37.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chart" Target="../charts/chart44.xml"/><Relationship Id="rId1" Type="http://schemas.openxmlformats.org/officeDocument/2006/relationships/slideLayout" Target="../slideLayouts/slideLayout5.xml"/><Relationship Id="rId6" Type="http://schemas.openxmlformats.org/officeDocument/2006/relationships/chart" Target="../charts/chart48.xml"/><Relationship Id="rId5" Type="http://schemas.openxmlformats.org/officeDocument/2006/relationships/chart" Target="../charts/chart47.xml"/><Relationship Id="rId4" Type="http://schemas.openxmlformats.org/officeDocument/2006/relationships/chart" Target="../charts/chart46.xml"/></Relationships>
</file>

<file path=ppt/slides/_rels/slide38.xml.rels><?xml version="1.0" encoding="UTF-8" standalone="yes"?>
<Relationships xmlns="http://schemas.openxmlformats.org/package/2006/relationships"><Relationship Id="rId3" Type="http://schemas.openxmlformats.org/officeDocument/2006/relationships/chart" Target="../charts/chart50.xml"/><Relationship Id="rId2" Type="http://schemas.openxmlformats.org/officeDocument/2006/relationships/chart" Target="../charts/chart49.xml"/><Relationship Id="rId1" Type="http://schemas.openxmlformats.org/officeDocument/2006/relationships/slideLayout" Target="../slideLayouts/slideLayout5.xml"/><Relationship Id="rId6" Type="http://schemas.openxmlformats.org/officeDocument/2006/relationships/chart" Target="../charts/chart53.xml"/><Relationship Id="rId5" Type="http://schemas.openxmlformats.org/officeDocument/2006/relationships/chart" Target="../charts/chart52.xml"/><Relationship Id="rId4" Type="http://schemas.openxmlformats.org/officeDocument/2006/relationships/chart" Target="../charts/chart51.xml"/></Relationships>
</file>

<file path=ppt/slides/_rels/slide39.xml.rels><?xml version="1.0" encoding="UTF-8" standalone="yes"?>
<Relationships xmlns="http://schemas.openxmlformats.org/package/2006/relationships"><Relationship Id="rId3" Type="http://schemas.openxmlformats.org/officeDocument/2006/relationships/chart" Target="../charts/chart55.xml"/><Relationship Id="rId2" Type="http://schemas.openxmlformats.org/officeDocument/2006/relationships/chart" Target="../charts/chart54.xml"/><Relationship Id="rId1" Type="http://schemas.openxmlformats.org/officeDocument/2006/relationships/slideLayout" Target="../slideLayouts/slideLayout5.xml"/><Relationship Id="rId6" Type="http://schemas.openxmlformats.org/officeDocument/2006/relationships/chart" Target="../charts/chart58.xml"/><Relationship Id="rId5" Type="http://schemas.openxmlformats.org/officeDocument/2006/relationships/chart" Target="../charts/chart57.xml"/><Relationship Id="rId4" Type="http://schemas.openxmlformats.org/officeDocument/2006/relationships/chart" Target="../charts/chart5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3"/>
          </p:nvPr>
        </p:nvSpPr>
        <p:spPr>
          <a:xfrm>
            <a:off x="508525" y="4341273"/>
            <a:ext cx="7936025" cy="439091"/>
          </a:xfrm>
        </p:spPr>
        <p:txBody>
          <a:bodyPr/>
          <a:lstStyle/>
          <a:p>
            <a:r>
              <a:rPr lang="en-GB" dirty="0" smtClean="0"/>
              <a:t>March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3"/>
          <p:cNvSpPr>
            <a:spLocks noGrp="1"/>
          </p:cNvSpPr>
          <p:nvPr>
            <p:ph type="body" sz="quarter" idx="11"/>
          </p:nvPr>
        </p:nvSpPr>
        <p:spPr>
          <a:xfrm>
            <a:off x="508525" y="3638342"/>
            <a:ext cx="7936025" cy="439091"/>
          </a:xfrm>
        </p:spPr>
        <p:txBody>
          <a:bodyPr/>
          <a:lstStyle/>
          <a:p>
            <a:r>
              <a:rPr lang="en-GB" dirty="0" smtClean="0"/>
              <a:t>Destination type </a:t>
            </a:r>
            <a:r>
              <a:rPr lang="en-GB" dirty="0"/>
              <a:t>report: a profile of overseas visitors </a:t>
            </a:r>
            <a:r>
              <a:rPr lang="en-GB" dirty="0" smtClean="0"/>
              <a:t>who stay in England’s different types of cities and towns</a:t>
            </a:r>
            <a:endParaRPr lang="en-GB" dirty="0"/>
          </a:p>
          <a:p>
            <a:endParaRPr lang="en-GB" dirty="0"/>
          </a:p>
        </p:txBody>
      </p:sp>
      <p:sp>
        <p:nvSpPr>
          <p:cNvPr id="8" name="Title 1"/>
          <p:cNvSpPr>
            <a:spLocks noGrp="1"/>
          </p:cNvSpPr>
          <p:nvPr>
            <p:ph type="title"/>
          </p:nvPr>
        </p:nvSpPr>
        <p:spPr>
          <a:xfrm>
            <a:off x="520270" y="2315970"/>
            <a:ext cx="7937929" cy="1325563"/>
          </a:xfrm>
        </p:spPr>
        <p:txBody>
          <a:bodyPr/>
          <a:lstStyle/>
          <a:p>
            <a:r>
              <a:rPr lang="en-GB" dirty="0" smtClean="0"/>
              <a:t>Discover England:  summary insights on overseas visitors to England’s regions </a:t>
            </a:r>
            <a:endParaRPr lang="en-GB" dirty="0"/>
          </a:p>
        </p:txBody>
      </p:sp>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2167466"/>
            <a:ext cx="8149762" cy="558801"/>
          </a:xfrm>
        </p:spPr>
        <p:txBody>
          <a:bodyPr/>
          <a:lstStyle/>
          <a:p>
            <a:r>
              <a:rPr lang="en-GB" dirty="0" smtClean="0"/>
              <a:t>What is the overall size and shape of the market by destination type?</a:t>
            </a:r>
            <a:endParaRPr lang="en-GB" dirty="0"/>
          </a:p>
        </p:txBody>
      </p:sp>
      <p:sp>
        <p:nvSpPr>
          <p:cNvPr id="8" name="Text Placeholder 7"/>
          <p:cNvSpPr>
            <a:spLocks noGrp="1"/>
          </p:cNvSpPr>
          <p:nvPr>
            <p:ph type="body" sz="quarter" idx="13"/>
          </p:nvPr>
        </p:nvSpPr>
        <p:spPr/>
        <p:txBody>
          <a:bodyPr/>
          <a:lstStyle/>
          <a:p>
            <a:endParaRPr lang="en-GB" dirty="0"/>
          </a:p>
        </p:txBody>
      </p:sp>
      <p:sp>
        <p:nvSpPr>
          <p:cNvPr id="11" name="Footer Placeholder 10"/>
          <p:cNvSpPr>
            <a:spLocks noGrp="1"/>
          </p:cNvSpPr>
          <p:nvPr>
            <p:ph type="ftr" sz="quarter" idx="3"/>
          </p:nvPr>
        </p:nvSpPr>
        <p:spPr/>
        <p:txBody>
          <a:bodyPr/>
          <a:lstStyle/>
          <a:p>
            <a:endParaRPr lang="en-US" dirty="0">
              <a:solidFill>
                <a:srgbClr val="120742"/>
              </a:solidFill>
            </a:endParaRPr>
          </a:p>
        </p:txBody>
      </p:sp>
      <p:sp>
        <p:nvSpPr>
          <p:cNvPr id="9" name="Picture Placeholder 8"/>
          <p:cNvSpPr>
            <a:spLocks noGrp="1"/>
          </p:cNvSpPr>
          <p:nvPr>
            <p:ph type="pic" sz="quarter" idx="14"/>
          </p:nvPr>
        </p:nvSpPr>
        <p:spPr/>
      </p:sp>
      <p:sp>
        <p:nvSpPr>
          <p:cNvPr id="7" name="Text Placeholder 5"/>
          <p:cNvSpPr txBox="1">
            <a:spLocks/>
          </p:cNvSpPr>
          <p:nvPr/>
        </p:nvSpPr>
        <p:spPr>
          <a:xfrm>
            <a:off x="431800" y="3184735"/>
            <a:ext cx="862547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Data taken from International Passenger Survey (IPS) – combined data from 2013, 2014 and 2015</a:t>
            </a:r>
          </a:p>
        </p:txBody>
      </p:sp>
    </p:spTree>
    <p:extLst>
      <p:ext uri="{BB962C8B-B14F-4D97-AF65-F5344CB8AC3E}">
        <p14:creationId xmlns:p14="http://schemas.microsoft.com/office/powerpoint/2010/main" val="17858062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1" y="872066"/>
            <a:ext cx="8813799" cy="558801"/>
          </a:xfrm>
        </p:spPr>
        <p:txBody>
          <a:bodyPr/>
          <a:lstStyle/>
          <a:p>
            <a:r>
              <a:rPr lang="en-GB" sz="2100" dirty="0" smtClean="0"/>
              <a:t>Proportion of UK visitors who stay in each type of destination</a:t>
            </a:r>
            <a:br>
              <a:rPr lang="en-GB" sz="2100" dirty="0" smtClean="0"/>
            </a:br>
            <a:r>
              <a:rPr lang="en-GB" sz="2100" dirty="0" smtClean="0"/>
              <a:t>(2013-15 average)</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439500" y="4095523"/>
            <a:ext cx="8424992" cy="18520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As context, we </a:t>
            </a:r>
            <a:r>
              <a:rPr lang="en-GB" sz="1300" dirty="0"/>
              <a:t>know that 32% of all holiday trips to England made by overseas visitors involve a stay outside of London.</a:t>
            </a:r>
          </a:p>
          <a:p>
            <a:pPr marL="0" indent="0" algn="just">
              <a:buFont typeface="Arial"/>
              <a:buNone/>
            </a:pPr>
            <a:r>
              <a:rPr lang="en-GB" sz="1300" dirty="0" smtClean="0">
                <a:solidFill>
                  <a:srgbClr val="120742"/>
                </a:solidFill>
              </a:rPr>
              <a:t>Holiday visitors to the UK are significantly less likely to stay overnight in destinations outside of London than those visiting for other reasons (primarily visiting friends / relatives or on business), especially to the large cities.  Only 9% of holiday visitors to the UK stay overnight in an urban area with a population of 200k or more compared with 17% among visitors to the UK overall.  Similarly, only 9% of holiday visitors stay in ‘other towns’ compared with 15% among visitors overall. </a:t>
            </a:r>
          </a:p>
          <a:p>
            <a:pPr marL="0" indent="0" algn="just">
              <a:buFont typeface="Arial"/>
              <a:buNone/>
            </a:pPr>
            <a:r>
              <a:rPr lang="en-GB" sz="1300" dirty="0" smtClean="0">
                <a:solidFill>
                  <a:srgbClr val="120742"/>
                </a:solidFill>
              </a:rPr>
              <a:t>However, likelihood of holiday visitors staying in each of heritage cities, coastal towns and other rural areas is as high as for visitors as a whole – around 5% to 7% of both holiday visitors and visitors as a whole staying in each of these. </a:t>
            </a:r>
          </a:p>
          <a:p>
            <a:pPr marL="0" indent="0" algn="just">
              <a:buFont typeface="Arial"/>
              <a:buNone/>
            </a:pPr>
            <a:endParaRPr lang="en-GB" sz="1300" dirty="0" smtClean="0">
              <a:solidFill>
                <a:srgbClr val="120742"/>
              </a:solidFill>
            </a:endParaRPr>
          </a:p>
        </p:txBody>
      </p:sp>
      <p:sp>
        <p:nvSpPr>
          <p:cNvPr id="14" name="Text Placeholder 5"/>
          <p:cNvSpPr txBox="1">
            <a:spLocks/>
          </p:cNvSpPr>
          <p:nvPr/>
        </p:nvSpPr>
        <p:spPr>
          <a:xfrm>
            <a:off x="378821" y="1647428"/>
            <a:ext cx="1548022" cy="1756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graphicFrame>
        <p:nvGraphicFramePr>
          <p:cNvPr id="19" name="Chart 18"/>
          <p:cNvGraphicFramePr/>
          <p:nvPr>
            <p:extLst>
              <p:ext uri="{D42A27DB-BD31-4B8C-83A1-F6EECF244321}">
                <p14:modId xmlns:p14="http://schemas.microsoft.com/office/powerpoint/2010/main" val="4011350974"/>
              </p:ext>
            </p:extLst>
          </p:nvPr>
        </p:nvGraphicFramePr>
        <p:xfrm>
          <a:off x="465906" y="1817998"/>
          <a:ext cx="4057650" cy="202985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Chart 19"/>
          <p:cNvGraphicFramePr/>
          <p:nvPr>
            <p:extLst>
              <p:ext uri="{D42A27DB-BD31-4B8C-83A1-F6EECF244321}">
                <p14:modId xmlns:p14="http://schemas.microsoft.com/office/powerpoint/2010/main" val="2608829754"/>
              </p:ext>
            </p:extLst>
          </p:nvPr>
        </p:nvGraphicFramePr>
        <p:xfrm>
          <a:off x="4685203" y="1817998"/>
          <a:ext cx="4057650" cy="2029856"/>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smtClean="0"/>
              <a:t>Market size &amp; shape</a:t>
            </a:r>
            <a:endParaRPr lang="en-GB" sz="1000" dirty="0"/>
          </a:p>
        </p:txBody>
      </p:sp>
      <p:sp>
        <p:nvSpPr>
          <p:cNvPr id="17" name="Text Placeholder 5"/>
          <p:cNvSpPr txBox="1">
            <a:spLocks/>
          </p:cNvSpPr>
          <p:nvPr/>
        </p:nvSpPr>
        <p:spPr>
          <a:xfrm>
            <a:off x="4591317" y="1656137"/>
            <a:ext cx="1792066" cy="17927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cxnSp>
        <p:nvCxnSpPr>
          <p:cNvPr id="21" name="Straight Connector 20"/>
          <p:cNvCxnSpPr/>
          <p:nvPr/>
        </p:nvCxnSpPr>
        <p:spPr>
          <a:xfrm>
            <a:off x="3987817" y="2142309"/>
            <a:ext cx="0" cy="1436913"/>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8207120" y="2142309"/>
            <a:ext cx="0" cy="1436913"/>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26032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1" y="872066"/>
            <a:ext cx="8813799" cy="558801"/>
          </a:xfrm>
        </p:spPr>
        <p:txBody>
          <a:bodyPr/>
          <a:lstStyle/>
          <a:p>
            <a:r>
              <a:rPr lang="en-GB" sz="2100" dirty="0" smtClean="0"/>
              <a:t>Volume of UK visitors who stay in each type of destination</a:t>
            </a:r>
            <a:br>
              <a:rPr lang="en-GB" sz="2100" dirty="0" smtClean="0"/>
            </a:br>
            <a:r>
              <a:rPr lang="en-GB" sz="2100" dirty="0" smtClean="0"/>
              <a:t>(2013-15 average)</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439500" y="4095523"/>
            <a:ext cx="8424992" cy="18520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Over the 2013-15 period, an average of 11.8m overseas visitors stayed overnight in England.</a:t>
            </a:r>
            <a:endParaRPr lang="en-GB" sz="1300" dirty="0"/>
          </a:p>
          <a:p>
            <a:pPr marL="0" indent="0" algn="just">
              <a:buFont typeface="Arial"/>
              <a:buNone/>
            </a:pPr>
            <a:r>
              <a:rPr lang="en-GB" sz="1300" dirty="0" smtClean="0">
                <a:solidFill>
                  <a:srgbClr val="120742"/>
                </a:solidFill>
              </a:rPr>
              <a:t>8.7m of these visitors spent at least one night in London.</a:t>
            </a:r>
          </a:p>
          <a:p>
            <a:pPr marL="0" indent="0" algn="just">
              <a:buFont typeface="Arial"/>
              <a:buNone/>
            </a:pPr>
            <a:r>
              <a:rPr lang="en-GB" sz="1300" dirty="0" smtClean="0">
                <a:solidFill>
                  <a:srgbClr val="120742"/>
                </a:solidFill>
              </a:rPr>
              <a:t>Annual overnight stays in other types of destination ranged from 0.7m in coastal towns up to 1.2m in major urban areas and 1.2m in ‘other towns’.</a:t>
            </a:r>
          </a:p>
          <a:p>
            <a:pPr marL="0" indent="0" algn="just">
              <a:buFont typeface="Arial"/>
              <a:buNone/>
            </a:pPr>
            <a:endParaRPr lang="en-GB" sz="1300" dirty="0" smtClean="0">
              <a:solidFill>
                <a:srgbClr val="120742"/>
              </a:solidFill>
            </a:endParaRPr>
          </a:p>
        </p:txBody>
      </p:sp>
      <p:sp>
        <p:nvSpPr>
          <p:cNvPr id="14" name="Text Placeholder 5"/>
          <p:cNvSpPr txBox="1">
            <a:spLocks/>
          </p:cNvSpPr>
          <p:nvPr/>
        </p:nvSpPr>
        <p:spPr>
          <a:xfrm>
            <a:off x="378821" y="1647428"/>
            <a:ext cx="1548022" cy="1756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graphicFrame>
        <p:nvGraphicFramePr>
          <p:cNvPr id="19" name="Chart 18"/>
          <p:cNvGraphicFramePr/>
          <p:nvPr>
            <p:extLst>
              <p:ext uri="{D42A27DB-BD31-4B8C-83A1-F6EECF244321}">
                <p14:modId xmlns:p14="http://schemas.microsoft.com/office/powerpoint/2010/main" val="310912026"/>
              </p:ext>
            </p:extLst>
          </p:nvPr>
        </p:nvGraphicFramePr>
        <p:xfrm>
          <a:off x="465906" y="1817998"/>
          <a:ext cx="4057650" cy="202985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0" name="Chart 19"/>
          <p:cNvGraphicFramePr/>
          <p:nvPr>
            <p:extLst>
              <p:ext uri="{D42A27DB-BD31-4B8C-83A1-F6EECF244321}">
                <p14:modId xmlns:p14="http://schemas.microsoft.com/office/powerpoint/2010/main" val="3658216855"/>
              </p:ext>
            </p:extLst>
          </p:nvPr>
        </p:nvGraphicFramePr>
        <p:xfrm>
          <a:off x="4685203" y="1817998"/>
          <a:ext cx="4057650" cy="2029856"/>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 Placeholder 6"/>
          <p:cNvSpPr>
            <a:spLocks noGrp="1"/>
          </p:cNvSpPr>
          <p:nvPr>
            <p:ph type="body" sz="quarter" idx="13"/>
          </p:nvPr>
        </p:nvSpPr>
        <p:spPr>
          <a:xfrm>
            <a:off x="685796" y="6396162"/>
            <a:ext cx="2440301" cy="274638"/>
          </a:xfrm>
        </p:spPr>
        <p:txBody>
          <a:bodyPr/>
          <a:lstStyle/>
          <a:p>
            <a:r>
              <a:rPr lang="en-GB" sz="1000" dirty="0" smtClean="0"/>
              <a:t>Market size &amp; shape</a:t>
            </a:r>
            <a:endParaRPr lang="en-GB" sz="1000" dirty="0"/>
          </a:p>
        </p:txBody>
      </p:sp>
      <p:sp>
        <p:nvSpPr>
          <p:cNvPr id="17" name="Text Placeholder 5"/>
          <p:cNvSpPr txBox="1">
            <a:spLocks/>
          </p:cNvSpPr>
          <p:nvPr/>
        </p:nvSpPr>
        <p:spPr>
          <a:xfrm>
            <a:off x="4591317" y="1656137"/>
            <a:ext cx="1792066" cy="17927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cxnSp>
        <p:nvCxnSpPr>
          <p:cNvPr id="21" name="Straight Connector 20"/>
          <p:cNvCxnSpPr/>
          <p:nvPr/>
        </p:nvCxnSpPr>
        <p:spPr>
          <a:xfrm>
            <a:off x="4013944" y="2142309"/>
            <a:ext cx="0" cy="1436913"/>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8233247" y="2142309"/>
            <a:ext cx="0" cy="1436913"/>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874949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473" y="874183"/>
            <a:ext cx="8149762" cy="558801"/>
          </a:xfrm>
        </p:spPr>
        <p:txBody>
          <a:bodyPr/>
          <a:lstStyle/>
          <a:p>
            <a:r>
              <a:rPr lang="en-GB" sz="2200" dirty="0" smtClean="0"/>
              <a:t>Profile of visitors to destination types – by trip purpose</a:t>
            </a:r>
            <a:endParaRPr lang="en-GB" sz="2200" dirty="0"/>
          </a:p>
        </p:txBody>
      </p:sp>
      <p:sp>
        <p:nvSpPr>
          <p:cNvPr id="6" name="Picture Placeholder 5"/>
          <p:cNvSpPr>
            <a:spLocks noGrp="1"/>
          </p:cNvSpPr>
          <p:nvPr>
            <p:ph type="pic" sz="quarter" idx="14"/>
          </p:nvPr>
        </p:nvSpPr>
        <p:spPr/>
      </p:sp>
      <p:sp>
        <p:nvSpPr>
          <p:cNvPr id="8"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There is a strong representation of holiday visitors among those staying overnight in London (50%), coastal towns (45%), heritage cities (43%) and, to a lesser extent, other rural destinations (35%).</a:t>
            </a:r>
          </a:p>
          <a:p>
            <a:pPr marL="0" indent="0" algn="just">
              <a:buNone/>
            </a:pPr>
            <a:r>
              <a:rPr lang="en-GB" sz="1300" dirty="0" smtClean="0"/>
              <a:t>The representation of holiday visitors is much lower among those staying in urban areas of 200k+ population (22%) and within this, core cities (23%).  Business travel represents a much larger proportion of visitors here – around a third.</a:t>
            </a:r>
          </a:p>
          <a:p>
            <a:pPr marL="0" indent="0" algn="just">
              <a:buNone/>
            </a:pPr>
            <a:r>
              <a:rPr lang="en-GB" sz="1300" dirty="0" smtClean="0"/>
              <a:t>‘Other towns’ also have a lower representation of holiday visitors, with those visiting friends / relatives (42%) accounting for the most significant proportion of visitors staying in these destinations.  Those visiting friends / relatives also account for a large proportion of visitors staying in rural destinations (also 42%).  </a:t>
            </a: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6" name="Text Placeholder 6"/>
          <p:cNvSpPr txBox="1">
            <a:spLocks/>
          </p:cNvSpPr>
          <p:nvPr/>
        </p:nvSpPr>
        <p:spPr>
          <a:xfrm>
            <a:off x="544854" y="6426642"/>
            <a:ext cx="2440301" cy="274638"/>
          </a:xfrm>
          <a:prstGeom prst="rect">
            <a:avLst/>
          </a:prstGeom>
        </p:spPr>
        <p:txBody>
          <a:bodyPr/>
          <a:lstStyle>
            <a:lvl1pPr marL="0" indent="0" algn="l" defTabSz="457200" rtl="0" eaLnBrk="1" latinLnBrk="0" hangingPunct="1">
              <a:spcBef>
                <a:spcPct val="20000"/>
              </a:spcBef>
              <a:buFont typeface="Arial"/>
              <a:buNone/>
              <a:defRPr lang="en-US" sz="1200" kern="1200" dirty="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1000" dirty="0" smtClean="0"/>
              <a:t>Market size and shape</a:t>
            </a:r>
            <a:endParaRPr lang="en-GB" sz="1000" dirty="0"/>
          </a:p>
        </p:txBody>
      </p:sp>
      <p:graphicFrame>
        <p:nvGraphicFramePr>
          <p:cNvPr id="17" name="Picture Placeholder 7"/>
          <p:cNvGraphicFramePr>
            <a:graphicFrameLocks/>
          </p:cNvGraphicFramePr>
          <p:nvPr>
            <p:extLst>
              <p:ext uri="{D42A27DB-BD31-4B8C-83A1-F6EECF244321}">
                <p14:modId xmlns:p14="http://schemas.microsoft.com/office/powerpoint/2010/main" val="1122527363"/>
              </p:ext>
            </p:extLst>
          </p:nvPr>
        </p:nvGraphicFramePr>
        <p:xfrm>
          <a:off x="378821" y="1432984"/>
          <a:ext cx="8424992"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Straight Connector 8"/>
          <p:cNvCxnSpPr/>
          <p:nvPr/>
        </p:nvCxnSpPr>
        <p:spPr>
          <a:xfrm>
            <a:off x="7815234" y="1593669"/>
            <a:ext cx="0" cy="1985553"/>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1610377" y="1593668"/>
            <a:ext cx="0" cy="1985553"/>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628244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icture Placeholder 5"/>
          <p:cNvSpPr>
            <a:spLocks noGrp="1"/>
          </p:cNvSpPr>
          <p:nvPr>
            <p:ph type="pic" sz="quarter" idx="14"/>
          </p:nvPr>
        </p:nvSpPr>
        <p:spPr/>
      </p:sp>
      <p:sp>
        <p:nvSpPr>
          <p:cNvPr id="12" name="Title 1"/>
          <p:cNvSpPr txBox="1">
            <a:spLocks/>
          </p:cNvSpPr>
          <p:nvPr/>
        </p:nvSpPr>
        <p:spPr>
          <a:xfrm>
            <a:off x="341086" y="872065"/>
            <a:ext cx="8813799" cy="558801"/>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2200" dirty="0" smtClean="0">
                <a:solidFill>
                  <a:srgbClr val="C00000"/>
                </a:solidFill>
              </a:rPr>
              <a:t>Destination type visit combinations for England’s holiday visitors </a:t>
            </a:r>
            <a:endParaRPr sz="2200" dirty="0">
              <a:solidFill>
                <a:srgbClr val="C00000"/>
              </a:solidFill>
            </a:endParaRPr>
          </a:p>
        </p:txBody>
      </p:sp>
      <p:sp>
        <p:nvSpPr>
          <p:cNvPr id="7" name="Text Placeholder 6"/>
          <p:cNvSpPr>
            <a:spLocks noGrp="1"/>
          </p:cNvSpPr>
          <p:nvPr>
            <p:ph type="body" sz="quarter" idx="13"/>
          </p:nvPr>
        </p:nvSpPr>
        <p:spPr>
          <a:xfrm>
            <a:off x="685796" y="6396162"/>
            <a:ext cx="2440301" cy="274638"/>
          </a:xfrm>
        </p:spPr>
        <p:txBody>
          <a:bodyPr/>
          <a:lstStyle/>
          <a:p>
            <a:r>
              <a:rPr lang="en-GB" sz="1000" dirty="0"/>
              <a:t>Market size &amp; shape</a:t>
            </a:r>
          </a:p>
        </p:txBody>
      </p:sp>
      <p:graphicFrame>
        <p:nvGraphicFramePr>
          <p:cNvPr id="5" name="Table Placeholder 5"/>
          <p:cNvGraphicFramePr>
            <a:graphicFrameLocks/>
          </p:cNvGraphicFramePr>
          <p:nvPr>
            <p:extLst>
              <p:ext uri="{D42A27DB-BD31-4B8C-83A1-F6EECF244321}">
                <p14:modId xmlns:p14="http://schemas.microsoft.com/office/powerpoint/2010/main" val="2643869331"/>
              </p:ext>
            </p:extLst>
          </p:nvPr>
        </p:nvGraphicFramePr>
        <p:xfrm>
          <a:off x="467359" y="1540770"/>
          <a:ext cx="7962539" cy="1769509"/>
        </p:xfrm>
        <a:graphic>
          <a:graphicData uri="http://schemas.openxmlformats.org/drawingml/2006/table">
            <a:tbl>
              <a:tblPr firstRow="1" bandRow="1">
                <a:tableStyleId>{5C22544A-7EE6-4342-B048-85BDC9FD1C3A}</a:tableStyleId>
              </a:tblPr>
              <a:tblGrid>
                <a:gridCol w="1411048"/>
                <a:gridCol w="1578896"/>
                <a:gridCol w="994519"/>
                <a:gridCol w="994519"/>
                <a:gridCol w="994519"/>
                <a:gridCol w="994519"/>
                <a:gridCol w="994519"/>
              </a:tblGrid>
              <a:tr h="509146">
                <a:tc rowSpan="6">
                  <a:txBody>
                    <a:bodyPr/>
                    <a:lstStyle/>
                    <a:p>
                      <a:pPr algn="ctr" fontAlgn="b"/>
                      <a:r>
                        <a:rPr lang="en-GB" sz="1100" b="1" i="0" u="none" strike="noStrike" dirty="0" smtClean="0">
                          <a:solidFill>
                            <a:schemeClr val="accent6">
                              <a:lumMod val="10000"/>
                            </a:schemeClr>
                          </a:solidFill>
                          <a:effectLst/>
                          <a:latin typeface="Calibri"/>
                        </a:rPr>
                        <a:t>10% of all holiday</a:t>
                      </a:r>
                      <a:r>
                        <a:rPr lang="en-GB" sz="1100" b="1" i="0" u="none" strike="noStrike" baseline="0" dirty="0" smtClean="0">
                          <a:solidFill>
                            <a:schemeClr val="accent6">
                              <a:lumMod val="10000"/>
                            </a:schemeClr>
                          </a:solidFill>
                          <a:effectLst/>
                          <a:latin typeface="Calibri"/>
                        </a:rPr>
                        <a:t> trips to England include more than one destination type</a:t>
                      </a:r>
                      <a:endParaRPr lang="en-GB" sz="1100" b="1" i="0" u="none" strike="noStrike" dirty="0">
                        <a:solidFill>
                          <a:schemeClr val="accent6">
                            <a:lumMod val="10000"/>
                          </a:schemeClr>
                        </a:solidFill>
                        <a:effectLst/>
                        <a:latin typeface="Calibri"/>
                      </a:endParaRPr>
                    </a:p>
                  </a:txBody>
                  <a:tcPr marL="9525" marR="9525" marT="9525" marB="0" anchor="ctr">
                    <a:solidFill>
                      <a:schemeClr val="bg1">
                        <a:lumMod val="85000"/>
                      </a:schemeClr>
                    </a:solidFill>
                  </a:tcPr>
                </a:tc>
                <a:tc>
                  <a:txBody>
                    <a:bodyPr/>
                    <a:lstStyle/>
                    <a:p>
                      <a:pPr algn="l" fontAlgn="b"/>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b="1" i="0" u="none" strike="noStrike" baseline="0" dirty="0" smtClean="0">
                          <a:solidFill>
                            <a:schemeClr val="bg1"/>
                          </a:solidFill>
                          <a:effectLst/>
                          <a:latin typeface="+mn-lt"/>
                        </a:rPr>
                        <a:t>Core Cities / Urban 200k+</a:t>
                      </a:r>
                      <a:endParaRPr lang="en-GB" sz="1100" b="1" i="0" u="none" strike="noStrike" baseline="0" dirty="0">
                        <a:solidFill>
                          <a:schemeClr val="bg1"/>
                        </a:solidFill>
                        <a:effectLst/>
                        <a:latin typeface="+mn-lt"/>
                      </a:endParaRPr>
                    </a:p>
                  </a:txBody>
                  <a:tcPr marL="7620" marR="7620" marT="7620" marB="0" anchor="ctr"/>
                </a:tc>
                <a:tc>
                  <a:txBody>
                    <a:bodyPr/>
                    <a:lstStyle/>
                    <a:p>
                      <a:pPr algn="ctr" fontAlgn="b"/>
                      <a:r>
                        <a:rPr lang="en-GB" sz="1100" b="1" i="0" u="none" strike="noStrike" baseline="0" dirty="0" smtClean="0">
                          <a:solidFill>
                            <a:schemeClr val="bg1"/>
                          </a:solidFill>
                          <a:effectLst/>
                          <a:latin typeface="+mn-lt"/>
                        </a:rPr>
                        <a:t>Heritage Cities</a:t>
                      </a:r>
                      <a:endParaRPr lang="en-GB" sz="1100" b="1" i="0" u="none" strike="noStrike" baseline="0" dirty="0">
                        <a:solidFill>
                          <a:schemeClr val="bg1"/>
                        </a:solidFill>
                        <a:effectLst/>
                        <a:latin typeface="+mn-lt"/>
                      </a:endParaRPr>
                    </a:p>
                  </a:txBody>
                  <a:tcPr marL="7620" marR="7620" marT="7620" marB="0" anchor="ctr"/>
                </a:tc>
                <a:tc>
                  <a:txBody>
                    <a:bodyPr/>
                    <a:lstStyle/>
                    <a:p>
                      <a:pPr algn="ctr" fontAlgn="b"/>
                      <a:r>
                        <a:rPr lang="en-GB" sz="1100" b="1" i="0" u="none" strike="noStrike" baseline="0" dirty="0" smtClean="0">
                          <a:solidFill>
                            <a:schemeClr val="bg1"/>
                          </a:solidFill>
                          <a:effectLst/>
                          <a:latin typeface="+mn-lt"/>
                        </a:rPr>
                        <a:t>Coastal Towns</a:t>
                      </a:r>
                      <a:endParaRPr lang="en-GB" sz="1100" b="1" i="0" u="none" strike="noStrike" baseline="0" dirty="0">
                        <a:solidFill>
                          <a:schemeClr val="bg1"/>
                        </a:solidFill>
                        <a:effectLst/>
                        <a:latin typeface="+mn-lt"/>
                      </a:endParaRPr>
                    </a:p>
                  </a:txBody>
                  <a:tcPr marL="7620" marR="7620" marT="7620" marB="0" anchor="ct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100" b="1" i="0" u="none" strike="noStrike" baseline="0" dirty="0" smtClean="0">
                          <a:solidFill>
                            <a:schemeClr val="bg1"/>
                          </a:solidFill>
                          <a:effectLst/>
                          <a:latin typeface="+mn-lt"/>
                        </a:rPr>
                        <a:t>Other towns</a:t>
                      </a:r>
                    </a:p>
                  </a:txBody>
                  <a:tcPr marL="7620" marR="7620" marT="7620" marB="0" anchor="ct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100" b="1" i="0" u="none" strike="noStrike" baseline="0" dirty="0" smtClean="0">
                          <a:solidFill>
                            <a:schemeClr val="bg1"/>
                          </a:solidFill>
                          <a:effectLst/>
                          <a:latin typeface="+mn-lt"/>
                        </a:rPr>
                        <a:t>Other Rural</a:t>
                      </a:r>
                    </a:p>
                  </a:txBody>
                  <a:tcPr marL="7620" marR="7620" marT="7620" marB="0" anchor="ctr"/>
                </a:tc>
              </a:tr>
              <a:tr h="254259">
                <a:tc vMerge="1">
                  <a:txBody>
                    <a:bodyPr/>
                    <a:lstStyle/>
                    <a:p>
                      <a:pPr algn="l" fontAlgn="b"/>
                      <a:endParaRPr lang="en-GB" sz="1100" b="1" i="0" u="none" strike="noStrike" dirty="0">
                        <a:solidFill>
                          <a:schemeClr val="tx1"/>
                        </a:solidFill>
                        <a:effectLst/>
                        <a:latin typeface="Calibri"/>
                      </a:endParaRPr>
                    </a:p>
                  </a:txBody>
                  <a:tcPr marL="9525" marR="9525" marT="9525" marB="0" anchor="b"/>
                </a:tc>
                <a:tc>
                  <a:txBody>
                    <a:bodyPr/>
                    <a:lstStyle/>
                    <a:p>
                      <a:pPr algn="l" fontAlgn="b"/>
                      <a:r>
                        <a:rPr lang="en-GB" sz="1100" b="1" i="0" u="none" strike="noStrike" dirty="0" smtClean="0">
                          <a:solidFill>
                            <a:schemeClr val="tx1"/>
                          </a:solidFill>
                          <a:effectLst/>
                          <a:latin typeface="Calibri"/>
                        </a:rPr>
                        <a:t>London</a:t>
                      </a:r>
                      <a:endParaRPr lang="en-GB" sz="1100" b="1" i="0" u="none" strike="noStrike" dirty="0">
                        <a:solidFill>
                          <a:schemeClr val="tx1"/>
                        </a:solidFill>
                        <a:effectLst/>
                        <a:latin typeface="Calibri"/>
                      </a:endParaRPr>
                    </a:p>
                  </a:txBody>
                  <a:tcPr marL="9525" marR="9525" marT="9525" marB="0" anchor="b"/>
                </a:tc>
                <a:tc>
                  <a:txBody>
                    <a:bodyPr/>
                    <a:lstStyle/>
                    <a:p>
                      <a:pPr algn="ctr" fontAlgn="b"/>
                      <a:r>
                        <a:rPr lang="en-GB" sz="1100" b="0" i="0" u="none" strike="noStrike" dirty="0" smtClean="0">
                          <a:solidFill>
                            <a:schemeClr val="tx1"/>
                          </a:solidFill>
                          <a:effectLst/>
                          <a:latin typeface="+mn-lt"/>
                        </a:rPr>
                        <a:t>25%</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rgbClr val="000000"/>
                          </a:solidFill>
                          <a:effectLst/>
                          <a:latin typeface="Calibri"/>
                        </a:rPr>
                        <a:t>23%</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chemeClr val="tx1"/>
                          </a:solidFill>
                          <a:effectLst/>
                          <a:latin typeface="+mn-lt"/>
                        </a:rPr>
                        <a:t>13%</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17%</a:t>
                      </a:r>
                      <a:endParaRPr lang="en-GB" sz="1100" b="0" i="0" u="none" strike="noStrike" dirty="0">
                        <a:solidFill>
                          <a:schemeClr val="tx1"/>
                        </a:solidFill>
                        <a:effectLst/>
                        <a:latin typeface="+mn-lt"/>
                      </a:endParaRPr>
                    </a:p>
                  </a:txBody>
                  <a:tcPr marL="9525" marR="9525" marT="9525" marB="0" anchor="b"/>
                </a:tc>
                <a:tc>
                  <a:txBody>
                    <a:bodyPr/>
                    <a:lstStyle/>
                    <a:p>
                      <a:pPr algn="ctr" fontAlgn="b"/>
                      <a:r>
                        <a:rPr lang="en-GB" sz="1100" b="0" i="0" u="none" strike="noStrike" dirty="0" smtClean="0">
                          <a:solidFill>
                            <a:schemeClr val="tx1"/>
                          </a:solidFill>
                          <a:effectLst/>
                          <a:latin typeface="+mn-lt"/>
                        </a:rPr>
                        <a:t>16%</a:t>
                      </a:r>
                      <a:endParaRPr lang="en-GB" sz="1100" b="0" i="0" u="none" strike="noStrike" dirty="0">
                        <a:solidFill>
                          <a:schemeClr val="tx1"/>
                        </a:solidFill>
                        <a:effectLst/>
                        <a:latin typeface="+mn-lt"/>
                      </a:endParaRPr>
                    </a:p>
                  </a:txBody>
                  <a:tcPr marL="9525" marR="9525" marT="9525" marB="0" anchor="b"/>
                </a:tc>
              </a:tr>
              <a:tr h="251526">
                <a:tc vMerge="1">
                  <a:txBody>
                    <a:bodyPr/>
                    <a:lstStyle/>
                    <a:p>
                      <a:pPr algn="l" fontAlgn="b"/>
                      <a:endParaRPr lang="en-GB" sz="1100" b="1" i="0" u="none" strike="noStrike" dirty="0">
                        <a:solidFill>
                          <a:schemeClr val="tx1"/>
                        </a:solidFill>
                        <a:effectLst/>
                        <a:latin typeface="Calibri"/>
                      </a:endParaRPr>
                    </a:p>
                  </a:txBody>
                  <a:tcPr marL="7620" marR="7620" marT="7620" marB="0" anchor="b"/>
                </a:tc>
                <a:tc>
                  <a:txBody>
                    <a:bodyPr/>
                    <a:lstStyle/>
                    <a:p>
                      <a:pPr algn="l" fontAlgn="b"/>
                      <a:r>
                        <a:rPr lang="en-GB" sz="1100" b="1" i="0" u="none" strike="noStrike" dirty="0" smtClean="0">
                          <a:solidFill>
                            <a:schemeClr val="tx1"/>
                          </a:solidFill>
                          <a:effectLst/>
                          <a:latin typeface="Calibri"/>
                        </a:rPr>
                        <a:t>Core Cities / Urban</a:t>
                      </a:r>
                      <a:r>
                        <a:rPr lang="en-GB" sz="1100" b="1" i="0" u="none" strike="noStrike" baseline="0" dirty="0" smtClean="0">
                          <a:solidFill>
                            <a:schemeClr val="tx1"/>
                          </a:solidFill>
                          <a:effectLst/>
                          <a:latin typeface="Calibri"/>
                        </a:rPr>
                        <a:t> 200k+</a:t>
                      </a:r>
                      <a:endParaRPr lang="en-GB" sz="1100" b="1" i="0" u="none" strike="noStrike" dirty="0">
                        <a:solidFill>
                          <a:schemeClr val="tx1"/>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12%</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a:solidFill>
                            <a:srgbClr val="000000"/>
                          </a:solidFill>
                          <a:effectLst/>
                          <a:latin typeface="Calibri"/>
                        </a:rPr>
                        <a:t>8</a:t>
                      </a:r>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12%</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10%</a:t>
                      </a:r>
                      <a:endParaRPr lang="en-GB" sz="1100" b="0" i="0" u="none" strike="noStrike" dirty="0">
                        <a:solidFill>
                          <a:srgbClr val="000000"/>
                        </a:solidFill>
                        <a:effectLst/>
                        <a:latin typeface="Calibri"/>
                      </a:endParaRPr>
                    </a:p>
                  </a:txBody>
                  <a:tcPr marL="7620" marR="7620" marT="7620" marB="0" anchor="b"/>
                </a:tc>
              </a:tr>
              <a:tr h="251526">
                <a:tc vMerge="1">
                  <a:txBody>
                    <a:bodyPr/>
                    <a:lstStyle/>
                    <a:p>
                      <a:pPr algn="l" fontAlgn="b"/>
                      <a:endParaRPr lang="en-GB" sz="1100" b="1" i="0" u="none" strike="noStrike" dirty="0">
                        <a:solidFill>
                          <a:schemeClr val="tx1"/>
                        </a:solidFill>
                        <a:effectLst/>
                        <a:latin typeface="Calibri"/>
                      </a:endParaRPr>
                    </a:p>
                  </a:txBody>
                  <a:tcPr marL="7620" marR="7620" marT="7620" marB="0" anchor="b"/>
                </a:tc>
                <a:tc>
                  <a:txBody>
                    <a:bodyPr/>
                    <a:lstStyle/>
                    <a:p>
                      <a:pPr algn="l" fontAlgn="b"/>
                      <a:r>
                        <a:rPr lang="en-GB" sz="1100" b="1" i="0" u="none" strike="noStrike" dirty="0" smtClean="0">
                          <a:solidFill>
                            <a:schemeClr val="tx1"/>
                          </a:solidFill>
                          <a:effectLst/>
                          <a:latin typeface="Calibri"/>
                        </a:rPr>
                        <a:t>Heritage Cities</a:t>
                      </a:r>
                      <a:endParaRPr lang="en-GB" sz="1100" b="1" i="0" u="none" strike="noStrike" dirty="0">
                        <a:solidFill>
                          <a:schemeClr val="tx1"/>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8%</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11%</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12%</a:t>
                      </a:r>
                      <a:endParaRPr lang="en-GB" sz="1100" b="0" i="0" u="none" strike="noStrike" dirty="0">
                        <a:solidFill>
                          <a:srgbClr val="000000"/>
                        </a:solidFill>
                        <a:effectLst/>
                        <a:latin typeface="Calibri"/>
                      </a:endParaRPr>
                    </a:p>
                  </a:txBody>
                  <a:tcPr marL="7620" marR="7620" marT="7620" marB="0" anchor="b"/>
                </a:tc>
              </a:tr>
              <a:tr h="251526">
                <a:tc vMerge="1">
                  <a:txBody>
                    <a:bodyPr/>
                    <a:lstStyle/>
                    <a:p>
                      <a:pPr algn="l" fontAlgn="b"/>
                      <a:endParaRPr lang="en-GB" sz="1100" b="1" i="0" u="none" strike="noStrike" dirty="0">
                        <a:solidFill>
                          <a:schemeClr val="tx1"/>
                        </a:solidFill>
                        <a:effectLst/>
                        <a:latin typeface="Calibri"/>
                      </a:endParaRPr>
                    </a:p>
                  </a:txBody>
                  <a:tcPr marL="7620" marR="7620" marT="7620" marB="0" anchor="b"/>
                </a:tc>
                <a:tc>
                  <a:txBody>
                    <a:bodyPr/>
                    <a:lstStyle/>
                    <a:p>
                      <a:pPr algn="l" fontAlgn="b"/>
                      <a:r>
                        <a:rPr lang="en-GB" sz="1100" b="1" i="0" u="none" strike="noStrike" dirty="0" smtClean="0">
                          <a:solidFill>
                            <a:schemeClr val="tx1"/>
                          </a:solidFill>
                          <a:effectLst/>
                          <a:latin typeface="Calibri"/>
                        </a:rPr>
                        <a:t>Coastal</a:t>
                      </a:r>
                      <a:r>
                        <a:rPr lang="en-GB" sz="1100" b="1" i="0" u="none" strike="noStrike" baseline="0" dirty="0" smtClean="0">
                          <a:solidFill>
                            <a:schemeClr val="tx1"/>
                          </a:solidFill>
                          <a:effectLst/>
                          <a:latin typeface="Calibri"/>
                        </a:rPr>
                        <a:t> Towns</a:t>
                      </a:r>
                      <a:endParaRPr lang="en-GB" sz="1100" b="1" i="0" u="none" strike="noStrike" dirty="0">
                        <a:solidFill>
                          <a:schemeClr val="tx1"/>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9%</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10%</a:t>
                      </a:r>
                      <a:endParaRPr lang="en-GB" sz="1100" b="0" i="0" u="none" strike="noStrike" dirty="0">
                        <a:solidFill>
                          <a:srgbClr val="000000"/>
                        </a:solidFill>
                        <a:effectLst/>
                        <a:latin typeface="Calibri"/>
                      </a:endParaRPr>
                    </a:p>
                  </a:txBody>
                  <a:tcPr marL="7620" marR="7620" marT="7620" marB="0" anchor="b"/>
                </a:tc>
              </a:tr>
              <a:tr h="251526">
                <a:tc vMerge="1">
                  <a:txBody>
                    <a:bodyPr/>
                    <a:lstStyle/>
                    <a:p>
                      <a:pPr algn="l" fontAlgn="b"/>
                      <a:endParaRPr lang="en-GB" sz="1100" b="1" i="0" u="none" strike="noStrike" dirty="0">
                        <a:solidFill>
                          <a:schemeClr val="tx1"/>
                        </a:solidFill>
                        <a:effectLst/>
                        <a:latin typeface="Calibri"/>
                      </a:endParaRPr>
                    </a:p>
                  </a:txBody>
                  <a:tcPr marL="7620" marR="7620" marT="7620" marB="0" anchor="b"/>
                </a:tc>
                <a:tc>
                  <a:txBody>
                    <a:bodyPr/>
                    <a:lstStyle/>
                    <a:p>
                      <a:pPr algn="l" fontAlgn="b"/>
                      <a:r>
                        <a:rPr lang="en-GB" sz="1100" b="1" i="0" u="none" strike="noStrike" dirty="0" smtClean="0">
                          <a:solidFill>
                            <a:schemeClr val="tx1"/>
                          </a:solidFill>
                          <a:effectLst/>
                          <a:latin typeface="Calibri"/>
                        </a:rPr>
                        <a:t>Other</a:t>
                      </a:r>
                      <a:r>
                        <a:rPr lang="en-GB" sz="1100" b="1" i="0" u="none" strike="noStrike" baseline="0" dirty="0" smtClean="0">
                          <a:solidFill>
                            <a:schemeClr val="tx1"/>
                          </a:solidFill>
                          <a:effectLst/>
                          <a:latin typeface="Calibri"/>
                        </a:rPr>
                        <a:t> Towns</a:t>
                      </a:r>
                      <a:endParaRPr lang="en-GB" sz="1100" b="1" i="0" u="none" strike="noStrike" dirty="0">
                        <a:solidFill>
                          <a:schemeClr val="tx1"/>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a:t>
                      </a:r>
                      <a:endParaRPr lang="en-GB" sz="1100" b="0" i="0" u="none" strike="noStrike" dirty="0">
                        <a:solidFill>
                          <a:srgbClr val="000000"/>
                        </a:solidFill>
                        <a:effectLst/>
                        <a:latin typeface="Calibri"/>
                      </a:endParaRPr>
                    </a:p>
                  </a:txBody>
                  <a:tcPr marL="7620" marR="7620" marT="7620" marB="0" anchor="b"/>
                </a:tc>
                <a:tc>
                  <a:txBody>
                    <a:bodyPr/>
                    <a:lstStyle/>
                    <a:p>
                      <a:pPr algn="ctr" fontAlgn="b"/>
                      <a:r>
                        <a:rPr lang="en-GB" sz="1100" b="0" i="0" u="none" strike="noStrike" dirty="0" smtClean="0">
                          <a:solidFill>
                            <a:srgbClr val="000000"/>
                          </a:solidFill>
                          <a:effectLst/>
                          <a:latin typeface="Calibri"/>
                        </a:rPr>
                        <a:t>13%</a:t>
                      </a:r>
                      <a:endParaRPr lang="en-GB" sz="1100" b="0" i="0" u="none" strike="noStrike" dirty="0">
                        <a:solidFill>
                          <a:srgbClr val="000000"/>
                        </a:solidFill>
                        <a:effectLst/>
                        <a:latin typeface="Calibri"/>
                      </a:endParaRPr>
                    </a:p>
                  </a:txBody>
                  <a:tcPr marL="7620" marR="7620" marT="7620" marB="0" anchor="b"/>
                </a:tc>
              </a:tr>
            </a:tbl>
          </a:graphicData>
        </a:graphic>
      </p:graphicFrame>
      <p:sp>
        <p:nvSpPr>
          <p:cNvPr id="8" name="Text Placeholder 5"/>
          <p:cNvSpPr txBox="1">
            <a:spLocks/>
          </p:cNvSpPr>
          <p:nvPr/>
        </p:nvSpPr>
        <p:spPr>
          <a:xfrm>
            <a:off x="378821" y="1349374"/>
            <a:ext cx="207098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2013,2014,2015</a:t>
            </a:r>
            <a:endParaRPr lang="en-GB" sz="800" dirty="0">
              <a:solidFill>
                <a:srgbClr val="120742"/>
              </a:solidFill>
            </a:endParaRPr>
          </a:p>
        </p:txBody>
      </p:sp>
      <p:sp>
        <p:nvSpPr>
          <p:cNvPr id="9" name="Text Placeholder 5"/>
          <p:cNvSpPr txBox="1">
            <a:spLocks/>
          </p:cNvSpPr>
          <p:nvPr/>
        </p:nvSpPr>
        <p:spPr>
          <a:xfrm>
            <a:off x="378821" y="385317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10% of all holiday trips to England include staying in more than one destination type during their trip – London being included as a destination type.</a:t>
            </a:r>
          </a:p>
          <a:p>
            <a:pPr marL="0" indent="0" algn="just">
              <a:buFont typeface="Arial"/>
              <a:buNone/>
            </a:pPr>
            <a:r>
              <a:rPr lang="en-GB" sz="1300" dirty="0" smtClean="0">
                <a:solidFill>
                  <a:srgbClr val="120742"/>
                </a:solidFill>
              </a:rPr>
              <a:t>Within this, the most common combinations include London plus another destination type – especially major urban areas (25%) and heritage cities (23%).</a:t>
            </a:r>
          </a:p>
          <a:p>
            <a:pPr marL="0" indent="0" algn="just">
              <a:buFont typeface="Arial"/>
              <a:buNone/>
            </a:pPr>
            <a:r>
              <a:rPr lang="en-GB" sz="1300" dirty="0" smtClean="0">
                <a:solidFill>
                  <a:srgbClr val="120742"/>
                </a:solidFill>
              </a:rPr>
              <a:t>Volumes of other destination type combinations are all fairly similar.</a:t>
            </a:r>
          </a:p>
        </p:txBody>
      </p:sp>
    </p:spTree>
    <p:extLst>
      <p:ext uri="{BB962C8B-B14F-4D97-AF65-F5344CB8AC3E}">
        <p14:creationId xmlns:p14="http://schemas.microsoft.com/office/powerpoint/2010/main" val="12945162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9144000" cy="558801"/>
          </a:xfrm>
        </p:spPr>
        <p:txBody>
          <a:bodyPr/>
          <a:lstStyle/>
          <a:p>
            <a:r>
              <a:rPr lang="en-GB" sz="2200" dirty="0" smtClean="0"/>
              <a:t>Top English</a:t>
            </a:r>
            <a:r>
              <a:rPr lang="en-GB" sz="2200" dirty="0">
                <a:solidFill>
                  <a:schemeClr val="bg2"/>
                </a:solidFill>
              </a:rPr>
              <a:t> </a:t>
            </a:r>
            <a:r>
              <a:rPr lang="en-GB" sz="2200" dirty="0" smtClean="0"/>
              <a:t>cities/towns stayed in on holiday trips (2010-15)</a:t>
            </a:r>
            <a:endParaRPr lang="en-GB" sz="2200" dirty="0"/>
          </a:p>
        </p:txBody>
      </p:sp>
      <p:graphicFrame>
        <p:nvGraphicFramePr>
          <p:cNvPr id="6" name="Table Placeholder 5"/>
          <p:cNvGraphicFramePr>
            <a:graphicFrameLocks noGrp="1"/>
          </p:cNvGraphicFramePr>
          <p:nvPr>
            <p:ph type="tbl" sz="quarter" idx="10"/>
            <p:extLst>
              <p:ext uri="{D42A27DB-BD31-4B8C-83A1-F6EECF244321}">
                <p14:modId xmlns:p14="http://schemas.microsoft.com/office/powerpoint/2010/main" val="2291685398"/>
              </p:ext>
            </p:extLst>
          </p:nvPr>
        </p:nvGraphicFramePr>
        <p:xfrm>
          <a:off x="406400" y="1600400"/>
          <a:ext cx="8178800" cy="2912124"/>
        </p:xfrm>
        <a:graphic>
          <a:graphicData uri="http://schemas.openxmlformats.org/drawingml/2006/table">
            <a:tbl>
              <a:tblPr firstRow="1" bandRow="1">
                <a:tableStyleId>{5C22544A-7EE6-4342-B048-85BDC9FD1C3A}</a:tableStyleId>
              </a:tblPr>
              <a:tblGrid>
                <a:gridCol w="1022350"/>
                <a:gridCol w="1022350"/>
                <a:gridCol w="1022350"/>
                <a:gridCol w="1022350"/>
                <a:gridCol w="1022350"/>
                <a:gridCol w="1022350"/>
                <a:gridCol w="1022350"/>
                <a:gridCol w="1022350"/>
              </a:tblGrid>
              <a:tr h="472838">
                <a:tc>
                  <a:txBody>
                    <a:bodyPr/>
                    <a:lstStyle/>
                    <a:p>
                      <a:r>
                        <a:rPr lang="en-GB" sz="1200" dirty="0" smtClean="0"/>
                        <a:t>000s</a:t>
                      </a:r>
                      <a:r>
                        <a:rPr lang="en-GB" sz="1200" baseline="0" dirty="0" smtClean="0"/>
                        <a:t> of visitors</a:t>
                      </a:r>
                      <a:endParaRPr lang="en-GB" sz="1200" dirty="0"/>
                    </a:p>
                  </a:txBody>
                  <a:tcPr/>
                </a:tc>
                <a:tc>
                  <a:txBody>
                    <a:bodyPr/>
                    <a:lstStyle/>
                    <a:p>
                      <a:pPr algn="ctr"/>
                      <a:r>
                        <a:rPr lang="en-GB" sz="1200" i="1" dirty="0" smtClean="0"/>
                        <a:t>Destination Type</a:t>
                      </a:r>
                      <a:endParaRPr lang="en-GB" sz="1200" i="1" dirty="0"/>
                    </a:p>
                  </a:txBody>
                  <a:tcPr/>
                </a:tc>
                <a:tc>
                  <a:txBody>
                    <a:bodyPr/>
                    <a:lstStyle/>
                    <a:p>
                      <a:pPr algn="ctr"/>
                      <a:r>
                        <a:rPr lang="en-GB" sz="1200" dirty="0" smtClean="0"/>
                        <a:t>2010</a:t>
                      </a:r>
                      <a:endParaRPr lang="en-GB" sz="1200" dirty="0"/>
                    </a:p>
                  </a:txBody>
                  <a:tcPr/>
                </a:tc>
                <a:tc>
                  <a:txBody>
                    <a:bodyPr/>
                    <a:lstStyle/>
                    <a:p>
                      <a:pPr algn="ctr"/>
                      <a:r>
                        <a:rPr lang="en-GB" sz="1200" dirty="0" smtClean="0"/>
                        <a:t>2011</a:t>
                      </a:r>
                      <a:endParaRPr lang="en-GB" sz="1200" dirty="0"/>
                    </a:p>
                  </a:txBody>
                  <a:tcPr/>
                </a:tc>
                <a:tc>
                  <a:txBody>
                    <a:bodyPr/>
                    <a:lstStyle/>
                    <a:p>
                      <a:pPr algn="ctr"/>
                      <a:r>
                        <a:rPr lang="en-GB" sz="1200" dirty="0" smtClean="0"/>
                        <a:t>2012</a:t>
                      </a:r>
                      <a:endParaRPr lang="en-GB" sz="1200" dirty="0"/>
                    </a:p>
                  </a:txBody>
                  <a:tcPr/>
                </a:tc>
                <a:tc>
                  <a:txBody>
                    <a:bodyPr/>
                    <a:lstStyle/>
                    <a:p>
                      <a:pPr algn="ctr"/>
                      <a:r>
                        <a:rPr lang="en-GB" sz="1200" dirty="0" smtClean="0"/>
                        <a:t>2013</a:t>
                      </a:r>
                      <a:endParaRPr lang="en-GB" sz="1200" dirty="0"/>
                    </a:p>
                  </a:txBody>
                  <a:tcPr/>
                </a:tc>
                <a:tc>
                  <a:txBody>
                    <a:bodyPr/>
                    <a:lstStyle/>
                    <a:p>
                      <a:pPr algn="ctr"/>
                      <a:r>
                        <a:rPr lang="en-GB" sz="1200" dirty="0" smtClean="0"/>
                        <a:t>2014</a:t>
                      </a:r>
                      <a:endParaRPr lang="en-GB" sz="1200" dirty="0"/>
                    </a:p>
                  </a:txBody>
                  <a:tcPr/>
                </a:tc>
                <a:tc>
                  <a:txBody>
                    <a:bodyPr/>
                    <a:lstStyle/>
                    <a:p>
                      <a:pPr algn="ctr"/>
                      <a:r>
                        <a:rPr lang="en-GB" sz="1200" dirty="0" smtClean="0"/>
                        <a:t>2015</a:t>
                      </a:r>
                      <a:endParaRPr lang="en-GB" sz="1200" dirty="0"/>
                    </a:p>
                  </a:txBody>
                  <a:tcPr/>
                </a:tc>
              </a:tr>
              <a:tr h="215722">
                <a:tc>
                  <a:txBody>
                    <a:bodyPr/>
                    <a:lstStyle/>
                    <a:p>
                      <a:pPr marL="228600" indent="-228600" algn="l" fontAlgn="b">
                        <a:buAutoNum type="arabicPeriod"/>
                      </a:pPr>
                      <a:r>
                        <a:rPr lang="en-GB" sz="1100" b="1" i="0" u="none" strike="noStrike" dirty="0" smtClean="0">
                          <a:solidFill>
                            <a:srgbClr val="120742"/>
                          </a:solidFill>
                          <a:effectLst/>
                          <a:latin typeface="Calibri"/>
                        </a:rPr>
                        <a:t>London</a:t>
                      </a:r>
                      <a:endParaRPr lang="en-GB" sz="1100" b="1" i="0" u="none" strike="noStrike" dirty="0">
                        <a:solidFill>
                          <a:srgbClr val="120742"/>
                        </a:solidFill>
                        <a:effectLst/>
                        <a:latin typeface="Calibri"/>
                      </a:endParaRPr>
                    </a:p>
                  </a:txBody>
                  <a:tcPr marL="9525" marR="9525" marT="9525" marB="0" anchor="b"/>
                </a:tc>
                <a:tc>
                  <a:txBody>
                    <a:bodyPr/>
                    <a:lstStyle/>
                    <a:p>
                      <a:pPr marL="0" algn="ctr" defTabSz="457200" rtl="0" eaLnBrk="1" fontAlgn="b" latinLnBrk="0" hangingPunct="1"/>
                      <a:r>
                        <a:rPr lang="en-GB" sz="1100" i="1" u="none" strike="noStrike" kern="1200" dirty="0" smtClean="0">
                          <a:solidFill>
                            <a:srgbClr val="120742"/>
                          </a:solidFill>
                          <a:effectLst/>
                          <a:latin typeface="+mn-lt"/>
                          <a:ea typeface="+mn-ea"/>
                          <a:cs typeface="+mn-cs"/>
                        </a:rPr>
                        <a:t>London</a:t>
                      </a:r>
                      <a:endParaRPr lang="en-GB" sz="1100" i="1" u="none" strike="noStrike" kern="1200" dirty="0">
                        <a:solidFill>
                          <a:srgbClr val="120742"/>
                        </a:solidFill>
                        <a:effectLst/>
                        <a:latin typeface="+mn-lt"/>
                        <a:ea typeface="+mn-ea"/>
                        <a:cs typeface="+mn-cs"/>
                      </a:endParaRPr>
                    </a:p>
                  </a:txBody>
                  <a:tcPr marL="9525" marR="9525" marT="9525" marB="0" anchor="b"/>
                </a:tc>
                <a:tc>
                  <a:txBody>
                    <a:bodyPr/>
                    <a:lstStyle/>
                    <a:p>
                      <a:pPr marL="0" algn="ctr" defTabSz="457200" rtl="0" eaLnBrk="1" fontAlgn="b" latinLnBrk="0" hangingPunct="1"/>
                      <a:r>
                        <a:rPr lang="en-GB" sz="1100" u="none" strike="noStrike" kern="1200" dirty="0" smtClean="0">
                          <a:solidFill>
                            <a:schemeClr val="dk1"/>
                          </a:solidFill>
                          <a:effectLst/>
                          <a:latin typeface="+mn-lt"/>
                          <a:ea typeface="+mn-ea"/>
                          <a:cs typeface="+mn-cs"/>
                        </a:rPr>
                        <a:t>7,325</a:t>
                      </a:r>
                      <a:endParaRPr lang="en-GB" sz="1100" u="none" strike="noStrike" kern="1200" dirty="0">
                        <a:solidFill>
                          <a:schemeClr val="dk1"/>
                        </a:solidFill>
                        <a:effectLst/>
                        <a:latin typeface="+mn-lt"/>
                        <a:ea typeface="+mn-ea"/>
                        <a:cs typeface="+mn-cs"/>
                      </a:endParaRPr>
                    </a:p>
                  </a:txBody>
                  <a:tcPr marL="9525" marR="9525" marT="9525" marB="0" anchor="b"/>
                </a:tc>
                <a:tc>
                  <a:txBody>
                    <a:bodyPr/>
                    <a:lstStyle/>
                    <a:p>
                      <a:pPr marL="0" algn="ctr" defTabSz="457200" rtl="0" eaLnBrk="1" fontAlgn="b" latinLnBrk="0" hangingPunct="1"/>
                      <a:r>
                        <a:rPr lang="en-GB" sz="1100" u="none" strike="noStrike" kern="1200" dirty="0" smtClean="0">
                          <a:solidFill>
                            <a:schemeClr val="dk1"/>
                          </a:solidFill>
                          <a:effectLst/>
                          <a:latin typeface="+mn-lt"/>
                          <a:ea typeface="+mn-ea"/>
                          <a:cs typeface="+mn-cs"/>
                        </a:rPr>
                        <a:t>7,616</a:t>
                      </a:r>
                      <a:endParaRPr lang="en-GB" sz="1100" u="none" strike="noStrike" kern="1200" dirty="0">
                        <a:solidFill>
                          <a:schemeClr val="dk1"/>
                        </a:solidFill>
                        <a:effectLst/>
                        <a:latin typeface="+mn-lt"/>
                        <a:ea typeface="+mn-ea"/>
                        <a:cs typeface="+mn-cs"/>
                      </a:endParaRPr>
                    </a:p>
                  </a:txBody>
                  <a:tcPr marL="9525" marR="9525" marT="9525" marB="0" anchor="b"/>
                </a:tc>
                <a:tc>
                  <a:txBody>
                    <a:bodyPr/>
                    <a:lstStyle/>
                    <a:p>
                      <a:pPr marL="0" algn="ctr" defTabSz="457200" rtl="0" eaLnBrk="1" fontAlgn="b" latinLnBrk="0" hangingPunct="1"/>
                      <a:r>
                        <a:rPr lang="en-GB" sz="1100" u="none" strike="noStrike" kern="1200" dirty="0" smtClean="0">
                          <a:solidFill>
                            <a:schemeClr val="dk1"/>
                          </a:solidFill>
                          <a:effectLst/>
                          <a:latin typeface="+mn-lt"/>
                          <a:ea typeface="+mn-ea"/>
                          <a:cs typeface="+mn-cs"/>
                        </a:rPr>
                        <a:t>7,649</a:t>
                      </a:r>
                      <a:endParaRPr lang="en-GB" sz="1100" u="none" strike="noStrike" kern="1200" dirty="0">
                        <a:solidFill>
                          <a:schemeClr val="dk1"/>
                        </a:solidFill>
                        <a:effectLst/>
                        <a:latin typeface="+mn-lt"/>
                        <a:ea typeface="+mn-ea"/>
                        <a:cs typeface="+mn-cs"/>
                      </a:endParaRPr>
                    </a:p>
                  </a:txBody>
                  <a:tcPr marL="9525" marR="9525" marT="9525" marB="0" anchor="b"/>
                </a:tc>
                <a:tc>
                  <a:txBody>
                    <a:bodyPr/>
                    <a:lstStyle/>
                    <a:p>
                      <a:pPr marL="0" algn="ctr" defTabSz="457200" rtl="0" eaLnBrk="1" fontAlgn="b" latinLnBrk="0" hangingPunct="1"/>
                      <a:r>
                        <a:rPr lang="en-GB" sz="1100" u="none" strike="noStrike" kern="1200" dirty="0" smtClean="0">
                          <a:solidFill>
                            <a:schemeClr val="dk1"/>
                          </a:solidFill>
                          <a:effectLst/>
                          <a:latin typeface="+mn-lt"/>
                          <a:ea typeface="+mn-ea"/>
                          <a:cs typeface="+mn-cs"/>
                        </a:rPr>
                        <a:t>8,509</a:t>
                      </a:r>
                      <a:endParaRPr lang="en-GB" sz="1100" u="none" strike="noStrike" kern="1200" dirty="0">
                        <a:solidFill>
                          <a:schemeClr val="dk1"/>
                        </a:solidFill>
                        <a:effectLst/>
                        <a:latin typeface="+mn-lt"/>
                        <a:ea typeface="+mn-ea"/>
                        <a:cs typeface="+mn-cs"/>
                      </a:endParaRPr>
                    </a:p>
                  </a:txBody>
                  <a:tcPr marL="9525" marR="9525" marT="9525" marB="0" anchor="b"/>
                </a:tc>
                <a:tc>
                  <a:txBody>
                    <a:bodyPr/>
                    <a:lstStyle/>
                    <a:p>
                      <a:pPr marL="0" algn="ctr" defTabSz="457200" rtl="0" eaLnBrk="1" fontAlgn="b" latinLnBrk="0" hangingPunct="1"/>
                      <a:r>
                        <a:rPr lang="en-GB" sz="1100" u="none" strike="noStrike" kern="1200" dirty="0" smtClean="0">
                          <a:solidFill>
                            <a:schemeClr val="dk1"/>
                          </a:solidFill>
                          <a:effectLst/>
                          <a:latin typeface="+mn-lt"/>
                          <a:ea typeface="+mn-ea"/>
                          <a:cs typeface="+mn-cs"/>
                        </a:rPr>
                        <a:t>8,914</a:t>
                      </a:r>
                      <a:endParaRPr lang="en-GB" sz="1100" u="none" strike="noStrike" kern="1200" dirty="0">
                        <a:solidFill>
                          <a:schemeClr val="dk1"/>
                        </a:solidFill>
                        <a:effectLst/>
                        <a:latin typeface="+mn-lt"/>
                        <a:ea typeface="+mn-ea"/>
                        <a:cs typeface="+mn-cs"/>
                      </a:endParaRPr>
                    </a:p>
                  </a:txBody>
                  <a:tcPr marL="9525" marR="9525" marT="9525" marB="0" anchor="b"/>
                </a:tc>
                <a:tc>
                  <a:txBody>
                    <a:bodyPr/>
                    <a:lstStyle/>
                    <a:p>
                      <a:pPr marL="0" algn="ctr" defTabSz="457200" rtl="0" eaLnBrk="1" fontAlgn="b" latinLnBrk="0" hangingPunct="1"/>
                      <a:r>
                        <a:rPr lang="en-GB" sz="1100" u="none" strike="noStrike" kern="1200" dirty="0" smtClean="0">
                          <a:solidFill>
                            <a:schemeClr val="dk1"/>
                          </a:solidFill>
                          <a:effectLst/>
                          <a:latin typeface="+mn-lt"/>
                          <a:ea typeface="+mn-ea"/>
                          <a:cs typeface="+mn-cs"/>
                        </a:rPr>
                        <a:t>9,210</a:t>
                      </a:r>
                      <a:endParaRPr lang="en-GB" sz="1100" u="none" strike="noStrike" kern="1200" dirty="0">
                        <a:solidFill>
                          <a:schemeClr val="dk1"/>
                        </a:solidFill>
                        <a:effectLst/>
                        <a:latin typeface="+mn-lt"/>
                        <a:ea typeface="+mn-ea"/>
                        <a:cs typeface="+mn-cs"/>
                      </a:endParaRPr>
                    </a:p>
                  </a:txBody>
                  <a:tcPr marL="9525" marR="9525" marT="9525" marB="0" anchor="b"/>
                </a:tc>
              </a:tr>
              <a:tr h="215722">
                <a:tc>
                  <a:txBody>
                    <a:bodyPr/>
                    <a:lstStyle/>
                    <a:p>
                      <a:pPr marL="228600" indent="-228600" algn="l" fontAlgn="b">
                        <a:buFont typeface="+mj-lt"/>
                        <a:buAutoNum type="arabicPeriod" startAt="2"/>
                      </a:pPr>
                      <a:r>
                        <a:rPr lang="en-GB" sz="1100" b="1" u="none" strike="noStrike" dirty="0" smtClean="0">
                          <a:effectLst/>
                        </a:rPr>
                        <a:t>Manchester</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Core City</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u="none" strike="noStrike" dirty="0">
                          <a:effectLst/>
                        </a:rPr>
                        <a:t>184</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211</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215</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222</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229</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268</a:t>
                      </a:r>
                      <a:endParaRPr lang="en-GB" sz="1100" b="0" i="0" u="none" strike="noStrike" dirty="0">
                        <a:solidFill>
                          <a:srgbClr val="000000"/>
                        </a:solidFill>
                        <a:effectLst/>
                        <a:latin typeface="Calibri"/>
                      </a:endParaRPr>
                    </a:p>
                  </a:txBody>
                  <a:tcPr marL="9525" marR="9525" marT="9525" marB="0" anchor="b"/>
                </a:tc>
              </a:tr>
              <a:tr h="215722">
                <a:tc>
                  <a:txBody>
                    <a:bodyPr/>
                    <a:lstStyle/>
                    <a:p>
                      <a:pPr marL="228600" indent="-228600" algn="l" fontAlgn="b">
                        <a:buFont typeface="+mj-lt"/>
                        <a:buAutoNum type="arabicPeriod" startAt="3"/>
                      </a:pPr>
                      <a:r>
                        <a:rPr lang="en-GB" sz="1100" b="1" u="none" strike="noStrike" dirty="0" smtClean="0">
                          <a:effectLst/>
                        </a:rPr>
                        <a:t>Brighton</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Coastal Town</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u="none" strike="noStrike" dirty="0">
                          <a:effectLst/>
                        </a:rPr>
                        <a:t>157</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143</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167</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210</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212</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211</a:t>
                      </a:r>
                      <a:endParaRPr lang="en-GB" sz="1100" b="0" i="0" u="none" strike="noStrike" dirty="0">
                        <a:solidFill>
                          <a:srgbClr val="000000"/>
                        </a:solidFill>
                        <a:effectLst/>
                        <a:latin typeface="Calibri"/>
                      </a:endParaRPr>
                    </a:p>
                  </a:txBody>
                  <a:tcPr marL="9525" marR="9525" marT="9525" marB="0" anchor="b"/>
                </a:tc>
              </a:tr>
              <a:tr h="198491">
                <a:tc>
                  <a:txBody>
                    <a:bodyPr/>
                    <a:lstStyle/>
                    <a:p>
                      <a:pPr marL="228600" indent="-228600" algn="l" fontAlgn="b">
                        <a:buFont typeface="+mj-lt"/>
                        <a:buAutoNum type="arabicPeriod" startAt="4"/>
                      </a:pPr>
                      <a:r>
                        <a:rPr lang="en-GB" sz="1100" b="1" u="none" strike="noStrike" dirty="0" smtClean="0">
                          <a:effectLst/>
                        </a:rPr>
                        <a:t>Bath</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Heritage City</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u="none" strike="noStrike" dirty="0">
                          <a:effectLst/>
                        </a:rPr>
                        <a:t>159</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144</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119</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176</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146</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208</a:t>
                      </a:r>
                      <a:endParaRPr lang="en-GB" sz="1100" b="0" i="0" u="none" strike="noStrike" dirty="0">
                        <a:solidFill>
                          <a:srgbClr val="000000"/>
                        </a:solidFill>
                        <a:effectLst/>
                        <a:latin typeface="Calibri"/>
                      </a:endParaRPr>
                    </a:p>
                  </a:txBody>
                  <a:tcPr marL="9525" marR="9525" marT="9525" marB="0" anchor="b"/>
                </a:tc>
              </a:tr>
              <a:tr h="198491">
                <a:tc>
                  <a:txBody>
                    <a:bodyPr/>
                    <a:lstStyle/>
                    <a:p>
                      <a:pPr marL="228600" indent="-228600" algn="l" fontAlgn="b">
                        <a:buFont typeface="+mj-lt"/>
                        <a:buAutoNum type="arabicPeriod" startAt="5"/>
                      </a:pPr>
                      <a:r>
                        <a:rPr lang="en-GB" sz="1100" b="1" u="none" strike="noStrike" dirty="0" smtClean="0">
                          <a:effectLst/>
                        </a:rPr>
                        <a:t>Liverpool</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Core City</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u="none" strike="noStrike" dirty="0">
                          <a:effectLst/>
                        </a:rPr>
                        <a:t>145</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188</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173</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193</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222</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198</a:t>
                      </a:r>
                      <a:endParaRPr lang="en-GB" sz="1100" b="0" i="0" u="none" strike="noStrike" dirty="0">
                        <a:solidFill>
                          <a:srgbClr val="000000"/>
                        </a:solidFill>
                        <a:effectLst/>
                        <a:latin typeface="Calibri"/>
                      </a:endParaRPr>
                    </a:p>
                  </a:txBody>
                  <a:tcPr marL="9525" marR="9525" marT="9525" marB="0" anchor="b"/>
                </a:tc>
              </a:tr>
              <a:tr h="198491">
                <a:tc>
                  <a:txBody>
                    <a:bodyPr/>
                    <a:lstStyle/>
                    <a:p>
                      <a:pPr marL="228600" indent="-228600" algn="l" fontAlgn="b">
                        <a:buFont typeface="+mj-lt"/>
                        <a:buAutoNum type="arabicPeriod" startAt="6"/>
                      </a:pPr>
                      <a:r>
                        <a:rPr lang="en-GB" sz="1100" b="1" u="none" strike="noStrike" dirty="0" smtClean="0">
                          <a:effectLst/>
                        </a:rPr>
                        <a:t>Birmingham</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Core City</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u="none" strike="noStrike" dirty="0">
                          <a:effectLst/>
                        </a:rPr>
                        <a:t>130</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148</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116</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156</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156</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180</a:t>
                      </a:r>
                      <a:endParaRPr lang="en-GB" sz="1100" b="0" i="0" u="none" strike="noStrike" dirty="0">
                        <a:solidFill>
                          <a:srgbClr val="000000"/>
                        </a:solidFill>
                        <a:effectLst/>
                        <a:latin typeface="Calibri"/>
                      </a:endParaRPr>
                    </a:p>
                  </a:txBody>
                  <a:tcPr marL="9525" marR="9525" marT="9525" marB="0" anchor="b"/>
                </a:tc>
              </a:tr>
              <a:tr h="198491">
                <a:tc>
                  <a:txBody>
                    <a:bodyPr/>
                    <a:lstStyle/>
                    <a:p>
                      <a:pPr marL="228600" indent="-228600" algn="l" fontAlgn="b">
                        <a:buFont typeface="+mj-lt"/>
                        <a:buAutoNum type="arabicPeriod" startAt="7"/>
                      </a:pPr>
                      <a:r>
                        <a:rPr lang="en-GB" sz="1100" b="1" u="none" strike="noStrike" dirty="0" smtClean="0">
                          <a:effectLst/>
                        </a:rPr>
                        <a:t>Oxford</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Heritage City</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u="none" strike="noStrike" dirty="0">
                          <a:effectLst/>
                        </a:rPr>
                        <a:t>165</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181</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140</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167</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193</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180</a:t>
                      </a:r>
                      <a:endParaRPr lang="en-GB" sz="1100" b="0" i="0" u="none" strike="noStrike" dirty="0">
                        <a:solidFill>
                          <a:srgbClr val="000000"/>
                        </a:solidFill>
                        <a:effectLst/>
                        <a:latin typeface="Calibri"/>
                      </a:endParaRPr>
                    </a:p>
                  </a:txBody>
                  <a:tcPr marL="9525" marR="9525" marT="9525" marB="0" anchor="b"/>
                </a:tc>
              </a:tr>
              <a:tr h="204192">
                <a:tc>
                  <a:txBody>
                    <a:bodyPr/>
                    <a:lstStyle/>
                    <a:p>
                      <a:pPr marL="228600" indent="-228600" algn="l" fontAlgn="b">
                        <a:buFont typeface="+mj-lt"/>
                        <a:buAutoNum type="arabicPeriod" startAt="8"/>
                      </a:pPr>
                      <a:r>
                        <a:rPr lang="en-GB" sz="1100" b="1" u="none" strike="noStrike" dirty="0" smtClean="0">
                          <a:effectLst/>
                        </a:rPr>
                        <a:t>Bristol</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Core City</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u="none" strike="noStrike" dirty="0">
                          <a:effectLst/>
                        </a:rPr>
                        <a:t>103</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141</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127</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140</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120</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163</a:t>
                      </a:r>
                      <a:endParaRPr lang="en-GB" sz="1100" b="0" i="0" u="none" strike="noStrike" dirty="0">
                        <a:solidFill>
                          <a:srgbClr val="000000"/>
                        </a:solidFill>
                        <a:effectLst/>
                        <a:latin typeface="Calibri"/>
                      </a:endParaRPr>
                    </a:p>
                  </a:txBody>
                  <a:tcPr marL="9525" marR="9525" marT="9525" marB="0" anchor="b"/>
                </a:tc>
              </a:tr>
              <a:tr h="198491">
                <a:tc>
                  <a:txBody>
                    <a:bodyPr/>
                    <a:lstStyle/>
                    <a:p>
                      <a:pPr marL="228600" indent="-228600" algn="l" fontAlgn="b">
                        <a:buFont typeface="+mj-lt"/>
                        <a:buAutoNum type="arabicPeriod" startAt="9"/>
                      </a:pPr>
                      <a:r>
                        <a:rPr lang="en-GB" sz="1100" b="1" u="none" strike="noStrike" dirty="0" smtClean="0">
                          <a:effectLst/>
                        </a:rPr>
                        <a:t>York</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Heritage City</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u="none" strike="noStrike" dirty="0">
                          <a:effectLst/>
                        </a:rPr>
                        <a:t>124</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139</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108</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150</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201</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132</a:t>
                      </a:r>
                      <a:endParaRPr lang="en-GB" sz="1100" b="0" i="0" u="none" strike="noStrike" dirty="0">
                        <a:solidFill>
                          <a:srgbClr val="000000"/>
                        </a:solidFill>
                        <a:effectLst/>
                        <a:latin typeface="Calibri"/>
                      </a:endParaRPr>
                    </a:p>
                  </a:txBody>
                  <a:tcPr marL="9525" marR="9525" marT="9525" marB="0" anchor="b"/>
                </a:tc>
              </a:tr>
              <a:tr h="198491">
                <a:tc>
                  <a:txBody>
                    <a:bodyPr/>
                    <a:lstStyle/>
                    <a:p>
                      <a:pPr marL="228600" indent="-228600" algn="l" fontAlgn="b">
                        <a:buFont typeface="+mj-lt"/>
                        <a:buAutoNum type="arabicPeriod" startAt="10"/>
                      </a:pPr>
                      <a:r>
                        <a:rPr lang="en-GB" sz="1100" b="1" u="none" strike="noStrike" dirty="0" smtClean="0">
                          <a:effectLst/>
                        </a:rPr>
                        <a:t>Cambridge</a:t>
                      </a:r>
                      <a:endParaRPr lang="en-GB" sz="1100" b="1" i="0" u="none" strike="noStrike" dirty="0">
                        <a:solidFill>
                          <a:srgbClr val="000000"/>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Heritage City</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u="none" strike="noStrike" dirty="0">
                          <a:effectLst/>
                        </a:rPr>
                        <a:t>128</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106</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121</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126</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130</a:t>
                      </a:r>
                      <a:endParaRPr lang="en-GB" sz="1100" b="0" i="0" u="none" strike="noStrike" dirty="0">
                        <a:solidFill>
                          <a:srgbClr val="000000"/>
                        </a:solidFill>
                        <a:effectLst/>
                        <a:latin typeface="Calibri"/>
                      </a:endParaRPr>
                    </a:p>
                  </a:txBody>
                  <a:tcPr marL="9525" marR="9525" marT="9525" marB="0" anchor="b"/>
                </a:tc>
                <a:tc>
                  <a:txBody>
                    <a:bodyPr/>
                    <a:lstStyle/>
                    <a:p>
                      <a:pPr algn="ctr" fontAlgn="b"/>
                      <a:r>
                        <a:rPr lang="en-GB" sz="1100" u="none" strike="noStrike" dirty="0">
                          <a:effectLst/>
                        </a:rPr>
                        <a:t>109</a:t>
                      </a:r>
                      <a:endParaRPr lang="en-GB" sz="1100" b="0" i="0" u="none" strike="noStrike" dirty="0">
                        <a:solidFill>
                          <a:srgbClr val="000000"/>
                        </a:solidFill>
                        <a:effectLst/>
                        <a:latin typeface="Calibri"/>
                      </a:endParaRPr>
                    </a:p>
                  </a:txBody>
                  <a:tcPr marL="9525" marR="9525" marT="9525" marB="0" anchor="b"/>
                </a:tc>
              </a:tr>
              <a:tr h="198491">
                <a:tc>
                  <a:txBody>
                    <a:bodyPr/>
                    <a:lstStyle/>
                    <a:p>
                      <a:pPr marL="228600" indent="-228600" algn="l" fontAlgn="b">
                        <a:buFont typeface="+mj-lt"/>
                        <a:buAutoNum type="arabicPeriod" startAt="11"/>
                      </a:pPr>
                      <a:r>
                        <a:rPr lang="en-GB" sz="1100" b="1" u="none" strike="noStrike" baseline="0" dirty="0" smtClean="0">
                          <a:effectLst/>
                        </a:rPr>
                        <a:t>Hastings</a:t>
                      </a:r>
                      <a:endParaRPr lang="en-GB" sz="1100" b="1" i="0" u="none" strike="noStrike" baseline="0" dirty="0">
                        <a:solidFill>
                          <a:srgbClr val="000000"/>
                        </a:solidFill>
                        <a:effectLst/>
                        <a:latin typeface="Calibri"/>
                      </a:endParaRPr>
                    </a:p>
                  </a:txBody>
                  <a:tcPr marL="9525" marR="9525" marT="9525" marB="0" anchor="b"/>
                </a:tc>
                <a:tc>
                  <a:txBody>
                    <a:bodyPr/>
                    <a:lstStyle/>
                    <a:p>
                      <a:pPr algn="ctr" fontAlgn="b"/>
                      <a:r>
                        <a:rPr lang="en-GB" sz="1100" b="0" i="1" u="none" strike="noStrike" baseline="0" dirty="0" smtClean="0">
                          <a:solidFill>
                            <a:srgbClr val="120742"/>
                          </a:solidFill>
                          <a:effectLst/>
                          <a:latin typeface="Calibri"/>
                        </a:rPr>
                        <a:t>Coastal Town</a:t>
                      </a:r>
                      <a:endParaRPr lang="en-GB" sz="1100" b="0" i="1" u="none" strike="noStrike" baseline="0" dirty="0">
                        <a:solidFill>
                          <a:srgbClr val="120742"/>
                        </a:solidFill>
                        <a:effectLst/>
                        <a:latin typeface="Calibri"/>
                      </a:endParaRPr>
                    </a:p>
                  </a:txBody>
                  <a:tcPr marL="9525" marR="9525" marT="9525" marB="0" anchor="b"/>
                </a:tc>
                <a:tc>
                  <a:txBody>
                    <a:bodyPr/>
                    <a:lstStyle/>
                    <a:p>
                      <a:pPr algn="ctr" fontAlgn="b"/>
                      <a:r>
                        <a:rPr lang="en-GB" sz="1100" u="none" strike="noStrike" baseline="0" dirty="0">
                          <a:effectLst/>
                        </a:rPr>
                        <a:t>49</a:t>
                      </a:r>
                      <a:endParaRPr lang="en-GB" sz="1100" b="0" i="0" u="none" strike="noStrike" baseline="0" dirty="0">
                        <a:solidFill>
                          <a:srgbClr val="000000"/>
                        </a:solidFill>
                        <a:effectLst/>
                        <a:latin typeface="Calibri"/>
                      </a:endParaRPr>
                    </a:p>
                  </a:txBody>
                  <a:tcPr marL="9525" marR="9525" marT="9525" marB="0" anchor="b"/>
                </a:tc>
                <a:tc>
                  <a:txBody>
                    <a:bodyPr/>
                    <a:lstStyle/>
                    <a:p>
                      <a:pPr algn="ctr" fontAlgn="b"/>
                      <a:r>
                        <a:rPr lang="en-GB" sz="1100" u="none" strike="noStrike" baseline="0" dirty="0">
                          <a:effectLst/>
                        </a:rPr>
                        <a:t>70</a:t>
                      </a:r>
                      <a:endParaRPr lang="en-GB" sz="1100" b="0" i="0" u="none" strike="noStrike" baseline="0" dirty="0">
                        <a:solidFill>
                          <a:srgbClr val="000000"/>
                        </a:solidFill>
                        <a:effectLst/>
                        <a:latin typeface="Calibri"/>
                      </a:endParaRPr>
                    </a:p>
                  </a:txBody>
                  <a:tcPr marL="9525" marR="9525" marT="9525" marB="0" anchor="b"/>
                </a:tc>
                <a:tc>
                  <a:txBody>
                    <a:bodyPr/>
                    <a:lstStyle/>
                    <a:p>
                      <a:pPr algn="ctr" fontAlgn="b"/>
                      <a:r>
                        <a:rPr lang="en-GB" sz="1100" u="none" strike="noStrike" baseline="0" dirty="0">
                          <a:effectLst/>
                        </a:rPr>
                        <a:t>42</a:t>
                      </a:r>
                      <a:endParaRPr lang="en-GB" sz="1100" b="0" i="0" u="none" strike="noStrike" baseline="0" dirty="0">
                        <a:solidFill>
                          <a:srgbClr val="000000"/>
                        </a:solidFill>
                        <a:effectLst/>
                        <a:latin typeface="Calibri"/>
                      </a:endParaRPr>
                    </a:p>
                  </a:txBody>
                  <a:tcPr marL="9525" marR="9525" marT="9525" marB="0" anchor="b"/>
                </a:tc>
                <a:tc>
                  <a:txBody>
                    <a:bodyPr/>
                    <a:lstStyle/>
                    <a:p>
                      <a:pPr algn="ctr" fontAlgn="b"/>
                      <a:r>
                        <a:rPr lang="en-GB" sz="1100" u="none" strike="noStrike" baseline="0" dirty="0">
                          <a:effectLst/>
                        </a:rPr>
                        <a:t>46</a:t>
                      </a:r>
                      <a:endParaRPr lang="en-GB" sz="1100" b="0" i="0" u="none" strike="noStrike" baseline="0" dirty="0">
                        <a:solidFill>
                          <a:srgbClr val="000000"/>
                        </a:solidFill>
                        <a:effectLst/>
                        <a:latin typeface="Calibri"/>
                      </a:endParaRPr>
                    </a:p>
                  </a:txBody>
                  <a:tcPr marL="9525" marR="9525" marT="9525" marB="0" anchor="b"/>
                </a:tc>
                <a:tc>
                  <a:txBody>
                    <a:bodyPr/>
                    <a:lstStyle/>
                    <a:p>
                      <a:pPr algn="ctr" fontAlgn="b"/>
                      <a:r>
                        <a:rPr lang="en-GB" sz="1100" u="none" strike="noStrike" baseline="0" dirty="0">
                          <a:effectLst/>
                        </a:rPr>
                        <a:t>59</a:t>
                      </a:r>
                      <a:endParaRPr lang="en-GB" sz="1100" b="0" i="0" u="none" strike="noStrike" baseline="0" dirty="0">
                        <a:solidFill>
                          <a:srgbClr val="000000"/>
                        </a:solidFill>
                        <a:effectLst/>
                        <a:latin typeface="Calibri"/>
                      </a:endParaRPr>
                    </a:p>
                  </a:txBody>
                  <a:tcPr marL="9525" marR="9525" marT="9525" marB="0" anchor="b"/>
                </a:tc>
                <a:tc>
                  <a:txBody>
                    <a:bodyPr/>
                    <a:lstStyle/>
                    <a:p>
                      <a:pPr algn="ctr" fontAlgn="b"/>
                      <a:r>
                        <a:rPr lang="en-GB" sz="1100" u="none" strike="noStrike" baseline="0" dirty="0">
                          <a:effectLst/>
                        </a:rPr>
                        <a:t>99</a:t>
                      </a:r>
                      <a:endParaRPr lang="en-GB" sz="1100" b="0" i="0" u="none" strike="noStrike" baseline="0" dirty="0">
                        <a:solidFill>
                          <a:srgbClr val="000000"/>
                        </a:solidFill>
                        <a:effectLst/>
                        <a:latin typeface="Calibri"/>
                      </a:endParaRPr>
                    </a:p>
                  </a:txBody>
                  <a:tcPr marL="9525" marR="9525" marT="9525" marB="0" anchor="b"/>
                </a:tc>
              </a:tr>
              <a:tr h="198491">
                <a:tc>
                  <a:txBody>
                    <a:bodyPr/>
                    <a:lstStyle/>
                    <a:p>
                      <a:pPr marL="228600" indent="-228600" algn="l" fontAlgn="b">
                        <a:buFont typeface="+mj-lt"/>
                        <a:buAutoNum type="arabicPeriod" startAt="12"/>
                      </a:pPr>
                      <a:r>
                        <a:rPr lang="en-GB" sz="1100" b="1" i="0" u="none" strike="noStrike" dirty="0" smtClean="0">
                          <a:solidFill>
                            <a:srgbClr val="120742"/>
                          </a:solidFill>
                          <a:effectLst/>
                          <a:latin typeface="Calibri"/>
                        </a:rPr>
                        <a:t>Canterbury</a:t>
                      </a:r>
                      <a:endParaRPr lang="en-GB" sz="1100" b="1" i="0" u="none" strike="noStrike" dirty="0">
                        <a:solidFill>
                          <a:srgbClr val="120742"/>
                        </a:solidFill>
                        <a:effectLst/>
                        <a:latin typeface="Calibri"/>
                      </a:endParaRPr>
                    </a:p>
                  </a:txBody>
                  <a:tcPr marL="9525" marR="9525" marT="9525" marB="0" anchor="b"/>
                </a:tc>
                <a:tc>
                  <a:txBody>
                    <a:bodyPr/>
                    <a:lstStyle/>
                    <a:p>
                      <a:pPr algn="ctr" fontAlgn="b"/>
                      <a:r>
                        <a:rPr lang="en-GB" sz="1100" b="0" i="1" u="none" strike="noStrike" dirty="0" smtClean="0">
                          <a:solidFill>
                            <a:srgbClr val="120742"/>
                          </a:solidFill>
                          <a:effectLst/>
                          <a:latin typeface="Calibri"/>
                        </a:rPr>
                        <a:t>Heritage City</a:t>
                      </a:r>
                      <a:endParaRPr lang="en-GB" sz="1100" b="0" i="1" u="none" strike="noStrike" dirty="0">
                        <a:solidFill>
                          <a:srgbClr val="120742"/>
                        </a:solidFill>
                        <a:effectLst/>
                        <a:latin typeface="Calibri"/>
                      </a:endParaRPr>
                    </a:p>
                  </a:txBody>
                  <a:tcPr marL="9525" marR="9525" marT="9525" marB="0" anchor="b"/>
                </a:tc>
                <a:tc>
                  <a:txBody>
                    <a:bodyPr/>
                    <a:lstStyle/>
                    <a:p>
                      <a:pPr algn="ctr" fontAlgn="b"/>
                      <a:r>
                        <a:rPr lang="en-GB" sz="1100" b="0" i="0" u="none" strike="noStrike" dirty="0">
                          <a:solidFill>
                            <a:srgbClr val="120742"/>
                          </a:solidFill>
                          <a:effectLst/>
                          <a:latin typeface="Calibri"/>
                        </a:rPr>
                        <a:t>96</a:t>
                      </a:r>
                    </a:p>
                  </a:txBody>
                  <a:tcPr marL="9525" marR="9525" marT="9525" marB="0" anchor="b"/>
                </a:tc>
                <a:tc>
                  <a:txBody>
                    <a:bodyPr/>
                    <a:lstStyle/>
                    <a:p>
                      <a:pPr algn="ctr" fontAlgn="b"/>
                      <a:r>
                        <a:rPr lang="en-GB" sz="1100" b="0" i="0" u="none" strike="noStrike" dirty="0">
                          <a:solidFill>
                            <a:srgbClr val="120742"/>
                          </a:solidFill>
                          <a:effectLst/>
                          <a:latin typeface="Calibri"/>
                        </a:rPr>
                        <a:t>112</a:t>
                      </a:r>
                    </a:p>
                  </a:txBody>
                  <a:tcPr marL="9525" marR="9525" marT="9525" marB="0" anchor="b"/>
                </a:tc>
                <a:tc>
                  <a:txBody>
                    <a:bodyPr/>
                    <a:lstStyle/>
                    <a:p>
                      <a:pPr algn="ctr" fontAlgn="b"/>
                      <a:r>
                        <a:rPr lang="en-GB" sz="1100" b="0" i="0" u="none" strike="noStrike" dirty="0">
                          <a:solidFill>
                            <a:srgbClr val="120742"/>
                          </a:solidFill>
                          <a:effectLst/>
                          <a:latin typeface="Calibri"/>
                        </a:rPr>
                        <a:t>96</a:t>
                      </a:r>
                    </a:p>
                  </a:txBody>
                  <a:tcPr marL="9525" marR="9525" marT="9525" marB="0" anchor="b"/>
                </a:tc>
                <a:tc>
                  <a:txBody>
                    <a:bodyPr/>
                    <a:lstStyle/>
                    <a:p>
                      <a:pPr algn="ctr" fontAlgn="b"/>
                      <a:r>
                        <a:rPr lang="en-GB" sz="1100" b="0" i="0" u="none" strike="noStrike" dirty="0">
                          <a:solidFill>
                            <a:srgbClr val="120742"/>
                          </a:solidFill>
                          <a:effectLst/>
                          <a:latin typeface="Calibri"/>
                        </a:rPr>
                        <a:t>99</a:t>
                      </a:r>
                    </a:p>
                  </a:txBody>
                  <a:tcPr marL="9525" marR="9525" marT="9525" marB="0" anchor="b"/>
                </a:tc>
                <a:tc>
                  <a:txBody>
                    <a:bodyPr/>
                    <a:lstStyle/>
                    <a:p>
                      <a:pPr algn="ctr" fontAlgn="b"/>
                      <a:r>
                        <a:rPr lang="en-GB" sz="1100" b="0" i="0" u="none" strike="noStrike" dirty="0">
                          <a:solidFill>
                            <a:srgbClr val="120742"/>
                          </a:solidFill>
                          <a:effectLst/>
                          <a:latin typeface="Calibri"/>
                        </a:rPr>
                        <a:t>100</a:t>
                      </a:r>
                    </a:p>
                  </a:txBody>
                  <a:tcPr marL="9525" marR="9525" marT="9525" marB="0" anchor="b"/>
                </a:tc>
                <a:tc>
                  <a:txBody>
                    <a:bodyPr/>
                    <a:lstStyle/>
                    <a:p>
                      <a:pPr algn="ctr" fontAlgn="b"/>
                      <a:r>
                        <a:rPr lang="en-GB" sz="1100" b="0" i="0" u="none" strike="noStrike" dirty="0">
                          <a:solidFill>
                            <a:srgbClr val="120742"/>
                          </a:solidFill>
                          <a:effectLst/>
                          <a:latin typeface="Calibri"/>
                        </a:rPr>
                        <a:t>99</a:t>
                      </a:r>
                    </a:p>
                  </a:txBody>
                  <a:tcPr marL="9525" marR="9525" marT="9525" marB="0" anchor="b"/>
                </a:tc>
              </a:tr>
            </a:tbl>
          </a:graphicData>
        </a:graphic>
      </p:graphicFrame>
      <p:sp>
        <p:nvSpPr>
          <p:cNvPr id="5" name="Picture Placeholder 4"/>
          <p:cNvSpPr>
            <a:spLocks noGrp="1"/>
          </p:cNvSpPr>
          <p:nvPr>
            <p:ph type="pic" sz="quarter" idx="14"/>
          </p:nvPr>
        </p:nvSpPr>
        <p:spPr/>
      </p:sp>
      <p:sp>
        <p:nvSpPr>
          <p:cNvPr id="10" name="Text Placeholder 5"/>
          <p:cNvSpPr txBox="1">
            <a:spLocks/>
          </p:cNvSpPr>
          <p:nvPr/>
        </p:nvSpPr>
        <p:spPr>
          <a:xfrm>
            <a:off x="378821" y="4775199"/>
            <a:ext cx="8424992" cy="168656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After London, Manchester attracted the highest number of overseas holiday visitors in 2015, 268,000 in total.  This represents an annual increase each year since 2010.  Manchester is followed by Brighton, Bath and Liverpool.</a:t>
            </a:r>
          </a:p>
          <a:p>
            <a:pPr marL="0" indent="0" algn="just">
              <a:buFont typeface="Arial"/>
              <a:buNone/>
            </a:pPr>
            <a:r>
              <a:rPr lang="en-GB" sz="1300" dirty="0">
                <a:solidFill>
                  <a:srgbClr val="120742"/>
                </a:solidFill>
              </a:rPr>
              <a:t>F</a:t>
            </a:r>
            <a:r>
              <a:rPr lang="en-GB" sz="1300" dirty="0" smtClean="0">
                <a:solidFill>
                  <a:srgbClr val="120742"/>
                </a:solidFill>
              </a:rPr>
              <a:t>our of the eight core cities are represented within the top 12 individual destinations, along with five heritage cities and two coastal towns.</a:t>
            </a:r>
          </a:p>
        </p:txBody>
      </p:sp>
      <p:sp>
        <p:nvSpPr>
          <p:cNvPr id="11" name="Text Placeholder 6"/>
          <p:cNvSpPr>
            <a:spLocks noGrp="1"/>
          </p:cNvSpPr>
          <p:nvPr>
            <p:ph type="body" sz="quarter" idx="13"/>
          </p:nvPr>
        </p:nvSpPr>
        <p:spPr>
          <a:xfrm>
            <a:off x="685796" y="6396162"/>
            <a:ext cx="2440301" cy="274638"/>
          </a:xfrm>
        </p:spPr>
        <p:txBody>
          <a:bodyPr/>
          <a:lstStyle/>
          <a:p>
            <a:r>
              <a:rPr lang="en-GB" sz="1000" dirty="0"/>
              <a:t>Market size &amp; shape</a:t>
            </a:r>
          </a:p>
        </p:txBody>
      </p:sp>
      <p:sp>
        <p:nvSpPr>
          <p:cNvPr id="12" name="Text Placeholder 5"/>
          <p:cNvSpPr txBox="1">
            <a:spLocks/>
          </p:cNvSpPr>
          <p:nvPr/>
        </p:nvSpPr>
        <p:spPr>
          <a:xfrm>
            <a:off x="326122" y="1414942"/>
            <a:ext cx="73269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a:t>
            </a:r>
            <a:endParaRPr lang="en-GB" sz="800" dirty="0">
              <a:solidFill>
                <a:srgbClr val="120742"/>
              </a:solidFill>
            </a:endParaRPr>
          </a:p>
        </p:txBody>
      </p:sp>
      <p:sp>
        <p:nvSpPr>
          <p:cNvPr id="13" name="Text Placeholder 5"/>
          <p:cNvSpPr txBox="1">
            <a:spLocks/>
          </p:cNvSpPr>
          <p:nvPr/>
        </p:nvSpPr>
        <p:spPr>
          <a:xfrm>
            <a:off x="406400" y="4586845"/>
            <a:ext cx="346020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IPS measures people who have ‘stayed in’ a town rather than ‘visited’</a:t>
            </a:r>
            <a:endParaRPr lang="en-GB" sz="800" dirty="0">
              <a:solidFill>
                <a:srgbClr val="120742"/>
              </a:solidFill>
            </a:endParaRPr>
          </a:p>
        </p:txBody>
      </p:sp>
    </p:spTree>
    <p:extLst>
      <p:ext uri="{BB962C8B-B14F-4D97-AF65-F5344CB8AC3E}">
        <p14:creationId xmlns:p14="http://schemas.microsoft.com/office/powerpoint/2010/main" val="18352329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00" y="872066"/>
            <a:ext cx="8864600" cy="558801"/>
          </a:xfrm>
        </p:spPr>
        <p:txBody>
          <a:bodyPr/>
          <a:lstStyle/>
          <a:p>
            <a:r>
              <a:rPr lang="en-GB" sz="2100" dirty="0" smtClean="0"/>
              <a:t>Top towns stayed </a:t>
            </a:r>
            <a:r>
              <a:rPr lang="en-GB" sz="2100" dirty="0"/>
              <a:t>in </a:t>
            </a:r>
            <a:r>
              <a:rPr lang="en-GB" sz="2100" dirty="0" smtClean="0"/>
              <a:t>on </a:t>
            </a:r>
            <a:r>
              <a:rPr lang="en-GB" sz="2100" dirty="0"/>
              <a:t>holiday trips </a:t>
            </a:r>
            <a:r>
              <a:rPr lang="en-GB" sz="2100" dirty="0" smtClean="0"/>
              <a:t>- by region (1)</a:t>
            </a:r>
            <a:endParaRPr lang="en-GB" sz="2100" dirty="0"/>
          </a:p>
        </p:txBody>
      </p:sp>
      <p:graphicFrame>
        <p:nvGraphicFramePr>
          <p:cNvPr id="6" name="Table Placeholder 5"/>
          <p:cNvGraphicFramePr>
            <a:graphicFrameLocks noGrp="1"/>
          </p:cNvGraphicFramePr>
          <p:nvPr>
            <p:ph type="tbl" sz="quarter" idx="10"/>
            <p:extLst>
              <p:ext uri="{D42A27DB-BD31-4B8C-83A1-F6EECF244321}">
                <p14:modId xmlns:p14="http://schemas.microsoft.com/office/powerpoint/2010/main" val="1601560402"/>
              </p:ext>
            </p:extLst>
          </p:nvPr>
        </p:nvGraphicFramePr>
        <p:xfrm>
          <a:off x="378821" y="1430867"/>
          <a:ext cx="8151221" cy="3909093"/>
        </p:xfrm>
        <a:graphic>
          <a:graphicData uri="http://schemas.openxmlformats.org/drawingml/2006/table">
            <a:tbl>
              <a:tblPr firstRow="1" bandRow="1">
                <a:tableStyleId>{5C22544A-7EE6-4342-B048-85BDC9FD1C3A}</a:tableStyleId>
              </a:tblPr>
              <a:tblGrid>
                <a:gridCol w="1618923"/>
                <a:gridCol w="950976"/>
                <a:gridCol w="950976"/>
                <a:gridCol w="905691"/>
                <a:gridCol w="883049"/>
                <a:gridCol w="905691"/>
                <a:gridCol w="939655"/>
                <a:gridCol w="996260"/>
              </a:tblGrid>
              <a:tr h="516557">
                <a:tc>
                  <a:txBody>
                    <a:bodyPr/>
                    <a:lstStyle/>
                    <a:p>
                      <a:r>
                        <a:rPr lang="en-GB" sz="1600" dirty="0" smtClean="0"/>
                        <a:t>SOUTH WEST</a:t>
                      </a:r>
                      <a:r>
                        <a:rPr lang="en-GB" sz="1200" dirty="0" smtClean="0"/>
                        <a:t/>
                      </a:r>
                      <a:br>
                        <a:rPr lang="en-GB" sz="1200" dirty="0" smtClean="0"/>
                      </a:br>
                      <a:r>
                        <a:rPr lang="en-GB" sz="1200" dirty="0" smtClean="0"/>
                        <a:t>(000s of visitors)</a:t>
                      </a:r>
                      <a:endParaRPr lang="en-GB" sz="1200" dirty="0"/>
                    </a:p>
                  </a:txBody>
                  <a:tcPr/>
                </a:tc>
                <a:tc>
                  <a:txBody>
                    <a:bodyPr/>
                    <a:lstStyle/>
                    <a:p>
                      <a:pPr algn="ctr"/>
                      <a:r>
                        <a:rPr lang="en-GB" sz="1200" i="1" dirty="0" smtClean="0"/>
                        <a:t>Destination Type</a:t>
                      </a:r>
                      <a:endParaRPr lang="en-GB" sz="1200" i="1" dirty="0"/>
                    </a:p>
                  </a:txBody>
                  <a:tcPr/>
                </a:tc>
                <a:tc>
                  <a:txBody>
                    <a:bodyPr/>
                    <a:lstStyle/>
                    <a:p>
                      <a:pPr algn="ctr"/>
                      <a:r>
                        <a:rPr lang="en-GB" sz="1200" dirty="0" smtClean="0"/>
                        <a:t>2010</a:t>
                      </a:r>
                      <a:endParaRPr lang="en-GB" sz="1200" dirty="0"/>
                    </a:p>
                  </a:txBody>
                  <a:tcPr/>
                </a:tc>
                <a:tc>
                  <a:txBody>
                    <a:bodyPr/>
                    <a:lstStyle/>
                    <a:p>
                      <a:pPr algn="ctr"/>
                      <a:r>
                        <a:rPr lang="en-GB" sz="1200" dirty="0" smtClean="0"/>
                        <a:t>2011</a:t>
                      </a:r>
                      <a:endParaRPr lang="en-GB" sz="1200" dirty="0"/>
                    </a:p>
                  </a:txBody>
                  <a:tcPr/>
                </a:tc>
                <a:tc>
                  <a:txBody>
                    <a:bodyPr/>
                    <a:lstStyle/>
                    <a:p>
                      <a:pPr algn="ctr"/>
                      <a:r>
                        <a:rPr lang="en-GB" sz="1200" dirty="0" smtClean="0"/>
                        <a:t>2012</a:t>
                      </a:r>
                      <a:endParaRPr lang="en-GB" sz="1200" dirty="0"/>
                    </a:p>
                  </a:txBody>
                  <a:tcPr/>
                </a:tc>
                <a:tc>
                  <a:txBody>
                    <a:bodyPr/>
                    <a:lstStyle/>
                    <a:p>
                      <a:pPr algn="ctr"/>
                      <a:r>
                        <a:rPr lang="en-GB" sz="1200" dirty="0" smtClean="0"/>
                        <a:t>2013</a:t>
                      </a:r>
                      <a:endParaRPr lang="en-GB" sz="1200" dirty="0"/>
                    </a:p>
                  </a:txBody>
                  <a:tcPr/>
                </a:tc>
                <a:tc>
                  <a:txBody>
                    <a:bodyPr/>
                    <a:lstStyle/>
                    <a:p>
                      <a:pPr algn="ctr"/>
                      <a:r>
                        <a:rPr lang="en-GB" sz="1200" dirty="0" smtClean="0"/>
                        <a:t>2014</a:t>
                      </a:r>
                      <a:endParaRPr lang="en-GB" sz="1200" dirty="0"/>
                    </a:p>
                  </a:txBody>
                  <a:tcPr/>
                </a:tc>
                <a:tc>
                  <a:txBody>
                    <a:bodyPr/>
                    <a:lstStyle/>
                    <a:p>
                      <a:pPr algn="ctr"/>
                      <a:r>
                        <a:rPr lang="en-GB" sz="1200" dirty="0" smtClean="0"/>
                        <a:t>2015</a:t>
                      </a:r>
                      <a:endParaRPr lang="en-GB" sz="1200" dirty="0"/>
                    </a:p>
                  </a:txBody>
                  <a:tcPr/>
                </a:tc>
              </a:tr>
              <a:tr h="260841">
                <a:tc>
                  <a:txBody>
                    <a:bodyPr/>
                    <a:lstStyle/>
                    <a:p>
                      <a:pPr marL="342900" indent="-342900" algn="l" fontAlgn="b">
                        <a:buAutoNum type="arabicPeriod"/>
                      </a:pPr>
                      <a:r>
                        <a:rPr lang="en-GB" sz="1300" b="1" u="none" strike="noStrike" dirty="0" smtClean="0">
                          <a:effectLst/>
                        </a:rPr>
                        <a:t>Bath</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Heritage City</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159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144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119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176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146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208</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2"/>
                      </a:pPr>
                      <a:r>
                        <a:rPr lang="en-GB" sz="1300" b="1" u="none" strike="noStrike" dirty="0" smtClean="0">
                          <a:effectLst/>
                        </a:rPr>
                        <a:t>Bristol</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Core City</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103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141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140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163</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3"/>
                      </a:pPr>
                      <a:r>
                        <a:rPr lang="en-GB" sz="1300" b="1" u="none" strike="noStrike" dirty="0" smtClean="0">
                          <a:effectLst/>
                        </a:rPr>
                        <a:t>Bournemouth</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Coastal Town</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67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71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68</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4"/>
                      </a:pPr>
                      <a:r>
                        <a:rPr lang="en-GB" sz="1300" b="1" u="none" strike="noStrike" dirty="0" smtClean="0">
                          <a:effectLst/>
                        </a:rPr>
                        <a:t>Exeter</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Other Town</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52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64</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5"/>
                      </a:pPr>
                      <a:r>
                        <a:rPr lang="en-GB" sz="1300" b="1" u="none" strike="noStrike" dirty="0" smtClean="0">
                          <a:effectLst/>
                        </a:rPr>
                        <a:t>Salisbury</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Heritage City</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50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80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47</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6"/>
                      </a:pPr>
                      <a:r>
                        <a:rPr lang="en-GB" sz="1300" b="1" u="none" strike="noStrike" dirty="0" smtClean="0">
                          <a:effectLst/>
                        </a:rPr>
                        <a:t>Plymouth</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Urban 200k+</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72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75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44</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7"/>
                      </a:pPr>
                      <a:r>
                        <a:rPr lang="en-GB" sz="1300" b="1" u="none" strike="noStrike" dirty="0" smtClean="0">
                          <a:effectLst/>
                        </a:rPr>
                        <a:t>Torbay</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Coastal Town</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42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36</a:t>
                      </a:r>
                      <a:endParaRPr lang="en-GB" sz="1300" b="0" i="0" u="none" strike="noStrike" dirty="0">
                        <a:solidFill>
                          <a:srgbClr val="000000"/>
                        </a:solidFill>
                        <a:effectLst/>
                        <a:latin typeface="Calibri"/>
                      </a:endParaRPr>
                    </a:p>
                  </a:txBody>
                  <a:tcPr marL="9525" marR="9525" marT="9525" marB="0" anchor="b"/>
                </a:tc>
              </a:tr>
              <a:tr h="260841">
                <a:tc>
                  <a:txBody>
                    <a:bodyPr/>
                    <a:lstStyle/>
                    <a:p>
                      <a:pPr algn="l" fontAlgn="b"/>
                      <a:r>
                        <a:rPr lang="en-GB" sz="1300" b="1" u="none" strike="noStrike" dirty="0" smtClean="0">
                          <a:effectLst/>
                        </a:rPr>
                        <a:t>8.      St </a:t>
                      </a:r>
                      <a:r>
                        <a:rPr lang="en-GB" sz="1300" b="1" u="none" strike="noStrike" dirty="0">
                          <a:effectLst/>
                        </a:rPr>
                        <a:t>Ives</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Coastal Town</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49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36</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9"/>
                      </a:pPr>
                      <a:r>
                        <a:rPr lang="en-GB" sz="1300" b="1" u="none" strike="noStrike" dirty="0" smtClean="0">
                          <a:effectLst/>
                        </a:rPr>
                        <a:t>Newquay</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Other Town</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28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34</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10"/>
                      </a:pPr>
                      <a:r>
                        <a:rPr lang="en-GB" sz="1300" b="1" u="none" strike="noStrike" dirty="0" smtClean="0">
                          <a:effectLst/>
                        </a:rPr>
                        <a:t>Penzance</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Coastal Town</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30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34</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11"/>
                      </a:pPr>
                      <a:r>
                        <a:rPr lang="en-GB" sz="1300" b="1" u="none" strike="noStrike" dirty="0" smtClean="0">
                          <a:effectLst/>
                        </a:rPr>
                        <a:t>Falmouth</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Other Town</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24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29</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12"/>
                      </a:pPr>
                      <a:r>
                        <a:rPr lang="en-GB" sz="1300" b="1" u="none" strike="noStrike" dirty="0" smtClean="0">
                          <a:effectLst/>
                        </a:rPr>
                        <a:t>Weymouth</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Coastal</a:t>
                      </a:r>
                      <a:r>
                        <a:rPr lang="en-GB" sz="1200" b="0" i="1" u="none" strike="noStrike" baseline="0" dirty="0" smtClean="0">
                          <a:solidFill>
                            <a:schemeClr val="accent6">
                              <a:lumMod val="10000"/>
                            </a:schemeClr>
                          </a:solidFill>
                          <a:effectLst/>
                          <a:latin typeface="Calibri"/>
                        </a:rPr>
                        <a:t> Town</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13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21</a:t>
                      </a:r>
                      <a:endParaRPr lang="en-GB" sz="1300" b="0" i="0" u="none" strike="noStrike" dirty="0">
                        <a:solidFill>
                          <a:srgbClr val="000000"/>
                        </a:solidFill>
                        <a:effectLst/>
                        <a:latin typeface="Calibri"/>
                      </a:endParaRPr>
                    </a:p>
                  </a:txBody>
                  <a:tcPr marL="9525" marR="9525" marT="9525" marB="0" anchor="b"/>
                </a:tc>
              </a:tr>
              <a:tr h="260841">
                <a:tc>
                  <a:txBody>
                    <a:bodyPr/>
                    <a:lstStyle/>
                    <a:p>
                      <a:pPr marL="342900" indent="-342900" algn="l" fontAlgn="b">
                        <a:buAutoNum type="arabicPeriod" startAt="13"/>
                      </a:pPr>
                      <a:r>
                        <a:rPr lang="en-GB" sz="1300" b="1" u="none" strike="noStrike" dirty="0" smtClean="0">
                          <a:effectLst/>
                        </a:rPr>
                        <a:t>Gloucester</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chemeClr val="accent6">
                              <a:lumMod val="10000"/>
                            </a:schemeClr>
                          </a:solidFill>
                          <a:effectLst/>
                          <a:latin typeface="Calibri"/>
                        </a:rPr>
                        <a:t>Other Town</a:t>
                      </a:r>
                      <a:endParaRPr lang="en-GB" sz="1200" b="0" i="1" u="none" strike="noStrike" dirty="0">
                        <a:solidFill>
                          <a:schemeClr val="accent6">
                            <a:lumMod val="10000"/>
                          </a:schemeClr>
                        </a:solidFill>
                        <a:effectLst/>
                        <a:latin typeface="Calibri"/>
                      </a:endParaRPr>
                    </a:p>
                  </a:txBody>
                  <a:tcPr marL="9525" marR="9525" marT="9525" marB="0" anchor="b"/>
                </a:tc>
                <a:tc>
                  <a:txBody>
                    <a:bodyPr/>
                    <a:lstStyle/>
                    <a:p>
                      <a:pPr algn="ctr" fontAlgn="b"/>
                      <a:r>
                        <a:rPr lang="en-GB" sz="1300" u="none" strike="noStrike" dirty="0">
                          <a:effectLst/>
                        </a:rPr>
                        <a:t>13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20</a:t>
                      </a:r>
                      <a:endParaRPr lang="en-GB" sz="1300" b="0" i="0" u="none" strike="noStrike" dirty="0">
                        <a:solidFill>
                          <a:srgbClr val="000000"/>
                        </a:solidFill>
                        <a:effectLst/>
                        <a:latin typeface="Calibri"/>
                      </a:endParaRPr>
                    </a:p>
                  </a:txBody>
                  <a:tcPr marL="9525" marR="9525" marT="9525" marB="0" anchor="b"/>
                </a:tc>
              </a:tr>
            </a:tbl>
          </a:graphicData>
        </a:graphic>
      </p:graphicFrame>
      <p:sp>
        <p:nvSpPr>
          <p:cNvPr id="5" name="Picture Placeholder 4"/>
          <p:cNvSpPr>
            <a:spLocks noGrp="1"/>
          </p:cNvSpPr>
          <p:nvPr>
            <p:ph type="pic" sz="quarter" idx="14"/>
          </p:nvPr>
        </p:nvSpPr>
        <p:spPr/>
      </p:sp>
      <p:sp>
        <p:nvSpPr>
          <p:cNvPr id="10" name="Text Placeholder 5"/>
          <p:cNvSpPr txBox="1">
            <a:spLocks/>
          </p:cNvSpPr>
          <p:nvPr/>
        </p:nvSpPr>
        <p:spPr>
          <a:xfrm>
            <a:off x="378821" y="5638800"/>
            <a:ext cx="8424992" cy="2540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000" dirty="0" smtClean="0">
                <a:solidFill>
                  <a:srgbClr val="120742"/>
                </a:solidFill>
              </a:rPr>
              <a:t>N.B. Only towns shown are those recording 20,000 or more visitors in 2015.  Generally,  numbers within small towns are based on small sample sizes, so should be looked at indicatively  i.e. general sizes and trends rather than year-on-year changes</a:t>
            </a:r>
          </a:p>
        </p:txBody>
      </p:sp>
      <p:sp>
        <p:nvSpPr>
          <p:cNvPr id="7" name="Text Placeholder 6"/>
          <p:cNvSpPr>
            <a:spLocks noGrp="1"/>
          </p:cNvSpPr>
          <p:nvPr>
            <p:ph type="body" sz="quarter" idx="13"/>
          </p:nvPr>
        </p:nvSpPr>
        <p:spPr>
          <a:xfrm>
            <a:off x="685796" y="6396162"/>
            <a:ext cx="2440301" cy="274638"/>
          </a:xfrm>
        </p:spPr>
        <p:txBody>
          <a:bodyPr/>
          <a:lstStyle/>
          <a:p>
            <a:r>
              <a:rPr lang="en-GB" sz="1000" dirty="0"/>
              <a:t>Market size &amp; shape</a:t>
            </a:r>
          </a:p>
        </p:txBody>
      </p:sp>
      <p:sp>
        <p:nvSpPr>
          <p:cNvPr id="9" name="Text Placeholder 5"/>
          <p:cNvSpPr txBox="1">
            <a:spLocks/>
          </p:cNvSpPr>
          <p:nvPr/>
        </p:nvSpPr>
        <p:spPr>
          <a:xfrm>
            <a:off x="378821" y="1275151"/>
            <a:ext cx="73269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a:t>
            </a:r>
            <a:endParaRPr lang="en-GB" sz="800" dirty="0">
              <a:solidFill>
                <a:srgbClr val="120742"/>
              </a:solidFill>
            </a:endParaRPr>
          </a:p>
        </p:txBody>
      </p:sp>
      <p:sp>
        <p:nvSpPr>
          <p:cNvPr id="11" name="Text Placeholder 5"/>
          <p:cNvSpPr txBox="1">
            <a:spLocks/>
          </p:cNvSpPr>
          <p:nvPr/>
        </p:nvSpPr>
        <p:spPr>
          <a:xfrm>
            <a:off x="406400" y="5339960"/>
            <a:ext cx="346020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IPS measures people who have ‘stayed in’ a town rather than ‘visited’</a:t>
            </a:r>
            <a:endParaRPr lang="en-GB" sz="800" dirty="0">
              <a:solidFill>
                <a:srgbClr val="120742"/>
              </a:solidFill>
            </a:endParaRPr>
          </a:p>
        </p:txBody>
      </p:sp>
    </p:spTree>
    <p:extLst>
      <p:ext uri="{BB962C8B-B14F-4D97-AF65-F5344CB8AC3E}">
        <p14:creationId xmlns:p14="http://schemas.microsoft.com/office/powerpoint/2010/main" val="42207335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Placeholder 5"/>
          <p:cNvGraphicFramePr>
            <a:graphicFrameLocks noGrp="1"/>
          </p:cNvGraphicFramePr>
          <p:nvPr>
            <p:ph type="tbl" sz="quarter" idx="10"/>
            <p:extLst>
              <p:ext uri="{D42A27DB-BD31-4B8C-83A1-F6EECF244321}">
                <p14:modId xmlns:p14="http://schemas.microsoft.com/office/powerpoint/2010/main" val="2717252948"/>
              </p:ext>
            </p:extLst>
          </p:nvPr>
        </p:nvGraphicFramePr>
        <p:xfrm>
          <a:off x="378821" y="1430867"/>
          <a:ext cx="8151221" cy="4285335"/>
        </p:xfrm>
        <a:graphic>
          <a:graphicData uri="http://schemas.openxmlformats.org/drawingml/2006/table">
            <a:tbl>
              <a:tblPr firstRow="1" bandRow="1">
                <a:tableStyleId>{5C22544A-7EE6-4342-B048-85BDC9FD1C3A}</a:tableStyleId>
              </a:tblPr>
              <a:tblGrid>
                <a:gridCol w="1618923"/>
                <a:gridCol w="950976"/>
                <a:gridCol w="950976"/>
                <a:gridCol w="905691"/>
                <a:gridCol w="883049"/>
                <a:gridCol w="905691"/>
                <a:gridCol w="939655"/>
                <a:gridCol w="996260"/>
              </a:tblGrid>
              <a:tr h="497357">
                <a:tc>
                  <a:txBody>
                    <a:bodyPr/>
                    <a:lstStyle/>
                    <a:p>
                      <a:r>
                        <a:rPr lang="en-GB" sz="1600" dirty="0" smtClean="0"/>
                        <a:t>SOUTH EAST</a:t>
                      </a:r>
                      <a:r>
                        <a:rPr lang="en-GB" sz="1200" dirty="0" smtClean="0"/>
                        <a:t/>
                      </a:r>
                      <a:br>
                        <a:rPr lang="en-GB" sz="1200" dirty="0" smtClean="0"/>
                      </a:br>
                      <a:r>
                        <a:rPr lang="en-GB" sz="1200" dirty="0" smtClean="0"/>
                        <a:t>(000s of visitors)</a:t>
                      </a:r>
                      <a:endParaRPr lang="en-GB" sz="1200" dirty="0"/>
                    </a:p>
                  </a:txBody>
                  <a:tcPr/>
                </a:tc>
                <a:tc>
                  <a:txBody>
                    <a:bodyPr/>
                    <a:lstStyle/>
                    <a:p>
                      <a:pPr algn="ctr"/>
                      <a:r>
                        <a:rPr lang="en-GB" sz="1200" i="1" dirty="0" smtClean="0"/>
                        <a:t>Destination Type</a:t>
                      </a:r>
                      <a:endParaRPr lang="en-GB" sz="1200" i="1" dirty="0"/>
                    </a:p>
                  </a:txBody>
                  <a:tcPr/>
                </a:tc>
                <a:tc>
                  <a:txBody>
                    <a:bodyPr/>
                    <a:lstStyle/>
                    <a:p>
                      <a:pPr algn="ctr"/>
                      <a:r>
                        <a:rPr lang="en-GB" sz="1200" dirty="0" smtClean="0"/>
                        <a:t>2010</a:t>
                      </a:r>
                      <a:endParaRPr lang="en-GB" sz="1200" dirty="0"/>
                    </a:p>
                  </a:txBody>
                  <a:tcPr/>
                </a:tc>
                <a:tc>
                  <a:txBody>
                    <a:bodyPr/>
                    <a:lstStyle/>
                    <a:p>
                      <a:pPr algn="ctr"/>
                      <a:r>
                        <a:rPr lang="en-GB" sz="1200" dirty="0" smtClean="0"/>
                        <a:t>2011</a:t>
                      </a:r>
                      <a:endParaRPr lang="en-GB" sz="1200" dirty="0"/>
                    </a:p>
                  </a:txBody>
                  <a:tcPr/>
                </a:tc>
                <a:tc>
                  <a:txBody>
                    <a:bodyPr/>
                    <a:lstStyle/>
                    <a:p>
                      <a:pPr algn="ctr"/>
                      <a:r>
                        <a:rPr lang="en-GB" sz="1200" dirty="0" smtClean="0"/>
                        <a:t>2012</a:t>
                      </a:r>
                      <a:endParaRPr lang="en-GB" sz="1200" dirty="0"/>
                    </a:p>
                  </a:txBody>
                  <a:tcPr/>
                </a:tc>
                <a:tc>
                  <a:txBody>
                    <a:bodyPr/>
                    <a:lstStyle/>
                    <a:p>
                      <a:pPr algn="ctr"/>
                      <a:r>
                        <a:rPr lang="en-GB" sz="1200" dirty="0" smtClean="0"/>
                        <a:t>2013</a:t>
                      </a:r>
                      <a:endParaRPr lang="en-GB" sz="1200" dirty="0"/>
                    </a:p>
                  </a:txBody>
                  <a:tcPr/>
                </a:tc>
                <a:tc>
                  <a:txBody>
                    <a:bodyPr/>
                    <a:lstStyle/>
                    <a:p>
                      <a:pPr algn="ctr"/>
                      <a:r>
                        <a:rPr lang="en-GB" sz="1200" dirty="0" smtClean="0"/>
                        <a:t>2014</a:t>
                      </a:r>
                      <a:endParaRPr lang="en-GB" sz="1200" dirty="0"/>
                    </a:p>
                  </a:txBody>
                  <a:tcPr/>
                </a:tc>
                <a:tc>
                  <a:txBody>
                    <a:bodyPr/>
                    <a:lstStyle/>
                    <a:p>
                      <a:pPr algn="ctr"/>
                      <a:r>
                        <a:rPr lang="en-GB" sz="1200" dirty="0" smtClean="0"/>
                        <a:t>2015</a:t>
                      </a:r>
                      <a:endParaRPr lang="en-GB" sz="1200" dirty="0"/>
                    </a:p>
                  </a:txBody>
                  <a:tcPr/>
                </a:tc>
              </a:tr>
              <a:tr h="251145">
                <a:tc>
                  <a:txBody>
                    <a:bodyPr/>
                    <a:lstStyle/>
                    <a:p>
                      <a:pPr marL="342900" indent="-342900" algn="l" fontAlgn="b">
                        <a:buAutoNum type="arabicPeriod"/>
                      </a:pPr>
                      <a:r>
                        <a:rPr lang="en-GB" sz="1300" b="1" u="none" strike="noStrike" dirty="0" smtClean="0">
                          <a:effectLst/>
                        </a:rPr>
                        <a:t>Brighton</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Coastal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157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143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167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210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212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211</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2"/>
                      </a:pPr>
                      <a:r>
                        <a:rPr lang="en-GB" sz="1300" b="1" u="none" strike="noStrike" dirty="0" smtClean="0">
                          <a:effectLst/>
                        </a:rPr>
                        <a:t>Oxford</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Heritage City</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165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181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140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167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193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180</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3"/>
                      </a:pPr>
                      <a:r>
                        <a:rPr lang="en-GB" sz="1300" b="1" u="none" strike="noStrike" dirty="0" smtClean="0">
                          <a:effectLst/>
                        </a:rPr>
                        <a:t>Canterbury</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Heritage City</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96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112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96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99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100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99</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4"/>
                      </a:pPr>
                      <a:r>
                        <a:rPr lang="en-GB" sz="1300" b="1" u="none" strike="noStrike" dirty="0" smtClean="0">
                          <a:effectLst/>
                        </a:rPr>
                        <a:t>Hastings</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Coastal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70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99</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5"/>
                      </a:pPr>
                      <a:r>
                        <a:rPr lang="en-GB" sz="1300" b="1" u="none" strike="noStrike" dirty="0" smtClean="0">
                          <a:effectLst/>
                        </a:rPr>
                        <a:t>Eastbourne</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Coastal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74</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6"/>
                      </a:pPr>
                      <a:r>
                        <a:rPr lang="en-GB" sz="1300" b="1" u="none" strike="noStrike" dirty="0" smtClean="0">
                          <a:effectLst/>
                        </a:rPr>
                        <a:t>Windsor</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Other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80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77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68</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7"/>
                      </a:pPr>
                      <a:r>
                        <a:rPr lang="en-GB" sz="1300" b="1" u="none" strike="noStrike" dirty="0" smtClean="0">
                          <a:effectLst/>
                        </a:rPr>
                        <a:t>Southampton</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Urban 200k+</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66</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8"/>
                      </a:pPr>
                      <a:r>
                        <a:rPr lang="en-GB" sz="1300" b="1" u="none" strike="noStrike" dirty="0" smtClean="0">
                          <a:effectLst/>
                        </a:rPr>
                        <a:t>Portsmouth</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Urban 200k+</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53</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9"/>
                      </a:pPr>
                      <a:r>
                        <a:rPr lang="en-GB" sz="1300" b="1" u="none" strike="noStrike" dirty="0" smtClean="0">
                          <a:effectLst/>
                        </a:rPr>
                        <a:t>Reading</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Other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37</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10"/>
                      </a:pPr>
                      <a:r>
                        <a:rPr lang="en-GB" sz="1300" b="1" u="none" strike="noStrike" dirty="0" smtClean="0">
                          <a:effectLst/>
                        </a:rPr>
                        <a:t>Dover</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Coastal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81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36</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11"/>
                      </a:pPr>
                      <a:r>
                        <a:rPr lang="en-GB" sz="1300" b="1" u="none" strike="noStrike" dirty="0" smtClean="0">
                          <a:effectLst/>
                        </a:rPr>
                        <a:t>Maidstone</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Other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31</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12"/>
                      </a:pPr>
                      <a:r>
                        <a:rPr lang="en-GB" sz="1300" b="1" u="none" strike="noStrike" dirty="0" smtClean="0">
                          <a:effectLst/>
                        </a:rPr>
                        <a:t>Folkestone</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Coastal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30</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13"/>
                      </a:pPr>
                      <a:r>
                        <a:rPr lang="en-GB" sz="1300" b="1" u="none" strike="noStrike" dirty="0" smtClean="0">
                          <a:effectLst/>
                        </a:rPr>
                        <a:t>Chichester</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Coastal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26</a:t>
                      </a:r>
                      <a:endParaRPr lang="en-GB" sz="1300" b="0" i="0" u="none" strike="noStrike" dirty="0">
                        <a:solidFill>
                          <a:srgbClr val="000000"/>
                        </a:solidFill>
                        <a:effectLst/>
                        <a:latin typeface="Calibri"/>
                      </a:endParaRPr>
                    </a:p>
                  </a:txBody>
                  <a:tcPr marL="9525" marR="9525" marT="9525" marB="0" anchor="b"/>
                </a:tc>
              </a:tr>
              <a:tr h="251145">
                <a:tc>
                  <a:txBody>
                    <a:bodyPr/>
                    <a:lstStyle/>
                    <a:p>
                      <a:pPr algn="l" fontAlgn="b"/>
                      <a:r>
                        <a:rPr lang="en-GB" sz="1300" b="1" u="none" strike="noStrike" dirty="0" smtClean="0">
                          <a:effectLst/>
                        </a:rPr>
                        <a:t>14.   Tunbridge </a:t>
                      </a:r>
                      <a:r>
                        <a:rPr lang="en-GB" sz="1300" b="1" u="none" strike="noStrike" dirty="0">
                          <a:effectLst/>
                        </a:rPr>
                        <a:t>Wells</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Other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25</a:t>
                      </a:r>
                      <a:endParaRPr lang="en-GB" sz="1300" b="0" i="0" u="none" strike="noStrike" dirty="0">
                        <a:solidFill>
                          <a:srgbClr val="000000"/>
                        </a:solidFill>
                        <a:effectLst/>
                        <a:latin typeface="Calibri"/>
                      </a:endParaRPr>
                    </a:p>
                  </a:txBody>
                  <a:tcPr marL="9525" marR="9525" marT="9525" marB="0" anchor="b"/>
                </a:tc>
              </a:tr>
              <a:tr h="251145">
                <a:tc>
                  <a:txBody>
                    <a:bodyPr/>
                    <a:lstStyle/>
                    <a:p>
                      <a:pPr marL="342900" indent="-342900" algn="l" fontAlgn="b">
                        <a:buAutoNum type="arabicPeriod" startAt="15"/>
                      </a:pPr>
                      <a:r>
                        <a:rPr lang="en-GB" sz="1300" b="1" u="none" strike="noStrike" dirty="0" smtClean="0">
                          <a:effectLst/>
                        </a:rPr>
                        <a:t>Winchester</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Other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23</a:t>
                      </a:r>
                      <a:endParaRPr lang="en-GB" sz="1300" b="0" i="0" u="none" strike="noStrike" dirty="0">
                        <a:solidFill>
                          <a:srgbClr val="000000"/>
                        </a:solidFill>
                        <a:effectLst/>
                        <a:latin typeface="Calibri"/>
                      </a:endParaRPr>
                    </a:p>
                  </a:txBody>
                  <a:tcPr marL="9525" marR="9525" marT="9525" marB="0" anchor="b"/>
                </a:tc>
              </a:tr>
            </a:tbl>
          </a:graphicData>
        </a:graphic>
      </p:graphicFrame>
      <p:sp>
        <p:nvSpPr>
          <p:cNvPr id="5" name="Picture Placeholder 4"/>
          <p:cNvSpPr>
            <a:spLocks noGrp="1"/>
          </p:cNvSpPr>
          <p:nvPr>
            <p:ph type="pic" sz="quarter" idx="14"/>
          </p:nvPr>
        </p:nvSpPr>
        <p:spPr/>
      </p:sp>
      <p:sp>
        <p:nvSpPr>
          <p:cNvPr id="7" name="Text Placeholder 5"/>
          <p:cNvSpPr txBox="1">
            <a:spLocks/>
          </p:cNvSpPr>
          <p:nvPr/>
        </p:nvSpPr>
        <p:spPr>
          <a:xfrm>
            <a:off x="378821" y="5995453"/>
            <a:ext cx="8424992" cy="2540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000" dirty="0" smtClean="0">
                <a:solidFill>
                  <a:srgbClr val="120742"/>
                </a:solidFill>
              </a:rPr>
              <a:t>N.B. Only towns shown are those recording 20,000 or more visitors in 2015.  Generally,  numbers within small towns are based on small sample sizes, so should be looked at indicatively  i.e. general sizes and trends rather than year-on-year changes</a:t>
            </a:r>
          </a:p>
        </p:txBody>
      </p:sp>
      <p:sp>
        <p:nvSpPr>
          <p:cNvPr id="9" name="Text Placeholder 6"/>
          <p:cNvSpPr>
            <a:spLocks noGrp="1"/>
          </p:cNvSpPr>
          <p:nvPr>
            <p:ph type="body" sz="quarter" idx="13"/>
          </p:nvPr>
        </p:nvSpPr>
        <p:spPr>
          <a:xfrm>
            <a:off x="685796" y="6396162"/>
            <a:ext cx="2440301" cy="274638"/>
          </a:xfrm>
        </p:spPr>
        <p:txBody>
          <a:bodyPr/>
          <a:lstStyle/>
          <a:p>
            <a:r>
              <a:rPr lang="en-GB" sz="1000" dirty="0"/>
              <a:t>Market size &amp; shape</a:t>
            </a:r>
          </a:p>
        </p:txBody>
      </p:sp>
      <p:sp>
        <p:nvSpPr>
          <p:cNvPr id="10" name="Title 1"/>
          <p:cNvSpPr>
            <a:spLocks noGrp="1"/>
          </p:cNvSpPr>
          <p:nvPr>
            <p:ph type="title"/>
          </p:nvPr>
        </p:nvSpPr>
        <p:spPr>
          <a:xfrm>
            <a:off x="279400" y="872066"/>
            <a:ext cx="8864600" cy="558801"/>
          </a:xfrm>
        </p:spPr>
        <p:txBody>
          <a:bodyPr/>
          <a:lstStyle/>
          <a:p>
            <a:r>
              <a:rPr lang="en-GB" sz="2100" dirty="0" smtClean="0"/>
              <a:t>Top towns stayed </a:t>
            </a:r>
            <a:r>
              <a:rPr lang="en-GB" sz="2100" dirty="0"/>
              <a:t>in </a:t>
            </a:r>
            <a:r>
              <a:rPr lang="en-GB" sz="2100" dirty="0" smtClean="0"/>
              <a:t>on </a:t>
            </a:r>
            <a:r>
              <a:rPr lang="en-GB" sz="2100" dirty="0"/>
              <a:t>holiday trips </a:t>
            </a:r>
            <a:r>
              <a:rPr lang="en-GB" sz="2100" dirty="0" smtClean="0"/>
              <a:t>- by region (2)</a:t>
            </a:r>
            <a:endParaRPr lang="en-GB" sz="2100" dirty="0"/>
          </a:p>
        </p:txBody>
      </p:sp>
      <p:sp>
        <p:nvSpPr>
          <p:cNvPr id="11" name="Text Placeholder 5"/>
          <p:cNvSpPr txBox="1">
            <a:spLocks/>
          </p:cNvSpPr>
          <p:nvPr/>
        </p:nvSpPr>
        <p:spPr>
          <a:xfrm>
            <a:off x="378821" y="1275151"/>
            <a:ext cx="73269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a:t>
            </a:r>
            <a:endParaRPr lang="en-GB" sz="800" dirty="0">
              <a:solidFill>
                <a:srgbClr val="120742"/>
              </a:solidFill>
            </a:endParaRPr>
          </a:p>
        </p:txBody>
      </p:sp>
      <p:sp>
        <p:nvSpPr>
          <p:cNvPr id="12" name="Text Placeholder 5"/>
          <p:cNvSpPr txBox="1">
            <a:spLocks/>
          </p:cNvSpPr>
          <p:nvPr/>
        </p:nvSpPr>
        <p:spPr>
          <a:xfrm>
            <a:off x="406400" y="5832469"/>
            <a:ext cx="346020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IPS measures people who have ‘stayed in’ a town rather than ‘visited’</a:t>
            </a:r>
            <a:endParaRPr lang="en-GB" sz="800" dirty="0">
              <a:solidFill>
                <a:srgbClr val="120742"/>
              </a:solidFill>
            </a:endParaRPr>
          </a:p>
        </p:txBody>
      </p:sp>
    </p:spTree>
    <p:extLst>
      <p:ext uri="{BB962C8B-B14F-4D97-AF65-F5344CB8AC3E}">
        <p14:creationId xmlns:p14="http://schemas.microsoft.com/office/powerpoint/2010/main" val="11248308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Placeholder 5"/>
          <p:cNvGraphicFramePr>
            <a:graphicFrameLocks noGrp="1"/>
          </p:cNvGraphicFramePr>
          <p:nvPr>
            <p:ph type="tbl" sz="quarter" idx="10"/>
            <p:extLst>
              <p:ext uri="{D42A27DB-BD31-4B8C-83A1-F6EECF244321}">
                <p14:modId xmlns:p14="http://schemas.microsoft.com/office/powerpoint/2010/main" val="1523559780"/>
              </p:ext>
            </p:extLst>
          </p:nvPr>
        </p:nvGraphicFramePr>
        <p:xfrm>
          <a:off x="406400" y="1430867"/>
          <a:ext cx="8178797" cy="918936"/>
        </p:xfrm>
        <a:graphic>
          <a:graphicData uri="http://schemas.openxmlformats.org/drawingml/2006/table">
            <a:tbl>
              <a:tblPr firstRow="1" bandRow="1">
                <a:tableStyleId>{5C22544A-7EE6-4342-B048-85BDC9FD1C3A}</a:tableStyleId>
              </a:tblPr>
              <a:tblGrid>
                <a:gridCol w="1378857"/>
                <a:gridCol w="971420"/>
                <a:gridCol w="971420"/>
                <a:gridCol w="971420"/>
                <a:gridCol w="971420"/>
                <a:gridCol w="971420"/>
                <a:gridCol w="971420"/>
                <a:gridCol w="971420"/>
              </a:tblGrid>
              <a:tr h="290158">
                <a:tc>
                  <a:txBody>
                    <a:bodyPr/>
                    <a:lstStyle/>
                    <a:p>
                      <a:r>
                        <a:rPr lang="en-GB" sz="1200" dirty="0" smtClean="0"/>
                        <a:t>NORTH EAST</a:t>
                      </a:r>
                      <a:br>
                        <a:rPr lang="en-GB" sz="1200" dirty="0" smtClean="0"/>
                      </a:br>
                      <a:r>
                        <a:rPr lang="en-GB" sz="1200" dirty="0" smtClean="0"/>
                        <a:t>(000s of visitors)</a:t>
                      </a:r>
                      <a:endParaRPr lang="en-GB" sz="1200" dirty="0"/>
                    </a:p>
                  </a:txBody>
                  <a:tcPr/>
                </a:tc>
                <a:tc>
                  <a:txBody>
                    <a:bodyPr/>
                    <a:lstStyle/>
                    <a:p>
                      <a:pPr algn="ctr"/>
                      <a:r>
                        <a:rPr lang="en-GB" sz="1200" i="1" dirty="0" smtClean="0"/>
                        <a:t>Destination Type</a:t>
                      </a:r>
                      <a:endParaRPr lang="en-GB" sz="1200" i="1" dirty="0"/>
                    </a:p>
                  </a:txBody>
                  <a:tcPr/>
                </a:tc>
                <a:tc>
                  <a:txBody>
                    <a:bodyPr/>
                    <a:lstStyle/>
                    <a:p>
                      <a:pPr algn="ctr"/>
                      <a:r>
                        <a:rPr lang="en-GB" sz="1200" dirty="0" smtClean="0"/>
                        <a:t>2010</a:t>
                      </a:r>
                      <a:endParaRPr lang="en-GB" sz="1200" dirty="0"/>
                    </a:p>
                  </a:txBody>
                  <a:tcPr/>
                </a:tc>
                <a:tc>
                  <a:txBody>
                    <a:bodyPr/>
                    <a:lstStyle/>
                    <a:p>
                      <a:pPr algn="ctr"/>
                      <a:r>
                        <a:rPr lang="en-GB" sz="1200" dirty="0" smtClean="0"/>
                        <a:t>2011</a:t>
                      </a:r>
                      <a:endParaRPr lang="en-GB" sz="1200" dirty="0"/>
                    </a:p>
                  </a:txBody>
                  <a:tcPr/>
                </a:tc>
                <a:tc>
                  <a:txBody>
                    <a:bodyPr/>
                    <a:lstStyle/>
                    <a:p>
                      <a:pPr algn="ctr"/>
                      <a:r>
                        <a:rPr lang="en-GB" sz="1200" dirty="0" smtClean="0"/>
                        <a:t>2012</a:t>
                      </a:r>
                      <a:endParaRPr lang="en-GB" sz="1200" dirty="0"/>
                    </a:p>
                  </a:txBody>
                  <a:tcPr/>
                </a:tc>
                <a:tc>
                  <a:txBody>
                    <a:bodyPr/>
                    <a:lstStyle/>
                    <a:p>
                      <a:pPr algn="ctr"/>
                      <a:r>
                        <a:rPr lang="en-GB" sz="1200" dirty="0" smtClean="0"/>
                        <a:t>2013</a:t>
                      </a:r>
                      <a:endParaRPr lang="en-GB" sz="1200" dirty="0"/>
                    </a:p>
                  </a:txBody>
                  <a:tcPr/>
                </a:tc>
                <a:tc>
                  <a:txBody>
                    <a:bodyPr/>
                    <a:lstStyle/>
                    <a:p>
                      <a:pPr algn="ctr"/>
                      <a:r>
                        <a:rPr lang="en-GB" sz="1200" dirty="0" smtClean="0"/>
                        <a:t>2014</a:t>
                      </a:r>
                      <a:endParaRPr lang="en-GB" sz="1200" dirty="0"/>
                    </a:p>
                  </a:txBody>
                  <a:tcPr/>
                </a:tc>
                <a:tc>
                  <a:txBody>
                    <a:bodyPr/>
                    <a:lstStyle/>
                    <a:p>
                      <a:pPr algn="ctr"/>
                      <a:r>
                        <a:rPr lang="en-GB" sz="1200" dirty="0" smtClean="0"/>
                        <a:t>2015</a:t>
                      </a:r>
                      <a:endParaRPr lang="en-GB" sz="1200" dirty="0"/>
                    </a:p>
                  </a:txBody>
                  <a:tcPr/>
                </a:tc>
              </a:tr>
              <a:tr h="230868">
                <a:tc>
                  <a:txBody>
                    <a:bodyPr/>
                    <a:lstStyle/>
                    <a:p>
                      <a:pPr marL="228600" indent="-228600" algn="l" fontAlgn="b">
                        <a:buAutoNum type="arabicPeriod"/>
                      </a:pPr>
                      <a:r>
                        <a:rPr lang="en-GB" sz="1300" b="1" u="none" strike="noStrike" dirty="0" smtClean="0">
                          <a:effectLst/>
                        </a:rPr>
                        <a:t>Newcastle</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Core City</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73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86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71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80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91</a:t>
                      </a:r>
                      <a:endParaRPr lang="en-GB" sz="1300" b="0" i="0" u="none" strike="noStrike" dirty="0">
                        <a:solidFill>
                          <a:srgbClr val="000000"/>
                        </a:solidFill>
                        <a:effectLst/>
                        <a:latin typeface="Calibri"/>
                      </a:endParaRPr>
                    </a:p>
                  </a:txBody>
                  <a:tcPr marL="9525" marR="9525" marT="9525" marB="0" anchor="b"/>
                </a:tc>
              </a:tr>
              <a:tr h="230868">
                <a:tc>
                  <a:txBody>
                    <a:bodyPr/>
                    <a:lstStyle/>
                    <a:p>
                      <a:pPr marL="228600" indent="-228600" algn="l" fontAlgn="b">
                        <a:buAutoNum type="arabicPeriod" startAt="2"/>
                      </a:pPr>
                      <a:r>
                        <a:rPr lang="en-GB" sz="1300" b="1" i="0" u="none" strike="noStrike" dirty="0" smtClean="0">
                          <a:solidFill>
                            <a:schemeClr val="dk1"/>
                          </a:solidFill>
                          <a:effectLst/>
                          <a:latin typeface="+mn-lt"/>
                        </a:rPr>
                        <a:t>Durham</a:t>
                      </a:r>
                      <a:endParaRPr lang="en-GB" sz="1300" b="1" i="0" u="none" strike="noStrike" dirty="0">
                        <a:solidFill>
                          <a:srgbClr val="000000"/>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Heritage City</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24</a:t>
                      </a:r>
                      <a:endParaRPr lang="en-GB" sz="1300" b="0" i="0" u="none" strike="noStrike" dirty="0">
                        <a:solidFill>
                          <a:srgbClr val="000000"/>
                        </a:solidFill>
                        <a:effectLst/>
                        <a:latin typeface="Calibri"/>
                      </a:endParaRPr>
                    </a:p>
                  </a:txBody>
                  <a:tcPr marL="9525" marR="9525" marT="9525" marB="0" anchor="b"/>
                </a:tc>
              </a:tr>
            </a:tbl>
          </a:graphicData>
        </a:graphic>
      </p:graphicFrame>
      <p:sp>
        <p:nvSpPr>
          <p:cNvPr id="5" name="Picture Placeholder 4"/>
          <p:cNvSpPr>
            <a:spLocks noGrp="1"/>
          </p:cNvSpPr>
          <p:nvPr>
            <p:ph type="pic" sz="quarter" idx="14"/>
          </p:nvPr>
        </p:nvSpPr>
        <p:spPr/>
      </p:sp>
      <p:graphicFrame>
        <p:nvGraphicFramePr>
          <p:cNvPr id="11" name="Table Placeholder 5"/>
          <p:cNvGraphicFramePr>
            <a:graphicFrameLocks/>
          </p:cNvGraphicFramePr>
          <p:nvPr>
            <p:extLst>
              <p:ext uri="{D42A27DB-BD31-4B8C-83A1-F6EECF244321}">
                <p14:modId xmlns:p14="http://schemas.microsoft.com/office/powerpoint/2010/main" val="905382244"/>
              </p:ext>
            </p:extLst>
          </p:nvPr>
        </p:nvGraphicFramePr>
        <p:xfrm>
          <a:off x="378821" y="2763152"/>
          <a:ext cx="8178796" cy="1380672"/>
        </p:xfrm>
        <a:graphic>
          <a:graphicData uri="http://schemas.openxmlformats.org/drawingml/2006/table">
            <a:tbl>
              <a:tblPr firstRow="1" bandRow="1">
                <a:tableStyleId>{5C22544A-7EE6-4342-B048-85BDC9FD1C3A}</a:tableStyleId>
              </a:tblPr>
              <a:tblGrid>
                <a:gridCol w="1397728"/>
                <a:gridCol w="968724"/>
                <a:gridCol w="968724"/>
                <a:gridCol w="968724"/>
                <a:gridCol w="968724"/>
                <a:gridCol w="968724"/>
                <a:gridCol w="968724"/>
                <a:gridCol w="968724"/>
              </a:tblGrid>
              <a:tr h="290158">
                <a:tc>
                  <a:txBody>
                    <a:bodyPr/>
                    <a:lstStyle/>
                    <a:p>
                      <a:r>
                        <a:rPr lang="en-GB" sz="1200" dirty="0" smtClean="0"/>
                        <a:t>NORTH WEST</a:t>
                      </a:r>
                      <a:br>
                        <a:rPr lang="en-GB" sz="1200" dirty="0" smtClean="0"/>
                      </a:br>
                      <a:r>
                        <a:rPr lang="en-GB" sz="1200" dirty="0" smtClean="0"/>
                        <a:t>(000s of visitors)</a:t>
                      </a:r>
                      <a:endParaRPr lang="en-GB" sz="1200" dirty="0"/>
                    </a:p>
                  </a:txBody>
                  <a:tcPr/>
                </a:tc>
                <a:tc>
                  <a:txBody>
                    <a:bodyPr/>
                    <a:lstStyle/>
                    <a:p>
                      <a:pPr algn="ctr"/>
                      <a:r>
                        <a:rPr lang="en-GB" sz="1200" i="1" dirty="0" smtClean="0"/>
                        <a:t>Destination Type</a:t>
                      </a:r>
                      <a:endParaRPr lang="en-GB" sz="1200" i="1" dirty="0"/>
                    </a:p>
                  </a:txBody>
                  <a:tcPr/>
                </a:tc>
                <a:tc>
                  <a:txBody>
                    <a:bodyPr/>
                    <a:lstStyle/>
                    <a:p>
                      <a:pPr algn="ctr"/>
                      <a:r>
                        <a:rPr lang="en-GB" sz="1200" dirty="0" smtClean="0"/>
                        <a:t>2010</a:t>
                      </a:r>
                      <a:endParaRPr lang="en-GB" sz="1200" dirty="0"/>
                    </a:p>
                  </a:txBody>
                  <a:tcPr/>
                </a:tc>
                <a:tc>
                  <a:txBody>
                    <a:bodyPr/>
                    <a:lstStyle/>
                    <a:p>
                      <a:pPr algn="ctr"/>
                      <a:r>
                        <a:rPr lang="en-GB" sz="1200" dirty="0" smtClean="0"/>
                        <a:t>2011</a:t>
                      </a:r>
                      <a:endParaRPr lang="en-GB" sz="1200" dirty="0"/>
                    </a:p>
                  </a:txBody>
                  <a:tcPr/>
                </a:tc>
                <a:tc>
                  <a:txBody>
                    <a:bodyPr/>
                    <a:lstStyle/>
                    <a:p>
                      <a:pPr algn="ctr"/>
                      <a:r>
                        <a:rPr lang="en-GB" sz="1200" dirty="0" smtClean="0"/>
                        <a:t>2012</a:t>
                      </a:r>
                      <a:endParaRPr lang="en-GB" sz="1200" dirty="0"/>
                    </a:p>
                  </a:txBody>
                  <a:tcPr/>
                </a:tc>
                <a:tc>
                  <a:txBody>
                    <a:bodyPr/>
                    <a:lstStyle/>
                    <a:p>
                      <a:pPr algn="ctr"/>
                      <a:r>
                        <a:rPr lang="en-GB" sz="1200" dirty="0" smtClean="0"/>
                        <a:t>2013</a:t>
                      </a:r>
                      <a:endParaRPr lang="en-GB" sz="1200" dirty="0"/>
                    </a:p>
                  </a:txBody>
                  <a:tcPr/>
                </a:tc>
                <a:tc>
                  <a:txBody>
                    <a:bodyPr/>
                    <a:lstStyle/>
                    <a:p>
                      <a:pPr algn="ctr"/>
                      <a:r>
                        <a:rPr lang="en-GB" sz="1200" dirty="0" smtClean="0"/>
                        <a:t>2014</a:t>
                      </a:r>
                      <a:endParaRPr lang="en-GB" sz="1200" dirty="0"/>
                    </a:p>
                  </a:txBody>
                  <a:tcPr/>
                </a:tc>
                <a:tc>
                  <a:txBody>
                    <a:bodyPr/>
                    <a:lstStyle/>
                    <a:p>
                      <a:pPr algn="ctr"/>
                      <a:r>
                        <a:rPr lang="en-GB" sz="1200" dirty="0" smtClean="0"/>
                        <a:t>2015</a:t>
                      </a:r>
                      <a:endParaRPr lang="en-GB" sz="1200" dirty="0"/>
                    </a:p>
                  </a:txBody>
                  <a:tcPr/>
                </a:tc>
              </a:tr>
              <a:tr h="230868">
                <a:tc>
                  <a:txBody>
                    <a:bodyPr/>
                    <a:lstStyle/>
                    <a:p>
                      <a:pPr marL="228600" indent="-228600" algn="l" fontAlgn="b">
                        <a:buAutoNum type="arabicPeriod"/>
                      </a:pPr>
                      <a:r>
                        <a:rPr lang="en-GB" sz="1300" b="1" i="0" u="none" strike="noStrike" baseline="0" dirty="0" smtClean="0">
                          <a:solidFill>
                            <a:srgbClr val="120742"/>
                          </a:solidFill>
                          <a:effectLst/>
                          <a:latin typeface="Calibri"/>
                        </a:rPr>
                        <a:t> Manchester</a:t>
                      </a:r>
                      <a:endParaRPr lang="en-GB" sz="13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120742"/>
                          </a:solidFill>
                          <a:effectLst/>
                          <a:latin typeface="Calibri"/>
                        </a:rPr>
                        <a:t>Core City</a:t>
                      </a:r>
                      <a:endParaRPr lang="en-GB" sz="1200" b="0" i="1"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184</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211</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215</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222</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229</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268</a:t>
                      </a:r>
                      <a:endParaRPr lang="en-GB" sz="1300" b="0" i="0" u="none" strike="noStrike" dirty="0">
                        <a:solidFill>
                          <a:srgbClr val="120742"/>
                        </a:solidFill>
                        <a:effectLst/>
                        <a:latin typeface="Calibri"/>
                      </a:endParaRPr>
                    </a:p>
                  </a:txBody>
                  <a:tcPr marL="9525" marR="9525" marT="9525" marB="0" anchor="b"/>
                </a:tc>
              </a:tr>
              <a:tr h="230868">
                <a:tc>
                  <a:txBody>
                    <a:bodyPr/>
                    <a:lstStyle/>
                    <a:p>
                      <a:pPr marL="0" indent="0" algn="l" fontAlgn="b">
                        <a:buNone/>
                      </a:pPr>
                      <a:r>
                        <a:rPr lang="en-GB" sz="1300" b="1" i="0" u="none" strike="noStrike" dirty="0" smtClean="0">
                          <a:solidFill>
                            <a:srgbClr val="120742"/>
                          </a:solidFill>
                          <a:effectLst/>
                          <a:latin typeface="+mn-lt"/>
                        </a:rPr>
                        <a:t>2.    Liverpool</a:t>
                      </a:r>
                      <a:endParaRPr lang="en-GB" sz="13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120742"/>
                          </a:solidFill>
                          <a:effectLst/>
                          <a:latin typeface="Calibri"/>
                        </a:rPr>
                        <a:t>Core City</a:t>
                      </a:r>
                      <a:endParaRPr lang="en-GB" sz="1200" b="0" i="1"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145</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188</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173</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193</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222</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198</a:t>
                      </a:r>
                      <a:endParaRPr lang="en-GB" sz="1300" b="0" i="0" u="none" strike="noStrike" dirty="0">
                        <a:solidFill>
                          <a:srgbClr val="120742"/>
                        </a:solidFill>
                        <a:effectLst/>
                        <a:latin typeface="Calibri"/>
                      </a:endParaRPr>
                    </a:p>
                  </a:txBody>
                  <a:tcPr marL="9525" marR="9525" marT="9525" marB="0" anchor="b"/>
                </a:tc>
              </a:tr>
              <a:tr h="230868">
                <a:tc>
                  <a:txBody>
                    <a:bodyPr/>
                    <a:lstStyle/>
                    <a:p>
                      <a:pPr marL="0" indent="0" algn="l" fontAlgn="b">
                        <a:buNone/>
                      </a:pPr>
                      <a:r>
                        <a:rPr lang="en-GB" sz="1300" b="1" i="0" u="none" strike="noStrike" dirty="0" smtClean="0">
                          <a:solidFill>
                            <a:srgbClr val="120742"/>
                          </a:solidFill>
                          <a:effectLst/>
                          <a:latin typeface="Calibri"/>
                        </a:rPr>
                        <a:t>3.    Chester</a:t>
                      </a:r>
                      <a:endParaRPr lang="en-GB" sz="13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120742"/>
                          </a:solidFill>
                          <a:effectLst/>
                          <a:latin typeface="Calibri"/>
                        </a:rPr>
                        <a:t>Heritage City</a:t>
                      </a:r>
                      <a:endParaRPr lang="en-GB" sz="1200" b="0" i="1"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51</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54</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52</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45</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39</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42</a:t>
                      </a:r>
                      <a:endParaRPr lang="en-GB" sz="1300" b="0" i="0" u="none" strike="noStrike" dirty="0">
                        <a:solidFill>
                          <a:srgbClr val="120742"/>
                        </a:solidFill>
                        <a:effectLst/>
                        <a:latin typeface="Calibri"/>
                      </a:endParaRPr>
                    </a:p>
                  </a:txBody>
                  <a:tcPr marL="9525" marR="9525" marT="9525" marB="0" anchor="b"/>
                </a:tc>
              </a:tr>
              <a:tr h="230868">
                <a:tc>
                  <a:txBody>
                    <a:bodyPr/>
                    <a:lstStyle/>
                    <a:p>
                      <a:pPr marL="0" indent="0" algn="l" fontAlgn="b">
                        <a:buNone/>
                      </a:pPr>
                      <a:r>
                        <a:rPr lang="en-GB" sz="1300" b="1" i="0" u="none" strike="noStrike" dirty="0" smtClean="0">
                          <a:solidFill>
                            <a:srgbClr val="120742"/>
                          </a:solidFill>
                          <a:effectLst/>
                          <a:latin typeface="+mn-lt"/>
                        </a:rPr>
                        <a:t>4.</a:t>
                      </a:r>
                      <a:r>
                        <a:rPr lang="en-GB" sz="1300" b="1" i="0" u="none" strike="noStrike" baseline="0" dirty="0" smtClean="0">
                          <a:solidFill>
                            <a:srgbClr val="120742"/>
                          </a:solidFill>
                          <a:effectLst/>
                          <a:latin typeface="+mn-lt"/>
                        </a:rPr>
                        <a:t>    </a:t>
                      </a:r>
                      <a:r>
                        <a:rPr lang="en-GB" sz="1200" b="1" i="0" u="none" strike="noStrike" baseline="0" dirty="0" smtClean="0">
                          <a:solidFill>
                            <a:srgbClr val="120742"/>
                          </a:solidFill>
                          <a:effectLst/>
                          <a:latin typeface="+mn-lt"/>
                        </a:rPr>
                        <a:t>Windermere</a:t>
                      </a:r>
                      <a:endParaRPr lang="en-GB" sz="12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120742"/>
                          </a:solidFill>
                          <a:effectLst/>
                          <a:latin typeface="Calibri"/>
                        </a:rPr>
                        <a:t>Other Rural</a:t>
                      </a:r>
                      <a:endParaRPr lang="en-GB" sz="1200" b="0" i="1"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26</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23</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28</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34</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43</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32</a:t>
                      </a:r>
                      <a:endParaRPr lang="en-GB" sz="1300" b="0" i="0" u="none" strike="noStrike" dirty="0">
                        <a:solidFill>
                          <a:srgbClr val="120742"/>
                        </a:solidFill>
                        <a:effectLst/>
                        <a:latin typeface="Calibri"/>
                      </a:endParaRPr>
                    </a:p>
                  </a:txBody>
                  <a:tcPr marL="9525" marR="9525" marT="9525" marB="0" anchor="b"/>
                </a:tc>
              </a:tr>
            </a:tbl>
          </a:graphicData>
        </a:graphic>
      </p:graphicFrame>
      <p:graphicFrame>
        <p:nvGraphicFramePr>
          <p:cNvPr id="12" name="Table Placeholder 5"/>
          <p:cNvGraphicFramePr>
            <a:graphicFrameLocks/>
          </p:cNvGraphicFramePr>
          <p:nvPr>
            <p:extLst>
              <p:ext uri="{D42A27DB-BD31-4B8C-83A1-F6EECF244321}">
                <p14:modId xmlns:p14="http://schemas.microsoft.com/office/powerpoint/2010/main" val="1322625432"/>
              </p:ext>
            </p:extLst>
          </p:nvPr>
        </p:nvGraphicFramePr>
        <p:xfrm>
          <a:off x="406400" y="4579937"/>
          <a:ext cx="8178796" cy="1149804"/>
        </p:xfrm>
        <a:graphic>
          <a:graphicData uri="http://schemas.openxmlformats.org/drawingml/2006/table">
            <a:tbl>
              <a:tblPr firstRow="1" bandRow="1">
                <a:tableStyleId>{5C22544A-7EE6-4342-B048-85BDC9FD1C3A}</a:tableStyleId>
              </a:tblPr>
              <a:tblGrid>
                <a:gridCol w="1361440"/>
                <a:gridCol w="973908"/>
                <a:gridCol w="973908"/>
                <a:gridCol w="973908"/>
                <a:gridCol w="973908"/>
                <a:gridCol w="973908"/>
                <a:gridCol w="973908"/>
                <a:gridCol w="973908"/>
              </a:tblGrid>
              <a:tr h="290158">
                <a:tc>
                  <a:txBody>
                    <a:bodyPr/>
                    <a:lstStyle/>
                    <a:p>
                      <a:r>
                        <a:rPr lang="en-GB" sz="1200" dirty="0" smtClean="0"/>
                        <a:t>YORKSHIRE</a:t>
                      </a:r>
                      <a:br>
                        <a:rPr lang="en-GB" sz="1200" dirty="0" smtClean="0"/>
                      </a:br>
                      <a:r>
                        <a:rPr lang="en-GB" sz="1200" dirty="0" smtClean="0"/>
                        <a:t>(000s of visitors)</a:t>
                      </a:r>
                      <a:endParaRPr lang="en-GB" sz="1200" dirty="0"/>
                    </a:p>
                  </a:txBody>
                  <a:tcPr/>
                </a:tc>
                <a:tc>
                  <a:txBody>
                    <a:bodyPr/>
                    <a:lstStyle/>
                    <a:p>
                      <a:pPr algn="ctr"/>
                      <a:r>
                        <a:rPr lang="en-GB" sz="1200" i="1" dirty="0" smtClean="0"/>
                        <a:t>Destination Type</a:t>
                      </a:r>
                      <a:endParaRPr lang="en-GB" sz="1200" i="1" dirty="0"/>
                    </a:p>
                  </a:txBody>
                  <a:tcPr/>
                </a:tc>
                <a:tc>
                  <a:txBody>
                    <a:bodyPr/>
                    <a:lstStyle/>
                    <a:p>
                      <a:pPr algn="ctr"/>
                      <a:r>
                        <a:rPr lang="en-GB" sz="1200" dirty="0" smtClean="0"/>
                        <a:t>2010</a:t>
                      </a:r>
                      <a:endParaRPr lang="en-GB" sz="1200" dirty="0"/>
                    </a:p>
                  </a:txBody>
                  <a:tcPr/>
                </a:tc>
                <a:tc>
                  <a:txBody>
                    <a:bodyPr/>
                    <a:lstStyle/>
                    <a:p>
                      <a:pPr algn="ctr"/>
                      <a:r>
                        <a:rPr lang="en-GB" sz="1200" dirty="0" smtClean="0"/>
                        <a:t>2011</a:t>
                      </a:r>
                      <a:endParaRPr lang="en-GB" sz="1200" dirty="0"/>
                    </a:p>
                  </a:txBody>
                  <a:tcPr/>
                </a:tc>
                <a:tc>
                  <a:txBody>
                    <a:bodyPr/>
                    <a:lstStyle/>
                    <a:p>
                      <a:pPr algn="ctr"/>
                      <a:r>
                        <a:rPr lang="en-GB" sz="1200" dirty="0" smtClean="0"/>
                        <a:t>2012</a:t>
                      </a:r>
                      <a:endParaRPr lang="en-GB" sz="1200" dirty="0"/>
                    </a:p>
                  </a:txBody>
                  <a:tcPr/>
                </a:tc>
                <a:tc>
                  <a:txBody>
                    <a:bodyPr/>
                    <a:lstStyle/>
                    <a:p>
                      <a:pPr algn="ctr"/>
                      <a:r>
                        <a:rPr lang="en-GB" sz="1200" dirty="0" smtClean="0"/>
                        <a:t>2013</a:t>
                      </a:r>
                      <a:endParaRPr lang="en-GB" sz="1200" dirty="0"/>
                    </a:p>
                  </a:txBody>
                  <a:tcPr/>
                </a:tc>
                <a:tc>
                  <a:txBody>
                    <a:bodyPr/>
                    <a:lstStyle/>
                    <a:p>
                      <a:pPr algn="ctr"/>
                      <a:r>
                        <a:rPr lang="en-GB" sz="1200" dirty="0" smtClean="0"/>
                        <a:t>2014</a:t>
                      </a:r>
                      <a:endParaRPr lang="en-GB" sz="1200" dirty="0"/>
                    </a:p>
                  </a:txBody>
                  <a:tcPr/>
                </a:tc>
                <a:tc>
                  <a:txBody>
                    <a:bodyPr/>
                    <a:lstStyle/>
                    <a:p>
                      <a:pPr algn="ctr"/>
                      <a:r>
                        <a:rPr lang="en-GB" sz="1200" dirty="0" smtClean="0"/>
                        <a:t>2015</a:t>
                      </a:r>
                      <a:endParaRPr lang="en-GB" sz="1200" dirty="0"/>
                    </a:p>
                  </a:txBody>
                  <a:tcPr/>
                </a:tc>
              </a:tr>
              <a:tr h="230868">
                <a:tc>
                  <a:txBody>
                    <a:bodyPr/>
                    <a:lstStyle/>
                    <a:p>
                      <a:pPr marL="228600" indent="-228600" algn="l" fontAlgn="b">
                        <a:buAutoNum type="arabicPeriod"/>
                      </a:pPr>
                      <a:r>
                        <a:rPr lang="en-GB" sz="1300" b="1" i="0" u="none" strike="noStrike" baseline="0" dirty="0" smtClean="0">
                          <a:solidFill>
                            <a:srgbClr val="120742"/>
                          </a:solidFill>
                          <a:effectLst/>
                          <a:latin typeface="Calibri"/>
                        </a:rPr>
                        <a:t>York</a:t>
                      </a:r>
                      <a:endParaRPr lang="en-GB" sz="13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Heritage City</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139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108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150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201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132</a:t>
                      </a:r>
                      <a:endParaRPr lang="en-GB" sz="1300" b="0" i="0" u="none" strike="noStrike" dirty="0">
                        <a:solidFill>
                          <a:srgbClr val="000000"/>
                        </a:solidFill>
                        <a:effectLst/>
                        <a:latin typeface="Calibri"/>
                      </a:endParaRPr>
                    </a:p>
                  </a:txBody>
                  <a:tcPr marL="9525" marR="9525" marT="9525" marB="0" anchor="b"/>
                </a:tc>
              </a:tr>
              <a:tr h="230868">
                <a:tc>
                  <a:txBody>
                    <a:bodyPr/>
                    <a:lstStyle/>
                    <a:p>
                      <a:pPr marL="228600" indent="-228600" algn="l" fontAlgn="b">
                        <a:buAutoNum type="arabicPeriod" startAt="2"/>
                      </a:pPr>
                      <a:r>
                        <a:rPr lang="en-GB" sz="1300" b="1" i="0" u="none" strike="noStrike" dirty="0" smtClean="0">
                          <a:solidFill>
                            <a:srgbClr val="120742"/>
                          </a:solidFill>
                          <a:effectLst/>
                          <a:latin typeface="+mn-lt"/>
                        </a:rPr>
                        <a:t>Leeds</a:t>
                      </a:r>
                      <a:endParaRPr lang="en-GB" sz="13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Core City</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59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48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60</a:t>
                      </a:r>
                      <a:endParaRPr lang="en-GB" sz="1300" b="0" i="0" u="none" strike="noStrike" dirty="0">
                        <a:solidFill>
                          <a:srgbClr val="000000"/>
                        </a:solidFill>
                        <a:effectLst/>
                        <a:latin typeface="Calibri"/>
                      </a:endParaRPr>
                    </a:p>
                  </a:txBody>
                  <a:tcPr marL="9525" marR="9525" marT="9525" marB="0" anchor="b"/>
                </a:tc>
              </a:tr>
              <a:tr h="230868">
                <a:tc>
                  <a:txBody>
                    <a:bodyPr/>
                    <a:lstStyle/>
                    <a:p>
                      <a:pPr marL="0" indent="0" algn="l" fontAlgn="b">
                        <a:buNone/>
                      </a:pPr>
                      <a:r>
                        <a:rPr lang="en-GB" sz="1300" b="1" i="0" u="none" strike="noStrike" dirty="0" smtClean="0">
                          <a:solidFill>
                            <a:srgbClr val="120742"/>
                          </a:solidFill>
                          <a:effectLst/>
                          <a:latin typeface="Calibri"/>
                        </a:rPr>
                        <a:t>3.   Sheffield</a:t>
                      </a:r>
                      <a:endParaRPr lang="en-GB" sz="13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Core City</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32</a:t>
                      </a:r>
                      <a:endParaRPr lang="en-GB" sz="1300" b="0" i="0" u="none" strike="noStrike" dirty="0">
                        <a:solidFill>
                          <a:srgbClr val="000000"/>
                        </a:solidFill>
                        <a:effectLst/>
                        <a:latin typeface="Calibri"/>
                      </a:endParaRPr>
                    </a:p>
                  </a:txBody>
                  <a:tcPr marL="9525" marR="9525" marT="9525" marB="0" anchor="b"/>
                </a:tc>
              </a:tr>
            </a:tbl>
          </a:graphicData>
        </a:graphic>
      </p:graphicFrame>
      <p:sp>
        <p:nvSpPr>
          <p:cNvPr id="9" name="Text Placeholder 5"/>
          <p:cNvSpPr txBox="1">
            <a:spLocks/>
          </p:cNvSpPr>
          <p:nvPr/>
        </p:nvSpPr>
        <p:spPr>
          <a:xfrm>
            <a:off x="378821" y="5958290"/>
            <a:ext cx="8424992" cy="2540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000" dirty="0" smtClean="0">
                <a:solidFill>
                  <a:srgbClr val="120742"/>
                </a:solidFill>
              </a:rPr>
              <a:t>N.B. Only towns shown are those recording 20,000 or more visitors in 2015.  Generally,  numbers within small towns are based on small sample sizes, so should be looked at indicatively  i.e. general sizes and trends rather than year-on-year changes</a:t>
            </a:r>
          </a:p>
        </p:txBody>
      </p:sp>
      <p:sp>
        <p:nvSpPr>
          <p:cNvPr id="10" name="Text Placeholder 6"/>
          <p:cNvSpPr>
            <a:spLocks noGrp="1"/>
          </p:cNvSpPr>
          <p:nvPr>
            <p:ph type="body" sz="quarter" idx="13"/>
          </p:nvPr>
        </p:nvSpPr>
        <p:spPr>
          <a:xfrm>
            <a:off x="685796" y="6396162"/>
            <a:ext cx="2440301" cy="274638"/>
          </a:xfrm>
        </p:spPr>
        <p:txBody>
          <a:bodyPr/>
          <a:lstStyle/>
          <a:p>
            <a:r>
              <a:rPr lang="en-GB" sz="1000" dirty="0"/>
              <a:t>Market size &amp; shape</a:t>
            </a:r>
          </a:p>
        </p:txBody>
      </p:sp>
      <p:sp>
        <p:nvSpPr>
          <p:cNvPr id="13" name="Title 1"/>
          <p:cNvSpPr>
            <a:spLocks noGrp="1"/>
          </p:cNvSpPr>
          <p:nvPr>
            <p:ph type="title"/>
          </p:nvPr>
        </p:nvSpPr>
        <p:spPr>
          <a:xfrm>
            <a:off x="378821" y="872066"/>
            <a:ext cx="8864600" cy="558801"/>
          </a:xfrm>
        </p:spPr>
        <p:txBody>
          <a:bodyPr/>
          <a:lstStyle/>
          <a:p>
            <a:r>
              <a:rPr lang="en-GB" sz="2100" dirty="0" smtClean="0"/>
              <a:t>Top towns stayed </a:t>
            </a:r>
            <a:r>
              <a:rPr lang="en-GB" sz="2100" dirty="0"/>
              <a:t>in </a:t>
            </a:r>
            <a:r>
              <a:rPr lang="en-GB" sz="2100" dirty="0" smtClean="0"/>
              <a:t>on </a:t>
            </a:r>
            <a:r>
              <a:rPr lang="en-GB" sz="2100" dirty="0"/>
              <a:t>holiday trips </a:t>
            </a:r>
            <a:r>
              <a:rPr lang="en-GB" sz="2100" dirty="0" smtClean="0"/>
              <a:t>- by region (3)</a:t>
            </a:r>
            <a:endParaRPr lang="en-GB" sz="2100" dirty="0"/>
          </a:p>
        </p:txBody>
      </p:sp>
      <p:sp>
        <p:nvSpPr>
          <p:cNvPr id="14" name="Text Placeholder 5"/>
          <p:cNvSpPr txBox="1">
            <a:spLocks/>
          </p:cNvSpPr>
          <p:nvPr/>
        </p:nvSpPr>
        <p:spPr>
          <a:xfrm>
            <a:off x="378821" y="1275151"/>
            <a:ext cx="73269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a:t>
            </a:r>
            <a:endParaRPr lang="en-GB" sz="800" dirty="0">
              <a:solidFill>
                <a:srgbClr val="120742"/>
              </a:solidFill>
            </a:endParaRPr>
          </a:p>
        </p:txBody>
      </p:sp>
      <p:sp>
        <p:nvSpPr>
          <p:cNvPr id="15" name="Text Placeholder 5"/>
          <p:cNvSpPr txBox="1">
            <a:spLocks/>
          </p:cNvSpPr>
          <p:nvPr/>
        </p:nvSpPr>
        <p:spPr>
          <a:xfrm>
            <a:off x="406400" y="5795306"/>
            <a:ext cx="346020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IPS measures people who have ‘stayed in’ a town rather than ‘visited’</a:t>
            </a:r>
            <a:endParaRPr lang="en-GB" sz="800" dirty="0">
              <a:solidFill>
                <a:srgbClr val="120742"/>
              </a:solidFill>
            </a:endParaRPr>
          </a:p>
        </p:txBody>
      </p:sp>
    </p:spTree>
    <p:extLst>
      <p:ext uri="{BB962C8B-B14F-4D97-AF65-F5344CB8AC3E}">
        <p14:creationId xmlns:p14="http://schemas.microsoft.com/office/powerpoint/2010/main" val="42803372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Placeholder 5"/>
          <p:cNvGraphicFramePr>
            <a:graphicFrameLocks noGrp="1"/>
          </p:cNvGraphicFramePr>
          <p:nvPr>
            <p:ph type="tbl" sz="quarter" idx="10"/>
            <p:extLst>
              <p:ext uri="{D42A27DB-BD31-4B8C-83A1-F6EECF244321}">
                <p14:modId xmlns:p14="http://schemas.microsoft.com/office/powerpoint/2010/main" val="2206500668"/>
              </p:ext>
            </p:extLst>
          </p:nvPr>
        </p:nvGraphicFramePr>
        <p:xfrm>
          <a:off x="406400" y="1430867"/>
          <a:ext cx="8151219" cy="1149804"/>
        </p:xfrm>
        <a:graphic>
          <a:graphicData uri="http://schemas.openxmlformats.org/drawingml/2006/table">
            <a:tbl>
              <a:tblPr firstRow="1" bandRow="1">
                <a:tableStyleId>{5C22544A-7EE6-4342-B048-85BDC9FD1C3A}</a:tableStyleId>
              </a:tblPr>
              <a:tblGrid>
                <a:gridCol w="1622697"/>
                <a:gridCol w="932646"/>
                <a:gridCol w="932646"/>
                <a:gridCol w="932646"/>
                <a:gridCol w="932646"/>
                <a:gridCol w="932646"/>
                <a:gridCol w="932646"/>
                <a:gridCol w="932646"/>
              </a:tblGrid>
              <a:tr h="290158">
                <a:tc>
                  <a:txBody>
                    <a:bodyPr/>
                    <a:lstStyle/>
                    <a:p>
                      <a:r>
                        <a:rPr lang="en-GB" sz="1200" dirty="0" smtClean="0"/>
                        <a:t>WEST MIDLANDS</a:t>
                      </a:r>
                      <a:br>
                        <a:rPr lang="en-GB" sz="1200" dirty="0" smtClean="0"/>
                      </a:br>
                      <a:r>
                        <a:rPr lang="en-GB" sz="1200" dirty="0" smtClean="0"/>
                        <a:t>(000s of visitors)</a:t>
                      </a:r>
                      <a:endParaRPr lang="en-GB" sz="1200" dirty="0"/>
                    </a:p>
                  </a:txBody>
                  <a:tcPr/>
                </a:tc>
                <a:tc>
                  <a:txBody>
                    <a:bodyPr/>
                    <a:lstStyle/>
                    <a:p>
                      <a:pPr algn="ctr"/>
                      <a:r>
                        <a:rPr lang="en-GB" sz="1200" i="1" dirty="0" smtClean="0"/>
                        <a:t>Destination Type</a:t>
                      </a:r>
                      <a:endParaRPr lang="en-GB" sz="1200" i="1" dirty="0"/>
                    </a:p>
                  </a:txBody>
                  <a:tcPr/>
                </a:tc>
                <a:tc>
                  <a:txBody>
                    <a:bodyPr/>
                    <a:lstStyle/>
                    <a:p>
                      <a:pPr algn="ctr"/>
                      <a:r>
                        <a:rPr lang="en-GB" sz="1200" dirty="0" smtClean="0"/>
                        <a:t>2010</a:t>
                      </a:r>
                      <a:endParaRPr lang="en-GB" sz="1200" dirty="0"/>
                    </a:p>
                  </a:txBody>
                  <a:tcPr/>
                </a:tc>
                <a:tc>
                  <a:txBody>
                    <a:bodyPr/>
                    <a:lstStyle/>
                    <a:p>
                      <a:pPr algn="ctr"/>
                      <a:r>
                        <a:rPr lang="en-GB" sz="1200" dirty="0" smtClean="0"/>
                        <a:t>2011</a:t>
                      </a:r>
                      <a:endParaRPr lang="en-GB" sz="1200" dirty="0"/>
                    </a:p>
                  </a:txBody>
                  <a:tcPr/>
                </a:tc>
                <a:tc>
                  <a:txBody>
                    <a:bodyPr/>
                    <a:lstStyle/>
                    <a:p>
                      <a:pPr algn="ctr"/>
                      <a:r>
                        <a:rPr lang="en-GB" sz="1200" dirty="0" smtClean="0"/>
                        <a:t>2012</a:t>
                      </a:r>
                      <a:endParaRPr lang="en-GB" sz="1200" dirty="0"/>
                    </a:p>
                  </a:txBody>
                  <a:tcPr/>
                </a:tc>
                <a:tc>
                  <a:txBody>
                    <a:bodyPr/>
                    <a:lstStyle/>
                    <a:p>
                      <a:pPr algn="ctr"/>
                      <a:r>
                        <a:rPr lang="en-GB" sz="1200" dirty="0" smtClean="0"/>
                        <a:t>2013</a:t>
                      </a:r>
                      <a:endParaRPr lang="en-GB" sz="1200" dirty="0"/>
                    </a:p>
                  </a:txBody>
                  <a:tcPr/>
                </a:tc>
                <a:tc>
                  <a:txBody>
                    <a:bodyPr/>
                    <a:lstStyle/>
                    <a:p>
                      <a:pPr algn="ctr"/>
                      <a:r>
                        <a:rPr lang="en-GB" sz="1200" dirty="0" smtClean="0"/>
                        <a:t>2014</a:t>
                      </a:r>
                      <a:endParaRPr lang="en-GB" sz="1200" dirty="0"/>
                    </a:p>
                  </a:txBody>
                  <a:tcPr/>
                </a:tc>
                <a:tc>
                  <a:txBody>
                    <a:bodyPr/>
                    <a:lstStyle/>
                    <a:p>
                      <a:pPr algn="ctr"/>
                      <a:r>
                        <a:rPr lang="en-GB" sz="1200" dirty="0" smtClean="0"/>
                        <a:t>2015</a:t>
                      </a:r>
                      <a:endParaRPr lang="en-GB" sz="1200" dirty="0"/>
                    </a:p>
                  </a:txBody>
                  <a:tcPr/>
                </a:tc>
              </a:tr>
              <a:tr h="230868">
                <a:tc>
                  <a:txBody>
                    <a:bodyPr/>
                    <a:lstStyle/>
                    <a:p>
                      <a:pPr marL="228600" indent="-228600" algn="l" fontAlgn="b">
                        <a:buAutoNum type="arabicPeriod"/>
                      </a:pPr>
                      <a:r>
                        <a:rPr lang="en-GB" sz="1200" b="1" i="0" u="none" strike="noStrike" dirty="0" smtClean="0">
                          <a:solidFill>
                            <a:srgbClr val="120742"/>
                          </a:solidFill>
                          <a:effectLst/>
                          <a:latin typeface="+mn-lt"/>
                        </a:rPr>
                        <a:t>Birmingham</a:t>
                      </a:r>
                      <a:endParaRPr lang="en-GB" sz="12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120742"/>
                          </a:solidFill>
                          <a:effectLst/>
                          <a:latin typeface="Calibri"/>
                        </a:rPr>
                        <a:t>Core City</a:t>
                      </a:r>
                      <a:endParaRPr lang="en-GB" sz="1200" b="0" i="1"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130</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148</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116</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156</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156</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180</a:t>
                      </a:r>
                      <a:endParaRPr lang="en-GB" sz="1300" b="0" i="0" u="none" strike="noStrike" dirty="0">
                        <a:solidFill>
                          <a:srgbClr val="120742"/>
                        </a:solidFill>
                        <a:effectLst/>
                        <a:latin typeface="Calibri"/>
                      </a:endParaRPr>
                    </a:p>
                  </a:txBody>
                  <a:tcPr marL="9525" marR="9525" marT="9525" marB="0" anchor="b"/>
                </a:tc>
              </a:tr>
              <a:tr h="230868">
                <a:tc>
                  <a:txBody>
                    <a:bodyPr/>
                    <a:lstStyle/>
                    <a:p>
                      <a:pPr marL="228600" indent="-228600" algn="l" fontAlgn="b">
                        <a:buAutoNum type="arabicPeriod" startAt="2"/>
                      </a:pPr>
                      <a:r>
                        <a:rPr lang="en-GB" sz="1200" b="1" i="0" u="none" strike="noStrike" dirty="0" smtClean="0">
                          <a:solidFill>
                            <a:srgbClr val="120742"/>
                          </a:solidFill>
                          <a:effectLst/>
                          <a:latin typeface="+mn-lt"/>
                        </a:rPr>
                        <a:t>Stratford-upon-Avon</a:t>
                      </a:r>
                      <a:endParaRPr lang="en-GB" sz="12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120742"/>
                          </a:solidFill>
                          <a:effectLst/>
                          <a:latin typeface="Calibri"/>
                        </a:rPr>
                        <a:t>Heritage City</a:t>
                      </a:r>
                      <a:endParaRPr lang="en-GB" sz="1200" b="0" i="1"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28</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72</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44</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55</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73</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61</a:t>
                      </a:r>
                      <a:endParaRPr lang="en-GB" sz="1300" b="0" i="0" u="none" strike="noStrike" dirty="0">
                        <a:solidFill>
                          <a:srgbClr val="120742"/>
                        </a:solidFill>
                        <a:effectLst/>
                        <a:latin typeface="Calibri"/>
                      </a:endParaRPr>
                    </a:p>
                  </a:txBody>
                  <a:tcPr marL="9525" marR="9525" marT="9525" marB="0" anchor="b"/>
                </a:tc>
              </a:tr>
              <a:tr h="230868">
                <a:tc>
                  <a:txBody>
                    <a:bodyPr/>
                    <a:lstStyle/>
                    <a:p>
                      <a:pPr marL="0" indent="0" algn="l" fontAlgn="b">
                        <a:buNone/>
                      </a:pPr>
                      <a:r>
                        <a:rPr lang="en-GB" sz="1200" b="1" i="0" u="none" strike="noStrike" dirty="0" smtClean="0">
                          <a:solidFill>
                            <a:srgbClr val="120742"/>
                          </a:solidFill>
                          <a:effectLst/>
                          <a:latin typeface="Calibri"/>
                        </a:rPr>
                        <a:t>3.   Coventry</a:t>
                      </a:r>
                      <a:endParaRPr lang="en-GB" sz="12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120742"/>
                          </a:solidFill>
                          <a:effectLst/>
                          <a:latin typeface="Calibri"/>
                        </a:rPr>
                        <a:t>Urban 200k+</a:t>
                      </a:r>
                      <a:endParaRPr lang="en-GB" sz="1200" b="0" i="1"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35</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35</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22</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36</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15</a:t>
                      </a:r>
                      <a:endParaRPr lang="en-GB" sz="1300" b="0" i="0" u="none" strike="noStrike" dirty="0">
                        <a:solidFill>
                          <a:srgbClr val="120742"/>
                        </a:solidFill>
                        <a:effectLst/>
                        <a:latin typeface="Calibri"/>
                      </a:endParaRPr>
                    </a:p>
                  </a:txBody>
                  <a:tcPr marL="9525" marR="9525" marT="9525" marB="0" anchor="b"/>
                </a:tc>
                <a:tc>
                  <a:txBody>
                    <a:bodyPr/>
                    <a:lstStyle/>
                    <a:p>
                      <a:pPr algn="ctr" fontAlgn="b"/>
                      <a:r>
                        <a:rPr lang="en-GB" sz="1300" u="none" strike="noStrike" dirty="0">
                          <a:solidFill>
                            <a:srgbClr val="120742"/>
                          </a:solidFill>
                          <a:effectLst/>
                        </a:rPr>
                        <a:t>27</a:t>
                      </a:r>
                      <a:endParaRPr lang="en-GB" sz="1300" b="0" i="0" u="none" strike="noStrike" dirty="0">
                        <a:solidFill>
                          <a:srgbClr val="120742"/>
                        </a:solidFill>
                        <a:effectLst/>
                        <a:latin typeface="Calibri"/>
                      </a:endParaRPr>
                    </a:p>
                  </a:txBody>
                  <a:tcPr marL="9525" marR="9525" marT="9525" marB="0" anchor="b"/>
                </a:tc>
              </a:tr>
            </a:tbl>
          </a:graphicData>
        </a:graphic>
      </p:graphicFrame>
      <p:sp>
        <p:nvSpPr>
          <p:cNvPr id="5" name="Picture Placeholder 4"/>
          <p:cNvSpPr>
            <a:spLocks noGrp="1"/>
          </p:cNvSpPr>
          <p:nvPr>
            <p:ph type="pic" sz="quarter" idx="14"/>
          </p:nvPr>
        </p:nvSpPr>
        <p:spPr/>
      </p:sp>
      <p:graphicFrame>
        <p:nvGraphicFramePr>
          <p:cNvPr id="11" name="Table Placeholder 5"/>
          <p:cNvGraphicFramePr>
            <a:graphicFrameLocks/>
          </p:cNvGraphicFramePr>
          <p:nvPr>
            <p:extLst>
              <p:ext uri="{D42A27DB-BD31-4B8C-83A1-F6EECF244321}">
                <p14:modId xmlns:p14="http://schemas.microsoft.com/office/powerpoint/2010/main" val="1876052571"/>
              </p:ext>
            </p:extLst>
          </p:nvPr>
        </p:nvGraphicFramePr>
        <p:xfrm>
          <a:off x="378821" y="2906295"/>
          <a:ext cx="8178798" cy="918936"/>
        </p:xfrm>
        <a:graphic>
          <a:graphicData uri="http://schemas.openxmlformats.org/drawingml/2006/table">
            <a:tbl>
              <a:tblPr firstRow="1" bandRow="1">
                <a:tableStyleId>{5C22544A-7EE6-4342-B048-85BDC9FD1C3A}</a:tableStyleId>
              </a:tblPr>
              <a:tblGrid>
                <a:gridCol w="1641568"/>
                <a:gridCol w="933890"/>
                <a:gridCol w="933890"/>
                <a:gridCol w="933890"/>
                <a:gridCol w="933890"/>
                <a:gridCol w="933890"/>
                <a:gridCol w="933890"/>
                <a:gridCol w="933890"/>
              </a:tblGrid>
              <a:tr h="290158">
                <a:tc>
                  <a:txBody>
                    <a:bodyPr/>
                    <a:lstStyle/>
                    <a:p>
                      <a:r>
                        <a:rPr lang="en-GB" sz="1200" dirty="0" smtClean="0"/>
                        <a:t>EAST</a:t>
                      </a:r>
                      <a:r>
                        <a:rPr lang="en-GB" sz="1200" baseline="0" dirty="0" smtClean="0"/>
                        <a:t> MIDLANDS</a:t>
                      </a:r>
                      <a:r>
                        <a:rPr lang="en-GB" sz="1200" dirty="0" smtClean="0"/>
                        <a:t/>
                      </a:r>
                      <a:br>
                        <a:rPr lang="en-GB" sz="1200" dirty="0" smtClean="0"/>
                      </a:br>
                      <a:r>
                        <a:rPr lang="en-GB" sz="1200" dirty="0" smtClean="0"/>
                        <a:t>(000s of visitors)</a:t>
                      </a:r>
                      <a:endParaRPr lang="en-GB" sz="1200" dirty="0"/>
                    </a:p>
                  </a:txBody>
                  <a:tcPr/>
                </a:tc>
                <a:tc>
                  <a:txBody>
                    <a:bodyPr/>
                    <a:lstStyle/>
                    <a:p>
                      <a:pPr algn="ctr"/>
                      <a:r>
                        <a:rPr lang="en-GB" sz="1200" i="1" dirty="0" smtClean="0"/>
                        <a:t>Destination Type</a:t>
                      </a:r>
                      <a:endParaRPr lang="en-GB" sz="1200" i="1" dirty="0"/>
                    </a:p>
                  </a:txBody>
                  <a:tcPr/>
                </a:tc>
                <a:tc>
                  <a:txBody>
                    <a:bodyPr/>
                    <a:lstStyle/>
                    <a:p>
                      <a:pPr algn="ctr"/>
                      <a:r>
                        <a:rPr lang="en-GB" sz="1200" dirty="0" smtClean="0"/>
                        <a:t>2010</a:t>
                      </a:r>
                      <a:endParaRPr lang="en-GB" sz="1200" dirty="0"/>
                    </a:p>
                  </a:txBody>
                  <a:tcPr/>
                </a:tc>
                <a:tc>
                  <a:txBody>
                    <a:bodyPr/>
                    <a:lstStyle/>
                    <a:p>
                      <a:pPr algn="ctr"/>
                      <a:r>
                        <a:rPr lang="en-GB" sz="1200" dirty="0" smtClean="0"/>
                        <a:t>2011</a:t>
                      </a:r>
                      <a:endParaRPr lang="en-GB" sz="1200" dirty="0"/>
                    </a:p>
                  </a:txBody>
                  <a:tcPr/>
                </a:tc>
                <a:tc>
                  <a:txBody>
                    <a:bodyPr/>
                    <a:lstStyle/>
                    <a:p>
                      <a:pPr algn="ctr"/>
                      <a:r>
                        <a:rPr lang="en-GB" sz="1200" dirty="0" smtClean="0"/>
                        <a:t>2012</a:t>
                      </a:r>
                      <a:endParaRPr lang="en-GB" sz="1200" dirty="0"/>
                    </a:p>
                  </a:txBody>
                  <a:tcPr/>
                </a:tc>
                <a:tc>
                  <a:txBody>
                    <a:bodyPr/>
                    <a:lstStyle/>
                    <a:p>
                      <a:pPr algn="ctr"/>
                      <a:r>
                        <a:rPr lang="en-GB" sz="1200" dirty="0" smtClean="0"/>
                        <a:t>2013</a:t>
                      </a:r>
                      <a:endParaRPr lang="en-GB" sz="1200" dirty="0"/>
                    </a:p>
                  </a:txBody>
                  <a:tcPr/>
                </a:tc>
                <a:tc>
                  <a:txBody>
                    <a:bodyPr/>
                    <a:lstStyle/>
                    <a:p>
                      <a:pPr algn="ctr"/>
                      <a:r>
                        <a:rPr lang="en-GB" sz="1200" dirty="0" smtClean="0"/>
                        <a:t>2014</a:t>
                      </a:r>
                      <a:endParaRPr lang="en-GB" sz="1200" dirty="0"/>
                    </a:p>
                  </a:txBody>
                  <a:tcPr/>
                </a:tc>
                <a:tc>
                  <a:txBody>
                    <a:bodyPr/>
                    <a:lstStyle/>
                    <a:p>
                      <a:pPr algn="ctr"/>
                      <a:r>
                        <a:rPr lang="en-GB" sz="1200" dirty="0" smtClean="0"/>
                        <a:t>2015</a:t>
                      </a:r>
                      <a:endParaRPr lang="en-GB" sz="1200" dirty="0"/>
                    </a:p>
                  </a:txBody>
                  <a:tcPr/>
                </a:tc>
              </a:tr>
              <a:tr h="230868">
                <a:tc>
                  <a:txBody>
                    <a:bodyPr/>
                    <a:lstStyle/>
                    <a:p>
                      <a:pPr marL="228600" indent="-228600" algn="l" fontAlgn="b">
                        <a:buAutoNum type="arabicPeriod"/>
                      </a:pPr>
                      <a:r>
                        <a:rPr lang="en-GB" sz="1200" b="1" i="0" u="none" strike="noStrike" baseline="0" dirty="0" smtClean="0">
                          <a:solidFill>
                            <a:srgbClr val="120742"/>
                          </a:solidFill>
                          <a:effectLst/>
                          <a:latin typeface="Calibri"/>
                        </a:rPr>
                        <a:t> Nottingham</a:t>
                      </a:r>
                      <a:endParaRPr lang="en-GB" sz="12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baseline="0" dirty="0" smtClean="0">
                          <a:solidFill>
                            <a:srgbClr val="120742"/>
                          </a:solidFill>
                          <a:effectLst/>
                          <a:latin typeface="Calibri"/>
                        </a:rPr>
                        <a:t>Core City</a:t>
                      </a:r>
                      <a:endParaRPr lang="en-GB" sz="1200" b="0" i="1"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48</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60</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45</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49</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37</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38</a:t>
                      </a:r>
                      <a:endParaRPr lang="en-GB" sz="1300" b="0" i="0" u="none" strike="noStrike" baseline="0" dirty="0">
                        <a:solidFill>
                          <a:srgbClr val="120742"/>
                        </a:solidFill>
                        <a:effectLst/>
                        <a:latin typeface="Calibri"/>
                      </a:endParaRPr>
                    </a:p>
                  </a:txBody>
                  <a:tcPr marL="9525" marR="9525" marT="9525" marB="0" anchor="b"/>
                </a:tc>
              </a:tr>
              <a:tr h="230868">
                <a:tc>
                  <a:txBody>
                    <a:bodyPr/>
                    <a:lstStyle/>
                    <a:p>
                      <a:pPr marL="0" indent="0" algn="l" fontAlgn="b">
                        <a:buNone/>
                      </a:pPr>
                      <a:r>
                        <a:rPr lang="en-GB" sz="1200" b="1" i="0" u="none" strike="noStrike" dirty="0" smtClean="0">
                          <a:solidFill>
                            <a:srgbClr val="120742"/>
                          </a:solidFill>
                          <a:effectLst/>
                          <a:latin typeface="+mn-lt"/>
                        </a:rPr>
                        <a:t>2.    Leicester</a:t>
                      </a:r>
                      <a:endParaRPr lang="en-GB" sz="12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baseline="0" dirty="0" smtClean="0">
                          <a:solidFill>
                            <a:srgbClr val="120742"/>
                          </a:solidFill>
                          <a:effectLst/>
                          <a:latin typeface="Calibri"/>
                        </a:rPr>
                        <a:t>Urban 200k+</a:t>
                      </a:r>
                      <a:endParaRPr lang="en-GB" sz="1200" b="0" i="1"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27</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25</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21</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22</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19</a:t>
                      </a:r>
                      <a:endParaRPr lang="en-GB" sz="1300" b="0" i="0" u="none" strike="noStrike" baseline="0" dirty="0">
                        <a:solidFill>
                          <a:srgbClr val="120742"/>
                        </a:solidFill>
                        <a:effectLst/>
                        <a:latin typeface="Calibri"/>
                      </a:endParaRPr>
                    </a:p>
                  </a:txBody>
                  <a:tcPr marL="9525" marR="9525" marT="9525" marB="0" anchor="b"/>
                </a:tc>
                <a:tc>
                  <a:txBody>
                    <a:bodyPr/>
                    <a:lstStyle/>
                    <a:p>
                      <a:pPr algn="ctr" fontAlgn="b"/>
                      <a:r>
                        <a:rPr lang="en-GB" sz="1300" u="none" strike="noStrike" baseline="0" dirty="0">
                          <a:solidFill>
                            <a:srgbClr val="120742"/>
                          </a:solidFill>
                          <a:effectLst/>
                        </a:rPr>
                        <a:t>35</a:t>
                      </a:r>
                      <a:endParaRPr lang="en-GB" sz="1300" b="0" i="0" u="none" strike="noStrike" baseline="0" dirty="0">
                        <a:solidFill>
                          <a:srgbClr val="120742"/>
                        </a:solidFill>
                        <a:effectLst/>
                        <a:latin typeface="Calibri"/>
                      </a:endParaRPr>
                    </a:p>
                  </a:txBody>
                  <a:tcPr marL="9525" marR="9525" marT="9525" marB="0" anchor="b"/>
                </a:tc>
              </a:tr>
            </a:tbl>
          </a:graphicData>
        </a:graphic>
      </p:graphicFrame>
      <p:graphicFrame>
        <p:nvGraphicFramePr>
          <p:cNvPr id="12" name="Table Placeholder 5"/>
          <p:cNvGraphicFramePr>
            <a:graphicFrameLocks/>
          </p:cNvGraphicFramePr>
          <p:nvPr>
            <p:extLst>
              <p:ext uri="{D42A27DB-BD31-4B8C-83A1-F6EECF244321}">
                <p14:modId xmlns:p14="http://schemas.microsoft.com/office/powerpoint/2010/main" val="3731294841"/>
              </p:ext>
            </p:extLst>
          </p:nvPr>
        </p:nvGraphicFramePr>
        <p:xfrm>
          <a:off x="378821" y="4217806"/>
          <a:ext cx="8178798" cy="1149804"/>
        </p:xfrm>
        <a:graphic>
          <a:graphicData uri="http://schemas.openxmlformats.org/drawingml/2006/table">
            <a:tbl>
              <a:tblPr firstRow="1" bandRow="1">
                <a:tableStyleId>{5C22544A-7EE6-4342-B048-85BDC9FD1C3A}</a:tableStyleId>
              </a:tblPr>
              <a:tblGrid>
                <a:gridCol w="1641568"/>
                <a:gridCol w="933890"/>
                <a:gridCol w="933890"/>
                <a:gridCol w="933890"/>
                <a:gridCol w="933890"/>
                <a:gridCol w="933890"/>
                <a:gridCol w="933890"/>
                <a:gridCol w="933890"/>
              </a:tblGrid>
              <a:tr h="290158">
                <a:tc>
                  <a:txBody>
                    <a:bodyPr/>
                    <a:lstStyle/>
                    <a:p>
                      <a:r>
                        <a:rPr lang="en-GB" sz="1200" dirty="0" smtClean="0"/>
                        <a:t>EAST OF ENGLAND</a:t>
                      </a:r>
                      <a:br>
                        <a:rPr lang="en-GB" sz="1200" dirty="0" smtClean="0"/>
                      </a:br>
                      <a:r>
                        <a:rPr lang="en-GB" sz="1200" dirty="0" smtClean="0"/>
                        <a:t>(000s of visitors)</a:t>
                      </a:r>
                      <a:endParaRPr lang="en-GB" sz="1200" dirty="0"/>
                    </a:p>
                  </a:txBody>
                  <a:tcPr/>
                </a:tc>
                <a:tc>
                  <a:txBody>
                    <a:bodyPr/>
                    <a:lstStyle/>
                    <a:p>
                      <a:pPr algn="ctr"/>
                      <a:r>
                        <a:rPr lang="en-GB" sz="1200" i="1" dirty="0" smtClean="0"/>
                        <a:t>Destination Type</a:t>
                      </a:r>
                      <a:endParaRPr lang="en-GB" sz="1200" i="1" dirty="0"/>
                    </a:p>
                  </a:txBody>
                  <a:tcPr/>
                </a:tc>
                <a:tc>
                  <a:txBody>
                    <a:bodyPr/>
                    <a:lstStyle/>
                    <a:p>
                      <a:pPr algn="ctr"/>
                      <a:r>
                        <a:rPr lang="en-GB" sz="1200" dirty="0" smtClean="0"/>
                        <a:t>2010</a:t>
                      </a:r>
                      <a:endParaRPr lang="en-GB" sz="1200" dirty="0"/>
                    </a:p>
                  </a:txBody>
                  <a:tcPr/>
                </a:tc>
                <a:tc>
                  <a:txBody>
                    <a:bodyPr/>
                    <a:lstStyle/>
                    <a:p>
                      <a:pPr algn="ctr"/>
                      <a:r>
                        <a:rPr lang="en-GB" sz="1200" dirty="0" smtClean="0"/>
                        <a:t>2011</a:t>
                      </a:r>
                      <a:endParaRPr lang="en-GB" sz="1200" dirty="0"/>
                    </a:p>
                  </a:txBody>
                  <a:tcPr/>
                </a:tc>
                <a:tc>
                  <a:txBody>
                    <a:bodyPr/>
                    <a:lstStyle/>
                    <a:p>
                      <a:pPr algn="ctr"/>
                      <a:r>
                        <a:rPr lang="en-GB" sz="1200" dirty="0" smtClean="0"/>
                        <a:t>2012</a:t>
                      </a:r>
                      <a:endParaRPr lang="en-GB" sz="1200" dirty="0"/>
                    </a:p>
                  </a:txBody>
                  <a:tcPr/>
                </a:tc>
                <a:tc>
                  <a:txBody>
                    <a:bodyPr/>
                    <a:lstStyle/>
                    <a:p>
                      <a:pPr algn="ctr"/>
                      <a:r>
                        <a:rPr lang="en-GB" sz="1200" dirty="0" smtClean="0"/>
                        <a:t>2013</a:t>
                      </a:r>
                      <a:endParaRPr lang="en-GB" sz="1200" dirty="0"/>
                    </a:p>
                  </a:txBody>
                  <a:tcPr/>
                </a:tc>
                <a:tc>
                  <a:txBody>
                    <a:bodyPr/>
                    <a:lstStyle/>
                    <a:p>
                      <a:pPr algn="ctr"/>
                      <a:r>
                        <a:rPr lang="en-GB" sz="1200" dirty="0" smtClean="0"/>
                        <a:t>2014</a:t>
                      </a:r>
                      <a:endParaRPr lang="en-GB" sz="1200" dirty="0"/>
                    </a:p>
                  </a:txBody>
                  <a:tcPr/>
                </a:tc>
                <a:tc>
                  <a:txBody>
                    <a:bodyPr/>
                    <a:lstStyle/>
                    <a:p>
                      <a:pPr algn="ctr"/>
                      <a:r>
                        <a:rPr lang="en-GB" sz="1200" dirty="0" smtClean="0"/>
                        <a:t>2015</a:t>
                      </a:r>
                      <a:endParaRPr lang="en-GB" sz="1200" dirty="0"/>
                    </a:p>
                  </a:txBody>
                  <a:tcPr/>
                </a:tc>
              </a:tr>
              <a:tr h="230868">
                <a:tc>
                  <a:txBody>
                    <a:bodyPr/>
                    <a:lstStyle/>
                    <a:p>
                      <a:pPr marL="228600" indent="-228600" algn="l" fontAlgn="b">
                        <a:buAutoNum type="arabicPeriod"/>
                      </a:pPr>
                      <a:r>
                        <a:rPr lang="en-GB" sz="1200" b="1" i="0" u="none" strike="noStrike" baseline="0" dirty="0" smtClean="0">
                          <a:solidFill>
                            <a:srgbClr val="120742"/>
                          </a:solidFill>
                          <a:effectLst/>
                          <a:latin typeface="Calibri"/>
                        </a:rPr>
                        <a:t>Cambridge</a:t>
                      </a:r>
                      <a:endParaRPr lang="en-GB" sz="12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Heritage City</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128</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106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121</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130</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109</a:t>
                      </a:r>
                      <a:endParaRPr lang="en-GB" sz="1300" b="0" i="0" u="none" strike="noStrike" dirty="0">
                        <a:solidFill>
                          <a:srgbClr val="000000"/>
                        </a:solidFill>
                        <a:effectLst/>
                        <a:latin typeface="Calibri"/>
                      </a:endParaRPr>
                    </a:p>
                  </a:txBody>
                  <a:tcPr marL="9525" marR="9525" marT="9525" marB="0" anchor="b"/>
                </a:tc>
              </a:tr>
              <a:tr h="230868">
                <a:tc>
                  <a:txBody>
                    <a:bodyPr/>
                    <a:lstStyle/>
                    <a:p>
                      <a:pPr marL="228600" indent="-228600" algn="l" fontAlgn="b">
                        <a:buAutoNum type="arabicPeriod" startAt="2"/>
                      </a:pPr>
                      <a:r>
                        <a:rPr lang="en-GB" sz="1200" b="1" i="0" u="none" strike="noStrike" dirty="0" smtClean="0">
                          <a:solidFill>
                            <a:srgbClr val="120742"/>
                          </a:solidFill>
                          <a:effectLst/>
                          <a:latin typeface="+mn-lt"/>
                        </a:rPr>
                        <a:t>Norwich</a:t>
                      </a:r>
                      <a:endParaRPr lang="en-GB" sz="12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Urban 200k+</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24</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23</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37</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34</a:t>
                      </a:r>
                      <a:endParaRPr lang="en-GB" sz="1300" b="0" i="0" u="none" strike="noStrike" dirty="0">
                        <a:solidFill>
                          <a:srgbClr val="000000"/>
                        </a:solidFill>
                        <a:effectLst/>
                        <a:latin typeface="Calibri"/>
                      </a:endParaRPr>
                    </a:p>
                  </a:txBody>
                  <a:tcPr marL="9525" marR="9525" marT="9525" marB="0" anchor="b"/>
                </a:tc>
              </a:tr>
              <a:tr h="230868">
                <a:tc>
                  <a:txBody>
                    <a:bodyPr/>
                    <a:lstStyle/>
                    <a:p>
                      <a:pPr marL="0" indent="0" algn="l" fontAlgn="b">
                        <a:buNone/>
                      </a:pPr>
                      <a:r>
                        <a:rPr lang="en-GB" sz="1200" b="1" i="0" u="none" strike="noStrike" dirty="0" smtClean="0">
                          <a:solidFill>
                            <a:srgbClr val="120742"/>
                          </a:solidFill>
                          <a:effectLst/>
                          <a:latin typeface="Calibri"/>
                        </a:rPr>
                        <a:t>3.   Ipswich</a:t>
                      </a:r>
                      <a:endParaRPr lang="en-GB" sz="1200" b="1" i="0" u="none" strike="noStrike" dirty="0">
                        <a:solidFill>
                          <a:srgbClr val="120742"/>
                        </a:solidFill>
                        <a:effectLst/>
                        <a:latin typeface="Calibri"/>
                      </a:endParaRPr>
                    </a:p>
                  </a:txBody>
                  <a:tcPr marL="9525" marR="9525" marT="9525" marB="0" anchor="b"/>
                </a:tc>
                <a:tc>
                  <a:txBody>
                    <a:bodyPr/>
                    <a:lstStyle/>
                    <a:p>
                      <a:pPr algn="ctr" fontAlgn="b"/>
                      <a:r>
                        <a:rPr lang="en-GB" sz="1200" b="0" i="1" u="none" strike="noStrike" dirty="0" smtClean="0">
                          <a:solidFill>
                            <a:srgbClr val="000000"/>
                          </a:solidFill>
                          <a:effectLst/>
                          <a:latin typeface="Calibri"/>
                        </a:rPr>
                        <a:t>Other Town</a:t>
                      </a:r>
                      <a:endParaRPr lang="en-GB" sz="1200" b="0" i="1"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12</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15</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26</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9</a:t>
                      </a:r>
                      <a:endParaRPr lang="en-GB" sz="1300" b="0" i="0" u="none" strike="noStrike" dirty="0">
                        <a:solidFill>
                          <a:srgbClr val="000000"/>
                        </a:solidFill>
                        <a:effectLst/>
                        <a:latin typeface="Calibri"/>
                      </a:endParaRPr>
                    </a:p>
                  </a:txBody>
                  <a:tcPr marL="9525" marR="9525" marT="9525" marB="0" anchor="b"/>
                </a:tc>
                <a:tc>
                  <a:txBody>
                    <a:bodyPr/>
                    <a:lstStyle/>
                    <a:p>
                      <a:pPr algn="ctr" fontAlgn="b"/>
                      <a:r>
                        <a:rPr lang="en-GB" sz="1300" u="none" strike="noStrike" dirty="0">
                          <a:effectLst/>
                        </a:rPr>
                        <a:t>20</a:t>
                      </a:r>
                      <a:endParaRPr lang="en-GB" sz="1300" b="0" i="0" u="none" strike="noStrike" dirty="0">
                        <a:solidFill>
                          <a:srgbClr val="000000"/>
                        </a:solidFill>
                        <a:effectLst/>
                        <a:latin typeface="Calibri"/>
                      </a:endParaRPr>
                    </a:p>
                  </a:txBody>
                  <a:tcPr marL="9525" marR="9525" marT="9525" marB="0" anchor="b"/>
                </a:tc>
              </a:tr>
            </a:tbl>
          </a:graphicData>
        </a:graphic>
      </p:graphicFrame>
      <p:sp>
        <p:nvSpPr>
          <p:cNvPr id="9" name="Text Placeholder 5"/>
          <p:cNvSpPr txBox="1">
            <a:spLocks/>
          </p:cNvSpPr>
          <p:nvPr/>
        </p:nvSpPr>
        <p:spPr>
          <a:xfrm>
            <a:off x="378821" y="5781039"/>
            <a:ext cx="8424992" cy="2540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000" dirty="0" smtClean="0">
                <a:solidFill>
                  <a:srgbClr val="120742"/>
                </a:solidFill>
              </a:rPr>
              <a:t>N.B. Only towns shown are those recording 20,000 or more visitors in 2015.  Generally,  numbers within small towns are based on small sample sizes, so should be looked at indicatively  i.e. general sizes and trends rather than year-on-year changes</a:t>
            </a:r>
          </a:p>
        </p:txBody>
      </p:sp>
      <p:sp>
        <p:nvSpPr>
          <p:cNvPr id="10" name="Text Placeholder 6"/>
          <p:cNvSpPr>
            <a:spLocks noGrp="1"/>
          </p:cNvSpPr>
          <p:nvPr>
            <p:ph type="body" sz="quarter" idx="13"/>
          </p:nvPr>
        </p:nvSpPr>
        <p:spPr>
          <a:xfrm>
            <a:off x="685796" y="6396162"/>
            <a:ext cx="2440301" cy="274638"/>
          </a:xfrm>
        </p:spPr>
        <p:txBody>
          <a:bodyPr/>
          <a:lstStyle/>
          <a:p>
            <a:r>
              <a:rPr lang="en-GB" sz="1000" dirty="0"/>
              <a:t>Market size &amp; shape</a:t>
            </a:r>
          </a:p>
        </p:txBody>
      </p:sp>
      <p:sp>
        <p:nvSpPr>
          <p:cNvPr id="13" name="Title 1"/>
          <p:cNvSpPr>
            <a:spLocks noGrp="1"/>
          </p:cNvSpPr>
          <p:nvPr>
            <p:ph type="title"/>
          </p:nvPr>
        </p:nvSpPr>
        <p:spPr>
          <a:xfrm>
            <a:off x="378821" y="872066"/>
            <a:ext cx="8864600" cy="558801"/>
          </a:xfrm>
        </p:spPr>
        <p:txBody>
          <a:bodyPr/>
          <a:lstStyle/>
          <a:p>
            <a:r>
              <a:rPr lang="en-GB" sz="2100" dirty="0" smtClean="0"/>
              <a:t>Top towns stayed </a:t>
            </a:r>
            <a:r>
              <a:rPr lang="en-GB" sz="2100" dirty="0"/>
              <a:t>in </a:t>
            </a:r>
            <a:r>
              <a:rPr lang="en-GB" sz="2100" dirty="0" smtClean="0"/>
              <a:t>on </a:t>
            </a:r>
            <a:r>
              <a:rPr lang="en-GB" sz="2100" dirty="0"/>
              <a:t>holiday trips </a:t>
            </a:r>
            <a:r>
              <a:rPr lang="en-GB" sz="2100" dirty="0" smtClean="0"/>
              <a:t>- by region (4)</a:t>
            </a:r>
            <a:endParaRPr lang="en-GB" sz="2100" dirty="0"/>
          </a:p>
        </p:txBody>
      </p:sp>
      <p:sp>
        <p:nvSpPr>
          <p:cNvPr id="14" name="Text Placeholder 5"/>
          <p:cNvSpPr txBox="1">
            <a:spLocks/>
          </p:cNvSpPr>
          <p:nvPr/>
        </p:nvSpPr>
        <p:spPr>
          <a:xfrm>
            <a:off x="378821" y="1275151"/>
            <a:ext cx="73269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a:t>
            </a:r>
            <a:endParaRPr lang="en-GB" sz="800" dirty="0">
              <a:solidFill>
                <a:srgbClr val="120742"/>
              </a:solidFill>
            </a:endParaRPr>
          </a:p>
        </p:txBody>
      </p:sp>
      <p:sp>
        <p:nvSpPr>
          <p:cNvPr id="15" name="Text Placeholder 5"/>
          <p:cNvSpPr txBox="1">
            <a:spLocks/>
          </p:cNvSpPr>
          <p:nvPr/>
        </p:nvSpPr>
        <p:spPr>
          <a:xfrm>
            <a:off x="406400" y="5487392"/>
            <a:ext cx="3460206"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NB.  IPS measures people who have ‘stayed in’ a town rather than ‘visited’</a:t>
            </a:r>
            <a:endParaRPr lang="en-GB" sz="800" dirty="0">
              <a:solidFill>
                <a:srgbClr val="120742"/>
              </a:solidFill>
            </a:endParaRPr>
          </a:p>
        </p:txBody>
      </p:sp>
    </p:spTree>
    <p:extLst>
      <p:ext uri="{BB962C8B-B14F-4D97-AF65-F5344CB8AC3E}">
        <p14:creationId xmlns:p14="http://schemas.microsoft.com/office/powerpoint/2010/main" val="15331485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Report contents</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buFont typeface="+mj-lt"/>
              <a:buAutoNum type="arabicPeriod"/>
            </a:pPr>
            <a:r>
              <a:rPr lang="en-GB" sz="1400" b="1" dirty="0" smtClean="0">
                <a:solidFill>
                  <a:srgbClr val="120742"/>
                </a:solidFill>
              </a:rPr>
              <a:t>Introduction:  </a:t>
            </a:r>
            <a:r>
              <a:rPr lang="en-GB" sz="1400" dirty="0" smtClean="0">
                <a:solidFill>
                  <a:srgbClr val="120742"/>
                </a:solidFill>
              </a:rPr>
              <a:t>Including research sources and report rationale </a:t>
            </a:r>
            <a:r>
              <a:rPr lang="en-GB" sz="1400" i="1" dirty="0" smtClean="0">
                <a:solidFill>
                  <a:srgbClr val="120742"/>
                </a:solidFill>
              </a:rPr>
              <a:t>(Pages 3-5)</a:t>
            </a:r>
            <a:endParaRPr lang="en-GB" sz="1400" dirty="0" smtClean="0">
              <a:solidFill>
                <a:srgbClr val="120742"/>
              </a:solidFill>
            </a:endParaRPr>
          </a:p>
          <a:p>
            <a:pPr algn="just">
              <a:buFont typeface="+mj-lt"/>
              <a:buAutoNum type="arabicPeriod"/>
            </a:pPr>
            <a:endParaRPr lang="en-GB" sz="1400" b="1" dirty="0">
              <a:solidFill>
                <a:srgbClr val="120742"/>
              </a:solidFill>
            </a:endParaRPr>
          </a:p>
          <a:p>
            <a:pPr algn="just">
              <a:buFont typeface="+mj-lt"/>
              <a:buAutoNum type="arabicPeriod"/>
            </a:pPr>
            <a:r>
              <a:rPr lang="en-GB" sz="1400" b="1" dirty="0" smtClean="0">
                <a:solidFill>
                  <a:srgbClr val="120742"/>
                </a:solidFill>
              </a:rPr>
              <a:t>Executive summary:  </a:t>
            </a:r>
            <a:r>
              <a:rPr lang="en-GB" sz="1400" dirty="0" smtClean="0">
                <a:solidFill>
                  <a:srgbClr val="120742"/>
                </a:solidFill>
              </a:rPr>
              <a:t>Key results from each chapter </a:t>
            </a:r>
            <a:r>
              <a:rPr lang="en-GB" sz="1400" i="1" dirty="0">
                <a:solidFill>
                  <a:srgbClr val="120742"/>
                </a:solidFill>
              </a:rPr>
              <a:t>(Pages </a:t>
            </a:r>
            <a:r>
              <a:rPr lang="en-GB" sz="1400" i="1" dirty="0" smtClean="0">
                <a:solidFill>
                  <a:srgbClr val="120742"/>
                </a:solidFill>
              </a:rPr>
              <a:t>6-9)</a:t>
            </a:r>
            <a:endParaRPr lang="en-GB" sz="1400" dirty="0">
              <a:solidFill>
                <a:srgbClr val="120742"/>
              </a:solidFill>
            </a:endParaRPr>
          </a:p>
          <a:p>
            <a:pPr algn="just">
              <a:buFont typeface="+mj-lt"/>
              <a:buAutoNum type="arabicPeriod"/>
            </a:pPr>
            <a:endParaRPr lang="en-GB" sz="1400" b="1" dirty="0">
              <a:solidFill>
                <a:srgbClr val="120742"/>
              </a:solidFill>
            </a:endParaRPr>
          </a:p>
          <a:p>
            <a:pPr algn="just">
              <a:buFont typeface="+mj-lt"/>
              <a:buAutoNum type="arabicPeriod"/>
            </a:pPr>
            <a:r>
              <a:rPr lang="en-GB" sz="1400" b="1" dirty="0" smtClean="0">
                <a:solidFill>
                  <a:srgbClr val="120742"/>
                </a:solidFill>
              </a:rPr>
              <a:t>What is the overall size and shape of the market by destination type? </a:t>
            </a:r>
            <a:r>
              <a:rPr lang="en-GB" sz="1400" dirty="0" smtClean="0">
                <a:solidFill>
                  <a:srgbClr val="120742"/>
                </a:solidFill>
              </a:rPr>
              <a:t>Includes the proportion of visitors who stayed in each type of destination, destination type combinations and which individual destinations contribute most towards each destination type  </a:t>
            </a:r>
            <a:r>
              <a:rPr lang="en-GB" sz="1400" i="1" dirty="0" smtClean="0">
                <a:solidFill>
                  <a:srgbClr val="120742"/>
                </a:solidFill>
              </a:rPr>
              <a:t>(Pages 10-19)</a:t>
            </a:r>
            <a:endParaRPr lang="en-GB" sz="1400" dirty="0">
              <a:solidFill>
                <a:srgbClr val="120742"/>
              </a:solidFill>
            </a:endParaRPr>
          </a:p>
          <a:p>
            <a:pPr lvl="1" algn="just"/>
            <a:endParaRPr lang="en-GB" sz="1400" dirty="0" smtClean="0">
              <a:solidFill>
                <a:srgbClr val="120742"/>
              </a:solidFill>
            </a:endParaRPr>
          </a:p>
          <a:p>
            <a:pPr algn="just">
              <a:spcBef>
                <a:spcPts val="0"/>
              </a:spcBef>
              <a:buFont typeface="+mj-lt"/>
              <a:buAutoNum type="arabicPeriod"/>
            </a:pPr>
            <a:r>
              <a:rPr lang="en-GB" sz="1400" b="1" dirty="0" smtClean="0">
                <a:solidFill>
                  <a:srgbClr val="120742"/>
                </a:solidFill>
              </a:rPr>
              <a:t>What is the origin of England’s holiday visitors by destination type? </a:t>
            </a:r>
            <a:r>
              <a:rPr lang="en-GB" sz="1400" dirty="0" smtClean="0">
                <a:solidFill>
                  <a:srgbClr val="120742"/>
                </a:solidFill>
              </a:rPr>
              <a:t>Origin profile of visitors by type of destination  – the nine key markets </a:t>
            </a:r>
            <a:r>
              <a:rPr lang="en-GB" sz="1400" i="1" dirty="0">
                <a:solidFill>
                  <a:srgbClr val="120742"/>
                </a:solidFill>
              </a:rPr>
              <a:t>(Pages </a:t>
            </a:r>
            <a:r>
              <a:rPr lang="en-GB" sz="1400" i="1" dirty="0" smtClean="0">
                <a:solidFill>
                  <a:srgbClr val="120742"/>
                </a:solidFill>
              </a:rPr>
              <a:t>20-25)</a:t>
            </a:r>
            <a:endParaRPr lang="en-GB" sz="1400" dirty="0">
              <a:solidFill>
                <a:srgbClr val="120742"/>
              </a:solidFill>
            </a:endParaRPr>
          </a:p>
          <a:p>
            <a:pPr lvl="1" algn="just">
              <a:spcBef>
                <a:spcPts val="0"/>
              </a:spcBef>
            </a:pPr>
            <a:endParaRPr lang="en-GB" sz="1400" dirty="0">
              <a:solidFill>
                <a:srgbClr val="120742"/>
              </a:solidFill>
            </a:endParaRPr>
          </a:p>
          <a:p>
            <a:pPr algn="just">
              <a:spcBef>
                <a:spcPts val="0"/>
              </a:spcBef>
              <a:buFont typeface="+mj-lt"/>
              <a:buAutoNum type="arabicPeriod"/>
            </a:pPr>
            <a:r>
              <a:rPr lang="en-GB" sz="1400" b="1" dirty="0" smtClean="0">
                <a:solidFill>
                  <a:srgbClr val="120742"/>
                </a:solidFill>
              </a:rPr>
              <a:t>How else do England’s holiday visitors vary by destination type?  </a:t>
            </a:r>
            <a:r>
              <a:rPr lang="en-GB" sz="1400" dirty="0" smtClean="0">
                <a:solidFill>
                  <a:srgbClr val="120742"/>
                </a:solidFill>
              </a:rPr>
              <a:t>How</a:t>
            </a:r>
            <a:r>
              <a:rPr lang="en-GB" sz="1400" b="1" dirty="0" smtClean="0">
                <a:solidFill>
                  <a:srgbClr val="120742"/>
                </a:solidFill>
              </a:rPr>
              <a:t> </a:t>
            </a:r>
            <a:r>
              <a:rPr lang="en-GB" sz="1400" dirty="0" smtClean="0">
                <a:solidFill>
                  <a:srgbClr val="120742"/>
                </a:solidFill>
              </a:rPr>
              <a:t>visitors to each destination type varies in terms of seasonality, length of stay, type of holiday (independent or package), </a:t>
            </a:r>
            <a:r>
              <a:rPr lang="en-GB" sz="1400" dirty="0" err="1" smtClean="0">
                <a:solidFill>
                  <a:srgbClr val="120742"/>
                </a:solidFill>
              </a:rPr>
              <a:t>lifestage</a:t>
            </a:r>
            <a:r>
              <a:rPr lang="en-GB" sz="1400" dirty="0" smtClean="0">
                <a:solidFill>
                  <a:srgbClr val="120742"/>
                </a:solidFill>
              </a:rPr>
              <a:t> and type of accommodation stayed in </a:t>
            </a:r>
            <a:r>
              <a:rPr lang="en-GB" sz="1400" i="1" dirty="0">
                <a:solidFill>
                  <a:srgbClr val="120742"/>
                </a:solidFill>
              </a:rPr>
              <a:t>(Pages </a:t>
            </a:r>
            <a:r>
              <a:rPr lang="en-GB" sz="1400" i="1" dirty="0" smtClean="0">
                <a:solidFill>
                  <a:srgbClr val="120742"/>
                </a:solidFill>
              </a:rPr>
              <a:t>26-32)</a:t>
            </a:r>
          </a:p>
          <a:p>
            <a:pPr marL="0" indent="0" algn="just">
              <a:spcBef>
                <a:spcPts val="0"/>
              </a:spcBef>
              <a:buNone/>
            </a:pPr>
            <a:endParaRPr lang="en-GB" sz="1400" dirty="0" smtClean="0">
              <a:solidFill>
                <a:srgbClr val="120742"/>
              </a:solidFill>
            </a:endParaRPr>
          </a:p>
          <a:p>
            <a:pPr algn="just">
              <a:spcBef>
                <a:spcPts val="0"/>
              </a:spcBef>
              <a:buFont typeface="+mj-lt"/>
              <a:buAutoNum type="arabicPeriod"/>
            </a:pPr>
            <a:endParaRPr lang="en-GB" sz="1400" dirty="0">
              <a:solidFill>
                <a:srgbClr val="120742"/>
              </a:solidFill>
            </a:endParaRPr>
          </a:p>
        </p:txBody>
      </p:sp>
    </p:spTree>
    <p:extLst>
      <p:ext uri="{BB962C8B-B14F-4D97-AF65-F5344CB8AC3E}">
        <p14:creationId xmlns:p14="http://schemas.microsoft.com/office/powerpoint/2010/main" val="37628430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2167466"/>
            <a:ext cx="8149762" cy="558801"/>
          </a:xfrm>
        </p:spPr>
        <p:txBody>
          <a:bodyPr/>
          <a:lstStyle/>
          <a:p>
            <a:r>
              <a:rPr lang="en-GB" dirty="0" smtClean="0"/>
              <a:t>What is the origin of England’s holiday visitors by destination type?</a:t>
            </a:r>
            <a:endParaRPr lang="en-GB" dirty="0"/>
          </a:p>
        </p:txBody>
      </p:sp>
      <p:sp>
        <p:nvSpPr>
          <p:cNvPr id="8" name="Text Placeholder 7"/>
          <p:cNvSpPr>
            <a:spLocks noGrp="1"/>
          </p:cNvSpPr>
          <p:nvPr>
            <p:ph type="body" sz="quarter" idx="13"/>
          </p:nvPr>
        </p:nvSpPr>
        <p:spPr/>
        <p:txBody>
          <a:bodyPr/>
          <a:lstStyle/>
          <a:p>
            <a:endParaRPr lang="en-GB" dirty="0"/>
          </a:p>
        </p:txBody>
      </p:sp>
      <p:sp>
        <p:nvSpPr>
          <p:cNvPr id="11" name="Footer Placeholder 10"/>
          <p:cNvSpPr>
            <a:spLocks noGrp="1"/>
          </p:cNvSpPr>
          <p:nvPr>
            <p:ph type="ftr" sz="quarter" idx="3"/>
          </p:nvPr>
        </p:nvSpPr>
        <p:spPr/>
        <p:txBody>
          <a:bodyPr/>
          <a:lstStyle/>
          <a:p>
            <a:endParaRPr lang="en-US" dirty="0">
              <a:solidFill>
                <a:srgbClr val="120742"/>
              </a:solidFill>
            </a:endParaRPr>
          </a:p>
        </p:txBody>
      </p:sp>
      <p:sp>
        <p:nvSpPr>
          <p:cNvPr id="9" name="Picture Placeholder 8"/>
          <p:cNvSpPr>
            <a:spLocks noGrp="1"/>
          </p:cNvSpPr>
          <p:nvPr>
            <p:ph type="pic" sz="quarter" idx="14"/>
          </p:nvPr>
        </p:nvSpPr>
        <p:spPr/>
      </p:sp>
      <p:sp>
        <p:nvSpPr>
          <p:cNvPr id="7" name="Text Placeholder 5"/>
          <p:cNvSpPr txBox="1">
            <a:spLocks/>
          </p:cNvSpPr>
          <p:nvPr/>
        </p:nvSpPr>
        <p:spPr>
          <a:xfrm>
            <a:off x="431800" y="3184735"/>
            <a:ext cx="862547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Data taken from International Passenger Survey (IPS) – combined data from 2013, 2014 and 2015</a:t>
            </a:r>
          </a:p>
        </p:txBody>
      </p:sp>
    </p:spTree>
    <p:extLst>
      <p:ext uri="{BB962C8B-B14F-4D97-AF65-F5344CB8AC3E}">
        <p14:creationId xmlns:p14="http://schemas.microsoft.com/office/powerpoint/2010/main" val="25190610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cture Placeholder 4"/>
          <p:cNvSpPr>
            <a:spLocks noGrp="1"/>
          </p:cNvSpPr>
          <p:nvPr>
            <p:ph type="pic" sz="quarter" idx="14"/>
          </p:nvPr>
        </p:nvSpPr>
        <p:spPr/>
      </p:sp>
      <p:sp>
        <p:nvSpPr>
          <p:cNvPr id="14" name="Text Placeholder 5"/>
          <p:cNvSpPr txBox="1">
            <a:spLocks/>
          </p:cNvSpPr>
          <p:nvPr/>
        </p:nvSpPr>
        <p:spPr>
          <a:xfrm>
            <a:off x="378821" y="1349375"/>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Source markets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3442770585"/>
              </p:ext>
            </p:extLst>
          </p:nvPr>
        </p:nvGraphicFramePr>
        <p:xfrm>
          <a:off x="461554" y="1512359"/>
          <a:ext cx="8229600" cy="2396125"/>
        </p:xfrm>
        <a:graphic>
          <a:graphicData uri="http://schemas.openxmlformats.org/drawingml/2006/chart">
            <c:chart xmlns:c="http://schemas.openxmlformats.org/drawingml/2006/chart" xmlns:r="http://schemas.openxmlformats.org/officeDocument/2006/relationships" r:id="rId2"/>
          </a:graphicData>
        </a:graphic>
      </p:graphicFrame>
      <p:sp>
        <p:nvSpPr>
          <p:cNvPr id="9" name="Title 1"/>
          <p:cNvSpPr>
            <a:spLocks noGrp="1"/>
          </p:cNvSpPr>
          <p:nvPr>
            <p:ph type="title"/>
          </p:nvPr>
        </p:nvSpPr>
        <p:spPr>
          <a:xfrm>
            <a:off x="52248" y="845939"/>
            <a:ext cx="9300754" cy="558801"/>
          </a:xfrm>
        </p:spPr>
        <p:txBody>
          <a:bodyPr/>
          <a:lstStyle/>
          <a:p>
            <a:r>
              <a:rPr lang="en-GB" sz="2100" dirty="0" smtClean="0"/>
              <a:t>Source markets for England holiday trips – by destination type (world region)</a:t>
            </a:r>
            <a:endParaRPr lang="en-GB" sz="2100" dirty="0"/>
          </a:p>
        </p:txBody>
      </p:sp>
      <p:cxnSp>
        <p:nvCxnSpPr>
          <p:cNvPr id="11" name="Straight Connector 10"/>
          <p:cNvCxnSpPr/>
          <p:nvPr/>
        </p:nvCxnSpPr>
        <p:spPr>
          <a:xfrm>
            <a:off x="7671543" y="1654629"/>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8" name="Text Placeholder 5"/>
          <p:cNvSpPr txBox="1">
            <a:spLocks/>
          </p:cNvSpPr>
          <p:nvPr/>
        </p:nvSpPr>
        <p:spPr>
          <a:xfrm>
            <a:off x="378821" y="4234610"/>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solidFill>
                  <a:srgbClr val="120742"/>
                </a:solidFill>
              </a:rPr>
              <a:t>70% of those staying in England on a holiday trip are from Europe.  European representation is higher among those staying in destinations outside of London, especially in coastal towns (84%).  Coastal towns currently have limited appeal for the North American (6%) or Rest of the World (10%) markets.</a:t>
            </a:r>
          </a:p>
          <a:p>
            <a:pPr marL="0" indent="0" algn="just">
              <a:buNone/>
            </a:pPr>
            <a:r>
              <a:rPr lang="en-GB" sz="1300" dirty="0" smtClean="0">
                <a:solidFill>
                  <a:srgbClr val="120742"/>
                </a:solidFill>
              </a:rPr>
              <a:t>Other destination types outside of London have similar representation of European (around two-thirds), North American (10%-14%) and Rest of the World (around a fifth) staying visitors.</a:t>
            </a:r>
          </a:p>
          <a:p>
            <a:pPr marL="0" indent="0" algn="just">
              <a:buNone/>
            </a:pPr>
            <a:r>
              <a:rPr lang="en-GB" sz="1300" dirty="0" smtClean="0">
                <a:solidFill>
                  <a:srgbClr val="120742"/>
                </a:solidFill>
              </a:rPr>
              <a:t>North American visitors (20%) are particularly well represented among those staying in UK destinations outside of England.</a:t>
            </a:r>
          </a:p>
          <a:p>
            <a:pPr marL="0" indent="0" algn="just">
              <a:buNone/>
            </a:pPr>
            <a:endParaRPr lang="en-GB" sz="1300" dirty="0" smtClean="0">
              <a:solidFill>
                <a:srgbClr val="120742"/>
              </a:solidFill>
            </a:endParaRPr>
          </a:p>
        </p:txBody>
      </p:sp>
    </p:spTree>
    <p:extLst>
      <p:ext uri="{BB962C8B-B14F-4D97-AF65-F5344CB8AC3E}">
        <p14:creationId xmlns:p14="http://schemas.microsoft.com/office/powerpoint/2010/main" val="13967059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100" dirty="0" smtClean="0"/>
              <a:t>Source markets for holiday trips in England – by destination type / 1</a:t>
            </a:r>
            <a:endParaRPr lang="en-GB" sz="21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00440" y="1276138"/>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Source markets</a:t>
            </a:r>
            <a:endParaRPr lang="en-GB" sz="1000" dirty="0"/>
          </a:p>
        </p:txBody>
      </p:sp>
      <p:sp>
        <p:nvSpPr>
          <p:cNvPr id="8" name="Text Placeholder 5"/>
          <p:cNvSpPr txBox="1">
            <a:spLocks/>
          </p:cNvSpPr>
          <p:nvPr/>
        </p:nvSpPr>
        <p:spPr>
          <a:xfrm>
            <a:off x="383176" y="45879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In more detail, there is a distinctive profile of those staying in coastal towns – 28% are from Germany (much higher than for any other destination type), 13% from France and 9% from the Netherlands.</a:t>
            </a:r>
          </a:p>
          <a:p>
            <a:pPr marL="0" indent="0" algn="just">
              <a:buFont typeface="Arial"/>
              <a:buNone/>
            </a:pPr>
            <a:r>
              <a:rPr lang="en-GB" sz="1300" dirty="0" smtClean="0">
                <a:solidFill>
                  <a:srgbClr val="120742"/>
                </a:solidFill>
              </a:rPr>
              <a:t>Visitors from the USA (12%) and France (13%) are well represented in heritage cities compared with other destination types. </a:t>
            </a:r>
          </a:p>
        </p:txBody>
      </p:sp>
      <p:graphicFrame>
        <p:nvGraphicFramePr>
          <p:cNvPr id="9" name="Chart 8"/>
          <p:cNvGraphicFramePr/>
          <p:nvPr>
            <p:extLst>
              <p:ext uri="{D42A27DB-BD31-4B8C-83A1-F6EECF244321}">
                <p14:modId xmlns:p14="http://schemas.microsoft.com/office/powerpoint/2010/main" val="1064928432"/>
              </p:ext>
            </p:extLst>
          </p:nvPr>
        </p:nvGraphicFramePr>
        <p:xfrm>
          <a:off x="378821" y="1462391"/>
          <a:ext cx="3984173" cy="13991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p:nvPr>
            <p:extLst>
              <p:ext uri="{D42A27DB-BD31-4B8C-83A1-F6EECF244321}">
                <p14:modId xmlns:p14="http://schemas.microsoft.com/office/powerpoint/2010/main" val="2504306977"/>
              </p:ext>
            </p:extLst>
          </p:nvPr>
        </p:nvGraphicFramePr>
        <p:xfrm>
          <a:off x="4693918" y="1462391"/>
          <a:ext cx="3984173" cy="1399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p:nvPr>
            <p:extLst>
              <p:ext uri="{D42A27DB-BD31-4B8C-83A1-F6EECF244321}">
                <p14:modId xmlns:p14="http://schemas.microsoft.com/office/powerpoint/2010/main" val="2180792346"/>
              </p:ext>
            </p:extLst>
          </p:nvPr>
        </p:nvGraphicFramePr>
        <p:xfrm>
          <a:off x="383176" y="2955911"/>
          <a:ext cx="3984173" cy="13991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p:nvPr>
            <p:extLst>
              <p:ext uri="{D42A27DB-BD31-4B8C-83A1-F6EECF244321}">
                <p14:modId xmlns:p14="http://schemas.microsoft.com/office/powerpoint/2010/main" val="224008912"/>
              </p:ext>
            </p:extLst>
          </p:nvPr>
        </p:nvGraphicFramePr>
        <p:xfrm>
          <a:off x="4698273" y="2955911"/>
          <a:ext cx="3984173" cy="139911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2678615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100" dirty="0" smtClean="0"/>
              <a:t>Source markets for holiday trips in England – by destination type / 2</a:t>
            </a:r>
            <a:endParaRPr lang="en-GB" sz="21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00440" y="1276138"/>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Source markets</a:t>
            </a:r>
            <a:endParaRPr lang="en-GB" sz="1000" dirty="0"/>
          </a:p>
        </p:txBody>
      </p:sp>
      <p:sp>
        <p:nvSpPr>
          <p:cNvPr id="8" name="Text Placeholder 5"/>
          <p:cNvSpPr txBox="1">
            <a:spLocks/>
          </p:cNvSpPr>
          <p:nvPr/>
        </p:nvSpPr>
        <p:spPr>
          <a:xfrm>
            <a:off x="378820" y="4598952"/>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Holiday visitors from </a:t>
            </a:r>
            <a:r>
              <a:rPr lang="en-GB" sz="1300" dirty="0">
                <a:solidFill>
                  <a:srgbClr val="120742"/>
                </a:solidFill>
              </a:rPr>
              <a:t>G</a:t>
            </a:r>
            <a:r>
              <a:rPr lang="en-GB" sz="1300" dirty="0" smtClean="0">
                <a:solidFill>
                  <a:srgbClr val="120742"/>
                </a:solidFill>
              </a:rPr>
              <a:t>ermany (18%), Netherlands (12%) and Australia (8%) are also well represented among those staying in rural destinations compared with their representation elsewhere.</a:t>
            </a:r>
          </a:p>
          <a:p>
            <a:pPr marL="0" indent="0" algn="just">
              <a:buFont typeface="Arial"/>
              <a:buNone/>
            </a:pPr>
            <a:r>
              <a:rPr lang="en-GB" sz="1300" dirty="0" smtClean="0">
                <a:solidFill>
                  <a:srgbClr val="120742"/>
                </a:solidFill>
              </a:rPr>
              <a:t>The USA (16%) and Germany (15%) are also very well represented among those staying in destinations outside of England during their trip.</a:t>
            </a:r>
          </a:p>
        </p:txBody>
      </p:sp>
      <p:graphicFrame>
        <p:nvGraphicFramePr>
          <p:cNvPr id="9" name="Chart 8"/>
          <p:cNvGraphicFramePr/>
          <p:nvPr>
            <p:extLst>
              <p:ext uri="{D42A27DB-BD31-4B8C-83A1-F6EECF244321}">
                <p14:modId xmlns:p14="http://schemas.microsoft.com/office/powerpoint/2010/main" val="2413782707"/>
              </p:ext>
            </p:extLst>
          </p:nvPr>
        </p:nvGraphicFramePr>
        <p:xfrm>
          <a:off x="378821" y="1462391"/>
          <a:ext cx="3984173" cy="13991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p:nvPr>
            <p:extLst>
              <p:ext uri="{D42A27DB-BD31-4B8C-83A1-F6EECF244321}">
                <p14:modId xmlns:p14="http://schemas.microsoft.com/office/powerpoint/2010/main" val="2644225202"/>
              </p:ext>
            </p:extLst>
          </p:nvPr>
        </p:nvGraphicFramePr>
        <p:xfrm>
          <a:off x="4693918" y="1462391"/>
          <a:ext cx="3984173" cy="1399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p:nvPr>
            <p:extLst>
              <p:ext uri="{D42A27DB-BD31-4B8C-83A1-F6EECF244321}">
                <p14:modId xmlns:p14="http://schemas.microsoft.com/office/powerpoint/2010/main" val="3586811915"/>
              </p:ext>
            </p:extLst>
          </p:nvPr>
        </p:nvGraphicFramePr>
        <p:xfrm>
          <a:off x="383176" y="2955911"/>
          <a:ext cx="3984173" cy="13991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p:nvPr>
            <p:extLst>
              <p:ext uri="{D42A27DB-BD31-4B8C-83A1-F6EECF244321}">
                <p14:modId xmlns:p14="http://schemas.microsoft.com/office/powerpoint/2010/main" val="8935271"/>
              </p:ext>
            </p:extLst>
          </p:nvPr>
        </p:nvGraphicFramePr>
        <p:xfrm>
          <a:off x="4698273" y="2955911"/>
          <a:ext cx="3984173" cy="1399116"/>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6452993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100" dirty="0" smtClean="0"/>
              <a:t>Source markets for holiday trips in England – volume of visitors/ 1</a:t>
            </a:r>
            <a:endParaRPr lang="en-GB" sz="21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00440" y="1276138"/>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Source markets</a:t>
            </a:r>
            <a:endParaRPr lang="en-GB" sz="1000" dirty="0"/>
          </a:p>
        </p:txBody>
      </p:sp>
      <p:graphicFrame>
        <p:nvGraphicFramePr>
          <p:cNvPr id="9" name="Chart 8"/>
          <p:cNvGraphicFramePr/>
          <p:nvPr>
            <p:extLst>
              <p:ext uri="{D42A27DB-BD31-4B8C-83A1-F6EECF244321}">
                <p14:modId xmlns:p14="http://schemas.microsoft.com/office/powerpoint/2010/main" val="2923227102"/>
              </p:ext>
            </p:extLst>
          </p:nvPr>
        </p:nvGraphicFramePr>
        <p:xfrm>
          <a:off x="378821" y="1462391"/>
          <a:ext cx="3984173" cy="13991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p:nvPr>
            <p:extLst>
              <p:ext uri="{D42A27DB-BD31-4B8C-83A1-F6EECF244321}">
                <p14:modId xmlns:p14="http://schemas.microsoft.com/office/powerpoint/2010/main" val="2139906348"/>
              </p:ext>
            </p:extLst>
          </p:nvPr>
        </p:nvGraphicFramePr>
        <p:xfrm>
          <a:off x="4693918" y="1462391"/>
          <a:ext cx="3984173" cy="139911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p:nvPr>
            <p:extLst>
              <p:ext uri="{D42A27DB-BD31-4B8C-83A1-F6EECF244321}">
                <p14:modId xmlns:p14="http://schemas.microsoft.com/office/powerpoint/2010/main" val="68420120"/>
              </p:ext>
            </p:extLst>
          </p:nvPr>
        </p:nvGraphicFramePr>
        <p:xfrm>
          <a:off x="383176" y="2955911"/>
          <a:ext cx="3984173" cy="13991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Chart 12"/>
          <p:cNvGraphicFramePr/>
          <p:nvPr>
            <p:extLst>
              <p:ext uri="{D42A27DB-BD31-4B8C-83A1-F6EECF244321}">
                <p14:modId xmlns:p14="http://schemas.microsoft.com/office/powerpoint/2010/main" val="3290139252"/>
              </p:ext>
            </p:extLst>
          </p:nvPr>
        </p:nvGraphicFramePr>
        <p:xfrm>
          <a:off x="4698273" y="2955911"/>
          <a:ext cx="3984173" cy="139911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5" name="Chart 14"/>
          <p:cNvGraphicFramePr/>
          <p:nvPr>
            <p:extLst>
              <p:ext uri="{D42A27DB-BD31-4B8C-83A1-F6EECF244321}">
                <p14:modId xmlns:p14="http://schemas.microsoft.com/office/powerpoint/2010/main" val="2036475064"/>
              </p:ext>
            </p:extLst>
          </p:nvPr>
        </p:nvGraphicFramePr>
        <p:xfrm>
          <a:off x="378820" y="4448224"/>
          <a:ext cx="3984173" cy="1399116"/>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6" name="Chart 15"/>
          <p:cNvGraphicFramePr/>
          <p:nvPr>
            <p:extLst>
              <p:ext uri="{D42A27DB-BD31-4B8C-83A1-F6EECF244321}">
                <p14:modId xmlns:p14="http://schemas.microsoft.com/office/powerpoint/2010/main" val="3706218468"/>
              </p:ext>
            </p:extLst>
          </p:nvPr>
        </p:nvGraphicFramePr>
        <p:xfrm>
          <a:off x="4698273" y="4448224"/>
          <a:ext cx="3984173" cy="1399116"/>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7348641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100" dirty="0" smtClean="0"/>
              <a:t>Source markets for holiday trips in England – volume of visitors / 2</a:t>
            </a:r>
            <a:endParaRPr lang="en-GB" sz="21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00440" y="1276138"/>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Source markets</a:t>
            </a:r>
            <a:endParaRPr lang="en-GB" sz="1000" dirty="0"/>
          </a:p>
        </p:txBody>
      </p:sp>
      <p:graphicFrame>
        <p:nvGraphicFramePr>
          <p:cNvPr id="9" name="Chart 8"/>
          <p:cNvGraphicFramePr/>
          <p:nvPr>
            <p:extLst>
              <p:ext uri="{D42A27DB-BD31-4B8C-83A1-F6EECF244321}">
                <p14:modId xmlns:p14="http://schemas.microsoft.com/office/powerpoint/2010/main" val="4087262722"/>
              </p:ext>
            </p:extLst>
          </p:nvPr>
        </p:nvGraphicFramePr>
        <p:xfrm>
          <a:off x="487678" y="3896711"/>
          <a:ext cx="4754881" cy="18944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2"/>
          <p:cNvGraphicFramePr/>
          <p:nvPr>
            <p:extLst>
              <p:ext uri="{D42A27DB-BD31-4B8C-83A1-F6EECF244321}">
                <p14:modId xmlns:p14="http://schemas.microsoft.com/office/powerpoint/2010/main" val="790467885"/>
              </p:ext>
            </p:extLst>
          </p:nvPr>
        </p:nvGraphicFramePr>
        <p:xfrm>
          <a:off x="487678" y="1736986"/>
          <a:ext cx="4754881" cy="18944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063492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2167466"/>
            <a:ext cx="8450943" cy="558801"/>
          </a:xfrm>
        </p:spPr>
        <p:txBody>
          <a:bodyPr/>
          <a:lstStyle/>
          <a:p>
            <a:r>
              <a:rPr lang="en-GB" sz="2800" dirty="0" smtClean="0"/>
              <a:t>How else do England’s holiday visitors vary by destination type?</a:t>
            </a:r>
            <a:endParaRPr lang="en-GB" sz="2800" dirty="0"/>
          </a:p>
        </p:txBody>
      </p:sp>
      <p:sp>
        <p:nvSpPr>
          <p:cNvPr id="8" name="Text Placeholder 7"/>
          <p:cNvSpPr>
            <a:spLocks noGrp="1"/>
          </p:cNvSpPr>
          <p:nvPr>
            <p:ph type="body" sz="quarter" idx="13"/>
          </p:nvPr>
        </p:nvSpPr>
        <p:spPr/>
        <p:txBody>
          <a:bodyPr/>
          <a:lstStyle/>
          <a:p>
            <a:endParaRPr lang="en-GB" dirty="0"/>
          </a:p>
        </p:txBody>
      </p:sp>
      <p:sp>
        <p:nvSpPr>
          <p:cNvPr id="11" name="Footer Placeholder 10"/>
          <p:cNvSpPr>
            <a:spLocks noGrp="1"/>
          </p:cNvSpPr>
          <p:nvPr>
            <p:ph type="ftr" sz="quarter" idx="3"/>
          </p:nvPr>
        </p:nvSpPr>
        <p:spPr/>
        <p:txBody>
          <a:bodyPr/>
          <a:lstStyle/>
          <a:p>
            <a:endParaRPr lang="en-US" dirty="0">
              <a:solidFill>
                <a:srgbClr val="120742"/>
              </a:solidFill>
            </a:endParaRPr>
          </a:p>
        </p:txBody>
      </p:sp>
      <p:sp>
        <p:nvSpPr>
          <p:cNvPr id="9" name="Picture Placeholder 8"/>
          <p:cNvSpPr>
            <a:spLocks noGrp="1"/>
          </p:cNvSpPr>
          <p:nvPr>
            <p:ph type="pic" sz="quarter" idx="14"/>
          </p:nvPr>
        </p:nvSpPr>
        <p:spPr/>
      </p:sp>
      <p:sp>
        <p:nvSpPr>
          <p:cNvPr id="7" name="Text Placeholder 5"/>
          <p:cNvSpPr txBox="1">
            <a:spLocks/>
          </p:cNvSpPr>
          <p:nvPr/>
        </p:nvSpPr>
        <p:spPr>
          <a:xfrm>
            <a:off x="431800" y="3194017"/>
            <a:ext cx="862547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Data taken from International Passenger Survey (IPS) – combined data from 2013, 2014 and 2015</a:t>
            </a:r>
          </a:p>
        </p:txBody>
      </p:sp>
    </p:spTree>
    <p:extLst>
      <p:ext uri="{BB962C8B-B14F-4D97-AF65-F5344CB8AC3E}">
        <p14:creationId xmlns:p14="http://schemas.microsoft.com/office/powerpoint/2010/main" val="340222642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Seasonality of holiday stays – by destination type</a:t>
            </a:r>
            <a:endParaRPr lang="en-GB" sz="22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96239" y="1259839"/>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4048836827"/>
              </p:ext>
            </p:extLst>
          </p:nvPr>
        </p:nvGraphicFramePr>
        <p:xfrm>
          <a:off x="478971" y="1432984"/>
          <a:ext cx="8238309" cy="247979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Overnight holiday stays in any of the destination types outside of London are more likely to take place during the peak July-September period and much less likely to take place in the off-peak October-March period.  This is particularly the case for rural destinations, where 50% of those staying do so during the July-September period compared with just 32% among holiday visitors to England overall.  These figures are similar for stays in destinations outside of England.</a:t>
            </a:r>
          </a:p>
          <a:p>
            <a:pPr marL="0" indent="0" algn="just">
              <a:buNone/>
            </a:pPr>
            <a:r>
              <a:rPr lang="en-GB" sz="1300" dirty="0" smtClean="0"/>
              <a:t>For other destination types outside of London, between 40% and 44% stay during the July-September period compared with 30% in London.</a:t>
            </a:r>
          </a:p>
        </p:txBody>
      </p:sp>
      <p:cxnSp>
        <p:nvCxnSpPr>
          <p:cNvPr id="8" name="Straight Connector 7"/>
          <p:cNvCxnSpPr/>
          <p:nvPr/>
        </p:nvCxnSpPr>
        <p:spPr>
          <a:xfrm>
            <a:off x="7688960" y="1524000"/>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1675692" y="1524000"/>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537032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Length of holiday stays in UK – by destination type</a:t>
            </a:r>
            <a:endParaRPr lang="en-GB" sz="22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52248"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1610822393"/>
              </p:ext>
            </p:extLst>
          </p:nvPr>
        </p:nvGraphicFramePr>
        <p:xfrm>
          <a:off x="444137" y="1432984"/>
          <a:ext cx="8359676" cy="2479797"/>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 Placeholder 5"/>
          <p:cNvSpPr txBox="1">
            <a:spLocks/>
          </p:cNvSpPr>
          <p:nvPr/>
        </p:nvSpPr>
        <p:spPr>
          <a:xfrm>
            <a:off x="378821" y="4307271"/>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Whilst only 17% of holiday visitors who stay in London during their trip have a total holiday length of more than 7 nights, this greater length of stay is much more common among those who stay outside of London (although many of these will stay in both London and other destinations in England). </a:t>
            </a:r>
          </a:p>
          <a:p>
            <a:pPr marL="0" indent="0" algn="just">
              <a:buNone/>
            </a:pPr>
            <a:r>
              <a:rPr lang="en-GB" sz="1300" dirty="0" smtClean="0"/>
              <a:t>Those staying in rural destinations tend to have a particularly extended holiday, with 54% staying for a holiday of more than 7 nights, including 22% who stay at least 15 nights.</a:t>
            </a:r>
          </a:p>
          <a:p>
            <a:pPr marL="0" indent="0" algn="just">
              <a:buNone/>
            </a:pPr>
            <a:r>
              <a:rPr lang="en-GB" sz="1300" dirty="0" smtClean="0"/>
              <a:t>Of the other non-London destination types in England, around 40% tend to stay more than 7 nights in total with around 15% staying at least 15 nights.  This is slightly higher among those who stay in heritage cities, where 45% stay at least 7 nights in total during their holiday.</a:t>
            </a:r>
          </a:p>
          <a:p>
            <a:pPr marL="0" indent="0" algn="just">
              <a:buNone/>
            </a:pPr>
            <a:endParaRPr lang="en-GB" sz="1300" dirty="0" smtClean="0"/>
          </a:p>
          <a:p>
            <a:pPr marL="0" indent="0" algn="just">
              <a:buNone/>
            </a:pPr>
            <a:endParaRPr lang="en-GB" sz="1300" dirty="0" smtClean="0"/>
          </a:p>
        </p:txBody>
      </p:sp>
      <p:cxnSp>
        <p:nvCxnSpPr>
          <p:cNvPr id="8" name="Straight Connector 7"/>
          <p:cNvCxnSpPr/>
          <p:nvPr/>
        </p:nvCxnSpPr>
        <p:spPr>
          <a:xfrm>
            <a:off x="7758628" y="1558834"/>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1666983" y="1558834"/>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1" name="Text Placeholder 5"/>
          <p:cNvSpPr txBox="1">
            <a:spLocks/>
          </p:cNvSpPr>
          <p:nvPr/>
        </p:nvSpPr>
        <p:spPr>
          <a:xfrm>
            <a:off x="444137" y="3912781"/>
            <a:ext cx="8424992" cy="51961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000" b="1" dirty="0" smtClean="0"/>
              <a:t>N.B. Length of stay represents the total number of nights spent IN THE UK by visitors, </a:t>
            </a:r>
            <a:r>
              <a:rPr lang="en-GB" sz="1000" b="1" u="sng" dirty="0" smtClean="0"/>
              <a:t>not</a:t>
            </a:r>
            <a:r>
              <a:rPr lang="en-GB" sz="1000" b="1" dirty="0" smtClean="0"/>
              <a:t> the number of nights spent in each destination type   </a:t>
            </a:r>
          </a:p>
          <a:p>
            <a:pPr marL="0" indent="0" algn="just">
              <a:buNone/>
            </a:pPr>
            <a:endParaRPr lang="en-GB" sz="1300" dirty="0" smtClean="0"/>
          </a:p>
        </p:txBody>
      </p:sp>
    </p:spTree>
    <p:extLst>
      <p:ext uri="{BB962C8B-B14F-4D97-AF65-F5344CB8AC3E}">
        <p14:creationId xmlns:p14="http://schemas.microsoft.com/office/powerpoint/2010/main" val="30208304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616323" cy="558801"/>
          </a:xfrm>
        </p:spPr>
        <p:txBody>
          <a:bodyPr/>
          <a:lstStyle/>
          <a:p>
            <a:r>
              <a:rPr lang="en-GB" sz="2200" dirty="0" smtClean="0"/>
              <a:t>Type of holiday – by destination type</a:t>
            </a:r>
            <a:endParaRPr lang="en-GB" sz="2200" dirty="0"/>
          </a:p>
        </p:txBody>
      </p:sp>
      <p:sp>
        <p:nvSpPr>
          <p:cNvPr id="5" name="Picture Placeholder 4"/>
          <p:cNvSpPr>
            <a:spLocks noGrp="1"/>
          </p:cNvSpPr>
          <p:nvPr>
            <p:ph type="pic" sz="quarter" idx="14"/>
          </p:nvPr>
        </p:nvSpPr>
        <p:spPr/>
      </p:sp>
      <p:sp>
        <p:nvSpPr>
          <p:cNvPr id="14" name="Text Placeholder 5"/>
          <p:cNvSpPr txBox="1">
            <a:spLocks/>
          </p:cNvSpPr>
          <p:nvPr/>
        </p:nvSpPr>
        <p:spPr>
          <a:xfrm>
            <a:off x="39579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graphicFrame>
        <p:nvGraphicFramePr>
          <p:cNvPr id="16" name="Picture Placeholder 7"/>
          <p:cNvGraphicFramePr>
            <a:graphicFrameLocks/>
          </p:cNvGraphicFramePr>
          <p:nvPr>
            <p:extLst>
              <p:ext uri="{D42A27DB-BD31-4B8C-83A1-F6EECF244321}">
                <p14:modId xmlns:p14="http://schemas.microsoft.com/office/powerpoint/2010/main" val="905612116"/>
              </p:ext>
            </p:extLst>
          </p:nvPr>
        </p:nvGraphicFramePr>
        <p:xfrm>
          <a:off x="478971" y="1432984"/>
          <a:ext cx="8168640"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p:cNvCxnSpPr/>
          <p:nvPr/>
        </p:nvCxnSpPr>
        <p:spPr>
          <a:xfrm>
            <a:off x="7654126" y="1510937"/>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9"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rPr>
              <a:t>Across holiday trips to England overall, 17% are organised through a package.  However, this is much higher among those who stay in coastal towns (28%) and heritage cities (23%) and slightly higher among those who stay in ‘other towns’.</a:t>
            </a:r>
          </a:p>
        </p:txBody>
      </p:sp>
      <p:cxnSp>
        <p:nvCxnSpPr>
          <p:cNvPr id="11" name="Straight Connector 10"/>
          <p:cNvCxnSpPr/>
          <p:nvPr/>
        </p:nvCxnSpPr>
        <p:spPr>
          <a:xfrm>
            <a:off x="1649566" y="1510937"/>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393688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6" name="Text Placeholder 5"/>
          <p:cNvSpPr>
            <a:spLocks noGrp="1"/>
          </p:cNvSpPr>
          <p:nvPr>
            <p:ph type="body" sz="quarter" idx="11"/>
          </p:nvPr>
        </p:nvSpPr>
        <p:spPr/>
        <p:txBody>
          <a:bodyPr/>
          <a:lstStyle/>
          <a:p>
            <a:endParaRPr lang="en-GB" dirty="0"/>
          </a:p>
        </p:txBody>
      </p:sp>
      <p:sp>
        <p:nvSpPr>
          <p:cNvPr id="9" name="Footer Placeholder 8"/>
          <p:cNvSpPr>
            <a:spLocks noGrp="1"/>
          </p:cNvSpPr>
          <p:nvPr>
            <p:ph type="ftr" sz="quarter" idx="3"/>
          </p:nvPr>
        </p:nvSpPr>
        <p:spPr/>
        <p:txBody>
          <a:bodyPr/>
          <a:lstStyle/>
          <a:p>
            <a:endParaRPr lang="en-US" dirty="0"/>
          </a:p>
        </p:txBody>
      </p:sp>
      <p:sp>
        <p:nvSpPr>
          <p:cNvPr id="3" name="Text Placeholder 2"/>
          <p:cNvSpPr>
            <a:spLocks noGrp="1"/>
          </p:cNvSpPr>
          <p:nvPr>
            <p:ph type="body" sz="quarter" idx="13"/>
          </p:nvPr>
        </p:nvSpPr>
        <p:spPr/>
        <p:txBody>
          <a:bodyPr/>
          <a:lstStyle/>
          <a:p>
            <a:endParaRPr lang="en-GB"/>
          </a:p>
        </p:txBody>
      </p:sp>
    </p:spTree>
    <p:extLst>
      <p:ext uri="{BB962C8B-B14F-4D97-AF65-F5344CB8AC3E}">
        <p14:creationId xmlns:p14="http://schemas.microsoft.com/office/powerpoint/2010/main" val="27806569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Picture Placeholder 7"/>
          <p:cNvGraphicFramePr>
            <a:graphicFrameLocks/>
          </p:cNvGraphicFramePr>
          <p:nvPr>
            <p:extLst>
              <p:ext uri="{D42A27DB-BD31-4B8C-83A1-F6EECF244321}">
                <p14:modId xmlns:p14="http://schemas.microsoft.com/office/powerpoint/2010/main" val="3655329788"/>
              </p:ext>
            </p:extLst>
          </p:nvPr>
        </p:nvGraphicFramePr>
        <p:xfrm>
          <a:off x="444137" y="1449561"/>
          <a:ext cx="8212184" cy="2479797"/>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title"/>
          </p:nvPr>
        </p:nvSpPr>
        <p:spPr>
          <a:xfrm>
            <a:off x="378820" y="872066"/>
            <a:ext cx="8616323" cy="558801"/>
          </a:xfrm>
        </p:spPr>
        <p:txBody>
          <a:bodyPr/>
          <a:lstStyle/>
          <a:p>
            <a:r>
              <a:rPr lang="en-GB" sz="2100" dirty="0" smtClean="0"/>
              <a:t>Age of holiday visitors staying in UK – by destination type</a:t>
            </a:r>
            <a:endParaRPr lang="en-GB" sz="21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4234610"/>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a:solidFill>
                  <a:srgbClr val="120742"/>
                </a:solidFill>
              </a:rPr>
              <a:t>T</a:t>
            </a:r>
            <a:r>
              <a:rPr lang="en-GB" sz="1300" dirty="0" smtClean="0">
                <a:solidFill>
                  <a:srgbClr val="120742"/>
                </a:solidFill>
              </a:rPr>
              <a:t>he age profile of holiday visitors to England varies significantly by destination type.</a:t>
            </a:r>
          </a:p>
          <a:p>
            <a:pPr algn="just">
              <a:buFontTx/>
              <a:buChar char="-"/>
            </a:pPr>
            <a:r>
              <a:rPr lang="en-GB" sz="1300" dirty="0" smtClean="0">
                <a:solidFill>
                  <a:srgbClr val="120742"/>
                </a:solidFill>
              </a:rPr>
              <a:t>For holiday visitors staying in London and the other major urban areas (whether core cities or other major urban areas), the age profile is much younger, with typically around 40% aged under 35 years.  However, this is particularly the case among visitors to the core cities (44%). There is a low proportion of visitors aged 35-54 years in the major urban areas outside of London</a:t>
            </a:r>
          </a:p>
          <a:p>
            <a:pPr algn="just">
              <a:buFontTx/>
              <a:buChar char="-"/>
            </a:pPr>
            <a:r>
              <a:rPr lang="en-GB" sz="1300" dirty="0" smtClean="0">
                <a:solidFill>
                  <a:srgbClr val="120742"/>
                </a:solidFill>
              </a:rPr>
              <a:t>Visitor age profile is much older among those staying in heritage cities, coastal towns, other towns and especially, rural areas.  Visitors aged over 55 years are much more strongly represented, with as many as 36% of visitors from this age group among those staying in rural areas (only 20% are aged under 35 years here)</a:t>
            </a:r>
          </a:p>
          <a:p>
            <a:pPr algn="just">
              <a:buFontTx/>
              <a:buChar char="-"/>
            </a:pPr>
            <a:endParaRPr lang="en-GB" sz="1300" dirty="0" smtClean="0">
              <a:solidFill>
                <a:srgbClr val="120742"/>
              </a:solidFill>
            </a:endParaRPr>
          </a:p>
        </p:txBody>
      </p:sp>
      <p:sp>
        <p:nvSpPr>
          <p:cNvPr id="14" name="Text Placeholder 5"/>
          <p:cNvSpPr txBox="1">
            <a:spLocks/>
          </p:cNvSpPr>
          <p:nvPr/>
        </p:nvSpPr>
        <p:spPr>
          <a:xfrm>
            <a:off x="308703" y="1270000"/>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GB" sz="800" dirty="0" smtClean="0">
                <a:solidFill>
                  <a:srgbClr val="120742"/>
                </a:solidFill>
              </a:rPr>
              <a:t>Source:  IPS 2013, 2014, 2015</a:t>
            </a:r>
            <a:endParaRPr lang="en-GB" sz="800" dirty="0">
              <a:solidFill>
                <a:srgbClr val="120742"/>
              </a:solidFill>
            </a:endParaRPr>
          </a:p>
        </p:txBody>
      </p:sp>
      <p:sp>
        <p:nvSpPr>
          <p:cNvPr id="10" name="Text Placeholder 6"/>
          <p:cNvSpPr>
            <a:spLocks noGrp="1"/>
          </p:cNvSpPr>
          <p:nvPr>
            <p:ph type="body" sz="quarter" idx="13"/>
          </p:nvPr>
        </p:nvSpPr>
        <p:spPr>
          <a:xfrm>
            <a:off x="685796" y="6396162"/>
            <a:ext cx="2440301" cy="274638"/>
          </a:xfrm>
        </p:spPr>
        <p:txBody>
          <a:bodyPr/>
          <a:lstStyle/>
          <a:p>
            <a:r>
              <a:rPr lang="en-GB" sz="1000" dirty="0" smtClean="0"/>
              <a:t>Holiday behaviour and demographics</a:t>
            </a:r>
            <a:endParaRPr lang="en-GB" sz="1000" dirty="0"/>
          </a:p>
        </p:txBody>
      </p:sp>
      <p:cxnSp>
        <p:nvCxnSpPr>
          <p:cNvPr id="8" name="Straight Connector 7"/>
          <p:cNvCxnSpPr/>
          <p:nvPr/>
        </p:nvCxnSpPr>
        <p:spPr>
          <a:xfrm>
            <a:off x="7627292" y="1558834"/>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1596606" y="1558834"/>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856938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473" y="874183"/>
            <a:ext cx="8560978" cy="558801"/>
          </a:xfrm>
        </p:spPr>
        <p:txBody>
          <a:bodyPr/>
          <a:lstStyle/>
          <a:p>
            <a:r>
              <a:rPr lang="en-GB" sz="2100" dirty="0" smtClean="0"/>
              <a:t>Incidence of staying holiday visits made by families in the UK – by destination type</a:t>
            </a:r>
            <a:endParaRPr lang="en-GB" sz="2100" dirty="0"/>
          </a:p>
        </p:txBody>
      </p:sp>
      <p:sp>
        <p:nvSpPr>
          <p:cNvPr id="6" name="Picture Placeholder 5"/>
          <p:cNvSpPr>
            <a:spLocks noGrp="1"/>
          </p:cNvSpPr>
          <p:nvPr>
            <p:ph type="pic" sz="quarter" idx="14"/>
          </p:nvPr>
        </p:nvSpPr>
        <p:spPr/>
      </p:sp>
      <p:sp>
        <p:nvSpPr>
          <p:cNvPr id="8" name="Text Placeholder 5"/>
          <p:cNvSpPr txBox="1">
            <a:spLocks/>
          </p:cNvSpPr>
          <p:nvPr/>
        </p:nvSpPr>
        <p:spPr>
          <a:xfrm>
            <a:off x="378821" y="4165599"/>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Families (visitors with a child aged under 16 in their party) on holiday trips to the UK are more likely to stay in non-London destinations than other types of visitor.  For example, 9% of families are staying in a core city during their trip compared with just 7% of visitors overall.  The gap between family visitors and visitors overall is similar for each non-London destination type.</a:t>
            </a:r>
          </a:p>
          <a:p>
            <a:pPr marL="0" indent="0" algn="just">
              <a:buNone/>
            </a:pPr>
            <a:r>
              <a:rPr lang="en-GB" sz="1300" dirty="0" smtClean="0"/>
              <a:t>Conversely, family visits are slightly less likely to occur to non-England destinations.</a:t>
            </a:r>
            <a:r>
              <a:rPr lang="en-GB" sz="1300" dirty="0"/>
              <a:t> </a:t>
            </a:r>
            <a:r>
              <a:rPr lang="en-GB" sz="1300" dirty="0" smtClean="0"/>
              <a:t> 13% of family visitors to the UK on a holiday trip stay in non-England destinations compared with 14% of visitors overall.</a:t>
            </a:r>
          </a:p>
        </p:txBody>
      </p:sp>
      <p:sp>
        <p:nvSpPr>
          <p:cNvPr id="14" name="Text Placeholder 5"/>
          <p:cNvSpPr txBox="1">
            <a:spLocks/>
          </p:cNvSpPr>
          <p:nvPr/>
        </p:nvSpPr>
        <p:spPr>
          <a:xfrm>
            <a:off x="330473" y="1583508"/>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6" name="Text Placeholder 6"/>
          <p:cNvSpPr txBox="1">
            <a:spLocks/>
          </p:cNvSpPr>
          <p:nvPr/>
        </p:nvSpPr>
        <p:spPr>
          <a:xfrm>
            <a:off x="544854" y="6426642"/>
            <a:ext cx="2440301" cy="274638"/>
          </a:xfrm>
          <a:prstGeom prst="rect">
            <a:avLst/>
          </a:prstGeom>
        </p:spPr>
        <p:txBody>
          <a:bodyPr/>
          <a:lstStyle>
            <a:lvl1pPr marL="0" indent="0" algn="l" defTabSz="457200" rtl="0" eaLnBrk="1" latinLnBrk="0" hangingPunct="1">
              <a:spcBef>
                <a:spcPct val="20000"/>
              </a:spcBef>
              <a:buFont typeface="Arial"/>
              <a:buNone/>
              <a:defRPr lang="en-US" sz="1200" kern="1200" dirty="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1000" dirty="0" smtClean="0"/>
              <a:t>Holiday behaviour and demographics</a:t>
            </a:r>
            <a:endParaRPr lang="en-GB" sz="1000" dirty="0"/>
          </a:p>
        </p:txBody>
      </p:sp>
      <p:graphicFrame>
        <p:nvGraphicFramePr>
          <p:cNvPr id="19" name="Chart 18"/>
          <p:cNvGraphicFramePr/>
          <p:nvPr>
            <p:extLst>
              <p:ext uri="{D42A27DB-BD31-4B8C-83A1-F6EECF244321}">
                <p14:modId xmlns:p14="http://schemas.microsoft.com/office/powerpoint/2010/main" val="844946846"/>
              </p:ext>
            </p:extLst>
          </p:nvPr>
        </p:nvGraphicFramePr>
        <p:xfrm>
          <a:off x="378821" y="1768712"/>
          <a:ext cx="8321042" cy="2271037"/>
        </p:xfrm>
        <a:graphic>
          <a:graphicData uri="http://schemas.openxmlformats.org/drawingml/2006/chart">
            <c:chart xmlns:c="http://schemas.openxmlformats.org/drawingml/2006/chart" xmlns:r="http://schemas.openxmlformats.org/officeDocument/2006/relationships" r:id="rId2"/>
          </a:graphicData>
        </a:graphic>
      </p:graphicFrame>
      <p:cxnSp>
        <p:nvCxnSpPr>
          <p:cNvPr id="20" name="Straight Connector 19"/>
          <p:cNvCxnSpPr/>
          <p:nvPr/>
        </p:nvCxnSpPr>
        <p:spPr>
          <a:xfrm>
            <a:off x="7714378" y="1854925"/>
            <a:ext cx="0" cy="1889760"/>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593433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473" y="874183"/>
            <a:ext cx="8334556" cy="558801"/>
          </a:xfrm>
        </p:spPr>
        <p:txBody>
          <a:bodyPr/>
          <a:lstStyle/>
          <a:p>
            <a:r>
              <a:rPr lang="en-GB" sz="2100" dirty="0" smtClean="0"/>
              <a:t>Accommodation stayed in by holiday visitors – by destination type</a:t>
            </a:r>
            <a:endParaRPr lang="en-GB" sz="2100" dirty="0"/>
          </a:p>
        </p:txBody>
      </p:sp>
      <p:graphicFrame>
        <p:nvGraphicFramePr>
          <p:cNvPr id="7" name="Chart Placeholder 6"/>
          <p:cNvGraphicFramePr>
            <a:graphicFrameLocks noGrp="1"/>
          </p:cNvGraphicFramePr>
          <p:nvPr>
            <p:ph type="chart" sz="quarter" idx="10"/>
            <p:extLst>
              <p:ext uri="{D42A27DB-BD31-4B8C-83A1-F6EECF244321}">
                <p14:modId xmlns:p14="http://schemas.microsoft.com/office/powerpoint/2010/main" val="1217895236"/>
              </p:ext>
            </p:extLst>
          </p:nvPr>
        </p:nvGraphicFramePr>
        <p:xfrm>
          <a:off x="416921" y="1763910"/>
          <a:ext cx="8348792" cy="2489198"/>
        </p:xfrm>
        <a:graphic>
          <a:graphicData uri="http://schemas.openxmlformats.org/drawingml/2006/chart">
            <c:chart xmlns:c="http://schemas.openxmlformats.org/drawingml/2006/chart" xmlns:r="http://schemas.openxmlformats.org/officeDocument/2006/relationships" r:id="rId2"/>
          </a:graphicData>
        </a:graphic>
      </p:graphicFrame>
      <p:sp>
        <p:nvSpPr>
          <p:cNvPr id="6" name="Picture Placeholder 5"/>
          <p:cNvSpPr>
            <a:spLocks noGrp="1"/>
          </p:cNvSpPr>
          <p:nvPr>
            <p:ph type="pic" sz="quarter" idx="14"/>
          </p:nvPr>
        </p:nvSpPr>
        <p:spPr/>
      </p:sp>
      <p:sp>
        <p:nvSpPr>
          <p:cNvPr id="8" name="Text Placeholder 5"/>
          <p:cNvSpPr txBox="1">
            <a:spLocks/>
          </p:cNvSpPr>
          <p:nvPr/>
        </p:nvSpPr>
        <p:spPr>
          <a:xfrm>
            <a:off x="378821" y="4381577"/>
            <a:ext cx="8424992" cy="20828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t>The type of accommodation stayed in on holiday visits varies significantly by destination type.  Within London (73%) and other major urban areas (59%) – especially core cities (63%) – the majority of visitors stay in hotels.  There is also a notable proportion of those staying as ‘free guests’ in these major urban areas outside of London.</a:t>
            </a:r>
          </a:p>
          <a:p>
            <a:pPr marL="0" indent="0" algn="just">
              <a:buNone/>
            </a:pPr>
            <a:r>
              <a:rPr lang="en-GB" sz="1300" dirty="0" smtClean="0"/>
              <a:t>Although still fairly high within heritage cities (54%), hotel stays are much less common in each of coastal towns (45%), other towns (44%) and rural areas (40%).  Stays in B&amp;Bs and camping/caravan sites are still common in both coastal towns and rural areas, with ‘free guests’ high among those staying on ‘other towns’.</a:t>
            </a:r>
          </a:p>
        </p:txBody>
      </p:sp>
      <p:sp>
        <p:nvSpPr>
          <p:cNvPr id="14" name="Text Placeholder 5"/>
          <p:cNvSpPr txBox="1">
            <a:spLocks/>
          </p:cNvSpPr>
          <p:nvPr/>
        </p:nvSpPr>
        <p:spPr>
          <a:xfrm>
            <a:off x="330473" y="1600926"/>
            <a:ext cx="1456302" cy="16298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800" dirty="0" smtClean="0"/>
              <a:t>Source:  IPS 2013, 2014, 2015</a:t>
            </a:r>
            <a:endParaRPr lang="en-GB" sz="800" dirty="0"/>
          </a:p>
        </p:txBody>
      </p:sp>
      <p:sp>
        <p:nvSpPr>
          <p:cNvPr id="16" name="Text Placeholder 6"/>
          <p:cNvSpPr txBox="1">
            <a:spLocks/>
          </p:cNvSpPr>
          <p:nvPr/>
        </p:nvSpPr>
        <p:spPr>
          <a:xfrm>
            <a:off x="544854" y="6426642"/>
            <a:ext cx="2440301" cy="274638"/>
          </a:xfrm>
          <a:prstGeom prst="rect">
            <a:avLst/>
          </a:prstGeom>
        </p:spPr>
        <p:txBody>
          <a:bodyPr/>
          <a:lstStyle>
            <a:lvl1pPr marL="0" indent="0" algn="l" defTabSz="457200" rtl="0" eaLnBrk="1" latinLnBrk="0" hangingPunct="1">
              <a:spcBef>
                <a:spcPct val="20000"/>
              </a:spcBef>
              <a:buFont typeface="Arial"/>
              <a:buNone/>
              <a:defRPr lang="en-US" sz="1200" kern="1200" dirty="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sz="1000" dirty="0" smtClean="0"/>
              <a:t>Accommodation</a:t>
            </a:r>
            <a:endParaRPr lang="en-GB" sz="1000" dirty="0"/>
          </a:p>
        </p:txBody>
      </p:sp>
      <p:cxnSp>
        <p:nvCxnSpPr>
          <p:cNvPr id="18" name="Straight Connector 17"/>
          <p:cNvCxnSpPr/>
          <p:nvPr/>
        </p:nvCxnSpPr>
        <p:spPr>
          <a:xfrm>
            <a:off x="7792757" y="1885405"/>
            <a:ext cx="0" cy="17330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19" name="TextBox 14"/>
          <p:cNvSpPr txBox="1"/>
          <p:nvPr/>
        </p:nvSpPr>
        <p:spPr>
          <a:xfrm>
            <a:off x="7221257" y="3836098"/>
            <a:ext cx="510540" cy="2308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900" b="1" dirty="0" smtClean="0"/>
              <a:t>52%</a:t>
            </a:r>
            <a:endParaRPr lang="en-GB" sz="900" b="1" dirty="0"/>
          </a:p>
        </p:txBody>
      </p:sp>
      <p:sp>
        <p:nvSpPr>
          <p:cNvPr id="20" name="TextBox 14"/>
          <p:cNvSpPr txBox="1"/>
          <p:nvPr/>
        </p:nvSpPr>
        <p:spPr>
          <a:xfrm>
            <a:off x="8070124" y="3836098"/>
            <a:ext cx="510540" cy="230832"/>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900" b="1" dirty="0" smtClean="0"/>
              <a:t>70%</a:t>
            </a:r>
            <a:endParaRPr lang="en-GB" sz="900" b="1" dirty="0"/>
          </a:p>
        </p:txBody>
      </p:sp>
      <p:sp>
        <p:nvSpPr>
          <p:cNvPr id="17" name="TextBox 14"/>
          <p:cNvSpPr txBox="1"/>
          <p:nvPr/>
        </p:nvSpPr>
        <p:spPr>
          <a:xfrm>
            <a:off x="7221257" y="4012499"/>
            <a:ext cx="510529" cy="23082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900" b="1" dirty="0" smtClean="0"/>
              <a:t>29%</a:t>
            </a:r>
            <a:endParaRPr lang="en-GB" sz="900" b="1" dirty="0"/>
          </a:p>
        </p:txBody>
      </p:sp>
    </p:spTree>
    <p:extLst>
      <p:ext uri="{BB962C8B-B14F-4D97-AF65-F5344CB8AC3E}">
        <p14:creationId xmlns:p14="http://schemas.microsoft.com/office/powerpoint/2010/main" val="68881537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799" y="2167466"/>
            <a:ext cx="8450943" cy="558801"/>
          </a:xfrm>
        </p:spPr>
        <p:txBody>
          <a:bodyPr/>
          <a:lstStyle/>
          <a:p>
            <a:r>
              <a:rPr lang="en-GB" sz="2800" dirty="0" smtClean="0"/>
              <a:t>Destination Type Summaries</a:t>
            </a:r>
            <a:endParaRPr lang="en-GB" sz="2800" dirty="0"/>
          </a:p>
        </p:txBody>
      </p:sp>
      <p:sp>
        <p:nvSpPr>
          <p:cNvPr id="8" name="Text Placeholder 7"/>
          <p:cNvSpPr>
            <a:spLocks noGrp="1"/>
          </p:cNvSpPr>
          <p:nvPr>
            <p:ph type="body" sz="quarter" idx="13"/>
          </p:nvPr>
        </p:nvSpPr>
        <p:spPr/>
        <p:txBody>
          <a:bodyPr/>
          <a:lstStyle/>
          <a:p>
            <a:endParaRPr lang="en-GB" dirty="0"/>
          </a:p>
        </p:txBody>
      </p:sp>
      <p:sp>
        <p:nvSpPr>
          <p:cNvPr id="11" name="Footer Placeholder 10"/>
          <p:cNvSpPr>
            <a:spLocks noGrp="1"/>
          </p:cNvSpPr>
          <p:nvPr>
            <p:ph type="ftr" sz="quarter" idx="3"/>
          </p:nvPr>
        </p:nvSpPr>
        <p:spPr/>
        <p:txBody>
          <a:bodyPr/>
          <a:lstStyle/>
          <a:p>
            <a:endParaRPr lang="en-US" dirty="0">
              <a:solidFill>
                <a:srgbClr val="120742"/>
              </a:solidFill>
            </a:endParaRPr>
          </a:p>
        </p:txBody>
      </p:sp>
      <p:sp>
        <p:nvSpPr>
          <p:cNvPr id="9" name="Picture Placeholder 8"/>
          <p:cNvSpPr>
            <a:spLocks noGrp="1"/>
          </p:cNvSpPr>
          <p:nvPr>
            <p:ph type="pic" sz="quarter" idx="14"/>
          </p:nvPr>
        </p:nvSpPr>
        <p:spPr/>
      </p:sp>
    </p:spTree>
    <p:extLst>
      <p:ext uri="{BB962C8B-B14F-4D97-AF65-F5344CB8AC3E}">
        <p14:creationId xmlns:p14="http://schemas.microsoft.com/office/powerpoint/2010/main" val="26687576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1" y="794898"/>
            <a:ext cx="8813799" cy="558801"/>
          </a:xfrm>
        </p:spPr>
        <p:txBody>
          <a:bodyPr/>
          <a:lstStyle/>
          <a:p>
            <a:r>
              <a:rPr lang="en-GB" sz="2100" dirty="0" smtClean="0"/>
              <a:t>Core Cities - summary</a:t>
            </a:r>
            <a:endParaRPr lang="en-GB" sz="2100" dirty="0"/>
          </a:p>
        </p:txBody>
      </p:sp>
      <p:sp>
        <p:nvSpPr>
          <p:cNvPr id="5" name="Picture Placeholder 4"/>
          <p:cNvSpPr>
            <a:spLocks noGrp="1"/>
          </p:cNvSpPr>
          <p:nvPr>
            <p:ph type="pic" sz="quarter" idx="14"/>
          </p:nvPr>
        </p:nvSpPr>
        <p:spPr/>
      </p:sp>
      <p:sp>
        <p:nvSpPr>
          <p:cNvPr id="16" name="Text Placeholder 6"/>
          <p:cNvSpPr>
            <a:spLocks noGrp="1"/>
          </p:cNvSpPr>
          <p:nvPr>
            <p:ph type="body" sz="quarter" idx="13"/>
          </p:nvPr>
        </p:nvSpPr>
        <p:spPr>
          <a:xfrm>
            <a:off x="685796" y="6396162"/>
            <a:ext cx="2440301" cy="274638"/>
          </a:xfrm>
        </p:spPr>
        <p:txBody>
          <a:bodyPr/>
          <a:lstStyle/>
          <a:p>
            <a:r>
              <a:rPr lang="en-GB" sz="1000" dirty="0" smtClean="0"/>
              <a:t>Destination Type Summaries</a:t>
            </a:r>
            <a:endParaRPr lang="en-GB" sz="1000" dirty="0"/>
          </a:p>
        </p:txBody>
      </p:sp>
      <p:sp>
        <p:nvSpPr>
          <p:cNvPr id="12" name="Title 1"/>
          <p:cNvSpPr txBox="1">
            <a:spLocks/>
          </p:cNvSpPr>
          <p:nvPr/>
        </p:nvSpPr>
        <p:spPr>
          <a:xfrm>
            <a:off x="439499" y="1300845"/>
            <a:ext cx="32987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300" b="1" dirty="0" smtClean="0"/>
              <a:t>Market Size (annual)</a:t>
            </a:r>
            <a:endParaRPr lang="en-GB" sz="1300" b="1" dirty="0"/>
          </a:p>
        </p:txBody>
      </p:sp>
      <p:sp>
        <p:nvSpPr>
          <p:cNvPr id="15" name="Text Placeholder 5"/>
          <p:cNvSpPr txBox="1">
            <a:spLocks/>
          </p:cNvSpPr>
          <p:nvPr/>
        </p:nvSpPr>
        <p:spPr>
          <a:xfrm>
            <a:off x="439500" y="1580245"/>
            <a:ext cx="395832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b="1" dirty="0" smtClean="0">
                <a:solidFill>
                  <a:srgbClr val="120742"/>
                </a:solidFill>
              </a:rPr>
              <a:t>3.7 million overseas visitors </a:t>
            </a:r>
            <a:r>
              <a:rPr lang="en-GB" sz="1300" i="1" dirty="0" smtClean="0">
                <a:solidFill>
                  <a:srgbClr val="120742"/>
                </a:solidFill>
              </a:rPr>
              <a:t>(11% of all visitors to UK)</a:t>
            </a:r>
          </a:p>
          <a:p>
            <a:pPr marL="0" indent="0" algn="just">
              <a:buFont typeface="Arial"/>
              <a:buNone/>
            </a:pPr>
            <a:r>
              <a:rPr lang="en-GB" sz="1300" b="1" dirty="0" smtClean="0">
                <a:solidFill>
                  <a:srgbClr val="120742"/>
                </a:solidFill>
              </a:rPr>
              <a:t>0.9 million holiday visitors </a:t>
            </a:r>
            <a:r>
              <a:rPr lang="en-GB" sz="1300" i="1" dirty="0" smtClean="0">
                <a:solidFill>
                  <a:srgbClr val="120742"/>
                </a:solidFill>
              </a:rPr>
              <a:t>(7% of UK holiday visitors)</a:t>
            </a:r>
          </a:p>
        </p:txBody>
      </p:sp>
      <p:sp>
        <p:nvSpPr>
          <p:cNvPr id="18" name="Title 1"/>
          <p:cNvSpPr txBox="1">
            <a:spLocks/>
          </p:cNvSpPr>
          <p:nvPr/>
        </p:nvSpPr>
        <p:spPr>
          <a:xfrm>
            <a:off x="4859098" y="1300845"/>
            <a:ext cx="3618696" cy="29597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100" b="1" dirty="0" smtClean="0"/>
              <a:t>Most Visited Destinations </a:t>
            </a:r>
            <a:r>
              <a:rPr lang="en-GB" sz="900" b="1" dirty="0" smtClean="0"/>
              <a:t>(2015 holiday visitors only)</a:t>
            </a:r>
            <a:endParaRPr lang="en-GB" sz="900" b="1" dirty="0"/>
          </a:p>
        </p:txBody>
      </p:sp>
      <p:sp>
        <p:nvSpPr>
          <p:cNvPr id="23" name="Text Placeholder 5"/>
          <p:cNvSpPr txBox="1">
            <a:spLocks/>
          </p:cNvSpPr>
          <p:nvPr/>
        </p:nvSpPr>
        <p:spPr>
          <a:xfrm>
            <a:off x="4876517" y="1514564"/>
            <a:ext cx="3601277" cy="131572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100" b="1" dirty="0" smtClean="0">
                <a:solidFill>
                  <a:srgbClr val="120742"/>
                </a:solidFill>
              </a:rPr>
              <a:t>Manchester	</a:t>
            </a:r>
            <a:r>
              <a:rPr lang="en-GB" sz="1100" b="1" i="1" dirty="0" smtClean="0">
                <a:solidFill>
                  <a:srgbClr val="120742"/>
                </a:solidFill>
              </a:rPr>
              <a:t>268,000</a:t>
            </a:r>
            <a:endParaRPr lang="en-GB" sz="1100" i="1" dirty="0" smtClean="0">
              <a:solidFill>
                <a:srgbClr val="120742"/>
              </a:solidFill>
            </a:endParaRPr>
          </a:p>
          <a:p>
            <a:pPr marL="0" indent="0" algn="just">
              <a:buFont typeface="Arial"/>
              <a:buNone/>
            </a:pPr>
            <a:r>
              <a:rPr lang="en-GB" sz="1100" b="1" dirty="0" smtClean="0">
                <a:solidFill>
                  <a:srgbClr val="120742"/>
                </a:solidFill>
              </a:rPr>
              <a:t>Liverpool	</a:t>
            </a:r>
            <a:r>
              <a:rPr lang="en-GB" sz="1100" b="1" i="1" dirty="0" smtClean="0">
                <a:solidFill>
                  <a:srgbClr val="120742"/>
                </a:solidFill>
              </a:rPr>
              <a:t>198,000</a:t>
            </a:r>
          </a:p>
          <a:p>
            <a:pPr marL="0" indent="0" algn="just">
              <a:buFont typeface="Arial"/>
              <a:buNone/>
            </a:pPr>
            <a:r>
              <a:rPr lang="en-GB" sz="1100" b="1" dirty="0" smtClean="0">
                <a:solidFill>
                  <a:srgbClr val="120742"/>
                </a:solidFill>
              </a:rPr>
              <a:t>Birmingham</a:t>
            </a:r>
            <a:r>
              <a:rPr lang="en-GB" sz="1100" b="1" i="1" dirty="0" smtClean="0">
                <a:solidFill>
                  <a:srgbClr val="120742"/>
                </a:solidFill>
              </a:rPr>
              <a:t>	180,000</a:t>
            </a:r>
          </a:p>
          <a:p>
            <a:pPr marL="0" indent="0" algn="just">
              <a:buFont typeface="Arial"/>
              <a:buNone/>
            </a:pPr>
            <a:r>
              <a:rPr lang="en-GB" sz="1100" b="1" dirty="0" smtClean="0">
                <a:solidFill>
                  <a:srgbClr val="120742"/>
                </a:solidFill>
              </a:rPr>
              <a:t>Bristol</a:t>
            </a:r>
            <a:r>
              <a:rPr lang="en-GB" sz="1100" b="1" i="1" dirty="0" smtClean="0">
                <a:solidFill>
                  <a:srgbClr val="120742"/>
                </a:solidFill>
              </a:rPr>
              <a:t>		163,000</a:t>
            </a:r>
          </a:p>
          <a:p>
            <a:pPr marL="0" indent="0" algn="just">
              <a:buFont typeface="Arial"/>
              <a:buNone/>
            </a:pPr>
            <a:r>
              <a:rPr lang="en-GB" sz="1100" b="1" dirty="0" smtClean="0">
                <a:solidFill>
                  <a:srgbClr val="120742"/>
                </a:solidFill>
              </a:rPr>
              <a:t>Newcastle</a:t>
            </a:r>
            <a:r>
              <a:rPr lang="en-GB" sz="1100" b="1" i="1" dirty="0" smtClean="0">
                <a:solidFill>
                  <a:srgbClr val="120742"/>
                </a:solidFill>
              </a:rPr>
              <a:t>	  91,000</a:t>
            </a:r>
          </a:p>
          <a:p>
            <a:pPr marL="0" indent="0" algn="just">
              <a:buFont typeface="Arial"/>
              <a:buNone/>
            </a:pPr>
            <a:r>
              <a:rPr lang="en-GB" sz="1100" b="1" dirty="0" smtClean="0">
                <a:solidFill>
                  <a:srgbClr val="120742"/>
                </a:solidFill>
              </a:rPr>
              <a:t>Leeds</a:t>
            </a:r>
            <a:r>
              <a:rPr lang="en-GB" sz="1100" b="1" i="1" dirty="0" smtClean="0">
                <a:solidFill>
                  <a:srgbClr val="120742"/>
                </a:solidFill>
              </a:rPr>
              <a:t>		  60,000</a:t>
            </a:r>
            <a:endParaRPr lang="en-GB" sz="1100" i="1" dirty="0" smtClean="0">
              <a:solidFill>
                <a:srgbClr val="120742"/>
              </a:solidFill>
            </a:endParaRPr>
          </a:p>
        </p:txBody>
      </p:sp>
      <p:sp>
        <p:nvSpPr>
          <p:cNvPr id="24" name="Title 1"/>
          <p:cNvSpPr txBox="1">
            <a:spLocks/>
          </p:cNvSpPr>
          <p:nvPr/>
        </p:nvSpPr>
        <p:spPr>
          <a:xfrm>
            <a:off x="517877" y="2958015"/>
            <a:ext cx="190310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Source Markets (holiday)</a:t>
            </a:r>
            <a:endParaRPr lang="en-GB" sz="1000" b="1" dirty="0"/>
          </a:p>
        </p:txBody>
      </p:sp>
      <p:graphicFrame>
        <p:nvGraphicFramePr>
          <p:cNvPr id="25" name="Picture Placeholder 7"/>
          <p:cNvGraphicFramePr>
            <a:graphicFrameLocks/>
          </p:cNvGraphicFramePr>
          <p:nvPr>
            <p:extLst>
              <p:ext uri="{D42A27DB-BD31-4B8C-83A1-F6EECF244321}">
                <p14:modId xmlns:p14="http://schemas.microsoft.com/office/powerpoint/2010/main" val="3367268071"/>
              </p:ext>
            </p:extLst>
          </p:nvPr>
        </p:nvGraphicFramePr>
        <p:xfrm>
          <a:off x="25697" y="3097715"/>
          <a:ext cx="1189003" cy="2396125"/>
        </p:xfrm>
        <a:graphic>
          <a:graphicData uri="http://schemas.openxmlformats.org/drawingml/2006/chart">
            <c:chart xmlns:c="http://schemas.openxmlformats.org/drawingml/2006/chart" xmlns:r="http://schemas.openxmlformats.org/officeDocument/2006/relationships" r:id="rId2"/>
          </a:graphicData>
        </a:graphic>
      </p:graphicFrame>
      <p:cxnSp>
        <p:nvCxnSpPr>
          <p:cNvPr id="26" name="Straight Connector 25"/>
          <p:cNvCxnSpPr/>
          <p:nvPr/>
        </p:nvCxnSpPr>
        <p:spPr>
          <a:xfrm>
            <a:off x="2612571" y="3097715"/>
            <a:ext cx="0" cy="2396125"/>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27" name="Text Placeholder 5"/>
          <p:cNvSpPr txBox="1">
            <a:spLocks/>
          </p:cNvSpPr>
          <p:nvPr/>
        </p:nvSpPr>
        <p:spPr>
          <a:xfrm>
            <a:off x="1108025" y="3237415"/>
            <a:ext cx="3601277"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000" b="1" dirty="0" smtClean="0">
                <a:solidFill>
                  <a:srgbClr val="120742"/>
                </a:solidFill>
              </a:rPr>
              <a:t>Germany	</a:t>
            </a:r>
            <a:r>
              <a:rPr lang="en-GB" sz="1000" b="1" i="1" dirty="0" smtClean="0">
                <a:solidFill>
                  <a:srgbClr val="120742"/>
                </a:solidFill>
              </a:rPr>
              <a:t>90,000</a:t>
            </a:r>
            <a:endParaRPr lang="en-GB" sz="1000" i="1" dirty="0" smtClean="0">
              <a:solidFill>
                <a:srgbClr val="120742"/>
              </a:solidFill>
            </a:endParaRPr>
          </a:p>
          <a:p>
            <a:pPr marL="0" indent="0" algn="just">
              <a:buFont typeface="Arial"/>
              <a:buNone/>
            </a:pPr>
            <a:r>
              <a:rPr lang="en-GB" sz="1000" b="1" dirty="0" smtClean="0">
                <a:solidFill>
                  <a:srgbClr val="120742"/>
                </a:solidFill>
              </a:rPr>
              <a:t>USA		</a:t>
            </a:r>
            <a:r>
              <a:rPr lang="en-GB" sz="1000" b="1" i="1" dirty="0">
                <a:solidFill>
                  <a:srgbClr val="120742"/>
                </a:solidFill>
              </a:rPr>
              <a:t>6</a:t>
            </a:r>
            <a:r>
              <a:rPr lang="en-GB" sz="1000" b="1" i="1" dirty="0" smtClean="0">
                <a:solidFill>
                  <a:srgbClr val="120742"/>
                </a:solidFill>
              </a:rPr>
              <a:t>8,000</a:t>
            </a:r>
          </a:p>
          <a:p>
            <a:pPr marL="0" indent="0" algn="just">
              <a:buFont typeface="Arial"/>
              <a:buNone/>
            </a:pPr>
            <a:r>
              <a:rPr lang="en-GB" sz="1000" b="1" dirty="0" smtClean="0">
                <a:solidFill>
                  <a:srgbClr val="120742"/>
                </a:solidFill>
              </a:rPr>
              <a:t>Nordics	</a:t>
            </a:r>
            <a:r>
              <a:rPr lang="en-GB" sz="1000" b="1" i="1" dirty="0" smtClean="0">
                <a:solidFill>
                  <a:srgbClr val="120742"/>
                </a:solidFill>
              </a:rPr>
              <a:t>	65,000</a:t>
            </a:r>
          </a:p>
          <a:p>
            <a:pPr marL="0" indent="0" algn="just">
              <a:buFont typeface="Arial"/>
              <a:buNone/>
            </a:pPr>
            <a:r>
              <a:rPr lang="en-GB" sz="1000" b="1" dirty="0" smtClean="0">
                <a:solidFill>
                  <a:srgbClr val="120742"/>
                </a:solidFill>
              </a:rPr>
              <a:t>Spain</a:t>
            </a:r>
            <a:r>
              <a:rPr lang="en-GB" sz="1000" b="1" i="1" dirty="0" smtClean="0">
                <a:solidFill>
                  <a:srgbClr val="120742"/>
                </a:solidFill>
              </a:rPr>
              <a:t>		61,000</a:t>
            </a:r>
          </a:p>
          <a:p>
            <a:pPr marL="0" indent="0" algn="just">
              <a:buFont typeface="Arial"/>
              <a:buNone/>
            </a:pPr>
            <a:r>
              <a:rPr lang="en-GB" sz="1000" b="1" dirty="0" smtClean="0">
                <a:solidFill>
                  <a:srgbClr val="120742"/>
                </a:solidFill>
              </a:rPr>
              <a:t>France	</a:t>
            </a:r>
            <a:r>
              <a:rPr lang="en-GB" sz="1000" b="1" i="1" dirty="0" smtClean="0">
                <a:solidFill>
                  <a:srgbClr val="120742"/>
                </a:solidFill>
              </a:rPr>
              <a:t>	62,000</a:t>
            </a:r>
          </a:p>
          <a:p>
            <a:pPr marL="0" indent="0" algn="just">
              <a:buFont typeface="Arial"/>
              <a:buNone/>
            </a:pPr>
            <a:r>
              <a:rPr lang="en-GB" sz="1000" b="1" dirty="0" smtClean="0">
                <a:solidFill>
                  <a:srgbClr val="120742"/>
                </a:solidFill>
              </a:rPr>
              <a:t>Australia</a:t>
            </a:r>
            <a:r>
              <a:rPr lang="en-GB" sz="1000" b="1" i="1" dirty="0" smtClean="0">
                <a:solidFill>
                  <a:srgbClr val="120742"/>
                </a:solidFill>
              </a:rPr>
              <a:t>	46,000</a:t>
            </a:r>
          </a:p>
          <a:p>
            <a:pPr marL="0" indent="0" algn="just">
              <a:buFont typeface="Arial"/>
              <a:buNone/>
            </a:pPr>
            <a:r>
              <a:rPr lang="en-GB" sz="1000" b="1" dirty="0" smtClean="0">
                <a:solidFill>
                  <a:srgbClr val="120742"/>
                </a:solidFill>
              </a:rPr>
              <a:t>Italy</a:t>
            </a:r>
            <a:r>
              <a:rPr lang="en-GB" sz="1000" b="1" i="1" dirty="0" smtClean="0">
                <a:solidFill>
                  <a:srgbClr val="120742"/>
                </a:solidFill>
              </a:rPr>
              <a:t>		35,000</a:t>
            </a:r>
          </a:p>
          <a:p>
            <a:pPr marL="0" indent="0" algn="just">
              <a:buFont typeface="Arial"/>
              <a:buNone/>
            </a:pPr>
            <a:r>
              <a:rPr lang="en-GB" sz="1000" b="1" dirty="0" smtClean="0">
                <a:solidFill>
                  <a:srgbClr val="120742"/>
                </a:solidFill>
              </a:rPr>
              <a:t>Netherlands</a:t>
            </a:r>
            <a:r>
              <a:rPr lang="en-GB" sz="1000" b="1" i="1" dirty="0" smtClean="0">
                <a:solidFill>
                  <a:srgbClr val="120742"/>
                </a:solidFill>
              </a:rPr>
              <a:t>	35,000</a:t>
            </a:r>
          </a:p>
          <a:p>
            <a:pPr marL="0" indent="0" algn="just">
              <a:buFont typeface="Arial"/>
              <a:buNone/>
            </a:pPr>
            <a:r>
              <a:rPr lang="en-GB" sz="1000" b="1" dirty="0" smtClean="0">
                <a:solidFill>
                  <a:srgbClr val="120742"/>
                </a:solidFill>
              </a:rPr>
              <a:t>China</a:t>
            </a:r>
            <a:r>
              <a:rPr lang="en-GB" sz="1000" b="1" i="1" dirty="0" smtClean="0">
                <a:solidFill>
                  <a:srgbClr val="120742"/>
                </a:solidFill>
              </a:rPr>
              <a:t>		17,000</a:t>
            </a:r>
            <a:endParaRPr lang="en-GB" sz="1000" i="1" dirty="0" smtClean="0">
              <a:solidFill>
                <a:srgbClr val="120742"/>
              </a:solidFill>
            </a:endParaRPr>
          </a:p>
        </p:txBody>
      </p:sp>
      <p:sp>
        <p:nvSpPr>
          <p:cNvPr id="28" name="Title 1"/>
          <p:cNvSpPr txBox="1">
            <a:spLocks/>
          </p:cNvSpPr>
          <p:nvPr/>
        </p:nvSpPr>
        <p:spPr>
          <a:xfrm>
            <a:off x="2786742" y="2969634"/>
            <a:ext cx="95155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Seasonality</a:t>
            </a:r>
            <a:endParaRPr lang="en-GB" sz="1000" b="1" dirty="0"/>
          </a:p>
        </p:txBody>
      </p:sp>
      <p:graphicFrame>
        <p:nvGraphicFramePr>
          <p:cNvPr id="29" name="Picture Placeholder 7"/>
          <p:cNvGraphicFramePr>
            <a:graphicFrameLocks/>
          </p:cNvGraphicFramePr>
          <p:nvPr>
            <p:extLst>
              <p:ext uri="{D42A27DB-BD31-4B8C-83A1-F6EECF244321}">
                <p14:modId xmlns:p14="http://schemas.microsoft.com/office/powerpoint/2010/main" val="3464862148"/>
              </p:ext>
            </p:extLst>
          </p:nvPr>
        </p:nvGraphicFramePr>
        <p:xfrm>
          <a:off x="2612571" y="3097715"/>
          <a:ext cx="1213593" cy="2479797"/>
        </p:xfrm>
        <a:graphic>
          <a:graphicData uri="http://schemas.openxmlformats.org/drawingml/2006/chart">
            <c:chart xmlns:c="http://schemas.openxmlformats.org/drawingml/2006/chart" xmlns:r="http://schemas.openxmlformats.org/officeDocument/2006/relationships" r:id="rId3"/>
          </a:graphicData>
        </a:graphic>
      </p:graphicFrame>
      <p:cxnSp>
        <p:nvCxnSpPr>
          <p:cNvPr id="30" name="Straight Connector 29"/>
          <p:cNvCxnSpPr/>
          <p:nvPr/>
        </p:nvCxnSpPr>
        <p:spPr>
          <a:xfrm>
            <a:off x="3914503" y="3109334"/>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7045234" y="3149519"/>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5347063" y="3136542"/>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graphicFrame>
        <p:nvGraphicFramePr>
          <p:cNvPr id="34" name="Picture Placeholder 7"/>
          <p:cNvGraphicFramePr>
            <a:graphicFrameLocks/>
          </p:cNvGraphicFramePr>
          <p:nvPr>
            <p:extLst>
              <p:ext uri="{D42A27DB-BD31-4B8C-83A1-F6EECF244321}">
                <p14:modId xmlns:p14="http://schemas.microsoft.com/office/powerpoint/2010/main" val="3265757750"/>
              </p:ext>
            </p:extLst>
          </p:nvPr>
        </p:nvGraphicFramePr>
        <p:xfrm>
          <a:off x="4038742" y="3085649"/>
          <a:ext cx="1184364" cy="2479797"/>
        </p:xfrm>
        <a:graphic>
          <a:graphicData uri="http://schemas.openxmlformats.org/drawingml/2006/chart">
            <c:chart xmlns:c="http://schemas.openxmlformats.org/drawingml/2006/chart" xmlns:r="http://schemas.openxmlformats.org/officeDocument/2006/relationships" r:id="rId4"/>
          </a:graphicData>
        </a:graphic>
      </p:graphicFrame>
      <p:sp>
        <p:nvSpPr>
          <p:cNvPr id="35" name="Title 1"/>
          <p:cNvSpPr txBox="1">
            <a:spLocks/>
          </p:cNvSpPr>
          <p:nvPr/>
        </p:nvSpPr>
        <p:spPr>
          <a:xfrm>
            <a:off x="4423468" y="2979424"/>
            <a:ext cx="5019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Age</a:t>
            </a:r>
            <a:endParaRPr lang="en-GB" sz="1000" b="1" dirty="0"/>
          </a:p>
        </p:txBody>
      </p:sp>
      <p:graphicFrame>
        <p:nvGraphicFramePr>
          <p:cNvPr id="36" name="Chart 35"/>
          <p:cNvGraphicFramePr/>
          <p:nvPr>
            <p:extLst>
              <p:ext uri="{D42A27DB-BD31-4B8C-83A1-F6EECF244321}">
                <p14:modId xmlns:p14="http://schemas.microsoft.com/office/powerpoint/2010/main" val="712176206"/>
              </p:ext>
            </p:extLst>
          </p:nvPr>
        </p:nvGraphicFramePr>
        <p:xfrm>
          <a:off x="5475372" y="3294409"/>
          <a:ext cx="1569862" cy="2271037"/>
        </p:xfrm>
        <a:graphic>
          <a:graphicData uri="http://schemas.openxmlformats.org/drawingml/2006/chart">
            <c:chart xmlns:c="http://schemas.openxmlformats.org/drawingml/2006/chart" xmlns:r="http://schemas.openxmlformats.org/officeDocument/2006/relationships" r:id="rId5"/>
          </a:graphicData>
        </a:graphic>
      </p:graphicFrame>
      <p:sp>
        <p:nvSpPr>
          <p:cNvPr id="37" name="Title 1"/>
          <p:cNvSpPr txBox="1">
            <a:spLocks/>
          </p:cNvSpPr>
          <p:nvPr/>
        </p:nvSpPr>
        <p:spPr>
          <a:xfrm>
            <a:off x="5505709" y="2945949"/>
            <a:ext cx="156023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Family Visitor Incidence</a:t>
            </a:r>
            <a:endParaRPr lang="en-GB" sz="1000" b="1" dirty="0"/>
          </a:p>
        </p:txBody>
      </p:sp>
      <p:graphicFrame>
        <p:nvGraphicFramePr>
          <p:cNvPr id="38" name="Chart Placeholder 6"/>
          <p:cNvGraphicFramePr>
            <a:graphicFrameLocks noGrp="1"/>
          </p:cNvGraphicFramePr>
          <p:nvPr>
            <p:ph type="chart" sz="quarter" idx="10"/>
            <p:extLst>
              <p:ext uri="{D42A27DB-BD31-4B8C-83A1-F6EECF244321}">
                <p14:modId xmlns:p14="http://schemas.microsoft.com/office/powerpoint/2010/main" val="2944602795"/>
              </p:ext>
            </p:extLst>
          </p:nvPr>
        </p:nvGraphicFramePr>
        <p:xfrm>
          <a:off x="7229076" y="3225349"/>
          <a:ext cx="1914924" cy="1912708"/>
        </p:xfrm>
        <a:graphic>
          <a:graphicData uri="http://schemas.openxmlformats.org/drawingml/2006/chart">
            <c:chart xmlns:c="http://schemas.openxmlformats.org/drawingml/2006/chart" xmlns:r="http://schemas.openxmlformats.org/officeDocument/2006/relationships" r:id="rId6"/>
          </a:graphicData>
        </a:graphic>
      </p:graphicFrame>
      <p:sp>
        <p:nvSpPr>
          <p:cNvPr id="39" name="Title 1"/>
          <p:cNvSpPr txBox="1">
            <a:spLocks/>
          </p:cNvSpPr>
          <p:nvPr/>
        </p:nvSpPr>
        <p:spPr>
          <a:xfrm>
            <a:off x="7506797" y="3006558"/>
            <a:ext cx="144562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Accommodation</a:t>
            </a:r>
            <a:endParaRPr lang="en-GB" sz="1000" b="1" dirty="0"/>
          </a:p>
        </p:txBody>
      </p:sp>
      <p:sp>
        <p:nvSpPr>
          <p:cNvPr id="31" name="Title 1"/>
          <p:cNvSpPr txBox="1">
            <a:spLocks/>
          </p:cNvSpPr>
          <p:nvPr/>
        </p:nvSpPr>
        <p:spPr>
          <a:xfrm>
            <a:off x="527367" y="5820529"/>
            <a:ext cx="4819695"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marL="723900" indent="-723900"/>
            <a:r>
              <a:rPr lang="en-GB" sz="1300" b="1" dirty="0" smtClean="0"/>
              <a:t>N.B. 	All data relates to annual averages 2013-15</a:t>
            </a:r>
          </a:p>
          <a:p>
            <a:pPr marL="723900" indent="-723900"/>
            <a:r>
              <a:rPr lang="en-GB" sz="1300" b="1" i="1" dirty="0" smtClean="0"/>
              <a:t>Source: 	International Passenger Survey (2013-15)</a:t>
            </a:r>
            <a:endParaRPr lang="en-GB" sz="1300" b="1" i="1" dirty="0"/>
          </a:p>
        </p:txBody>
      </p:sp>
    </p:spTree>
    <p:extLst>
      <p:ext uri="{BB962C8B-B14F-4D97-AF65-F5344CB8AC3E}">
        <p14:creationId xmlns:p14="http://schemas.microsoft.com/office/powerpoint/2010/main" val="29045757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1" y="794898"/>
            <a:ext cx="8813799" cy="558801"/>
          </a:xfrm>
        </p:spPr>
        <p:txBody>
          <a:bodyPr/>
          <a:lstStyle/>
          <a:p>
            <a:r>
              <a:rPr lang="en-GB" sz="2100" dirty="0" smtClean="0"/>
              <a:t>Urban Areas (200k+ population)* - </a:t>
            </a:r>
            <a:r>
              <a:rPr lang="en-GB" sz="2100" dirty="0" smtClean="0"/>
              <a:t>summary</a:t>
            </a:r>
            <a:endParaRPr lang="en-GB" sz="2100" dirty="0"/>
          </a:p>
        </p:txBody>
      </p:sp>
      <p:sp>
        <p:nvSpPr>
          <p:cNvPr id="5" name="Picture Placeholder 4"/>
          <p:cNvSpPr>
            <a:spLocks noGrp="1"/>
          </p:cNvSpPr>
          <p:nvPr>
            <p:ph type="pic" sz="quarter" idx="14"/>
          </p:nvPr>
        </p:nvSpPr>
        <p:spPr/>
      </p:sp>
      <p:sp>
        <p:nvSpPr>
          <p:cNvPr id="16" name="Text Placeholder 6"/>
          <p:cNvSpPr>
            <a:spLocks noGrp="1"/>
          </p:cNvSpPr>
          <p:nvPr>
            <p:ph type="body" sz="quarter" idx="13"/>
          </p:nvPr>
        </p:nvSpPr>
        <p:spPr>
          <a:xfrm>
            <a:off x="685796" y="6396162"/>
            <a:ext cx="2440301" cy="274638"/>
          </a:xfrm>
        </p:spPr>
        <p:txBody>
          <a:bodyPr/>
          <a:lstStyle/>
          <a:p>
            <a:r>
              <a:rPr lang="en-GB" sz="1000" dirty="0" smtClean="0"/>
              <a:t>Destination Type Summaries</a:t>
            </a:r>
            <a:endParaRPr lang="en-GB" sz="1000" dirty="0"/>
          </a:p>
        </p:txBody>
      </p:sp>
      <p:sp>
        <p:nvSpPr>
          <p:cNvPr id="12" name="Title 1"/>
          <p:cNvSpPr txBox="1">
            <a:spLocks/>
          </p:cNvSpPr>
          <p:nvPr/>
        </p:nvSpPr>
        <p:spPr>
          <a:xfrm>
            <a:off x="439499" y="1300845"/>
            <a:ext cx="32987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300" b="1" dirty="0" smtClean="0"/>
              <a:t>Market Size (annual)</a:t>
            </a:r>
            <a:endParaRPr lang="en-GB" sz="1300" b="1" dirty="0"/>
          </a:p>
        </p:txBody>
      </p:sp>
      <p:sp>
        <p:nvSpPr>
          <p:cNvPr id="15" name="Text Placeholder 5"/>
          <p:cNvSpPr txBox="1">
            <a:spLocks/>
          </p:cNvSpPr>
          <p:nvPr/>
        </p:nvSpPr>
        <p:spPr>
          <a:xfrm>
            <a:off x="439500" y="1580245"/>
            <a:ext cx="395832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b="1" dirty="0" smtClean="0">
                <a:solidFill>
                  <a:srgbClr val="120742"/>
                </a:solidFill>
              </a:rPr>
              <a:t>5.4</a:t>
            </a:r>
            <a:r>
              <a:rPr lang="en-GB" sz="1300" b="1" dirty="0" smtClean="0">
                <a:solidFill>
                  <a:srgbClr val="120742"/>
                </a:solidFill>
              </a:rPr>
              <a:t> </a:t>
            </a:r>
            <a:r>
              <a:rPr lang="en-GB" sz="1300" b="1" dirty="0" smtClean="0">
                <a:solidFill>
                  <a:srgbClr val="120742"/>
                </a:solidFill>
              </a:rPr>
              <a:t>million overseas visitors </a:t>
            </a:r>
            <a:r>
              <a:rPr lang="en-GB" sz="1300" i="1" dirty="0" smtClean="0">
                <a:solidFill>
                  <a:srgbClr val="120742"/>
                </a:solidFill>
              </a:rPr>
              <a:t>(</a:t>
            </a:r>
            <a:r>
              <a:rPr lang="en-GB" sz="1300" i="1" dirty="0" smtClean="0">
                <a:solidFill>
                  <a:srgbClr val="120742"/>
                </a:solidFill>
              </a:rPr>
              <a:t>17% </a:t>
            </a:r>
            <a:r>
              <a:rPr lang="en-GB" sz="1300" i="1" dirty="0" smtClean="0">
                <a:solidFill>
                  <a:srgbClr val="120742"/>
                </a:solidFill>
              </a:rPr>
              <a:t>of all visitors to UK)</a:t>
            </a:r>
          </a:p>
          <a:p>
            <a:pPr marL="0" indent="0" algn="just">
              <a:buFont typeface="Arial"/>
              <a:buNone/>
            </a:pPr>
            <a:r>
              <a:rPr lang="en-GB" sz="1300" b="1" dirty="0" smtClean="0">
                <a:solidFill>
                  <a:srgbClr val="120742"/>
                </a:solidFill>
              </a:rPr>
              <a:t>1.2</a:t>
            </a:r>
            <a:r>
              <a:rPr lang="en-GB" sz="1300" b="1" dirty="0" smtClean="0">
                <a:solidFill>
                  <a:srgbClr val="120742"/>
                </a:solidFill>
              </a:rPr>
              <a:t> </a:t>
            </a:r>
            <a:r>
              <a:rPr lang="en-GB" sz="1300" b="1" dirty="0" smtClean="0">
                <a:solidFill>
                  <a:srgbClr val="120742"/>
                </a:solidFill>
              </a:rPr>
              <a:t>million holiday visitors </a:t>
            </a:r>
            <a:r>
              <a:rPr lang="en-GB" sz="1300" i="1" dirty="0" smtClean="0">
                <a:solidFill>
                  <a:srgbClr val="120742"/>
                </a:solidFill>
              </a:rPr>
              <a:t>(9% </a:t>
            </a:r>
            <a:r>
              <a:rPr lang="en-GB" sz="1300" i="1" dirty="0" smtClean="0">
                <a:solidFill>
                  <a:srgbClr val="120742"/>
                </a:solidFill>
              </a:rPr>
              <a:t>of UK holiday visitors)</a:t>
            </a:r>
          </a:p>
        </p:txBody>
      </p:sp>
      <p:sp>
        <p:nvSpPr>
          <p:cNvPr id="18" name="Title 1"/>
          <p:cNvSpPr txBox="1">
            <a:spLocks/>
          </p:cNvSpPr>
          <p:nvPr/>
        </p:nvSpPr>
        <p:spPr>
          <a:xfrm>
            <a:off x="4859098" y="1300845"/>
            <a:ext cx="3618696" cy="29597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100" b="1" dirty="0" smtClean="0"/>
              <a:t>Most Visited Destinations </a:t>
            </a:r>
            <a:r>
              <a:rPr lang="en-GB" sz="900" b="1" dirty="0" smtClean="0"/>
              <a:t>(2015 holiday visitors only)</a:t>
            </a:r>
            <a:endParaRPr lang="en-GB" sz="900" b="1" dirty="0"/>
          </a:p>
        </p:txBody>
      </p:sp>
      <p:sp>
        <p:nvSpPr>
          <p:cNvPr id="23" name="Text Placeholder 5"/>
          <p:cNvSpPr txBox="1">
            <a:spLocks/>
          </p:cNvSpPr>
          <p:nvPr/>
        </p:nvSpPr>
        <p:spPr>
          <a:xfrm>
            <a:off x="4876517" y="1514564"/>
            <a:ext cx="3601277" cy="131572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100" b="1" dirty="0" smtClean="0">
                <a:solidFill>
                  <a:srgbClr val="120742"/>
                </a:solidFill>
              </a:rPr>
              <a:t>Manchester	</a:t>
            </a:r>
            <a:r>
              <a:rPr lang="en-GB" sz="1100" b="1" i="1" dirty="0" smtClean="0">
                <a:solidFill>
                  <a:srgbClr val="120742"/>
                </a:solidFill>
              </a:rPr>
              <a:t>268,000</a:t>
            </a:r>
            <a:endParaRPr lang="en-GB" sz="1100" i="1" dirty="0" smtClean="0">
              <a:solidFill>
                <a:srgbClr val="120742"/>
              </a:solidFill>
            </a:endParaRPr>
          </a:p>
          <a:p>
            <a:pPr marL="0" indent="0" algn="just">
              <a:buFont typeface="Arial"/>
              <a:buNone/>
            </a:pPr>
            <a:r>
              <a:rPr lang="en-GB" sz="1100" b="1" dirty="0" smtClean="0">
                <a:solidFill>
                  <a:srgbClr val="120742"/>
                </a:solidFill>
              </a:rPr>
              <a:t>Liverpool	</a:t>
            </a:r>
            <a:r>
              <a:rPr lang="en-GB" sz="1100" b="1" i="1" dirty="0" smtClean="0">
                <a:solidFill>
                  <a:srgbClr val="120742"/>
                </a:solidFill>
              </a:rPr>
              <a:t>198,000</a:t>
            </a:r>
          </a:p>
          <a:p>
            <a:pPr marL="0" indent="0" algn="just">
              <a:buFont typeface="Arial"/>
              <a:buNone/>
            </a:pPr>
            <a:r>
              <a:rPr lang="en-GB" sz="1100" b="1" dirty="0" smtClean="0">
                <a:solidFill>
                  <a:srgbClr val="120742"/>
                </a:solidFill>
              </a:rPr>
              <a:t>Birmingham</a:t>
            </a:r>
            <a:r>
              <a:rPr lang="en-GB" sz="1100" b="1" i="1" dirty="0" smtClean="0">
                <a:solidFill>
                  <a:srgbClr val="120742"/>
                </a:solidFill>
              </a:rPr>
              <a:t>	180,000</a:t>
            </a:r>
          </a:p>
          <a:p>
            <a:pPr marL="0" indent="0" algn="just">
              <a:buFont typeface="Arial"/>
              <a:buNone/>
            </a:pPr>
            <a:r>
              <a:rPr lang="en-GB" sz="1100" b="1" dirty="0" smtClean="0">
                <a:solidFill>
                  <a:srgbClr val="120742"/>
                </a:solidFill>
              </a:rPr>
              <a:t>Bristol</a:t>
            </a:r>
            <a:r>
              <a:rPr lang="en-GB" sz="1100" b="1" i="1" dirty="0" smtClean="0">
                <a:solidFill>
                  <a:srgbClr val="120742"/>
                </a:solidFill>
              </a:rPr>
              <a:t>		163,000</a:t>
            </a:r>
          </a:p>
          <a:p>
            <a:pPr marL="0" indent="0" algn="just">
              <a:buFont typeface="Arial"/>
              <a:buNone/>
            </a:pPr>
            <a:r>
              <a:rPr lang="en-GB" sz="1100" b="1" dirty="0" smtClean="0">
                <a:solidFill>
                  <a:srgbClr val="120742"/>
                </a:solidFill>
              </a:rPr>
              <a:t>Newcastle</a:t>
            </a:r>
            <a:r>
              <a:rPr lang="en-GB" sz="1100" b="1" i="1" dirty="0" smtClean="0">
                <a:solidFill>
                  <a:srgbClr val="120742"/>
                </a:solidFill>
              </a:rPr>
              <a:t>	  91,000</a:t>
            </a:r>
          </a:p>
          <a:p>
            <a:pPr marL="0" indent="0" algn="just">
              <a:buFont typeface="Arial"/>
              <a:buNone/>
            </a:pPr>
            <a:r>
              <a:rPr lang="en-GB" sz="1100" b="1" dirty="0" smtClean="0">
                <a:solidFill>
                  <a:srgbClr val="120742"/>
                </a:solidFill>
              </a:rPr>
              <a:t>Southampton</a:t>
            </a:r>
            <a:r>
              <a:rPr lang="en-GB" sz="1100" b="1" i="1" dirty="0" smtClean="0">
                <a:solidFill>
                  <a:srgbClr val="120742"/>
                </a:solidFill>
              </a:rPr>
              <a:t>	  </a:t>
            </a:r>
            <a:r>
              <a:rPr lang="en-GB" sz="1100" b="1" i="1" dirty="0" smtClean="0">
                <a:solidFill>
                  <a:srgbClr val="120742"/>
                </a:solidFill>
              </a:rPr>
              <a:t>66,000</a:t>
            </a:r>
            <a:endParaRPr lang="en-GB" sz="1100" i="1" dirty="0" smtClean="0">
              <a:solidFill>
                <a:srgbClr val="120742"/>
              </a:solidFill>
            </a:endParaRPr>
          </a:p>
        </p:txBody>
      </p:sp>
      <p:sp>
        <p:nvSpPr>
          <p:cNvPr id="24" name="Title 1"/>
          <p:cNvSpPr txBox="1">
            <a:spLocks/>
          </p:cNvSpPr>
          <p:nvPr/>
        </p:nvSpPr>
        <p:spPr>
          <a:xfrm>
            <a:off x="517877" y="2958015"/>
            <a:ext cx="190310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Source Markets (holiday)</a:t>
            </a:r>
            <a:endParaRPr lang="en-GB" sz="1000" b="1" dirty="0"/>
          </a:p>
        </p:txBody>
      </p:sp>
      <p:graphicFrame>
        <p:nvGraphicFramePr>
          <p:cNvPr id="25" name="Picture Placeholder 7"/>
          <p:cNvGraphicFramePr>
            <a:graphicFrameLocks/>
          </p:cNvGraphicFramePr>
          <p:nvPr>
            <p:extLst>
              <p:ext uri="{D42A27DB-BD31-4B8C-83A1-F6EECF244321}">
                <p14:modId xmlns:p14="http://schemas.microsoft.com/office/powerpoint/2010/main" val="2305295810"/>
              </p:ext>
            </p:extLst>
          </p:nvPr>
        </p:nvGraphicFramePr>
        <p:xfrm>
          <a:off x="25697" y="3097715"/>
          <a:ext cx="1189003" cy="2396125"/>
        </p:xfrm>
        <a:graphic>
          <a:graphicData uri="http://schemas.openxmlformats.org/drawingml/2006/chart">
            <c:chart xmlns:c="http://schemas.openxmlformats.org/drawingml/2006/chart" xmlns:r="http://schemas.openxmlformats.org/officeDocument/2006/relationships" r:id="rId2"/>
          </a:graphicData>
        </a:graphic>
      </p:graphicFrame>
      <p:cxnSp>
        <p:nvCxnSpPr>
          <p:cNvPr id="26" name="Straight Connector 25"/>
          <p:cNvCxnSpPr/>
          <p:nvPr/>
        </p:nvCxnSpPr>
        <p:spPr>
          <a:xfrm>
            <a:off x="2612571" y="3097715"/>
            <a:ext cx="0" cy="2396125"/>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27" name="Text Placeholder 5"/>
          <p:cNvSpPr txBox="1">
            <a:spLocks/>
          </p:cNvSpPr>
          <p:nvPr/>
        </p:nvSpPr>
        <p:spPr>
          <a:xfrm>
            <a:off x="1108025" y="3237415"/>
            <a:ext cx="3601277"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000" b="1" dirty="0" smtClean="0">
                <a:solidFill>
                  <a:srgbClr val="120742"/>
                </a:solidFill>
              </a:rPr>
              <a:t>Germany	</a:t>
            </a:r>
            <a:r>
              <a:rPr lang="en-GB" sz="1000" b="1" i="1" dirty="0" smtClean="0">
                <a:solidFill>
                  <a:srgbClr val="120742"/>
                </a:solidFill>
              </a:rPr>
              <a:t>133</a:t>
            </a:r>
            <a:r>
              <a:rPr lang="en-GB" sz="1000" b="1" i="1" dirty="0" smtClean="0">
                <a:solidFill>
                  <a:srgbClr val="120742"/>
                </a:solidFill>
              </a:rPr>
              <a:t>,000</a:t>
            </a:r>
            <a:endParaRPr lang="en-GB" sz="1000" i="1" dirty="0" smtClean="0">
              <a:solidFill>
                <a:srgbClr val="120742"/>
              </a:solidFill>
            </a:endParaRPr>
          </a:p>
          <a:p>
            <a:pPr marL="0" indent="0" algn="just">
              <a:buFont typeface="Arial"/>
              <a:buNone/>
            </a:pPr>
            <a:r>
              <a:rPr lang="en-GB" sz="1000" b="1" dirty="0" smtClean="0">
                <a:solidFill>
                  <a:srgbClr val="120742"/>
                </a:solidFill>
              </a:rPr>
              <a:t>USA		</a:t>
            </a:r>
            <a:r>
              <a:rPr lang="en-GB" sz="1000" b="1" dirty="0" smtClean="0">
                <a:solidFill>
                  <a:srgbClr val="120742"/>
                </a:solidFill>
              </a:rPr>
              <a:t>  </a:t>
            </a:r>
            <a:r>
              <a:rPr lang="en-GB" sz="1000" b="1" i="1" dirty="0" smtClean="0">
                <a:solidFill>
                  <a:srgbClr val="120742"/>
                </a:solidFill>
              </a:rPr>
              <a:t>95,000</a:t>
            </a:r>
            <a:endParaRPr lang="en-GB" sz="1000" b="1" i="1" dirty="0" smtClean="0">
              <a:solidFill>
                <a:srgbClr val="120742"/>
              </a:solidFill>
            </a:endParaRPr>
          </a:p>
          <a:p>
            <a:pPr marL="0" indent="0" algn="just">
              <a:buNone/>
            </a:pPr>
            <a:r>
              <a:rPr lang="en-GB" sz="1000" b="1" dirty="0">
                <a:solidFill>
                  <a:srgbClr val="120742"/>
                </a:solidFill>
              </a:rPr>
              <a:t>France	</a:t>
            </a:r>
            <a:r>
              <a:rPr lang="en-GB" sz="1000" b="1" i="1" dirty="0">
                <a:solidFill>
                  <a:srgbClr val="120742"/>
                </a:solidFill>
              </a:rPr>
              <a:t>	  94,000</a:t>
            </a:r>
          </a:p>
          <a:p>
            <a:pPr marL="0" indent="0" algn="just">
              <a:buFont typeface="Arial"/>
              <a:buNone/>
            </a:pPr>
            <a:r>
              <a:rPr lang="en-GB" sz="1000" b="1" dirty="0" smtClean="0">
                <a:solidFill>
                  <a:srgbClr val="120742"/>
                </a:solidFill>
              </a:rPr>
              <a:t>Nordics</a:t>
            </a:r>
            <a:r>
              <a:rPr lang="en-GB" sz="1000" b="1" dirty="0" smtClean="0">
                <a:solidFill>
                  <a:srgbClr val="120742"/>
                </a:solidFill>
              </a:rPr>
              <a:t>	</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83</a:t>
            </a:r>
            <a:r>
              <a:rPr lang="en-GB" sz="1000" b="1" i="1" dirty="0" smtClean="0">
                <a:solidFill>
                  <a:srgbClr val="120742"/>
                </a:solidFill>
              </a:rPr>
              <a:t>,000</a:t>
            </a:r>
            <a:endParaRPr lang="en-GB" sz="1000" b="1" i="1" dirty="0" smtClean="0">
              <a:solidFill>
                <a:srgbClr val="120742"/>
              </a:solidFill>
            </a:endParaRPr>
          </a:p>
          <a:p>
            <a:pPr marL="0" indent="0" algn="just">
              <a:buFont typeface="Arial"/>
              <a:buNone/>
            </a:pPr>
            <a:r>
              <a:rPr lang="en-GB" sz="1000" b="1" dirty="0" smtClean="0">
                <a:solidFill>
                  <a:srgbClr val="120742"/>
                </a:solidFill>
              </a:rPr>
              <a:t>Spain</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74</a:t>
            </a:r>
            <a:r>
              <a:rPr lang="en-GB" sz="1000" b="1" i="1" dirty="0" smtClean="0">
                <a:solidFill>
                  <a:srgbClr val="120742"/>
                </a:solidFill>
              </a:rPr>
              <a:t>,000</a:t>
            </a:r>
            <a:endParaRPr lang="en-GB" sz="1000" b="1" i="1" dirty="0" smtClean="0">
              <a:solidFill>
                <a:srgbClr val="120742"/>
              </a:solidFill>
            </a:endParaRPr>
          </a:p>
          <a:p>
            <a:pPr marL="0" indent="0" algn="just">
              <a:buFont typeface="Arial"/>
              <a:buNone/>
            </a:pPr>
            <a:r>
              <a:rPr lang="en-GB" sz="1000" b="1" dirty="0" smtClean="0">
                <a:solidFill>
                  <a:srgbClr val="120742"/>
                </a:solidFill>
              </a:rPr>
              <a:t>Australia</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69</a:t>
            </a:r>
            <a:r>
              <a:rPr lang="en-GB" sz="1000" b="1" i="1" dirty="0" smtClean="0">
                <a:solidFill>
                  <a:srgbClr val="120742"/>
                </a:solidFill>
              </a:rPr>
              <a:t>,000</a:t>
            </a:r>
            <a:endParaRPr lang="en-GB" sz="1000" b="1" i="1" dirty="0" smtClean="0">
              <a:solidFill>
                <a:srgbClr val="120742"/>
              </a:solidFill>
            </a:endParaRPr>
          </a:p>
          <a:p>
            <a:pPr marL="0" indent="0" algn="just">
              <a:buNone/>
            </a:pPr>
            <a:r>
              <a:rPr lang="en-GB" sz="1000" b="1" dirty="0">
                <a:solidFill>
                  <a:srgbClr val="120742"/>
                </a:solidFill>
              </a:rPr>
              <a:t>Netherlands</a:t>
            </a:r>
            <a:r>
              <a:rPr lang="en-GB" sz="1000" b="1" i="1" dirty="0">
                <a:solidFill>
                  <a:srgbClr val="120742"/>
                </a:solidFill>
              </a:rPr>
              <a:t>	  56,000</a:t>
            </a:r>
          </a:p>
          <a:p>
            <a:pPr marL="0" indent="0" algn="just">
              <a:buFont typeface="Arial"/>
              <a:buNone/>
            </a:pPr>
            <a:r>
              <a:rPr lang="en-GB" sz="1000" b="1" dirty="0" smtClean="0">
                <a:solidFill>
                  <a:srgbClr val="120742"/>
                </a:solidFill>
              </a:rPr>
              <a:t>Italy</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46</a:t>
            </a:r>
            <a:r>
              <a:rPr lang="en-GB" sz="1000" b="1" i="1" dirty="0" smtClean="0">
                <a:solidFill>
                  <a:srgbClr val="120742"/>
                </a:solidFill>
              </a:rPr>
              <a:t>,000</a:t>
            </a:r>
            <a:endParaRPr lang="en-GB" sz="1000" b="1" i="1" dirty="0" smtClean="0">
              <a:solidFill>
                <a:srgbClr val="120742"/>
              </a:solidFill>
            </a:endParaRPr>
          </a:p>
          <a:p>
            <a:pPr marL="0" indent="0" algn="just">
              <a:buFont typeface="Arial"/>
              <a:buNone/>
            </a:pPr>
            <a:r>
              <a:rPr lang="en-GB" sz="1000" b="1" dirty="0" smtClean="0">
                <a:solidFill>
                  <a:srgbClr val="120742"/>
                </a:solidFill>
              </a:rPr>
              <a:t>China</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21</a:t>
            </a:r>
            <a:r>
              <a:rPr lang="en-GB" sz="1000" b="1" i="1" dirty="0" smtClean="0">
                <a:solidFill>
                  <a:srgbClr val="120742"/>
                </a:solidFill>
              </a:rPr>
              <a:t>,000</a:t>
            </a:r>
            <a:endParaRPr lang="en-GB" sz="1000" i="1" dirty="0" smtClean="0">
              <a:solidFill>
                <a:srgbClr val="120742"/>
              </a:solidFill>
            </a:endParaRPr>
          </a:p>
        </p:txBody>
      </p:sp>
      <p:sp>
        <p:nvSpPr>
          <p:cNvPr id="28" name="Title 1"/>
          <p:cNvSpPr txBox="1">
            <a:spLocks/>
          </p:cNvSpPr>
          <p:nvPr/>
        </p:nvSpPr>
        <p:spPr>
          <a:xfrm>
            <a:off x="2786742" y="2969634"/>
            <a:ext cx="95155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Seasonality</a:t>
            </a:r>
            <a:endParaRPr lang="en-GB" sz="1000" b="1" dirty="0"/>
          </a:p>
        </p:txBody>
      </p:sp>
      <p:graphicFrame>
        <p:nvGraphicFramePr>
          <p:cNvPr id="29" name="Picture Placeholder 7"/>
          <p:cNvGraphicFramePr>
            <a:graphicFrameLocks/>
          </p:cNvGraphicFramePr>
          <p:nvPr>
            <p:extLst>
              <p:ext uri="{D42A27DB-BD31-4B8C-83A1-F6EECF244321}">
                <p14:modId xmlns:p14="http://schemas.microsoft.com/office/powerpoint/2010/main" val="3418384752"/>
              </p:ext>
            </p:extLst>
          </p:nvPr>
        </p:nvGraphicFramePr>
        <p:xfrm>
          <a:off x="2612571" y="3097715"/>
          <a:ext cx="1213593" cy="2479797"/>
        </p:xfrm>
        <a:graphic>
          <a:graphicData uri="http://schemas.openxmlformats.org/drawingml/2006/chart">
            <c:chart xmlns:c="http://schemas.openxmlformats.org/drawingml/2006/chart" xmlns:r="http://schemas.openxmlformats.org/officeDocument/2006/relationships" r:id="rId3"/>
          </a:graphicData>
        </a:graphic>
      </p:graphicFrame>
      <p:cxnSp>
        <p:nvCxnSpPr>
          <p:cNvPr id="30" name="Straight Connector 29"/>
          <p:cNvCxnSpPr/>
          <p:nvPr/>
        </p:nvCxnSpPr>
        <p:spPr>
          <a:xfrm>
            <a:off x="3914503" y="3109334"/>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7045234" y="3149519"/>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5347063" y="3136542"/>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graphicFrame>
        <p:nvGraphicFramePr>
          <p:cNvPr id="34" name="Picture Placeholder 7"/>
          <p:cNvGraphicFramePr>
            <a:graphicFrameLocks/>
          </p:cNvGraphicFramePr>
          <p:nvPr>
            <p:extLst>
              <p:ext uri="{D42A27DB-BD31-4B8C-83A1-F6EECF244321}">
                <p14:modId xmlns:p14="http://schemas.microsoft.com/office/powerpoint/2010/main" val="3843926956"/>
              </p:ext>
            </p:extLst>
          </p:nvPr>
        </p:nvGraphicFramePr>
        <p:xfrm>
          <a:off x="4038742" y="3085649"/>
          <a:ext cx="1184364" cy="2479797"/>
        </p:xfrm>
        <a:graphic>
          <a:graphicData uri="http://schemas.openxmlformats.org/drawingml/2006/chart">
            <c:chart xmlns:c="http://schemas.openxmlformats.org/drawingml/2006/chart" xmlns:r="http://schemas.openxmlformats.org/officeDocument/2006/relationships" r:id="rId4"/>
          </a:graphicData>
        </a:graphic>
      </p:graphicFrame>
      <p:sp>
        <p:nvSpPr>
          <p:cNvPr id="35" name="Title 1"/>
          <p:cNvSpPr txBox="1">
            <a:spLocks/>
          </p:cNvSpPr>
          <p:nvPr/>
        </p:nvSpPr>
        <p:spPr>
          <a:xfrm>
            <a:off x="4423468" y="2979424"/>
            <a:ext cx="5019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Age</a:t>
            </a:r>
            <a:endParaRPr lang="en-GB" sz="1000" b="1" dirty="0"/>
          </a:p>
        </p:txBody>
      </p:sp>
      <p:graphicFrame>
        <p:nvGraphicFramePr>
          <p:cNvPr id="36" name="Chart 35"/>
          <p:cNvGraphicFramePr/>
          <p:nvPr>
            <p:extLst>
              <p:ext uri="{D42A27DB-BD31-4B8C-83A1-F6EECF244321}">
                <p14:modId xmlns:p14="http://schemas.microsoft.com/office/powerpoint/2010/main" val="3485135746"/>
              </p:ext>
            </p:extLst>
          </p:nvPr>
        </p:nvGraphicFramePr>
        <p:xfrm>
          <a:off x="5475372" y="3294409"/>
          <a:ext cx="1569862" cy="2271037"/>
        </p:xfrm>
        <a:graphic>
          <a:graphicData uri="http://schemas.openxmlformats.org/drawingml/2006/chart">
            <c:chart xmlns:c="http://schemas.openxmlformats.org/drawingml/2006/chart" xmlns:r="http://schemas.openxmlformats.org/officeDocument/2006/relationships" r:id="rId5"/>
          </a:graphicData>
        </a:graphic>
      </p:graphicFrame>
      <p:sp>
        <p:nvSpPr>
          <p:cNvPr id="37" name="Title 1"/>
          <p:cNvSpPr txBox="1">
            <a:spLocks/>
          </p:cNvSpPr>
          <p:nvPr/>
        </p:nvSpPr>
        <p:spPr>
          <a:xfrm>
            <a:off x="5505709" y="2945949"/>
            <a:ext cx="156023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Family Visitor Incidence</a:t>
            </a:r>
            <a:endParaRPr lang="en-GB" sz="1000" b="1" dirty="0"/>
          </a:p>
        </p:txBody>
      </p:sp>
      <p:graphicFrame>
        <p:nvGraphicFramePr>
          <p:cNvPr id="38" name="Chart Placeholder 6"/>
          <p:cNvGraphicFramePr>
            <a:graphicFrameLocks noGrp="1"/>
          </p:cNvGraphicFramePr>
          <p:nvPr>
            <p:ph type="chart" sz="quarter" idx="10"/>
            <p:extLst>
              <p:ext uri="{D42A27DB-BD31-4B8C-83A1-F6EECF244321}">
                <p14:modId xmlns:p14="http://schemas.microsoft.com/office/powerpoint/2010/main" val="498940638"/>
              </p:ext>
            </p:extLst>
          </p:nvPr>
        </p:nvGraphicFramePr>
        <p:xfrm>
          <a:off x="7229076" y="3225349"/>
          <a:ext cx="1914924" cy="1912708"/>
        </p:xfrm>
        <a:graphic>
          <a:graphicData uri="http://schemas.openxmlformats.org/drawingml/2006/chart">
            <c:chart xmlns:c="http://schemas.openxmlformats.org/drawingml/2006/chart" xmlns:r="http://schemas.openxmlformats.org/officeDocument/2006/relationships" r:id="rId6"/>
          </a:graphicData>
        </a:graphic>
      </p:graphicFrame>
      <p:sp>
        <p:nvSpPr>
          <p:cNvPr id="39" name="Title 1"/>
          <p:cNvSpPr txBox="1">
            <a:spLocks/>
          </p:cNvSpPr>
          <p:nvPr/>
        </p:nvSpPr>
        <p:spPr>
          <a:xfrm>
            <a:off x="7506797" y="3006558"/>
            <a:ext cx="144562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Accommodation</a:t>
            </a:r>
            <a:endParaRPr lang="en-GB" sz="1000" b="1" dirty="0"/>
          </a:p>
        </p:txBody>
      </p:sp>
      <p:sp>
        <p:nvSpPr>
          <p:cNvPr id="31" name="Title 1"/>
          <p:cNvSpPr txBox="1">
            <a:spLocks/>
          </p:cNvSpPr>
          <p:nvPr/>
        </p:nvSpPr>
        <p:spPr>
          <a:xfrm>
            <a:off x="527367" y="5820529"/>
            <a:ext cx="4819695"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marL="723900" indent="-723900"/>
            <a:r>
              <a:rPr lang="en-GB" sz="1300" b="1" dirty="0" smtClean="0"/>
              <a:t>N.B. 	All data relates to annual averages 2013-15</a:t>
            </a:r>
          </a:p>
          <a:p>
            <a:pPr marL="723900" indent="-723900"/>
            <a:r>
              <a:rPr lang="en-GB" sz="1300" b="1" i="1" dirty="0" smtClean="0"/>
              <a:t>Source: 	International Passenger Survey (2013-15)</a:t>
            </a:r>
            <a:endParaRPr lang="en-GB" sz="1300" b="1" i="1" dirty="0"/>
          </a:p>
        </p:txBody>
      </p:sp>
      <p:sp>
        <p:nvSpPr>
          <p:cNvPr id="40" name="Title 1"/>
          <p:cNvSpPr txBox="1">
            <a:spLocks/>
          </p:cNvSpPr>
          <p:nvPr/>
        </p:nvSpPr>
        <p:spPr>
          <a:xfrm>
            <a:off x="7306501" y="657979"/>
            <a:ext cx="1533562"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marL="723900" indent="-723900"/>
            <a:r>
              <a:rPr lang="en-GB" sz="1000" b="1" dirty="0" smtClean="0"/>
              <a:t>* Includes Core Cities</a:t>
            </a:r>
            <a:endParaRPr lang="en-GB" sz="1000" b="1" i="1" dirty="0"/>
          </a:p>
        </p:txBody>
      </p:sp>
    </p:spTree>
    <p:extLst>
      <p:ext uri="{BB962C8B-B14F-4D97-AF65-F5344CB8AC3E}">
        <p14:creationId xmlns:p14="http://schemas.microsoft.com/office/powerpoint/2010/main" val="40914190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1" y="794898"/>
            <a:ext cx="8813799" cy="558801"/>
          </a:xfrm>
        </p:spPr>
        <p:txBody>
          <a:bodyPr/>
          <a:lstStyle/>
          <a:p>
            <a:r>
              <a:rPr lang="en-GB" sz="2100" dirty="0" smtClean="0"/>
              <a:t>Heritage Cities </a:t>
            </a:r>
            <a:r>
              <a:rPr lang="en-GB" sz="2100" dirty="0" smtClean="0"/>
              <a:t>- summary</a:t>
            </a:r>
            <a:endParaRPr lang="en-GB" sz="2100" dirty="0"/>
          </a:p>
        </p:txBody>
      </p:sp>
      <p:sp>
        <p:nvSpPr>
          <p:cNvPr id="5" name="Picture Placeholder 4"/>
          <p:cNvSpPr>
            <a:spLocks noGrp="1"/>
          </p:cNvSpPr>
          <p:nvPr>
            <p:ph type="pic" sz="quarter" idx="14"/>
          </p:nvPr>
        </p:nvSpPr>
        <p:spPr/>
      </p:sp>
      <p:sp>
        <p:nvSpPr>
          <p:cNvPr id="16" name="Text Placeholder 6"/>
          <p:cNvSpPr>
            <a:spLocks noGrp="1"/>
          </p:cNvSpPr>
          <p:nvPr>
            <p:ph type="body" sz="quarter" idx="13"/>
          </p:nvPr>
        </p:nvSpPr>
        <p:spPr>
          <a:xfrm>
            <a:off x="685796" y="6396162"/>
            <a:ext cx="2440301" cy="274638"/>
          </a:xfrm>
        </p:spPr>
        <p:txBody>
          <a:bodyPr/>
          <a:lstStyle/>
          <a:p>
            <a:r>
              <a:rPr lang="en-GB" sz="1000" dirty="0" smtClean="0"/>
              <a:t>Destination Type Summaries</a:t>
            </a:r>
            <a:endParaRPr lang="en-GB" sz="1000" dirty="0"/>
          </a:p>
        </p:txBody>
      </p:sp>
      <p:sp>
        <p:nvSpPr>
          <p:cNvPr id="12" name="Title 1"/>
          <p:cNvSpPr txBox="1">
            <a:spLocks/>
          </p:cNvSpPr>
          <p:nvPr/>
        </p:nvSpPr>
        <p:spPr>
          <a:xfrm>
            <a:off x="439499" y="1300845"/>
            <a:ext cx="32987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300" b="1" dirty="0" smtClean="0"/>
              <a:t>Market Size (annual)</a:t>
            </a:r>
            <a:endParaRPr lang="en-GB" sz="1300" b="1" dirty="0"/>
          </a:p>
        </p:txBody>
      </p:sp>
      <p:sp>
        <p:nvSpPr>
          <p:cNvPr id="15" name="Text Placeholder 5"/>
          <p:cNvSpPr txBox="1">
            <a:spLocks/>
          </p:cNvSpPr>
          <p:nvPr/>
        </p:nvSpPr>
        <p:spPr>
          <a:xfrm>
            <a:off x="439500" y="1580245"/>
            <a:ext cx="395832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b="1" dirty="0" smtClean="0">
                <a:solidFill>
                  <a:srgbClr val="120742"/>
                </a:solidFill>
              </a:rPr>
              <a:t>2.2</a:t>
            </a:r>
            <a:r>
              <a:rPr lang="en-GB" sz="1300" b="1" dirty="0" smtClean="0">
                <a:solidFill>
                  <a:srgbClr val="120742"/>
                </a:solidFill>
              </a:rPr>
              <a:t> </a:t>
            </a:r>
            <a:r>
              <a:rPr lang="en-GB" sz="1300" b="1" dirty="0" smtClean="0">
                <a:solidFill>
                  <a:srgbClr val="120742"/>
                </a:solidFill>
              </a:rPr>
              <a:t>million overseas visitors </a:t>
            </a:r>
            <a:r>
              <a:rPr lang="en-GB" sz="1300" i="1" dirty="0" smtClean="0">
                <a:solidFill>
                  <a:srgbClr val="120742"/>
                </a:solidFill>
              </a:rPr>
              <a:t>(</a:t>
            </a:r>
            <a:r>
              <a:rPr lang="en-GB" sz="1300" i="1" dirty="0">
                <a:solidFill>
                  <a:srgbClr val="120742"/>
                </a:solidFill>
              </a:rPr>
              <a:t>7</a:t>
            </a:r>
            <a:r>
              <a:rPr lang="en-GB" sz="1300" i="1" dirty="0" smtClean="0">
                <a:solidFill>
                  <a:srgbClr val="120742"/>
                </a:solidFill>
              </a:rPr>
              <a:t>% </a:t>
            </a:r>
            <a:r>
              <a:rPr lang="en-GB" sz="1300" i="1" dirty="0" smtClean="0">
                <a:solidFill>
                  <a:srgbClr val="120742"/>
                </a:solidFill>
              </a:rPr>
              <a:t>of all visitors to UK)</a:t>
            </a:r>
          </a:p>
          <a:p>
            <a:pPr marL="0" indent="0" algn="just">
              <a:buFont typeface="Arial"/>
              <a:buNone/>
            </a:pPr>
            <a:r>
              <a:rPr lang="en-GB" sz="1300" b="1" dirty="0" smtClean="0">
                <a:solidFill>
                  <a:srgbClr val="120742"/>
                </a:solidFill>
              </a:rPr>
              <a:t>0.9 million holiday visitors </a:t>
            </a:r>
            <a:r>
              <a:rPr lang="en-GB" sz="1300" i="1" dirty="0" smtClean="0">
                <a:solidFill>
                  <a:srgbClr val="120742"/>
                </a:solidFill>
              </a:rPr>
              <a:t>(7% of UK holiday visitors)</a:t>
            </a:r>
          </a:p>
        </p:txBody>
      </p:sp>
      <p:sp>
        <p:nvSpPr>
          <p:cNvPr id="18" name="Title 1"/>
          <p:cNvSpPr txBox="1">
            <a:spLocks/>
          </p:cNvSpPr>
          <p:nvPr/>
        </p:nvSpPr>
        <p:spPr>
          <a:xfrm>
            <a:off x="4859098" y="1300845"/>
            <a:ext cx="3618696" cy="29597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100" b="1" dirty="0" smtClean="0"/>
              <a:t>Most Visited Destinations </a:t>
            </a:r>
            <a:r>
              <a:rPr lang="en-GB" sz="900" b="1" dirty="0" smtClean="0"/>
              <a:t>(2015 holiday visitors only)</a:t>
            </a:r>
            <a:endParaRPr lang="en-GB" sz="900" b="1" dirty="0"/>
          </a:p>
        </p:txBody>
      </p:sp>
      <p:sp>
        <p:nvSpPr>
          <p:cNvPr id="23" name="Text Placeholder 5"/>
          <p:cNvSpPr txBox="1">
            <a:spLocks/>
          </p:cNvSpPr>
          <p:nvPr/>
        </p:nvSpPr>
        <p:spPr>
          <a:xfrm>
            <a:off x="4876517" y="1514564"/>
            <a:ext cx="3601277" cy="131572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100" b="1" dirty="0" smtClean="0">
                <a:solidFill>
                  <a:srgbClr val="120742"/>
                </a:solidFill>
              </a:rPr>
              <a:t>Bath	</a:t>
            </a:r>
            <a:r>
              <a:rPr lang="en-GB" sz="1100" b="1" dirty="0" smtClean="0">
                <a:solidFill>
                  <a:srgbClr val="120742"/>
                </a:solidFill>
              </a:rPr>
              <a:t>	</a:t>
            </a:r>
            <a:r>
              <a:rPr lang="en-GB" sz="1100" b="1" i="1" dirty="0" smtClean="0">
                <a:solidFill>
                  <a:srgbClr val="120742"/>
                </a:solidFill>
              </a:rPr>
              <a:t>208,000</a:t>
            </a:r>
            <a:endParaRPr lang="en-GB" sz="1100" i="1" dirty="0" smtClean="0">
              <a:solidFill>
                <a:srgbClr val="120742"/>
              </a:solidFill>
            </a:endParaRPr>
          </a:p>
          <a:p>
            <a:pPr marL="0" indent="0" algn="just">
              <a:buFont typeface="Arial"/>
              <a:buNone/>
            </a:pPr>
            <a:r>
              <a:rPr lang="en-GB" sz="1100" b="1" dirty="0" smtClean="0">
                <a:solidFill>
                  <a:srgbClr val="120742"/>
                </a:solidFill>
              </a:rPr>
              <a:t>Oxford	</a:t>
            </a:r>
            <a:r>
              <a:rPr lang="en-GB" sz="1100" b="1" dirty="0" smtClean="0">
                <a:solidFill>
                  <a:srgbClr val="120742"/>
                </a:solidFill>
              </a:rPr>
              <a:t>	</a:t>
            </a:r>
            <a:r>
              <a:rPr lang="en-GB" sz="1100" b="1" i="1" dirty="0" smtClean="0">
                <a:solidFill>
                  <a:srgbClr val="120742"/>
                </a:solidFill>
              </a:rPr>
              <a:t>180,000</a:t>
            </a:r>
            <a:endParaRPr lang="en-GB" sz="1100" b="1" i="1" dirty="0" smtClean="0">
              <a:solidFill>
                <a:srgbClr val="120742"/>
              </a:solidFill>
            </a:endParaRPr>
          </a:p>
          <a:p>
            <a:pPr marL="0" indent="0" algn="just">
              <a:buFont typeface="Arial"/>
              <a:buNone/>
            </a:pPr>
            <a:r>
              <a:rPr lang="en-GB" sz="1100" b="1" dirty="0" smtClean="0">
                <a:solidFill>
                  <a:srgbClr val="120742"/>
                </a:solidFill>
              </a:rPr>
              <a:t>York	</a:t>
            </a:r>
            <a:r>
              <a:rPr lang="en-GB" sz="1100" b="1" i="1" dirty="0" smtClean="0">
                <a:solidFill>
                  <a:srgbClr val="120742"/>
                </a:solidFill>
              </a:rPr>
              <a:t>	</a:t>
            </a:r>
            <a:r>
              <a:rPr lang="en-GB" sz="1100" b="1" i="1" dirty="0" smtClean="0">
                <a:solidFill>
                  <a:srgbClr val="120742"/>
                </a:solidFill>
              </a:rPr>
              <a:t>132,000</a:t>
            </a:r>
            <a:endParaRPr lang="en-GB" sz="1100" b="1" i="1" dirty="0" smtClean="0">
              <a:solidFill>
                <a:srgbClr val="120742"/>
              </a:solidFill>
            </a:endParaRPr>
          </a:p>
          <a:p>
            <a:pPr marL="0" indent="0" algn="just">
              <a:buFont typeface="Arial"/>
              <a:buNone/>
            </a:pPr>
            <a:r>
              <a:rPr lang="en-GB" sz="1100" b="1" dirty="0" smtClean="0">
                <a:solidFill>
                  <a:srgbClr val="120742"/>
                </a:solidFill>
              </a:rPr>
              <a:t>Cambridge	</a:t>
            </a:r>
            <a:r>
              <a:rPr lang="en-GB" sz="1100" b="1" i="1" dirty="0" smtClean="0">
                <a:solidFill>
                  <a:srgbClr val="120742"/>
                </a:solidFill>
              </a:rPr>
              <a:t>109,000</a:t>
            </a:r>
            <a:endParaRPr lang="en-GB" sz="1100" b="1" i="1" dirty="0" smtClean="0">
              <a:solidFill>
                <a:srgbClr val="120742"/>
              </a:solidFill>
            </a:endParaRPr>
          </a:p>
          <a:p>
            <a:pPr marL="0" indent="0" algn="just">
              <a:buFont typeface="Arial"/>
              <a:buNone/>
            </a:pPr>
            <a:r>
              <a:rPr lang="en-GB" sz="1100" b="1" dirty="0" smtClean="0">
                <a:solidFill>
                  <a:srgbClr val="120742"/>
                </a:solidFill>
              </a:rPr>
              <a:t>Canterbury</a:t>
            </a:r>
            <a:r>
              <a:rPr lang="en-GB" sz="1100" b="1" i="1" dirty="0" smtClean="0">
                <a:solidFill>
                  <a:srgbClr val="120742"/>
                </a:solidFill>
              </a:rPr>
              <a:t>	  </a:t>
            </a:r>
            <a:r>
              <a:rPr lang="en-GB" sz="1100" b="1" i="1" dirty="0" smtClean="0">
                <a:solidFill>
                  <a:srgbClr val="120742"/>
                </a:solidFill>
              </a:rPr>
              <a:t>99,000</a:t>
            </a:r>
            <a:endParaRPr lang="en-GB" sz="1100" b="1" i="1" dirty="0" smtClean="0">
              <a:solidFill>
                <a:srgbClr val="120742"/>
              </a:solidFill>
            </a:endParaRPr>
          </a:p>
          <a:p>
            <a:pPr marL="0" indent="0" algn="just">
              <a:buFont typeface="Arial"/>
              <a:buNone/>
            </a:pPr>
            <a:r>
              <a:rPr lang="en-GB" sz="1100" b="1" dirty="0" smtClean="0">
                <a:solidFill>
                  <a:srgbClr val="120742"/>
                </a:solidFill>
              </a:rPr>
              <a:t>Stratford</a:t>
            </a:r>
            <a:r>
              <a:rPr lang="en-GB" sz="1100" b="1" i="1" dirty="0" smtClean="0">
                <a:solidFill>
                  <a:srgbClr val="120742"/>
                </a:solidFill>
              </a:rPr>
              <a:t>	  </a:t>
            </a:r>
            <a:r>
              <a:rPr lang="en-GB" sz="1100" b="1" i="1" dirty="0" smtClean="0">
                <a:solidFill>
                  <a:srgbClr val="120742"/>
                </a:solidFill>
              </a:rPr>
              <a:t>61,000</a:t>
            </a:r>
            <a:endParaRPr lang="en-GB" sz="1100" i="1" dirty="0" smtClean="0">
              <a:solidFill>
                <a:srgbClr val="120742"/>
              </a:solidFill>
            </a:endParaRPr>
          </a:p>
        </p:txBody>
      </p:sp>
      <p:sp>
        <p:nvSpPr>
          <p:cNvPr id="24" name="Title 1"/>
          <p:cNvSpPr txBox="1">
            <a:spLocks/>
          </p:cNvSpPr>
          <p:nvPr/>
        </p:nvSpPr>
        <p:spPr>
          <a:xfrm>
            <a:off x="517877" y="2958015"/>
            <a:ext cx="190310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Source Markets (holiday)</a:t>
            </a:r>
            <a:endParaRPr lang="en-GB" sz="1000" b="1" dirty="0"/>
          </a:p>
        </p:txBody>
      </p:sp>
      <p:graphicFrame>
        <p:nvGraphicFramePr>
          <p:cNvPr id="25" name="Picture Placeholder 7"/>
          <p:cNvGraphicFramePr>
            <a:graphicFrameLocks/>
          </p:cNvGraphicFramePr>
          <p:nvPr>
            <p:extLst>
              <p:ext uri="{D42A27DB-BD31-4B8C-83A1-F6EECF244321}">
                <p14:modId xmlns:p14="http://schemas.microsoft.com/office/powerpoint/2010/main" val="3879746638"/>
              </p:ext>
            </p:extLst>
          </p:nvPr>
        </p:nvGraphicFramePr>
        <p:xfrm>
          <a:off x="25697" y="3097715"/>
          <a:ext cx="1189003" cy="2396125"/>
        </p:xfrm>
        <a:graphic>
          <a:graphicData uri="http://schemas.openxmlformats.org/drawingml/2006/chart">
            <c:chart xmlns:c="http://schemas.openxmlformats.org/drawingml/2006/chart" xmlns:r="http://schemas.openxmlformats.org/officeDocument/2006/relationships" r:id="rId2"/>
          </a:graphicData>
        </a:graphic>
      </p:graphicFrame>
      <p:cxnSp>
        <p:nvCxnSpPr>
          <p:cNvPr id="26" name="Straight Connector 25"/>
          <p:cNvCxnSpPr/>
          <p:nvPr/>
        </p:nvCxnSpPr>
        <p:spPr>
          <a:xfrm>
            <a:off x="2612571" y="3097715"/>
            <a:ext cx="0" cy="2396125"/>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27" name="Text Placeholder 5"/>
          <p:cNvSpPr txBox="1">
            <a:spLocks/>
          </p:cNvSpPr>
          <p:nvPr/>
        </p:nvSpPr>
        <p:spPr>
          <a:xfrm>
            <a:off x="1108025" y="3237415"/>
            <a:ext cx="3601277"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000" b="1" dirty="0" smtClean="0">
                <a:solidFill>
                  <a:srgbClr val="120742"/>
                </a:solidFill>
              </a:rPr>
              <a:t>Germany	</a:t>
            </a:r>
            <a:r>
              <a:rPr lang="en-GB" sz="1000" b="1" i="1" dirty="0" smtClean="0">
                <a:solidFill>
                  <a:srgbClr val="120742"/>
                </a:solidFill>
              </a:rPr>
              <a:t>125</a:t>
            </a:r>
            <a:r>
              <a:rPr lang="en-GB" sz="1000" b="1" i="1" dirty="0" smtClean="0">
                <a:solidFill>
                  <a:srgbClr val="120742"/>
                </a:solidFill>
              </a:rPr>
              <a:t>,000</a:t>
            </a:r>
            <a:endParaRPr lang="en-GB" sz="1000" i="1" dirty="0" smtClean="0">
              <a:solidFill>
                <a:srgbClr val="120742"/>
              </a:solidFill>
            </a:endParaRPr>
          </a:p>
          <a:p>
            <a:pPr marL="0" indent="0" algn="just">
              <a:buNone/>
            </a:pPr>
            <a:r>
              <a:rPr lang="en-GB" sz="1000" b="1" dirty="0">
                <a:solidFill>
                  <a:srgbClr val="120742"/>
                </a:solidFill>
              </a:rPr>
              <a:t>France	</a:t>
            </a:r>
            <a:r>
              <a:rPr lang="en-GB" sz="1000" b="1" i="1" dirty="0">
                <a:solidFill>
                  <a:srgbClr val="120742"/>
                </a:solidFill>
              </a:rPr>
              <a:t>	124,000</a:t>
            </a:r>
          </a:p>
          <a:p>
            <a:pPr marL="0" indent="0" algn="just">
              <a:buFont typeface="Arial"/>
              <a:buNone/>
            </a:pPr>
            <a:r>
              <a:rPr lang="en-GB" sz="1000" b="1" dirty="0" smtClean="0">
                <a:solidFill>
                  <a:srgbClr val="120742"/>
                </a:solidFill>
              </a:rPr>
              <a:t>USA</a:t>
            </a:r>
            <a:r>
              <a:rPr lang="en-GB" sz="1000" b="1" dirty="0" smtClean="0">
                <a:solidFill>
                  <a:srgbClr val="120742"/>
                </a:solidFill>
              </a:rPr>
              <a:t>		</a:t>
            </a:r>
            <a:r>
              <a:rPr lang="en-GB" sz="1000" b="1" i="1" dirty="0" smtClean="0">
                <a:solidFill>
                  <a:srgbClr val="120742"/>
                </a:solidFill>
              </a:rPr>
              <a:t>113</a:t>
            </a:r>
            <a:r>
              <a:rPr lang="en-GB" sz="1000" b="1" i="1" dirty="0" smtClean="0">
                <a:solidFill>
                  <a:srgbClr val="120742"/>
                </a:solidFill>
              </a:rPr>
              <a:t>,000</a:t>
            </a:r>
            <a:endParaRPr lang="en-GB" sz="1000" b="1" i="1" dirty="0" smtClean="0">
              <a:solidFill>
                <a:srgbClr val="120742"/>
              </a:solidFill>
            </a:endParaRPr>
          </a:p>
          <a:p>
            <a:pPr marL="0" indent="0" algn="just">
              <a:buNone/>
            </a:pPr>
            <a:r>
              <a:rPr lang="en-GB" sz="1000" b="1" dirty="0">
                <a:solidFill>
                  <a:srgbClr val="120742"/>
                </a:solidFill>
              </a:rPr>
              <a:t>Australia</a:t>
            </a:r>
            <a:r>
              <a:rPr lang="en-GB" sz="1000" b="1" i="1" dirty="0">
                <a:solidFill>
                  <a:srgbClr val="120742"/>
                </a:solidFill>
              </a:rPr>
              <a:t>	  70,000</a:t>
            </a:r>
          </a:p>
          <a:p>
            <a:pPr marL="0" indent="0" algn="just">
              <a:buNone/>
            </a:pPr>
            <a:r>
              <a:rPr lang="en-GB" sz="1000" b="1" dirty="0">
                <a:solidFill>
                  <a:srgbClr val="120742"/>
                </a:solidFill>
              </a:rPr>
              <a:t>Netherlands</a:t>
            </a:r>
            <a:r>
              <a:rPr lang="en-GB" sz="1000" b="1" i="1" dirty="0">
                <a:solidFill>
                  <a:srgbClr val="120742"/>
                </a:solidFill>
              </a:rPr>
              <a:t>	  64,000</a:t>
            </a:r>
          </a:p>
          <a:p>
            <a:pPr marL="0" indent="0" algn="just">
              <a:buFont typeface="Arial"/>
              <a:buNone/>
            </a:pPr>
            <a:r>
              <a:rPr lang="en-GB" sz="1000" b="1" dirty="0" smtClean="0">
                <a:solidFill>
                  <a:srgbClr val="120742"/>
                </a:solidFill>
              </a:rPr>
              <a:t>Nordics</a:t>
            </a:r>
            <a:r>
              <a:rPr lang="en-GB" sz="1000" b="1" dirty="0" smtClean="0">
                <a:solidFill>
                  <a:srgbClr val="120742"/>
                </a:solidFill>
              </a:rPr>
              <a:t>	</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56</a:t>
            </a:r>
            <a:r>
              <a:rPr lang="en-GB" sz="1000" b="1" i="1" dirty="0" smtClean="0">
                <a:solidFill>
                  <a:srgbClr val="120742"/>
                </a:solidFill>
              </a:rPr>
              <a:t>,000</a:t>
            </a:r>
            <a:endParaRPr lang="en-GB" sz="1000" b="1" i="1" dirty="0" smtClean="0">
              <a:solidFill>
                <a:srgbClr val="120742"/>
              </a:solidFill>
            </a:endParaRPr>
          </a:p>
          <a:p>
            <a:pPr marL="0" indent="0" algn="just">
              <a:buNone/>
            </a:pPr>
            <a:r>
              <a:rPr lang="en-GB" sz="1000" b="1" dirty="0">
                <a:solidFill>
                  <a:srgbClr val="120742"/>
                </a:solidFill>
              </a:rPr>
              <a:t>Italy</a:t>
            </a:r>
            <a:r>
              <a:rPr lang="en-GB" sz="1000" b="1" i="1" dirty="0">
                <a:solidFill>
                  <a:srgbClr val="120742"/>
                </a:solidFill>
              </a:rPr>
              <a:t>		  40,000</a:t>
            </a:r>
          </a:p>
          <a:p>
            <a:pPr marL="0" indent="0" algn="just">
              <a:buFont typeface="Arial"/>
              <a:buNone/>
            </a:pPr>
            <a:r>
              <a:rPr lang="en-GB" sz="1000" b="1" dirty="0" smtClean="0">
                <a:solidFill>
                  <a:srgbClr val="120742"/>
                </a:solidFill>
              </a:rPr>
              <a:t>Spain</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35</a:t>
            </a:r>
            <a:r>
              <a:rPr lang="en-GB" sz="1000" b="1" i="1" dirty="0" smtClean="0">
                <a:solidFill>
                  <a:srgbClr val="120742"/>
                </a:solidFill>
              </a:rPr>
              <a:t>,000</a:t>
            </a:r>
            <a:endParaRPr lang="en-GB" sz="1000" b="1" i="1" dirty="0" smtClean="0">
              <a:solidFill>
                <a:srgbClr val="120742"/>
              </a:solidFill>
            </a:endParaRPr>
          </a:p>
          <a:p>
            <a:pPr marL="0" indent="0" algn="just">
              <a:buFont typeface="Arial"/>
              <a:buNone/>
            </a:pPr>
            <a:r>
              <a:rPr lang="en-GB" sz="1000" b="1" dirty="0" smtClean="0">
                <a:solidFill>
                  <a:srgbClr val="120742"/>
                </a:solidFill>
              </a:rPr>
              <a:t>China</a:t>
            </a:r>
            <a:r>
              <a:rPr lang="en-GB" sz="1000" b="1" i="1" dirty="0" smtClean="0">
                <a:solidFill>
                  <a:srgbClr val="120742"/>
                </a:solidFill>
              </a:rPr>
              <a:t>		</a:t>
            </a:r>
            <a:r>
              <a:rPr lang="en-GB" sz="1000" b="1" i="1" dirty="0" smtClean="0">
                <a:solidFill>
                  <a:srgbClr val="120742"/>
                </a:solidFill>
              </a:rPr>
              <a:t>  19,000</a:t>
            </a:r>
            <a:endParaRPr lang="en-GB" sz="1000" i="1" dirty="0" smtClean="0">
              <a:solidFill>
                <a:srgbClr val="120742"/>
              </a:solidFill>
            </a:endParaRPr>
          </a:p>
        </p:txBody>
      </p:sp>
      <p:sp>
        <p:nvSpPr>
          <p:cNvPr id="28" name="Title 1"/>
          <p:cNvSpPr txBox="1">
            <a:spLocks/>
          </p:cNvSpPr>
          <p:nvPr/>
        </p:nvSpPr>
        <p:spPr>
          <a:xfrm>
            <a:off x="2786742" y="2969634"/>
            <a:ext cx="95155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Seasonality</a:t>
            </a:r>
            <a:endParaRPr lang="en-GB" sz="1000" b="1" dirty="0"/>
          </a:p>
        </p:txBody>
      </p:sp>
      <p:graphicFrame>
        <p:nvGraphicFramePr>
          <p:cNvPr id="29" name="Picture Placeholder 7"/>
          <p:cNvGraphicFramePr>
            <a:graphicFrameLocks/>
          </p:cNvGraphicFramePr>
          <p:nvPr>
            <p:extLst>
              <p:ext uri="{D42A27DB-BD31-4B8C-83A1-F6EECF244321}">
                <p14:modId xmlns:p14="http://schemas.microsoft.com/office/powerpoint/2010/main" val="3379606474"/>
              </p:ext>
            </p:extLst>
          </p:nvPr>
        </p:nvGraphicFramePr>
        <p:xfrm>
          <a:off x="2612571" y="3097715"/>
          <a:ext cx="1213593" cy="2479797"/>
        </p:xfrm>
        <a:graphic>
          <a:graphicData uri="http://schemas.openxmlformats.org/drawingml/2006/chart">
            <c:chart xmlns:c="http://schemas.openxmlformats.org/drawingml/2006/chart" xmlns:r="http://schemas.openxmlformats.org/officeDocument/2006/relationships" r:id="rId3"/>
          </a:graphicData>
        </a:graphic>
      </p:graphicFrame>
      <p:cxnSp>
        <p:nvCxnSpPr>
          <p:cNvPr id="30" name="Straight Connector 29"/>
          <p:cNvCxnSpPr/>
          <p:nvPr/>
        </p:nvCxnSpPr>
        <p:spPr>
          <a:xfrm>
            <a:off x="3914503" y="3109334"/>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7045234" y="3149519"/>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5347063" y="3136542"/>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graphicFrame>
        <p:nvGraphicFramePr>
          <p:cNvPr id="34" name="Picture Placeholder 7"/>
          <p:cNvGraphicFramePr>
            <a:graphicFrameLocks/>
          </p:cNvGraphicFramePr>
          <p:nvPr>
            <p:extLst>
              <p:ext uri="{D42A27DB-BD31-4B8C-83A1-F6EECF244321}">
                <p14:modId xmlns:p14="http://schemas.microsoft.com/office/powerpoint/2010/main" val="1791882218"/>
              </p:ext>
            </p:extLst>
          </p:nvPr>
        </p:nvGraphicFramePr>
        <p:xfrm>
          <a:off x="4038742" y="3085649"/>
          <a:ext cx="1184364" cy="2479797"/>
        </p:xfrm>
        <a:graphic>
          <a:graphicData uri="http://schemas.openxmlformats.org/drawingml/2006/chart">
            <c:chart xmlns:c="http://schemas.openxmlformats.org/drawingml/2006/chart" xmlns:r="http://schemas.openxmlformats.org/officeDocument/2006/relationships" r:id="rId4"/>
          </a:graphicData>
        </a:graphic>
      </p:graphicFrame>
      <p:sp>
        <p:nvSpPr>
          <p:cNvPr id="35" name="Title 1"/>
          <p:cNvSpPr txBox="1">
            <a:spLocks/>
          </p:cNvSpPr>
          <p:nvPr/>
        </p:nvSpPr>
        <p:spPr>
          <a:xfrm>
            <a:off x="4423468" y="2979424"/>
            <a:ext cx="5019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Age</a:t>
            </a:r>
            <a:endParaRPr lang="en-GB" sz="1000" b="1" dirty="0"/>
          </a:p>
        </p:txBody>
      </p:sp>
      <p:graphicFrame>
        <p:nvGraphicFramePr>
          <p:cNvPr id="36" name="Chart 35"/>
          <p:cNvGraphicFramePr/>
          <p:nvPr>
            <p:extLst>
              <p:ext uri="{D42A27DB-BD31-4B8C-83A1-F6EECF244321}">
                <p14:modId xmlns:p14="http://schemas.microsoft.com/office/powerpoint/2010/main" val="2509116885"/>
              </p:ext>
            </p:extLst>
          </p:nvPr>
        </p:nvGraphicFramePr>
        <p:xfrm>
          <a:off x="5475372" y="3294409"/>
          <a:ext cx="1569862" cy="2271037"/>
        </p:xfrm>
        <a:graphic>
          <a:graphicData uri="http://schemas.openxmlformats.org/drawingml/2006/chart">
            <c:chart xmlns:c="http://schemas.openxmlformats.org/drawingml/2006/chart" xmlns:r="http://schemas.openxmlformats.org/officeDocument/2006/relationships" r:id="rId5"/>
          </a:graphicData>
        </a:graphic>
      </p:graphicFrame>
      <p:sp>
        <p:nvSpPr>
          <p:cNvPr id="37" name="Title 1"/>
          <p:cNvSpPr txBox="1">
            <a:spLocks/>
          </p:cNvSpPr>
          <p:nvPr/>
        </p:nvSpPr>
        <p:spPr>
          <a:xfrm>
            <a:off x="5505709" y="2945949"/>
            <a:ext cx="156023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Family Visitor Incidence</a:t>
            </a:r>
            <a:endParaRPr lang="en-GB" sz="1000" b="1" dirty="0"/>
          </a:p>
        </p:txBody>
      </p:sp>
      <p:graphicFrame>
        <p:nvGraphicFramePr>
          <p:cNvPr id="38" name="Chart Placeholder 6"/>
          <p:cNvGraphicFramePr>
            <a:graphicFrameLocks noGrp="1"/>
          </p:cNvGraphicFramePr>
          <p:nvPr>
            <p:ph type="chart" sz="quarter" idx="10"/>
            <p:extLst>
              <p:ext uri="{D42A27DB-BD31-4B8C-83A1-F6EECF244321}">
                <p14:modId xmlns:p14="http://schemas.microsoft.com/office/powerpoint/2010/main" val="4256913868"/>
              </p:ext>
            </p:extLst>
          </p:nvPr>
        </p:nvGraphicFramePr>
        <p:xfrm>
          <a:off x="7229076" y="3225349"/>
          <a:ext cx="1914924" cy="1912708"/>
        </p:xfrm>
        <a:graphic>
          <a:graphicData uri="http://schemas.openxmlformats.org/drawingml/2006/chart">
            <c:chart xmlns:c="http://schemas.openxmlformats.org/drawingml/2006/chart" xmlns:r="http://schemas.openxmlformats.org/officeDocument/2006/relationships" r:id="rId6"/>
          </a:graphicData>
        </a:graphic>
      </p:graphicFrame>
      <p:sp>
        <p:nvSpPr>
          <p:cNvPr id="39" name="Title 1"/>
          <p:cNvSpPr txBox="1">
            <a:spLocks/>
          </p:cNvSpPr>
          <p:nvPr/>
        </p:nvSpPr>
        <p:spPr>
          <a:xfrm>
            <a:off x="7506797" y="3006558"/>
            <a:ext cx="144562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Accommodation</a:t>
            </a:r>
            <a:endParaRPr lang="en-GB" sz="1000" b="1" dirty="0"/>
          </a:p>
        </p:txBody>
      </p:sp>
      <p:sp>
        <p:nvSpPr>
          <p:cNvPr id="31" name="Title 1"/>
          <p:cNvSpPr txBox="1">
            <a:spLocks/>
          </p:cNvSpPr>
          <p:nvPr/>
        </p:nvSpPr>
        <p:spPr>
          <a:xfrm>
            <a:off x="527367" y="5820529"/>
            <a:ext cx="4819695"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marL="723900" indent="-723900"/>
            <a:r>
              <a:rPr lang="en-GB" sz="1300" b="1" dirty="0" smtClean="0"/>
              <a:t>N.B. 	All data relates to annual averages 2013-15</a:t>
            </a:r>
          </a:p>
          <a:p>
            <a:pPr marL="723900" indent="-723900"/>
            <a:r>
              <a:rPr lang="en-GB" sz="1300" b="1" i="1" dirty="0" smtClean="0"/>
              <a:t>Source: 	International Passenger Survey (2013-15)</a:t>
            </a:r>
            <a:endParaRPr lang="en-GB" sz="1300" b="1" i="1" dirty="0"/>
          </a:p>
        </p:txBody>
      </p:sp>
    </p:spTree>
    <p:extLst>
      <p:ext uri="{BB962C8B-B14F-4D97-AF65-F5344CB8AC3E}">
        <p14:creationId xmlns:p14="http://schemas.microsoft.com/office/powerpoint/2010/main" val="40914190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1" y="794898"/>
            <a:ext cx="8813799" cy="558801"/>
          </a:xfrm>
        </p:spPr>
        <p:txBody>
          <a:bodyPr/>
          <a:lstStyle/>
          <a:p>
            <a:r>
              <a:rPr lang="en-GB" sz="2100" dirty="0" smtClean="0"/>
              <a:t>Coastal Towns - </a:t>
            </a:r>
            <a:r>
              <a:rPr lang="en-GB" sz="2100" dirty="0" smtClean="0"/>
              <a:t>summary</a:t>
            </a:r>
            <a:endParaRPr lang="en-GB" sz="2100" dirty="0"/>
          </a:p>
        </p:txBody>
      </p:sp>
      <p:sp>
        <p:nvSpPr>
          <p:cNvPr id="5" name="Picture Placeholder 4"/>
          <p:cNvSpPr>
            <a:spLocks noGrp="1"/>
          </p:cNvSpPr>
          <p:nvPr>
            <p:ph type="pic" sz="quarter" idx="14"/>
          </p:nvPr>
        </p:nvSpPr>
        <p:spPr/>
      </p:sp>
      <p:sp>
        <p:nvSpPr>
          <p:cNvPr id="16" name="Text Placeholder 6"/>
          <p:cNvSpPr>
            <a:spLocks noGrp="1"/>
          </p:cNvSpPr>
          <p:nvPr>
            <p:ph type="body" sz="quarter" idx="13"/>
          </p:nvPr>
        </p:nvSpPr>
        <p:spPr>
          <a:xfrm>
            <a:off x="685796" y="6396162"/>
            <a:ext cx="2440301" cy="274638"/>
          </a:xfrm>
        </p:spPr>
        <p:txBody>
          <a:bodyPr/>
          <a:lstStyle/>
          <a:p>
            <a:r>
              <a:rPr lang="en-GB" sz="1000" dirty="0" smtClean="0"/>
              <a:t>Destination Type Summaries</a:t>
            </a:r>
            <a:endParaRPr lang="en-GB" sz="1000" dirty="0"/>
          </a:p>
        </p:txBody>
      </p:sp>
      <p:sp>
        <p:nvSpPr>
          <p:cNvPr id="12" name="Title 1"/>
          <p:cNvSpPr txBox="1">
            <a:spLocks/>
          </p:cNvSpPr>
          <p:nvPr/>
        </p:nvSpPr>
        <p:spPr>
          <a:xfrm>
            <a:off x="439499" y="1300845"/>
            <a:ext cx="32987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300" b="1" dirty="0" smtClean="0"/>
              <a:t>Market Size (annual)</a:t>
            </a:r>
            <a:endParaRPr lang="en-GB" sz="1300" b="1" dirty="0"/>
          </a:p>
        </p:txBody>
      </p:sp>
      <p:sp>
        <p:nvSpPr>
          <p:cNvPr id="15" name="Text Placeholder 5"/>
          <p:cNvSpPr txBox="1">
            <a:spLocks/>
          </p:cNvSpPr>
          <p:nvPr/>
        </p:nvSpPr>
        <p:spPr>
          <a:xfrm>
            <a:off x="439500" y="1580245"/>
            <a:ext cx="395832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b="1" dirty="0" smtClean="0">
                <a:solidFill>
                  <a:srgbClr val="120742"/>
                </a:solidFill>
              </a:rPr>
              <a:t>1.6</a:t>
            </a:r>
            <a:r>
              <a:rPr lang="en-GB" sz="1300" b="1" dirty="0" smtClean="0">
                <a:solidFill>
                  <a:srgbClr val="120742"/>
                </a:solidFill>
              </a:rPr>
              <a:t> </a:t>
            </a:r>
            <a:r>
              <a:rPr lang="en-GB" sz="1300" b="1" dirty="0" smtClean="0">
                <a:solidFill>
                  <a:srgbClr val="120742"/>
                </a:solidFill>
              </a:rPr>
              <a:t>million overseas visitors </a:t>
            </a:r>
            <a:r>
              <a:rPr lang="en-GB" sz="1300" i="1" dirty="0" smtClean="0">
                <a:solidFill>
                  <a:srgbClr val="120742"/>
                </a:solidFill>
              </a:rPr>
              <a:t>(</a:t>
            </a:r>
            <a:r>
              <a:rPr lang="en-GB" sz="1300" i="1" dirty="0">
                <a:solidFill>
                  <a:srgbClr val="120742"/>
                </a:solidFill>
              </a:rPr>
              <a:t>5</a:t>
            </a:r>
            <a:r>
              <a:rPr lang="en-GB" sz="1300" i="1" dirty="0" smtClean="0">
                <a:solidFill>
                  <a:srgbClr val="120742"/>
                </a:solidFill>
              </a:rPr>
              <a:t>% </a:t>
            </a:r>
            <a:r>
              <a:rPr lang="en-GB" sz="1300" i="1" dirty="0" smtClean="0">
                <a:solidFill>
                  <a:srgbClr val="120742"/>
                </a:solidFill>
              </a:rPr>
              <a:t>of all visitors to UK)</a:t>
            </a:r>
          </a:p>
          <a:p>
            <a:pPr marL="0" indent="0" algn="just">
              <a:buFont typeface="Arial"/>
              <a:buNone/>
            </a:pPr>
            <a:r>
              <a:rPr lang="en-GB" sz="1300" b="1" dirty="0" smtClean="0">
                <a:solidFill>
                  <a:srgbClr val="120742"/>
                </a:solidFill>
              </a:rPr>
              <a:t>0.7 </a:t>
            </a:r>
            <a:r>
              <a:rPr lang="en-GB" sz="1300" b="1" dirty="0" smtClean="0">
                <a:solidFill>
                  <a:srgbClr val="120742"/>
                </a:solidFill>
              </a:rPr>
              <a:t>million holiday visitors </a:t>
            </a:r>
            <a:r>
              <a:rPr lang="en-GB" sz="1300" i="1" dirty="0" smtClean="0">
                <a:solidFill>
                  <a:srgbClr val="120742"/>
                </a:solidFill>
              </a:rPr>
              <a:t>(6% </a:t>
            </a:r>
            <a:r>
              <a:rPr lang="en-GB" sz="1300" i="1" dirty="0" smtClean="0">
                <a:solidFill>
                  <a:srgbClr val="120742"/>
                </a:solidFill>
              </a:rPr>
              <a:t>of UK holiday visitors)</a:t>
            </a:r>
          </a:p>
        </p:txBody>
      </p:sp>
      <p:sp>
        <p:nvSpPr>
          <p:cNvPr id="18" name="Title 1"/>
          <p:cNvSpPr txBox="1">
            <a:spLocks/>
          </p:cNvSpPr>
          <p:nvPr/>
        </p:nvSpPr>
        <p:spPr>
          <a:xfrm>
            <a:off x="4859098" y="1300845"/>
            <a:ext cx="3618696" cy="29597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100" b="1" dirty="0" smtClean="0"/>
              <a:t>Most Visited Destinations </a:t>
            </a:r>
            <a:r>
              <a:rPr lang="en-GB" sz="900" b="1" dirty="0" smtClean="0"/>
              <a:t>(2015 holiday visitors only)</a:t>
            </a:r>
            <a:endParaRPr lang="en-GB" sz="900" b="1" dirty="0"/>
          </a:p>
        </p:txBody>
      </p:sp>
      <p:sp>
        <p:nvSpPr>
          <p:cNvPr id="23" name="Text Placeholder 5"/>
          <p:cNvSpPr txBox="1">
            <a:spLocks/>
          </p:cNvSpPr>
          <p:nvPr/>
        </p:nvSpPr>
        <p:spPr>
          <a:xfrm>
            <a:off x="4876517" y="1514564"/>
            <a:ext cx="3601277" cy="131572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100" b="1" dirty="0" smtClean="0">
                <a:solidFill>
                  <a:srgbClr val="120742"/>
                </a:solidFill>
              </a:rPr>
              <a:t>Brighton</a:t>
            </a:r>
            <a:r>
              <a:rPr lang="en-GB" sz="1100" b="1" dirty="0" smtClean="0">
                <a:solidFill>
                  <a:srgbClr val="120742"/>
                </a:solidFill>
              </a:rPr>
              <a:t>	</a:t>
            </a:r>
            <a:r>
              <a:rPr lang="en-GB" sz="1100" b="1" i="1" dirty="0" smtClean="0">
                <a:solidFill>
                  <a:srgbClr val="120742"/>
                </a:solidFill>
              </a:rPr>
              <a:t>211,000</a:t>
            </a:r>
            <a:endParaRPr lang="en-GB" sz="1100" i="1" dirty="0" smtClean="0">
              <a:solidFill>
                <a:srgbClr val="120742"/>
              </a:solidFill>
            </a:endParaRPr>
          </a:p>
          <a:p>
            <a:pPr marL="0" indent="0" algn="just">
              <a:buFont typeface="Arial"/>
              <a:buNone/>
            </a:pPr>
            <a:r>
              <a:rPr lang="en-GB" sz="1100" b="1" dirty="0" smtClean="0">
                <a:solidFill>
                  <a:srgbClr val="120742"/>
                </a:solidFill>
              </a:rPr>
              <a:t>Hastings</a:t>
            </a:r>
            <a:r>
              <a:rPr lang="en-GB" sz="1100" b="1" dirty="0" smtClean="0">
                <a:solidFill>
                  <a:srgbClr val="120742"/>
                </a:solidFill>
              </a:rPr>
              <a:t>	</a:t>
            </a:r>
            <a:r>
              <a:rPr lang="en-GB" sz="1100" b="1" dirty="0" smtClean="0">
                <a:solidFill>
                  <a:srgbClr val="120742"/>
                </a:solidFill>
              </a:rPr>
              <a:t>  </a:t>
            </a:r>
            <a:r>
              <a:rPr lang="en-GB" sz="1100" b="1" i="1" dirty="0" smtClean="0">
                <a:solidFill>
                  <a:srgbClr val="120742"/>
                </a:solidFill>
              </a:rPr>
              <a:t>99</a:t>
            </a:r>
            <a:r>
              <a:rPr lang="en-GB" sz="1100" b="1" i="1" dirty="0" smtClean="0">
                <a:solidFill>
                  <a:srgbClr val="120742"/>
                </a:solidFill>
              </a:rPr>
              <a:t>,000</a:t>
            </a:r>
            <a:endParaRPr lang="en-GB" sz="1100" b="1" i="1" dirty="0" smtClean="0">
              <a:solidFill>
                <a:srgbClr val="120742"/>
              </a:solidFill>
            </a:endParaRPr>
          </a:p>
          <a:p>
            <a:pPr marL="0" indent="0" algn="just">
              <a:buFont typeface="Arial"/>
              <a:buNone/>
            </a:pPr>
            <a:r>
              <a:rPr lang="en-GB" sz="1100" b="1" dirty="0" smtClean="0">
                <a:solidFill>
                  <a:srgbClr val="120742"/>
                </a:solidFill>
              </a:rPr>
              <a:t>Eastbourne	  74,000</a:t>
            </a:r>
          </a:p>
          <a:p>
            <a:pPr marL="0" indent="0" algn="just">
              <a:buFont typeface="Arial"/>
              <a:buNone/>
            </a:pPr>
            <a:r>
              <a:rPr lang="en-GB" sz="1100" b="1" dirty="0" smtClean="0">
                <a:solidFill>
                  <a:srgbClr val="120742"/>
                </a:solidFill>
              </a:rPr>
              <a:t>Bournemouth</a:t>
            </a:r>
            <a:r>
              <a:rPr lang="en-GB" sz="1100" b="1" i="1" dirty="0" smtClean="0">
                <a:solidFill>
                  <a:srgbClr val="120742"/>
                </a:solidFill>
              </a:rPr>
              <a:t>	</a:t>
            </a:r>
            <a:r>
              <a:rPr lang="en-GB" sz="1100" b="1" i="1" dirty="0" smtClean="0">
                <a:solidFill>
                  <a:srgbClr val="120742"/>
                </a:solidFill>
              </a:rPr>
              <a:t>  </a:t>
            </a:r>
            <a:r>
              <a:rPr lang="en-GB" sz="1100" b="1" i="1" dirty="0" smtClean="0">
                <a:solidFill>
                  <a:srgbClr val="120742"/>
                </a:solidFill>
              </a:rPr>
              <a:t>68</a:t>
            </a:r>
            <a:r>
              <a:rPr lang="en-GB" sz="1100" b="1" i="1" dirty="0" smtClean="0">
                <a:solidFill>
                  <a:srgbClr val="120742"/>
                </a:solidFill>
              </a:rPr>
              <a:t>,000</a:t>
            </a:r>
            <a:endParaRPr lang="en-GB" sz="1100" b="1" i="1" dirty="0" smtClean="0">
              <a:solidFill>
                <a:srgbClr val="120742"/>
              </a:solidFill>
            </a:endParaRPr>
          </a:p>
          <a:p>
            <a:pPr marL="0" indent="0" algn="just">
              <a:buFont typeface="Arial"/>
              <a:buNone/>
            </a:pPr>
            <a:r>
              <a:rPr lang="en-GB" sz="1100" b="1" dirty="0" smtClean="0">
                <a:solidFill>
                  <a:srgbClr val="120742"/>
                </a:solidFill>
              </a:rPr>
              <a:t>Torbay</a:t>
            </a:r>
            <a:r>
              <a:rPr lang="en-GB" sz="1100" b="1" i="1" dirty="0" smtClean="0">
                <a:solidFill>
                  <a:srgbClr val="120742"/>
                </a:solidFill>
              </a:rPr>
              <a:t>		</a:t>
            </a:r>
            <a:r>
              <a:rPr lang="en-GB" sz="1100" b="1" i="1" dirty="0">
                <a:solidFill>
                  <a:srgbClr val="120742"/>
                </a:solidFill>
              </a:rPr>
              <a:t> </a:t>
            </a:r>
            <a:r>
              <a:rPr lang="en-GB" sz="1100" b="1" i="1" dirty="0" smtClean="0">
                <a:solidFill>
                  <a:srgbClr val="120742"/>
                </a:solidFill>
              </a:rPr>
              <a:t> 36</a:t>
            </a:r>
            <a:r>
              <a:rPr lang="en-GB" sz="1100" b="1" i="1" dirty="0" smtClean="0">
                <a:solidFill>
                  <a:srgbClr val="120742"/>
                </a:solidFill>
              </a:rPr>
              <a:t>,000</a:t>
            </a:r>
            <a:endParaRPr lang="en-GB" sz="1100" b="1" i="1" dirty="0" smtClean="0">
              <a:solidFill>
                <a:srgbClr val="120742"/>
              </a:solidFill>
            </a:endParaRPr>
          </a:p>
          <a:p>
            <a:pPr marL="0" indent="0" algn="just">
              <a:buFont typeface="Arial"/>
              <a:buNone/>
            </a:pPr>
            <a:r>
              <a:rPr lang="en-GB" sz="1100" b="1" dirty="0" err="1" smtClean="0">
                <a:solidFill>
                  <a:srgbClr val="120742"/>
                </a:solidFill>
              </a:rPr>
              <a:t>St.Ives</a:t>
            </a:r>
            <a:r>
              <a:rPr lang="en-GB" sz="1100" b="1" dirty="0" smtClean="0">
                <a:solidFill>
                  <a:srgbClr val="120742"/>
                </a:solidFill>
              </a:rPr>
              <a:t>	</a:t>
            </a:r>
            <a:r>
              <a:rPr lang="en-GB" sz="1100" b="1" i="1" dirty="0" smtClean="0">
                <a:solidFill>
                  <a:srgbClr val="120742"/>
                </a:solidFill>
              </a:rPr>
              <a:t>	  </a:t>
            </a:r>
            <a:r>
              <a:rPr lang="en-GB" sz="1100" b="1" i="1" dirty="0" smtClean="0">
                <a:solidFill>
                  <a:srgbClr val="120742"/>
                </a:solidFill>
              </a:rPr>
              <a:t>36</a:t>
            </a:r>
            <a:r>
              <a:rPr lang="en-GB" sz="1100" b="1" i="1" dirty="0" smtClean="0">
                <a:solidFill>
                  <a:srgbClr val="120742"/>
                </a:solidFill>
              </a:rPr>
              <a:t>,000</a:t>
            </a:r>
            <a:endParaRPr lang="en-GB" sz="1100" b="1" i="1" dirty="0" smtClean="0">
              <a:solidFill>
                <a:srgbClr val="120742"/>
              </a:solidFill>
            </a:endParaRPr>
          </a:p>
          <a:p>
            <a:pPr marL="0" indent="0" algn="just">
              <a:buFont typeface="Arial"/>
              <a:buNone/>
            </a:pPr>
            <a:r>
              <a:rPr lang="en-GB" sz="1100" b="1" dirty="0" smtClean="0">
                <a:solidFill>
                  <a:srgbClr val="120742"/>
                </a:solidFill>
              </a:rPr>
              <a:t>Dover</a:t>
            </a:r>
            <a:r>
              <a:rPr lang="en-GB" sz="1100" b="1" i="1" dirty="0" smtClean="0">
                <a:solidFill>
                  <a:srgbClr val="120742"/>
                </a:solidFill>
              </a:rPr>
              <a:t>		  </a:t>
            </a:r>
            <a:r>
              <a:rPr lang="en-GB" sz="1100" b="1" i="1" dirty="0" smtClean="0">
                <a:solidFill>
                  <a:srgbClr val="120742"/>
                </a:solidFill>
              </a:rPr>
              <a:t>36,000</a:t>
            </a:r>
            <a:endParaRPr lang="en-GB" sz="1100" i="1" dirty="0" smtClean="0">
              <a:solidFill>
                <a:srgbClr val="120742"/>
              </a:solidFill>
            </a:endParaRPr>
          </a:p>
        </p:txBody>
      </p:sp>
      <p:sp>
        <p:nvSpPr>
          <p:cNvPr id="24" name="Title 1"/>
          <p:cNvSpPr txBox="1">
            <a:spLocks/>
          </p:cNvSpPr>
          <p:nvPr/>
        </p:nvSpPr>
        <p:spPr>
          <a:xfrm>
            <a:off x="517877" y="2958015"/>
            <a:ext cx="190310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Source Markets (holiday)</a:t>
            </a:r>
            <a:endParaRPr lang="en-GB" sz="1000" b="1" dirty="0"/>
          </a:p>
        </p:txBody>
      </p:sp>
      <p:cxnSp>
        <p:nvCxnSpPr>
          <p:cNvPr id="26" name="Straight Connector 25"/>
          <p:cNvCxnSpPr/>
          <p:nvPr/>
        </p:nvCxnSpPr>
        <p:spPr>
          <a:xfrm>
            <a:off x="2612571" y="3097715"/>
            <a:ext cx="0" cy="2396125"/>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27" name="Text Placeholder 5"/>
          <p:cNvSpPr txBox="1">
            <a:spLocks/>
          </p:cNvSpPr>
          <p:nvPr/>
        </p:nvSpPr>
        <p:spPr>
          <a:xfrm>
            <a:off x="1108025" y="3237415"/>
            <a:ext cx="3601277"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000" b="1" dirty="0" smtClean="0">
                <a:solidFill>
                  <a:srgbClr val="120742"/>
                </a:solidFill>
              </a:rPr>
              <a:t>Germany	</a:t>
            </a:r>
            <a:r>
              <a:rPr lang="en-GB" sz="1000" b="1" i="1" dirty="0" smtClean="0">
                <a:solidFill>
                  <a:srgbClr val="120742"/>
                </a:solidFill>
              </a:rPr>
              <a:t>203</a:t>
            </a:r>
            <a:r>
              <a:rPr lang="en-GB" sz="1000" b="1" i="1" dirty="0" smtClean="0">
                <a:solidFill>
                  <a:srgbClr val="120742"/>
                </a:solidFill>
              </a:rPr>
              <a:t>,000</a:t>
            </a:r>
            <a:endParaRPr lang="en-GB" sz="1000" i="1" dirty="0" smtClean="0">
              <a:solidFill>
                <a:srgbClr val="120742"/>
              </a:solidFill>
            </a:endParaRPr>
          </a:p>
          <a:p>
            <a:pPr marL="0" indent="0" algn="just">
              <a:buNone/>
            </a:pPr>
            <a:r>
              <a:rPr lang="en-GB" sz="1000" b="1" dirty="0">
                <a:solidFill>
                  <a:srgbClr val="120742"/>
                </a:solidFill>
              </a:rPr>
              <a:t>France	</a:t>
            </a:r>
            <a:r>
              <a:rPr lang="en-GB" sz="1000" b="1" i="1" dirty="0">
                <a:solidFill>
                  <a:srgbClr val="120742"/>
                </a:solidFill>
              </a:rPr>
              <a:t>	</a:t>
            </a:r>
            <a:r>
              <a:rPr lang="en-GB" sz="1000" b="1" i="1" dirty="0" smtClean="0">
                <a:solidFill>
                  <a:srgbClr val="120742"/>
                </a:solidFill>
              </a:rPr>
              <a:t>  96,000</a:t>
            </a:r>
            <a:endParaRPr lang="en-GB" sz="1000" b="1" i="1" dirty="0">
              <a:solidFill>
                <a:srgbClr val="120742"/>
              </a:solidFill>
            </a:endParaRPr>
          </a:p>
          <a:p>
            <a:pPr marL="0" indent="0" algn="just">
              <a:buNone/>
            </a:pPr>
            <a:r>
              <a:rPr lang="en-GB" sz="1000" b="1" dirty="0">
                <a:solidFill>
                  <a:srgbClr val="120742"/>
                </a:solidFill>
              </a:rPr>
              <a:t>Netherlands</a:t>
            </a:r>
            <a:r>
              <a:rPr lang="en-GB" sz="1000" b="1" i="1" dirty="0">
                <a:solidFill>
                  <a:srgbClr val="120742"/>
                </a:solidFill>
              </a:rPr>
              <a:t>	</a:t>
            </a:r>
            <a:r>
              <a:rPr lang="en-GB" sz="1000" b="1" i="1" dirty="0" smtClean="0">
                <a:solidFill>
                  <a:srgbClr val="120742"/>
                </a:solidFill>
              </a:rPr>
              <a:t>  63,000</a:t>
            </a:r>
            <a:endParaRPr lang="en-GB" sz="1000" b="1" i="1" dirty="0">
              <a:solidFill>
                <a:srgbClr val="120742"/>
              </a:solidFill>
            </a:endParaRPr>
          </a:p>
          <a:p>
            <a:pPr marL="0" indent="0" algn="just">
              <a:buNone/>
            </a:pPr>
            <a:r>
              <a:rPr lang="en-GB" sz="1000" b="1" dirty="0">
                <a:solidFill>
                  <a:srgbClr val="120742"/>
                </a:solidFill>
              </a:rPr>
              <a:t>Nordics	</a:t>
            </a:r>
            <a:r>
              <a:rPr lang="en-GB" sz="1000" b="1" i="1" dirty="0">
                <a:solidFill>
                  <a:srgbClr val="120742"/>
                </a:solidFill>
              </a:rPr>
              <a:t>	</a:t>
            </a:r>
            <a:r>
              <a:rPr lang="en-GB" sz="1000" b="1" i="1" dirty="0" smtClean="0">
                <a:solidFill>
                  <a:srgbClr val="120742"/>
                </a:solidFill>
              </a:rPr>
              <a:t>  50,000</a:t>
            </a:r>
            <a:endParaRPr lang="en-GB" sz="1000" b="1" i="1" dirty="0">
              <a:solidFill>
                <a:srgbClr val="120742"/>
              </a:solidFill>
            </a:endParaRPr>
          </a:p>
          <a:p>
            <a:pPr marL="0" indent="0" algn="just">
              <a:buFont typeface="Arial"/>
              <a:buNone/>
            </a:pPr>
            <a:r>
              <a:rPr lang="en-GB" sz="1000" b="1" dirty="0" smtClean="0">
                <a:solidFill>
                  <a:srgbClr val="120742"/>
                </a:solidFill>
              </a:rPr>
              <a:t>USA</a:t>
            </a:r>
            <a:r>
              <a:rPr lang="en-GB" sz="1000" b="1" dirty="0" smtClean="0">
                <a:solidFill>
                  <a:srgbClr val="120742"/>
                </a:solidFill>
              </a:rPr>
              <a:t>		</a:t>
            </a:r>
            <a:r>
              <a:rPr lang="en-GB" sz="1000" b="1" dirty="0" smtClean="0">
                <a:solidFill>
                  <a:srgbClr val="120742"/>
                </a:solidFill>
              </a:rPr>
              <a:t>  </a:t>
            </a:r>
            <a:r>
              <a:rPr lang="en-GB" sz="1000" b="1" i="1" dirty="0" smtClean="0">
                <a:solidFill>
                  <a:srgbClr val="120742"/>
                </a:solidFill>
              </a:rPr>
              <a:t>34</a:t>
            </a:r>
            <a:r>
              <a:rPr lang="en-GB" sz="1000" b="1" i="1" dirty="0" smtClean="0">
                <a:solidFill>
                  <a:srgbClr val="120742"/>
                </a:solidFill>
              </a:rPr>
              <a:t>,000</a:t>
            </a:r>
            <a:endParaRPr lang="en-GB" sz="1000" b="1" i="1" dirty="0" smtClean="0">
              <a:solidFill>
                <a:srgbClr val="120742"/>
              </a:solidFill>
            </a:endParaRPr>
          </a:p>
          <a:p>
            <a:pPr marL="0" indent="0" algn="just">
              <a:buNone/>
            </a:pPr>
            <a:r>
              <a:rPr lang="en-GB" sz="1000" b="1" dirty="0">
                <a:solidFill>
                  <a:srgbClr val="120742"/>
                </a:solidFill>
              </a:rPr>
              <a:t>Australia</a:t>
            </a:r>
            <a:r>
              <a:rPr lang="en-GB" sz="1000" b="1" i="1" dirty="0">
                <a:solidFill>
                  <a:srgbClr val="120742"/>
                </a:solidFill>
              </a:rPr>
              <a:t>	</a:t>
            </a:r>
            <a:r>
              <a:rPr lang="en-GB" sz="1000" b="1" i="1" dirty="0" smtClean="0">
                <a:solidFill>
                  <a:srgbClr val="120742"/>
                </a:solidFill>
              </a:rPr>
              <a:t>  30,000</a:t>
            </a:r>
            <a:endParaRPr lang="en-GB" sz="1000" b="1" i="1" dirty="0">
              <a:solidFill>
                <a:srgbClr val="120742"/>
              </a:solidFill>
            </a:endParaRPr>
          </a:p>
          <a:p>
            <a:pPr marL="0" indent="0" algn="just">
              <a:buFont typeface="Arial"/>
              <a:buNone/>
            </a:pPr>
            <a:r>
              <a:rPr lang="en-GB" sz="1000" b="1" dirty="0" smtClean="0">
                <a:solidFill>
                  <a:srgbClr val="120742"/>
                </a:solidFill>
              </a:rPr>
              <a:t>Spain</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27</a:t>
            </a:r>
            <a:r>
              <a:rPr lang="en-GB" sz="1000" b="1" i="1" dirty="0" smtClean="0">
                <a:solidFill>
                  <a:srgbClr val="120742"/>
                </a:solidFill>
              </a:rPr>
              <a:t>,000</a:t>
            </a:r>
            <a:endParaRPr lang="en-GB" sz="1000" b="1" i="1" dirty="0" smtClean="0">
              <a:solidFill>
                <a:srgbClr val="120742"/>
              </a:solidFill>
            </a:endParaRPr>
          </a:p>
          <a:p>
            <a:pPr marL="0" indent="0" algn="just">
              <a:buFont typeface="Arial"/>
              <a:buNone/>
            </a:pPr>
            <a:r>
              <a:rPr lang="en-GB" sz="1000" b="1" dirty="0" smtClean="0">
                <a:solidFill>
                  <a:srgbClr val="120742"/>
                </a:solidFill>
              </a:rPr>
              <a:t>Italy</a:t>
            </a:r>
            <a:r>
              <a:rPr lang="en-GB" sz="1000" b="1" i="1" dirty="0" smtClean="0">
                <a:solidFill>
                  <a:srgbClr val="120742"/>
                </a:solidFill>
              </a:rPr>
              <a:t>		</a:t>
            </a:r>
            <a:r>
              <a:rPr lang="en-GB" sz="1000" b="1" i="1" dirty="0" smtClean="0">
                <a:solidFill>
                  <a:srgbClr val="120742"/>
                </a:solidFill>
              </a:rPr>
              <a:t>  2</a:t>
            </a:r>
            <a:r>
              <a:rPr lang="en-GB" sz="1000" b="1" i="1" dirty="0" smtClean="0">
                <a:solidFill>
                  <a:srgbClr val="120742"/>
                </a:solidFill>
              </a:rPr>
              <a:t>5</a:t>
            </a:r>
            <a:r>
              <a:rPr lang="en-GB" sz="1000" b="1" i="1" dirty="0" smtClean="0">
                <a:solidFill>
                  <a:srgbClr val="120742"/>
                </a:solidFill>
              </a:rPr>
              <a:t>,000</a:t>
            </a:r>
            <a:endParaRPr lang="en-GB" sz="1000" b="1" i="1" dirty="0" smtClean="0">
              <a:solidFill>
                <a:srgbClr val="120742"/>
              </a:solidFill>
            </a:endParaRPr>
          </a:p>
          <a:p>
            <a:pPr marL="0" indent="0" algn="just">
              <a:buFont typeface="Arial"/>
              <a:buNone/>
            </a:pPr>
            <a:r>
              <a:rPr lang="en-GB" sz="1000" b="1" dirty="0" smtClean="0">
                <a:solidFill>
                  <a:srgbClr val="120742"/>
                </a:solidFill>
              </a:rPr>
              <a:t>China</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5</a:t>
            </a:r>
            <a:r>
              <a:rPr lang="en-GB" sz="1000" b="1" i="1" dirty="0" smtClean="0">
                <a:solidFill>
                  <a:srgbClr val="120742"/>
                </a:solidFill>
              </a:rPr>
              <a:t>,000</a:t>
            </a:r>
            <a:endParaRPr lang="en-GB" sz="1000" i="1" dirty="0" smtClean="0">
              <a:solidFill>
                <a:srgbClr val="120742"/>
              </a:solidFill>
            </a:endParaRPr>
          </a:p>
        </p:txBody>
      </p:sp>
      <p:sp>
        <p:nvSpPr>
          <p:cNvPr id="28" name="Title 1"/>
          <p:cNvSpPr txBox="1">
            <a:spLocks/>
          </p:cNvSpPr>
          <p:nvPr/>
        </p:nvSpPr>
        <p:spPr>
          <a:xfrm>
            <a:off x="2786742" y="2969634"/>
            <a:ext cx="95155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Seasonality</a:t>
            </a:r>
            <a:endParaRPr lang="en-GB" sz="1000" b="1" dirty="0"/>
          </a:p>
        </p:txBody>
      </p:sp>
      <p:graphicFrame>
        <p:nvGraphicFramePr>
          <p:cNvPr id="29" name="Picture Placeholder 7"/>
          <p:cNvGraphicFramePr>
            <a:graphicFrameLocks/>
          </p:cNvGraphicFramePr>
          <p:nvPr>
            <p:extLst>
              <p:ext uri="{D42A27DB-BD31-4B8C-83A1-F6EECF244321}">
                <p14:modId xmlns:p14="http://schemas.microsoft.com/office/powerpoint/2010/main" val="4024528557"/>
              </p:ext>
            </p:extLst>
          </p:nvPr>
        </p:nvGraphicFramePr>
        <p:xfrm>
          <a:off x="2612571" y="3097715"/>
          <a:ext cx="1213593" cy="2479797"/>
        </p:xfrm>
        <a:graphic>
          <a:graphicData uri="http://schemas.openxmlformats.org/drawingml/2006/chart">
            <c:chart xmlns:c="http://schemas.openxmlformats.org/drawingml/2006/chart" xmlns:r="http://schemas.openxmlformats.org/officeDocument/2006/relationships" r:id="rId2"/>
          </a:graphicData>
        </a:graphic>
      </p:graphicFrame>
      <p:cxnSp>
        <p:nvCxnSpPr>
          <p:cNvPr id="30" name="Straight Connector 29"/>
          <p:cNvCxnSpPr/>
          <p:nvPr/>
        </p:nvCxnSpPr>
        <p:spPr>
          <a:xfrm>
            <a:off x="3914503" y="3109334"/>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7045234" y="3149519"/>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5347063" y="3136542"/>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graphicFrame>
        <p:nvGraphicFramePr>
          <p:cNvPr id="34" name="Picture Placeholder 7"/>
          <p:cNvGraphicFramePr>
            <a:graphicFrameLocks/>
          </p:cNvGraphicFramePr>
          <p:nvPr>
            <p:extLst>
              <p:ext uri="{D42A27DB-BD31-4B8C-83A1-F6EECF244321}">
                <p14:modId xmlns:p14="http://schemas.microsoft.com/office/powerpoint/2010/main" val="2205857662"/>
              </p:ext>
            </p:extLst>
          </p:nvPr>
        </p:nvGraphicFramePr>
        <p:xfrm>
          <a:off x="4038742" y="3085649"/>
          <a:ext cx="1184364" cy="2479797"/>
        </p:xfrm>
        <a:graphic>
          <a:graphicData uri="http://schemas.openxmlformats.org/drawingml/2006/chart">
            <c:chart xmlns:c="http://schemas.openxmlformats.org/drawingml/2006/chart" xmlns:r="http://schemas.openxmlformats.org/officeDocument/2006/relationships" r:id="rId3"/>
          </a:graphicData>
        </a:graphic>
      </p:graphicFrame>
      <p:sp>
        <p:nvSpPr>
          <p:cNvPr id="35" name="Title 1"/>
          <p:cNvSpPr txBox="1">
            <a:spLocks/>
          </p:cNvSpPr>
          <p:nvPr/>
        </p:nvSpPr>
        <p:spPr>
          <a:xfrm>
            <a:off x="4423468" y="2979424"/>
            <a:ext cx="5019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Age</a:t>
            </a:r>
            <a:endParaRPr lang="en-GB" sz="1000" b="1" dirty="0"/>
          </a:p>
        </p:txBody>
      </p:sp>
      <p:graphicFrame>
        <p:nvGraphicFramePr>
          <p:cNvPr id="36" name="Chart 35"/>
          <p:cNvGraphicFramePr/>
          <p:nvPr>
            <p:extLst>
              <p:ext uri="{D42A27DB-BD31-4B8C-83A1-F6EECF244321}">
                <p14:modId xmlns:p14="http://schemas.microsoft.com/office/powerpoint/2010/main" val="1142283070"/>
              </p:ext>
            </p:extLst>
          </p:nvPr>
        </p:nvGraphicFramePr>
        <p:xfrm>
          <a:off x="5475372" y="3294409"/>
          <a:ext cx="1569862" cy="2271037"/>
        </p:xfrm>
        <a:graphic>
          <a:graphicData uri="http://schemas.openxmlformats.org/drawingml/2006/chart">
            <c:chart xmlns:c="http://schemas.openxmlformats.org/drawingml/2006/chart" xmlns:r="http://schemas.openxmlformats.org/officeDocument/2006/relationships" r:id="rId4"/>
          </a:graphicData>
        </a:graphic>
      </p:graphicFrame>
      <p:sp>
        <p:nvSpPr>
          <p:cNvPr id="37" name="Title 1"/>
          <p:cNvSpPr txBox="1">
            <a:spLocks/>
          </p:cNvSpPr>
          <p:nvPr/>
        </p:nvSpPr>
        <p:spPr>
          <a:xfrm>
            <a:off x="5505709" y="2945949"/>
            <a:ext cx="156023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Family Visitor Incidence</a:t>
            </a:r>
            <a:endParaRPr lang="en-GB" sz="1000" b="1" dirty="0"/>
          </a:p>
        </p:txBody>
      </p:sp>
      <p:graphicFrame>
        <p:nvGraphicFramePr>
          <p:cNvPr id="38" name="Chart Placeholder 6"/>
          <p:cNvGraphicFramePr>
            <a:graphicFrameLocks noGrp="1"/>
          </p:cNvGraphicFramePr>
          <p:nvPr>
            <p:ph type="chart" sz="quarter" idx="10"/>
            <p:extLst>
              <p:ext uri="{D42A27DB-BD31-4B8C-83A1-F6EECF244321}">
                <p14:modId xmlns:p14="http://schemas.microsoft.com/office/powerpoint/2010/main" val="1045499389"/>
              </p:ext>
            </p:extLst>
          </p:nvPr>
        </p:nvGraphicFramePr>
        <p:xfrm>
          <a:off x="7229076" y="3225349"/>
          <a:ext cx="1914924" cy="1912708"/>
        </p:xfrm>
        <a:graphic>
          <a:graphicData uri="http://schemas.openxmlformats.org/drawingml/2006/chart">
            <c:chart xmlns:c="http://schemas.openxmlformats.org/drawingml/2006/chart" xmlns:r="http://schemas.openxmlformats.org/officeDocument/2006/relationships" r:id="rId5"/>
          </a:graphicData>
        </a:graphic>
      </p:graphicFrame>
      <p:sp>
        <p:nvSpPr>
          <p:cNvPr id="39" name="Title 1"/>
          <p:cNvSpPr txBox="1">
            <a:spLocks/>
          </p:cNvSpPr>
          <p:nvPr/>
        </p:nvSpPr>
        <p:spPr>
          <a:xfrm>
            <a:off x="7506797" y="3006558"/>
            <a:ext cx="144562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Accommodation</a:t>
            </a:r>
            <a:endParaRPr lang="en-GB" sz="1000" b="1" dirty="0"/>
          </a:p>
        </p:txBody>
      </p:sp>
      <p:sp>
        <p:nvSpPr>
          <p:cNvPr id="31" name="Title 1"/>
          <p:cNvSpPr txBox="1">
            <a:spLocks/>
          </p:cNvSpPr>
          <p:nvPr/>
        </p:nvSpPr>
        <p:spPr>
          <a:xfrm>
            <a:off x="527367" y="5820529"/>
            <a:ext cx="4819695"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marL="723900" indent="-723900"/>
            <a:r>
              <a:rPr lang="en-GB" sz="1300" b="1" dirty="0" smtClean="0"/>
              <a:t>N.B. 	All data relates to annual averages 2013-15</a:t>
            </a:r>
          </a:p>
          <a:p>
            <a:pPr marL="723900" indent="-723900"/>
            <a:r>
              <a:rPr lang="en-GB" sz="1300" b="1" i="1" dirty="0" smtClean="0"/>
              <a:t>Source: 	International Passenger Survey (2013-15)</a:t>
            </a:r>
            <a:endParaRPr lang="en-GB" sz="1300" b="1" i="1" dirty="0"/>
          </a:p>
        </p:txBody>
      </p:sp>
      <p:graphicFrame>
        <p:nvGraphicFramePr>
          <p:cNvPr id="40" name="Picture Placeholder 7"/>
          <p:cNvGraphicFramePr>
            <a:graphicFrameLocks/>
          </p:cNvGraphicFramePr>
          <p:nvPr>
            <p:extLst>
              <p:ext uri="{D42A27DB-BD31-4B8C-83A1-F6EECF244321}">
                <p14:modId xmlns:p14="http://schemas.microsoft.com/office/powerpoint/2010/main" val="3624098511"/>
              </p:ext>
            </p:extLst>
          </p:nvPr>
        </p:nvGraphicFramePr>
        <p:xfrm>
          <a:off x="25697" y="3097715"/>
          <a:ext cx="1189003" cy="2396125"/>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40914190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1" y="794898"/>
            <a:ext cx="8813799" cy="558801"/>
          </a:xfrm>
        </p:spPr>
        <p:txBody>
          <a:bodyPr/>
          <a:lstStyle/>
          <a:p>
            <a:r>
              <a:rPr lang="en-GB" sz="2100" dirty="0" smtClean="0"/>
              <a:t>Other Towns - </a:t>
            </a:r>
            <a:r>
              <a:rPr lang="en-GB" sz="2100" dirty="0" smtClean="0"/>
              <a:t>summary</a:t>
            </a:r>
            <a:endParaRPr lang="en-GB" sz="2100" dirty="0"/>
          </a:p>
        </p:txBody>
      </p:sp>
      <p:sp>
        <p:nvSpPr>
          <p:cNvPr id="5" name="Picture Placeholder 4"/>
          <p:cNvSpPr>
            <a:spLocks noGrp="1"/>
          </p:cNvSpPr>
          <p:nvPr>
            <p:ph type="pic" sz="quarter" idx="14"/>
          </p:nvPr>
        </p:nvSpPr>
        <p:spPr/>
      </p:sp>
      <p:sp>
        <p:nvSpPr>
          <p:cNvPr id="16" name="Text Placeholder 6"/>
          <p:cNvSpPr>
            <a:spLocks noGrp="1"/>
          </p:cNvSpPr>
          <p:nvPr>
            <p:ph type="body" sz="quarter" idx="13"/>
          </p:nvPr>
        </p:nvSpPr>
        <p:spPr>
          <a:xfrm>
            <a:off x="685796" y="6396162"/>
            <a:ext cx="2440301" cy="274638"/>
          </a:xfrm>
        </p:spPr>
        <p:txBody>
          <a:bodyPr/>
          <a:lstStyle/>
          <a:p>
            <a:r>
              <a:rPr lang="en-GB" sz="1000" dirty="0" smtClean="0"/>
              <a:t>Destination Type Summaries</a:t>
            </a:r>
            <a:endParaRPr lang="en-GB" sz="1000" dirty="0"/>
          </a:p>
        </p:txBody>
      </p:sp>
      <p:sp>
        <p:nvSpPr>
          <p:cNvPr id="12" name="Title 1"/>
          <p:cNvSpPr txBox="1">
            <a:spLocks/>
          </p:cNvSpPr>
          <p:nvPr/>
        </p:nvSpPr>
        <p:spPr>
          <a:xfrm>
            <a:off x="439499" y="1300845"/>
            <a:ext cx="32987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300" b="1" dirty="0" smtClean="0"/>
              <a:t>Market Size (annual)</a:t>
            </a:r>
            <a:endParaRPr lang="en-GB" sz="1300" b="1" dirty="0"/>
          </a:p>
        </p:txBody>
      </p:sp>
      <p:sp>
        <p:nvSpPr>
          <p:cNvPr id="15" name="Text Placeholder 5"/>
          <p:cNvSpPr txBox="1">
            <a:spLocks/>
          </p:cNvSpPr>
          <p:nvPr/>
        </p:nvSpPr>
        <p:spPr>
          <a:xfrm>
            <a:off x="439500" y="1580245"/>
            <a:ext cx="395832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b="1" dirty="0" smtClean="0">
                <a:solidFill>
                  <a:srgbClr val="120742"/>
                </a:solidFill>
              </a:rPr>
              <a:t>5.1</a:t>
            </a:r>
            <a:r>
              <a:rPr lang="en-GB" sz="1300" b="1" dirty="0" smtClean="0">
                <a:solidFill>
                  <a:srgbClr val="120742"/>
                </a:solidFill>
              </a:rPr>
              <a:t> </a:t>
            </a:r>
            <a:r>
              <a:rPr lang="en-GB" sz="1300" b="1" dirty="0" smtClean="0">
                <a:solidFill>
                  <a:srgbClr val="120742"/>
                </a:solidFill>
              </a:rPr>
              <a:t>million overseas visitors </a:t>
            </a:r>
            <a:r>
              <a:rPr lang="en-GB" sz="1300" i="1" dirty="0" smtClean="0">
                <a:solidFill>
                  <a:srgbClr val="120742"/>
                </a:solidFill>
              </a:rPr>
              <a:t>(</a:t>
            </a:r>
            <a:r>
              <a:rPr lang="en-GB" sz="1300" i="1" dirty="0" smtClean="0">
                <a:solidFill>
                  <a:srgbClr val="120742"/>
                </a:solidFill>
              </a:rPr>
              <a:t>15% </a:t>
            </a:r>
            <a:r>
              <a:rPr lang="en-GB" sz="1300" i="1" dirty="0" smtClean="0">
                <a:solidFill>
                  <a:srgbClr val="120742"/>
                </a:solidFill>
              </a:rPr>
              <a:t>of all visitors to UK)</a:t>
            </a:r>
          </a:p>
          <a:p>
            <a:pPr marL="0" indent="0" algn="just">
              <a:buFont typeface="Arial"/>
              <a:buNone/>
            </a:pPr>
            <a:r>
              <a:rPr lang="en-GB" sz="1300" b="1" dirty="0" smtClean="0">
                <a:solidFill>
                  <a:srgbClr val="120742"/>
                </a:solidFill>
              </a:rPr>
              <a:t>1.2</a:t>
            </a:r>
            <a:r>
              <a:rPr lang="en-GB" sz="1300" b="1" dirty="0" smtClean="0">
                <a:solidFill>
                  <a:srgbClr val="120742"/>
                </a:solidFill>
              </a:rPr>
              <a:t> </a:t>
            </a:r>
            <a:r>
              <a:rPr lang="en-GB" sz="1300" b="1" dirty="0" smtClean="0">
                <a:solidFill>
                  <a:srgbClr val="120742"/>
                </a:solidFill>
              </a:rPr>
              <a:t>million holiday visitors </a:t>
            </a:r>
            <a:r>
              <a:rPr lang="en-GB" sz="1300" i="1" dirty="0" smtClean="0">
                <a:solidFill>
                  <a:srgbClr val="120742"/>
                </a:solidFill>
              </a:rPr>
              <a:t>(9% </a:t>
            </a:r>
            <a:r>
              <a:rPr lang="en-GB" sz="1300" i="1" dirty="0" smtClean="0">
                <a:solidFill>
                  <a:srgbClr val="120742"/>
                </a:solidFill>
              </a:rPr>
              <a:t>of UK holiday visitors)</a:t>
            </a:r>
          </a:p>
        </p:txBody>
      </p:sp>
      <p:sp>
        <p:nvSpPr>
          <p:cNvPr id="18" name="Title 1"/>
          <p:cNvSpPr txBox="1">
            <a:spLocks/>
          </p:cNvSpPr>
          <p:nvPr/>
        </p:nvSpPr>
        <p:spPr>
          <a:xfrm>
            <a:off x="4859098" y="1300845"/>
            <a:ext cx="3618696" cy="29597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100" b="1" dirty="0" smtClean="0"/>
              <a:t>Most Visited Destinations </a:t>
            </a:r>
            <a:r>
              <a:rPr lang="en-GB" sz="900" b="1" dirty="0" smtClean="0"/>
              <a:t>(2015 holiday visitors only)</a:t>
            </a:r>
            <a:endParaRPr lang="en-GB" sz="900" b="1" dirty="0"/>
          </a:p>
        </p:txBody>
      </p:sp>
      <p:sp>
        <p:nvSpPr>
          <p:cNvPr id="23" name="Text Placeholder 5"/>
          <p:cNvSpPr txBox="1">
            <a:spLocks/>
          </p:cNvSpPr>
          <p:nvPr/>
        </p:nvSpPr>
        <p:spPr>
          <a:xfrm>
            <a:off x="4876517" y="1514564"/>
            <a:ext cx="3601277" cy="131572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100" b="1" dirty="0" smtClean="0">
                <a:solidFill>
                  <a:srgbClr val="120742"/>
                </a:solidFill>
              </a:rPr>
              <a:t>Windsor	</a:t>
            </a:r>
            <a:r>
              <a:rPr lang="en-GB" sz="1100" b="1" i="1" dirty="0" smtClean="0">
                <a:solidFill>
                  <a:srgbClr val="120742"/>
                </a:solidFill>
              </a:rPr>
              <a:t>  68,000</a:t>
            </a:r>
          </a:p>
          <a:p>
            <a:pPr marL="0" indent="0" algn="just">
              <a:buFont typeface="Arial"/>
              <a:buNone/>
            </a:pPr>
            <a:r>
              <a:rPr lang="en-GB" sz="1100" b="1" dirty="0" smtClean="0">
                <a:solidFill>
                  <a:srgbClr val="120742"/>
                </a:solidFill>
              </a:rPr>
              <a:t>Exeter	</a:t>
            </a:r>
            <a:r>
              <a:rPr lang="en-GB" sz="1100" b="1" dirty="0" smtClean="0">
                <a:solidFill>
                  <a:srgbClr val="120742"/>
                </a:solidFill>
              </a:rPr>
              <a:t>	</a:t>
            </a:r>
            <a:r>
              <a:rPr lang="en-GB" sz="1100" b="1" i="1" dirty="0">
                <a:solidFill>
                  <a:srgbClr val="120742"/>
                </a:solidFill>
              </a:rPr>
              <a:t> </a:t>
            </a:r>
            <a:r>
              <a:rPr lang="en-GB" sz="1100" b="1" i="1" dirty="0" smtClean="0">
                <a:solidFill>
                  <a:srgbClr val="120742"/>
                </a:solidFill>
              </a:rPr>
              <a:t> 64</a:t>
            </a:r>
            <a:r>
              <a:rPr lang="en-GB" sz="1100" b="1" i="1" dirty="0" smtClean="0">
                <a:solidFill>
                  <a:srgbClr val="120742"/>
                </a:solidFill>
              </a:rPr>
              <a:t>,000</a:t>
            </a:r>
            <a:endParaRPr lang="en-GB" sz="1100" i="1" dirty="0" smtClean="0">
              <a:solidFill>
                <a:srgbClr val="120742"/>
              </a:solidFill>
            </a:endParaRPr>
          </a:p>
          <a:p>
            <a:pPr marL="0" indent="0" algn="just">
              <a:buFont typeface="Arial"/>
              <a:buNone/>
            </a:pPr>
            <a:r>
              <a:rPr lang="en-GB" sz="1100" b="1" dirty="0" smtClean="0">
                <a:solidFill>
                  <a:srgbClr val="120742"/>
                </a:solidFill>
              </a:rPr>
              <a:t>Reading</a:t>
            </a:r>
            <a:r>
              <a:rPr lang="en-GB" sz="1100" b="1" dirty="0" smtClean="0">
                <a:solidFill>
                  <a:srgbClr val="120742"/>
                </a:solidFill>
              </a:rPr>
              <a:t>	</a:t>
            </a:r>
            <a:r>
              <a:rPr lang="en-GB" sz="1100" b="1" dirty="0" smtClean="0">
                <a:solidFill>
                  <a:srgbClr val="120742"/>
                </a:solidFill>
              </a:rPr>
              <a:t>  </a:t>
            </a:r>
            <a:r>
              <a:rPr lang="en-GB" sz="1100" b="1" i="1" dirty="0" smtClean="0">
                <a:solidFill>
                  <a:srgbClr val="120742"/>
                </a:solidFill>
              </a:rPr>
              <a:t>37</a:t>
            </a:r>
            <a:r>
              <a:rPr lang="en-GB" sz="1100" b="1" i="1" dirty="0" smtClean="0">
                <a:solidFill>
                  <a:srgbClr val="120742"/>
                </a:solidFill>
              </a:rPr>
              <a:t>,000</a:t>
            </a:r>
            <a:endParaRPr lang="en-GB" sz="1100" b="1" i="1" dirty="0" smtClean="0">
              <a:solidFill>
                <a:srgbClr val="120742"/>
              </a:solidFill>
            </a:endParaRPr>
          </a:p>
          <a:p>
            <a:pPr marL="0" indent="0" algn="just">
              <a:buFont typeface="Arial"/>
              <a:buNone/>
            </a:pPr>
            <a:r>
              <a:rPr lang="en-GB" sz="1100" b="1" dirty="0" err="1" smtClean="0">
                <a:solidFill>
                  <a:srgbClr val="120742"/>
                </a:solidFill>
              </a:rPr>
              <a:t>Newquay</a:t>
            </a:r>
            <a:r>
              <a:rPr lang="en-GB" sz="1100" b="1" i="1" dirty="0" smtClean="0">
                <a:solidFill>
                  <a:srgbClr val="120742"/>
                </a:solidFill>
              </a:rPr>
              <a:t>	</a:t>
            </a:r>
            <a:r>
              <a:rPr lang="en-GB" sz="1100" b="1" i="1" dirty="0">
                <a:solidFill>
                  <a:srgbClr val="120742"/>
                </a:solidFill>
              </a:rPr>
              <a:t> </a:t>
            </a:r>
            <a:r>
              <a:rPr lang="en-GB" sz="1100" b="1" i="1" dirty="0" smtClean="0">
                <a:solidFill>
                  <a:srgbClr val="120742"/>
                </a:solidFill>
              </a:rPr>
              <a:t> 34</a:t>
            </a:r>
            <a:r>
              <a:rPr lang="en-GB" sz="1100" b="1" i="1" dirty="0" smtClean="0">
                <a:solidFill>
                  <a:srgbClr val="120742"/>
                </a:solidFill>
              </a:rPr>
              <a:t>,000</a:t>
            </a:r>
            <a:endParaRPr lang="en-GB" sz="1100" b="1" i="1" dirty="0" smtClean="0">
              <a:solidFill>
                <a:srgbClr val="120742"/>
              </a:solidFill>
            </a:endParaRPr>
          </a:p>
          <a:p>
            <a:pPr marL="0" indent="0" algn="just">
              <a:buFont typeface="Arial"/>
              <a:buNone/>
            </a:pPr>
            <a:r>
              <a:rPr lang="en-GB" sz="1100" b="1" dirty="0" smtClean="0">
                <a:solidFill>
                  <a:srgbClr val="120742"/>
                </a:solidFill>
              </a:rPr>
              <a:t>Maidstone	  </a:t>
            </a:r>
            <a:r>
              <a:rPr lang="en-GB" sz="1100" b="1" i="1" dirty="0" smtClean="0">
                <a:solidFill>
                  <a:srgbClr val="120742"/>
                </a:solidFill>
              </a:rPr>
              <a:t>31,000</a:t>
            </a:r>
          </a:p>
          <a:p>
            <a:pPr marL="0" indent="0" algn="just">
              <a:buFont typeface="Arial"/>
              <a:buNone/>
            </a:pPr>
            <a:r>
              <a:rPr lang="en-GB" sz="1100" b="1" dirty="0" smtClean="0">
                <a:solidFill>
                  <a:srgbClr val="120742"/>
                </a:solidFill>
              </a:rPr>
              <a:t>Falmouth</a:t>
            </a:r>
            <a:r>
              <a:rPr lang="en-GB" sz="1100" b="1" i="1" dirty="0" smtClean="0">
                <a:solidFill>
                  <a:srgbClr val="120742"/>
                </a:solidFill>
              </a:rPr>
              <a:t>	</a:t>
            </a:r>
            <a:r>
              <a:rPr lang="en-GB" sz="1100" b="1" i="1" dirty="0">
                <a:solidFill>
                  <a:srgbClr val="120742"/>
                </a:solidFill>
              </a:rPr>
              <a:t> </a:t>
            </a:r>
            <a:r>
              <a:rPr lang="en-GB" sz="1100" b="1" i="1" dirty="0" smtClean="0">
                <a:solidFill>
                  <a:srgbClr val="120742"/>
                </a:solidFill>
              </a:rPr>
              <a:t> 29</a:t>
            </a:r>
            <a:r>
              <a:rPr lang="en-GB" sz="1100" b="1" i="1" dirty="0" smtClean="0">
                <a:solidFill>
                  <a:srgbClr val="120742"/>
                </a:solidFill>
              </a:rPr>
              <a:t>,000</a:t>
            </a:r>
            <a:endParaRPr lang="en-GB" sz="1100" b="1" i="1" dirty="0" smtClean="0">
              <a:solidFill>
                <a:srgbClr val="120742"/>
              </a:solidFill>
            </a:endParaRPr>
          </a:p>
        </p:txBody>
      </p:sp>
      <p:sp>
        <p:nvSpPr>
          <p:cNvPr id="24" name="Title 1"/>
          <p:cNvSpPr txBox="1">
            <a:spLocks/>
          </p:cNvSpPr>
          <p:nvPr/>
        </p:nvSpPr>
        <p:spPr>
          <a:xfrm>
            <a:off x="517877" y="2958015"/>
            <a:ext cx="190310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Source Markets (holiday)</a:t>
            </a:r>
            <a:endParaRPr lang="en-GB" sz="1000" b="1" dirty="0"/>
          </a:p>
        </p:txBody>
      </p:sp>
      <p:graphicFrame>
        <p:nvGraphicFramePr>
          <p:cNvPr id="25" name="Picture Placeholder 7"/>
          <p:cNvGraphicFramePr>
            <a:graphicFrameLocks/>
          </p:cNvGraphicFramePr>
          <p:nvPr>
            <p:extLst>
              <p:ext uri="{D42A27DB-BD31-4B8C-83A1-F6EECF244321}">
                <p14:modId xmlns:p14="http://schemas.microsoft.com/office/powerpoint/2010/main" val="2596321704"/>
              </p:ext>
            </p:extLst>
          </p:nvPr>
        </p:nvGraphicFramePr>
        <p:xfrm>
          <a:off x="25697" y="3097715"/>
          <a:ext cx="1189003" cy="2396125"/>
        </p:xfrm>
        <a:graphic>
          <a:graphicData uri="http://schemas.openxmlformats.org/drawingml/2006/chart">
            <c:chart xmlns:c="http://schemas.openxmlformats.org/drawingml/2006/chart" xmlns:r="http://schemas.openxmlformats.org/officeDocument/2006/relationships" r:id="rId2"/>
          </a:graphicData>
        </a:graphic>
      </p:graphicFrame>
      <p:cxnSp>
        <p:nvCxnSpPr>
          <p:cNvPr id="26" name="Straight Connector 25"/>
          <p:cNvCxnSpPr/>
          <p:nvPr/>
        </p:nvCxnSpPr>
        <p:spPr>
          <a:xfrm>
            <a:off x="2612571" y="3097715"/>
            <a:ext cx="0" cy="2396125"/>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27" name="Text Placeholder 5"/>
          <p:cNvSpPr txBox="1">
            <a:spLocks/>
          </p:cNvSpPr>
          <p:nvPr/>
        </p:nvSpPr>
        <p:spPr>
          <a:xfrm>
            <a:off x="1108025" y="3237415"/>
            <a:ext cx="3601277"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000" b="1" dirty="0">
                <a:solidFill>
                  <a:srgbClr val="120742"/>
                </a:solidFill>
              </a:rPr>
              <a:t>France	</a:t>
            </a:r>
            <a:r>
              <a:rPr lang="en-GB" sz="1000" b="1" i="1" dirty="0">
                <a:solidFill>
                  <a:srgbClr val="120742"/>
                </a:solidFill>
              </a:rPr>
              <a:t>	172,000</a:t>
            </a:r>
          </a:p>
          <a:p>
            <a:pPr marL="0" indent="0" algn="just">
              <a:buFont typeface="Arial"/>
              <a:buNone/>
            </a:pPr>
            <a:r>
              <a:rPr lang="en-GB" sz="1000" b="1" dirty="0" smtClean="0">
                <a:solidFill>
                  <a:srgbClr val="120742"/>
                </a:solidFill>
              </a:rPr>
              <a:t>Germany</a:t>
            </a:r>
            <a:r>
              <a:rPr lang="en-GB" sz="1000" b="1" dirty="0" smtClean="0">
                <a:solidFill>
                  <a:srgbClr val="120742"/>
                </a:solidFill>
              </a:rPr>
              <a:t>	</a:t>
            </a:r>
            <a:r>
              <a:rPr lang="en-GB" sz="1000" b="1" i="1" dirty="0" smtClean="0">
                <a:solidFill>
                  <a:srgbClr val="120742"/>
                </a:solidFill>
              </a:rPr>
              <a:t>163</a:t>
            </a:r>
            <a:r>
              <a:rPr lang="en-GB" sz="1000" b="1" i="1" dirty="0" smtClean="0">
                <a:solidFill>
                  <a:srgbClr val="120742"/>
                </a:solidFill>
              </a:rPr>
              <a:t>,000</a:t>
            </a:r>
            <a:endParaRPr lang="en-GB" sz="1000" i="1" dirty="0" smtClean="0">
              <a:solidFill>
                <a:srgbClr val="120742"/>
              </a:solidFill>
            </a:endParaRPr>
          </a:p>
          <a:p>
            <a:pPr marL="0" indent="0" algn="just">
              <a:buNone/>
            </a:pPr>
            <a:r>
              <a:rPr lang="en-GB" sz="1000" b="1" dirty="0" smtClean="0">
                <a:solidFill>
                  <a:srgbClr val="120742"/>
                </a:solidFill>
              </a:rPr>
              <a:t>Netherlands</a:t>
            </a:r>
            <a:r>
              <a:rPr lang="en-GB" sz="1000" b="1" i="1" dirty="0">
                <a:solidFill>
                  <a:srgbClr val="120742"/>
                </a:solidFill>
              </a:rPr>
              <a:t>	109,000</a:t>
            </a:r>
          </a:p>
          <a:p>
            <a:pPr marL="0" indent="0" algn="just">
              <a:buFont typeface="Arial"/>
              <a:buNone/>
            </a:pPr>
            <a:r>
              <a:rPr lang="en-GB" sz="1000" b="1" dirty="0" smtClean="0">
                <a:solidFill>
                  <a:srgbClr val="120742"/>
                </a:solidFill>
              </a:rPr>
              <a:t>USA</a:t>
            </a:r>
            <a:r>
              <a:rPr lang="en-GB" sz="1000" b="1" dirty="0" smtClean="0">
                <a:solidFill>
                  <a:srgbClr val="120742"/>
                </a:solidFill>
              </a:rPr>
              <a:t>		</a:t>
            </a:r>
            <a:r>
              <a:rPr lang="en-GB" sz="1000" b="1" i="1" dirty="0" smtClean="0">
                <a:solidFill>
                  <a:srgbClr val="120742"/>
                </a:solidFill>
              </a:rPr>
              <a:t>107</a:t>
            </a:r>
            <a:r>
              <a:rPr lang="en-GB" sz="1000" b="1" i="1" dirty="0" smtClean="0">
                <a:solidFill>
                  <a:srgbClr val="120742"/>
                </a:solidFill>
              </a:rPr>
              <a:t>,000</a:t>
            </a:r>
            <a:endParaRPr lang="en-GB" sz="1000" b="1" i="1" dirty="0" smtClean="0">
              <a:solidFill>
                <a:srgbClr val="120742"/>
              </a:solidFill>
            </a:endParaRPr>
          </a:p>
          <a:p>
            <a:pPr marL="0" indent="0" algn="just">
              <a:buNone/>
            </a:pPr>
            <a:r>
              <a:rPr lang="en-GB" sz="1000" b="1" dirty="0">
                <a:solidFill>
                  <a:srgbClr val="120742"/>
                </a:solidFill>
              </a:rPr>
              <a:t>Australia</a:t>
            </a:r>
            <a:r>
              <a:rPr lang="en-GB" sz="1000" b="1" i="1" dirty="0">
                <a:solidFill>
                  <a:srgbClr val="120742"/>
                </a:solidFill>
              </a:rPr>
              <a:t>	</a:t>
            </a:r>
            <a:r>
              <a:rPr lang="en-GB" sz="1000" b="1" i="1" dirty="0" smtClean="0">
                <a:solidFill>
                  <a:srgbClr val="120742"/>
                </a:solidFill>
              </a:rPr>
              <a:t>  75,000</a:t>
            </a:r>
            <a:endParaRPr lang="en-GB" sz="1000" b="1" i="1" dirty="0">
              <a:solidFill>
                <a:srgbClr val="120742"/>
              </a:solidFill>
            </a:endParaRPr>
          </a:p>
          <a:p>
            <a:pPr marL="0" indent="0" algn="just">
              <a:buFont typeface="Arial"/>
              <a:buNone/>
            </a:pPr>
            <a:r>
              <a:rPr lang="en-GB" sz="1000" b="1" dirty="0" smtClean="0">
                <a:solidFill>
                  <a:srgbClr val="120742"/>
                </a:solidFill>
              </a:rPr>
              <a:t>Nordics</a:t>
            </a:r>
            <a:r>
              <a:rPr lang="en-GB" sz="1000" b="1" dirty="0" smtClean="0">
                <a:solidFill>
                  <a:srgbClr val="120742"/>
                </a:solidFill>
              </a:rPr>
              <a:t>	</a:t>
            </a:r>
            <a:r>
              <a:rPr lang="en-GB" sz="1000" b="1" i="1" dirty="0" smtClean="0">
                <a:solidFill>
                  <a:srgbClr val="120742"/>
                </a:solidFill>
              </a:rPr>
              <a:t>	</a:t>
            </a:r>
            <a:r>
              <a:rPr lang="en-GB" sz="1000" b="1" i="1" dirty="0" smtClean="0">
                <a:solidFill>
                  <a:srgbClr val="120742"/>
                </a:solidFill>
              </a:rPr>
              <a:t>  69,000</a:t>
            </a:r>
            <a:endParaRPr lang="en-GB" sz="1000" b="1" i="1" dirty="0" smtClean="0">
              <a:solidFill>
                <a:srgbClr val="120742"/>
              </a:solidFill>
            </a:endParaRPr>
          </a:p>
          <a:p>
            <a:pPr marL="0" indent="0" algn="just">
              <a:buNone/>
            </a:pPr>
            <a:r>
              <a:rPr lang="en-GB" sz="1000" b="1" dirty="0">
                <a:solidFill>
                  <a:srgbClr val="120742"/>
                </a:solidFill>
              </a:rPr>
              <a:t>Italy</a:t>
            </a:r>
            <a:r>
              <a:rPr lang="en-GB" sz="1000" b="1" i="1" dirty="0">
                <a:solidFill>
                  <a:srgbClr val="120742"/>
                </a:solidFill>
              </a:rPr>
              <a:t>		</a:t>
            </a:r>
            <a:r>
              <a:rPr lang="en-GB" sz="1000" b="1" i="1" dirty="0" smtClean="0">
                <a:solidFill>
                  <a:srgbClr val="120742"/>
                </a:solidFill>
              </a:rPr>
              <a:t>  51,000</a:t>
            </a:r>
            <a:endParaRPr lang="en-GB" sz="1000" b="1" i="1" dirty="0">
              <a:solidFill>
                <a:srgbClr val="120742"/>
              </a:solidFill>
            </a:endParaRPr>
          </a:p>
          <a:p>
            <a:pPr marL="0" indent="0" algn="just">
              <a:buFont typeface="Arial"/>
              <a:buNone/>
            </a:pPr>
            <a:r>
              <a:rPr lang="en-GB" sz="1000" b="1" dirty="0" smtClean="0">
                <a:solidFill>
                  <a:srgbClr val="120742"/>
                </a:solidFill>
              </a:rPr>
              <a:t>Spain</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42</a:t>
            </a:r>
            <a:r>
              <a:rPr lang="en-GB" sz="1000" b="1" i="1" dirty="0" smtClean="0">
                <a:solidFill>
                  <a:srgbClr val="120742"/>
                </a:solidFill>
              </a:rPr>
              <a:t>,000</a:t>
            </a:r>
            <a:endParaRPr lang="en-GB" sz="1000" b="1" i="1" dirty="0" smtClean="0">
              <a:solidFill>
                <a:srgbClr val="120742"/>
              </a:solidFill>
            </a:endParaRPr>
          </a:p>
          <a:p>
            <a:pPr marL="0" indent="0" algn="just">
              <a:buFont typeface="Arial"/>
              <a:buNone/>
            </a:pPr>
            <a:r>
              <a:rPr lang="en-GB" sz="1000" b="1" dirty="0" smtClean="0">
                <a:solidFill>
                  <a:srgbClr val="120742"/>
                </a:solidFill>
              </a:rPr>
              <a:t>China</a:t>
            </a:r>
            <a:r>
              <a:rPr lang="en-GB" sz="1000" b="1" i="1" dirty="0" smtClean="0">
                <a:solidFill>
                  <a:srgbClr val="120742"/>
                </a:solidFill>
              </a:rPr>
              <a:t>		</a:t>
            </a:r>
            <a:r>
              <a:rPr lang="en-GB" sz="1000" b="1" i="1" dirty="0" smtClean="0">
                <a:solidFill>
                  <a:srgbClr val="120742"/>
                </a:solidFill>
              </a:rPr>
              <a:t>    7,000</a:t>
            </a:r>
            <a:endParaRPr lang="en-GB" sz="1000" i="1" dirty="0" smtClean="0">
              <a:solidFill>
                <a:srgbClr val="120742"/>
              </a:solidFill>
            </a:endParaRPr>
          </a:p>
        </p:txBody>
      </p:sp>
      <p:sp>
        <p:nvSpPr>
          <p:cNvPr id="28" name="Title 1"/>
          <p:cNvSpPr txBox="1">
            <a:spLocks/>
          </p:cNvSpPr>
          <p:nvPr/>
        </p:nvSpPr>
        <p:spPr>
          <a:xfrm>
            <a:off x="2786742" y="2969634"/>
            <a:ext cx="95155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Seasonality</a:t>
            </a:r>
            <a:endParaRPr lang="en-GB" sz="1000" b="1" dirty="0"/>
          </a:p>
        </p:txBody>
      </p:sp>
      <p:graphicFrame>
        <p:nvGraphicFramePr>
          <p:cNvPr id="29" name="Picture Placeholder 7"/>
          <p:cNvGraphicFramePr>
            <a:graphicFrameLocks/>
          </p:cNvGraphicFramePr>
          <p:nvPr>
            <p:extLst>
              <p:ext uri="{D42A27DB-BD31-4B8C-83A1-F6EECF244321}">
                <p14:modId xmlns:p14="http://schemas.microsoft.com/office/powerpoint/2010/main" val="1169043731"/>
              </p:ext>
            </p:extLst>
          </p:nvPr>
        </p:nvGraphicFramePr>
        <p:xfrm>
          <a:off x="2612571" y="3097715"/>
          <a:ext cx="1213593" cy="2479797"/>
        </p:xfrm>
        <a:graphic>
          <a:graphicData uri="http://schemas.openxmlformats.org/drawingml/2006/chart">
            <c:chart xmlns:c="http://schemas.openxmlformats.org/drawingml/2006/chart" xmlns:r="http://schemas.openxmlformats.org/officeDocument/2006/relationships" r:id="rId3"/>
          </a:graphicData>
        </a:graphic>
      </p:graphicFrame>
      <p:cxnSp>
        <p:nvCxnSpPr>
          <p:cNvPr id="30" name="Straight Connector 29"/>
          <p:cNvCxnSpPr/>
          <p:nvPr/>
        </p:nvCxnSpPr>
        <p:spPr>
          <a:xfrm>
            <a:off x="3914503" y="3109334"/>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7045234" y="3149519"/>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5347063" y="3136542"/>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graphicFrame>
        <p:nvGraphicFramePr>
          <p:cNvPr id="34" name="Picture Placeholder 7"/>
          <p:cNvGraphicFramePr>
            <a:graphicFrameLocks/>
          </p:cNvGraphicFramePr>
          <p:nvPr>
            <p:extLst>
              <p:ext uri="{D42A27DB-BD31-4B8C-83A1-F6EECF244321}">
                <p14:modId xmlns:p14="http://schemas.microsoft.com/office/powerpoint/2010/main" val="3045599657"/>
              </p:ext>
            </p:extLst>
          </p:nvPr>
        </p:nvGraphicFramePr>
        <p:xfrm>
          <a:off x="4038742" y="3085649"/>
          <a:ext cx="1184364" cy="2479797"/>
        </p:xfrm>
        <a:graphic>
          <a:graphicData uri="http://schemas.openxmlformats.org/drawingml/2006/chart">
            <c:chart xmlns:c="http://schemas.openxmlformats.org/drawingml/2006/chart" xmlns:r="http://schemas.openxmlformats.org/officeDocument/2006/relationships" r:id="rId4"/>
          </a:graphicData>
        </a:graphic>
      </p:graphicFrame>
      <p:sp>
        <p:nvSpPr>
          <p:cNvPr id="35" name="Title 1"/>
          <p:cNvSpPr txBox="1">
            <a:spLocks/>
          </p:cNvSpPr>
          <p:nvPr/>
        </p:nvSpPr>
        <p:spPr>
          <a:xfrm>
            <a:off x="4423468" y="2979424"/>
            <a:ext cx="5019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Age</a:t>
            </a:r>
            <a:endParaRPr lang="en-GB" sz="1000" b="1" dirty="0"/>
          </a:p>
        </p:txBody>
      </p:sp>
      <p:graphicFrame>
        <p:nvGraphicFramePr>
          <p:cNvPr id="36" name="Chart 35"/>
          <p:cNvGraphicFramePr/>
          <p:nvPr>
            <p:extLst>
              <p:ext uri="{D42A27DB-BD31-4B8C-83A1-F6EECF244321}">
                <p14:modId xmlns:p14="http://schemas.microsoft.com/office/powerpoint/2010/main" val="3408254685"/>
              </p:ext>
            </p:extLst>
          </p:nvPr>
        </p:nvGraphicFramePr>
        <p:xfrm>
          <a:off x="5475372" y="3294409"/>
          <a:ext cx="1569862" cy="2271037"/>
        </p:xfrm>
        <a:graphic>
          <a:graphicData uri="http://schemas.openxmlformats.org/drawingml/2006/chart">
            <c:chart xmlns:c="http://schemas.openxmlformats.org/drawingml/2006/chart" xmlns:r="http://schemas.openxmlformats.org/officeDocument/2006/relationships" r:id="rId5"/>
          </a:graphicData>
        </a:graphic>
      </p:graphicFrame>
      <p:sp>
        <p:nvSpPr>
          <p:cNvPr id="37" name="Title 1"/>
          <p:cNvSpPr txBox="1">
            <a:spLocks/>
          </p:cNvSpPr>
          <p:nvPr/>
        </p:nvSpPr>
        <p:spPr>
          <a:xfrm>
            <a:off x="5505709" y="2945949"/>
            <a:ext cx="156023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Family Visitor Incidence</a:t>
            </a:r>
            <a:endParaRPr lang="en-GB" sz="1000" b="1" dirty="0"/>
          </a:p>
        </p:txBody>
      </p:sp>
      <p:graphicFrame>
        <p:nvGraphicFramePr>
          <p:cNvPr id="38" name="Chart Placeholder 6"/>
          <p:cNvGraphicFramePr>
            <a:graphicFrameLocks noGrp="1"/>
          </p:cNvGraphicFramePr>
          <p:nvPr>
            <p:ph type="chart" sz="quarter" idx="10"/>
            <p:extLst>
              <p:ext uri="{D42A27DB-BD31-4B8C-83A1-F6EECF244321}">
                <p14:modId xmlns:p14="http://schemas.microsoft.com/office/powerpoint/2010/main" val="2125674925"/>
              </p:ext>
            </p:extLst>
          </p:nvPr>
        </p:nvGraphicFramePr>
        <p:xfrm>
          <a:off x="7229076" y="3225349"/>
          <a:ext cx="1914924" cy="1912708"/>
        </p:xfrm>
        <a:graphic>
          <a:graphicData uri="http://schemas.openxmlformats.org/drawingml/2006/chart">
            <c:chart xmlns:c="http://schemas.openxmlformats.org/drawingml/2006/chart" xmlns:r="http://schemas.openxmlformats.org/officeDocument/2006/relationships" r:id="rId6"/>
          </a:graphicData>
        </a:graphic>
      </p:graphicFrame>
      <p:sp>
        <p:nvSpPr>
          <p:cNvPr id="39" name="Title 1"/>
          <p:cNvSpPr txBox="1">
            <a:spLocks/>
          </p:cNvSpPr>
          <p:nvPr/>
        </p:nvSpPr>
        <p:spPr>
          <a:xfrm>
            <a:off x="7506797" y="3006558"/>
            <a:ext cx="144562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Accommodation</a:t>
            </a:r>
            <a:endParaRPr lang="en-GB" sz="1000" b="1" dirty="0"/>
          </a:p>
        </p:txBody>
      </p:sp>
      <p:sp>
        <p:nvSpPr>
          <p:cNvPr id="31" name="Title 1"/>
          <p:cNvSpPr txBox="1">
            <a:spLocks/>
          </p:cNvSpPr>
          <p:nvPr/>
        </p:nvSpPr>
        <p:spPr>
          <a:xfrm>
            <a:off x="527367" y="5820529"/>
            <a:ext cx="4819695"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marL="723900" indent="-723900"/>
            <a:r>
              <a:rPr lang="en-GB" sz="1300" b="1" dirty="0" smtClean="0"/>
              <a:t>N.B. 	All data relates to annual averages 2013-15</a:t>
            </a:r>
          </a:p>
          <a:p>
            <a:pPr marL="723900" indent="-723900"/>
            <a:r>
              <a:rPr lang="en-GB" sz="1300" b="1" i="1" dirty="0" smtClean="0"/>
              <a:t>Source: 	International Passenger Survey (2013-15)</a:t>
            </a:r>
            <a:endParaRPr lang="en-GB" sz="1300" b="1" i="1" dirty="0"/>
          </a:p>
        </p:txBody>
      </p:sp>
    </p:spTree>
    <p:extLst>
      <p:ext uri="{BB962C8B-B14F-4D97-AF65-F5344CB8AC3E}">
        <p14:creationId xmlns:p14="http://schemas.microsoft.com/office/powerpoint/2010/main" val="409141901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1" y="794898"/>
            <a:ext cx="8813799" cy="558801"/>
          </a:xfrm>
        </p:spPr>
        <p:txBody>
          <a:bodyPr/>
          <a:lstStyle/>
          <a:p>
            <a:r>
              <a:rPr lang="en-GB" sz="2100" dirty="0" smtClean="0"/>
              <a:t>Rural Destinations - </a:t>
            </a:r>
            <a:r>
              <a:rPr lang="en-GB" sz="2100" dirty="0" smtClean="0"/>
              <a:t>summary</a:t>
            </a:r>
            <a:endParaRPr lang="en-GB" sz="2100" dirty="0"/>
          </a:p>
        </p:txBody>
      </p:sp>
      <p:sp>
        <p:nvSpPr>
          <p:cNvPr id="5" name="Picture Placeholder 4"/>
          <p:cNvSpPr>
            <a:spLocks noGrp="1"/>
          </p:cNvSpPr>
          <p:nvPr>
            <p:ph type="pic" sz="quarter" idx="14"/>
          </p:nvPr>
        </p:nvSpPr>
        <p:spPr/>
      </p:sp>
      <p:sp>
        <p:nvSpPr>
          <p:cNvPr id="16" name="Text Placeholder 6"/>
          <p:cNvSpPr>
            <a:spLocks noGrp="1"/>
          </p:cNvSpPr>
          <p:nvPr>
            <p:ph type="body" sz="quarter" idx="13"/>
          </p:nvPr>
        </p:nvSpPr>
        <p:spPr>
          <a:xfrm>
            <a:off x="685796" y="6396162"/>
            <a:ext cx="2440301" cy="274638"/>
          </a:xfrm>
        </p:spPr>
        <p:txBody>
          <a:bodyPr/>
          <a:lstStyle/>
          <a:p>
            <a:r>
              <a:rPr lang="en-GB" sz="1000" dirty="0" smtClean="0"/>
              <a:t>Destination Type Summaries</a:t>
            </a:r>
            <a:endParaRPr lang="en-GB" sz="1000" dirty="0"/>
          </a:p>
        </p:txBody>
      </p:sp>
      <p:sp>
        <p:nvSpPr>
          <p:cNvPr id="12" name="Title 1"/>
          <p:cNvSpPr txBox="1">
            <a:spLocks/>
          </p:cNvSpPr>
          <p:nvPr/>
        </p:nvSpPr>
        <p:spPr>
          <a:xfrm>
            <a:off x="439499" y="1300845"/>
            <a:ext cx="32987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300" b="1" dirty="0" smtClean="0"/>
              <a:t>Market Size (annual)</a:t>
            </a:r>
            <a:endParaRPr lang="en-GB" sz="1300" b="1" dirty="0"/>
          </a:p>
        </p:txBody>
      </p:sp>
      <p:sp>
        <p:nvSpPr>
          <p:cNvPr id="15" name="Text Placeholder 5"/>
          <p:cNvSpPr txBox="1">
            <a:spLocks/>
          </p:cNvSpPr>
          <p:nvPr/>
        </p:nvSpPr>
        <p:spPr>
          <a:xfrm>
            <a:off x="439500" y="1580245"/>
            <a:ext cx="3958329"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b="1" dirty="0" smtClean="0">
                <a:solidFill>
                  <a:srgbClr val="120742"/>
                </a:solidFill>
              </a:rPr>
              <a:t>2.4</a:t>
            </a:r>
            <a:r>
              <a:rPr lang="en-GB" sz="1300" b="1" dirty="0" smtClean="0">
                <a:solidFill>
                  <a:srgbClr val="120742"/>
                </a:solidFill>
              </a:rPr>
              <a:t> </a:t>
            </a:r>
            <a:r>
              <a:rPr lang="en-GB" sz="1300" b="1" dirty="0" smtClean="0">
                <a:solidFill>
                  <a:srgbClr val="120742"/>
                </a:solidFill>
              </a:rPr>
              <a:t>million overseas visitors </a:t>
            </a:r>
            <a:r>
              <a:rPr lang="en-GB" sz="1300" i="1" dirty="0" smtClean="0">
                <a:solidFill>
                  <a:srgbClr val="120742"/>
                </a:solidFill>
              </a:rPr>
              <a:t>(</a:t>
            </a:r>
            <a:r>
              <a:rPr lang="en-GB" sz="1300" i="1" dirty="0">
                <a:solidFill>
                  <a:srgbClr val="120742"/>
                </a:solidFill>
              </a:rPr>
              <a:t>7</a:t>
            </a:r>
            <a:r>
              <a:rPr lang="en-GB" sz="1300" i="1" dirty="0" smtClean="0">
                <a:solidFill>
                  <a:srgbClr val="120742"/>
                </a:solidFill>
              </a:rPr>
              <a:t>% </a:t>
            </a:r>
            <a:r>
              <a:rPr lang="en-GB" sz="1300" i="1" dirty="0" smtClean="0">
                <a:solidFill>
                  <a:srgbClr val="120742"/>
                </a:solidFill>
              </a:rPr>
              <a:t>of all visitors to UK)</a:t>
            </a:r>
          </a:p>
          <a:p>
            <a:pPr marL="0" indent="0" algn="just">
              <a:buFont typeface="Arial"/>
              <a:buNone/>
            </a:pPr>
            <a:r>
              <a:rPr lang="en-GB" sz="1300" b="1" dirty="0" smtClean="0">
                <a:solidFill>
                  <a:srgbClr val="120742"/>
                </a:solidFill>
              </a:rPr>
              <a:t>0.8 </a:t>
            </a:r>
            <a:r>
              <a:rPr lang="en-GB" sz="1300" b="1" dirty="0" smtClean="0">
                <a:solidFill>
                  <a:srgbClr val="120742"/>
                </a:solidFill>
              </a:rPr>
              <a:t>million holiday visitors </a:t>
            </a:r>
            <a:r>
              <a:rPr lang="en-GB" sz="1300" i="1" dirty="0" smtClean="0">
                <a:solidFill>
                  <a:srgbClr val="120742"/>
                </a:solidFill>
              </a:rPr>
              <a:t>(7% of UK holiday visitors)</a:t>
            </a:r>
          </a:p>
        </p:txBody>
      </p:sp>
      <p:sp>
        <p:nvSpPr>
          <p:cNvPr id="18" name="Title 1"/>
          <p:cNvSpPr txBox="1">
            <a:spLocks/>
          </p:cNvSpPr>
          <p:nvPr/>
        </p:nvSpPr>
        <p:spPr>
          <a:xfrm>
            <a:off x="4859098" y="1300845"/>
            <a:ext cx="3618696" cy="29597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100" b="1" dirty="0" smtClean="0"/>
              <a:t>Most Visited Destinations </a:t>
            </a:r>
            <a:r>
              <a:rPr lang="en-GB" sz="900" b="1" dirty="0" smtClean="0"/>
              <a:t>(2015 holiday visitors only)</a:t>
            </a:r>
            <a:endParaRPr lang="en-GB" sz="900" b="1" dirty="0"/>
          </a:p>
        </p:txBody>
      </p:sp>
      <p:sp>
        <p:nvSpPr>
          <p:cNvPr id="23" name="Text Placeholder 5"/>
          <p:cNvSpPr txBox="1">
            <a:spLocks/>
          </p:cNvSpPr>
          <p:nvPr/>
        </p:nvSpPr>
        <p:spPr>
          <a:xfrm>
            <a:off x="4876517" y="1514564"/>
            <a:ext cx="3601277" cy="131572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100" b="1" dirty="0" smtClean="0">
                <a:solidFill>
                  <a:srgbClr val="120742"/>
                </a:solidFill>
              </a:rPr>
              <a:t>N/A</a:t>
            </a:r>
            <a:endParaRPr lang="en-GB" sz="1100" i="1" dirty="0" smtClean="0">
              <a:solidFill>
                <a:srgbClr val="120742"/>
              </a:solidFill>
            </a:endParaRPr>
          </a:p>
        </p:txBody>
      </p:sp>
      <p:sp>
        <p:nvSpPr>
          <p:cNvPr id="24" name="Title 1"/>
          <p:cNvSpPr txBox="1">
            <a:spLocks/>
          </p:cNvSpPr>
          <p:nvPr/>
        </p:nvSpPr>
        <p:spPr>
          <a:xfrm>
            <a:off x="517877" y="2958015"/>
            <a:ext cx="190310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Source Markets (holiday)</a:t>
            </a:r>
            <a:endParaRPr lang="en-GB" sz="1000" b="1" dirty="0"/>
          </a:p>
        </p:txBody>
      </p:sp>
      <p:graphicFrame>
        <p:nvGraphicFramePr>
          <p:cNvPr id="25" name="Picture Placeholder 7"/>
          <p:cNvGraphicFramePr>
            <a:graphicFrameLocks/>
          </p:cNvGraphicFramePr>
          <p:nvPr>
            <p:extLst>
              <p:ext uri="{D42A27DB-BD31-4B8C-83A1-F6EECF244321}">
                <p14:modId xmlns:p14="http://schemas.microsoft.com/office/powerpoint/2010/main" val="1539488568"/>
              </p:ext>
            </p:extLst>
          </p:nvPr>
        </p:nvGraphicFramePr>
        <p:xfrm>
          <a:off x="25697" y="3097715"/>
          <a:ext cx="1189003" cy="2396125"/>
        </p:xfrm>
        <a:graphic>
          <a:graphicData uri="http://schemas.openxmlformats.org/drawingml/2006/chart">
            <c:chart xmlns:c="http://schemas.openxmlformats.org/drawingml/2006/chart" xmlns:r="http://schemas.openxmlformats.org/officeDocument/2006/relationships" r:id="rId2"/>
          </a:graphicData>
        </a:graphic>
      </p:graphicFrame>
      <p:cxnSp>
        <p:nvCxnSpPr>
          <p:cNvPr id="26" name="Straight Connector 25"/>
          <p:cNvCxnSpPr/>
          <p:nvPr/>
        </p:nvCxnSpPr>
        <p:spPr>
          <a:xfrm>
            <a:off x="2612571" y="3097715"/>
            <a:ext cx="0" cy="2396125"/>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sp>
        <p:nvSpPr>
          <p:cNvPr id="27" name="Text Placeholder 5"/>
          <p:cNvSpPr txBox="1">
            <a:spLocks/>
          </p:cNvSpPr>
          <p:nvPr/>
        </p:nvSpPr>
        <p:spPr>
          <a:xfrm>
            <a:off x="1108025" y="3237415"/>
            <a:ext cx="3601277" cy="33020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000" b="1" dirty="0" smtClean="0">
                <a:solidFill>
                  <a:srgbClr val="120742"/>
                </a:solidFill>
              </a:rPr>
              <a:t>Germany	</a:t>
            </a:r>
            <a:r>
              <a:rPr lang="en-GB" sz="1000" b="1" i="1" dirty="0" smtClean="0">
                <a:solidFill>
                  <a:srgbClr val="120742"/>
                </a:solidFill>
              </a:rPr>
              <a:t>152</a:t>
            </a:r>
            <a:r>
              <a:rPr lang="en-GB" sz="1000" b="1" i="1" dirty="0" smtClean="0">
                <a:solidFill>
                  <a:srgbClr val="120742"/>
                </a:solidFill>
              </a:rPr>
              <a:t>,000</a:t>
            </a:r>
            <a:endParaRPr lang="en-GB" sz="1000" i="1" dirty="0" smtClean="0">
              <a:solidFill>
                <a:srgbClr val="120742"/>
              </a:solidFill>
            </a:endParaRPr>
          </a:p>
          <a:p>
            <a:pPr marL="0" indent="0" algn="just">
              <a:buNone/>
            </a:pPr>
            <a:r>
              <a:rPr lang="en-GB" sz="1000" b="1" dirty="0">
                <a:solidFill>
                  <a:srgbClr val="120742"/>
                </a:solidFill>
              </a:rPr>
              <a:t>Netherlands</a:t>
            </a:r>
            <a:r>
              <a:rPr lang="en-GB" sz="1000" b="1" i="1" dirty="0">
                <a:solidFill>
                  <a:srgbClr val="120742"/>
                </a:solidFill>
              </a:rPr>
              <a:t>	104,000</a:t>
            </a:r>
          </a:p>
          <a:p>
            <a:pPr marL="0" indent="0" algn="just">
              <a:buFont typeface="Arial"/>
              <a:buNone/>
            </a:pPr>
            <a:r>
              <a:rPr lang="en-GB" sz="1000" b="1" dirty="0" smtClean="0">
                <a:solidFill>
                  <a:srgbClr val="120742"/>
                </a:solidFill>
              </a:rPr>
              <a:t>USA</a:t>
            </a:r>
            <a:r>
              <a:rPr lang="en-GB" sz="1000" b="1" dirty="0" smtClean="0">
                <a:solidFill>
                  <a:srgbClr val="120742"/>
                </a:solidFill>
              </a:rPr>
              <a:t>		</a:t>
            </a:r>
            <a:r>
              <a:rPr lang="en-GB" sz="1000" b="1" dirty="0" smtClean="0">
                <a:solidFill>
                  <a:srgbClr val="120742"/>
                </a:solidFill>
              </a:rPr>
              <a:t>  </a:t>
            </a:r>
            <a:r>
              <a:rPr lang="en-GB" sz="1000" b="1" i="1" dirty="0" smtClean="0">
                <a:solidFill>
                  <a:srgbClr val="120742"/>
                </a:solidFill>
              </a:rPr>
              <a:t>85</a:t>
            </a:r>
            <a:r>
              <a:rPr lang="en-GB" sz="1000" b="1" i="1" dirty="0" smtClean="0">
                <a:solidFill>
                  <a:srgbClr val="120742"/>
                </a:solidFill>
              </a:rPr>
              <a:t>,000</a:t>
            </a:r>
            <a:endParaRPr lang="en-GB" sz="1000" b="1" i="1" dirty="0" smtClean="0">
              <a:solidFill>
                <a:srgbClr val="120742"/>
              </a:solidFill>
            </a:endParaRPr>
          </a:p>
          <a:p>
            <a:pPr marL="0" indent="0" algn="just">
              <a:buNone/>
            </a:pPr>
            <a:r>
              <a:rPr lang="en-GB" sz="1000" b="1" dirty="0">
                <a:solidFill>
                  <a:srgbClr val="120742"/>
                </a:solidFill>
              </a:rPr>
              <a:t>France	</a:t>
            </a:r>
            <a:r>
              <a:rPr lang="en-GB" sz="1000" b="1" i="1" dirty="0">
                <a:solidFill>
                  <a:srgbClr val="120742"/>
                </a:solidFill>
              </a:rPr>
              <a:t>	</a:t>
            </a:r>
            <a:r>
              <a:rPr lang="en-GB" sz="1000" b="1" i="1" dirty="0" smtClean="0">
                <a:solidFill>
                  <a:srgbClr val="120742"/>
                </a:solidFill>
              </a:rPr>
              <a:t>  81,000</a:t>
            </a:r>
            <a:endParaRPr lang="en-GB" sz="1000" b="1" i="1" dirty="0">
              <a:solidFill>
                <a:srgbClr val="120742"/>
              </a:solidFill>
            </a:endParaRPr>
          </a:p>
          <a:p>
            <a:pPr marL="0" indent="0" algn="just">
              <a:buNone/>
            </a:pPr>
            <a:r>
              <a:rPr lang="en-GB" sz="1000" b="1" dirty="0">
                <a:solidFill>
                  <a:srgbClr val="120742"/>
                </a:solidFill>
              </a:rPr>
              <a:t>Australia</a:t>
            </a:r>
            <a:r>
              <a:rPr lang="en-GB" sz="1000" b="1" i="1" dirty="0">
                <a:solidFill>
                  <a:srgbClr val="120742"/>
                </a:solidFill>
              </a:rPr>
              <a:t>	</a:t>
            </a:r>
            <a:r>
              <a:rPr lang="en-GB" sz="1000" b="1" i="1" dirty="0" smtClean="0">
                <a:solidFill>
                  <a:srgbClr val="120742"/>
                </a:solidFill>
              </a:rPr>
              <a:t>  68,000</a:t>
            </a:r>
            <a:endParaRPr lang="en-GB" sz="1000" b="1" i="1" dirty="0">
              <a:solidFill>
                <a:srgbClr val="120742"/>
              </a:solidFill>
            </a:endParaRPr>
          </a:p>
          <a:p>
            <a:pPr marL="0" indent="0" algn="just">
              <a:buFont typeface="Arial"/>
              <a:buNone/>
            </a:pPr>
            <a:r>
              <a:rPr lang="en-GB" sz="1000" b="1" dirty="0" smtClean="0">
                <a:solidFill>
                  <a:srgbClr val="120742"/>
                </a:solidFill>
              </a:rPr>
              <a:t>Nordics</a:t>
            </a:r>
            <a:r>
              <a:rPr lang="en-GB" sz="1000" b="1" dirty="0" smtClean="0">
                <a:solidFill>
                  <a:srgbClr val="120742"/>
                </a:solidFill>
              </a:rPr>
              <a:t>	</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41</a:t>
            </a:r>
            <a:r>
              <a:rPr lang="en-GB" sz="1000" b="1" i="1" dirty="0" smtClean="0">
                <a:solidFill>
                  <a:srgbClr val="120742"/>
                </a:solidFill>
              </a:rPr>
              <a:t>,000</a:t>
            </a:r>
            <a:endParaRPr lang="en-GB" sz="1000" b="1" i="1" dirty="0" smtClean="0">
              <a:solidFill>
                <a:srgbClr val="120742"/>
              </a:solidFill>
            </a:endParaRPr>
          </a:p>
          <a:p>
            <a:pPr marL="0" indent="0" algn="just">
              <a:buNone/>
            </a:pPr>
            <a:r>
              <a:rPr lang="en-GB" sz="1000" b="1" dirty="0">
                <a:solidFill>
                  <a:srgbClr val="120742"/>
                </a:solidFill>
              </a:rPr>
              <a:t>Italy</a:t>
            </a:r>
            <a:r>
              <a:rPr lang="en-GB" sz="1000" b="1" i="1" dirty="0">
                <a:solidFill>
                  <a:srgbClr val="120742"/>
                </a:solidFill>
              </a:rPr>
              <a:t>		</a:t>
            </a:r>
            <a:r>
              <a:rPr lang="en-GB" sz="1000" b="1" i="1" dirty="0" smtClean="0">
                <a:solidFill>
                  <a:srgbClr val="120742"/>
                </a:solidFill>
              </a:rPr>
              <a:t>  27,000</a:t>
            </a:r>
            <a:endParaRPr lang="en-GB" sz="1000" b="1" i="1" dirty="0">
              <a:solidFill>
                <a:srgbClr val="120742"/>
              </a:solidFill>
            </a:endParaRPr>
          </a:p>
          <a:p>
            <a:pPr marL="0" indent="0" algn="just">
              <a:buFont typeface="Arial"/>
              <a:buNone/>
            </a:pPr>
            <a:r>
              <a:rPr lang="en-GB" sz="1000" b="1" dirty="0" smtClean="0">
                <a:solidFill>
                  <a:srgbClr val="120742"/>
                </a:solidFill>
              </a:rPr>
              <a:t>Spain</a:t>
            </a:r>
            <a:r>
              <a:rPr lang="en-GB" sz="1000" b="1" i="1" dirty="0" smtClean="0">
                <a:solidFill>
                  <a:srgbClr val="120742"/>
                </a:solidFill>
              </a:rPr>
              <a:t>		</a:t>
            </a:r>
            <a:r>
              <a:rPr lang="en-GB" sz="1000" b="1" i="1" dirty="0" smtClean="0">
                <a:solidFill>
                  <a:srgbClr val="120742"/>
                </a:solidFill>
              </a:rPr>
              <a:t>  </a:t>
            </a:r>
            <a:r>
              <a:rPr lang="en-GB" sz="1000" b="1" i="1" dirty="0" smtClean="0">
                <a:solidFill>
                  <a:srgbClr val="120742"/>
                </a:solidFill>
              </a:rPr>
              <a:t>25</a:t>
            </a:r>
            <a:r>
              <a:rPr lang="en-GB" sz="1000" b="1" i="1" dirty="0" smtClean="0">
                <a:solidFill>
                  <a:srgbClr val="120742"/>
                </a:solidFill>
              </a:rPr>
              <a:t>,000</a:t>
            </a:r>
            <a:endParaRPr lang="en-GB" sz="1000" b="1" i="1" dirty="0" smtClean="0">
              <a:solidFill>
                <a:srgbClr val="120742"/>
              </a:solidFill>
            </a:endParaRPr>
          </a:p>
          <a:p>
            <a:pPr marL="0" indent="0" algn="just">
              <a:buFont typeface="Arial"/>
              <a:buNone/>
            </a:pPr>
            <a:r>
              <a:rPr lang="en-GB" sz="1000" b="1" dirty="0" smtClean="0">
                <a:solidFill>
                  <a:srgbClr val="120742"/>
                </a:solidFill>
              </a:rPr>
              <a:t>China</a:t>
            </a:r>
            <a:r>
              <a:rPr lang="en-GB" sz="1000" b="1" i="1" dirty="0" smtClean="0">
                <a:solidFill>
                  <a:srgbClr val="120742"/>
                </a:solidFill>
              </a:rPr>
              <a:t>		</a:t>
            </a:r>
            <a:r>
              <a:rPr lang="en-GB" sz="1000" b="1" i="1" dirty="0" smtClean="0">
                <a:solidFill>
                  <a:srgbClr val="120742"/>
                </a:solidFill>
              </a:rPr>
              <a:t>    7,000</a:t>
            </a:r>
            <a:endParaRPr lang="en-GB" sz="1000" i="1" dirty="0" smtClean="0">
              <a:solidFill>
                <a:srgbClr val="120742"/>
              </a:solidFill>
            </a:endParaRPr>
          </a:p>
        </p:txBody>
      </p:sp>
      <p:sp>
        <p:nvSpPr>
          <p:cNvPr id="28" name="Title 1"/>
          <p:cNvSpPr txBox="1">
            <a:spLocks/>
          </p:cNvSpPr>
          <p:nvPr/>
        </p:nvSpPr>
        <p:spPr>
          <a:xfrm>
            <a:off x="2786742" y="2969634"/>
            <a:ext cx="95155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Seasonality</a:t>
            </a:r>
            <a:endParaRPr lang="en-GB" sz="1000" b="1" dirty="0"/>
          </a:p>
        </p:txBody>
      </p:sp>
      <p:graphicFrame>
        <p:nvGraphicFramePr>
          <p:cNvPr id="29" name="Picture Placeholder 7"/>
          <p:cNvGraphicFramePr>
            <a:graphicFrameLocks/>
          </p:cNvGraphicFramePr>
          <p:nvPr>
            <p:extLst>
              <p:ext uri="{D42A27DB-BD31-4B8C-83A1-F6EECF244321}">
                <p14:modId xmlns:p14="http://schemas.microsoft.com/office/powerpoint/2010/main" val="2259333067"/>
              </p:ext>
            </p:extLst>
          </p:nvPr>
        </p:nvGraphicFramePr>
        <p:xfrm>
          <a:off x="2612571" y="3097715"/>
          <a:ext cx="1213593" cy="2479797"/>
        </p:xfrm>
        <a:graphic>
          <a:graphicData uri="http://schemas.openxmlformats.org/drawingml/2006/chart">
            <c:chart xmlns:c="http://schemas.openxmlformats.org/drawingml/2006/chart" xmlns:r="http://schemas.openxmlformats.org/officeDocument/2006/relationships" r:id="rId3"/>
          </a:graphicData>
        </a:graphic>
      </p:graphicFrame>
      <p:cxnSp>
        <p:nvCxnSpPr>
          <p:cNvPr id="30" name="Straight Connector 29"/>
          <p:cNvCxnSpPr/>
          <p:nvPr/>
        </p:nvCxnSpPr>
        <p:spPr>
          <a:xfrm>
            <a:off x="3914503" y="3109334"/>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a:off x="7045234" y="3149519"/>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a:off x="5347063" y="3136542"/>
            <a:ext cx="0" cy="2384506"/>
          </a:xfrm>
          <a:prstGeom prst="line">
            <a:avLst/>
          </a:prstGeom>
          <a:ln w="19050">
            <a:prstDash val="dash"/>
          </a:ln>
          <a:effectLst/>
        </p:spPr>
        <p:style>
          <a:lnRef idx="2">
            <a:schemeClr val="accent1"/>
          </a:lnRef>
          <a:fillRef idx="0">
            <a:schemeClr val="accent1"/>
          </a:fillRef>
          <a:effectRef idx="1">
            <a:schemeClr val="accent1"/>
          </a:effectRef>
          <a:fontRef idx="minor">
            <a:schemeClr val="tx1"/>
          </a:fontRef>
        </p:style>
      </p:cxnSp>
      <p:graphicFrame>
        <p:nvGraphicFramePr>
          <p:cNvPr id="34" name="Picture Placeholder 7"/>
          <p:cNvGraphicFramePr>
            <a:graphicFrameLocks/>
          </p:cNvGraphicFramePr>
          <p:nvPr>
            <p:extLst>
              <p:ext uri="{D42A27DB-BD31-4B8C-83A1-F6EECF244321}">
                <p14:modId xmlns:p14="http://schemas.microsoft.com/office/powerpoint/2010/main" val="1580025257"/>
              </p:ext>
            </p:extLst>
          </p:nvPr>
        </p:nvGraphicFramePr>
        <p:xfrm>
          <a:off x="4038742" y="3085649"/>
          <a:ext cx="1184364" cy="2479797"/>
        </p:xfrm>
        <a:graphic>
          <a:graphicData uri="http://schemas.openxmlformats.org/drawingml/2006/chart">
            <c:chart xmlns:c="http://schemas.openxmlformats.org/drawingml/2006/chart" xmlns:r="http://schemas.openxmlformats.org/officeDocument/2006/relationships" r:id="rId4"/>
          </a:graphicData>
        </a:graphic>
      </p:graphicFrame>
      <p:sp>
        <p:nvSpPr>
          <p:cNvPr id="35" name="Title 1"/>
          <p:cNvSpPr txBox="1">
            <a:spLocks/>
          </p:cNvSpPr>
          <p:nvPr/>
        </p:nvSpPr>
        <p:spPr>
          <a:xfrm>
            <a:off x="4423468" y="2979424"/>
            <a:ext cx="501996"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Age</a:t>
            </a:r>
            <a:endParaRPr lang="en-GB" sz="1000" b="1" dirty="0"/>
          </a:p>
        </p:txBody>
      </p:sp>
      <p:graphicFrame>
        <p:nvGraphicFramePr>
          <p:cNvPr id="36" name="Chart 35"/>
          <p:cNvGraphicFramePr/>
          <p:nvPr>
            <p:extLst>
              <p:ext uri="{D42A27DB-BD31-4B8C-83A1-F6EECF244321}">
                <p14:modId xmlns:p14="http://schemas.microsoft.com/office/powerpoint/2010/main" val="705181203"/>
              </p:ext>
            </p:extLst>
          </p:nvPr>
        </p:nvGraphicFramePr>
        <p:xfrm>
          <a:off x="5475372" y="3294409"/>
          <a:ext cx="1569862" cy="2271037"/>
        </p:xfrm>
        <a:graphic>
          <a:graphicData uri="http://schemas.openxmlformats.org/drawingml/2006/chart">
            <c:chart xmlns:c="http://schemas.openxmlformats.org/drawingml/2006/chart" xmlns:r="http://schemas.openxmlformats.org/officeDocument/2006/relationships" r:id="rId5"/>
          </a:graphicData>
        </a:graphic>
      </p:graphicFrame>
      <p:sp>
        <p:nvSpPr>
          <p:cNvPr id="37" name="Title 1"/>
          <p:cNvSpPr txBox="1">
            <a:spLocks/>
          </p:cNvSpPr>
          <p:nvPr/>
        </p:nvSpPr>
        <p:spPr>
          <a:xfrm>
            <a:off x="5505709" y="2945949"/>
            <a:ext cx="156023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Family Visitor Incidence</a:t>
            </a:r>
            <a:endParaRPr lang="en-GB" sz="1000" b="1" dirty="0"/>
          </a:p>
        </p:txBody>
      </p:sp>
      <p:graphicFrame>
        <p:nvGraphicFramePr>
          <p:cNvPr id="38" name="Chart Placeholder 6"/>
          <p:cNvGraphicFramePr>
            <a:graphicFrameLocks noGrp="1"/>
          </p:cNvGraphicFramePr>
          <p:nvPr>
            <p:ph type="chart" sz="quarter" idx="10"/>
            <p:extLst>
              <p:ext uri="{D42A27DB-BD31-4B8C-83A1-F6EECF244321}">
                <p14:modId xmlns:p14="http://schemas.microsoft.com/office/powerpoint/2010/main" val="3608820269"/>
              </p:ext>
            </p:extLst>
          </p:nvPr>
        </p:nvGraphicFramePr>
        <p:xfrm>
          <a:off x="7229076" y="3225349"/>
          <a:ext cx="1914924" cy="1912708"/>
        </p:xfrm>
        <a:graphic>
          <a:graphicData uri="http://schemas.openxmlformats.org/drawingml/2006/chart">
            <c:chart xmlns:c="http://schemas.openxmlformats.org/drawingml/2006/chart" xmlns:r="http://schemas.openxmlformats.org/officeDocument/2006/relationships" r:id="rId6"/>
          </a:graphicData>
        </a:graphic>
      </p:graphicFrame>
      <p:sp>
        <p:nvSpPr>
          <p:cNvPr id="39" name="Title 1"/>
          <p:cNvSpPr txBox="1">
            <a:spLocks/>
          </p:cNvSpPr>
          <p:nvPr/>
        </p:nvSpPr>
        <p:spPr>
          <a:xfrm>
            <a:off x="7506797" y="3006558"/>
            <a:ext cx="144562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Accommodation</a:t>
            </a:r>
            <a:endParaRPr lang="en-GB" sz="1000" b="1" dirty="0"/>
          </a:p>
        </p:txBody>
      </p:sp>
      <p:sp>
        <p:nvSpPr>
          <p:cNvPr id="31" name="Title 1"/>
          <p:cNvSpPr txBox="1">
            <a:spLocks/>
          </p:cNvSpPr>
          <p:nvPr/>
        </p:nvSpPr>
        <p:spPr>
          <a:xfrm>
            <a:off x="527367" y="5820529"/>
            <a:ext cx="4819695"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marL="723900" indent="-723900"/>
            <a:r>
              <a:rPr lang="en-GB" sz="1300" b="1" dirty="0" smtClean="0"/>
              <a:t>N.B. 	All data relates to annual averages 2013-15</a:t>
            </a:r>
          </a:p>
          <a:p>
            <a:pPr marL="723900" indent="-723900"/>
            <a:r>
              <a:rPr lang="en-GB" sz="1300" b="1" i="1" dirty="0" smtClean="0"/>
              <a:t>Source: 	International Passenger Survey (2013-15)</a:t>
            </a:r>
            <a:endParaRPr lang="en-GB" sz="1300" b="1" i="1" dirty="0"/>
          </a:p>
        </p:txBody>
      </p:sp>
    </p:spTree>
    <p:extLst>
      <p:ext uri="{BB962C8B-B14F-4D97-AF65-F5344CB8AC3E}">
        <p14:creationId xmlns:p14="http://schemas.microsoft.com/office/powerpoint/2010/main" val="4091419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Background</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1300" dirty="0" smtClean="0"/>
              <a:t>The </a:t>
            </a:r>
            <a:r>
              <a:rPr lang="en-GB" sz="1300" dirty="0"/>
              <a:t>three-year £40million Discover England Fund was announced by </a:t>
            </a:r>
            <a:r>
              <a:rPr lang="en-GB" sz="1300" dirty="0" smtClean="0"/>
              <a:t>the Government </a:t>
            </a:r>
            <a:r>
              <a:rPr lang="en-GB" sz="1300" dirty="0"/>
              <a:t>last year, with the objective of ensuring that England stays competitive in the rapidly growing global tourism industry, by offering world-class English tourism products to the right customers at the right time.  </a:t>
            </a:r>
            <a:r>
              <a:rPr lang="en-GB" sz="1300" dirty="0" smtClean="0"/>
              <a:t>The </a:t>
            </a:r>
            <a:r>
              <a:rPr lang="en-GB" sz="1300" dirty="0"/>
              <a:t>fund will be awarded to external bidders, with awards for two blocks of projects. </a:t>
            </a:r>
            <a:endParaRPr lang="en-GB" sz="1300" dirty="0" smtClean="0"/>
          </a:p>
          <a:p>
            <a:pPr marL="0" indent="0">
              <a:buNone/>
            </a:pPr>
            <a:r>
              <a:rPr lang="en-GB" sz="1300" dirty="0" smtClean="0"/>
              <a:t>It </a:t>
            </a:r>
            <a:r>
              <a:rPr lang="en-GB" sz="1300" dirty="0"/>
              <a:t>is vital that funding is awarded to bids which are in line with consumer and business trends, and to this end, the fund will also support additional research, to ensure that project teams and potential bidders have access to relevant market intelligence. The research will include the delivery of both broad insights (that is, with potential relevance to any project) and </a:t>
            </a:r>
            <a:r>
              <a:rPr lang="en-GB" sz="1300" dirty="0" smtClean="0"/>
              <a:t>research into specific areas. </a:t>
            </a:r>
            <a:endParaRPr lang="en-GB" sz="1300" dirty="0"/>
          </a:p>
          <a:p>
            <a:pPr marL="0" indent="0">
              <a:buNone/>
            </a:pPr>
            <a:r>
              <a:rPr lang="en-GB" sz="1300" dirty="0" smtClean="0"/>
              <a:t>In </a:t>
            </a:r>
            <a:r>
              <a:rPr lang="en-GB" sz="1300" dirty="0"/>
              <a:t>considering the types of research relevant for the Discover England Fund, it became evident that much of the information that bidders might require </a:t>
            </a:r>
            <a:r>
              <a:rPr lang="en-GB" sz="1300" dirty="0" smtClean="0"/>
              <a:t>is </a:t>
            </a:r>
            <a:r>
              <a:rPr lang="en-GB" sz="1300" dirty="0"/>
              <a:t>actually already in existence. This includes information on the VisitBritain Insights pages, the dataset from the International Passenger Survey, other research carried out in the past by VisitBritain, or </a:t>
            </a:r>
            <a:r>
              <a:rPr lang="en-GB" sz="1300" dirty="0" smtClean="0"/>
              <a:t>other </a:t>
            </a:r>
            <a:r>
              <a:rPr lang="en-GB" sz="1300" dirty="0"/>
              <a:t>secondary data sources. </a:t>
            </a:r>
            <a:endParaRPr lang="en-GB" sz="1300" dirty="0" smtClean="0"/>
          </a:p>
          <a:p>
            <a:pPr marL="0" indent="0">
              <a:buNone/>
            </a:pPr>
            <a:r>
              <a:rPr lang="en-GB" sz="1300" dirty="0"/>
              <a:t>For these reasons, VisitEngland </a:t>
            </a:r>
            <a:r>
              <a:rPr lang="en-GB" sz="1300" dirty="0" smtClean="0"/>
              <a:t>have commissioned BDRC Continental undertake </a:t>
            </a:r>
            <a:r>
              <a:rPr lang="en-GB" sz="1300" dirty="0"/>
              <a:t>a substantial programme of tailored secondary research to ensure that bidders can easily access and use existing market intelligence to shape both year 1 and years 2-3 projects. The focus of this programme is the international consumer – while the fund is also intended to stimulate domestic tourism, bids must in the first instance demonstrate their potential to generate growth from inbound markets – and therefore all analysis should be focused on inbound markets</a:t>
            </a:r>
            <a:r>
              <a:rPr lang="en-GB" sz="1300" dirty="0" smtClean="0"/>
              <a:t>.</a:t>
            </a:r>
          </a:p>
          <a:p>
            <a:pPr marL="0" indent="0">
              <a:buNone/>
            </a:pPr>
            <a:endParaRPr lang="en-GB" sz="1300" dirty="0"/>
          </a:p>
          <a:p>
            <a:pPr marL="0" indent="0">
              <a:buNone/>
            </a:pPr>
            <a:endParaRPr lang="en-GB" sz="1300" dirty="0"/>
          </a:p>
        </p:txBody>
      </p:sp>
      <p:sp>
        <p:nvSpPr>
          <p:cNvPr id="9"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1910174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422650" y="3742647"/>
            <a:ext cx="5035550" cy="1095337"/>
          </a:xfrm>
        </p:spPr>
        <p:txBody>
          <a:bodyPr/>
          <a:lstStyle/>
          <a:p>
            <a:r>
              <a:rPr lang="en-GB" dirty="0" smtClean="0"/>
              <a:t>Jon Young: BDRC Continental: </a:t>
            </a:r>
          </a:p>
          <a:p>
            <a:r>
              <a:rPr lang="en-GB" dirty="0" smtClean="0">
                <a:solidFill>
                  <a:schemeClr val="bg1"/>
                </a:solidFill>
              </a:rPr>
              <a:t>Jon.young@bdrc-continental.com </a:t>
            </a:r>
          </a:p>
          <a:p>
            <a:endParaRPr lang="en-GB" dirty="0" smtClean="0">
              <a:solidFill>
                <a:schemeClr val="bg1"/>
              </a:solidFill>
            </a:endParaRPr>
          </a:p>
        </p:txBody>
      </p:sp>
      <p:sp>
        <p:nvSpPr>
          <p:cNvPr id="7" name="Text Placeholder 6"/>
          <p:cNvSpPr>
            <a:spLocks noGrp="1"/>
          </p:cNvSpPr>
          <p:nvPr>
            <p:ph type="body" sz="quarter" idx="14"/>
          </p:nvPr>
        </p:nvSpPr>
        <p:spPr/>
        <p:txBody>
          <a:bodyPr/>
          <a:lstStyle/>
          <a:p>
            <a:r>
              <a:rPr lang="en-GB" dirty="0" smtClean="0"/>
              <a:t>Further information</a:t>
            </a:r>
            <a:endParaRPr lang="en-GB" dirty="0"/>
          </a:p>
        </p:txBody>
      </p:sp>
      <p:sp>
        <p:nvSpPr>
          <p:cNvPr id="3" name="Picture Placeholder 2"/>
          <p:cNvSpPr>
            <a:spLocks noGrp="1"/>
          </p:cNvSpPr>
          <p:nvPr>
            <p:ph type="pic" sz="quarter" idx="12"/>
          </p:nvPr>
        </p:nvSpPr>
        <p:spPr>
          <a:solidFill>
            <a:schemeClr val="bg1"/>
          </a:solidFill>
        </p:spPr>
      </p:sp>
      <p:pic>
        <p:nvPicPr>
          <p:cNvPr id="5"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442249" y="520700"/>
            <a:ext cx="809706" cy="611293"/>
          </a:xfrm>
          <a:prstGeom prst="rect">
            <a:avLst/>
          </a:prstGeom>
          <a:noFill/>
          <a:extLst>
            <a:ext uri="{909E8E84-426E-40DD-AFC4-6F175D3DCCD1}">
              <a14:hiddenFill xmlns:a14="http://schemas.microsoft.com/office/drawing/2010/main">
                <a:solidFill>
                  <a:srgbClr val="FFFFFF"/>
                </a:solidFill>
              </a14:hiddenFill>
            </a:ext>
          </a:extLst>
        </p:spPr>
      </p:pic>
      <p:sp>
        <p:nvSpPr>
          <p:cNvPr id="6" name="Text Placeholder 1"/>
          <p:cNvSpPr txBox="1">
            <a:spLocks/>
          </p:cNvSpPr>
          <p:nvPr/>
        </p:nvSpPr>
        <p:spPr>
          <a:xfrm>
            <a:off x="3422650" y="4949147"/>
            <a:ext cx="5035550" cy="1095337"/>
          </a:xfrm>
          <a:prstGeom prst="rect">
            <a:avLst/>
          </a:prstGeom>
        </p:spPr>
        <p:txBody>
          <a:bodyPr vert="horz"/>
          <a:lstStyle>
            <a:lvl1pPr marL="0" indent="0" algn="l" defTabSz="457200" rtl="0" eaLnBrk="1" latinLnBrk="0" hangingPunct="1">
              <a:spcBef>
                <a:spcPts val="700"/>
              </a:spcBef>
              <a:buFont typeface="Arial"/>
              <a:buNone/>
              <a:defRPr sz="1800" kern="1200">
                <a:solidFill>
                  <a:srgbClr val="FFFFFF"/>
                </a:solidFill>
                <a:latin typeface="Arial"/>
                <a:ea typeface="+mn-ea"/>
                <a:cs typeface="Arial"/>
              </a:defRPr>
            </a:lvl1pPr>
            <a:lvl2pPr marL="457200" indent="0" algn="l" defTabSz="457200" rtl="0" eaLnBrk="1" latinLnBrk="0" hangingPunct="1">
              <a:spcBef>
                <a:spcPct val="20000"/>
              </a:spcBef>
              <a:buFont typeface="Arial"/>
              <a:buNone/>
              <a:defRPr sz="16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6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6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GB" dirty="0" smtClean="0"/>
              <a:t>Steve Mills: BDRC Continental: </a:t>
            </a:r>
          </a:p>
          <a:p>
            <a:r>
              <a:rPr lang="en-GB" dirty="0" smtClean="0">
                <a:solidFill>
                  <a:schemeClr val="bg1"/>
                </a:solidFill>
              </a:rPr>
              <a:t>Steve.mills@bdrc-continental.com </a:t>
            </a:r>
          </a:p>
          <a:p>
            <a:endParaRPr lang="en-GB" dirty="0" smtClean="0">
              <a:solidFill>
                <a:schemeClr val="bg1"/>
              </a:solidFill>
            </a:endParaRPr>
          </a:p>
        </p:txBody>
      </p:sp>
    </p:spTree>
    <p:extLst>
      <p:ext uri="{BB962C8B-B14F-4D97-AF65-F5344CB8AC3E}">
        <p14:creationId xmlns:p14="http://schemas.microsoft.com/office/powerpoint/2010/main" val="347890746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4051" y="802397"/>
            <a:ext cx="8149762" cy="558801"/>
          </a:xfrm>
        </p:spPr>
        <p:txBody>
          <a:bodyPr/>
          <a:lstStyle/>
          <a:p>
            <a:r>
              <a:rPr lang="en-GB" dirty="0" smtClean="0"/>
              <a:t>Appendix</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856178451"/>
              </p:ext>
            </p:extLst>
          </p:nvPr>
        </p:nvGraphicFramePr>
        <p:xfrm>
          <a:off x="670342" y="1430883"/>
          <a:ext cx="3450846" cy="5282850"/>
        </p:xfrm>
        <a:graphic>
          <a:graphicData uri="http://schemas.openxmlformats.org/drawingml/2006/table">
            <a:tbl>
              <a:tblPr/>
              <a:tblGrid>
                <a:gridCol w="3450846"/>
              </a:tblGrid>
              <a:tr h="83316">
                <a:tc>
                  <a:txBody>
                    <a:bodyPr/>
                    <a:lstStyle/>
                    <a:p>
                      <a:pPr algn="l" fontAlgn="b"/>
                      <a:r>
                        <a:rPr lang="en-GB" sz="800" b="1" i="0" u="none" strike="noStrike" dirty="0" smtClean="0">
                          <a:effectLst/>
                          <a:latin typeface="Arial"/>
                        </a:rPr>
                        <a:t>OTHER TOWNS</a:t>
                      </a:r>
                      <a:endParaRPr lang="en-GB" sz="800" b="1" i="0" u="none" strike="noStrike" dirty="0">
                        <a:effectLst/>
                        <a:latin typeface="Arial"/>
                      </a:endParaRP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Adur/Arun/Chicester/Crawley/Horsham/Mid Sussex</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Alnwick</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Ashfield/Bassetlaw/Broxtowe/Gedling/Mansfield/Rushcliffe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Ashford/Braintree/Dartford/Gravesham/Maidstone/Medway/Shepway/Swale/Thanet/Tonbridge &amp; Malling</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Aylesbury Vale/Chiltern/Milton Keynes/S Bucks/Wycombe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Barnsley</a:t>
                      </a:r>
                    </a:p>
                  </a:txBody>
                  <a:tcPr marL="4364" marR="4364" marT="4364" marB="0" anchor="b">
                    <a:lnL>
                      <a:noFill/>
                    </a:lnL>
                    <a:lnR>
                      <a:noFill/>
                    </a:lnR>
                    <a:lnT>
                      <a:noFill/>
                    </a:lnT>
                    <a:lnB>
                      <a:noFill/>
                    </a:lnB>
                  </a:tcPr>
                </a:tc>
              </a:tr>
              <a:tr h="162119">
                <a:tc>
                  <a:txBody>
                    <a:bodyPr/>
                    <a:lstStyle/>
                    <a:p>
                      <a:pPr algn="l" fontAlgn="b"/>
                      <a:r>
                        <a:rPr lang="en-GB" sz="500" b="0" i="0" u="none" strike="noStrike">
                          <a:effectLst/>
                          <a:latin typeface="Arial"/>
                        </a:rPr>
                        <a:t>Basildon/Braintree/Brentwood/Castle Point/Chelmsford/Epping Forest/Harlow/Maldon/Rochford/Tendring/Thurrock/Uttlesford</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Basingstoke and Deane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Bedford</a:t>
                      </a:r>
                    </a:p>
                  </a:txBody>
                  <a:tcPr marL="4364" marR="4364" marT="4364" marB="0" anchor="b">
                    <a:lnL>
                      <a:noFill/>
                    </a:lnL>
                    <a:lnR>
                      <a:noFill/>
                    </a:lnR>
                    <a:lnT>
                      <a:noFill/>
                    </a:lnT>
                    <a:lnB>
                      <a:noFill/>
                    </a:lnB>
                  </a:tcPr>
                </a:tc>
              </a:tr>
              <a:tr h="83316">
                <a:tc>
                  <a:txBody>
                    <a:bodyPr/>
                    <a:lstStyle/>
                    <a:p>
                      <a:pPr algn="l" fontAlgn="b"/>
                      <a:r>
                        <a:rPr lang="en-GB" sz="500" b="0" i="0" u="none" strike="noStrike" dirty="0">
                          <a:effectLst/>
                          <a:latin typeface="Arial"/>
                        </a:rPr>
                        <a:t>Blackburn with </a:t>
                      </a:r>
                      <a:r>
                        <a:rPr lang="en-GB" sz="500" b="0" i="0" u="none" strike="noStrike" dirty="0" err="1">
                          <a:effectLst/>
                          <a:latin typeface="Arial"/>
                        </a:rPr>
                        <a:t>Darwen</a:t>
                      </a:r>
                      <a:endParaRPr lang="en-GB" sz="500" b="0" i="0" u="none" strike="noStrike" dirty="0">
                        <a:effectLst/>
                        <a:latin typeface="Arial"/>
                      </a:endParaRP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Boston</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Bracknell Forest/Slough/West Berkshire/Wokingham</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Bromsgrove/Herefordshire/Redditch/Wychavon/Wyre Forest</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Broxbourne/Dacorum/E Hertfordshire/Hertsmere/N Hertfordshire/Three Rivers/Watford/Welwyn Hatfield</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Carrick</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Cheltenham</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Cherwell</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Chorley/Hyndburn/Rossendale/Ribble Valley/Fylde/W Lancs/South Ribble/Burnley/Pendle/Wyre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Colchester</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Crewe and Nantwich/Vale Royal/Macclesfield/Congleton/Halton/Warrington/Ellesmere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Darlington/Sedgefield/Teesdale/Chester-Le-Street/Durham/Derwentside/Wear Valley/Easington</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Doncaster</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Eastleigh</a:t>
                      </a:r>
                    </a:p>
                  </a:txBody>
                  <a:tcPr marL="4364" marR="4364" marT="4364" marB="0" anchor="b">
                    <a:lnL>
                      <a:noFill/>
                    </a:lnL>
                    <a:lnR>
                      <a:noFill/>
                    </a:lnR>
                    <a:lnT>
                      <a:noFill/>
                    </a:lnT>
                    <a:lnB>
                      <a:noFill/>
                    </a:lnB>
                  </a:tcPr>
                </a:tc>
              </a:tr>
              <a:tr h="162119">
                <a:tc>
                  <a:txBody>
                    <a:bodyPr/>
                    <a:lstStyle/>
                    <a:p>
                      <a:pPr algn="l" fontAlgn="b"/>
                      <a:r>
                        <a:rPr lang="en-GB" sz="500" b="0" i="0" u="none" strike="noStrike">
                          <a:effectLst/>
                          <a:latin typeface="Arial"/>
                        </a:rPr>
                        <a:t>Elmbridge/Epsom &amp; Ewell/Guildford/Mole Valley/Reigate &amp; Banstead/Runnymede/Spelthorne/Surrey Heath/Tandridge/Waverley/Wo</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Exeter</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Gloucester</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Guildford</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Harrogate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Ipswich</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King's Lynn &amp; West Norfolk</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Kirklees/Wakefield/Calderdale/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Lichfield</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Maidstone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Maidstone/Tunbridge Wells</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Mole Valley</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Newark and Sherwood</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Newcastle-under-Lyme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Nuneaton &amp; Bedworth</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Oswestry</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Peterborough</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Preston</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Reading</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Redcar and Cleveland</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Rotherham</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Rugby</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Sefton/Wirral/St Helens/Knowsley</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Sevenoaks</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Shrewsbury And Atcham</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St Albans</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Stafford</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Stroud</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Tamworth</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Taunton Deane</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Telford &amp; Wrekin</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Test Valley</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Tewkesbury</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Warwick</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Winchester</a:t>
                      </a:r>
                    </a:p>
                  </a:txBody>
                  <a:tcPr marL="4364" marR="4364" marT="4364" marB="0" anchor="b">
                    <a:lnL>
                      <a:noFill/>
                    </a:lnL>
                    <a:lnR>
                      <a:noFill/>
                    </a:lnR>
                    <a:lnT>
                      <a:noFill/>
                    </a:lnT>
                    <a:lnB>
                      <a:noFill/>
                    </a:lnB>
                  </a:tcPr>
                </a:tc>
              </a:tr>
              <a:tr h="83316">
                <a:tc>
                  <a:txBody>
                    <a:bodyPr/>
                    <a:lstStyle/>
                    <a:p>
                      <a:pPr algn="l" fontAlgn="b"/>
                      <a:r>
                        <a:rPr lang="en-GB" sz="500" b="0" i="0" u="none" strike="noStrike">
                          <a:effectLst/>
                          <a:latin typeface="Arial"/>
                        </a:rPr>
                        <a:t>Windsor and Maidenhead</a:t>
                      </a:r>
                    </a:p>
                  </a:txBody>
                  <a:tcPr marL="4364" marR="4364" marT="4364" marB="0" anchor="b">
                    <a:lnL>
                      <a:noFill/>
                    </a:lnL>
                    <a:lnR>
                      <a:noFill/>
                    </a:lnR>
                    <a:lnT>
                      <a:noFill/>
                    </a:lnT>
                    <a:lnB>
                      <a:noFill/>
                    </a:lnB>
                  </a:tcPr>
                </a:tc>
              </a:tr>
              <a:tr h="83316">
                <a:tc>
                  <a:txBody>
                    <a:bodyPr/>
                    <a:lstStyle/>
                    <a:p>
                      <a:pPr algn="l" fontAlgn="b"/>
                      <a:r>
                        <a:rPr lang="en-GB" sz="500" b="0" i="0" u="none" strike="noStrike" dirty="0">
                          <a:effectLst/>
                          <a:latin typeface="Arial"/>
                        </a:rPr>
                        <a:t>Worcester</a:t>
                      </a:r>
                    </a:p>
                  </a:txBody>
                  <a:tcPr marL="4364" marR="4364" marT="4364" marB="0" anchor="b">
                    <a:lnL>
                      <a:noFill/>
                    </a:lnL>
                    <a:lnR>
                      <a:noFill/>
                    </a:lnR>
                    <a:lnT>
                      <a:noFill/>
                    </a:lnT>
                    <a:lnB>
                      <a:noFill/>
                    </a:lnB>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116224042"/>
              </p:ext>
            </p:extLst>
          </p:nvPr>
        </p:nvGraphicFramePr>
        <p:xfrm>
          <a:off x="3891743" y="1430883"/>
          <a:ext cx="3366301" cy="3646209"/>
        </p:xfrm>
        <a:graphic>
          <a:graphicData uri="http://schemas.openxmlformats.org/drawingml/2006/table">
            <a:tbl>
              <a:tblPr/>
              <a:tblGrid>
                <a:gridCol w="3366301"/>
              </a:tblGrid>
              <a:tr h="167673">
                <a:tc>
                  <a:txBody>
                    <a:bodyPr/>
                    <a:lstStyle/>
                    <a:p>
                      <a:pPr algn="l" fontAlgn="b"/>
                      <a:r>
                        <a:rPr lang="en-GB" sz="800" b="1" i="0" u="none" strike="noStrike" dirty="0" smtClean="0">
                          <a:effectLst/>
                          <a:latin typeface="Arial"/>
                        </a:rPr>
                        <a:t>OTHER</a:t>
                      </a:r>
                      <a:r>
                        <a:rPr lang="en-GB" sz="800" b="1" i="0" u="none" strike="noStrike" baseline="0" dirty="0" smtClean="0">
                          <a:effectLst/>
                          <a:latin typeface="Arial"/>
                        </a:rPr>
                        <a:t> RURAL</a:t>
                      </a:r>
                      <a:endParaRPr lang="en-GB" sz="800" b="1" i="0" u="none" strike="noStrike" dirty="0">
                        <a:effectLst/>
                        <a:latin typeface="Arial"/>
                      </a:endParaRPr>
                    </a:p>
                  </a:txBody>
                  <a:tcPr marL="3458" marR="3458" marT="3458" marB="0" anchor="b">
                    <a:lnL>
                      <a:noFill/>
                    </a:lnL>
                    <a:lnR>
                      <a:noFill/>
                    </a:lnR>
                    <a:lnT>
                      <a:noFill/>
                    </a:lnT>
                    <a:lnB>
                      <a:noFill/>
                    </a:lnB>
                  </a:tcPr>
                </a:tc>
              </a:tr>
              <a:tr h="90628">
                <a:tc>
                  <a:txBody>
                    <a:bodyPr/>
                    <a:lstStyle/>
                    <a:p>
                      <a:pPr algn="l" fontAlgn="b"/>
                      <a:r>
                        <a:rPr lang="en-GB" sz="500" b="0" i="0" u="none" strike="noStrike" dirty="0" err="1">
                          <a:effectLst/>
                          <a:latin typeface="Arial"/>
                        </a:rPr>
                        <a:t>Allerdale</a:t>
                      </a:r>
                      <a:endParaRPr lang="en-GB" sz="500" b="0" i="0" u="none" strike="noStrike" dirty="0">
                        <a:effectLst/>
                        <a:latin typeface="Arial"/>
                      </a:endParaRPr>
                    </a:p>
                  </a:txBody>
                  <a:tcPr marL="3458" marR="3458" marT="3458" marB="0" anchor="b">
                    <a:lnL>
                      <a:noFill/>
                    </a:lnL>
                    <a:lnR>
                      <a:noFill/>
                    </a:lnR>
                    <a:lnT>
                      <a:noFill/>
                    </a:lnT>
                    <a:lnB>
                      <a:noFill/>
                    </a:lnB>
                  </a:tcPr>
                </a:tc>
              </a:tr>
              <a:tr h="90628">
                <a:tc>
                  <a:txBody>
                    <a:bodyPr/>
                    <a:lstStyle/>
                    <a:p>
                      <a:pPr algn="l" fontAlgn="b"/>
                      <a:r>
                        <a:rPr lang="en-GB" sz="500" b="0" i="0" u="none" strike="noStrike" dirty="0" err="1">
                          <a:effectLst/>
                          <a:latin typeface="Arial"/>
                        </a:rPr>
                        <a:t>Allerdale</a:t>
                      </a:r>
                      <a:r>
                        <a:rPr lang="en-GB" sz="500" b="0" i="0" u="none" strike="noStrike" dirty="0">
                          <a:effectLst/>
                          <a:latin typeface="Arial"/>
                        </a:rPr>
                        <a:t>/South Lakeland/Eden/Copeland</a:t>
                      </a:r>
                    </a:p>
                  </a:txBody>
                  <a:tcPr marL="3458" marR="3458" marT="3458" marB="0" anchor="b">
                    <a:lnL>
                      <a:noFill/>
                    </a:lnL>
                    <a:lnR>
                      <a:noFill/>
                    </a:lnR>
                    <a:lnT>
                      <a:noFill/>
                    </a:lnT>
                    <a:lnB>
                      <a:noFill/>
                    </a:lnB>
                  </a:tcPr>
                </a:tc>
              </a:tr>
              <a:tr h="113363">
                <a:tc>
                  <a:txBody>
                    <a:bodyPr/>
                    <a:lstStyle/>
                    <a:p>
                      <a:pPr algn="l" fontAlgn="b"/>
                      <a:r>
                        <a:rPr lang="en-GB" sz="500" b="0" i="0" u="none" strike="noStrike" dirty="0">
                          <a:effectLst/>
                          <a:latin typeface="Arial"/>
                        </a:rPr>
                        <a:t>Amber Valley/Bolsover/Chesterfield/Derbyshire Dales/Erewash/High Peak/NE Derbyshire/S Derbyshire</a:t>
                      </a:r>
                    </a:p>
                  </a:txBody>
                  <a:tcPr marL="3458" marR="3458" marT="3458" marB="0" anchor="b">
                    <a:lnL>
                      <a:noFill/>
                    </a:lnL>
                    <a:lnR>
                      <a:noFill/>
                    </a:lnR>
                    <a:lnT>
                      <a:noFill/>
                    </a:lnT>
                    <a:lnB>
                      <a:noFill/>
                    </a:lnB>
                  </a:tcPr>
                </a:tc>
              </a:tr>
              <a:tr h="90628">
                <a:tc>
                  <a:txBody>
                    <a:bodyPr/>
                    <a:lstStyle/>
                    <a:p>
                      <a:pPr algn="l" fontAlgn="b"/>
                      <a:r>
                        <a:rPr lang="en-GB" sz="500" b="0" i="0" u="none" strike="noStrike" dirty="0" err="1">
                          <a:effectLst/>
                          <a:latin typeface="Arial"/>
                        </a:rPr>
                        <a:t>Babergh</a:t>
                      </a:r>
                      <a:r>
                        <a:rPr lang="en-GB" sz="500" b="0" i="0" u="none" strike="noStrike" dirty="0">
                          <a:effectLst/>
                          <a:latin typeface="Arial"/>
                        </a:rPr>
                        <a:t>/Forest Heath/Mid Suffolk/St </a:t>
                      </a:r>
                      <a:r>
                        <a:rPr lang="en-GB" sz="500" b="0" i="0" u="none" strike="noStrike" dirty="0" err="1">
                          <a:effectLst/>
                          <a:latin typeface="Arial"/>
                        </a:rPr>
                        <a:t>Edmundsbury</a:t>
                      </a:r>
                      <a:r>
                        <a:rPr lang="en-GB" sz="500" b="0" i="0" u="none" strike="noStrike" dirty="0">
                          <a:effectLst/>
                          <a:latin typeface="Arial"/>
                        </a:rPr>
                        <a:t>/Suffolk Coastal/Waveney</a:t>
                      </a:r>
                    </a:p>
                  </a:txBody>
                  <a:tcPr marL="3458" marR="3458" marT="3458" marB="0" anchor="b">
                    <a:lnL>
                      <a:noFill/>
                    </a:lnL>
                    <a:lnR>
                      <a:noFill/>
                    </a:lnR>
                    <a:lnT>
                      <a:noFill/>
                    </a:lnT>
                    <a:lnB>
                      <a:noFill/>
                    </a:lnB>
                  </a:tcPr>
                </a:tc>
              </a:tr>
              <a:tr h="102565">
                <a:tc>
                  <a:txBody>
                    <a:bodyPr/>
                    <a:lstStyle/>
                    <a:p>
                      <a:pPr algn="l" fontAlgn="b"/>
                      <a:r>
                        <a:rPr lang="en-GB" sz="500" b="0" i="0" u="none" strike="noStrike" dirty="0">
                          <a:effectLst/>
                          <a:latin typeface="Arial"/>
                        </a:rPr>
                        <a:t>Blaby/Charnwood/Harborough/Hinckley And Bosworth/Melton/NW Leicestershire/Rother/Rutland</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Breckland/Broadland/N Norfolk/S Norfolk</a:t>
                      </a:r>
                    </a:p>
                  </a:txBody>
                  <a:tcPr marL="3458" marR="3458" marT="3458" marB="0" anchor="b">
                    <a:lnL>
                      <a:noFill/>
                    </a:lnL>
                    <a:lnR>
                      <a:noFill/>
                    </a:lnR>
                    <a:lnT>
                      <a:noFill/>
                    </a:lnT>
                    <a:lnB>
                      <a:noFill/>
                    </a:lnB>
                  </a:tcPr>
                </a:tc>
              </a:tr>
              <a:tr h="90628">
                <a:tc>
                  <a:txBody>
                    <a:bodyPr/>
                    <a:lstStyle/>
                    <a:p>
                      <a:pPr algn="l" fontAlgn="b"/>
                      <a:r>
                        <a:rPr lang="en-GB" sz="500" b="0" i="0" u="none" strike="noStrike" dirty="0" err="1">
                          <a:effectLst/>
                          <a:latin typeface="Arial"/>
                        </a:rPr>
                        <a:t>Bridgnorth</a:t>
                      </a:r>
                      <a:r>
                        <a:rPr lang="en-GB" sz="500" b="0" i="0" u="none" strike="noStrike" dirty="0">
                          <a:effectLst/>
                          <a:latin typeface="Arial"/>
                        </a:rPr>
                        <a:t>/N Shropshire/Shropshire/S Shropshire/Telford and Wrekin</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Cannock Chase/E Staffordshire/S Staffordshire/Stafford/Staffordshire Moorlands</a:t>
                      </a:r>
                    </a:p>
                  </a:txBody>
                  <a:tcPr marL="3458" marR="3458" marT="3458" marB="0" anchor="b">
                    <a:lnL>
                      <a:noFill/>
                    </a:lnL>
                    <a:lnR>
                      <a:noFill/>
                    </a:lnR>
                    <a:lnT>
                      <a:noFill/>
                    </a:lnT>
                    <a:lnB>
                      <a:noFill/>
                    </a:lnB>
                  </a:tcPr>
                </a:tc>
              </a:tr>
              <a:tr h="90628">
                <a:tc>
                  <a:txBody>
                    <a:bodyPr/>
                    <a:lstStyle/>
                    <a:p>
                      <a:pPr algn="l" fontAlgn="b"/>
                      <a:r>
                        <a:rPr lang="en-GB" sz="500" b="0" i="0" u="none" strike="noStrike" dirty="0" err="1">
                          <a:effectLst/>
                          <a:latin typeface="Arial"/>
                        </a:rPr>
                        <a:t>Caradon</a:t>
                      </a:r>
                      <a:r>
                        <a:rPr lang="en-GB" sz="500" b="0" i="0" u="none" strike="noStrike" dirty="0">
                          <a:effectLst/>
                          <a:latin typeface="Arial"/>
                        </a:rPr>
                        <a:t>/Carrick/Isles of Scilly/</a:t>
                      </a:r>
                      <a:r>
                        <a:rPr lang="en-GB" sz="500" b="0" i="0" u="none" strike="noStrike" dirty="0" err="1">
                          <a:effectLst/>
                          <a:latin typeface="Arial"/>
                        </a:rPr>
                        <a:t>Kerrier</a:t>
                      </a:r>
                      <a:r>
                        <a:rPr lang="en-GB" sz="500" b="0" i="0" u="none" strike="noStrike" dirty="0">
                          <a:effectLst/>
                          <a:latin typeface="Arial"/>
                        </a:rPr>
                        <a:t>/North Cornwall/</a:t>
                      </a:r>
                      <a:r>
                        <a:rPr lang="en-GB" sz="500" b="0" i="0" u="none" strike="noStrike" dirty="0" err="1">
                          <a:effectLst/>
                          <a:latin typeface="Arial"/>
                        </a:rPr>
                        <a:t>Penwith</a:t>
                      </a:r>
                      <a:r>
                        <a:rPr lang="en-GB" sz="500" b="0" i="0" u="none" strike="noStrike" dirty="0">
                          <a:effectLst/>
                          <a:latin typeface="Arial"/>
                        </a:rPr>
                        <a:t>/</a:t>
                      </a:r>
                      <a:r>
                        <a:rPr lang="en-GB" sz="500" b="0" i="0" u="none" strike="noStrike" dirty="0" err="1">
                          <a:effectLst/>
                          <a:latin typeface="Arial"/>
                        </a:rPr>
                        <a:t>Restormel</a:t>
                      </a:r>
                      <a:endParaRPr lang="en-GB" sz="500" b="0" i="0" u="none" strike="noStrike" dirty="0">
                        <a:effectLst/>
                        <a:latin typeface="Arial"/>
                      </a:endParaRP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Cherwell/S Oxfordshire/Vale of White Horse/W Oxfordshire</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Copeland</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Corby/Daventry/E Northamptonshire/Kettering/S Northamptonshire/Wellingborough</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Cotswold</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Craven</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Derbyshire Dales</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E Cambridgeshire</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E Cambridgeshire/Fenland/Huntingdonshire/South Cambridgeshire</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E Devon</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E Devon/Mid Devon/N Devon/S Hams/Teignbridge/Torridge/W Devon</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E Dorset/W Dorset</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E Hampshire/Fareham/Gosport/Hart/New Forest/Rushmoor/Test Valley</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E Lindsey</a:t>
                      </a:r>
                    </a:p>
                  </a:txBody>
                  <a:tcPr marL="3458" marR="3458" marT="3458" marB="0" anchor="b">
                    <a:lnL>
                      <a:noFill/>
                    </a:lnL>
                    <a:lnR>
                      <a:noFill/>
                    </a:lnR>
                    <a:lnT>
                      <a:noFill/>
                    </a:lnT>
                    <a:lnB>
                      <a:noFill/>
                    </a:lnB>
                  </a:tcPr>
                </a:tc>
              </a:tr>
              <a:tr h="90628">
                <a:tc>
                  <a:txBody>
                    <a:bodyPr/>
                    <a:lstStyle/>
                    <a:p>
                      <a:pPr algn="l" fontAlgn="b"/>
                      <a:r>
                        <a:rPr lang="nl-NL" sz="500" b="0" i="0" u="none" strike="noStrike" dirty="0">
                          <a:effectLst/>
                          <a:latin typeface="Arial"/>
                        </a:rPr>
                        <a:t>E Lindsey/N Kesteven/S Holland/S Kesteven/W Lindsey</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East Devon</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East Riding of Yorkshire</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East Staffordshire</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Eden</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Forest Heath</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Forest of Dean/Cotswold</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Fylde</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Herefordshire</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High Peak</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Kennet</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Kennet/N Wiltshire/Swindon/W Wiltshire</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Lewes/Rother/Wealden</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Malvern Hills</a:t>
                      </a:r>
                    </a:p>
                  </a:txBody>
                  <a:tcPr marL="3458" marR="3458" marT="3458" marB="0" anchor="b">
                    <a:lnL>
                      <a:noFill/>
                    </a:lnL>
                    <a:lnR>
                      <a:noFill/>
                    </a:lnR>
                    <a:lnT>
                      <a:noFill/>
                    </a:lnT>
                    <a:lnB>
                      <a:noFill/>
                    </a:lnB>
                  </a:tcPr>
                </a:tc>
              </a:tr>
              <a:tr h="90628">
                <a:tc>
                  <a:txBody>
                    <a:bodyPr/>
                    <a:lstStyle/>
                    <a:p>
                      <a:pPr algn="l" fontAlgn="b"/>
                      <a:r>
                        <a:rPr lang="en-GB" sz="500" b="0" i="0" u="none" strike="noStrike">
                          <a:effectLst/>
                          <a:latin typeface="Arial"/>
                        </a:rPr>
                        <a:t>Mendip</a:t>
                      </a:r>
                    </a:p>
                  </a:txBody>
                  <a:tcPr marL="3458" marR="3458" marT="3458" marB="0" anchor="b">
                    <a:lnL>
                      <a:noFill/>
                    </a:lnL>
                    <a:lnR>
                      <a:noFill/>
                    </a:lnR>
                    <a:lnT>
                      <a:noFill/>
                    </a:lnT>
                    <a:lnB>
                      <a:noFill/>
                    </a:lnB>
                  </a:tcPr>
                </a:tc>
              </a:tr>
              <a:tr h="90628">
                <a:tc>
                  <a:txBody>
                    <a:bodyPr/>
                    <a:lstStyle/>
                    <a:p>
                      <a:pPr algn="l" fontAlgn="b"/>
                      <a:r>
                        <a:rPr lang="en-GB" sz="500" b="0" i="0" u="none" strike="noStrike" dirty="0">
                          <a:effectLst/>
                          <a:latin typeface="Arial"/>
                        </a:rPr>
                        <a:t>Mendip/N Somerset/Sedgemoor/S Somerset/W Somerset</a:t>
                      </a:r>
                    </a:p>
                  </a:txBody>
                  <a:tcPr marL="3458" marR="3458" marT="3458" marB="0" anchor="b">
                    <a:lnL>
                      <a:noFill/>
                    </a:lnL>
                    <a:lnR>
                      <a:noFill/>
                    </a:lnR>
                    <a:lnT>
                      <a:noFill/>
                    </a:lnT>
                    <a:lnB>
                      <a:noFill/>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748876370"/>
              </p:ext>
            </p:extLst>
          </p:nvPr>
        </p:nvGraphicFramePr>
        <p:xfrm>
          <a:off x="6943109" y="1430883"/>
          <a:ext cx="2017459" cy="3759420"/>
        </p:xfrm>
        <a:graphic>
          <a:graphicData uri="http://schemas.openxmlformats.org/drawingml/2006/table">
            <a:tbl>
              <a:tblPr/>
              <a:tblGrid>
                <a:gridCol w="2017459"/>
              </a:tblGrid>
              <a:tr h="174538">
                <a:tc>
                  <a:txBody>
                    <a:bodyPr/>
                    <a:lstStyle/>
                    <a:p>
                      <a:pPr algn="l" fontAlgn="b"/>
                      <a:r>
                        <a:rPr lang="en-GB" sz="800" b="1" i="0" u="none" strike="noStrike" dirty="0" smtClean="0">
                          <a:effectLst/>
                          <a:latin typeface="Arial"/>
                        </a:rPr>
                        <a:t>OTHER</a:t>
                      </a:r>
                      <a:r>
                        <a:rPr lang="en-GB" sz="800" b="1" i="0" u="none" strike="noStrike" baseline="0" dirty="0" smtClean="0">
                          <a:effectLst/>
                          <a:latin typeface="Arial"/>
                        </a:rPr>
                        <a:t> RURAL (CONTD.)</a:t>
                      </a:r>
                      <a:endParaRPr lang="en-GB" sz="800" b="1" i="0" u="none" strike="noStrike" dirty="0">
                        <a:effectLst/>
                        <a:latin typeface="Arial"/>
                      </a:endParaRP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Mid Bedfordshire/S Bedfordshire</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 Cornwall</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 Devon</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 Dorset</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 Dorset/Purbeck</a:t>
                      </a:r>
                    </a:p>
                  </a:txBody>
                  <a:tcPr marL="3458" marR="3458" marT="3458" marB="0" anchor="b">
                    <a:lnL>
                      <a:noFill/>
                    </a:lnL>
                    <a:lnR>
                      <a:noFill/>
                    </a:lnR>
                    <a:lnT>
                      <a:noFill/>
                    </a:lnT>
                    <a:lnB>
                      <a:noFill/>
                    </a:lnB>
                  </a:tcPr>
                </a:tc>
              </a:tr>
              <a:tr h="94339">
                <a:tc>
                  <a:txBody>
                    <a:bodyPr/>
                    <a:lstStyle/>
                    <a:p>
                      <a:pPr algn="l" fontAlgn="b"/>
                      <a:r>
                        <a:rPr lang="en-GB" sz="500" b="0" i="0" u="none" strike="noStrike">
                          <a:effectLst/>
                          <a:latin typeface="Arial"/>
                        </a:rPr>
                        <a:t>N Norfolk</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 Somerset</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NE Lincolnshire/N Lincolnshire</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North Cornwall</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North Dorset</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North Somerset</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North Warwickshire</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Purbeck</a:t>
                      </a:r>
                    </a:p>
                  </a:txBody>
                  <a:tcPr marL="3458" marR="3458" marT="3458" marB="0" anchor="b">
                    <a:lnL>
                      <a:noFill/>
                    </a:lnL>
                    <a:lnR>
                      <a:noFill/>
                    </a:lnR>
                    <a:lnT>
                      <a:noFill/>
                    </a:lnT>
                    <a:lnB>
                      <a:noFill/>
                    </a:lnB>
                  </a:tcPr>
                </a:tc>
              </a:tr>
              <a:tr h="94339">
                <a:tc>
                  <a:txBody>
                    <a:bodyPr/>
                    <a:lstStyle/>
                    <a:p>
                      <a:pPr algn="l" fontAlgn="b"/>
                      <a:r>
                        <a:rPr lang="en-GB" sz="500" b="0" i="0" u="none" strike="noStrike" dirty="0" err="1">
                          <a:effectLst/>
                          <a:latin typeface="Arial"/>
                        </a:rPr>
                        <a:t>Restormel</a:t>
                      </a:r>
                      <a:endParaRPr lang="en-GB" sz="500" b="0" i="0" u="none" strike="noStrike" dirty="0">
                        <a:effectLst/>
                        <a:latin typeface="Arial"/>
                      </a:endParaRPr>
                    </a:p>
                  </a:txBody>
                  <a:tcPr marL="3458" marR="3458" marT="3458" marB="0" anchor="b">
                    <a:lnL>
                      <a:noFill/>
                    </a:lnL>
                    <a:lnR>
                      <a:noFill/>
                    </a:lnR>
                    <a:lnT>
                      <a:noFill/>
                    </a:lnT>
                    <a:lnB>
                      <a:noFill/>
                    </a:lnB>
                  </a:tcPr>
                </a:tc>
              </a:tr>
              <a:tr h="94339">
                <a:tc>
                  <a:txBody>
                    <a:bodyPr/>
                    <a:lstStyle/>
                    <a:p>
                      <a:pPr algn="l" fontAlgn="b"/>
                      <a:r>
                        <a:rPr lang="en-GB" sz="500" b="0" i="0" u="none" strike="noStrike" dirty="0" err="1">
                          <a:effectLst/>
                          <a:latin typeface="Arial"/>
                        </a:rPr>
                        <a:t>Richmondshire</a:t>
                      </a:r>
                      <a:endParaRPr lang="en-GB" sz="500" b="0" i="0" u="none" strike="noStrike" dirty="0">
                        <a:effectLst/>
                        <a:latin typeface="Arial"/>
                      </a:endParaRP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Rother</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Rutland</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 Hams</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 Holland</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 </a:t>
                      </a:r>
                      <a:r>
                        <a:rPr lang="en-GB" sz="500" b="0" i="0" u="none" strike="noStrike" dirty="0" err="1">
                          <a:effectLst/>
                          <a:latin typeface="Arial"/>
                        </a:rPr>
                        <a:t>Kesteven</a:t>
                      </a:r>
                      <a:endParaRPr lang="en-GB" sz="500" b="0" i="0" u="none" strike="noStrike" dirty="0">
                        <a:effectLst/>
                        <a:latin typeface="Arial"/>
                      </a:endParaRP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 Oxfordshire</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Selby/Ryedale/</a:t>
                      </a:r>
                      <a:r>
                        <a:rPr lang="en-GB" sz="500" b="0" i="0" u="none" strike="noStrike" dirty="0" err="1">
                          <a:effectLst/>
                          <a:latin typeface="Arial"/>
                        </a:rPr>
                        <a:t>Hambleton</a:t>
                      </a:r>
                      <a:r>
                        <a:rPr lang="en-GB" sz="500" b="0" i="0" u="none" strike="noStrike" dirty="0">
                          <a:effectLst/>
                          <a:latin typeface="Arial"/>
                        </a:rPr>
                        <a:t>/Craven</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South Lakeland</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South Shropshire</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South Somerset</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St </a:t>
                      </a:r>
                      <a:r>
                        <a:rPr lang="en-GB" sz="500" b="0" i="0" u="none" strike="noStrike" dirty="0" err="1">
                          <a:effectLst/>
                          <a:latin typeface="Arial"/>
                        </a:rPr>
                        <a:t>Edmundsbury</a:t>
                      </a:r>
                      <a:endParaRPr lang="en-GB" sz="500" b="0" i="0" u="none" strike="noStrike" dirty="0">
                        <a:effectLst/>
                        <a:latin typeface="Arial"/>
                      </a:endParaRP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Staffordshire Moorlands</a:t>
                      </a:r>
                    </a:p>
                  </a:txBody>
                  <a:tcPr marL="3458" marR="3458" marT="3458" marB="0" anchor="b">
                    <a:lnL>
                      <a:noFill/>
                    </a:lnL>
                    <a:lnR>
                      <a:noFill/>
                    </a:lnR>
                    <a:lnT>
                      <a:noFill/>
                    </a:lnT>
                    <a:lnB>
                      <a:noFill/>
                    </a:lnB>
                  </a:tcPr>
                </a:tc>
              </a:tr>
              <a:tr h="94339">
                <a:tc>
                  <a:txBody>
                    <a:bodyPr/>
                    <a:lstStyle/>
                    <a:p>
                      <a:pPr algn="l" fontAlgn="b"/>
                      <a:r>
                        <a:rPr lang="en-GB" sz="500" b="0" i="0" u="none" strike="noStrike">
                          <a:effectLst/>
                          <a:latin typeface="Arial"/>
                        </a:rPr>
                        <a:t>Suffolk Coastal</a:t>
                      </a:r>
                    </a:p>
                  </a:txBody>
                  <a:tcPr marL="3458" marR="3458" marT="3458" marB="0" anchor="b">
                    <a:lnL>
                      <a:noFill/>
                    </a:lnL>
                    <a:lnR>
                      <a:noFill/>
                    </a:lnR>
                    <a:lnT>
                      <a:noFill/>
                    </a:lnT>
                    <a:lnB>
                      <a:noFill/>
                    </a:lnB>
                  </a:tcPr>
                </a:tc>
              </a:tr>
              <a:tr h="94339">
                <a:tc>
                  <a:txBody>
                    <a:bodyPr/>
                    <a:lstStyle/>
                    <a:p>
                      <a:pPr algn="l" fontAlgn="b"/>
                      <a:r>
                        <a:rPr lang="en-GB" sz="500" b="0" i="0" u="none" strike="noStrike" dirty="0" err="1">
                          <a:effectLst/>
                          <a:latin typeface="Arial"/>
                        </a:rPr>
                        <a:t>Teesdale</a:t>
                      </a:r>
                      <a:endParaRPr lang="en-GB" sz="500" b="0" i="0" u="none" strike="noStrike" dirty="0">
                        <a:effectLst/>
                        <a:latin typeface="Arial"/>
                      </a:endParaRPr>
                    </a:p>
                  </a:txBody>
                  <a:tcPr marL="3458" marR="3458" marT="3458" marB="0" anchor="b">
                    <a:lnL>
                      <a:noFill/>
                    </a:lnL>
                    <a:lnR>
                      <a:noFill/>
                    </a:lnR>
                    <a:lnT>
                      <a:noFill/>
                    </a:lnT>
                    <a:lnB>
                      <a:noFill/>
                    </a:lnB>
                  </a:tcPr>
                </a:tc>
              </a:tr>
              <a:tr h="94339">
                <a:tc>
                  <a:txBody>
                    <a:bodyPr/>
                    <a:lstStyle/>
                    <a:p>
                      <a:pPr algn="l" fontAlgn="b"/>
                      <a:r>
                        <a:rPr lang="en-GB" sz="500" b="0" i="0" u="none" strike="noStrike" dirty="0" err="1">
                          <a:effectLst/>
                          <a:latin typeface="Arial"/>
                        </a:rPr>
                        <a:t>Teesdale</a:t>
                      </a:r>
                      <a:r>
                        <a:rPr lang="en-GB" sz="500" b="0" i="0" u="none" strike="noStrike" dirty="0">
                          <a:effectLst/>
                          <a:latin typeface="Arial"/>
                        </a:rPr>
                        <a:t>/Wear Valley</a:t>
                      </a:r>
                    </a:p>
                  </a:txBody>
                  <a:tcPr marL="3458" marR="3458" marT="3458" marB="0" anchor="b">
                    <a:lnL>
                      <a:noFill/>
                    </a:lnL>
                    <a:lnR>
                      <a:noFill/>
                    </a:lnR>
                    <a:lnT>
                      <a:noFill/>
                    </a:lnT>
                    <a:lnB>
                      <a:noFill/>
                    </a:lnB>
                  </a:tcPr>
                </a:tc>
              </a:tr>
              <a:tr h="94339">
                <a:tc>
                  <a:txBody>
                    <a:bodyPr/>
                    <a:lstStyle/>
                    <a:p>
                      <a:pPr algn="l" fontAlgn="b"/>
                      <a:r>
                        <a:rPr lang="en-GB" sz="500" b="0" i="0" u="none" strike="noStrike" dirty="0" err="1">
                          <a:effectLst/>
                          <a:latin typeface="Arial"/>
                        </a:rPr>
                        <a:t>Tynedale</a:t>
                      </a:r>
                      <a:endParaRPr lang="en-GB" sz="500" b="0" i="0" u="none" strike="noStrike" dirty="0">
                        <a:effectLst/>
                        <a:latin typeface="Arial"/>
                      </a:endParaRPr>
                    </a:p>
                  </a:txBody>
                  <a:tcPr marL="3458" marR="3458" marT="3458" marB="0" anchor="b">
                    <a:lnL>
                      <a:noFill/>
                    </a:lnL>
                    <a:lnR>
                      <a:noFill/>
                    </a:lnR>
                    <a:lnT>
                      <a:noFill/>
                    </a:lnT>
                    <a:lnB>
                      <a:noFill/>
                    </a:lnB>
                  </a:tcPr>
                </a:tc>
              </a:tr>
              <a:tr h="94339">
                <a:tc>
                  <a:txBody>
                    <a:bodyPr/>
                    <a:lstStyle/>
                    <a:p>
                      <a:pPr algn="l" fontAlgn="b"/>
                      <a:r>
                        <a:rPr lang="en-GB" sz="500" b="0" i="0" u="none" strike="noStrike" dirty="0" err="1">
                          <a:effectLst/>
                          <a:latin typeface="Arial"/>
                        </a:rPr>
                        <a:t>Tynedale</a:t>
                      </a:r>
                      <a:r>
                        <a:rPr lang="en-GB" sz="500" b="0" i="0" u="none" strike="noStrike" dirty="0">
                          <a:effectLst/>
                          <a:latin typeface="Arial"/>
                        </a:rPr>
                        <a:t>/Blyth Valley/Wansbeck/</a:t>
                      </a:r>
                      <a:r>
                        <a:rPr lang="en-GB" sz="500" b="0" i="0" u="none" strike="noStrike" dirty="0" err="1">
                          <a:effectLst/>
                          <a:latin typeface="Arial"/>
                        </a:rPr>
                        <a:t>Alnwick</a:t>
                      </a:r>
                      <a:r>
                        <a:rPr lang="en-GB" sz="500" b="0" i="0" u="none" strike="noStrike" dirty="0">
                          <a:effectLst/>
                          <a:latin typeface="Arial"/>
                        </a:rPr>
                        <a:t>/Castle </a:t>
                      </a:r>
                      <a:r>
                        <a:rPr lang="en-GB" sz="500" b="0" i="0" u="none" strike="noStrike" dirty="0" err="1">
                          <a:effectLst/>
                          <a:latin typeface="Arial"/>
                        </a:rPr>
                        <a:t>Morpeth</a:t>
                      </a:r>
                      <a:endParaRPr lang="en-GB" sz="500" b="0" i="0" u="none" strike="noStrike" dirty="0">
                        <a:effectLst/>
                        <a:latin typeface="Arial"/>
                      </a:endParaRP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Vale of White Horse</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W Dorset</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W Oxfordshire</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West Somerset</a:t>
                      </a:r>
                    </a:p>
                  </a:txBody>
                  <a:tcPr marL="3458" marR="3458" marT="3458" marB="0" anchor="b">
                    <a:lnL>
                      <a:noFill/>
                    </a:lnL>
                    <a:lnR>
                      <a:noFill/>
                    </a:lnR>
                    <a:lnT>
                      <a:noFill/>
                    </a:lnT>
                    <a:lnB>
                      <a:noFill/>
                    </a:lnB>
                  </a:tcPr>
                </a:tc>
              </a:tr>
              <a:tr h="94339">
                <a:tc>
                  <a:txBody>
                    <a:bodyPr/>
                    <a:lstStyle/>
                    <a:p>
                      <a:pPr algn="l" fontAlgn="b"/>
                      <a:r>
                        <a:rPr lang="en-GB" sz="500" b="0" i="0" u="none" strike="noStrike" dirty="0">
                          <a:effectLst/>
                          <a:latin typeface="Arial"/>
                        </a:rPr>
                        <a:t>West Wiltshire</a:t>
                      </a:r>
                    </a:p>
                  </a:txBody>
                  <a:tcPr marL="3458" marR="3458" marT="3458" marB="0" anchor="b">
                    <a:lnL>
                      <a:noFill/>
                    </a:lnL>
                    <a:lnR>
                      <a:noFill/>
                    </a:lnR>
                    <a:lnT>
                      <a:noFill/>
                    </a:lnT>
                    <a:lnB>
                      <a:noFill/>
                    </a:lnB>
                  </a:tcPr>
                </a:tc>
              </a:tr>
              <a:tr h="94339">
                <a:tc>
                  <a:txBody>
                    <a:bodyPr/>
                    <a:lstStyle/>
                    <a:p>
                      <a:pPr algn="l" fontAlgn="b"/>
                      <a:r>
                        <a:rPr lang="en-GB" sz="500" b="0" i="0" u="none" strike="noStrike" dirty="0" err="1">
                          <a:effectLst/>
                          <a:latin typeface="Arial"/>
                        </a:rPr>
                        <a:t>Wychavon</a:t>
                      </a:r>
                      <a:endParaRPr lang="en-GB" sz="500" b="0" i="0" u="none" strike="noStrike" dirty="0">
                        <a:effectLst/>
                        <a:latin typeface="Arial"/>
                      </a:endParaRPr>
                    </a:p>
                  </a:txBody>
                  <a:tcPr marL="3458" marR="3458" marT="3458" marB="0" anchor="b">
                    <a:lnL>
                      <a:noFill/>
                    </a:lnL>
                    <a:lnR>
                      <a:noFill/>
                    </a:lnR>
                    <a:lnT>
                      <a:noFill/>
                    </a:lnT>
                    <a:lnB>
                      <a:noFill/>
                    </a:lnB>
                  </a:tcPr>
                </a:tc>
              </a:tr>
            </a:tbl>
          </a:graphicData>
        </a:graphic>
      </p:graphicFrame>
    </p:spTree>
    <p:extLst>
      <p:ext uri="{BB962C8B-B14F-4D97-AF65-F5344CB8AC3E}">
        <p14:creationId xmlns:p14="http://schemas.microsoft.com/office/powerpoint/2010/main" val="41079956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a:t>
            </a:r>
            <a:endParaRPr lang="en-GB" sz="2200" dirty="0"/>
          </a:p>
        </p:txBody>
      </p:sp>
      <p:sp>
        <p:nvSpPr>
          <p:cNvPr id="5" name="Picture Placeholder 4"/>
          <p:cNvSpPr>
            <a:spLocks noGrp="1"/>
          </p:cNvSpPr>
          <p:nvPr>
            <p:ph type="pic" sz="quarter" idx="14"/>
          </p:nvPr>
        </p:nvSpPr>
        <p:spPr/>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200" dirty="0" smtClean="0">
                <a:solidFill>
                  <a:srgbClr val="120742"/>
                </a:solidFill>
              </a:rPr>
              <a:t>There </a:t>
            </a:r>
            <a:r>
              <a:rPr lang="en-GB" sz="1200" dirty="0">
                <a:solidFill>
                  <a:srgbClr val="120742"/>
                </a:solidFill>
              </a:rPr>
              <a:t>is a large and diverse range of data available on overseas visitors to the UK.  The data in this report is </a:t>
            </a:r>
            <a:r>
              <a:rPr lang="en-GB" sz="1200" dirty="0" smtClean="0">
                <a:solidFill>
                  <a:srgbClr val="120742"/>
                </a:solidFill>
              </a:rPr>
              <a:t>drawn solely from </a:t>
            </a:r>
            <a:r>
              <a:rPr lang="en-GB" sz="1200" dirty="0">
                <a:solidFill>
                  <a:srgbClr val="120742"/>
                </a:solidFill>
              </a:rPr>
              <a:t>the International Passenger Survey (IPS), which includes a combination of publically available raw data and the insights generated by VisitBritain in their dedicated reports</a:t>
            </a:r>
            <a:r>
              <a:rPr lang="en-GB" sz="1200" dirty="0" smtClean="0">
                <a:solidFill>
                  <a:srgbClr val="120742"/>
                </a:solidFill>
              </a:rPr>
              <a:t>. </a:t>
            </a:r>
          </a:p>
          <a:p>
            <a:pPr marL="0" indent="0" algn="just">
              <a:buNone/>
            </a:pPr>
            <a:r>
              <a:rPr lang="en-GB" sz="1200" dirty="0" smtClean="0">
                <a:solidFill>
                  <a:srgbClr val="120742"/>
                </a:solidFill>
              </a:rPr>
              <a:t>This </a:t>
            </a:r>
            <a:r>
              <a:rPr lang="en-GB" sz="1200" dirty="0">
                <a:solidFill>
                  <a:srgbClr val="120742"/>
                </a:solidFill>
              </a:rPr>
              <a:t>report aims to draw upon the most up-to-date research available.  Given the requirement to present results at individual </a:t>
            </a:r>
            <a:r>
              <a:rPr lang="en-GB" sz="1200" dirty="0" smtClean="0">
                <a:solidFill>
                  <a:srgbClr val="120742"/>
                </a:solidFill>
              </a:rPr>
              <a:t>destination type level</a:t>
            </a:r>
            <a:r>
              <a:rPr lang="en-GB" sz="1200" dirty="0">
                <a:solidFill>
                  <a:srgbClr val="120742"/>
                </a:solidFill>
              </a:rPr>
              <a:t>, </a:t>
            </a:r>
            <a:r>
              <a:rPr lang="en-GB" sz="1200" b="1" dirty="0">
                <a:solidFill>
                  <a:srgbClr val="120742"/>
                </a:solidFill>
              </a:rPr>
              <a:t>IPS data has been combined for 2013, 2014 and 2015 </a:t>
            </a:r>
            <a:r>
              <a:rPr lang="en-GB" sz="1200" dirty="0">
                <a:solidFill>
                  <a:srgbClr val="120742"/>
                </a:solidFill>
              </a:rPr>
              <a:t>so that sample sizes for the smaller </a:t>
            </a:r>
            <a:r>
              <a:rPr lang="en-GB" sz="1200" dirty="0" smtClean="0">
                <a:solidFill>
                  <a:srgbClr val="120742"/>
                </a:solidFill>
              </a:rPr>
              <a:t>destination types remain </a:t>
            </a:r>
            <a:r>
              <a:rPr lang="en-GB" sz="1200" dirty="0">
                <a:solidFill>
                  <a:srgbClr val="120742"/>
                </a:solidFill>
              </a:rPr>
              <a:t>robust</a:t>
            </a:r>
            <a:r>
              <a:rPr lang="en-GB" sz="1200" dirty="0" smtClean="0">
                <a:solidFill>
                  <a:srgbClr val="120742"/>
                </a:solidFill>
              </a:rPr>
              <a:t>.</a:t>
            </a:r>
            <a:endParaRPr lang="en-GB" sz="1200" dirty="0">
              <a:solidFill>
                <a:srgbClr val="120742"/>
              </a:solidFill>
            </a:endParaRPr>
          </a:p>
          <a:p>
            <a:pPr marL="0" indent="0" algn="just">
              <a:buNone/>
            </a:pPr>
            <a:r>
              <a:rPr lang="en-GB" sz="1200" dirty="0" smtClean="0">
                <a:solidFill>
                  <a:srgbClr val="120742"/>
                </a:solidFill>
              </a:rPr>
              <a:t>The </a:t>
            </a:r>
            <a:r>
              <a:rPr lang="en-GB" sz="1200" dirty="0">
                <a:solidFill>
                  <a:srgbClr val="120742"/>
                </a:solidFill>
              </a:rPr>
              <a:t>report refers to ‘target markets’.  These are France, Germany, USA, Spain, Italy, Netherlands, Australia,  The Nordics (Sweden, Norway, Denmark, Finland and Iceland) and China.  Markets have been chosen due to their current high volume of visits to England, or (as is the case with China) their potential to visit England in the future.</a:t>
            </a:r>
          </a:p>
          <a:p>
            <a:pPr marL="0" indent="0" algn="just">
              <a:buNone/>
            </a:pPr>
            <a:endParaRPr lang="en-GB" sz="1200" dirty="0" smtClean="0">
              <a:solidFill>
                <a:srgbClr val="120742"/>
              </a:solidFill>
            </a:endParaRPr>
          </a:p>
          <a:p>
            <a:pPr marL="0" indent="0" algn="just">
              <a:buNone/>
            </a:pPr>
            <a:endParaRPr lang="en-GB" sz="1200" dirty="0">
              <a:solidFill>
                <a:srgbClr val="120742"/>
              </a:solidFill>
            </a:endParaRPr>
          </a:p>
          <a:p>
            <a:pPr marL="0" indent="0" algn="just">
              <a:buNone/>
            </a:pPr>
            <a:endParaRPr lang="en-GB" sz="1200" dirty="0">
              <a:solidFill>
                <a:srgbClr val="120742"/>
              </a:solidFill>
            </a:endParaRPr>
          </a:p>
          <a:p>
            <a:pPr marL="0" indent="0" algn="just">
              <a:buNone/>
            </a:pPr>
            <a:endParaRPr lang="en-GB" sz="1200" dirty="0">
              <a:solidFill>
                <a:srgbClr val="120742"/>
              </a:solidFill>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
        <p:nvSpPr>
          <p:cNvPr id="7" name="Title 1"/>
          <p:cNvSpPr txBox="1">
            <a:spLocks/>
          </p:cNvSpPr>
          <p:nvPr/>
        </p:nvSpPr>
        <p:spPr>
          <a:xfrm>
            <a:off x="378822" y="3043401"/>
            <a:ext cx="8424992" cy="558801"/>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2200" dirty="0" smtClean="0"/>
              <a:t>Destination type - definitions</a:t>
            </a:r>
            <a:endParaRPr lang="en-GB" sz="2200" dirty="0"/>
          </a:p>
        </p:txBody>
      </p:sp>
      <p:graphicFrame>
        <p:nvGraphicFramePr>
          <p:cNvPr id="9" name="Table Placeholder 5"/>
          <p:cNvGraphicFramePr>
            <a:graphicFrameLocks/>
          </p:cNvGraphicFramePr>
          <p:nvPr>
            <p:extLst>
              <p:ext uri="{D42A27DB-BD31-4B8C-83A1-F6EECF244321}">
                <p14:modId xmlns:p14="http://schemas.microsoft.com/office/powerpoint/2010/main" val="3118090607"/>
              </p:ext>
            </p:extLst>
          </p:nvPr>
        </p:nvGraphicFramePr>
        <p:xfrm>
          <a:off x="483673" y="3495713"/>
          <a:ext cx="8242315" cy="2809296"/>
        </p:xfrm>
        <a:graphic>
          <a:graphicData uri="http://schemas.openxmlformats.org/drawingml/2006/table">
            <a:tbl>
              <a:tblPr firstRow="1" bandRow="1">
                <a:tableStyleId>{5C22544A-7EE6-4342-B048-85BDC9FD1C3A}</a:tableStyleId>
              </a:tblPr>
              <a:tblGrid>
                <a:gridCol w="1854091"/>
                <a:gridCol w="6388224"/>
              </a:tblGrid>
              <a:tr h="238552">
                <a:tc>
                  <a:txBody>
                    <a:bodyPr/>
                    <a:lstStyle/>
                    <a:p>
                      <a:pPr algn="l" fontAlgn="b"/>
                      <a:r>
                        <a:rPr lang="en-GB" sz="1200" b="1" i="0" u="none" strike="noStrike" dirty="0" smtClean="0">
                          <a:solidFill>
                            <a:schemeClr val="bg1"/>
                          </a:solidFill>
                          <a:effectLst/>
                          <a:latin typeface="Calibri"/>
                        </a:rPr>
                        <a:t>Destination</a:t>
                      </a:r>
                      <a:r>
                        <a:rPr lang="en-GB" sz="1200" b="1" i="0" u="none" strike="noStrike" baseline="0" dirty="0" smtClean="0">
                          <a:solidFill>
                            <a:schemeClr val="bg1"/>
                          </a:solidFill>
                          <a:effectLst/>
                          <a:latin typeface="Calibri"/>
                        </a:rPr>
                        <a:t> Type</a:t>
                      </a:r>
                      <a:endParaRPr lang="en-GB" sz="1200" b="1" i="0" u="none" strike="noStrike" dirty="0">
                        <a:solidFill>
                          <a:schemeClr val="bg1"/>
                        </a:solidFill>
                        <a:effectLst/>
                        <a:latin typeface="Calibri"/>
                      </a:endParaRPr>
                    </a:p>
                  </a:txBody>
                  <a:tcPr marL="9525" marR="9525" marT="9525" marB="0" anchor="b"/>
                </a:tc>
                <a:tc>
                  <a:txBody>
                    <a:bodyPr/>
                    <a:lstStyle/>
                    <a:p>
                      <a:pPr algn="ctr" fontAlgn="b"/>
                      <a:r>
                        <a:rPr lang="en-GB" sz="1100" u="none" strike="noStrike" dirty="0" smtClean="0">
                          <a:effectLst/>
                        </a:rPr>
                        <a:t>Individual Destinations</a:t>
                      </a:r>
                      <a:endParaRPr lang="en-GB" sz="1100" b="0" i="0" u="none" strike="noStrike" dirty="0">
                        <a:solidFill>
                          <a:srgbClr val="000000"/>
                        </a:solidFill>
                        <a:effectLst/>
                        <a:latin typeface="Arial Narrow"/>
                      </a:endParaRPr>
                    </a:p>
                  </a:txBody>
                  <a:tcPr marL="9525" marR="9525" marT="9525" marB="0" anchor="b"/>
                </a:tc>
              </a:tr>
              <a:tr h="219497">
                <a:tc>
                  <a:txBody>
                    <a:bodyPr/>
                    <a:lstStyle/>
                    <a:p>
                      <a:pPr algn="l" fontAlgn="b"/>
                      <a:r>
                        <a:rPr lang="en-GB" sz="1100" b="1" u="none" strike="noStrike" dirty="0" smtClean="0">
                          <a:effectLst/>
                        </a:rPr>
                        <a:t>London</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u="none" strike="noStrike" dirty="0" smtClean="0">
                          <a:effectLst/>
                        </a:rPr>
                        <a:t>London (including all London boroughs except Greenwich)</a:t>
                      </a:r>
                      <a:endParaRPr lang="en-GB" sz="1100" b="0" i="0" u="none" strike="noStrike" dirty="0">
                        <a:solidFill>
                          <a:srgbClr val="000000"/>
                        </a:solidFill>
                        <a:effectLst/>
                        <a:latin typeface="Calibri"/>
                      </a:endParaRPr>
                    </a:p>
                  </a:txBody>
                  <a:tcPr marL="9525" marR="9525" marT="9525" marB="0" anchor="b"/>
                </a:tc>
              </a:tr>
              <a:tr h="219497">
                <a:tc>
                  <a:txBody>
                    <a:bodyPr/>
                    <a:lstStyle/>
                    <a:p>
                      <a:pPr algn="l" fontAlgn="b"/>
                      <a:r>
                        <a:rPr lang="en-GB" sz="1100" b="1" u="none" strike="noStrike" dirty="0" smtClean="0">
                          <a:effectLst/>
                        </a:rPr>
                        <a:t>Core Cities</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Birmingham, Bristol, Leeds, Liverpool, Manchester, Newcastle, Nottingham, Sheffield</a:t>
                      </a:r>
                      <a:endParaRPr lang="en-GB" sz="1100" b="0" i="0" u="none" strike="noStrike" dirty="0">
                        <a:solidFill>
                          <a:schemeClr val="tx1"/>
                        </a:solidFill>
                        <a:effectLst/>
                        <a:latin typeface="Calibri"/>
                      </a:endParaRPr>
                    </a:p>
                  </a:txBody>
                  <a:tcPr marL="9525" marR="9525" marT="9525" marB="0" anchor="b"/>
                </a:tc>
              </a:tr>
              <a:tr h="545601">
                <a:tc>
                  <a:txBody>
                    <a:bodyPr/>
                    <a:lstStyle/>
                    <a:p>
                      <a:pPr algn="l" fontAlgn="b"/>
                      <a:r>
                        <a:rPr lang="en-GB" sz="1100" b="1" u="none" strike="noStrike" dirty="0" smtClean="0">
                          <a:effectLst/>
                        </a:rPr>
                        <a:t>Urban Areas 200k+</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ALL CORE CITES PLUS …….. Middlesbrough, Tyneside conurbation, Sunderland, Hull, Bradford, Greater Manchester conurbation, Stoke-on-Trent, West Midlands conurbation, Coventry,</a:t>
                      </a:r>
                      <a:r>
                        <a:rPr lang="en-GB" sz="1100" b="0" i="0" u="none" strike="noStrike" baseline="0" dirty="0" smtClean="0">
                          <a:solidFill>
                            <a:schemeClr val="tx1"/>
                          </a:solidFill>
                          <a:effectLst/>
                          <a:latin typeface="Calibri"/>
                        </a:rPr>
                        <a:t> Derby, Leicester, Northampton, Luton, Norwich, </a:t>
                      </a:r>
                      <a:r>
                        <a:rPr lang="en-GB" sz="1100" b="0" i="0" u="none" strike="noStrike" dirty="0" smtClean="0">
                          <a:solidFill>
                            <a:schemeClr val="tx1"/>
                          </a:solidFill>
                          <a:effectLst/>
                          <a:latin typeface="+mn-lt"/>
                        </a:rPr>
                        <a:t>South Glos., </a:t>
                      </a:r>
                      <a:r>
                        <a:rPr lang="en-GB" sz="1100" b="0" i="0" u="none" strike="noStrike" baseline="0" dirty="0" smtClean="0">
                          <a:solidFill>
                            <a:schemeClr val="tx1"/>
                          </a:solidFill>
                          <a:effectLst/>
                          <a:latin typeface="Calibri"/>
                        </a:rPr>
                        <a:t>Plymouth, Portsmouth, Southampton</a:t>
                      </a:r>
                      <a:endParaRPr lang="en-GB" sz="1100" b="0" i="0" u="none" strike="noStrike" dirty="0">
                        <a:solidFill>
                          <a:schemeClr val="tx1"/>
                        </a:solidFill>
                        <a:effectLst/>
                        <a:latin typeface="Calibri"/>
                      </a:endParaRPr>
                    </a:p>
                  </a:txBody>
                  <a:tcPr marL="9525" marR="9525" marT="9525" marB="0" anchor="b"/>
                </a:tc>
              </a:tr>
              <a:tr h="367114">
                <a:tc>
                  <a:txBody>
                    <a:bodyPr/>
                    <a:lstStyle/>
                    <a:p>
                      <a:pPr algn="l" fontAlgn="b"/>
                      <a:r>
                        <a:rPr lang="en-GB" sz="1100" b="1" u="none" strike="noStrike" dirty="0" smtClean="0">
                          <a:effectLst/>
                        </a:rPr>
                        <a:t>Heritage Cities</a:t>
                      </a:r>
                      <a:endParaRPr lang="en-GB" sz="1100" b="1" i="0" u="none" strike="noStrike" dirty="0">
                        <a:solidFill>
                          <a:srgbClr val="000000"/>
                        </a:solidFill>
                        <a:effectLst/>
                        <a:latin typeface="Calibri"/>
                      </a:endParaRPr>
                    </a:p>
                  </a:txBody>
                  <a:tcPr marL="9525" marR="9525" marT="9525" marB="0" anchor="b"/>
                </a:tc>
                <a:tc>
                  <a:txBody>
                    <a:bodyPr/>
                    <a:lstStyle/>
                    <a:p>
                      <a:pPr marL="0" marR="0" indent="0" algn="l" defTabSz="457200" rtl="0" eaLnBrk="1" fontAlgn="b" latinLnBrk="0" hangingPunct="1">
                        <a:lnSpc>
                          <a:spcPct val="100000"/>
                        </a:lnSpc>
                        <a:spcBef>
                          <a:spcPts val="0"/>
                        </a:spcBef>
                        <a:spcAft>
                          <a:spcPts val="0"/>
                        </a:spcAft>
                        <a:buClrTx/>
                        <a:buSzTx/>
                        <a:buFontTx/>
                        <a:buNone/>
                        <a:tabLst/>
                        <a:defRPr/>
                      </a:pPr>
                      <a:r>
                        <a:rPr lang="en-GB" sz="1100" b="0" i="0" u="none" strike="noStrike" baseline="0" dirty="0" smtClean="0">
                          <a:solidFill>
                            <a:schemeClr val="tx1"/>
                          </a:solidFill>
                          <a:effectLst/>
                          <a:latin typeface="+mn-lt"/>
                        </a:rPr>
                        <a:t>Bath, Cambridge, </a:t>
                      </a:r>
                      <a:r>
                        <a:rPr lang="en-GB" sz="1100" b="0" i="0" u="none" strike="noStrike" dirty="0" smtClean="0">
                          <a:solidFill>
                            <a:schemeClr val="tx1"/>
                          </a:solidFill>
                          <a:effectLst/>
                          <a:latin typeface="Calibri"/>
                        </a:rPr>
                        <a:t>Canterbury, Carlisle,</a:t>
                      </a:r>
                      <a:r>
                        <a:rPr lang="en-GB" sz="1100" b="0" i="0" u="none" strike="noStrike" baseline="0" dirty="0" smtClean="0">
                          <a:solidFill>
                            <a:schemeClr val="tx1"/>
                          </a:solidFill>
                          <a:effectLst/>
                          <a:latin typeface="+mn-lt"/>
                        </a:rPr>
                        <a:t> Chester, Durham, Greenwich, Lancaster, Lincoln, Oxford, Salisbury, Stratford-upon-Avon, York</a:t>
                      </a:r>
                      <a:endParaRPr lang="en-GB" sz="1100" b="0" i="0" u="none" strike="noStrike" dirty="0">
                        <a:solidFill>
                          <a:schemeClr val="tx1"/>
                        </a:solidFill>
                        <a:effectLst/>
                        <a:latin typeface="Calibri"/>
                      </a:endParaRPr>
                    </a:p>
                  </a:txBody>
                  <a:tcPr marL="9525" marR="9525" marT="9525" marB="0" anchor="b"/>
                </a:tc>
              </a:tr>
              <a:tr h="545601">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smtClean="0">
                          <a:ln>
                            <a:noFill/>
                          </a:ln>
                          <a:solidFill>
                            <a:srgbClr val="120742"/>
                          </a:solidFill>
                          <a:effectLst/>
                          <a:uLnTx/>
                          <a:uFillTx/>
                          <a:latin typeface="+mn-lt"/>
                          <a:ea typeface="+mn-ea"/>
                          <a:cs typeface="+mn-cs"/>
                        </a:rPr>
                        <a:t>Coastal Towns</a:t>
                      </a:r>
                      <a:endParaRPr kumimoji="0" lang="en-GB" sz="1100" b="1" i="0" u="none" strike="noStrike" kern="1200" cap="none" spc="0" normalizeH="0" baseline="0" noProof="0" dirty="0">
                        <a:ln>
                          <a:noFill/>
                        </a:ln>
                        <a:solidFill>
                          <a:srgbClr val="000000"/>
                        </a:solidFill>
                        <a:effectLst/>
                        <a:uLnTx/>
                        <a:uFillTx/>
                        <a:latin typeface="+mn-lt"/>
                        <a:ea typeface="+mn-ea"/>
                        <a:cs typeface="+mn-cs"/>
                      </a:endParaRPr>
                    </a:p>
                  </a:txBody>
                  <a:tcPr marL="9525" marR="9525" marT="9525" marB="0" anchor="b"/>
                </a:tc>
                <a:tc>
                  <a:txBody>
                    <a:bodyPr/>
                    <a:lstStyle/>
                    <a:p>
                      <a:pPr algn="l" fontAlgn="b"/>
                      <a:r>
                        <a:rPr lang="en-GB" sz="1100" b="0" i="0" u="none" strike="noStrike" dirty="0" smtClean="0">
                          <a:solidFill>
                            <a:schemeClr val="tx1"/>
                          </a:solidFill>
                          <a:effectLst/>
                          <a:latin typeface="Calibri"/>
                        </a:rPr>
                        <a:t>Barrow, Stockton/Hartlepool, Berwick, Blackpool, </a:t>
                      </a:r>
                      <a:r>
                        <a:rPr lang="en-GB" sz="1100" b="0" i="0" u="none" strike="noStrike" dirty="0" err="1" smtClean="0">
                          <a:solidFill>
                            <a:schemeClr val="tx1"/>
                          </a:solidFill>
                          <a:effectLst/>
                          <a:latin typeface="Calibri"/>
                        </a:rPr>
                        <a:t>Sefton</a:t>
                      </a:r>
                      <a:r>
                        <a:rPr lang="en-GB" sz="1100" b="0" i="0" u="none" strike="noStrike" dirty="0" smtClean="0">
                          <a:solidFill>
                            <a:schemeClr val="tx1"/>
                          </a:solidFill>
                          <a:effectLst/>
                          <a:latin typeface="Calibri"/>
                        </a:rPr>
                        <a:t>, Scarborough, </a:t>
                      </a:r>
                      <a:r>
                        <a:rPr lang="en-GB" sz="1100" b="0" i="0" u="none" strike="noStrike" dirty="0" err="1" smtClean="0">
                          <a:solidFill>
                            <a:schemeClr val="tx1"/>
                          </a:solidFill>
                          <a:effectLst/>
                          <a:latin typeface="Calibri"/>
                        </a:rPr>
                        <a:t>Tendring</a:t>
                      </a:r>
                      <a:r>
                        <a:rPr lang="en-GB" sz="1100" b="0" i="0" u="none" strike="noStrike" dirty="0" smtClean="0">
                          <a:solidFill>
                            <a:schemeClr val="tx1"/>
                          </a:solidFill>
                          <a:effectLst/>
                          <a:latin typeface="Calibri"/>
                        </a:rPr>
                        <a:t>, </a:t>
                      </a:r>
                      <a:r>
                        <a:rPr lang="en-GB" sz="1100" b="0" i="0" u="none" strike="noStrike" dirty="0" err="1" smtClean="0">
                          <a:solidFill>
                            <a:schemeClr val="tx1"/>
                          </a:solidFill>
                          <a:effectLst/>
                          <a:latin typeface="Calibri"/>
                        </a:rPr>
                        <a:t>Southend</a:t>
                      </a:r>
                      <a:r>
                        <a:rPr lang="en-GB" sz="1100" b="0" i="0" u="none" strike="noStrike" dirty="0" smtClean="0">
                          <a:solidFill>
                            <a:schemeClr val="tx1"/>
                          </a:solidFill>
                          <a:effectLst/>
                          <a:latin typeface="Calibri"/>
                        </a:rPr>
                        <a:t>, Great Yarmouth, Isle of Wight, </a:t>
                      </a:r>
                      <a:r>
                        <a:rPr lang="en-GB" sz="1100" b="0" i="0" u="none" strike="noStrike" dirty="0" err="1" smtClean="0">
                          <a:solidFill>
                            <a:schemeClr val="tx1"/>
                          </a:solidFill>
                          <a:effectLst/>
                          <a:latin typeface="Calibri"/>
                        </a:rPr>
                        <a:t>Penwith</a:t>
                      </a:r>
                      <a:r>
                        <a:rPr lang="en-GB" sz="1100" b="0" i="0" u="none" strike="noStrike" dirty="0" smtClean="0">
                          <a:solidFill>
                            <a:schemeClr val="tx1"/>
                          </a:solidFill>
                          <a:effectLst/>
                          <a:latin typeface="Calibri"/>
                        </a:rPr>
                        <a:t>, Torbay, Weymouth, Bournemouth, Christchurch, Poole, Havant, Thanet, Dover, </a:t>
                      </a:r>
                      <a:r>
                        <a:rPr lang="en-GB" sz="1100" b="0" i="0" u="none" strike="noStrike" dirty="0" err="1" smtClean="0">
                          <a:solidFill>
                            <a:schemeClr val="tx1"/>
                          </a:solidFill>
                          <a:effectLst/>
                          <a:latin typeface="Calibri"/>
                        </a:rPr>
                        <a:t>Shepway</a:t>
                      </a:r>
                      <a:r>
                        <a:rPr lang="en-GB" sz="1100" b="0" i="0" u="none" strike="noStrike" dirty="0" smtClean="0">
                          <a:solidFill>
                            <a:schemeClr val="tx1"/>
                          </a:solidFill>
                          <a:effectLst/>
                          <a:latin typeface="Calibri"/>
                        </a:rPr>
                        <a:t>, Brighton, Eastbourne, Hastings, Chichester, Worthing</a:t>
                      </a:r>
                      <a:endParaRPr lang="en-GB" sz="1100" b="0" i="0" u="none" strike="noStrike" dirty="0">
                        <a:solidFill>
                          <a:schemeClr val="tx1"/>
                        </a:solidFill>
                        <a:effectLst/>
                        <a:latin typeface="Calibri"/>
                      </a:endParaRPr>
                    </a:p>
                  </a:txBody>
                  <a:tcPr marL="9525" marR="9525" marT="9525" marB="0" anchor="b"/>
                </a:tc>
              </a:tr>
              <a:tr h="234440">
                <a:tc>
                  <a:txBody>
                    <a:bodyPr/>
                    <a:lstStyle/>
                    <a:p>
                      <a:pPr algn="l" fontAlgn="b"/>
                      <a:r>
                        <a:rPr lang="en-GB" sz="1100" b="1" i="0" u="none" strike="noStrike" dirty="0" smtClean="0">
                          <a:solidFill>
                            <a:schemeClr val="dk1"/>
                          </a:solidFill>
                          <a:effectLst/>
                          <a:latin typeface="+mn-lt"/>
                        </a:rPr>
                        <a:t>Other Towns*</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Other pre-dominantly</a:t>
                      </a:r>
                      <a:r>
                        <a:rPr lang="en-GB" sz="1100" b="0" i="0" u="none" strike="noStrike" baseline="0" dirty="0" smtClean="0">
                          <a:solidFill>
                            <a:schemeClr val="tx1"/>
                          </a:solidFill>
                          <a:effectLst/>
                          <a:latin typeface="Calibri"/>
                        </a:rPr>
                        <a:t> urban areas</a:t>
                      </a:r>
                      <a:r>
                        <a:rPr lang="en-GB" sz="1100" b="0" i="0" u="none" strike="noStrike" dirty="0" smtClean="0">
                          <a:solidFill>
                            <a:schemeClr val="tx1"/>
                          </a:solidFill>
                          <a:effectLst/>
                          <a:latin typeface="Calibri"/>
                        </a:rPr>
                        <a:t> in England (see</a:t>
                      </a:r>
                      <a:r>
                        <a:rPr lang="en-GB" sz="1100" b="0" i="0" u="none" strike="noStrike" baseline="0" dirty="0" smtClean="0">
                          <a:solidFill>
                            <a:schemeClr val="tx1"/>
                          </a:solidFill>
                          <a:effectLst/>
                          <a:latin typeface="Calibri"/>
                        </a:rPr>
                        <a:t> Appendix for full list)</a:t>
                      </a:r>
                      <a:endParaRPr lang="en-GB" sz="1100" b="0" i="0" u="none" strike="noStrike" dirty="0">
                        <a:solidFill>
                          <a:schemeClr val="tx1"/>
                        </a:solidFill>
                        <a:effectLst/>
                        <a:latin typeface="Calibri"/>
                      </a:endParaRPr>
                    </a:p>
                  </a:txBody>
                  <a:tcPr marL="9525" marR="9525" marT="9525" marB="0" anchor="b"/>
                </a:tc>
              </a:tr>
              <a:tr h="219497">
                <a:tc>
                  <a:txBody>
                    <a:bodyPr/>
                    <a:lstStyle/>
                    <a:p>
                      <a:pPr algn="l" fontAlgn="b"/>
                      <a:r>
                        <a:rPr lang="en-GB" sz="1100" b="1" u="none" strike="noStrike" dirty="0" smtClean="0">
                          <a:effectLst/>
                        </a:rPr>
                        <a:t>Other Rural*</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baseline="0" dirty="0" smtClean="0">
                          <a:solidFill>
                            <a:schemeClr val="tx1"/>
                          </a:solidFill>
                          <a:effectLst/>
                          <a:latin typeface="Calibri"/>
                        </a:rPr>
                        <a:t>Other pre-dominantly rural areas in England (see Appendix for full list)</a:t>
                      </a:r>
                      <a:endParaRPr lang="en-GB" sz="1100" b="0" i="0" u="none" strike="noStrike" dirty="0">
                        <a:solidFill>
                          <a:schemeClr val="tx1"/>
                        </a:solidFill>
                        <a:effectLst/>
                        <a:latin typeface="Calibri"/>
                      </a:endParaRPr>
                    </a:p>
                  </a:txBody>
                  <a:tcPr marL="9525" marR="9525" marT="9525" marB="0" anchor="b"/>
                </a:tc>
              </a:tr>
              <a:tr h="219497">
                <a:tc>
                  <a:txBody>
                    <a:bodyPr/>
                    <a:lstStyle/>
                    <a:p>
                      <a:pPr algn="l" fontAlgn="b"/>
                      <a:r>
                        <a:rPr lang="en-GB" sz="1100" b="1" u="none" strike="noStrike" dirty="0" smtClean="0">
                          <a:effectLst/>
                        </a:rPr>
                        <a:t>Non-England</a:t>
                      </a:r>
                      <a:endParaRPr lang="en-GB" sz="1100" b="1" i="0" u="none" strike="noStrike" dirty="0">
                        <a:solidFill>
                          <a:srgbClr val="000000"/>
                        </a:solidFill>
                        <a:effectLst/>
                        <a:latin typeface="Calibri"/>
                      </a:endParaRPr>
                    </a:p>
                  </a:txBody>
                  <a:tcPr marL="9525" marR="9525" marT="9525" marB="0" anchor="b"/>
                </a:tc>
                <a:tc>
                  <a:txBody>
                    <a:bodyPr/>
                    <a:lstStyle/>
                    <a:p>
                      <a:pPr algn="l" fontAlgn="b"/>
                      <a:r>
                        <a:rPr lang="en-GB" sz="1100" b="0" i="0" u="none" strike="noStrike" dirty="0" smtClean="0">
                          <a:solidFill>
                            <a:schemeClr val="tx1"/>
                          </a:solidFill>
                          <a:effectLst/>
                          <a:latin typeface="Calibri"/>
                        </a:rPr>
                        <a:t>Destinations</a:t>
                      </a:r>
                      <a:r>
                        <a:rPr lang="en-GB" sz="1100" b="0" i="0" u="none" strike="noStrike" baseline="0" dirty="0" smtClean="0">
                          <a:solidFill>
                            <a:schemeClr val="tx1"/>
                          </a:solidFill>
                          <a:effectLst/>
                          <a:latin typeface="Calibri"/>
                        </a:rPr>
                        <a:t> in Scotland, Wales or Northern Ireland</a:t>
                      </a:r>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51873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Executive summary</a:t>
            </a:r>
            <a:endParaRPr lang="en-GB" dirty="0"/>
          </a:p>
        </p:txBody>
      </p:sp>
    </p:spTree>
    <p:extLst>
      <p:ext uri="{BB962C8B-B14F-4D97-AF65-F5344CB8AC3E}">
        <p14:creationId xmlns:p14="http://schemas.microsoft.com/office/powerpoint/2010/main" val="3966610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Executive summary / 1</a:t>
            </a:r>
            <a:endParaRPr lang="en-GB" dirty="0"/>
          </a:p>
        </p:txBody>
      </p:sp>
      <p:sp>
        <p:nvSpPr>
          <p:cNvPr id="7"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500" b="1" dirty="0" smtClean="0">
                <a:solidFill>
                  <a:srgbClr val="120742"/>
                </a:solidFill>
              </a:rPr>
              <a:t>What is the overall size and shape of the market by destination type?</a:t>
            </a:r>
          </a:p>
          <a:p>
            <a:pPr marL="0" indent="0" algn="just">
              <a:buFont typeface="Arial"/>
              <a:buNone/>
            </a:pPr>
            <a:endParaRPr lang="en-GB" sz="1300" dirty="0" smtClean="0">
              <a:solidFill>
                <a:srgbClr val="120742"/>
              </a:solidFill>
            </a:endParaRPr>
          </a:p>
          <a:p>
            <a:pPr algn="just"/>
            <a:r>
              <a:rPr lang="en-GB" sz="1300" dirty="0" smtClean="0">
                <a:solidFill>
                  <a:srgbClr val="120742"/>
                </a:solidFill>
              </a:rPr>
              <a:t>The following proportions of overseas holiday visitors to the UK stay in each of these destination types for at least one night:</a:t>
            </a:r>
          </a:p>
          <a:p>
            <a:pPr lvl="1" algn="just"/>
            <a:r>
              <a:rPr lang="en-GB" sz="1300" dirty="0" smtClean="0">
                <a:solidFill>
                  <a:srgbClr val="120742"/>
                </a:solidFill>
              </a:rPr>
              <a:t>9% stay in urban areas which have a population of at least 200k (1.2m visitors)</a:t>
            </a:r>
          </a:p>
          <a:p>
            <a:pPr lvl="1" algn="just"/>
            <a:r>
              <a:rPr lang="en-GB" sz="1300" dirty="0" smtClean="0">
                <a:solidFill>
                  <a:srgbClr val="120742"/>
                </a:solidFill>
              </a:rPr>
              <a:t>7% staying in one of the eight core cities (0.9m visitors)</a:t>
            </a:r>
          </a:p>
          <a:p>
            <a:pPr lvl="1" algn="just"/>
            <a:r>
              <a:rPr lang="en-GB" sz="1300" dirty="0" smtClean="0">
                <a:solidFill>
                  <a:srgbClr val="120742"/>
                </a:solidFill>
              </a:rPr>
              <a:t>7% stay in a heritage city (0.9m visitors)</a:t>
            </a:r>
          </a:p>
          <a:p>
            <a:pPr lvl="1" algn="just"/>
            <a:r>
              <a:rPr lang="en-GB" sz="1300" dirty="0" smtClean="0">
                <a:solidFill>
                  <a:srgbClr val="120742"/>
                </a:solidFill>
              </a:rPr>
              <a:t>6% stay in a coastal town (0.7m visitors)</a:t>
            </a:r>
          </a:p>
          <a:p>
            <a:pPr lvl="1" algn="just"/>
            <a:r>
              <a:rPr lang="en-GB" sz="1300" dirty="0" smtClean="0">
                <a:solidFill>
                  <a:srgbClr val="120742"/>
                </a:solidFill>
              </a:rPr>
              <a:t>9% stay in an ‘other town’ (1.2m visitors)</a:t>
            </a:r>
          </a:p>
          <a:p>
            <a:pPr lvl="1" algn="just"/>
            <a:r>
              <a:rPr lang="en-GB" sz="1300" dirty="0" smtClean="0">
                <a:solidFill>
                  <a:srgbClr val="120742"/>
                </a:solidFill>
              </a:rPr>
              <a:t>7% stay in a rural destination (0.8m visitors)</a:t>
            </a:r>
          </a:p>
          <a:p>
            <a:pPr algn="just"/>
            <a:r>
              <a:rPr lang="en-GB" sz="1300" dirty="0" smtClean="0">
                <a:solidFill>
                  <a:srgbClr val="120742"/>
                </a:solidFill>
              </a:rPr>
              <a:t>Holiday visitors make up significant proportions of visitors staying in each of coastal towns (45%), heritage cities (43%) and to a lesser extent, rural areas (35%) – although this is still lower than among those staying in London (50%)</a:t>
            </a:r>
          </a:p>
          <a:p>
            <a:pPr algn="just"/>
            <a:r>
              <a:rPr lang="en-GB" sz="1300" dirty="0" smtClean="0">
                <a:solidFill>
                  <a:srgbClr val="120742"/>
                </a:solidFill>
              </a:rPr>
              <a:t>Those on a holiday trip make up a much lower proportion of those staying in major urban areas (22%) – many business visitors - and other towns (24%) – many staying with friends / relatives. </a:t>
            </a:r>
          </a:p>
          <a:p>
            <a:pPr algn="just"/>
            <a:r>
              <a:rPr lang="en-GB" sz="1300" dirty="0" smtClean="0">
                <a:solidFill>
                  <a:srgbClr val="120742"/>
                </a:solidFill>
              </a:rPr>
              <a:t>After London, Manchester (268k), Brighton (211k), Bath (208k) and Liverpool (198k) attracted the highest number of staying holiday visitors in 2015.</a:t>
            </a:r>
          </a:p>
          <a:p>
            <a:pPr algn="just"/>
            <a:r>
              <a:rPr lang="en-GB" sz="1300" dirty="0" smtClean="0">
                <a:solidFill>
                  <a:srgbClr val="120742"/>
                </a:solidFill>
              </a:rPr>
              <a:t>Four of the eight core cities are represented within the top 12 individual destinations, along with five heritage cities and two coastal towns (Brighton and Hastings)</a:t>
            </a:r>
          </a:p>
          <a:p>
            <a:pPr algn="just"/>
            <a:r>
              <a:rPr lang="en-GB" sz="1300" dirty="0" smtClean="0">
                <a:solidFill>
                  <a:srgbClr val="120742"/>
                </a:solidFill>
              </a:rPr>
              <a:t>Top destinations in each region:</a:t>
            </a:r>
          </a:p>
          <a:p>
            <a:pPr lvl="1" algn="just"/>
            <a:r>
              <a:rPr lang="en-GB" sz="1300" dirty="0" smtClean="0">
                <a:solidFill>
                  <a:srgbClr val="120742"/>
                </a:solidFill>
              </a:rPr>
              <a:t>Bath (South West), Brighton (South East)</a:t>
            </a:r>
            <a:endParaRPr lang="en-GB" sz="1300" dirty="0">
              <a:solidFill>
                <a:srgbClr val="120742"/>
              </a:solidFill>
            </a:endParaRPr>
          </a:p>
          <a:p>
            <a:pPr lvl="1" algn="just"/>
            <a:r>
              <a:rPr lang="en-GB" sz="1300" dirty="0" smtClean="0">
                <a:solidFill>
                  <a:srgbClr val="120742"/>
                </a:solidFill>
              </a:rPr>
              <a:t>Newcastle (North East), Manchester (North West), York (Yorkshire)</a:t>
            </a:r>
            <a:endParaRPr lang="en-GB" sz="1300" dirty="0">
              <a:solidFill>
                <a:srgbClr val="120742"/>
              </a:solidFill>
            </a:endParaRPr>
          </a:p>
          <a:p>
            <a:pPr lvl="1" algn="just"/>
            <a:r>
              <a:rPr lang="en-GB" sz="1300" dirty="0" smtClean="0">
                <a:solidFill>
                  <a:srgbClr val="120742"/>
                </a:solidFill>
              </a:rPr>
              <a:t>Birmingham (West Midlands), Nottingham (East Midlands), Cambridge (East)</a:t>
            </a:r>
            <a:endParaRPr lang="en-GB" sz="1300" dirty="0">
              <a:solidFill>
                <a:srgbClr val="120742"/>
              </a:solidFill>
            </a:endParaRPr>
          </a:p>
          <a:p>
            <a:pPr lvl="1" algn="just"/>
            <a:endParaRPr lang="en-GB" sz="1300" dirty="0" smtClean="0">
              <a:solidFill>
                <a:srgbClr val="120742"/>
              </a:solidFill>
            </a:endParaRPr>
          </a:p>
          <a:p>
            <a:pPr marL="0" indent="0" algn="just">
              <a:buNone/>
            </a:pPr>
            <a:endParaRPr lang="en-GB" sz="1400" b="1" dirty="0" smtClean="0">
              <a:solidFill>
                <a:srgbClr val="120742"/>
              </a:solidFill>
            </a:endParaRPr>
          </a:p>
        </p:txBody>
      </p:sp>
    </p:spTree>
    <p:extLst>
      <p:ext uri="{BB962C8B-B14F-4D97-AF65-F5344CB8AC3E}">
        <p14:creationId xmlns:p14="http://schemas.microsoft.com/office/powerpoint/2010/main" val="38125074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Executive summary / 2</a:t>
            </a:r>
            <a:endParaRPr lang="en-GB" dirty="0"/>
          </a:p>
        </p:txBody>
      </p:sp>
      <p:sp>
        <p:nvSpPr>
          <p:cNvPr id="7"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500" b="1" dirty="0" smtClean="0">
                <a:solidFill>
                  <a:srgbClr val="120742"/>
                </a:solidFill>
              </a:rPr>
              <a:t>What is the origin of England’s holiday visitors by destination type?</a:t>
            </a:r>
          </a:p>
          <a:p>
            <a:pPr marL="0" indent="0" algn="just">
              <a:buFont typeface="Arial"/>
              <a:buNone/>
            </a:pPr>
            <a:endParaRPr lang="en-GB" sz="1300" dirty="0" smtClean="0">
              <a:solidFill>
                <a:srgbClr val="120742"/>
              </a:solidFill>
            </a:endParaRPr>
          </a:p>
          <a:p>
            <a:pPr algn="just"/>
            <a:r>
              <a:rPr lang="en-GB" sz="1300" dirty="0" smtClean="0">
                <a:solidFill>
                  <a:srgbClr val="120742"/>
                </a:solidFill>
              </a:rPr>
              <a:t>European representation among holiday visitors is much higher among those staying in destinations outside of London, especially in coastal towns (84%)</a:t>
            </a:r>
          </a:p>
          <a:p>
            <a:pPr algn="just"/>
            <a:r>
              <a:rPr lang="en-GB" sz="1300" dirty="0" smtClean="0">
                <a:solidFill>
                  <a:srgbClr val="120742"/>
                </a:solidFill>
              </a:rPr>
              <a:t>Other than coastal towns, other non-London destination types typically see two-thirds of staying visitors as European, 10%-14% from North America and around a fifth from the Rest of the World</a:t>
            </a:r>
          </a:p>
          <a:p>
            <a:pPr algn="just"/>
            <a:r>
              <a:rPr lang="en-GB" sz="1300" dirty="0" smtClean="0">
                <a:solidFill>
                  <a:srgbClr val="120742"/>
                </a:solidFill>
              </a:rPr>
              <a:t>North American visitors (20%) are particularly well represented among those staying in UK destinations outside of England</a:t>
            </a:r>
          </a:p>
          <a:p>
            <a:pPr algn="just"/>
            <a:r>
              <a:rPr lang="en-GB" sz="1300" dirty="0" smtClean="0">
                <a:solidFill>
                  <a:srgbClr val="120742"/>
                </a:solidFill>
              </a:rPr>
              <a:t>There is a distinctive profile of those staying in coastal towns – 28% are from Germany, 13% from France and 9% from Netherlands.  Indeed, visitors from </a:t>
            </a:r>
            <a:r>
              <a:rPr lang="en-GB" sz="1300" dirty="0">
                <a:solidFill>
                  <a:srgbClr val="120742"/>
                </a:solidFill>
              </a:rPr>
              <a:t>G</a:t>
            </a:r>
            <a:r>
              <a:rPr lang="en-GB" sz="1300" dirty="0" smtClean="0">
                <a:solidFill>
                  <a:srgbClr val="120742"/>
                </a:solidFill>
              </a:rPr>
              <a:t>ermany and the Netherlands (and to a lesser extent, Australia) are more likely to be represented among those staying in every destination type outside of London than in London itself</a:t>
            </a:r>
          </a:p>
          <a:p>
            <a:pPr algn="just"/>
            <a:r>
              <a:rPr lang="en-GB" sz="1300" dirty="0" smtClean="0">
                <a:solidFill>
                  <a:srgbClr val="120742"/>
                </a:solidFill>
              </a:rPr>
              <a:t>The reverse is true for holiday visitors from  Italy and Spain – they are usually more likely to be seen in London than in other destination types </a:t>
            </a:r>
          </a:p>
          <a:p>
            <a:pPr algn="just"/>
            <a:r>
              <a:rPr lang="en-GB" sz="1300" dirty="0" smtClean="0">
                <a:solidFill>
                  <a:srgbClr val="120742"/>
                </a:solidFill>
              </a:rPr>
              <a:t>Visitors from the USA (12%) and France (13%) are well represented in heritage cities compared with other destination types</a:t>
            </a:r>
          </a:p>
          <a:p>
            <a:pPr algn="just"/>
            <a:r>
              <a:rPr lang="en-GB" sz="1300" dirty="0" smtClean="0">
                <a:solidFill>
                  <a:srgbClr val="120742"/>
                </a:solidFill>
              </a:rPr>
              <a:t>Holiday visitors from Germany (18%), Netherlands (12%) and Australia (8%) are also well represented among </a:t>
            </a:r>
            <a:r>
              <a:rPr lang="en-GB" sz="1300" dirty="0">
                <a:solidFill>
                  <a:srgbClr val="120742"/>
                </a:solidFill>
              </a:rPr>
              <a:t>t</a:t>
            </a:r>
            <a:r>
              <a:rPr lang="en-GB" sz="1300" dirty="0" smtClean="0">
                <a:solidFill>
                  <a:srgbClr val="120742"/>
                </a:solidFill>
              </a:rPr>
              <a:t>hose staying in rural destinations</a:t>
            </a:r>
          </a:p>
          <a:p>
            <a:pPr algn="just"/>
            <a:r>
              <a:rPr lang="en-GB" sz="1300" dirty="0" smtClean="0">
                <a:solidFill>
                  <a:srgbClr val="120742"/>
                </a:solidFill>
              </a:rPr>
              <a:t>The USA (16%) and Germany (15%) are also very well represented among those staying in destinations outside of England during their holiday trip</a:t>
            </a:r>
          </a:p>
          <a:p>
            <a:pPr lvl="1" algn="just"/>
            <a:endParaRPr lang="en-GB" sz="1300" dirty="0" smtClean="0">
              <a:solidFill>
                <a:srgbClr val="120742"/>
              </a:solidFill>
            </a:endParaRPr>
          </a:p>
          <a:p>
            <a:pPr marL="0" indent="0" algn="just">
              <a:buNone/>
            </a:pPr>
            <a:endParaRPr lang="en-GB" sz="1400" b="1" dirty="0" smtClean="0">
              <a:solidFill>
                <a:srgbClr val="120742"/>
              </a:solidFill>
            </a:endParaRPr>
          </a:p>
        </p:txBody>
      </p:sp>
    </p:spTree>
    <p:extLst>
      <p:ext uri="{BB962C8B-B14F-4D97-AF65-F5344CB8AC3E}">
        <p14:creationId xmlns:p14="http://schemas.microsoft.com/office/powerpoint/2010/main" val="38048014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Executive summary / 3</a:t>
            </a:r>
            <a:endParaRPr lang="en-GB" dirty="0"/>
          </a:p>
        </p:txBody>
      </p:sp>
      <p:sp>
        <p:nvSpPr>
          <p:cNvPr id="7" name="Text Placeholder 5"/>
          <p:cNvSpPr txBox="1">
            <a:spLocks/>
          </p:cNvSpPr>
          <p:nvPr/>
        </p:nvSpPr>
        <p:spPr>
          <a:xfrm>
            <a:off x="378821" y="1430867"/>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500" b="1" dirty="0" smtClean="0">
                <a:solidFill>
                  <a:srgbClr val="120742"/>
                </a:solidFill>
              </a:rPr>
              <a:t>How else do England’s holiday visitors vary by destination type?</a:t>
            </a:r>
          </a:p>
          <a:p>
            <a:pPr marL="0" indent="0" algn="just">
              <a:buFont typeface="Arial"/>
              <a:buNone/>
            </a:pPr>
            <a:endParaRPr lang="en-GB" sz="1300" dirty="0" smtClean="0">
              <a:solidFill>
                <a:srgbClr val="120742"/>
              </a:solidFill>
            </a:endParaRPr>
          </a:p>
          <a:p>
            <a:pPr algn="just"/>
            <a:r>
              <a:rPr lang="en-GB" sz="1300" dirty="0" smtClean="0">
                <a:solidFill>
                  <a:srgbClr val="120742"/>
                </a:solidFill>
              </a:rPr>
              <a:t>Overnight holiday stays in any of the destination types outside of London are more likely to take place during the peak July-September period (typically 40%-44% of trips).  This is particularly the case for rural destinations, where 50% of those staying do so in this July-September period </a:t>
            </a:r>
            <a:endParaRPr lang="en-GB" sz="1300" dirty="0">
              <a:solidFill>
                <a:srgbClr val="120742"/>
              </a:solidFill>
            </a:endParaRPr>
          </a:p>
          <a:p>
            <a:pPr algn="just"/>
            <a:r>
              <a:rPr lang="en-GB" sz="1300" dirty="0" smtClean="0">
                <a:solidFill>
                  <a:srgbClr val="120742"/>
                </a:solidFill>
              </a:rPr>
              <a:t>Whilst only 17% of holiday visitors who stay in London during their trip have a total holiday length of more than 7 nights, this is much higher among those staying in non-London destinations – typically around 40% tend to stay more than 7 nights in total, although this rises to 54% among those staying in rural destinations (including 22% who stay at least 15 nights)</a:t>
            </a:r>
          </a:p>
          <a:p>
            <a:pPr algn="just"/>
            <a:r>
              <a:rPr lang="en-GB" sz="1300" dirty="0" smtClean="0">
                <a:solidFill>
                  <a:srgbClr val="120742"/>
                </a:solidFill>
              </a:rPr>
              <a:t>Package holidays are much more common among those staying in coastal towns (28%) and heritage cities (23%) than among holiday trips to England overall (17%) </a:t>
            </a:r>
            <a:endParaRPr lang="en-GB" sz="1300" dirty="0">
              <a:solidFill>
                <a:srgbClr val="120742"/>
              </a:solidFill>
            </a:endParaRPr>
          </a:p>
          <a:p>
            <a:pPr algn="just"/>
            <a:r>
              <a:rPr lang="en-GB" sz="1300" dirty="0" smtClean="0">
                <a:solidFill>
                  <a:srgbClr val="120742"/>
                </a:solidFill>
              </a:rPr>
              <a:t>The age profile of holiday visitors to England varies significantly by destination type:</a:t>
            </a:r>
          </a:p>
          <a:p>
            <a:pPr lvl="1" algn="just"/>
            <a:r>
              <a:rPr lang="en-GB" sz="1300" dirty="0" smtClean="0">
                <a:solidFill>
                  <a:srgbClr val="120742"/>
                </a:solidFill>
              </a:rPr>
              <a:t>For holiday visitors staying in London and other major urban areas, the age profile is much younger, with typically 40% of visitors aged under 35 years</a:t>
            </a:r>
          </a:p>
          <a:p>
            <a:pPr lvl="1" algn="just"/>
            <a:r>
              <a:rPr lang="en-GB" sz="1300" dirty="0" smtClean="0">
                <a:solidFill>
                  <a:srgbClr val="120742"/>
                </a:solidFill>
              </a:rPr>
              <a:t>Visitor age profile is much older among those staying in heritage cities, coastal towns and especially, rural areas (where 36% are aged 55 years or over)</a:t>
            </a:r>
          </a:p>
          <a:p>
            <a:pPr algn="just"/>
            <a:r>
              <a:rPr lang="en-GB" sz="1300" dirty="0" smtClean="0">
                <a:solidFill>
                  <a:srgbClr val="120742"/>
                </a:solidFill>
              </a:rPr>
              <a:t>Families (visitors with a child aged under 16 in their party) on holiday trips to the UK are more likely to stay in non-London destinations than other types of visitor.  Families are more likely than other visitors to stay in each type of non-London destination</a:t>
            </a:r>
          </a:p>
          <a:p>
            <a:pPr algn="just"/>
            <a:r>
              <a:rPr lang="en-GB" sz="1300" dirty="0" smtClean="0">
                <a:solidFill>
                  <a:srgbClr val="120742"/>
                </a:solidFill>
              </a:rPr>
              <a:t>Within London (73%) and other major urban areas (59%) – especially core cities (63%) – the majority of visitors stay in hotels.  Although still fairly high in heritage cities (54%), hotel stays are much less common in each of coastal towns (45%), other towns (44%) and rural areas (40%)</a:t>
            </a:r>
          </a:p>
          <a:p>
            <a:pPr lvl="1" algn="just"/>
            <a:endParaRPr lang="en-GB" sz="1300" dirty="0" smtClean="0">
              <a:solidFill>
                <a:srgbClr val="120742"/>
              </a:solidFill>
            </a:endParaRPr>
          </a:p>
          <a:p>
            <a:pPr marL="0" indent="0" algn="just">
              <a:buNone/>
            </a:pPr>
            <a:endParaRPr lang="en-GB" sz="1400" b="1" dirty="0" smtClean="0">
              <a:solidFill>
                <a:srgbClr val="120742"/>
              </a:solidFill>
            </a:endParaRPr>
          </a:p>
        </p:txBody>
      </p:sp>
    </p:spTree>
    <p:extLst>
      <p:ext uri="{BB962C8B-B14F-4D97-AF65-F5344CB8AC3E}">
        <p14:creationId xmlns:p14="http://schemas.microsoft.com/office/powerpoint/2010/main" val="175599576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xmlns=""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14452</TotalTime>
  <Words>5473</Words>
  <Application>Microsoft Office PowerPoint</Application>
  <PresentationFormat>On-screen Show (4:3)</PresentationFormat>
  <Paragraphs>1118</Paragraphs>
  <Slides>41</Slides>
  <Notes>0</Notes>
  <HiddenSlides>0</HiddenSlides>
  <MMClips>0</MMClips>
  <ScaleCrop>false</ScaleCrop>
  <HeadingPairs>
    <vt:vector size="4" baseType="variant">
      <vt:variant>
        <vt:lpstr>Theme</vt:lpstr>
      </vt:variant>
      <vt:variant>
        <vt:i4>2</vt:i4>
      </vt:variant>
      <vt:variant>
        <vt:lpstr>Slide Titles</vt:lpstr>
      </vt:variant>
      <vt:variant>
        <vt:i4>41</vt:i4>
      </vt:variant>
    </vt:vector>
  </HeadingPairs>
  <TitlesOfParts>
    <vt:vector size="43" baseType="lpstr">
      <vt:lpstr>Discover England Initial Summary Report v1</vt:lpstr>
      <vt:lpstr>1_Discover England Initial Summary Report v1</vt:lpstr>
      <vt:lpstr>Discover England:  summary insights on overseas visitors to England’s regions </vt:lpstr>
      <vt:lpstr>Report contents</vt:lpstr>
      <vt:lpstr>Introduction</vt:lpstr>
      <vt:lpstr>Background</vt:lpstr>
      <vt:lpstr>About this report</vt:lpstr>
      <vt:lpstr>Executive summary</vt:lpstr>
      <vt:lpstr>Executive summary / 1</vt:lpstr>
      <vt:lpstr>Executive summary / 2</vt:lpstr>
      <vt:lpstr>Executive summary / 3</vt:lpstr>
      <vt:lpstr>What is the overall size and shape of the market by destination type?</vt:lpstr>
      <vt:lpstr>Proportion of UK visitors who stay in each type of destination (2013-15 average)</vt:lpstr>
      <vt:lpstr>Volume of UK visitors who stay in each type of destination (2013-15 average)</vt:lpstr>
      <vt:lpstr>Profile of visitors to destination types – by trip purpose</vt:lpstr>
      <vt:lpstr>PowerPoint Presentation</vt:lpstr>
      <vt:lpstr>Top English cities/towns stayed in on holiday trips (2010-15)</vt:lpstr>
      <vt:lpstr>Top towns stayed in on holiday trips - by region (1)</vt:lpstr>
      <vt:lpstr>Top towns stayed in on holiday trips - by region (2)</vt:lpstr>
      <vt:lpstr>Top towns stayed in on holiday trips - by region (3)</vt:lpstr>
      <vt:lpstr>Top towns stayed in on holiday trips - by region (4)</vt:lpstr>
      <vt:lpstr>What is the origin of England’s holiday visitors by destination type?</vt:lpstr>
      <vt:lpstr>Source markets for England holiday trips – by destination type (world region)</vt:lpstr>
      <vt:lpstr>Source markets for holiday trips in England – by destination type / 1</vt:lpstr>
      <vt:lpstr>Source markets for holiday trips in England – by destination type / 2</vt:lpstr>
      <vt:lpstr>Source markets for holiday trips in England – volume of visitors/ 1</vt:lpstr>
      <vt:lpstr>Source markets for holiday trips in England – volume of visitors / 2</vt:lpstr>
      <vt:lpstr>How else do England’s holiday visitors vary by destination type?</vt:lpstr>
      <vt:lpstr>Seasonality of holiday stays – by destination type</vt:lpstr>
      <vt:lpstr>Length of holiday stays in UK – by destination type</vt:lpstr>
      <vt:lpstr>Type of holiday – by destination type</vt:lpstr>
      <vt:lpstr>Age of holiday visitors staying in UK – by destination type</vt:lpstr>
      <vt:lpstr>Incidence of staying holiday visits made by families in the UK – by destination type</vt:lpstr>
      <vt:lpstr>Accommodation stayed in by holiday visitors – by destination type</vt:lpstr>
      <vt:lpstr>Destination Type Summaries</vt:lpstr>
      <vt:lpstr>Core Cities - summary</vt:lpstr>
      <vt:lpstr>Urban Areas (200k+ population)* - summary</vt:lpstr>
      <vt:lpstr>Heritage Cities - summary</vt:lpstr>
      <vt:lpstr>Coastal Towns - summary</vt:lpstr>
      <vt:lpstr>Other Towns - summary</vt:lpstr>
      <vt:lpstr>Rural Destinations - summary</vt:lpstr>
      <vt:lpstr>PowerPoint Presentation</vt:lpstr>
      <vt:lpstr>Appendix</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Steve Mills</cp:lastModifiedBy>
  <cp:revision>778</cp:revision>
  <cp:lastPrinted>2017-03-29T13:35:15Z</cp:lastPrinted>
  <dcterms:created xsi:type="dcterms:W3CDTF">2016-07-20T15:06:07Z</dcterms:created>
  <dcterms:modified xsi:type="dcterms:W3CDTF">2017-04-26T16:44:56Z</dcterms:modified>
</cp:coreProperties>
</file>