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drawings/drawing1.xml" ContentType="application/vnd.openxmlformats-officedocument.drawingml.chartshapes+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drawings/drawing2.xml" ContentType="application/vnd.openxmlformats-officedocument.drawingml.chartshapes+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drawings/drawing3.xml" ContentType="application/vnd.openxmlformats-officedocument.drawingml.chartshapes+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drawings/drawing4.xml" ContentType="application/vnd.openxmlformats-officedocument.drawingml.chartshapes+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drawings/drawing5.xml" ContentType="application/vnd.openxmlformats-officedocument.drawingml.chartshapes+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drawings/drawing6.xml" ContentType="application/vnd.openxmlformats-officedocument.drawingml.chartshapes+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drawings/drawing7.xml" ContentType="application/vnd.openxmlformats-officedocument.drawingml.chartshapes+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theme/themeOverride1.xml" ContentType="application/vnd.openxmlformats-officedocument.themeOverride+xml"/>
  <Override PartName="/ppt/charts/chart79.xml" ContentType="application/vnd.openxmlformats-officedocument.drawingml.chart+xml"/>
  <Override PartName="/ppt/theme/themeOverride2.xml" ContentType="application/vnd.openxmlformats-officedocument.themeOverride+xml"/>
  <Override PartName="/ppt/charts/chart80.xml" ContentType="application/vnd.openxmlformats-officedocument.drawingml.chart+xml"/>
  <Override PartName="/ppt/theme/themeOverride3.xml" ContentType="application/vnd.openxmlformats-officedocument.themeOverride+xml"/>
  <Override PartName="/ppt/charts/chart81.xml" ContentType="application/vnd.openxmlformats-officedocument.drawingml.chart+xml"/>
  <Override PartName="/ppt/theme/themeOverride4.xml" ContentType="application/vnd.openxmlformats-officedocument.themeOverride+xml"/>
  <Override PartName="/ppt/drawings/drawing8.xml" ContentType="application/vnd.openxmlformats-officedocument.drawingml.chartshapes+xml"/>
  <Override PartName="/ppt/charts/chart82.xml" ContentType="application/vnd.openxmlformats-officedocument.drawingml.chart+xml"/>
  <Override PartName="/ppt/theme/themeOverride5.xml" ContentType="application/vnd.openxmlformats-officedocument.themeOverride+xml"/>
  <Override PartName="/ppt/charts/chart83.xml" ContentType="application/vnd.openxmlformats-officedocument.drawingml.chart+xml"/>
  <Override PartName="/ppt/theme/themeOverride6.xml" ContentType="application/vnd.openxmlformats-officedocument.themeOverride+xml"/>
  <Override PartName="/ppt/charts/chart84.xml" ContentType="application/vnd.openxmlformats-officedocument.drawingml.chart+xml"/>
  <Override PartName="/ppt/theme/themeOverride7.xml" ContentType="application/vnd.openxmlformats-officedocument.themeOverride+xml"/>
  <Override PartName="/ppt/charts/chart85.xml" ContentType="application/vnd.openxmlformats-officedocument.drawingml.chart+xml"/>
  <Override PartName="/ppt/theme/themeOverride8.xml" ContentType="application/vnd.openxmlformats-officedocument.themeOverride+xml"/>
  <Override PartName="/ppt/charts/chart86.xml" ContentType="application/vnd.openxmlformats-officedocument.drawingml.chart+xml"/>
  <Override PartName="/ppt/theme/themeOverride9.xml" ContentType="application/vnd.openxmlformats-officedocument.themeOverride+xml"/>
  <Override PartName="/ppt/charts/chart87.xml" ContentType="application/vnd.openxmlformats-officedocument.drawingml.chart+xml"/>
  <Override PartName="/ppt/theme/themeOverride10.xml" ContentType="application/vnd.openxmlformats-officedocument.themeOverride+xml"/>
  <Override PartName="/ppt/charts/chart88.xml" ContentType="application/vnd.openxmlformats-officedocument.drawingml.chart+xml"/>
  <Override PartName="/ppt/theme/themeOverride11.xml" ContentType="application/vnd.openxmlformats-officedocument.themeOverride+xml"/>
  <Override PartName="/ppt/charts/chart89.xml" ContentType="application/vnd.openxmlformats-officedocument.drawingml.chart+xml"/>
  <Override PartName="/ppt/theme/themeOverride12.xml" ContentType="application/vnd.openxmlformats-officedocument.themeOverride+xml"/>
  <Override PartName="/ppt/drawings/drawing9.xml" ContentType="application/vnd.openxmlformats-officedocument.drawingml.chartshapes+xml"/>
  <Override PartName="/ppt/charts/chart90.xml" ContentType="application/vnd.openxmlformats-officedocument.drawingml.chart+xml"/>
  <Override PartName="/ppt/theme/themeOverride13.xml" ContentType="application/vnd.openxmlformats-officedocument.themeOverride+xml"/>
  <Override PartName="/ppt/charts/chart91.xml" ContentType="application/vnd.openxmlformats-officedocument.drawingml.chart+xml"/>
  <Override PartName="/ppt/theme/themeOverride14.xml" ContentType="application/vnd.openxmlformats-officedocument.themeOverride+xml"/>
  <Override PartName="/ppt/charts/chart92.xml" ContentType="application/vnd.openxmlformats-officedocument.drawingml.chart+xml"/>
  <Override PartName="/ppt/theme/themeOverride15.xml" ContentType="application/vnd.openxmlformats-officedocument.themeOverride+xml"/>
  <Override PartName="/ppt/charts/chart93.xml" ContentType="application/vnd.openxmlformats-officedocument.drawingml.chart+xml"/>
  <Override PartName="/ppt/theme/themeOverride16.xml" ContentType="application/vnd.openxmlformats-officedocument.themeOverride+xml"/>
  <Override PartName="/ppt/charts/chart94.xml" ContentType="application/vnd.openxmlformats-officedocument.drawingml.chart+xml"/>
  <Override PartName="/ppt/drawings/drawing10.xml" ContentType="application/vnd.openxmlformats-officedocument.drawingml.chartshapes+xml"/>
  <Override PartName="/ppt/charts/chart95.xml" ContentType="application/vnd.openxmlformats-officedocument.drawingml.chart+xml"/>
  <Override PartName="/ppt/drawings/drawing11.xml" ContentType="application/vnd.openxmlformats-officedocument.drawingml.chartshapes+xml"/>
  <Override PartName="/ppt/charts/chart96.xml" ContentType="application/vnd.openxmlformats-officedocument.drawingml.chart+xml"/>
  <Override PartName="/ppt/drawings/drawing12.xml" ContentType="application/vnd.openxmlformats-officedocument.drawingml.chartshapes+xml"/>
  <Override PartName="/ppt/charts/chart97.xml" ContentType="application/vnd.openxmlformats-officedocument.drawingml.chart+xml"/>
  <Override PartName="/ppt/drawings/drawing13.xml" ContentType="application/vnd.openxmlformats-officedocument.drawingml.chartshapes+xml"/>
  <Override PartName="/ppt/charts/chart98.xml" ContentType="application/vnd.openxmlformats-officedocument.drawingml.chart+xml"/>
  <Override PartName="/ppt/drawings/drawing14.xml" ContentType="application/vnd.openxmlformats-officedocument.drawingml.chartshapes+xml"/>
  <Override PartName="/ppt/charts/chart99.xml" ContentType="application/vnd.openxmlformats-officedocument.drawingml.chart+xml"/>
  <Override PartName="/ppt/drawings/drawing15.xml" ContentType="application/vnd.openxmlformats-officedocument.drawingml.chartshapes+xml"/>
  <Override PartName="/ppt/charts/chart100.xml" ContentType="application/vnd.openxmlformats-officedocument.drawingml.chart+xml"/>
  <Override PartName="/ppt/drawings/drawing16.xml" ContentType="application/vnd.openxmlformats-officedocument.drawingml.chartshapes+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theme/themeOverride17.xml" ContentType="application/vnd.openxmlformats-officedocument.themeOverride+xml"/>
  <Override PartName="/ppt/drawings/drawing17.xml" ContentType="application/vnd.openxmlformats-officedocument.drawingml.chartshapes+xml"/>
  <Override PartName="/ppt/charts/chart104.xml" ContentType="application/vnd.openxmlformats-officedocument.drawingml.chart+xml"/>
  <Override PartName="/ppt/theme/themeOverride18.xml" ContentType="application/vnd.openxmlformats-officedocument.themeOverride+xml"/>
  <Override PartName="/ppt/drawings/drawing18.xml" ContentType="application/vnd.openxmlformats-officedocument.drawingml.chartshapes+xml"/>
  <Override PartName="/ppt/charts/chart105.xml" ContentType="application/vnd.openxmlformats-officedocument.drawingml.chart+xml"/>
  <Override PartName="/ppt/drawings/drawing19.xml" ContentType="application/vnd.openxmlformats-officedocument.drawingml.chartshapes+xml"/>
  <Override PartName="/ppt/charts/chart106.xml" ContentType="application/vnd.openxmlformats-officedocument.drawingml.chart+xml"/>
  <Override PartName="/ppt/drawings/drawing20.xml" ContentType="application/vnd.openxmlformats-officedocument.drawingml.chartshapes+xml"/>
  <Override PartName="/ppt/charts/chart107.xml" ContentType="application/vnd.openxmlformats-officedocument.drawingml.chart+xml"/>
  <Override PartName="/ppt/drawings/drawing21.xml" ContentType="application/vnd.openxmlformats-officedocument.drawingml.chartshapes+xml"/>
  <Override PartName="/ppt/charts/chart108.xml" ContentType="application/vnd.openxmlformats-officedocument.drawingml.chart+xml"/>
  <Override PartName="/ppt/drawings/drawing22.xml" ContentType="application/vnd.openxmlformats-officedocument.drawingml.chartshapes+xml"/>
  <Override PartName="/ppt/charts/chart109.xml" ContentType="application/vnd.openxmlformats-officedocument.drawingml.chart+xml"/>
  <Override PartName="/ppt/drawings/drawing23.xml" ContentType="application/vnd.openxmlformats-officedocument.drawingml.chartshapes+xml"/>
  <Override PartName="/ppt/charts/chart110.xml" ContentType="application/vnd.openxmlformats-officedocument.drawingml.chart+xml"/>
  <Override PartName="/ppt/drawings/drawing24.xml" ContentType="application/vnd.openxmlformats-officedocument.drawingml.chartshapes+xml"/>
  <Override PartName="/ppt/charts/chart111.xml" ContentType="application/vnd.openxmlformats-officedocument.drawingml.chart+xml"/>
  <Override PartName="/ppt/drawings/drawing25.xml" ContentType="application/vnd.openxmlformats-officedocument.drawingml.chartshapes+xml"/>
  <Override PartName="/ppt/charts/chart112.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theme/themeOverride19.xml" ContentType="application/vnd.openxmlformats-officedocument.themeOverride+xml"/>
  <Override PartName="/ppt/drawings/drawing26.xml" ContentType="application/vnd.openxmlformats-officedocument.drawingml.chartshapes+xml"/>
  <Override PartName="/ppt/charts/chart115.xml" ContentType="application/vnd.openxmlformats-officedocument.drawingml.chart+xml"/>
  <Override PartName="/ppt/theme/themeOverride20.xml" ContentType="application/vnd.openxmlformats-officedocument.themeOverride+xml"/>
  <Override PartName="/ppt/drawings/drawing27.xml" ContentType="application/vnd.openxmlformats-officedocument.drawingml.chartshapes+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0.xml" ContentType="application/vnd.openxmlformats-officedocument.drawingml.chart+xml"/>
  <Override PartName="/ppt/charts/chart121.xml" ContentType="application/vnd.openxmlformats-officedocument.drawingml.chart+xml"/>
  <Override PartName="/ppt/charts/chart122.xml" ContentType="application/vnd.openxmlformats-officedocument.drawingml.chart+xml"/>
  <Override PartName="/ppt/charts/chart123.xml" ContentType="application/vnd.openxmlformats-officedocument.drawingml.chart+xml"/>
  <Override PartName="/ppt/drawings/drawing28.xml" ContentType="application/vnd.openxmlformats-officedocument.drawingml.chartshapes+xml"/>
  <Override PartName="/ppt/charts/chart124.xml" ContentType="application/vnd.openxmlformats-officedocument.drawingml.chart+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chart129.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drawings/drawing29.xml" ContentType="application/vnd.openxmlformats-officedocument.drawingml.chartshapes+xml"/>
  <Override PartName="/ppt/charts/chart132.xml" ContentType="application/vnd.openxmlformats-officedocument.drawingml.chart+xml"/>
  <Override PartName="/ppt/charts/chart133.xml" ContentType="application/vnd.openxmlformats-officedocument.drawingml.chart+xml"/>
  <Override PartName="/ppt/charts/chart134.xml" ContentType="application/vnd.openxmlformats-officedocument.drawingml.chart+xml"/>
  <Override PartName="/ppt/charts/chart135.xml" ContentType="application/vnd.openxmlformats-officedocument.drawingml.chart+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drawings/drawing30.xml" ContentType="application/vnd.openxmlformats-officedocument.drawingml.chartshapes+xml"/>
  <Override PartName="/ppt/charts/chart140.xml" ContentType="application/vnd.openxmlformats-officedocument.drawingml.chart+xml"/>
  <Override PartName="/ppt/charts/chart141.xml" ContentType="application/vnd.openxmlformats-officedocument.drawingml.chart+xml"/>
  <Override PartName="/ppt/charts/chart142.xml" ContentType="application/vnd.openxmlformats-officedocument.drawingml.chart+xml"/>
  <Override PartName="/ppt/charts/chart143.xml" ContentType="application/vnd.openxmlformats-officedocument.drawingml.chart+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charts/chart147.xml" ContentType="application/vnd.openxmlformats-officedocument.drawingml.chart+xml"/>
  <Override PartName="/ppt/drawings/drawing31.xml" ContentType="application/vnd.openxmlformats-officedocument.drawingml.chartshapes+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chart153.xml" ContentType="application/vnd.openxmlformats-officedocument.drawingml.chart+xml"/>
  <Override PartName="/ppt/charts/chart154.xml" ContentType="application/vnd.openxmlformats-officedocument.drawingml.chart+xml"/>
  <Override PartName="/ppt/charts/chart155.xml" ContentType="application/vnd.openxmlformats-officedocument.drawingml.chart+xml"/>
  <Override PartName="/ppt/drawings/drawing32.xml" ContentType="application/vnd.openxmlformats-officedocument.drawingml.chartshapes+xml"/>
  <Override PartName="/ppt/charts/chart156.xml" ContentType="application/vnd.openxmlformats-officedocument.drawingml.chart+xml"/>
  <Override PartName="/ppt/charts/chart157.xml" ContentType="application/vnd.openxmlformats-officedocument.drawingml.chart+xml"/>
  <Override PartName="/ppt/charts/chart158.xml" ContentType="application/vnd.openxmlformats-officedocument.drawingml.chart+xml"/>
  <Override PartName="/ppt/charts/chart159.xml" ContentType="application/vnd.openxmlformats-officedocument.drawingml.chart+xml"/>
  <Override PartName="/ppt/charts/chart160.xml" ContentType="application/vnd.openxmlformats-officedocument.drawingml.chart+xml"/>
  <Override PartName="/ppt/charts/chart161.xml" ContentType="application/vnd.openxmlformats-officedocument.drawingml.chart+xml"/>
  <Override PartName="/ppt/charts/chart162.xml" ContentType="application/vnd.openxmlformats-officedocument.drawingml.chart+xml"/>
  <Override PartName="/ppt/charts/chart163.xml" ContentType="application/vnd.openxmlformats-officedocument.drawingml.chart+xml"/>
  <Override PartName="/ppt/drawings/drawing33.xml" ContentType="application/vnd.openxmlformats-officedocument.drawingml.chartshapes+xml"/>
  <Override PartName="/ppt/charts/chart164.xml" ContentType="application/vnd.openxmlformats-officedocument.drawingml.chart+xml"/>
  <Override PartName="/ppt/charts/chart165.xml" ContentType="application/vnd.openxmlformats-officedocument.drawingml.chart+xml"/>
  <Override PartName="/ppt/charts/chart166.xml" ContentType="application/vnd.openxmlformats-officedocument.drawingml.chart+xml"/>
  <Override PartName="/ppt/charts/chart167.xml" ContentType="application/vnd.openxmlformats-officedocument.drawingml.chart+xml"/>
  <Override PartName="/ppt/charts/chart168.xml" ContentType="application/vnd.openxmlformats-officedocument.drawingml.chart+xml"/>
  <Override PartName="/ppt/charts/chart169.xml" ContentType="application/vnd.openxmlformats-officedocument.drawingml.chart+xml"/>
  <Override PartName="/ppt/charts/chart170.xml" ContentType="application/vnd.openxmlformats-officedocument.drawingml.chart+xml"/>
  <Override PartName="/ppt/charts/chart171.xml" ContentType="application/vnd.openxmlformats-officedocument.drawingml.chart+xml"/>
  <Override PartName="/ppt/drawings/drawing34.xml" ContentType="application/vnd.openxmlformats-officedocument.drawingml.chartshapes+xml"/>
  <Override PartName="/ppt/charts/chart172.xml" ContentType="application/vnd.openxmlformats-officedocument.drawingml.chart+xml"/>
  <Override PartName="/ppt/charts/chart173.xml" ContentType="application/vnd.openxmlformats-officedocument.drawingml.chart+xml"/>
  <Override PartName="/ppt/charts/chart174.xml" ContentType="application/vnd.openxmlformats-officedocument.drawingml.chart+xml"/>
  <Override PartName="/ppt/charts/chart175.xml" ContentType="application/vnd.openxmlformats-officedocument.drawingml.chart+xml"/>
  <Override PartName="/ppt/charts/chart176.xml" ContentType="application/vnd.openxmlformats-officedocument.drawingml.chart+xml"/>
  <Override PartName="/ppt/charts/chart177.xml" ContentType="application/vnd.openxmlformats-officedocument.drawingml.chart+xml"/>
  <Override PartName="/ppt/charts/chart178.xml" ContentType="application/vnd.openxmlformats-officedocument.drawingml.chart+xml"/>
  <Override PartName="/ppt/charts/chart179.xml" ContentType="application/vnd.openxmlformats-officedocument.drawingml.chart+xml"/>
  <Override PartName="/ppt/drawings/drawing35.xml" ContentType="application/vnd.openxmlformats-officedocument.drawingml.chartshapes+xml"/>
  <Override PartName="/ppt/charts/chart180.xml" ContentType="application/vnd.openxmlformats-officedocument.drawingml.chart+xml"/>
  <Override PartName="/ppt/charts/chart181.xml" ContentType="application/vnd.openxmlformats-officedocument.drawingml.chart+xml"/>
  <Override PartName="/ppt/charts/chart182.xml" ContentType="application/vnd.openxmlformats-officedocument.drawingml.chart+xml"/>
  <Override PartName="/ppt/charts/chart183.xml" ContentType="application/vnd.openxmlformats-officedocument.drawingml.chart+xml"/>
  <Override PartName="/ppt/charts/chart184.xml" ContentType="application/vnd.openxmlformats-officedocument.drawingml.chart+xml"/>
  <Override PartName="/ppt/charts/chart185.xml" ContentType="application/vnd.openxmlformats-officedocument.drawingml.chart+xml"/>
  <Override PartName="/ppt/charts/chart186.xml" ContentType="application/vnd.openxmlformats-officedocument.drawingml.chart+xml"/>
  <Override PartName="/ppt/charts/chart187.xml" ContentType="application/vnd.openxmlformats-officedocument.drawingml.chart+xml"/>
  <Override PartName="/ppt/drawings/drawing36.xml" ContentType="application/vnd.openxmlformats-officedocument.drawingml.chartshapes+xml"/>
  <Override PartName="/ppt/charts/chart188.xml" ContentType="application/vnd.openxmlformats-officedocument.drawingml.chart+xml"/>
  <Override PartName="/ppt/charts/chart189.xml" ContentType="application/vnd.openxmlformats-officedocument.drawingml.chart+xml"/>
  <Override PartName="/ppt/charts/chart190.xml" ContentType="application/vnd.openxmlformats-officedocument.drawingml.chart+xml"/>
  <Override PartName="/ppt/charts/chart191.xml" ContentType="application/vnd.openxmlformats-officedocument.drawingml.chart+xml"/>
  <Override PartName="/ppt/charts/chart192.xml" ContentType="application/vnd.openxmlformats-officedocument.drawingml.chart+xml"/>
  <Override PartName="/ppt/charts/chart193.xml" ContentType="application/vnd.openxmlformats-officedocument.drawingml.chart+xml"/>
  <Override PartName="/ppt/charts/chart194.xml" ContentType="application/vnd.openxmlformats-officedocument.drawingml.chart+xml"/>
  <Override PartName="/ppt/charts/chart195.xml" ContentType="application/vnd.openxmlformats-officedocument.drawingml.chart+xml"/>
  <Override PartName="/ppt/drawings/drawing37.xml" ContentType="application/vnd.openxmlformats-officedocument.drawingml.chartshapes+xml"/>
  <Override PartName="/ppt/charts/chart196.xml" ContentType="application/vnd.openxmlformats-officedocument.drawingml.chart+xml"/>
  <Override PartName="/ppt/charts/chart197.xml" ContentType="application/vnd.openxmlformats-officedocument.drawingml.chart+xml"/>
  <Override PartName="/ppt/charts/chart198.xml" ContentType="application/vnd.openxmlformats-officedocument.drawingml.chart+xml"/>
  <Override PartName="/ppt/charts/chart199.xml" ContentType="application/vnd.openxmlformats-officedocument.drawingml.chart+xml"/>
  <Override PartName="/ppt/charts/chart200.xml" ContentType="application/vnd.openxmlformats-officedocument.drawingml.chart+xml"/>
  <Override PartName="/ppt/charts/chart201.xml" ContentType="application/vnd.openxmlformats-officedocument.drawingml.chart+xml"/>
  <Override PartName="/ppt/charts/chart202.xml" ContentType="application/vnd.openxmlformats-officedocument.drawingml.chart+xml"/>
  <Override PartName="/ppt/charts/chart203.xml" ContentType="application/vnd.openxmlformats-officedocument.drawingml.chart+xml"/>
  <Override PartName="/ppt/drawings/drawing38.xml" ContentType="application/vnd.openxmlformats-officedocument.drawingml.chartshapes+xml"/>
  <Override PartName="/ppt/charts/chart204.xml" ContentType="application/vnd.openxmlformats-officedocument.drawingml.chart+xml"/>
  <Override PartName="/ppt/charts/chart205.xml" ContentType="application/vnd.openxmlformats-officedocument.drawingml.chart+xml"/>
  <Override PartName="/ppt/charts/chart206.xml" ContentType="application/vnd.openxmlformats-officedocument.drawingml.chart+xml"/>
  <Override PartName="/ppt/charts/chart207.xml" ContentType="application/vnd.openxmlformats-officedocument.drawingml.chart+xml"/>
  <Override PartName="/ppt/charts/chart208.xml" ContentType="application/vnd.openxmlformats-officedocument.drawingml.chart+xml"/>
  <Override PartName="/ppt/charts/chart209.xml" ContentType="application/vnd.openxmlformats-officedocument.drawingml.chart+xml"/>
  <Override PartName="/ppt/charts/chart210.xml" ContentType="application/vnd.openxmlformats-officedocument.drawingml.chart+xml"/>
  <Override PartName="/ppt/charts/chart211.xml" ContentType="application/vnd.openxmlformats-officedocument.drawingml.chart+xml"/>
  <Override PartName="/ppt/drawings/drawing39.xml" ContentType="application/vnd.openxmlformats-officedocument.drawingml.chartshapes+xml"/>
  <Override PartName="/ppt/charts/chart212.xml" ContentType="application/vnd.openxmlformats-officedocument.drawingml.chart+xml"/>
  <Override PartName="/ppt/charts/chart213.xml" ContentType="application/vnd.openxmlformats-officedocument.drawingml.chart+xml"/>
  <Override PartName="/ppt/charts/chart214.xml" ContentType="application/vnd.openxmlformats-officedocument.drawingml.chart+xml"/>
  <Override PartName="/ppt/charts/chart215.xml" ContentType="application/vnd.openxmlformats-officedocument.drawingml.chart+xml"/>
  <Override PartName="/ppt/charts/chart216.xml" ContentType="application/vnd.openxmlformats-officedocument.drawingml.chart+xml"/>
  <Override PartName="/ppt/charts/chart217.xml" ContentType="application/vnd.openxmlformats-officedocument.drawingml.chart+xml"/>
  <Override PartName="/ppt/charts/chart218.xml" ContentType="application/vnd.openxmlformats-officedocument.drawingml.chart+xml"/>
  <Override PartName="/ppt/charts/chart219.xml" ContentType="application/vnd.openxmlformats-officedocument.drawingml.chart+xml"/>
  <Override PartName="/ppt/drawings/drawing40.xml" ContentType="application/vnd.openxmlformats-officedocument.drawingml.chartshapes+xml"/>
  <Override PartName="/ppt/charts/chart220.xml" ContentType="application/vnd.openxmlformats-officedocument.drawingml.chart+xml"/>
  <Override PartName="/ppt/charts/chart221.xml" ContentType="application/vnd.openxmlformats-officedocument.drawingml.chart+xml"/>
  <Override PartName="/ppt/charts/chart222.xml" ContentType="application/vnd.openxmlformats-officedocument.drawingml.chart+xml"/>
  <Override PartName="/ppt/charts/chart223.xml" ContentType="application/vnd.openxmlformats-officedocument.drawingml.chart+xml"/>
  <Override PartName="/ppt/charts/chart224.xml" ContentType="application/vnd.openxmlformats-officedocument.drawingml.chart+xml"/>
  <Override PartName="/ppt/charts/chart225.xml" ContentType="application/vnd.openxmlformats-officedocument.drawingml.chart+xml"/>
  <Override PartName="/ppt/charts/chart226.xml" ContentType="application/vnd.openxmlformats-officedocument.drawingml.chart+xml"/>
  <Override PartName="/ppt/charts/chart227.xml" ContentType="application/vnd.openxmlformats-officedocument.drawingml.chart+xml"/>
  <Override PartName="/ppt/drawings/drawing41.xml" ContentType="application/vnd.openxmlformats-officedocument.drawingml.chartshapes+xml"/>
  <Override PartName="/ppt/charts/chart228.xml" ContentType="application/vnd.openxmlformats-officedocument.drawingml.chart+xml"/>
  <Override PartName="/ppt/theme/themeOverride21.xml" ContentType="application/vnd.openxmlformats-officedocument.themeOverride+xml"/>
  <Override PartName="/ppt/charts/chart229.xml" ContentType="application/vnd.openxmlformats-officedocument.drawingml.chart+xml"/>
  <Override PartName="/ppt/theme/themeOverride22.xml" ContentType="application/vnd.openxmlformats-officedocument.themeOverride+xml"/>
  <Override PartName="/ppt/charts/chart230.xml" ContentType="application/vnd.openxmlformats-officedocument.drawingml.chart+xml"/>
  <Override PartName="/ppt/theme/themeOverride23.xml" ContentType="application/vnd.openxmlformats-officedocument.themeOverride+xml"/>
  <Override PartName="/ppt/charts/chart231.xml" ContentType="application/vnd.openxmlformats-officedocument.drawingml.chart+xml"/>
  <Override PartName="/ppt/theme/themeOverride24.xml" ContentType="application/vnd.openxmlformats-officedocument.themeOverride+xml"/>
  <Override PartName="/ppt/charts/chart232.xml" ContentType="application/vnd.openxmlformats-officedocument.drawingml.chart+xml"/>
  <Override PartName="/ppt/theme/themeOverride25.xml" ContentType="application/vnd.openxmlformats-officedocument.themeOverride+xml"/>
  <Override PartName="/ppt/charts/chart233.xml" ContentType="application/vnd.openxmlformats-officedocument.drawingml.chart+xml"/>
  <Override PartName="/ppt/theme/themeOverride26.xml" ContentType="application/vnd.openxmlformats-officedocument.themeOverride+xml"/>
  <Override PartName="/ppt/charts/chart234.xml" ContentType="application/vnd.openxmlformats-officedocument.drawingml.chart+xml"/>
  <Override PartName="/ppt/theme/themeOverride27.xml" ContentType="application/vnd.openxmlformats-officedocument.themeOverride+xml"/>
  <Override PartName="/ppt/charts/chart235.xml" ContentType="application/vnd.openxmlformats-officedocument.drawingml.chart+xml"/>
  <Override PartName="/ppt/theme/themeOverride28.xml" ContentType="application/vnd.openxmlformats-officedocument.themeOverride+xml"/>
  <Override PartName="/ppt/drawings/drawing42.xml" ContentType="application/vnd.openxmlformats-officedocument.drawingml.chartshapes+xml"/>
  <Override PartName="/ppt/charts/chart236.xml" ContentType="application/vnd.openxmlformats-officedocument.drawingml.chart+xml"/>
  <Override PartName="/ppt/charts/chart237.xml" ContentType="application/vnd.openxmlformats-officedocument.drawingml.chart+xml"/>
  <Override PartName="/ppt/charts/chart238.xml" ContentType="application/vnd.openxmlformats-officedocument.drawingml.chart+xml"/>
  <Override PartName="/ppt/charts/chart239.xml" ContentType="application/vnd.openxmlformats-officedocument.drawingml.chart+xml"/>
  <Override PartName="/ppt/charts/chart240.xml" ContentType="application/vnd.openxmlformats-officedocument.drawingml.chart+xml"/>
  <Override PartName="/ppt/charts/chart241.xml" ContentType="application/vnd.openxmlformats-officedocument.drawingml.chart+xml"/>
  <Override PartName="/ppt/charts/chart242.xml" ContentType="application/vnd.openxmlformats-officedocument.drawingml.chart+xml"/>
  <Override PartName="/ppt/charts/chart243.xml" ContentType="application/vnd.openxmlformats-officedocument.drawingml.chart+xml"/>
  <Override PartName="/ppt/drawings/drawing43.xml" ContentType="application/vnd.openxmlformats-officedocument.drawingml.chartshapes+xml"/>
  <Override PartName="/ppt/charts/chart244.xml" ContentType="application/vnd.openxmlformats-officedocument.drawingml.chart+xml"/>
  <Override PartName="/ppt/theme/themeOverride29.xml" ContentType="application/vnd.openxmlformats-officedocument.themeOverride+xml"/>
  <Override PartName="/ppt/charts/chart245.xml" ContentType="application/vnd.openxmlformats-officedocument.drawingml.chart+xml"/>
  <Override PartName="/ppt/theme/themeOverride30.xml" ContentType="application/vnd.openxmlformats-officedocument.themeOverride+xml"/>
  <Override PartName="/ppt/charts/chart246.xml" ContentType="application/vnd.openxmlformats-officedocument.drawingml.chart+xml"/>
  <Override PartName="/ppt/theme/themeOverride31.xml" ContentType="application/vnd.openxmlformats-officedocument.themeOverride+xml"/>
  <Override PartName="/ppt/charts/chart247.xml" ContentType="application/vnd.openxmlformats-officedocument.drawingml.chart+xml"/>
  <Override PartName="/ppt/theme/themeOverride32.xml" ContentType="application/vnd.openxmlformats-officedocument.themeOverride+xml"/>
  <Override PartName="/ppt/charts/chart248.xml" ContentType="application/vnd.openxmlformats-officedocument.drawingml.chart+xml"/>
  <Override PartName="/ppt/theme/themeOverride33.xml" ContentType="application/vnd.openxmlformats-officedocument.themeOverride+xml"/>
  <Override PartName="/ppt/charts/chart249.xml" ContentType="application/vnd.openxmlformats-officedocument.drawingml.chart+xml"/>
  <Override PartName="/ppt/theme/themeOverride34.xml" ContentType="application/vnd.openxmlformats-officedocument.themeOverride+xml"/>
  <Override PartName="/ppt/charts/chart250.xml" ContentType="application/vnd.openxmlformats-officedocument.drawingml.chart+xml"/>
  <Override PartName="/ppt/theme/themeOverride35.xml" ContentType="application/vnd.openxmlformats-officedocument.themeOverride+xml"/>
  <Override PartName="/ppt/charts/chart251.xml" ContentType="application/vnd.openxmlformats-officedocument.drawingml.chart+xml"/>
  <Override PartName="/ppt/theme/themeOverride36.xml" ContentType="application/vnd.openxmlformats-officedocument.themeOverride+xml"/>
  <Override PartName="/ppt/drawings/drawing44.xml" ContentType="application/vnd.openxmlformats-officedocument.drawingml.chartshapes+xml"/>
  <Override PartName="/ppt/charts/chart252.xml" ContentType="application/vnd.openxmlformats-officedocument.drawingml.chart+xml"/>
  <Override PartName="/ppt/theme/themeOverride37.xml" ContentType="application/vnd.openxmlformats-officedocument.themeOverride+xml"/>
  <Override PartName="/ppt/charts/chart253.xml" ContentType="application/vnd.openxmlformats-officedocument.drawingml.chart+xml"/>
  <Override PartName="/ppt/theme/themeOverride38.xml" ContentType="application/vnd.openxmlformats-officedocument.themeOverride+xml"/>
  <Override PartName="/ppt/charts/chart254.xml" ContentType="application/vnd.openxmlformats-officedocument.drawingml.chart+xml"/>
  <Override PartName="/ppt/theme/themeOverride39.xml" ContentType="application/vnd.openxmlformats-officedocument.themeOverride+xml"/>
  <Override PartName="/ppt/charts/chart255.xml" ContentType="application/vnd.openxmlformats-officedocument.drawingml.chart+xml"/>
  <Override PartName="/ppt/theme/themeOverride40.xml" ContentType="application/vnd.openxmlformats-officedocument.themeOverride+xml"/>
  <Override PartName="/ppt/charts/chart256.xml" ContentType="application/vnd.openxmlformats-officedocument.drawingml.chart+xml"/>
  <Override PartName="/ppt/theme/themeOverride41.xml" ContentType="application/vnd.openxmlformats-officedocument.themeOverride+xml"/>
  <Override PartName="/ppt/charts/chart257.xml" ContentType="application/vnd.openxmlformats-officedocument.drawingml.chart+xml"/>
  <Override PartName="/ppt/theme/themeOverride42.xml" ContentType="application/vnd.openxmlformats-officedocument.themeOverride+xml"/>
  <Override PartName="/ppt/charts/chart258.xml" ContentType="application/vnd.openxmlformats-officedocument.drawingml.chart+xml"/>
  <Override PartName="/ppt/theme/themeOverride43.xml" ContentType="application/vnd.openxmlformats-officedocument.themeOverride+xml"/>
  <Override PartName="/ppt/charts/chart259.xml" ContentType="application/vnd.openxmlformats-officedocument.drawingml.chart+xml"/>
  <Override PartName="/ppt/theme/themeOverride44.xml" ContentType="application/vnd.openxmlformats-officedocument.themeOverride+xml"/>
  <Override PartName="/ppt/drawings/drawing4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5"/>
  </p:notesMasterIdLst>
  <p:sldIdLst>
    <p:sldId id="276" r:id="rId2"/>
    <p:sldId id="279" r:id="rId3"/>
    <p:sldId id="280" r:id="rId4"/>
    <p:sldId id="282" r:id="rId5"/>
    <p:sldId id="357" r:id="rId6"/>
    <p:sldId id="283" r:id="rId7"/>
    <p:sldId id="284" r:id="rId8"/>
    <p:sldId id="285" r:id="rId9"/>
    <p:sldId id="287" r:id="rId10"/>
    <p:sldId id="288" r:id="rId11"/>
    <p:sldId id="289" r:id="rId12"/>
    <p:sldId id="290" r:id="rId13"/>
    <p:sldId id="291" r:id="rId14"/>
    <p:sldId id="350" r:id="rId15"/>
    <p:sldId id="292" r:id="rId16"/>
    <p:sldId id="353" r:id="rId17"/>
    <p:sldId id="354" r:id="rId18"/>
    <p:sldId id="355" r:id="rId19"/>
    <p:sldId id="356" r:id="rId20"/>
    <p:sldId id="296" r:id="rId21"/>
    <p:sldId id="352"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58" r:id="rId41"/>
    <p:sldId id="316" r:id="rId42"/>
    <p:sldId id="317" r:id="rId43"/>
    <p:sldId id="318" r:id="rId44"/>
    <p:sldId id="319" r:id="rId45"/>
    <p:sldId id="320" r:id="rId46"/>
    <p:sldId id="321" r:id="rId47"/>
    <p:sldId id="322" r:id="rId48"/>
    <p:sldId id="323" r:id="rId49"/>
    <p:sldId id="324" r:id="rId50"/>
    <p:sldId id="359" r:id="rId51"/>
    <p:sldId id="360" r:id="rId52"/>
    <p:sldId id="327" r:id="rId53"/>
    <p:sldId id="329" r:id="rId54"/>
    <p:sldId id="330" r:id="rId55"/>
    <p:sldId id="331" r:id="rId56"/>
    <p:sldId id="332" r:id="rId57"/>
    <p:sldId id="333" r:id="rId58"/>
    <p:sldId id="334" r:id="rId59"/>
    <p:sldId id="335" r:id="rId60"/>
    <p:sldId id="336" r:id="rId61"/>
    <p:sldId id="337" r:id="rId62"/>
    <p:sldId id="338" r:id="rId63"/>
    <p:sldId id="339" r:id="rId64"/>
    <p:sldId id="340" r:id="rId65"/>
    <p:sldId id="341" r:id="rId66"/>
    <p:sldId id="342" r:id="rId67"/>
    <p:sldId id="343" r:id="rId68"/>
    <p:sldId id="344" r:id="rId69"/>
    <p:sldId id="345" r:id="rId70"/>
    <p:sldId id="346" r:id="rId71"/>
    <p:sldId id="347" r:id="rId72"/>
    <p:sldId id="348" r:id="rId73"/>
    <p:sldId id="349"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36" userDrawn="1">
          <p15:clr>
            <a:srgbClr val="A4A3A4"/>
          </p15:clr>
        </p15:guide>
        <p15:guide id="2" pos="204" userDrawn="1">
          <p15:clr>
            <a:srgbClr val="A4A3A4"/>
          </p15:clr>
        </p15:guide>
        <p15:guide id="4" pos="55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0742"/>
    <a:srgbClr val="646363"/>
    <a:srgbClr val="505050"/>
    <a:srgbClr val="D4E1E0"/>
    <a:srgbClr val="A1AEAF"/>
    <a:srgbClr val="BFDBF7"/>
    <a:srgbClr val="157EAB"/>
    <a:srgbClr val="F9A526"/>
    <a:srgbClr val="58595B"/>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56" autoAdjust="0"/>
    <p:restoredTop sz="94679" autoAdjust="0"/>
  </p:normalViewPr>
  <p:slideViewPr>
    <p:cSldViewPr snapToGrid="0" snapToObjects="1">
      <p:cViewPr varScale="1">
        <p:scale>
          <a:sx n="132" d="100"/>
          <a:sy n="132" d="100"/>
        </p:scale>
        <p:origin x="1038" y="132"/>
      </p:cViewPr>
      <p:guideLst>
        <p:guide orient="horz" pos="3936"/>
        <p:guide pos="204"/>
        <p:guide pos="553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00.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100.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3.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package" Target="../embeddings/Microsoft_Excel_Worksheet103.xlsx"/><Relationship Id="rId1" Type="http://schemas.openxmlformats.org/officeDocument/2006/relationships/themeOverride" Target="../theme/themeOverride17.xml"/></Relationships>
</file>

<file path=ppt/charts/_rels/chart104.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package" Target="../embeddings/Microsoft_Excel_Worksheet104.xlsx"/><Relationship Id="rId1" Type="http://schemas.openxmlformats.org/officeDocument/2006/relationships/themeOverride" Target="../theme/themeOverride18.xml"/></Relationships>
</file>

<file path=ppt/charts/_rels/chart105.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105.xlsx"/></Relationships>
</file>

<file path=ppt/charts/_rels/chart106.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Excel_Worksheet106.xlsx"/></Relationships>
</file>

<file path=ppt/charts/_rels/chart107.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Excel_Worksheet107.xlsx"/></Relationships>
</file>

<file path=ppt/charts/_rels/chart108.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package" Target="../embeddings/Microsoft_Excel_Worksheet108.xlsx"/></Relationships>
</file>

<file path=ppt/charts/_rels/chart109.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Excel_Worksheet10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10.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package" Target="../embeddings/Microsoft_Excel_Worksheet110.xlsx"/></Relationships>
</file>

<file path=ppt/charts/_rels/chart111.xml.rels><?xml version="1.0" encoding="UTF-8" standalone="yes"?>
<Relationships xmlns="http://schemas.openxmlformats.org/package/2006/relationships"><Relationship Id="rId2" Type="http://schemas.openxmlformats.org/officeDocument/2006/relationships/chartUserShapes" Target="../drawings/drawing25.xml"/><Relationship Id="rId1" Type="http://schemas.openxmlformats.org/officeDocument/2006/relationships/package" Target="../embeddings/Microsoft_Excel_Worksheet111.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4.xml.rels><?xml version="1.0" encoding="UTF-8" standalone="yes"?>
<Relationships xmlns="http://schemas.openxmlformats.org/package/2006/relationships"><Relationship Id="rId3" Type="http://schemas.openxmlformats.org/officeDocument/2006/relationships/chartUserShapes" Target="../drawings/drawing26.xml"/><Relationship Id="rId2" Type="http://schemas.openxmlformats.org/officeDocument/2006/relationships/package" Target="../embeddings/Microsoft_Excel_Worksheet114.xlsx"/><Relationship Id="rId1" Type="http://schemas.openxmlformats.org/officeDocument/2006/relationships/themeOverride" Target="../theme/themeOverride19.xml"/></Relationships>
</file>

<file path=ppt/charts/_rels/chart115.xml.rels><?xml version="1.0" encoding="UTF-8" standalone="yes"?>
<Relationships xmlns="http://schemas.openxmlformats.org/package/2006/relationships"><Relationship Id="rId3" Type="http://schemas.openxmlformats.org/officeDocument/2006/relationships/chartUserShapes" Target="../drawings/drawing27.xml"/><Relationship Id="rId2" Type="http://schemas.openxmlformats.org/officeDocument/2006/relationships/package" Target="../embeddings/Microsoft_Excel_Worksheet115.xlsx"/><Relationship Id="rId1" Type="http://schemas.openxmlformats.org/officeDocument/2006/relationships/themeOverride" Target="../theme/themeOverride20.xml"/></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_Worksheet120.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_Worksheet121.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_Worksheet122.xlsx"/></Relationships>
</file>

<file path=ppt/charts/_rels/chart123.xml.rels><?xml version="1.0" encoding="UTF-8" standalone="yes"?>
<Relationships xmlns="http://schemas.openxmlformats.org/package/2006/relationships"><Relationship Id="rId2" Type="http://schemas.openxmlformats.org/officeDocument/2006/relationships/chartUserShapes" Target="../drawings/drawing28.xml"/><Relationship Id="rId1" Type="http://schemas.openxmlformats.org/officeDocument/2006/relationships/package" Target="../embeddings/Microsoft_Excel_Worksheet123.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_Worksheet124.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_Worksheet125.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1.xml.rels><?xml version="1.0" encoding="UTF-8" standalone="yes"?>
<Relationships xmlns="http://schemas.openxmlformats.org/package/2006/relationships"><Relationship Id="rId2" Type="http://schemas.openxmlformats.org/officeDocument/2006/relationships/chartUserShapes" Target="../drawings/drawing29.xml"/><Relationship Id="rId1" Type="http://schemas.openxmlformats.org/officeDocument/2006/relationships/package" Target="../embeddings/Microsoft_Excel_Worksheet131.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39.xml.rels><?xml version="1.0" encoding="UTF-8" standalone="yes"?>
<Relationships xmlns="http://schemas.openxmlformats.org/package/2006/relationships"><Relationship Id="rId2" Type="http://schemas.openxmlformats.org/officeDocument/2006/relationships/chartUserShapes" Target="../drawings/drawing30.xml"/><Relationship Id="rId1" Type="http://schemas.openxmlformats.org/officeDocument/2006/relationships/package" Target="../embeddings/Microsoft_Excel_Worksheet139.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7.xml.rels><?xml version="1.0" encoding="UTF-8" standalone="yes"?>
<Relationships xmlns="http://schemas.openxmlformats.org/package/2006/relationships"><Relationship Id="rId2" Type="http://schemas.openxmlformats.org/officeDocument/2006/relationships/chartUserShapes" Target="../drawings/drawing31.xml"/><Relationship Id="rId1" Type="http://schemas.openxmlformats.org/officeDocument/2006/relationships/package" Target="../embeddings/Microsoft_Excel_Worksheet147.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5.xml.rels><?xml version="1.0" encoding="UTF-8" standalone="yes"?>
<Relationships xmlns="http://schemas.openxmlformats.org/package/2006/relationships"><Relationship Id="rId2" Type="http://schemas.openxmlformats.org/officeDocument/2006/relationships/chartUserShapes" Target="../drawings/drawing32.xml"/><Relationship Id="rId1" Type="http://schemas.openxmlformats.org/officeDocument/2006/relationships/package" Target="../embeddings/Microsoft_Excel_Worksheet155.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3.xml.rels><?xml version="1.0" encoding="UTF-8" standalone="yes"?>
<Relationships xmlns="http://schemas.openxmlformats.org/package/2006/relationships"><Relationship Id="rId2" Type="http://schemas.openxmlformats.org/officeDocument/2006/relationships/chartUserShapes" Target="../drawings/drawing33.xml"/><Relationship Id="rId1" Type="http://schemas.openxmlformats.org/officeDocument/2006/relationships/package" Target="../embeddings/Microsoft_Excel_Worksheet163.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1.xml.rels><?xml version="1.0" encoding="UTF-8" standalone="yes"?>
<Relationships xmlns="http://schemas.openxmlformats.org/package/2006/relationships"><Relationship Id="rId2" Type="http://schemas.openxmlformats.org/officeDocument/2006/relationships/chartUserShapes" Target="../drawings/drawing34.xml"/><Relationship Id="rId1" Type="http://schemas.openxmlformats.org/officeDocument/2006/relationships/package" Target="../embeddings/Microsoft_Excel_Worksheet171.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79.xml.rels><?xml version="1.0" encoding="UTF-8" standalone="yes"?>
<Relationships xmlns="http://schemas.openxmlformats.org/package/2006/relationships"><Relationship Id="rId2" Type="http://schemas.openxmlformats.org/officeDocument/2006/relationships/chartUserShapes" Target="../drawings/drawing35.xml"/><Relationship Id="rId1" Type="http://schemas.openxmlformats.org/officeDocument/2006/relationships/package" Target="../embeddings/Microsoft_Excel_Worksheet179.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2.xlsx"/></Relationships>
</file>

<file path=ppt/charts/_rels/chart183.xml.rels><?xml version="1.0" encoding="UTF-8" standalone="yes"?>
<Relationships xmlns="http://schemas.openxmlformats.org/package/2006/relationships"><Relationship Id="rId1" Type="http://schemas.openxmlformats.org/officeDocument/2006/relationships/package" Target="../embeddings/Microsoft_Excel_Worksheet183.xlsx"/></Relationships>
</file>

<file path=ppt/charts/_rels/chart184.xml.rels><?xml version="1.0" encoding="UTF-8" standalone="yes"?>
<Relationships xmlns="http://schemas.openxmlformats.org/package/2006/relationships"><Relationship Id="rId1" Type="http://schemas.openxmlformats.org/officeDocument/2006/relationships/package" Target="../embeddings/Microsoft_Excel_Worksheet184.xlsx"/></Relationships>
</file>

<file path=ppt/charts/_rels/chart185.xml.rels><?xml version="1.0" encoding="UTF-8" standalone="yes"?>
<Relationships xmlns="http://schemas.openxmlformats.org/package/2006/relationships"><Relationship Id="rId1" Type="http://schemas.openxmlformats.org/officeDocument/2006/relationships/package" Target="../embeddings/Microsoft_Excel_Worksheet185.xlsx"/></Relationships>
</file>

<file path=ppt/charts/_rels/chart186.xml.rels><?xml version="1.0" encoding="UTF-8" standalone="yes"?>
<Relationships xmlns="http://schemas.openxmlformats.org/package/2006/relationships"><Relationship Id="rId1" Type="http://schemas.openxmlformats.org/officeDocument/2006/relationships/package" Target="../embeddings/Microsoft_Excel_Worksheet186.xlsx"/></Relationships>
</file>

<file path=ppt/charts/_rels/chart187.xml.rels><?xml version="1.0" encoding="UTF-8" standalone="yes"?>
<Relationships xmlns="http://schemas.openxmlformats.org/package/2006/relationships"><Relationship Id="rId2" Type="http://schemas.openxmlformats.org/officeDocument/2006/relationships/chartUserShapes" Target="../drawings/drawing36.xml"/><Relationship Id="rId1" Type="http://schemas.openxmlformats.org/officeDocument/2006/relationships/package" Target="../embeddings/Microsoft_Excel_Worksheet187.xlsx"/></Relationships>
</file>

<file path=ppt/charts/_rels/chart188.xml.rels><?xml version="1.0" encoding="UTF-8" standalone="yes"?>
<Relationships xmlns="http://schemas.openxmlformats.org/package/2006/relationships"><Relationship Id="rId1" Type="http://schemas.openxmlformats.org/officeDocument/2006/relationships/package" Target="../embeddings/Microsoft_Excel_Worksheet188.xlsx"/></Relationships>
</file>

<file path=ppt/charts/_rels/chart189.xml.rels><?xml version="1.0" encoding="UTF-8" standalone="yes"?>
<Relationships xmlns="http://schemas.openxmlformats.org/package/2006/relationships"><Relationship Id="rId1" Type="http://schemas.openxmlformats.org/officeDocument/2006/relationships/package" Target="../embeddings/Microsoft_Excel_Worksheet189.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190.xml.rels><?xml version="1.0" encoding="UTF-8" standalone="yes"?>
<Relationships xmlns="http://schemas.openxmlformats.org/package/2006/relationships"><Relationship Id="rId1" Type="http://schemas.openxmlformats.org/officeDocument/2006/relationships/package" Target="../embeddings/Microsoft_Excel_Worksheet190.xlsx"/></Relationships>
</file>

<file path=ppt/charts/_rels/chart191.xml.rels><?xml version="1.0" encoding="UTF-8" standalone="yes"?>
<Relationships xmlns="http://schemas.openxmlformats.org/package/2006/relationships"><Relationship Id="rId1" Type="http://schemas.openxmlformats.org/officeDocument/2006/relationships/package" Target="../embeddings/Microsoft_Excel_Worksheet191.xlsx"/></Relationships>
</file>

<file path=ppt/charts/_rels/chart192.xml.rels><?xml version="1.0" encoding="UTF-8" standalone="yes"?>
<Relationships xmlns="http://schemas.openxmlformats.org/package/2006/relationships"><Relationship Id="rId1" Type="http://schemas.openxmlformats.org/officeDocument/2006/relationships/package" Target="../embeddings/Microsoft_Excel_Worksheet192.xlsx"/></Relationships>
</file>

<file path=ppt/charts/_rels/chart193.xml.rels><?xml version="1.0" encoding="UTF-8" standalone="yes"?>
<Relationships xmlns="http://schemas.openxmlformats.org/package/2006/relationships"><Relationship Id="rId1" Type="http://schemas.openxmlformats.org/officeDocument/2006/relationships/package" Target="../embeddings/Microsoft_Excel_Worksheet193.xlsx"/></Relationships>
</file>

<file path=ppt/charts/_rels/chart194.xml.rels><?xml version="1.0" encoding="UTF-8" standalone="yes"?>
<Relationships xmlns="http://schemas.openxmlformats.org/package/2006/relationships"><Relationship Id="rId1" Type="http://schemas.openxmlformats.org/officeDocument/2006/relationships/package" Target="../embeddings/Microsoft_Excel_Worksheet194.xlsx"/></Relationships>
</file>

<file path=ppt/charts/_rels/chart195.xml.rels><?xml version="1.0" encoding="UTF-8" standalone="yes"?>
<Relationships xmlns="http://schemas.openxmlformats.org/package/2006/relationships"><Relationship Id="rId2" Type="http://schemas.openxmlformats.org/officeDocument/2006/relationships/chartUserShapes" Target="../drawings/drawing37.xml"/><Relationship Id="rId1" Type="http://schemas.openxmlformats.org/officeDocument/2006/relationships/package" Target="../embeddings/Microsoft_Excel_Worksheet195.xlsx"/></Relationships>
</file>

<file path=ppt/charts/_rels/chart196.xml.rels><?xml version="1.0" encoding="UTF-8" standalone="yes"?>
<Relationships xmlns="http://schemas.openxmlformats.org/package/2006/relationships"><Relationship Id="rId1" Type="http://schemas.openxmlformats.org/officeDocument/2006/relationships/package" Target="../embeddings/Microsoft_Excel_Worksheet196.xlsx"/></Relationships>
</file>

<file path=ppt/charts/_rels/chart197.xml.rels><?xml version="1.0" encoding="UTF-8" standalone="yes"?>
<Relationships xmlns="http://schemas.openxmlformats.org/package/2006/relationships"><Relationship Id="rId1" Type="http://schemas.openxmlformats.org/officeDocument/2006/relationships/package" Target="../embeddings/Microsoft_Excel_Worksheet197.xlsx"/></Relationships>
</file>

<file path=ppt/charts/_rels/chart198.xml.rels><?xml version="1.0" encoding="UTF-8" standalone="yes"?>
<Relationships xmlns="http://schemas.openxmlformats.org/package/2006/relationships"><Relationship Id="rId1" Type="http://schemas.openxmlformats.org/officeDocument/2006/relationships/package" Target="../embeddings/Microsoft_Excel_Worksheet198.xlsx"/></Relationships>
</file>

<file path=ppt/charts/_rels/chart199.xml.rels><?xml version="1.0" encoding="UTF-8" standalone="yes"?>
<Relationships xmlns="http://schemas.openxmlformats.org/package/2006/relationships"><Relationship Id="rId1" Type="http://schemas.openxmlformats.org/officeDocument/2006/relationships/package" Target="../embeddings/Microsoft_Excel_Worksheet19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00.xml.rels><?xml version="1.0" encoding="UTF-8" standalone="yes"?>
<Relationships xmlns="http://schemas.openxmlformats.org/package/2006/relationships"><Relationship Id="rId1" Type="http://schemas.openxmlformats.org/officeDocument/2006/relationships/package" Target="../embeddings/Microsoft_Excel_Worksheet200.xlsx"/></Relationships>
</file>

<file path=ppt/charts/_rels/chart201.xml.rels><?xml version="1.0" encoding="UTF-8" standalone="yes"?>
<Relationships xmlns="http://schemas.openxmlformats.org/package/2006/relationships"><Relationship Id="rId1" Type="http://schemas.openxmlformats.org/officeDocument/2006/relationships/package" Target="../embeddings/Microsoft_Excel_Worksheet201.xlsx"/></Relationships>
</file>

<file path=ppt/charts/_rels/chart202.xml.rels><?xml version="1.0" encoding="UTF-8" standalone="yes"?>
<Relationships xmlns="http://schemas.openxmlformats.org/package/2006/relationships"><Relationship Id="rId1" Type="http://schemas.openxmlformats.org/officeDocument/2006/relationships/package" Target="../embeddings/Microsoft_Excel_Worksheet202.xlsx"/></Relationships>
</file>

<file path=ppt/charts/_rels/chart203.xml.rels><?xml version="1.0" encoding="UTF-8" standalone="yes"?>
<Relationships xmlns="http://schemas.openxmlformats.org/package/2006/relationships"><Relationship Id="rId2" Type="http://schemas.openxmlformats.org/officeDocument/2006/relationships/chartUserShapes" Target="../drawings/drawing38.xml"/><Relationship Id="rId1" Type="http://schemas.openxmlformats.org/officeDocument/2006/relationships/package" Target="../embeddings/Microsoft_Excel_Worksheet203.xlsx"/></Relationships>
</file>

<file path=ppt/charts/_rels/chart204.xml.rels><?xml version="1.0" encoding="UTF-8" standalone="yes"?>
<Relationships xmlns="http://schemas.openxmlformats.org/package/2006/relationships"><Relationship Id="rId1" Type="http://schemas.openxmlformats.org/officeDocument/2006/relationships/package" Target="../embeddings/Microsoft_Excel_Worksheet204.xlsx"/></Relationships>
</file>

<file path=ppt/charts/_rels/chart205.xml.rels><?xml version="1.0" encoding="UTF-8" standalone="yes"?>
<Relationships xmlns="http://schemas.openxmlformats.org/package/2006/relationships"><Relationship Id="rId1" Type="http://schemas.openxmlformats.org/officeDocument/2006/relationships/package" Target="../embeddings/Microsoft_Excel_Worksheet205.xlsx"/></Relationships>
</file>

<file path=ppt/charts/_rels/chart206.xml.rels><?xml version="1.0" encoding="UTF-8" standalone="yes"?>
<Relationships xmlns="http://schemas.openxmlformats.org/package/2006/relationships"><Relationship Id="rId1" Type="http://schemas.openxmlformats.org/officeDocument/2006/relationships/package" Target="../embeddings/Microsoft_Excel_Worksheet206.xlsx"/></Relationships>
</file>

<file path=ppt/charts/_rels/chart207.xml.rels><?xml version="1.0" encoding="UTF-8" standalone="yes"?>
<Relationships xmlns="http://schemas.openxmlformats.org/package/2006/relationships"><Relationship Id="rId1" Type="http://schemas.openxmlformats.org/officeDocument/2006/relationships/package" Target="../embeddings/Microsoft_Excel_Worksheet207.xlsx"/></Relationships>
</file>

<file path=ppt/charts/_rels/chart208.xml.rels><?xml version="1.0" encoding="UTF-8" standalone="yes"?>
<Relationships xmlns="http://schemas.openxmlformats.org/package/2006/relationships"><Relationship Id="rId1" Type="http://schemas.openxmlformats.org/officeDocument/2006/relationships/package" Target="../embeddings/Microsoft_Excel_Worksheet208.xlsx"/></Relationships>
</file>

<file path=ppt/charts/_rels/chart209.xml.rels><?xml version="1.0" encoding="UTF-8" standalone="yes"?>
<Relationships xmlns="http://schemas.openxmlformats.org/package/2006/relationships"><Relationship Id="rId1" Type="http://schemas.openxmlformats.org/officeDocument/2006/relationships/package" Target="../embeddings/Microsoft_Excel_Worksheet20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10.xml.rels><?xml version="1.0" encoding="UTF-8" standalone="yes"?>
<Relationships xmlns="http://schemas.openxmlformats.org/package/2006/relationships"><Relationship Id="rId1" Type="http://schemas.openxmlformats.org/officeDocument/2006/relationships/package" Target="../embeddings/Microsoft_Excel_Worksheet210.xlsx"/></Relationships>
</file>

<file path=ppt/charts/_rels/chart211.xml.rels><?xml version="1.0" encoding="UTF-8" standalone="yes"?>
<Relationships xmlns="http://schemas.openxmlformats.org/package/2006/relationships"><Relationship Id="rId2" Type="http://schemas.openxmlformats.org/officeDocument/2006/relationships/chartUserShapes" Target="../drawings/drawing39.xml"/><Relationship Id="rId1" Type="http://schemas.openxmlformats.org/officeDocument/2006/relationships/package" Target="../embeddings/Microsoft_Excel_Worksheet211.xlsx"/></Relationships>
</file>

<file path=ppt/charts/_rels/chart212.xml.rels><?xml version="1.0" encoding="UTF-8" standalone="yes"?>
<Relationships xmlns="http://schemas.openxmlformats.org/package/2006/relationships"><Relationship Id="rId1" Type="http://schemas.openxmlformats.org/officeDocument/2006/relationships/package" Target="../embeddings/Microsoft_Excel_Worksheet212.xlsx"/></Relationships>
</file>

<file path=ppt/charts/_rels/chart213.xml.rels><?xml version="1.0" encoding="UTF-8" standalone="yes"?>
<Relationships xmlns="http://schemas.openxmlformats.org/package/2006/relationships"><Relationship Id="rId1" Type="http://schemas.openxmlformats.org/officeDocument/2006/relationships/package" Target="../embeddings/Microsoft_Excel_Worksheet213.xlsx"/></Relationships>
</file>

<file path=ppt/charts/_rels/chart214.xml.rels><?xml version="1.0" encoding="UTF-8" standalone="yes"?>
<Relationships xmlns="http://schemas.openxmlformats.org/package/2006/relationships"><Relationship Id="rId1" Type="http://schemas.openxmlformats.org/officeDocument/2006/relationships/package" Target="../embeddings/Microsoft_Excel_Worksheet214.xlsx"/></Relationships>
</file>

<file path=ppt/charts/_rels/chart215.xml.rels><?xml version="1.0" encoding="UTF-8" standalone="yes"?>
<Relationships xmlns="http://schemas.openxmlformats.org/package/2006/relationships"><Relationship Id="rId1" Type="http://schemas.openxmlformats.org/officeDocument/2006/relationships/package" Target="../embeddings/Microsoft_Excel_Worksheet215.xlsx"/></Relationships>
</file>

<file path=ppt/charts/_rels/chart216.xml.rels><?xml version="1.0" encoding="UTF-8" standalone="yes"?>
<Relationships xmlns="http://schemas.openxmlformats.org/package/2006/relationships"><Relationship Id="rId1" Type="http://schemas.openxmlformats.org/officeDocument/2006/relationships/package" Target="../embeddings/Microsoft_Excel_Worksheet216.xlsx"/></Relationships>
</file>

<file path=ppt/charts/_rels/chart217.xml.rels><?xml version="1.0" encoding="UTF-8" standalone="yes"?>
<Relationships xmlns="http://schemas.openxmlformats.org/package/2006/relationships"><Relationship Id="rId1" Type="http://schemas.openxmlformats.org/officeDocument/2006/relationships/package" Target="../embeddings/Microsoft_Excel_Worksheet217.xlsx"/></Relationships>
</file>

<file path=ppt/charts/_rels/chart218.xml.rels><?xml version="1.0" encoding="UTF-8" standalone="yes"?>
<Relationships xmlns="http://schemas.openxmlformats.org/package/2006/relationships"><Relationship Id="rId1" Type="http://schemas.openxmlformats.org/officeDocument/2006/relationships/package" Target="../embeddings/Microsoft_Excel_Worksheet218.xlsx"/></Relationships>
</file>

<file path=ppt/charts/_rels/chart219.xml.rels><?xml version="1.0" encoding="UTF-8" standalone="yes"?>
<Relationships xmlns="http://schemas.openxmlformats.org/package/2006/relationships"><Relationship Id="rId2" Type="http://schemas.openxmlformats.org/officeDocument/2006/relationships/chartUserShapes" Target="../drawings/drawing40.xml"/><Relationship Id="rId1" Type="http://schemas.openxmlformats.org/officeDocument/2006/relationships/package" Target="../embeddings/Microsoft_Excel_Worksheet219.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20.xml.rels><?xml version="1.0" encoding="UTF-8" standalone="yes"?>
<Relationships xmlns="http://schemas.openxmlformats.org/package/2006/relationships"><Relationship Id="rId1" Type="http://schemas.openxmlformats.org/officeDocument/2006/relationships/package" Target="../embeddings/Microsoft_Excel_Worksheet220.xlsx"/></Relationships>
</file>

<file path=ppt/charts/_rels/chart221.xml.rels><?xml version="1.0" encoding="UTF-8" standalone="yes"?>
<Relationships xmlns="http://schemas.openxmlformats.org/package/2006/relationships"><Relationship Id="rId1" Type="http://schemas.openxmlformats.org/officeDocument/2006/relationships/package" Target="../embeddings/Microsoft_Excel_Worksheet221.xlsx"/></Relationships>
</file>

<file path=ppt/charts/_rels/chart222.xml.rels><?xml version="1.0" encoding="UTF-8" standalone="yes"?>
<Relationships xmlns="http://schemas.openxmlformats.org/package/2006/relationships"><Relationship Id="rId1" Type="http://schemas.openxmlformats.org/officeDocument/2006/relationships/package" Target="../embeddings/Microsoft_Excel_Worksheet222.xlsx"/></Relationships>
</file>

<file path=ppt/charts/_rels/chart223.xml.rels><?xml version="1.0" encoding="UTF-8" standalone="yes"?>
<Relationships xmlns="http://schemas.openxmlformats.org/package/2006/relationships"><Relationship Id="rId1" Type="http://schemas.openxmlformats.org/officeDocument/2006/relationships/package" Target="../embeddings/Microsoft_Excel_Worksheet223.xlsx"/></Relationships>
</file>

<file path=ppt/charts/_rels/chart224.xml.rels><?xml version="1.0" encoding="UTF-8" standalone="yes"?>
<Relationships xmlns="http://schemas.openxmlformats.org/package/2006/relationships"><Relationship Id="rId1" Type="http://schemas.openxmlformats.org/officeDocument/2006/relationships/package" Target="../embeddings/Microsoft_Excel_Worksheet224.xlsx"/></Relationships>
</file>

<file path=ppt/charts/_rels/chart225.xml.rels><?xml version="1.0" encoding="UTF-8" standalone="yes"?>
<Relationships xmlns="http://schemas.openxmlformats.org/package/2006/relationships"><Relationship Id="rId1" Type="http://schemas.openxmlformats.org/officeDocument/2006/relationships/package" Target="../embeddings/Microsoft_Excel_Worksheet225.xlsx"/></Relationships>
</file>

<file path=ppt/charts/_rels/chart226.xml.rels><?xml version="1.0" encoding="UTF-8" standalone="yes"?>
<Relationships xmlns="http://schemas.openxmlformats.org/package/2006/relationships"><Relationship Id="rId1" Type="http://schemas.openxmlformats.org/officeDocument/2006/relationships/package" Target="../embeddings/Microsoft_Excel_Worksheet226.xlsx"/></Relationships>
</file>

<file path=ppt/charts/_rels/chart227.xml.rels><?xml version="1.0" encoding="UTF-8" standalone="yes"?>
<Relationships xmlns="http://schemas.openxmlformats.org/package/2006/relationships"><Relationship Id="rId2" Type="http://schemas.openxmlformats.org/officeDocument/2006/relationships/chartUserShapes" Target="../drawings/drawing41.xml"/><Relationship Id="rId1" Type="http://schemas.openxmlformats.org/officeDocument/2006/relationships/package" Target="../embeddings/Microsoft_Excel_Worksheet227.xlsx"/></Relationships>
</file>

<file path=ppt/charts/_rels/chart228.xml.rels><?xml version="1.0" encoding="UTF-8" standalone="yes"?>
<Relationships xmlns="http://schemas.openxmlformats.org/package/2006/relationships"><Relationship Id="rId2" Type="http://schemas.openxmlformats.org/officeDocument/2006/relationships/package" Target="../embeddings/Microsoft_Excel_Worksheet228.xlsx"/><Relationship Id="rId1" Type="http://schemas.openxmlformats.org/officeDocument/2006/relationships/themeOverride" Target="../theme/themeOverride21.xml"/></Relationships>
</file>

<file path=ppt/charts/_rels/chart229.xml.rels><?xml version="1.0" encoding="UTF-8" standalone="yes"?>
<Relationships xmlns="http://schemas.openxmlformats.org/package/2006/relationships"><Relationship Id="rId2" Type="http://schemas.openxmlformats.org/officeDocument/2006/relationships/package" Target="../embeddings/Microsoft_Excel_Worksheet229.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30.xml.rels><?xml version="1.0" encoding="UTF-8" standalone="yes"?>
<Relationships xmlns="http://schemas.openxmlformats.org/package/2006/relationships"><Relationship Id="rId2" Type="http://schemas.openxmlformats.org/officeDocument/2006/relationships/package" Target="../embeddings/Microsoft_Excel_Worksheet230.xlsx"/><Relationship Id="rId1" Type="http://schemas.openxmlformats.org/officeDocument/2006/relationships/themeOverride" Target="../theme/themeOverride23.xml"/></Relationships>
</file>

<file path=ppt/charts/_rels/chart231.xml.rels><?xml version="1.0" encoding="UTF-8" standalone="yes"?>
<Relationships xmlns="http://schemas.openxmlformats.org/package/2006/relationships"><Relationship Id="rId2" Type="http://schemas.openxmlformats.org/officeDocument/2006/relationships/package" Target="../embeddings/Microsoft_Excel_Worksheet231.xlsx"/><Relationship Id="rId1" Type="http://schemas.openxmlformats.org/officeDocument/2006/relationships/themeOverride" Target="../theme/themeOverride24.xml"/></Relationships>
</file>

<file path=ppt/charts/_rels/chart232.xml.rels><?xml version="1.0" encoding="UTF-8" standalone="yes"?>
<Relationships xmlns="http://schemas.openxmlformats.org/package/2006/relationships"><Relationship Id="rId2" Type="http://schemas.openxmlformats.org/officeDocument/2006/relationships/package" Target="../embeddings/Microsoft_Excel_Worksheet232.xlsx"/><Relationship Id="rId1" Type="http://schemas.openxmlformats.org/officeDocument/2006/relationships/themeOverride" Target="../theme/themeOverride25.xml"/></Relationships>
</file>

<file path=ppt/charts/_rels/chart233.xml.rels><?xml version="1.0" encoding="UTF-8" standalone="yes"?>
<Relationships xmlns="http://schemas.openxmlformats.org/package/2006/relationships"><Relationship Id="rId2" Type="http://schemas.openxmlformats.org/officeDocument/2006/relationships/package" Target="../embeddings/Microsoft_Excel_Worksheet233.xlsx"/><Relationship Id="rId1" Type="http://schemas.openxmlformats.org/officeDocument/2006/relationships/themeOverride" Target="../theme/themeOverride26.xml"/></Relationships>
</file>

<file path=ppt/charts/_rels/chart234.xml.rels><?xml version="1.0" encoding="UTF-8" standalone="yes"?>
<Relationships xmlns="http://schemas.openxmlformats.org/package/2006/relationships"><Relationship Id="rId2" Type="http://schemas.openxmlformats.org/officeDocument/2006/relationships/package" Target="../embeddings/Microsoft_Excel_Worksheet234.xlsx"/><Relationship Id="rId1" Type="http://schemas.openxmlformats.org/officeDocument/2006/relationships/themeOverride" Target="../theme/themeOverride27.xml"/></Relationships>
</file>

<file path=ppt/charts/_rels/chart235.xml.rels><?xml version="1.0" encoding="UTF-8" standalone="yes"?>
<Relationships xmlns="http://schemas.openxmlformats.org/package/2006/relationships"><Relationship Id="rId3" Type="http://schemas.openxmlformats.org/officeDocument/2006/relationships/chartUserShapes" Target="../drawings/drawing42.xml"/><Relationship Id="rId2" Type="http://schemas.openxmlformats.org/officeDocument/2006/relationships/package" Target="../embeddings/Microsoft_Excel_Worksheet235.xlsx"/><Relationship Id="rId1" Type="http://schemas.openxmlformats.org/officeDocument/2006/relationships/themeOverride" Target="../theme/themeOverride28.xml"/></Relationships>
</file>

<file path=ppt/charts/_rels/chart236.xml.rels><?xml version="1.0" encoding="UTF-8" standalone="yes"?>
<Relationships xmlns="http://schemas.openxmlformats.org/package/2006/relationships"><Relationship Id="rId1" Type="http://schemas.openxmlformats.org/officeDocument/2006/relationships/package" Target="../embeddings/Microsoft_Excel_Worksheet236.xlsx"/></Relationships>
</file>

<file path=ppt/charts/_rels/chart237.xml.rels><?xml version="1.0" encoding="UTF-8" standalone="yes"?>
<Relationships xmlns="http://schemas.openxmlformats.org/package/2006/relationships"><Relationship Id="rId1" Type="http://schemas.openxmlformats.org/officeDocument/2006/relationships/package" Target="../embeddings/Microsoft_Excel_Worksheet237.xlsx"/></Relationships>
</file>

<file path=ppt/charts/_rels/chart238.xml.rels><?xml version="1.0" encoding="UTF-8" standalone="yes"?>
<Relationships xmlns="http://schemas.openxmlformats.org/package/2006/relationships"><Relationship Id="rId1" Type="http://schemas.openxmlformats.org/officeDocument/2006/relationships/package" Target="../embeddings/Microsoft_Excel_Worksheet238.xlsx"/></Relationships>
</file>

<file path=ppt/charts/_rels/chart239.xml.rels><?xml version="1.0" encoding="UTF-8" standalone="yes"?>
<Relationships xmlns="http://schemas.openxmlformats.org/package/2006/relationships"><Relationship Id="rId1" Type="http://schemas.openxmlformats.org/officeDocument/2006/relationships/package" Target="../embeddings/Microsoft_Excel_Worksheet239.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40.xml.rels><?xml version="1.0" encoding="UTF-8" standalone="yes"?>
<Relationships xmlns="http://schemas.openxmlformats.org/package/2006/relationships"><Relationship Id="rId1" Type="http://schemas.openxmlformats.org/officeDocument/2006/relationships/package" Target="../embeddings/Microsoft_Excel_Worksheet240.xlsx"/></Relationships>
</file>

<file path=ppt/charts/_rels/chart241.xml.rels><?xml version="1.0" encoding="UTF-8" standalone="yes"?>
<Relationships xmlns="http://schemas.openxmlformats.org/package/2006/relationships"><Relationship Id="rId1" Type="http://schemas.openxmlformats.org/officeDocument/2006/relationships/package" Target="../embeddings/Microsoft_Excel_Worksheet241.xlsx"/></Relationships>
</file>

<file path=ppt/charts/_rels/chart242.xml.rels><?xml version="1.0" encoding="UTF-8" standalone="yes"?>
<Relationships xmlns="http://schemas.openxmlformats.org/package/2006/relationships"><Relationship Id="rId1" Type="http://schemas.openxmlformats.org/officeDocument/2006/relationships/package" Target="../embeddings/Microsoft_Excel_Worksheet242.xlsx"/></Relationships>
</file>

<file path=ppt/charts/_rels/chart243.xml.rels><?xml version="1.0" encoding="UTF-8" standalone="yes"?>
<Relationships xmlns="http://schemas.openxmlformats.org/package/2006/relationships"><Relationship Id="rId2" Type="http://schemas.openxmlformats.org/officeDocument/2006/relationships/chartUserShapes" Target="../drawings/drawing43.xml"/><Relationship Id="rId1" Type="http://schemas.openxmlformats.org/officeDocument/2006/relationships/package" Target="../embeddings/Microsoft_Excel_Worksheet243.xlsx"/></Relationships>
</file>

<file path=ppt/charts/_rels/chart244.xml.rels><?xml version="1.0" encoding="UTF-8" standalone="yes"?>
<Relationships xmlns="http://schemas.openxmlformats.org/package/2006/relationships"><Relationship Id="rId2" Type="http://schemas.openxmlformats.org/officeDocument/2006/relationships/package" Target="../embeddings/Microsoft_Excel_Worksheet244.xlsx"/><Relationship Id="rId1" Type="http://schemas.openxmlformats.org/officeDocument/2006/relationships/themeOverride" Target="../theme/themeOverride29.xml"/></Relationships>
</file>

<file path=ppt/charts/_rels/chart245.xml.rels><?xml version="1.0" encoding="UTF-8" standalone="yes"?>
<Relationships xmlns="http://schemas.openxmlformats.org/package/2006/relationships"><Relationship Id="rId2" Type="http://schemas.openxmlformats.org/officeDocument/2006/relationships/package" Target="../embeddings/Microsoft_Excel_Worksheet245.xlsx"/><Relationship Id="rId1" Type="http://schemas.openxmlformats.org/officeDocument/2006/relationships/themeOverride" Target="../theme/themeOverride30.xml"/></Relationships>
</file>

<file path=ppt/charts/_rels/chart246.xml.rels><?xml version="1.0" encoding="UTF-8" standalone="yes"?>
<Relationships xmlns="http://schemas.openxmlformats.org/package/2006/relationships"><Relationship Id="rId2" Type="http://schemas.openxmlformats.org/officeDocument/2006/relationships/package" Target="../embeddings/Microsoft_Excel_Worksheet246.xlsx"/><Relationship Id="rId1" Type="http://schemas.openxmlformats.org/officeDocument/2006/relationships/themeOverride" Target="../theme/themeOverride31.xml"/></Relationships>
</file>

<file path=ppt/charts/_rels/chart247.xml.rels><?xml version="1.0" encoding="UTF-8" standalone="yes"?>
<Relationships xmlns="http://schemas.openxmlformats.org/package/2006/relationships"><Relationship Id="rId2" Type="http://schemas.openxmlformats.org/officeDocument/2006/relationships/package" Target="../embeddings/Microsoft_Excel_Worksheet247.xlsx"/><Relationship Id="rId1" Type="http://schemas.openxmlformats.org/officeDocument/2006/relationships/themeOverride" Target="../theme/themeOverride32.xml"/></Relationships>
</file>

<file path=ppt/charts/_rels/chart248.xml.rels><?xml version="1.0" encoding="UTF-8" standalone="yes"?>
<Relationships xmlns="http://schemas.openxmlformats.org/package/2006/relationships"><Relationship Id="rId2" Type="http://schemas.openxmlformats.org/officeDocument/2006/relationships/package" Target="../embeddings/Microsoft_Excel_Worksheet248.xlsx"/><Relationship Id="rId1" Type="http://schemas.openxmlformats.org/officeDocument/2006/relationships/themeOverride" Target="../theme/themeOverride33.xml"/></Relationships>
</file>

<file path=ppt/charts/_rels/chart249.xml.rels><?xml version="1.0" encoding="UTF-8" standalone="yes"?>
<Relationships xmlns="http://schemas.openxmlformats.org/package/2006/relationships"><Relationship Id="rId2" Type="http://schemas.openxmlformats.org/officeDocument/2006/relationships/package" Target="../embeddings/Microsoft_Excel_Worksheet249.xlsx"/><Relationship Id="rId1" Type="http://schemas.openxmlformats.org/officeDocument/2006/relationships/themeOverride" Target="../theme/themeOverride34.xml"/></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5.xlsx"/></Relationships>
</file>

<file path=ppt/charts/_rels/chart250.xml.rels><?xml version="1.0" encoding="UTF-8" standalone="yes"?>
<Relationships xmlns="http://schemas.openxmlformats.org/package/2006/relationships"><Relationship Id="rId2" Type="http://schemas.openxmlformats.org/officeDocument/2006/relationships/package" Target="../embeddings/Microsoft_Excel_Worksheet250.xlsx"/><Relationship Id="rId1" Type="http://schemas.openxmlformats.org/officeDocument/2006/relationships/themeOverride" Target="../theme/themeOverride35.xml"/></Relationships>
</file>

<file path=ppt/charts/_rels/chart251.xml.rels><?xml version="1.0" encoding="UTF-8" standalone="yes"?>
<Relationships xmlns="http://schemas.openxmlformats.org/package/2006/relationships"><Relationship Id="rId3" Type="http://schemas.openxmlformats.org/officeDocument/2006/relationships/chartUserShapes" Target="../drawings/drawing44.xml"/><Relationship Id="rId2" Type="http://schemas.openxmlformats.org/officeDocument/2006/relationships/package" Target="../embeddings/Microsoft_Excel_Worksheet251.xlsx"/><Relationship Id="rId1" Type="http://schemas.openxmlformats.org/officeDocument/2006/relationships/themeOverride" Target="../theme/themeOverride36.xml"/></Relationships>
</file>

<file path=ppt/charts/_rels/chart252.xml.rels><?xml version="1.0" encoding="UTF-8" standalone="yes"?>
<Relationships xmlns="http://schemas.openxmlformats.org/package/2006/relationships"><Relationship Id="rId2" Type="http://schemas.openxmlformats.org/officeDocument/2006/relationships/package" Target="../embeddings/Microsoft_Excel_Worksheet252.xlsx"/><Relationship Id="rId1" Type="http://schemas.openxmlformats.org/officeDocument/2006/relationships/themeOverride" Target="../theme/themeOverride37.xml"/></Relationships>
</file>

<file path=ppt/charts/_rels/chart253.xml.rels><?xml version="1.0" encoding="UTF-8" standalone="yes"?>
<Relationships xmlns="http://schemas.openxmlformats.org/package/2006/relationships"><Relationship Id="rId2" Type="http://schemas.openxmlformats.org/officeDocument/2006/relationships/package" Target="../embeddings/Microsoft_Excel_Worksheet253.xlsx"/><Relationship Id="rId1" Type="http://schemas.openxmlformats.org/officeDocument/2006/relationships/themeOverride" Target="../theme/themeOverride38.xml"/></Relationships>
</file>

<file path=ppt/charts/_rels/chart254.xml.rels><?xml version="1.0" encoding="UTF-8" standalone="yes"?>
<Relationships xmlns="http://schemas.openxmlformats.org/package/2006/relationships"><Relationship Id="rId2" Type="http://schemas.openxmlformats.org/officeDocument/2006/relationships/package" Target="../embeddings/Microsoft_Excel_Worksheet254.xlsx"/><Relationship Id="rId1" Type="http://schemas.openxmlformats.org/officeDocument/2006/relationships/themeOverride" Target="../theme/themeOverride39.xml"/></Relationships>
</file>

<file path=ppt/charts/_rels/chart255.xml.rels><?xml version="1.0" encoding="UTF-8" standalone="yes"?>
<Relationships xmlns="http://schemas.openxmlformats.org/package/2006/relationships"><Relationship Id="rId2" Type="http://schemas.openxmlformats.org/officeDocument/2006/relationships/package" Target="../embeddings/Microsoft_Excel_Worksheet255.xlsx"/><Relationship Id="rId1" Type="http://schemas.openxmlformats.org/officeDocument/2006/relationships/themeOverride" Target="../theme/themeOverride40.xml"/></Relationships>
</file>

<file path=ppt/charts/_rels/chart256.xml.rels><?xml version="1.0" encoding="UTF-8" standalone="yes"?>
<Relationships xmlns="http://schemas.openxmlformats.org/package/2006/relationships"><Relationship Id="rId2" Type="http://schemas.openxmlformats.org/officeDocument/2006/relationships/package" Target="../embeddings/Microsoft_Excel_Worksheet256.xlsx"/><Relationship Id="rId1" Type="http://schemas.openxmlformats.org/officeDocument/2006/relationships/themeOverride" Target="../theme/themeOverride41.xml"/></Relationships>
</file>

<file path=ppt/charts/_rels/chart257.xml.rels><?xml version="1.0" encoding="UTF-8" standalone="yes"?>
<Relationships xmlns="http://schemas.openxmlformats.org/package/2006/relationships"><Relationship Id="rId2" Type="http://schemas.openxmlformats.org/officeDocument/2006/relationships/package" Target="../embeddings/Microsoft_Excel_Worksheet257.xlsx"/><Relationship Id="rId1" Type="http://schemas.openxmlformats.org/officeDocument/2006/relationships/themeOverride" Target="../theme/themeOverride42.xml"/></Relationships>
</file>

<file path=ppt/charts/_rels/chart258.xml.rels><?xml version="1.0" encoding="UTF-8" standalone="yes"?>
<Relationships xmlns="http://schemas.openxmlformats.org/package/2006/relationships"><Relationship Id="rId2" Type="http://schemas.openxmlformats.org/officeDocument/2006/relationships/package" Target="../embeddings/Microsoft_Excel_Worksheet258.xlsx"/><Relationship Id="rId1" Type="http://schemas.openxmlformats.org/officeDocument/2006/relationships/themeOverride" Target="../theme/themeOverride43.xml"/></Relationships>
</file>

<file path=ppt/charts/_rels/chart259.xml.rels><?xml version="1.0" encoding="UTF-8" standalone="yes"?>
<Relationships xmlns="http://schemas.openxmlformats.org/package/2006/relationships"><Relationship Id="rId3" Type="http://schemas.openxmlformats.org/officeDocument/2006/relationships/chartUserShapes" Target="../drawings/drawing45.xml"/><Relationship Id="rId2" Type="http://schemas.openxmlformats.org/officeDocument/2006/relationships/package" Target="../embeddings/Microsoft_Excel_Worksheet259.xlsx"/><Relationship Id="rId1" Type="http://schemas.openxmlformats.org/officeDocument/2006/relationships/themeOverride" Target="../theme/themeOverride44.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1.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3.xml"/></Relationships>
</file>

<file path=ppt/charts/_rels/chart81.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81.xlsx"/><Relationship Id="rId1" Type="http://schemas.openxmlformats.org/officeDocument/2006/relationships/themeOverride" Target="../theme/themeOverride4.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5.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6.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themeOverride" Target="../theme/themeOverride7.xml"/></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themeOverride" Target="../theme/themeOverride8.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9.xml"/></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10.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themeOverride" Target="../theme/themeOverride11.xml"/></Relationships>
</file>

<file path=ppt/charts/_rels/chart89.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89.xlsx"/><Relationship Id="rId1" Type="http://schemas.openxmlformats.org/officeDocument/2006/relationships/themeOverride" Target="../theme/themeOverride12.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13.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themeOverride" Target="../theme/themeOverride14.xml"/></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themeOverride" Target="../theme/themeOverride15.xml"/></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themeOverride" Target="../theme/themeOverride16.xml"/></Relationships>
</file>

<file path=ppt/charts/_rels/chart94.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94.xlsx"/></Relationships>
</file>

<file path=ppt/charts/_rels/chart95.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95.xlsx"/></Relationships>
</file>

<file path=ppt/charts/_rels/chart96.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96.xlsx"/></Relationships>
</file>

<file path=ppt/charts/_rels/chart97.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97.xlsx"/></Relationships>
</file>

<file path=ppt/charts/_rels/chart98.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98.xlsx"/></Relationships>
</file>

<file path=ppt/charts/_rels/chart99.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9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711053082621908E-2"/>
          <c:y val="0.11904587512334346"/>
          <c:w val="0.92628894691737806"/>
          <c:h val="0.73914557037551554"/>
        </c:manualLayout>
      </c:layout>
      <c:barChart>
        <c:barDir val="col"/>
        <c:grouping val="percentStacked"/>
        <c:varyColors val="0"/>
        <c:ser>
          <c:idx val="0"/>
          <c:order val="0"/>
          <c:tx>
            <c:strRef>
              <c:f>Sheet1!$B$1</c:f>
              <c:strCache>
                <c:ptCount val="1"/>
                <c:pt idx="0">
                  <c:v>Column1</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5"/>
              </c:numCache>
            </c:numRef>
          </c:cat>
          <c:val>
            <c:numRef>
              <c:f>Sheet1!$B$2:$B$6</c:f>
              <c:numCache>
                <c:formatCode>0%</c:formatCode>
                <c:ptCount val="5"/>
                <c:pt idx="0">
                  <c:v>0.55000000000000004</c:v>
                </c:pt>
                <c:pt idx="1">
                  <c:v>0.49</c:v>
                </c:pt>
                <c:pt idx="2">
                  <c:v>0.57999999999999996</c:v>
                </c:pt>
                <c:pt idx="3">
                  <c:v>0.68</c:v>
                </c:pt>
                <c:pt idx="4">
                  <c:v>0.64</c:v>
                </c:pt>
              </c:numCache>
            </c:numRef>
          </c:val>
        </c:ser>
        <c:ser>
          <c:idx val="1"/>
          <c:order val="1"/>
          <c:tx>
            <c:strRef>
              <c:f>Sheet1!$C$1</c:f>
              <c:strCache>
                <c:ptCount val="1"/>
                <c:pt idx="0">
                  <c:v>Column2</c:v>
                </c:pt>
              </c:strCache>
            </c:strRef>
          </c:tx>
          <c:spPr>
            <a:solidFill>
              <a:srgbClr val="FFC00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5"/>
              </c:numCache>
            </c:numRef>
          </c:cat>
          <c:val>
            <c:numRef>
              <c:f>Sheet1!$C$2:$C$6</c:f>
              <c:numCache>
                <c:formatCode>0%</c:formatCode>
                <c:ptCount val="5"/>
                <c:pt idx="0">
                  <c:v>0.23</c:v>
                </c:pt>
                <c:pt idx="1">
                  <c:v>0.23</c:v>
                </c:pt>
                <c:pt idx="2">
                  <c:v>0.23</c:v>
                </c:pt>
                <c:pt idx="3">
                  <c:v>0.19</c:v>
                </c:pt>
                <c:pt idx="4">
                  <c:v>0.2</c:v>
                </c:pt>
              </c:numCache>
            </c:numRef>
          </c:val>
        </c:ser>
        <c:ser>
          <c:idx val="2"/>
          <c:order val="2"/>
          <c:tx>
            <c:strRef>
              <c:f>Sheet1!$D$1</c:f>
              <c:strCache>
                <c:ptCount val="1"/>
                <c:pt idx="0">
                  <c:v>Column3</c:v>
                </c:pt>
              </c:strCache>
            </c:strRef>
          </c:tx>
          <c:spPr>
            <a:solidFill>
              <a:srgbClr val="00B05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5"/>
              </c:numCache>
            </c:numRef>
          </c:cat>
          <c:val>
            <c:numRef>
              <c:f>Sheet1!$D$2:$D$6</c:f>
              <c:numCache>
                <c:formatCode>0%</c:formatCode>
                <c:ptCount val="5"/>
                <c:pt idx="0">
                  <c:v>0.13</c:v>
                </c:pt>
                <c:pt idx="1">
                  <c:v>0.15</c:v>
                </c:pt>
                <c:pt idx="2">
                  <c:v>0.11</c:v>
                </c:pt>
                <c:pt idx="3">
                  <c:v>0.08</c:v>
                </c:pt>
                <c:pt idx="4">
                  <c:v>0.09</c:v>
                </c:pt>
              </c:numCache>
            </c:numRef>
          </c:val>
        </c:ser>
        <c:ser>
          <c:idx val="3"/>
          <c:order val="3"/>
          <c:tx>
            <c:strRef>
              <c:f>Sheet1!$E$1</c:f>
              <c:strCache>
                <c:ptCount val="1"/>
                <c:pt idx="0">
                  <c:v>Column4</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5"/>
              </c:numCache>
            </c:numRef>
          </c:cat>
          <c:val>
            <c:numRef>
              <c:f>Sheet1!$E$2:$E$6</c:f>
              <c:numCache>
                <c:formatCode>0%</c:formatCode>
                <c:ptCount val="5"/>
                <c:pt idx="0">
                  <c:v>0.1</c:v>
                </c:pt>
                <c:pt idx="1">
                  <c:v>0.13</c:v>
                </c:pt>
                <c:pt idx="2">
                  <c:v>0.08</c:v>
                </c:pt>
                <c:pt idx="3">
                  <c:v>0.05</c:v>
                </c:pt>
                <c:pt idx="4">
                  <c:v>0.08</c:v>
                </c:pt>
              </c:numCache>
            </c:numRef>
          </c:val>
        </c:ser>
        <c:dLbls>
          <c:showLegendKey val="0"/>
          <c:showVal val="1"/>
          <c:showCatName val="0"/>
          <c:showSerName val="0"/>
          <c:showPercent val="0"/>
          <c:showBubbleSize val="0"/>
        </c:dLbls>
        <c:gapWidth val="49"/>
        <c:overlap val="100"/>
        <c:axId val="561138048"/>
        <c:axId val="561138832"/>
      </c:barChart>
      <c:catAx>
        <c:axId val="561138048"/>
        <c:scaling>
          <c:orientation val="minMax"/>
        </c:scaling>
        <c:delete val="1"/>
        <c:axPos val="b"/>
        <c:numFmt formatCode="General" sourceLinked="0"/>
        <c:majorTickMark val="none"/>
        <c:minorTickMark val="none"/>
        <c:tickLblPos val="nextTo"/>
        <c:crossAx val="561138832"/>
        <c:crosses val="autoZero"/>
        <c:auto val="1"/>
        <c:lblAlgn val="ctr"/>
        <c:lblOffset val="100"/>
        <c:noMultiLvlLbl val="0"/>
      </c:catAx>
      <c:valAx>
        <c:axId val="561138832"/>
        <c:scaling>
          <c:orientation val="minMax"/>
        </c:scaling>
        <c:delete val="1"/>
        <c:axPos val="l"/>
        <c:numFmt formatCode="0%" sourceLinked="1"/>
        <c:majorTickMark val="none"/>
        <c:minorTickMark val="none"/>
        <c:tickLblPos val="nextTo"/>
        <c:crossAx val="561138048"/>
        <c:crosses val="autoZero"/>
        <c:crossBetween val="between"/>
      </c:valAx>
    </c:plotArea>
    <c:plotVisOnly val="1"/>
    <c:dispBlanksAs val="gap"/>
    <c:showDLblsOverMax val="0"/>
  </c:chart>
  <c:spPr>
    <a:ln>
      <a:noFill/>
    </a:ln>
  </c:spPr>
  <c:txPr>
    <a:bodyPr/>
    <a:lstStyle/>
    <a:p>
      <a:pPr>
        <a:defRPr sz="14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Jan-Mar</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All</c:v>
                </c:pt>
                <c:pt idx="1">
                  <c:v>Holiday</c:v>
                </c:pt>
                <c:pt idx="2">
                  <c:v>VFR</c:v>
                </c:pt>
                <c:pt idx="3">
                  <c:v>Business</c:v>
                </c:pt>
                <c:pt idx="4">
                  <c:v>Study/Misc</c:v>
                </c:pt>
              </c:strCache>
            </c:strRef>
          </c:cat>
          <c:val>
            <c:numRef>
              <c:f>Sheet1!$B$2:$B$6</c:f>
              <c:numCache>
                <c:formatCode>0%</c:formatCode>
                <c:ptCount val="5"/>
                <c:pt idx="0">
                  <c:v>0.19</c:v>
                </c:pt>
                <c:pt idx="1">
                  <c:v>0.15</c:v>
                </c:pt>
                <c:pt idx="2">
                  <c:v>0.22</c:v>
                </c:pt>
                <c:pt idx="3">
                  <c:v>0.22</c:v>
                </c:pt>
                <c:pt idx="4">
                  <c:v>0.2</c:v>
                </c:pt>
              </c:numCache>
            </c:numRef>
          </c:val>
        </c:ser>
        <c:ser>
          <c:idx val="1"/>
          <c:order val="1"/>
          <c:tx>
            <c:strRef>
              <c:f>Sheet1!$C$1</c:f>
              <c:strCache>
                <c:ptCount val="1"/>
                <c:pt idx="0">
                  <c:v>Apr-Jun</c:v>
                </c:pt>
              </c:strCache>
            </c:strRef>
          </c:tx>
          <c:spPr>
            <a:solidFill>
              <a:srgbClr val="FFC00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All</c:v>
                </c:pt>
                <c:pt idx="1">
                  <c:v>Holiday</c:v>
                </c:pt>
                <c:pt idx="2">
                  <c:v>VFR</c:v>
                </c:pt>
                <c:pt idx="3">
                  <c:v>Business</c:v>
                </c:pt>
                <c:pt idx="4">
                  <c:v>Study/Misc</c:v>
                </c:pt>
              </c:strCache>
            </c:strRef>
          </c:cat>
          <c:val>
            <c:numRef>
              <c:f>Sheet1!$C$2:$C$6</c:f>
              <c:numCache>
                <c:formatCode>0%</c:formatCode>
                <c:ptCount val="5"/>
                <c:pt idx="0">
                  <c:v>0.28000000000000003</c:v>
                </c:pt>
                <c:pt idx="1">
                  <c:v>0.32</c:v>
                </c:pt>
                <c:pt idx="2">
                  <c:v>0.24</c:v>
                </c:pt>
                <c:pt idx="3">
                  <c:v>0.28999999999999998</c:v>
                </c:pt>
                <c:pt idx="4">
                  <c:v>0.21</c:v>
                </c:pt>
              </c:numCache>
            </c:numRef>
          </c:val>
        </c:ser>
        <c:ser>
          <c:idx val="2"/>
          <c:order val="2"/>
          <c:tx>
            <c:strRef>
              <c:f>Sheet1!$D$1</c:f>
              <c:strCache>
                <c:ptCount val="1"/>
                <c:pt idx="0">
                  <c:v>Jul-Sep</c:v>
                </c:pt>
              </c:strCache>
            </c:strRef>
          </c:tx>
          <c:spPr>
            <a:solidFill>
              <a:srgbClr val="00B05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All</c:v>
                </c:pt>
                <c:pt idx="1">
                  <c:v>Holiday</c:v>
                </c:pt>
                <c:pt idx="2">
                  <c:v>VFR</c:v>
                </c:pt>
                <c:pt idx="3">
                  <c:v>Business</c:v>
                </c:pt>
                <c:pt idx="4">
                  <c:v>Study/Misc</c:v>
                </c:pt>
              </c:strCache>
            </c:strRef>
          </c:cat>
          <c:val>
            <c:numRef>
              <c:f>Sheet1!$D$2:$D$6</c:f>
              <c:numCache>
                <c:formatCode>0%</c:formatCode>
                <c:ptCount val="5"/>
                <c:pt idx="0">
                  <c:v>0.35</c:v>
                </c:pt>
                <c:pt idx="1">
                  <c:v>0.38</c:v>
                </c:pt>
                <c:pt idx="2">
                  <c:v>0.31</c:v>
                </c:pt>
                <c:pt idx="3">
                  <c:v>0.26</c:v>
                </c:pt>
                <c:pt idx="4">
                  <c:v>0.41</c:v>
                </c:pt>
              </c:numCache>
            </c:numRef>
          </c:val>
        </c:ser>
        <c:ser>
          <c:idx val="3"/>
          <c:order val="3"/>
          <c:tx>
            <c:strRef>
              <c:f>Sheet1!$E$1</c:f>
              <c:strCache>
                <c:ptCount val="1"/>
                <c:pt idx="0">
                  <c:v>Oct-Dec</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All</c:v>
                </c:pt>
                <c:pt idx="1">
                  <c:v>Holiday</c:v>
                </c:pt>
                <c:pt idx="2">
                  <c:v>VFR</c:v>
                </c:pt>
                <c:pt idx="3">
                  <c:v>Business</c:v>
                </c:pt>
                <c:pt idx="4">
                  <c:v>Study/Misc</c:v>
                </c:pt>
              </c:strCache>
            </c:strRef>
          </c:cat>
          <c:val>
            <c:numRef>
              <c:f>Sheet1!$E$2:$E$6</c:f>
              <c:numCache>
                <c:formatCode>0%</c:formatCode>
                <c:ptCount val="5"/>
                <c:pt idx="0">
                  <c:v>0.19</c:v>
                </c:pt>
                <c:pt idx="1">
                  <c:v>0.16</c:v>
                </c:pt>
                <c:pt idx="2">
                  <c:v>0.22</c:v>
                </c:pt>
                <c:pt idx="3">
                  <c:v>0.23</c:v>
                </c:pt>
                <c:pt idx="4">
                  <c:v>0.18</c:v>
                </c:pt>
              </c:numCache>
            </c:numRef>
          </c:val>
        </c:ser>
        <c:dLbls>
          <c:showLegendKey val="0"/>
          <c:showVal val="1"/>
          <c:showCatName val="0"/>
          <c:showSerName val="0"/>
          <c:showPercent val="0"/>
          <c:showBubbleSize val="0"/>
        </c:dLbls>
        <c:gapWidth val="49"/>
        <c:overlap val="100"/>
        <c:axId val="561153728"/>
        <c:axId val="561158040"/>
      </c:barChart>
      <c:catAx>
        <c:axId val="561153728"/>
        <c:scaling>
          <c:orientation val="minMax"/>
        </c:scaling>
        <c:delete val="0"/>
        <c:axPos val="b"/>
        <c:numFmt formatCode="General" sourceLinked="0"/>
        <c:majorTickMark val="none"/>
        <c:minorTickMark val="none"/>
        <c:tickLblPos val="nextTo"/>
        <c:txPr>
          <a:bodyPr/>
          <a:lstStyle/>
          <a:p>
            <a:pPr>
              <a:defRPr sz="600"/>
            </a:pPr>
            <a:endParaRPr lang="en-US"/>
          </a:p>
        </c:txPr>
        <c:crossAx val="561158040"/>
        <c:crosses val="autoZero"/>
        <c:auto val="1"/>
        <c:lblAlgn val="ctr"/>
        <c:lblOffset val="100"/>
        <c:noMultiLvlLbl val="0"/>
      </c:catAx>
      <c:valAx>
        <c:axId val="561158040"/>
        <c:scaling>
          <c:orientation val="minMax"/>
        </c:scaling>
        <c:delete val="1"/>
        <c:axPos val="l"/>
        <c:numFmt formatCode="0%" sourceLinked="1"/>
        <c:majorTickMark val="none"/>
        <c:minorTickMark val="none"/>
        <c:tickLblPos val="nextTo"/>
        <c:crossAx val="561153728"/>
        <c:crosses val="autoZero"/>
        <c:crossBetween val="between"/>
      </c:valAx>
    </c:plotArea>
    <c:legend>
      <c:legendPos val="b"/>
      <c:layout>
        <c:manualLayout>
          <c:xMode val="edge"/>
          <c:yMode val="edge"/>
          <c:x val="7.3199780437058378E-4"/>
          <c:y val="0.84698142630223361"/>
          <c:w val="0.99926800219562939"/>
          <c:h val="0.10612442945329363"/>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4.1171319248206446E-2"/>
          <c:y val="9.6834015571898219E-2"/>
          <c:w val="0.95007760850147538"/>
          <c:h val="1"/>
        </c:manualLayout>
      </c:layout>
      <c:pieChart>
        <c:varyColors val="1"/>
        <c:ser>
          <c:idx val="0"/>
          <c:order val="0"/>
          <c:tx>
            <c:strRef>
              <c:f>Sheet1!$B$1</c:f>
              <c:strCache>
                <c:ptCount val="1"/>
                <c:pt idx="0">
                  <c:v>Series 1</c:v>
                </c:pt>
              </c:strCache>
            </c:strRef>
          </c:tx>
          <c:spPr>
            <a:solidFill>
              <a:schemeClr val="accent2">
                <a:lumMod val="75000"/>
              </a:schemeClr>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chemeClr val="accent2">
                <a:lumMod val="75000"/>
              </a:schemeClr>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chemeClr val="accent2">
                <a:lumMod val="75000"/>
              </a:schemeClr>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chemeClr val="accent2">
                <a:lumMod val="75000"/>
              </a:schemeClr>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2">
    <c:autoUpdate val="0"/>
  </c:externalData>
  <c:userShapes r:id="rId3"/>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chemeClr val="accent2">
                <a:lumMod val="75000"/>
              </a:schemeClr>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2">
    <c:autoUpdate val="0"/>
  </c:externalData>
  <c:userShapes r:id="rId3"/>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chemeClr val="accent3"/>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chemeClr val="accent3"/>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chemeClr val="accent3"/>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chemeClr val="accent3"/>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chemeClr val="accent3"/>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Independent</c:v>
                </c:pt>
              </c:strCache>
            </c:strRef>
          </c:tx>
          <c:spPr>
            <a:solidFill>
              <a:schemeClr val="tx1">
                <a:lumMod val="10000"/>
                <a:lumOff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All</c:v>
                </c:pt>
                <c:pt idx="1">
                  <c:v>Holiday</c:v>
                </c:pt>
                <c:pt idx="2">
                  <c:v>VFR</c:v>
                </c:pt>
                <c:pt idx="3">
                  <c:v>Business</c:v>
                </c:pt>
                <c:pt idx="4">
                  <c:v>Study/Misc</c:v>
                </c:pt>
              </c:strCache>
            </c:strRef>
          </c:cat>
          <c:val>
            <c:numRef>
              <c:f>Sheet1!$B$2:$B$6</c:f>
              <c:numCache>
                <c:formatCode>0%</c:formatCode>
                <c:ptCount val="5"/>
                <c:pt idx="0">
                  <c:v>0.87</c:v>
                </c:pt>
                <c:pt idx="1">
                  <c:v>0.75</c:v>
                </c:pt>
                <c:pt idx="2">
                  <c:v>0.99</c:v>
                </c:pt>
                <c:pt idx="3">
                  <c:v>0.97</c:v>
                </c:pt>
                <c:pt idx="4">
                  <c:v>0.87</c:v>
                </c:pt>
              </c:numCache>
            </c:numRef>
          </c:val>
        </c:ser>
        <c:ser>
          <c:idx val="1"/>
          <c:order val="1"/>
          <c:tx>
            <c:strRef>
              <c:f>Sheet1!$C$1</c:f>
              <c:strCache>
                <c:ptCount val="1"/>
                <c:pt idx="0">
                  <c:v>Package</c:v>
                </c:pt>
              </c:strCache>
            </c:strRef>
          </c:tx>
          <c:spPr>
            <a:solidFill>
              <a:schemeClr val="tx1">
                <a:lumMod val="75000"/>
                <a:lumOff val="25000"/>
              </a:schemeClr>
            </a:solidFill>
          </c:spPr>
          <c:invertIfNegative val="0"/>
          <c:dLbls>
            <c:dLbl>
              <c:idx val="2"/>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dLbl>
            <c:dLbl>
              <c:idx val="3"/>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dLbl>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All</c:v>
                </c:pt>
                <c:pt idx="1">
                  <c:v>Holiday</c:v>
                </c:pt>
                <c:pt idx="2">
                  <c:v>VFR</c:v>
                </c:pt>
                <c:pt idx="3">
                  <c:v>Business</c:v>
                </c:pt>
                <c:pt idx="4">
                  <c:v>Study/Misc</c:v>
                </c:pt>
              </c:strCache>
            </c:strRef>
          </c:cat>
          <c:val>
            <c:numRef>
              <c:f>Sheet1!$C$2:$C$6</c:f>
              <c:numCache>
                <c:formatCode>0%</c:formatCode>
                <c:ptCount val="5"/>
                <c:pt idx="0">
                  <c:v>0.13</c:v>
                </c:pt>
                <c:pt idx="1">
                  <c:v>0.25</c:v>
                </c:pt>
                <c:pt idx="2">
                  <c:v>0.01</c:v>
                </c:pt>
                <c:pt idx="3">
                  <c:v>0.03</c:v>
                </c:pt>
                <c:pt idx="4">
                  <c:v>0.13</c:v>
                </c:pt>
              </c:numCache>
            </c:numRef>
          </c:val>
        </c:ser>
        <c:dLbls>
          <c:showLegendKey val="0"/>
          <c:showVal val="1"/>
          <c:showCatName val="0"/>
          <c:showSerName val="0"/>
          <c:showPercent val="0"/>
          <c:showBubbleSize val="0"/>
        </c:dLbls>
        <c:gapWidth val="49"/>
        <c:overlap val="100"/>
        <c:axId val="561151768"/>
        <c:axId val="561152160"/>
      </c:barChart>
      <c:catAx>
        <c:axId val="561151768"/>
        <c:scaling>
          <c:orientation val="minMax"/>
        </c:scaling>
        <c:delete val="0"/>
        <c:axPos val="b"/>
        <c:numFmt formatCode="General" sourceLinked="0"/>
        <c:majorTickMark val="none"/>
        <c:minorTickMark val="none"/>
        <c:tickLblPos val="nextTo"/>
        <c:txPr>
          <a:bodyPr/>
          <a:lstStyle/>
          <a:p>
            <a:pPr>
              <a:defRPr sz="600"/>
            </a:pPr>
            <a:endParaRPr lang="en-US"/>
          </a:p>
        </c:txPr>
        <c:crossAx val="561152160"/>
        <c:crosses val="autoZero"/>
        <c:auto val="1"/>
        <c:lblAlgn val="ctr"/>
        <c:lblOffset val="100"/>
        <c:noMultiLvlLbl val="0"/>
      </c:catAx>
      <c:valAx>
        <c:axId val="561152160"/>
        <c:scaling>
          <c:orientation val="minMax"/>
        </c:scaling>
        <c:delete val="1"/>
        <c:axPos val="l"/>
        <c:numFmt formatCode="0%" sourceLinked="1"/>
        <c:majorTickMark val="none"/>
        <c:minorTickMark val="none"/>
        <c:tickLblPos val="nextTo"/>
        <c:crossAx val="561151768"/>
        <c:crosses val="autoZero"/>
        <c:crossBetween val="between"/>
      </c:valAx>
    </c:plotArea>
    <c:legend>
      <c:legendPos val="b"/>
      <c:layout>
        <c:manualLayout>
          <c:xMode val="edge"/>
          <c:yMode val="edge"/>
          <c:x val="3.2355526775007859E-2"/>
          <c:y val="0.86109621103717549"/>
          <c:w val="0.95151912756551194"/>
          <c:h val="7.0826524042985187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chemeClr val="accent3"/>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4.1171319248206446E-2"/>
          <c:y val="9.6834015571898219E-2"/>
          <c:w val="0.95007760850147538"/>
          <c:h val="1"/>
        </c:manualLayout>
      </c:layout>
      <c:pieChart>
        <c:varyColors val="1"/>
        <c:ser>
          <c:idx val="0"/>
          <c:order val="0"/>
          <c:tx>
            <c:strRef>
              <c:f>Sheet1!$B$1</c:f>
              <c:strCache>
                <c:ptCount val="1"/>
                <c:pt idx="0">
                  <c:v>Series 1</c:v>
                </c:pt>
              </c:strCache>
            </c:strRef>
          </c:tx>
          <c:spPr>
            <a:solidFill>
              <a:schemeClr val="accent3"/>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chemeClr val="bg2"/>
            </a:solidFill>
          </c:spPr>
          <c:explosion val="9"/>
          <c:dPt>
            <c:idx val="0"/>
            <c:bubble3D val="0"/>
            <c:explosion val="1"/>
            <c:spPr>
              <a:solidFill>
                <a:schemeClr val="accent3"/>
              </a:solidFill>
            </c:spPr>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chemeClr val="accent3"/>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chemeClr val="accent2">
                <a:lumMod val="75000"/>
              </a:schemeClr>
            </a:solidFill>
          </c:spPr>
          <c:explosion val="9"/>
          <c:dPt>
            <c:idx val="0"/>
            <c:bubble3D val="0"/>
            <c:explosion val="1"/>
            <c:spPr>
              <a:solidFill>
                <a:srgbClr val="518A45"/>
              </a:solidFill>
            </c:spPr>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2">
    <c:autoUpdate val="0"/>
  </c:externalData>
  <c:userShapes r:id="rId3"/>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rgbClr val="518A45"/>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2">
    <c:autoUpdate val="0"/>
  </c:externalData>
  <c:userShapes r:id="rId3"/>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Aged 16-34 years</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London</c:v>
                </c:pt>
                <c:pt idx="1">
                  <c:v>All Day Trippers</c:v>
                </c:pt>
              </c:strCache>
            </c:strRef>
          </c:cat>
          <c:val>
            <c:numRef>
              <c:f>Sheet1!$B$2:$B$3</c:f>
              <c:numCache>
                <c:formatCode>0%</c:formatCode>
                <c:ptCount val="2"/>
                <c:pt idx="0">
                  <c:v>0.43</c:v>
                </c:pt>
                <c:pt idx="1">
                  <c:v>0.32</c:v>
                </c:pt>
              </c:numCache>
            </c:numRef>
          </c:val>
        </c:ser>
        <c:ser>
          <c:idx val="1"/>
          <c:order val="1"/>
          <c:tx>
            <c:strRef>
              <c:f>Sheet1!$C$1</c:f>
              <c:strCache>
                <c:ptCount val="1"/>
                <c:pt idx="0">
                  <c:v>Aged 35-54 years</c:v>
                </c:pt>
              </c:strCache>
            </c:strRef>
          </c:tx>
          <c:spPr>
            <a:solidFill>
              <a:schemeClr val="accent4"/>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London</c:v>
                </c:pt>
                <c:pt idx="1">
                  <c:v>All Day Trippers</c:v>
                </c:pt>
              </c:strCache>
            </c:strRef>
          </c:cat>
          <c:val>
            <c:numRef>
              <c:f>Sheet1!$C$2:$C$3</c:f>
              <c:numCache>
                <c:formatCode>0%</c:formatCode>
                <c:ptCount val="2"/>
                <c:pt idx="0">
                  <c:v>0.36</c:v>
                </c:pt>
                <c:pt idx="1">
                  <c:v>0.43</c:v>
                </c:pt>
              </c:numCache>
            </c:numRef>
          </c:val>
        </c:ser>
        <c:ser>
          <c:idx val="2"/>
          <c:order val="2"/>
          <c:tx>
            <c:strRef>
              <c:f>Sheet1!$D$1</c:f>
              <c:strCache>
                <c:ptCount val="1"/>
                <c:pt idx="0">
                  <c:v>Aged 55 years or over</c:v>
                </c:pt>
              </c:strCache>
            </c:strRef>
          </c:tx>
          <c:spPr>
            <a:solidFill>
              <a:srgbClr val="646363"/>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London</c:v>
                </c:pt>
                <c:pt idx="1">
                  <c:v>All Day Trippers</c:v>
                </c:pt>
              </c:strCache>
            </c:strRef>
          </c:cat>
          <c:val>
            <c:numRef>
              <c:f>Sheet1!$D$2:$D$3</c:f>
              <c:numCache>
                <c:formatCode>0%</c:formatCode>
                <c:ptCount val="2"/>
                <c:pt idx="0">
                  <c:v>0.22</c:v>
                </c:pt>
                <c:pt idx="1">
                  <c:v>0.25</c:v>
                </c:pt>
              </c:numCache>
            </c:numRef>
          </c:val>
        </c:ser>
        <c:dLbls>
          <c:showLegendKey val="0"/>
          <c:showVal val="1"/>
          <c:showCatName val="0"/>
          <c:showSerName val="0"/>
          <c:showPercent val="0"/>
          <c:showBubbleSize val="0"/>
        </c:dLbls>
        <c:gapWidth val="49"/>
        <c:overlap val="100"/>
        <c:axId val="555831624"/>
        <c:axId val="555832016"/>
      </c:barChart>
      <c:catAx>
        <c:axId val="555831624"/>
        <c:scaling>
          <c:orientation val="minMax"/>
        </c:scaling>
        <c:delete val="0"/>
        <c:axPos val="b"/>
        <c:numFmt formatCode="General" sourceLinked="0"/>
        <c:majorTickMark val="none"/>
        <c:minorTickMark val="none"/>
        <c:tickLblPos val="nextTo"/>
        <c:txPr>
          <a:bodyPr/>
          <a:lstStyle/>
          <a:p>
            <a:pPr>
              <a:defRPr sz="600"/>
            </a:pPr>
            <a:endParaRPr lang="en-US"/>
          </a:p>
        </c:txPr>
        <c:crossAx val="555832016"/>
        <c:crosses val="autoZero"/>
        <c:auto val="1"/>
        <c:lblAlgn val="ctr"/>
        <c:lblOffset val="100"/>
        <c:noMultiLvlLbl val="0"/>
      </c:catAx>
      <c:valAx>
        <c:axId val="555832016"/>
        <c:scaling>
          <c:orientation val="minMax"/>
        </c:scaling>
        <c:delete val="1"/>
        <c:axPos val="l"/>
        <c:numFmt formatCode="0%" sourceLinked="1"/>
        <c:majorTickMark val="none"/>
        <c:minorTickMark val="none"/>
        <c:tickLblPos val="nextTo"/>
        <c:crossAx val="555831624"/>
        <c:crosses val="autoZero"/>
        <c:crossBetween val="between"/>
      </c:valAx>
    </c:plotArea>
    <c:legend>
      <c:legendPos val="b"/>
      <c:layout>
        <c:manualLayout>
          <c:xMode val="edge"/>
          <c:yMode val="edge"/>
          <c:x val="0"/>
          <c:y val="0.86597901418973122"/>
          <c:w val="1"/>
          <c:h val="0.13273953983345216"/>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Male</c:v>
                </c:pt>
              </c:strCache>
            </c:strRef>
          </c:tx>
          <c:spPr>
            <a:solidFill>
              <a:schemeClr val="accent5"/>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London</c:v>
                </c:pt>
                <c:pt idx="1">
                  <c:v>All Day Trippers</c:v>
                </c:pt>
              </c:strCache>
            </c:strRef>
          </c:cat>
          <c:val>
            <c:numRef>
              <c:f>Sheet1!$B$2:$B$3</c:f>
              <c:numCache>
                <c:formatCode>0%</c:formatCode>
                <c:ptCount val="2"/>
                <c:pt idx="0">
                  <c:v>0.46</c:v>
                </c:pt>
                <c:pt idx="1">
                  <c:v>0.51</c:v>
                </c:pt>
              </c:numCache>
            </c:numRef>
          </c:val>
        </c:ser>
        <c:ser>
          <c:idx val="1"/>
          <c:order val="1"/>
          <c:tx>
            <c:strRef>
              <c:f>Sheet1!$C$1</c:f>
              <c:strCache>
                <c:ptCount val="1"/>
                <c:pt idx="0">
                  <c:v>Female</c:v>
                </c:pt>
              </c:strCache>
            </c:strRef>
          </c:tx>
          <c:spPr>
            <a:solidFill>
              <a:schemeClr val="accent2">
                <a:lumMod val="40000"/>
                <a:lumOff val="6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London</c:v>
                </c:pt>
                <c:pt idx="1">
                  <c:v>All Day Trippers</c:v>
                </c:pt>
              </c:strCache>
            </c:strRef>
          </c:cat>
          <c:val>
            <c:numRef>
              <c:f>Sheet1!$C$2:$C$3</c:f>
              <c:numCache>
                <c:formatCode>0%</c:formatCode>
                <c:ptCount val="2"/>
                <c:pt idx="0">
                  <c:v>0.54</c:v>
                </c:pt>
                <c:pt idx="1">
                  <c:v>0.49</c:v>
                </c:pt>
              </c:numCache>
            </c:numRef>
          </c:val>
        </c:ser>
        <c:dLbls>
          <c:showLegendKey val="0"/>
          <c:showVal val="1"/>
          <c:showCatName val="0"/>
          <c:showSerName val="0"/>
          <c:showPercent val="0"/>
          <c:showBubbleSize val="0"/>
        </c:dLbls>
        <c:gapWidth val="49"/>
        <c:overlap val="100"/>
        <c:axId val="555823784"/>
        <c:axId val="555828096"/>
      </c:barChart>
      <c:catAx>
        <c:axId val="555823784"/>
        <c:scaling>
          <c:orientation val="minMax"/>
        </c:scaling>
        <c:delete val="0"/>
        <c:axPos val="b"/>
        <c:numFmt formatCode="General" sourceLinked="0"/>
        <c:majorTickMark val="none"/>
        <c:minorTickMark val="none"/>
        <c:tickLblPos val="nextTo"/>
        <c:txPr>
          <a:bodyPr/>
          <a:lstStyle/>
          <a:p>
            <a:pPr>
              <a:defRPr sz="600"/>
            </a:pPr>
            <a:endParaRPr lang="en-US"/>
          </a:p>
        </c:txPr>
        <c:crossAx val="555828096"/>
        <c:crosses val="autoZero"/>
        <c:auto val="1"/>
        <c:lblAlgn val="ctr"/>
        <c:lblOffset val="100"/>
        <c:noMultiLvlLbl val="0"/>
      </c:catAx>
      <c:valAx>
        <c:axId val="555828096"/>
        <c:scaling>
          <c:orientation val="minMax"/>
        </c:scaling>
        <c:delete val="1"/>
        <c:axPos val="l"/>
        <c:numFmt formatCode="0%" sourceLinked="1"/>
        <c:majorTickMark val="none"/>
        <c:minorTickMark val="none"/>
        <c:tickLblPos val="nextTo"/>
        <c:crossAx val="555823784"/>
        <c:crosses val="autoZero"/>
        <c:crossBetween val="between"/>
      </c:valAx>
    </c:plotArea>
    <c:legend>
      <c:legendPos val="b"/>
      <c:layout>
        <c:manualLayout>
          <c:xMode val="edge"/>
          <c:yMode val="edge"/>
          <c:x val="0.12554654137407381"/>
          <c:y val="0.83161726544551828"/>
          <c:w val="0.71784440182327502"/>
          <c:h val="7.4052432517661734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Air</c:v>
                </c:pt>
              </c:strCache>
            </c:strRef>
          </c:tx>
          <c:spPr>
            <a:solidFill>
              <a:srgbClr val="C0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London</c:v>
                </c:pt>
                <c:pt idx="1">
                  <c:v>All Day Trippers</c:v>
                </c:pt>
              </c:strCache>
            </c:strRef>
          </c:cat>
          <c:val>
            <c:numRef>
              <c:f>Sheet1!$B$2:$B$3</c:f>
              <c:numCache>
                <c:formatCode>0%</c:formatCode>
                <c:ptCount val="2"/>
                <c:pt idx="0">
                  <c:v>0.39</c:v>
                </c:pt>
                <c:pt idx="1">
                  <c:v>0.59</c:v>
                </c:pt>
              </c:numCache>
            </c:numRef>
          </c:val>
        </c:ser>
        <c:ser>
          <c:idx val="1"/>
          <c:order val="1"/>
          <c:tx>
            <c:strRef>
              <c:f>Sheet1!$C$1</c:f>
              <c:strCache>
                <c:ptCount val="1"/>
                <c:pt idx="0">
                  <c:v>Foot</c:v>
                </c:pt>
              </c:strCache>
            </c:strRef>
          </c:tx>
          <c:spPr>
            <a:solidFill>
              <a:schemeClr val="bg2">
                <a:lumMod val="60000"/>
                <a:lumOff val="40000"/>
              </a:schemeClr>
            </a:solidFill>
          </c:spPr>
          <c:invertIfNegative val="0"/>
          <c:dLbls>
            <c:dLbl>
              <c:idx val="0"/>
              <c:layout>
                <c:manualLayout>
                  <c:x val="-3.612945610195074E-17"/>
                  <c:y val="3.202743767889335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London</c:v>
                </c:pt>
                <c:pt idx="1">
                  <c:v>All Day Trippers</c:v>
                </c:pt>
              </c:strCache>
            </c:strRef>
          </c:cat>
          <c:val>
            <c:numRef>
              <c:f>Sheet1!$C$2:$C$3</c:f>
              <c:numCache>
                <c:formatCode>0%</c:formatCode>
                <c:ptCount val="2"/>
                <c:pt idx="0">
                  <c:v>0.03</c:v>
                </c:pt>
                <c:pt idx="1">
                  <c:v>0.1</c:v>
                </c:pt>
              </c:numCache>
            </c:numRef>
          </c:val>
        </c:ser>
        <c:ser>
          <c:idx val="2"/>
          <c:order val="2"/>
          <c:tx>
            <c:strRef>
              <c:f>Sheet1!$D$1</c:f>
              <c:strCache>
                <c:ptCount val="1"/>
                <c:pt idx="0">
                  <c:v>Private Vehicle</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London</c:v>
                </c:pt>
                <c:pt idx="1">
                  <c:v>All Day Trippers</c:v>
                </c:pt>
              </c:strCache>
            </c:strRef>
          </c:cat>
          <c:val>
            <c:numRef>
              <c:f>Sheet1!$D$2:$D$3</c:f>
              <c:numCache>
                <c:formatCode>0%</c:formatCode>
                <c:ptCount val="2"/>
                <c:pt idx="0">
                  <c:v>0.14000000000000001</c:v>
                </c:pt>
                <c:pt idx="1">
                  <c:v>0.14000000000000001</c:v>
                </c:pt>
              </c:numCache>
            </c:numRef>
          </c:val>
        </c:ser>
        <c:ser>
          <c:idx val="3"/>
          <c:order val="3"/>
          <c:tx>
            <c:strRef>
              <c:f>Sheet1!$E$1</c:f>
              <c:strCache>
                <c:ptCount val="1"/>
                <c:pt idx="0">
                  <c:v>Coach</c:v>
                </c:pt>
              </c:strCache>
            </c:strRef>
          </c:tx>
          <c:spPr>
            <a:solidFill>
              <a:schemeClr val="bg1">
                <a:lumMod val="6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London</c:v>
                </c:pt>
                <c:pt idx="1">
                  <c:v>All Day Trippers</c:v>
                </c:pt>
              </c:strCache>
            </c:strRef>
          </c:cat>
          <c:val>
            <c:numRef>
              <c:f>Sheet1!$E$2:$E$3</c:f>
              <c:numCache>
                <c:formatCode>0%</c:formatCode>
                <c:ptCount val="2"/>
                <c:pt idx="0">
                  <c:v>0.44</c:v>
                </c:pt>
                <c:pt idx="1">
                  <c:v>0.17</c:v>
                </c:pt>
              </c:numCache>
            </c:numRef>
          </c:val>
        </c:ser>
        <c:dLbls>
          <c:showLegendKey val="0"/>
          <c:showVal val="1"/>
          <c:showCatName val="0"/>
          <c:showSerName val="0"/>
          <c:showPercent val="0"/>
          <c:showBubbleSize val="0"/>
        </c:dLbls>
        <c:gapWidth val="49"/>
        <c:overlap val="100"/>
        <c:axId val="555824568"/>
        <c:axId val="555829272"/>
      </c:barChart>
      <c:catAx>
        <c:axId val="555824568"/>
        <c:scaling>
          <c:orientation val="minMax"/>
        </c:scaling>
        <c:delete val="0"/>
        <c:axPos val="b"/>
        <c:numFmt formatCode="General" sourceLinked="0"/>
        <c:majorTickMark val="none"/>
        <c:minorTickMark val="none"/>
        <c:tickLblPos val="nextTo"/>
        <c:txPr>
          <a:bodyPr/>
          <a:lstStyle/>
          <a:p>
            <a:pPr>
              <a:defRPr sz="600"/>
            </a:pPr>
            <a:endParaRPr lang="en-US"/>
          </a:p>
        </c:txPr>
        <c:crossAx val="555829272"/>
        <c:crosses val="autoZero"/>
        <c:auto val="1"/>
        <c:lblAlgn val="ctr"/>
        <c:lblOffset val="100"/>
        <c:noMultiLvlLbl val="0"/>
      </c:catAx>
      <c:valAx>
        <c:axId val="555829272"/>
        <c:scaling>
          <c:orientation val="minMax"/>
        </c:scaling>
        <c:delete val="1"/>
        <c:axPos val="l"/>
        <c:numFmt formatCode="0%" sourceLinked="1"/>
        <c:majorTickMark val="none"/>
        <c:minorTickMark val="none"/>
        <c:tickLblPos val="nextTo"/>
        <c:crossAx val="555824568"/>
        <c:crosses val="autoZero"/>
        <c:crossBetween val="between"/>
      </c:valAx>
    </c:plotArea>
    <c:legend>
      <c:legendPos val="b"/>
      <c:layout>
        <c:manualLayout>
          <c:xMode val="edge"/>
          <c:yMode val="edge"/>
          <c:x val="4.5782782545438286E-2"/>
          <c:y val="0.8367386523977568"/>
          <c:w val="0.95035770902360273"/>
          <c:h val="0.12529637989080408"/>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4142693139659945"/>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London</c:v>
                </c:pt>
                <c:pt idx="1">
                  <c:v>All Day Trippers</c:v>
                </c:pt>
              </c:strCache>
            </c:strRef>
          </c:cat>
          <c:val>
            <c:numRef>
              <c:f>Sheet1!$B$2:$B$3</c:f>
              <c:numCache>
                <c:formatCode>0%</c:formatCode>
                <c:ptCount val="2"/>
                <c:pt idx="0">
                  <c:v>0.18</c:v>
                </c:pt>
                <c:pt idx="1">
                  <c:v>0.2</c:v>
                </c:pt>
              </c:numCache>
            </c:numRef>
          </c:val>
        </c:ser>
        <c:ser>
          <c:idx val="1"/>
          <c:order val="1"/>
          <c:tx>
            <c:strRef>
              <c:f>Sheet1!$C$1</c:f>
              <c:strCache>
                <c:ptCount val="1"/>
                <c:pt idx="0">
                  <c:v>4-7 nights</c:v>
                </c:pt>
              </c:strCache>
            </c:strRef>
          </c:tx>
          <c:spPr>
            <a:solidFill>
              <a:schemeClr val="accent6">
                <a:lumMod val="75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London</c:v>
                </c:pt>
                <c:pt idx="1">
                  <c:v>All Day Trippers</c:v>
                </c:pt>
              </c:strCache>
            </c:strRef>
          </c:cat>
          <c:val>
            <c:numRef>
              <c:f>Sheet1!$C$2:$C$3</c:f>
              <c:numCache>
                <c:formatCode>0%</c:formatCode>
                <c:ptCount val="2"/>
                <c:pt idx="0">
                  <c:v>0.55000000000000004</c:v>
                </c:pt>
                <c:pt idx="1">
                  <c:v>0.45</c:v>
                </c:pt>
              </c:numCache>
            </c:numRef>
          </c:val>
        </c:ser>
        <c:ser>
          <c:idx val="2"/>
          <c:order val="2"/>
          <c:tx>
            <c:strRef>
              <c:f>Sheet1!$D$1</c:f>
              <c:strCache>
                <c:ptCount val="1"/>
                <c:pt idx="0">
                  <c:v>8-14 nights</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London</c:v>
                </c:pt>
                <c:pt idx="1">
                  <c:v>All Day Trippers</c:v>
                </c:pt>
              </c:strCache>
            </c:strRef>
          </c:cat>
          <c:val>
            <c:numRef>
              <c:f>Sheet1!$D$2:$D$3</c:f>
              <c:numCache>
                <c:formatCode>0%</c:formatCode>
                <c:ptCount val="2"/>
                <c:pt idx="0">
                  <c:v>0.17</c:v>
                </c:pt>
                <c:pt idx="1">
                  <c:v>0.25</c:v>
                </c:pt>
              </c:numCache>
            </c:numRef>
          </c:val>
        </c:ser>
        <c:ser>
          <c:idx val="3"/>
          <c:order val="3"/>
          <c:tx>
            <c:strRef>
              <c:f>Sheet1!$E$1</c:f>
              <c:strCache>
                <c:ptCount val="1"/>
                <c:pt idx="0">
                  <c:v>15+ nights</c:v>
                </c:pt>
              </c:strCache>
            </c:strRef>
          </c:tx>
          <c:spPr>
            <a:solidFill>
              <a:schemeClr val="accent6">
                <a:lumMod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London</c:v>
                </c:pt>
                <c:pt idx="1">
                  <c:v>All Day Trippers</c:v>
                </c:pt>
              </c:strCache>
            </c:strRef>
          </c:cat>
          <c:val>
            <c:numRef>
              <c:f>Sheet1!$E$2:$E$3</c:f>
              <c:numCache>
                <c:formatCode>0%</c:formatCode>
                <c:ptCount val="2"/>
                <c:pt idx="0">
                  <c:v>0.1</c:v>
                </c:pt>
                <c:pt idx="1">
                  <c:v>0.11</c:v>
                </c:pt>
              </c:numCache>
            </c:numRef>
          </c:val>
        </c:ser>
        <c:dLbls>
          <c:showLegendKey val="0"/>
          <c:showVal val="1"/>
          <c:showCatName val="0"/>
          <c:showSerName val="0"/>
          <c:showPercent val="0"/>
          <c:showBubbleSize val="0"/>
        </c:dLbls>
        <c:gapWidth val="49"/>
        <c:overlap val="100"/>
        <c:axId val="555825744"/>
        <c:axId val="555820256"/>
      </c:barChart>
      <c:catAx>
        <c:axId val="555825744"/>
        <c:scaling>
          <c:orientation val="minMax"/>
        </c:scaling>
        <c:delete val="0"/>
        <c:axPos val="b"/>
        <c:numFmt formatCode="General" sourceLinked="0"/>
        <c:majorTickMark val="none"/>
        <c:minorTickMark val="none"/>
        <c:tickLblPos val="nextTo"/>
        <c:txPr>
          <a:bodyPr/>
          <a:lstStyle/>
          <a:p>
            <a:pPr>
              <a:defRPr sz="600"/>
            </a:pPr>
            <a:endParaRPr lang="en-US"/>
          </a:p>
        </c:txPr>
        <c:crossAx val="555820256"/>
        <c:crosses val="autoZero"/>
        <c:auto val="1"/>
        <c:lblAlgn val="ctr"/>
        <c:lblOffset val="100"/>
        <c:noMultiLvlLbl val="0"/>
      </c:catAx>
      <c:valAx>
        <c:axId val="555820256"/>
        <c:scaling>
          <c:orientation val="minMax"/>
        </c:scaling>
        <c:delete val="1"/>
        <c:axPos val="l"/>
        <c:numFmt formatCode="0%" sourceLinked="1"/>
        <c:majorTickMark val="none"/>
        <c:minorTickMark val="none"/>
        <c:tickLblPos val="nextTo"/>
        <c:crossAx val="555825744"/>
        <c:crosses val="autoZero"/>
        <c:crossBetween val="between"/>
      </c:valAx>
    </c:plotArea>
    <c:legend>
      <c:legendPos val="b"/>
      <c:layout>
        <c:manualLayout>
          <c:xMode val="edge"/>
          <c:yMode val="edge"/>
          <c:x val="7.3207749308097495E-4"/>
          <c:y val="0.82242583171200334"/>
          <c:w val="0.99926800219562939"/>
          <c:h val="9.6683317223143689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1 trip</c:v>
                </c:pt>
              </c:strCache>
            </c:strRef>
          </c:tx>
          <c:invertIfNegative val="0"/>
          <c:dLbls>
            <c:spPr>
              <a:noFill/>
              <a:ln>
                <a:noFill/>
              </a:ln>
              <a:effectLst/>
            </c:spPr>
            <c:txPr>
              <a:bodyPr/>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Sheet1!$A$2:$A$22</c:f>
              <c:strCache>
                <c:ptCount val="21"/>
                <c:pt idx="0">
                  <c:v>France</c:v>
                </c:pt>
                <c:pt idx="1">
                  <c:v>USA</c:v>
                </c:pt>
                <c:pt idx="2">
                  <c:v>Germany </c:v>
                </c:pt>
                <c:pt idx="3">
                  <c:v>Ireland</c:v>
                </c:pt>
                <c:pt idx="4">
                  <c:v>Spain</c:v>
                </c:pt>
                <c:pt idx="5">
                  <c:v>Neth</c:v>
                </c:pt>
                <c:pt idx="6">
                  <c:v>Italy</c:v>
                </c:pt>
                <c:pt idx="7">
                  <c:v>Poland</c:v>
                </c:pt>
                <c:pt idx="8">
                  <c:v>Belgium</c:v>
                </c:pt>
                <c:pt idx="9">
                  <c:v>Australia</c:v>
                </c:pt>
                <c:pt idx="10">
                  <c:v>Switz</c:v>
                </c:pt>
                <c:pt idx="11">
                  <c:v>China</c:v>
                </c:pt>
                <c:pt idx="12">
                  <c:v>Canada</c:v>
                </c:pt>
                <c:pt idx="13">
                  <c:v>Sweden</c:v>
                </c:pt>
                <c:pt idx="14">
                  <c:v>Denmark</c:v>
                </c:pt>
                <c:pt idx="15">
                  <c:v>Norway</c:v>
                </c:pt>
                <c:pt idx="16">
                  <c:v>Gulf States</c:v>
                </c:pt>
                <c:pt idx="17">
                  <c:v>India</c:v>
                </c:pt>
                <c:pt idx="18">
                  <c:v>Japan</c:v>
                </c:pt>
                <c:pt idx="19">
                  <c:v>S Korea</c:v>
                </c:pt>
                <c:pt idx="20">
                  <c:v>Brazil</c:v>
                </c:pt>
              </c:strCache>
            </c:strRef>
          </c:cat>
          <c:val>
            <c:numRef>
              <c:f>Sheet1!$B$2:$B$22</c:f>
              <c:numCache>
                <c:formatCode>General</c:formatCode>
                <c:ptCount val="21"/>
                <c:pt idx="0">
                  <c:v>37</c:v>
                </c:pt>
                <c:pt idx="1">
                  <c:v>51</c:v>
                </c:pt>
                <c:pt idx="2">
                  <c:v>33</c:v>
                </c:pt>
                <c:pt idx="3">
                  <c:v>63</c:v>
                </c:pt>
                <c:pt idx="4">
                  <c:v>58</c:v>
                </c:pt>
                <c:pt idx="5">
                  <c:v>42</c:v>
                </c:pt>
                <c:pt idx="6">
                  <c:v>55</c:v>
                </c:pt>
                <c:pt idx="7">
                  <c:v>47</c:v>
                </c:pt>
                <c:pt idx="8">
                  <c:v>52</c:v>
                </c:pt>
                <c:pt idx="9">
                  <c:v>48</c:v>
                </c:pt>
                <c:pt idx="10">
                  <c:v>55</c:v>
                </c:pt>
                <c:pt idx="11">
                  <c:v>53</c:v>
                </c:pt>
                <c:pt idx="12">
                  <c:v>51</c:v>
                </c:pt>
                <c:pt idx="13">
                  <c:v>62</c:v>
                </c:pt>
                <c:pt idx="14">
                  <c:v>68</c:v>
                </c:pt>
                <c:pt idx="15">
                  <c:v>82</c:v>
                </c:pt>
                <c:pt idx="16">
                  <c:v>62</c:v>
                </c:pt>
                <c:pt idx="17">
                  <c:v>58</c:v>
                </c:pt>
                <c:pt idx="18">
                  <c:v>60</c:v>
                </c:pt>
                <c:pt idx="19">
                  <c:v>45</c:v>
                </c:pt>
                <c:pt idx="20">
                  <c:v>64</c:v>
                </c:pt>
              </c:numCache>
            </c:numRef>
          </c:val>
        </c:ser>
        <c:ser>
          <c:idx val="1"/>
          <c:order val="1"/>
          <c:tx>
            <c:strRef>
              <c:f>Sheet1!$C$1</c:f>
              <c:strCache>
                <c:ptCount val="1"/>
                <c:pt idx="0">
                  <c:v>2 trip</c:v>
                </c:pt>
              </c:strCache>
            </c:strRef>
          </c:tx>
          <c:invertIfNegative val="0"/>
          <c:dLbls>
            <c:spPr>
              <a:noFill/>
              <a:ln>
                <a:noFill/>
              </a:ln>
              <a:effectLst/>
            </c:spPr>
            <c:txPr>
              <a:bodyPr/>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Sheet1!$A$2:$A$22</c:f>
              <c:strCache>
                <c:ptCount val="21"/>
                <c:pt idx="0">
                  <c:v>France</c:v>
                </c:pt>
                <c:pt idx="1">
                  <c:v>USA</c:v>
                </c:pt>
                <c:pt idx="2">
                  <c:v>Germany </c:v>
                </c:pt>
                <c:pt idx="3">
                  <c:v>Ireland</c:v>
                </c:pt>
                <c:pt idx="4">
                  <c:v>Spain</c:v>
                </c:pt>
                <c:pt idx="5">
                  <c:v>Neth</c:v>
                </c:pt>
                <c:pt idx="6">
                  <c:v>Italy</c:v>
                </c:pt>
                <c:pt idx="7">
                  <c:v>Poland</c:v>
                </c:pt>
                <c:pt idx="8">
                  <c:v>Belgium</c:v>
                </c:pt>
                <c:pt idx="9">
                  <c:v>Australia</c:v>
                </c:pt>
                <c:pt idx="10">
                  <c:v>Switz</c:v>
                </c:pt>
                <c:pt idx="11">
                  <c:v>China</c:v>
                </c:pt>
                <c:pt idx="12">
                  <c:v>Canada</c:v>
                </c:pt>
                <c:pt idx="13">
                  <c:v>Sweden</c:v>
                </c:pt>
                <c:pt idx="14">
                  <c:v>Denmark</c:v>
                </c:pt>
                <c:pt idx="15">
                  <c:v>Norway</c:v>
                </c:pt>
                <c:pt idx="16">
                  <c:v>Gulf States</c:v>
                </c:pt>
                <c:pt idx="17">
                  <c:v>India</c:v>
                </c:pt>
                <c:pt idx="18">
                  <c:v>Japan</c:v>
                </c:pt>
                <c:pt idx="19">
                  <c:v>S Korea</c:v>
                </c:pt>
                <c:pt idx="20">
                  <c:v>Brazil</c:v>
                </c:pt>
              </c:strCache>
            </c:strRef>
          </c:cat>
          <c:val>
            <c:numRef>
              <c:f>Sheet1!$C$2:$C$22</c:f>
              <c:numCache>
                <c:formatCode>General</c:formatCode>
                <c:ptCount val="21"/>
                <c:pt idx="0">
                  <c:v>23</c:v>
                </c:pt>
                <c:pt idx="1">
                  <c:v>24</c:v>
                </c:pt>
                <c:pt idx="2">
                  <c:v>25</c:v>
                </c:pt>
                <c:pt idx="3">
                  <c:v>23</c:v>
                </c:pt>
                <c:pt idx="4">
                  <c:v>20</c:v>
                </c:pt>
                <c:pt idx="5">
                  <c:v>15</c:v>
                </c:pt>
                <c:pt idx="6">
                  <c:v>26</c:v>
                </c:pt>
                <c:pt idx="7">
                  <c:v>23</c:v>
                </c:pt>
                <c:pt idx="8">
                  <c:v>22</c:v>
                </c:pt>
                <c:pt idx="9">
                  <c:v>22</c:v>
                </c:pt>
                <c:pt idx="10">
                  <c:v>18</c:v>
                </c:pt>
                <c:pt idx="11">
                  <c:v>25</c:v>
                </c:pt>
                <c:pt idx="12">
                  <c:v>26</c:v>
                </c:pt>
                <c:pt idx="13">
                  <c:v>26</c:v>
                </c:pt>
                <c:pt idx="14">
                  <c:v>12</c:v>
                </c:pt>
                <c:pt idx="15">
                  <c:v>7</c:v>
                </c:pt>
                <c:pt idx="16">
                  <c:v>11</c:v>
                </c:pt>
                <c:pt idx="17">
                  <c:v>23</c:v>
                </c:pt>
                <c:pt idx="18">
                  <c:v>26</c:v>
                </c:pt>
                <c:pt idx="19">
                  <c:v>40</c:v>
                </c:pt>
                <c:pt idx="20">
                  <c:v>22</c:v>
                </c:pt>
              </c:numCache>
            </c:numRef>
          </c:val>
        </c:ser>
        <c:ser>
          <c:idx val="2"/>
          <c:order val="2"/>
          <c:tx>
            <c:strRef>
              <c:f>Sheet1!$D$1</c:f>
              <c:strCache>
                <c:ptCount val="1"/>
                <c:pt idx="0">
                  <c:v>3 trip</c:v>
                </c:pt>
              </c:strCache>
            </c:strRef>
          </c:tx>
          <c:invertIfNegative val="0"/>
          <c:dLbls>
            <c:spPr>
              <a:noFill/>
              <a:ln>
                <a:noFill/>
              </a:ln>
              <a:effectLst/>
            </c:spPr>
            <c:txPr>
              <a:bodyPr/>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Sheet1!$A$2:$A$22</c:f>
              <c:strCache>
                <c:ptCount val="21"/>
                <c:pt idx="0">
                  <c:v>France</c:v>
                </c:pt>
                <c:pt idx="1">
                  <c:v>USA</c:v>
                </c:pt>
                <c:pt idx="2">
                  <c:v>Germany </c:v>
                </c:pt>
                <c:pt idx="3">
                  <c:v>Ireland</c:v>
                </c:pt>
                <c:pt idx="4">
                  <c:v>Spain</c:v>
                </c:pt>
                <c:pt idx="5">
                  <c:v>Neth</c:v>
                </c:pt>
                <c:pt idx="6">
                  <c:v>Italy</c:v>
                </c:pt>
                <c:pt idx="7">
                  <c:v>Poland</c:v>
                </c:pt>
                <c:pt idx="8">
                  <c:v>Belgium</c:v>
                </c:pt>
                <c:pt idx="9">
                  <c:v>Australia</c:v>
                </c:pt>
                <c:pt idx="10">
                  <c:v>Switz</c:v>
                </c:pt>
                <c:pt idx="11">
                  <c:v>China</c:v>
                </c:pt>
                <c:pt idx="12">
                  <c:v>Canada</c:v>
                </c:pt>
                <c:pt idx="13">
                  <c:v>Sweden</c:v>
                </c:pt>
                <c:pt idx="14">
                  <c:v>Denmark</c:v>
                </c:pt>
                <c:pt idx="15">
                  <c:v>Norway</c:v>
                </c:pt>
                <c:pt idx="16">
                  <c:v>Gulf States</c:v>
                </c:pt>
                <c:pt idx="17">
                  <c:v>India</c:v>
                </c:pt>
                <c:pt idx="18">
                  <c:v>Japan</c:v>
                </c:pt>
                <c:pt idx="19">
                  <c:v>S Korea</c:v>
                </c:pt>
                <c:pt idx="20">
                  <c:v>Brazil</c:v>
                </c:pt>
              </c:strCache>
            </c:strRef>
          </c:cat>
          <c:val>
            <c:numRef>
              <c:f>Sheet1!$D$2:$D$22</c:f>
              <c:numCache>
                <c:formatCode>General</c:formatCode>
                <c:ptCount val="21"/>
                <c:pt idx="0">
                  <c:v>26</c:v>
                </c:pt>
                <c:pt idx="1">
                  <c:v>12</c:v>
                </c:pt>
                <c:pt idx="2">
                  <c:v>17</c:v>
                </c:pt>
                <c:pt idx="3">
                  <c:v>8</c:v>
                </c:pt>
                <c:pt idx="4">
                  <c:v>15</c:v>
                </c:pt>
                <c:pt idx="5">
                  <c:v>20</c:v>
                </c:pt>
                <c:pt idx="6">
                  <c:v>14</c:v>
                </c:pt>
                <c:pt idx="7">
                  <c:v>14</c:v>
                </c:pt>
                <c:pt idx="8">
                  <c:v>19</c:v>
                </c:pt>
                <c:pt idx="9">
                  <c:v>19</c:v>
                </c:pt>
                <c:pt idx="10">
                  <c:v>17</c:v>
                </c:pt>
                <c:pt idx="11">
                  <c:v>15</c:v>
                </c:pt>
                <c:pt idx="12">
                  <c:v>9</c:v>
                </c:pt>
                <c:pt idx="13">
                  <c:v>7</c:v>
                </c:pt>
                <c:pt idx="14">
                  <c:v>16</c:v>
                </c:pt>
                <c:pt idx="15">
                  <c:v>5</c:v>
                </c:pt>
                <c:pt idx="16">
                  <c:v>10</c:v>
                </c:pt>
                <c:pt idx="17">
                  <c:v>9</c:v>
                </c:pt>
                <c:pt idx="18">
                  <c:v>14</c:v>
                </c:pt>
                <c:pt idx="19">
                  <c:v>2</c:v>
                </c:pt>
                <c:pt idx="20">
                  <c:v>7</c:v>
                </c:pt>
              </c:numCache>
            </c:numRef>
          </c:val>
        </c:ser>
        <c:ser>
          <c:idx val="3"/>
          <c:order val="3"/>
          <c:tx>
            <c:strRef>
              <c:f>Sheet1!$E$1</c:f>
              <c:strCache>
                <c:ptCount val="1"/>
                <c:pt idx="0">
                  <c:v>4+ trip</c:v>
                </c:pt>
              </c:strCache>
            </c:strRef>
          </c:tx>
          <c:invertIfNegative val="0"/>
          <c:dLbls>
            <c:spPr>
              <a:noFill/>
              <a:ln>
                <a:noFill/>
              </a:ln>
              <a:effectLst/>
            </c:spPr>
            <c:txPr>
              <a:bodyPr/>
              <a:lstStyle/>
              <a:p>
                <a:pPr>
                  <a:defRPr sz="90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Sheet1!$A$2:$A$22</c:f>
              <c:strCache>
                <c:ptCount val="21"/>
                <c:pt idx="0">
                  <c:v>France</c:v>
                </c:pt>
                <c:pt idx="1">
                  <c:v>USA</c:v>
                </c:pt>
                <c:pt idx="2">
                  <c:v>Germany </c:v>
                </c:pt>
                <c:pt idx="3">
                  <c:v>Ireland</c:v>
                </c:pt>
                <c:pt idx="4">
                  <c:v>Spain</c:v>
                </c:pt>
                <c:pt idx="5">
                  <c:v>Neth</c:v>
                </c:pt>
                <c:pt idx="6">
                  <c:v>Italy</c:v>
                </c:pt>
                <c:pt idx="7">
                  <c:v>Poland</c:v>
                </c:pt>
                <c:pt idx="8">
                  <c:v>Belgium</c:v>
                </c:pt>
                <c:pt idx="9">
                  <c:v>Australia</c:v>
                </c:pt>
                <c:pt idx="10">
                  <c:v>Switz</c:v>
                </c:pt>
                <c:pt idx="11">
                  <c:v>China</c:v>
                </c:pt>
                <c:pt idx="12">
                  <c:v>Canada</c:v>
                </c:pt>
                <c:pt idx="13">
                  <c:v>Sweden</c:v>
                </c:pt>
                <c:pt idx="14">
                  <c:v>Denmark</c:v>
                </c:pt>
                <c:pt idx="15">
                  <c:v>Norway</c:v>
                </c:pt>
                <c:pt idx="16">
                  <c:v>Gulf States</c:v>
                </c:pt>
                <c:pt idx="17">
                  <c:v>India</c:v>
                </c:pt>
                <c:pt idx="18">
                  <c:v>Japan</c:v>
                </c:pt>
                <c:pt idx="19">
                  <c:v>S Korea</c:v>
                </c:pt>
                <c:pt idx="20">
                  <c:v>Brazil</c:v>
                </c:pt>
              </c:strCache>
            </c:strRef>
          </c:cat>
          <c:val>
            <c:numRef>
              <c:f>Sheet1!$E$2:$E$22</c:f>
              <c:numCache>
                <c:formatCode>General</c:formatCode>
                <c:ptCount val="21"/>
                <c:pt idx="0">
                  <c:v>14</c:v>
                </c:pt>
                <c:pt idx="1">
                  <c:v>13</c:v>
                </c:pt>
                <c:pt idx="2">
                  <c:v>24</c:v>
                </c:pt>
                <c:pt idx="3">
                  <c:v>6</c:v>
                </c:pt>
                <c:pt idx="4">
                  <c:v>7</c:v>
                </c:pt>
                <c:pt idx="5">
                  <c:v>23</c:v>
                </c:pt>
                <c:pt idx="6">
                  <c:v>5</c:v>
                </c:pt>
                <c:pt idx="7">
                  <c:v>16</c:v>
                </c:pt>
                <c:pt idx="8">
                  <c:v>8</c:v>
                </c:pt>
                <c:pt idx="9">
                  <c:v>12</c:v>
                </c:pt>
                <c:pt idx="10">
                  <c:v>10</c:v>
                </c:pt>
                <c:pt idx="11">
                  <c:v>7</c:v>
                </c:pt>
                <c:pt idx="12">
                  <c:v>15</c:v>
                </c:pt>
                <c:pt idx="13">
                  <c:v>5</c:v>
                </c:pt>
                <c:pt idx="14">
                  <c:v>5</c:v>
                </c:pt>
                <c:pt idx="15">
                  <c:v>6</c:v>
                </c:pt>
                <c:pt idx="16">
                  <c:v>17</c:v>
                </c:pt>
                <c:pt idx="17">
                  <c:v>9</c:v>
                </c:pt>
                <c:pt idx="19">
                  <c:v>13</c:v>
                </c:pt>
                <c:pt idx="20">
                  <c:v>7</c:v>
                </c:pt>
              </c:numCache>
            </c:numRef>
          </c:val>
        </c:ser>
        <c:dLbls>
          <c:showLegendKey val="0"/>
          <c:showVal val="0"/>
          <c:showCatName val="0"/>
          <c:showSerName val="0"/>
          <c:showPercent val="0"/>
          <c:showBubbleSize val="0"/>
        </c:dLbls>
        <c:gapWidth val="50"/>
        <c:overlap val="100"/>
        <c:axId val="561159608"/>
        <c:axId val="561152944"/>
      </c:barChart>
      <c:catAx>
        <c:axId val="561159608"/>
        <c:scaling>
          <c:orientation val="minMax"/>
        </c:scaling>
        <c:delete val="0"/>
        <c:axPos val="b"/>
        <c:numFmt formatCode="General" sourceLinked="0"/>
        <c:majorTickMark val="out"/>
        <c:minorTickMark val="none"/>
        <c:tickLblPos val="nextTo"/>
        <c:txPr>
          <a:bodyPr/>
          <a:lstStyle/>
          <a:p>
            <a:pPr>
              <a:defRPr sz="600"/>
            </a:pPr>
            <a:endParaRPr lang="en-US"/>
          </a:p>
        </c:txPr>
        <c:crossAx val="561152944"/>
        <c:crosses val="autoZero"/>
        <c:auto val="1"/>
        <c:lblAlgn val="ctr"/>
        <c:lblOffset val="100"/>
        <c:noMultiLvlLbl val="0"/>
      </c:catAx>
      <c:valAx>
        <c:axId val="561152944"/>
        <c:scaling>
          <c:orientation val="minMax"/>
        </c:scaling>
        <c:delete val="1"/>
        <c:axPos val="l"/>
        <c:numFmt formatCode="0%" sourceLinked="1"/>
        <c:majorTickMark val="out"/>
        <c:minorTickMark val="none"/>
        <c:tickLblPos val="nextTo"/>
        <c:crossAx val="5611596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6386616858499"/>
          <c:y val="5.6335256474622723E-2"/>
          <c:w val="0.84086570032785413"/>
          <c:h val="0.75853679971020649"/>
        </c:manualLayout>
      </c:layout>
      <c:barChart>
        <c:barDir val="bar"/>
        <c:grouping val="stacked"/>
        <c:varyColors val="0"/>
        <c:ser>
          <c:idx val="0"/>
          <c:order val="0"/>
          <c:tx>
            <c:strRef>
              <c:f>Sheet1!$B$1</c:f>
              <c:strCache>
                <c:ptCount val="1"/>
                <c:pt idx="0">
                  <c:v>France</c:v>
                </c:pt>
              </c:strCache>
            </c:strRef>
          </c:tx>
          <c:spPr>
            <a:solidFill>
              <a:srgbClr val="00B05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London</c:v>
                </c:pt>
                <c:pt idx="1">
                  <c:v>All Day Trippers</c:v>
                </c:pt>
              </c:strCache>
            </c:strRef>
          </c:cat>
          <c:val>
            <c:numRef>
              <c:f>Sheet1!$B$2:$B$3</c:f>
              <c:numCache>
                <c:formatCode>0%</c:formatCode>
                <c:ptCount val="2"/>
                <c:pt idx="0">
                  <c:v>0.23</c:v>
                </c:pt>
                <c:pt idx="1">
                  <c:v>0.14000000000000001</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London</c:v>
                </c:pt>
                <c:pt idx="1">
                  <c:v>All Day Trippers</c:v>
                </c:pt>
              </c:strCache>
            </c:strRef>
          </c:cat>
          <c:val>
            <c:numRef>
              <c:f>Sheet1!$C$2:$C$3</c:f>
              <c:numCache>
                <c:formatCode>0%</c:formatCode>
                <c:ptCount val="2"/>
                <c:pt idx="0">
                  <c:v>7.0000000000000007E-2</c:v>
                </c:pt>
                <c:pt idx="1">
                  <c:v>0.15</c:v>
                </c:pt>
              </c:numCache>
            </c:numRef>
          </c:val>
        </c:ser>
        <c:ser>
          <c:idx val="2"/>
          <c:order val="2"/>
          <c:tx>
            <c:strRef>
              <c:f>Sheet1!$D$1</c:f>
              <c:strCache>
                <c:ptCount val="1"/>
                <c:pt idx="0">
                  <c:v>Germany</c:v>
                </c:pt>
              </c:strCache>
            </c:strRef>
          </c:tx>
          <c:spPr>
            <a:solidFill>
              <a:schemeClr val="accent6">
                <a:lumMod val="7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London</c:v>
                </c:pt>
                <c:pt idx="1">
                  <c:v>All Day Trippers</c:v>
                </c:pt>
              </c:strCache>
            </c:strRef>
          </c:cat>
          <c:val>
            <c:numRef>
              <c:f>Sheet1!$D$2:$D$3</c:f>
              <c:numCache>
                <c:formatCode>0%</c:formatCode>
                <c:ptCount val="2"/>
                <c:pt idx="0">
                  <c:v>0.22</c:v>
                </c:pt>
                <c:pt idx="1">
                  <c:v>0.14000000000000001</c:v>
                </c:pt>
              </c:numCache>
            </c:numRef>
          </c:val>
        </c:ser>
        <c:ser>
          <c:idx val="3"/>
          <c:order val="3"/>
          <c:tx>
            <c:strRef>
              <c:f>Sheet1!$E$1</c:f>
              <c:strCache>
                <c:ptCount val="1"/>
                <c:pt idx="0">
                  <c:v>Nordics</c:v>
                </c:pt>
              </c:strCache>
            </c:strRef>
          </c:tx>
          <c:spPr>
            <a:solidFill>
              <a:schemeClr val="accent5">
                <a:lumMod val="40000"/>
                <a:lumOff val="60000"/>
              </a:schemeClr>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London</c:v>
                </c:pt>
                <c:pt idx="1">
                  <c:v>All Day Trippers</c:v>
                </c:pt>
              </c:strCache>
            </c:strRef>
          </c:cat>
          <c:val>
            <c:numRef>
              <c:f>Sheet1!$E$2:$E$3</c:f>
              <c:numCache>
                <c:formatCode>0%</c:formatCode>
                <c:ptCount val="2"/>
                <c:pt idx="0">
                  <c:v>0.04</c:v>
                </c:pt>
                <c:pt idx="1">
                  <c:v>0.06</c:v>
                </c:pt>
              </c:numCache>
            </c:numRef>
          </c:val>
        </c:ser>
        <c:ser>
          <c:idx val="4"/>
          <c:order val="4"/>
          <c:tx>
            <c:strRef>
              <c:f>Sheet1!$F$1</c:f>
              <c:strCache>
                <c:ptCount val="1"/>
                <c:pt idx="0">
                  <c:v>Italy</c:v>
                </c:pt>
              </c:strCache>
            </c:strRef>
          </c:tx>
          <c:spPr>
            <a:solidFill>
              <a:schemeClr val="bg2">
                <a:lumMod val="75000"/>
              </a:schemeClr>
            </a:solidFill>
          </c:spPr>
          <c:invertIfNegative val="0"/>
          <c:dLbls>
            <c:spPr>
              <a:noFill/>
              <a:ln>
                <a:noFill/>
              </a:ln>
              <a:effectLst/>
            </c:spPr>
            <c:txPr>
              <a:bodyPr/>
              <a:lstStyle/>
              <a:p>
                <a:pPr>
                  <a:defRPr sz="7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London</c:v>
                </c:pt>
                <c:pt idx="1">
                  <c:v>All Day Trippers</c:v>
                </c:pt>
              </c:strCache>
            </c:strRef>
          </c:cat>
          <c:val>
            <c:numRef>
              <c:f>Sheet1!$F$2:$F$3</c:f>
              <c:numCache>
                <c:formatCode>0%</c:formatCode>
                <c:ptCount val="2"/>
                <c:pt idx="0">
                  <c:v>0.04</c:v>
                </c:pt>
                <c:pt idx="1">
                  <c:v>0.04</c:v>
                </c:pt>
              </c:numCache>
            </c:numRef>
          </c:val>
        </c:ser>
        <c:ser>
          <c:idx val="5"/>
          <c:order val="5"/>
          <c:tx>
            <c:strRef>
              <c:f>Sheet1!$G$1</c:f>
              <c:strCache>
                <c:ptCount val="1"/>
                <c:pt idx="0">
                  <c:v>Spain</c:v>
                </c:pt>
              </c:strCache>
            </c:strRef>
          </c:tx>
          <c:spPr>
            <a:solidFill>
              <a:schemeClr val="bg2">
                <a:lumMod val="60000"/>
                <a:lumOff val="40000"/>
              </a:schemeClr>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London</c:v>
                </c:pt>
                <c:pt idx="1">
                  <c:v>All Day Trippers</c:v>
                </c:pt>
              </c:strCache>
            </c:strRef>
          </c:cat>
          <c:val>
            <c:numRef>
              <c:f>Sheet1!$G$2:$G$3</c:f>
              <c:numCache>
                <c:formatCode>0%</c:formatCode>
                <c:ptCount val="2"/>
                <c:pt idx="0">
                  <c:v>0.05</c:v>
                </c:pt>
                <c:pt idx="1">
                  <c:v>0.03</c:v>
                </c:pt>
              </c:numCache>
            </c:numRef>
          </c:val>
        </c:ser>
        <c:ser>
          <c:idx val="6"/>
          <c:order val="6"/>
          <c:tx>
            <c:strRef>
              <c:f>Sheet1!$H$1</c:f>
              <c:strCache>
                <c:ptCount val="1"/>
                <c:pt idx="0">
                  <c:v>Netherlands</c:v>
                </c:pt>
              </c:strCache>
            </c:strRef>
          </c:tx>
          <c:spPr>
            <a:solidFill>
              <a:srgbClr val="FFC000"/>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London</c:v>
                </c:pt>
                <c:pt idx="1">
                  <c:v>All Day Trippers</c:v>
                </c:pt>
              </c:strCache>
            </c:strRef>
          </c:cat>
          <c:val>
            <c:numRef>
              <c:f>Sheet1!$H$2:$H$3</c:f>
              <c:numCache>
                <c:formatCode>0%</c:formatCode>
                <c:ptCount val="2"/>
                <c:pt idx="0">
                  <c:v>0.06</c:v>
                </c:pt>
                <c:pt idx="1">
                  <c:v>0.06</c:v>
                </c:pt>
              </c:numCache>
            </c:numRef>
          </c:val>
        </c:ser>
        <c:ser>
          <c:idx val="7"/>
          <c:order val="7"/>
          <c:tx>
            <c:strRef>
              <c:f>Sheet1!$I$1</c:f>
              <c:strCache>
                <c:ptCount val="1"/>
                <c:pt idx="0">
                  <c:v>Australia</c:v>
                </c:pt>
              </c:strCache>
            </c:strRef>
          </c:tx>
          <c:spPr>
            <a:solidFill>
              <a:schemeClr val="accent2">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London</c:v>
                </c:pt>
                <c:pt idx="1">
                  <c:v>All Day Trippers</c:v>
                </c:pt>
              </c:strCache>
            </c:strRef>
          </c:cat>
          <c:val>
            <c:numRef>
              <c:f>Sheet1!$I$2:$I$3</c:f>
              <c:numCache>
                <c:formatCode>0%</c:formatCode>
                <c:ptCount val="2"/>
                <c:pt idx="0">
                  <c:v>0.01</c:v>
                </c:pt>
                <c:pt idx="1">
                  <c:v>0.04</c:v>
                </c:pt>
              </c:numCache>
            </c:numRef>
          </c:val>
        </c:ser>
        <c:ser>
          <c:idx val="8"/>
          <c:order val="8"/>
          <c:tx>
            <c:strRef>
              <c:f>Sheet1!$J$1</c:f>
              <c:strCache>
                <c:ptCount val="1"/>
                <c:pt idx="0">
                  <c:v>China</c:v>
                </c:pt>
              </c:strCache>
            </c:strRef>
          </c:tx>
          <c:spPr>
            <a:solidFill>
              <a:schemeClr val="accent2">
                <a:lumMod val="20000"/>
                <a:lumOff val="80000"/>
              </a:schemeClr>
            </a:solidFill>
          </c:spPr>
          <c:invertIfNegative val="0"/>
          <c:dLbls>
            <c:delete val="1"/>
          </c:dLbls>
          <c:cat>
            <c:strRef>
              <c:f>Sheet1!$A$2:$A$3</c:f>
              <c:strCache>
                <c:ptCount val="2"/>
                <c:pt idx="0">
                  <c:v>Day Trippers to London</c:v>
                </c:pt>
                <c:pt idx="1">
                  <c:v>All Day Trippers</c:v>
                </c:pt>
              </c:strCache>
            </c:strRef>
          </c:cat>
          <c:val>
            <c:numRef>
              <c:f>Sheet1!$J$2:$J$3</c:f>
              <c:numCache>
                <c:formatCode>0%</c:formatCode>
                <c:ptCount val="2"/>
                <c:pt idx="0">
                  <c:v>5.0000000000000001E-3</c:v>
                </c:pt>
                <c:pt idx="1">
                  <c:v>0.01</c:v>
                </c:pt>
              </c:numCache>
            </c:numRef>
          </c:val>
        </c:ser>
        <c:ser>
          <c:idx val="9"/>
          <c:order val="9"/>
          <c:tx>
            <c:strRef>
              <c:f>Sheet1!$K$1</c:f>
              <c:strCache>
                <c:ptCount val="1"/>
                <c:pt idx="0">
                  <c:v>Other</c:v>
                </c:pt>
              </c:strCache>
            </c:strRef>
          </c:tx>
          <c:spPr>
            <a:solidFill>
              <a:schemeClr val="bg1">
                <a:lumMod val="8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London</c:v>
                </c:pt>
                <c:pt idx="1">
                  <c:v>All Day Trippers</c:v>
                </c:pt>
              </c:strCache>
            </c:strRef>
          </c:cat>
          <c:val>
            <c:numRef>
              <c:f>Sheet1!$K$2:$K$3</c:f>
              <c:numCache>
                <c:formatCode>0%</c:formatCode>
                <c:ptCount val="2"/>
                <c:pt idx="0">
                  <c:v>0.27</c:v>
                </c:pt>
                <c:pt idx="1">
                  <c:v>0.33</c:v>
                </c:pt>
              </c:numCache>
            </c:numRef>
          </c:val>
        </c:ser>
        <c:dLbls>
          <c:showLegendKey val="0"/>
          <c:showVal val="1"/>
          <c:showCatName val="0"/>
          <c:showSerName val="0"/>
          <c:showPercent val="0"/>
          <c:showBubbleSize val="0"/>
        </c:dLbls>
        <c:gapWidth val="49"/>
        <c:overlap val="100"/>
        <c:axId val="555841424"/>
        <c:axId val="555836328"/>
      </c:barChart>
      <c:catAx>
        <c:axId val="555841424"/>
        <c:scaling>
          <c:orientation val="minMax"/>
        </c:scaling>
        <c:delete val="0"/>
        <c:axPos val="l"/>
        <c:numFmt formatCode="General" sourceLinked="0"/>
        <c:majorTickMark val="none"/>
        <c:minorTickMark val="none"/>
        <c:tickLblPos val="nextTo"/>
        <c:txPr>
          <a:bodyPr/>
          <a:lstStyle/>
          <a:p>
            <a:pPr>
              <a:defRPr sz="700"/>
            </a:pPr>
            <a:endParaRPr lang="en-US"/>
          </a:p>
        </c:txPr>
        <c:crossAx val="555836328"/>
        <c:crosses val="autoZero"/>
        <c:auto val="1"/>
        <c:lblAlgn val="ctr"/>
        <c:lblOffset val="100"/>
        <c:noMultiLvlLbl val="0"/>
      </c:catAx>
      <c:valAx>
        <c:axId val="555836328"/>
        <c:scaling>
          <c:orientation val="minMax"/>
          <c:max val="1"/>
        </c:scaling>
        <c:delete val="1"/>
        <c:axPos val="b"/>
        <c:numFmt formatCode="0%" sourceLinked="1"/>
        <c:majorTickMark val="out"/>
        <c:minorTickMark val="none"/>
        <c:tickLblPos val="nextTo"/>
        <c:crossAx val="555841424"/>
        <c:crosses val="autoZero"/>
        <c:crossBetween val="between"/>
      </c:valAx>
    </c:plotArea>
    <c:legend>
      <c:legendPos val="b"/>
      <c:layout>
        <c:manualLayout>
          <c:xMode val="edge"/>
          <c:yMode val="edge"/>
          <c:x val="0.12708242353688706"/>
          <c:y val="0.86174574901562351"/>
          <c:w val="0.7633755648195728"/>
          <c:h val="9.5024013693289222E-2"/>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Jan-Mar</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London</c:v>
                </c:pt>
                <c:pt idx="1">
                  <c:v>All Day Trippers</c:v>
                </c:pt>
              </c:strCache>
            </c:strRef>
          </c:cat>
          <c:val>
            <c:numRef>
              <c:f>Sheet1!$B$2:$B$3</c:f>
              <c:numCache>
                <c:formatCode>0%</c:formatCode>
                <c:ptCount val="2"/>
                <c:pt idx="0">
                  <c:v>0.15</c:v>
                </c:pt>
                <c:pt idx="1">
                  <c:v>0.15</c:v>
                </c:pt>
              </c:numCache>
            </c:numRef>
          </c:val>
        </c:ser>
        <c:ser>
          <c:idx val="1"/>
          <c:order val="1"/>
          <c:tx>
            <c:strRef>
              <c:f>Sheet1!$C$1</c:f>
              <c:strCache>
                <c:ptCount val="1"/>
                <c:pt idx="0">
                  <c:v>Apr-Jun</c:v>
                </c:pt>
              </c:strCache>
            </c:strRef>
          </c:tx>
          <c:spPr>
            <a:solidFill>
              <a:srgbClr val="FFC00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London</c:v>
                </c:pt>
                <c:pt idx="1">
                  <c:v>All Day Trippers</c:v>
                </c:pt>
              </c:strCache>
            </c:strRef>
          </c:cat>
          <c:val>
            <c:numRef>
              <c:f>Sheet1!$C$2:$C$3</c:f>
              <c:numCache>
                <c:formatCode>0%</c:formatCode>
                <c:ptCount val="2"/>
                <c:pt idx="0">
                  <c:v>0.4</c:v>
                </c:pt>
                <c:pt idx="1">
                  <c:v>0.32</c:v>
                </c:pt>
              </c:numCache>
            </c:numRef>
          </c:val>
        </c:ser>
        <c:ser>
          <c:idx val="2"/>
          <c:order val="2"/>
          <c:tx>
            <c:strRef>
              <c:f>Sheet1!$D$1</c:f>
              <c:strCache>
                <c:ptCount val="1"/>
                <c:pt idx="0">
                  <c:v>Jul-Sep</c:v>
                </c:pt>
              </c:strCache>
            </c:strRef>
          </c:tx>
          <c:spPr>
            <a:solidFill>
              <a:srgbClr val="00B05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London</c:v>
                </c:pt>
                <c:pt idx="1">
                  <c:v>All Day Trippers</c:v>
                </c:pt>
              </c:strCache>
            </c:strRef>
          </c:cat>
          <c:val>
            <c:numRef>
              <c:f>Sheet1!$D$2:$D$3</c:f>
              <c:numCache>
                <c:formatCode>0%</c:formatCode>
                <c:ptCount val="2"/>
                <c:pt idx="0">
                  <c:v>0.28999999999999998</c:v>
                </c:pt>
                <c:pt idx="1">
                  <c:v>0.38</c:v>
                </c:pt>
              </c:numCache>
            </c:numRef>
          </c:val>
        </c:ser>
        <c:ser>
          <c:idx val="3"/>
          <c:order val="3"/>
          <c:tx>
            <c:strRef>
              <c:f>Sheet1!$E$1</c:f>
              <c:strCache>
                <c:ptCount val="1"/>
                <c:pt idx="0">
                  <c:v>Oct-Dec</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London</c:v>
                </c:pt>
                <c:pt idx="1">
                  <c:v>All Day Trippers</c:v>
                </c:pt>
              </c:strCache>
            </c:strRef>
          </c:cat>
          <c:val>
            <c:numRef>
              <c:f>Sheet1!$E$2:$E$3</c:f>
              <c:numCache>
                <c:formatCode>0%</c:formatCode>
                <c:ptCount val="2"/>
                <c:pt idx="0">
                  <c:v>0.16</c:v>
                </c:pt>
                <c:pt idx="1">
                  <c:v>0.16</c:v>
                </c:pt>
              </c:numCache>
            </c:numRef>
          </c:val>
        </c:ser>
        <c:dLbls>
          <c:showLegendKey val="0"/>
          <c:showVal val="1"/>
          <c:showCatName val="0"/>
          <c:showSerName val="0"/>
          <c:showPercent val="0"/>
          <c:showBubbleSize val="0"/>
        </c:dLbls>
        <c:gapWidth val="49"/>
        <c:overlap val="100"/>
        <c:axId val="555836720"/>
        <c:axId val="555833976"/>
      </c:barChart>
      <c:catAx>
        <c:axId val="555836720"/>
        <c:scaling>
          <c:orientation val="minMax"/>
        </c:scaling>
        <c:delete val="0"/>
        <c:axPos val="b"/>
        <c:numFmt formatCode="General" sourceLinked="0"/>
        <c:majorTickMark val="none"/>
        <c:minorTickMark val="none"/>
        <c:tickLblPos val="nextTo"/>
        <c:txPr>
          <a:bodyPr/>
          <a:lstStyle/>
          <a:p>
            <a:pPr>
              <a:defRPr sz="600"/>
            </a:pPr>
            <a:endParaRPr lang="en-US"/>
          </a:p>
        </c:txPr>
        <c:crossAx val="555833976"/>
        <c:crosses val="autoZero"/>
        <c:auto val="1"/>
        <c:lblAlgn val="ctr"/>
        <c:lblOffset val="100"/>
        <c:noMultiLvlLbl val="0"/>
      </c:catAx>
      <c:valAx>
        <c:axId val="555833976"/>
        <c:scaling>
          <c:orientation val="minMax"/>
        </c:scaling>
        <c:delete val="1"/>
        <c:axPos val="l"/>
        <c:numFmt formatCode="0%" sourceLinked="1"/>
        <c:majorTickMark val="none"/>
        <c:minorTickMark val="none"/>
        <c:tickLblPos val="nextTo"/>
        <c:crossAx val="555836720"/>
        <c:crosses val="autoZero"/>
        <c:crossBetween val="between"/>
      </c:valAx>
    </c:plotArea>
    <c:legend>
      <c:legendPos val="b"/>
      <c:layout>
        <c:manualLayout>
          <c:xMode val="edge"/>
          <c:yMode val="edge"/>
          <c:x val="7.3199780437058378E-4"/>
          <c:y val="0.84698142630223361"/>
          <c:w val="0.99926800219562939"/>
          <c:h val="0.10612442945329363"/>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Independent</c:v>
                </c:pt>
              </c:strCache>
            </c:strRef>
          </c:tx>
          <c:spPr>
            <a:solidFill>
              <a:schemeClr val="tx1">
                <a:lumMod val="10000"/>
                <a:lumOff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London</c:v>
                </c:pt>
                <c:pt idx="1">
                  <c:v>All Day Trippers</c:v>
                </c:pt>
              </c:strCache>
            </c:strRef>
          </c:cat>
          <c:val>
            <c:numRef>
              <c:f>Sheet1!$B$2:$B$3</c:f>
              <c:numCache>
                <c:formatCode>0%</c:formatCode>
                <c:ptCount val="2"/>
                <c:pt idx="0">
                  <c:v>0.54</c:v>
                </c:pt>
                <c:pt idx="1">
                  <c:v>0.75</c:v>
                </c:pt>
              </c:numCache>
            </c:numRef>
          </c:val>
        </c:ser>
        <c:ser>
          <c:idx val="1"/>
          <c:order val="1"/>
          <c:tx>
            <c:strRef>
              <c:f>Sheet1!$C$1</c:f>
              <c:strCache>
                <c:ptCount val="1"/>
                <c:pt idx="0">
                  <c:v>Package</c:v>
                </c:pt>
              </c:strCache>
            </c:strRef>
          </c:tx>
          <c:spPr>
            <a:solidFill>
              <a:schemeClr val="tx1">
                <a:lumMod val="75000"/>
                <a:lumOff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London</c:v>
                </c:pt>
                <c:pt idx="1">
                  <c:v>All Day Trippers</c:v>
                </c:pt>
              </c:strCache>
            </c:strRef>
          </c:cat>
          <c:val>
            <c:numRef>
              <c:f>Sheet1!$C$2:$C$3</c:f>
              <c:numCache>
                <c:formatCode>0%</c:formatCode>
                <c:ptCount val="2"/>
                <c:pt idx="0">
                  <c:v>0.46</c:v>
                </c:pt>
                <c:pt idx="1">
                  <c:v>0.25</c:v>
                </c:pt>
              </c:numCache>
            </c:numRef>
          </c:val>
        </c:ser>
        <c:dLbls>
          <c:showLegendKey val="0"/>
          <c:showVal val="1"/>
          <c:showCatName val="0"/>
          <c:showSerName val="0"/>
          <c:showPercent val="0"/>
          <c:showBubbleSize val="0"/>
        </c:dLbls>
        <c:gapWidth val="49"/>
        <c:overlap val="100"/>
        <c:axId val="555833584"/>
        <c:axId val="555840640"/>
      </c:barChart>
      <c:catAx>
        <c:axId val="555833584"/>
        <c:scaling>
          <c:orientation val="minMax"/>
        </c:scaling>
        <c:delete val="0"/>
        <c:axPos val="b"/>
        <c:numFmt formatCode="General" sourceLinked="0"/>
        <c:majorTickMark val="none"/>
        <c:minorTickMark val="none"/>
        <c:tickLblPos val="nextTo"/>
        <c:txPr>
          <a:bodyPr/>
          <a:lstStyle/>
          <a:p>
            <a:pPr>
              <a:defRPr sz="600"/>
            </a:pPr>
            <a:endParaRPr lang="en-US"/>
          </a:p>
        </c:txPr>
        <c:crossAx val="555840640"/>
        <c:crosses val="autoZero"/>
        <c:auto val="1"/>
        <c:lblAlgn val="ctr"/>
        <c:lblOffset val="100"/>
        <c:noMultiLvlLbl val="0"/>
      </c:catAx>
      <c:valAx>
        <c:axId val="555840640"/>
        <c:scaling>
          <c:orientation val="minMax"/>
        </c:scaling>
        <c:delete val="1"/>
        <c:axPos val="l"/>
        <c:numFmt formatCode="0%" sourceLinked="1"/>
        <c:majorTickMark val="none"/>
        <c:minorTickMark val="none"/>
        <c:tickLblPos val="nextTo"/>
        <c:crossAx val="555833584"/>
        <c:crosses val="autoZero"/>
        <c:crossBetween val="between"/>
      </c:valAx>
    </c:plotArea>
    <c:legend>
      <c:legendPos val="b"/>
      <c:layout>
        <c:manualLayout>
          <c:xMode val="edge"/>
          <c:yMode val="edge"/>
          <c:x val="3.2355526775007859E-2"/>
          <c:y val="0.86109621103717549"/>
          <c:w val="0.95151912756551194"/>
          <c:h val="7.0826524042985187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chemeClr val="accent2">
                <a:lumMod val="75000"/>
              </a:schemeClr>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1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Aged 16-34 years</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Windsor</c:v>
                </c:pt>
                <c:pt idx="1">
                  <c:v>Day Trip Berks</c:v>
                </c:pt>
                <c:pt idx="2">
                  <c:v>All Day Trippers</c:v>
                </c:pt>
              </c:strCache>
            </c:strRef>
          </c:cat>
          <c:val>
            <c:numRef>
              <c:f>Sheet1!$B$2:$B$4</c:f>
              <c:numCache>
                <c:formatCode>0%</c:formatCode>
                <c:ptCount val="3"/>
                <c:pt idx="0">
                  <c:v>0.24</c:v>
                </c:pt>
                <c:pt idx="1">
                  <c:v>0.25</c:v>
                </c:pt>
                <c:pt idx="2">
                  <c:v>0.32</c:v>
                </c:pt>
              </c:numCache>
            </c:numRef>
          </c:val>
        </c:ser>
        <c:ser>
          <c:idx val="1"/>
          <c:order val="1"/>
          <c:tx>
            <c:strRef>
              <c:f>Sheet1!$C$1</c:f>
              <c:strCache>
                <c:ptCount val="1"/>
                <c:pt idx="0">
                  <c:v>Aged 35-54 years</c:v>
                </c:pt>
              </c:strCache>
            </c:strRef>
          </c:tx>
          <c:spPr>
            <a:solidFill>
              <a:schemeClr val="accent4"/>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Windsor</c:v>
                </c:pt>
                <c:pt idx="1">
                  <c:v>Day Trip Berks</c:v>
                </c:pt>
                <c:pt idx="2">
                  <c:v>All Day Trippers</c:v>
                </c:pt>
              </c:strCache>
            </c:strRef>
          </c:cat>
          <c:val>
            <c:numRef>
              <c:f>Sheet1!$C$2:$C$4</c:f>
              <c:numCache>
                <c:formatCode>0%</c:formatCode>
                <c:ptCount val="3"/>
                <c:pt idx="0">
                  <c:v>0.53</c:v>
                </c:pt>
                <c:pt idx="1">
                  <c:v>0.53</c:v>
                </c:pt>
                <c:pt idx="2">
                  <c:v>0.43</c:v>
                </c:pt>
              </c:numCache>
            </c:numRef>
          </c:val>
        </c:ser>
        <c:ser>
          <c:idx val="2"/>
          <c:order val="2"/>
          <c:tx>
            <c:strRef>
              <c:f>Sheet1!$D$1</c:f>
              <c:strCache>
                <c:ptCount val="1"/>
                <c:pt idx="0">
                  <c:v>Aged 55 years or over</c:v>
                </c:pt>
              </c:strCache>
            </c:strRef>
          </c:tx>
          <c:spPr>
            <a:solidFill>
              <a:srgbClr val="646363"/>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Windsor</c:v>
                </c:pt>
                <c:pt idx="1">
                  <c:v>Day Trip Berks</c:v>
                </c:pt>
                <c:pt idx="2">
                  <c:v>All Day Trippers</c:v>
                </c:pt>
              </c:strCache>
            </c:strRef>
          </c:cat>
          <c:val>
            <c:numRef>
              <c:f>Sheet1!$D$2:$D$4</c:f>
              <c:numCache>
                <c:formatCode>0%</c:formatCode>
                <c:ptCount val="3"/>
                <c:pt idx="0">
                  <c:v>0.23</c:v>
                </c:pt>
                <c:pt idx="1">
                  <c:v>0.23</c:v>
                </c:pt>
                <c:pt idx="2">
                  <c:v>0.25</c:v>
                </c:pt>
              </c:numCache>
            </c:numRef>
          </c:val>
        </c:ser>
        <c:dLbls>
          <c:showLegendKey val="0"/>
          <c:showVal val="1"/>
          <c:showCatName val="0"/>
          <c:showSerName val="0"/>
          <c:showPercent val="0"/>
          <c:showBubbleSize val="0"/>
        </c:dLbls>
        <c:gapWidth val="49"/>
        <c:overlap val="100"/>
        <c:axId val="555782232"/>
        <c:axId val="555783016"/>
      </c:barChart>
      <c:catAx>
        <c:axId val="555782232"/>
        <c:scaling>
          <c:orientation val="minMax"/>
        </c:scaling>
        <c:delete val="0"/>
        <c:axPos val="b"/>
        <c:numFmt formatCode="General" sourceLinked="0"/>
        <c:majorTickMark val="none"/>
        <c:minorTickMark val="none"/>
        <c:tickLblPos val="nextTo"/>
        <c:txPr>
          <a:bodyPr/>
          <a:lstStyle/>
          <a:p>
            <a:pPr>
              <a:defRPr sz="600"/>
            </a:pPr>
            <a:endParaRPr lang="en-US"/>
          </a:p>
        </c:txPr>
        <c:crossAx val="555783016"/>
        <c:crosses val="autoZero"/>
        <c:auto val="1"/>
        <c:lblAlgn val="ctr"/>
        <c:lblOffset val="100"/>
        <c:noMultiLvlLbl val="0"/>
      </c:catAx>
      <c:valAx>
        <c:axId val="555783016"/>
        <c:scaling>
          <c:orientation val="minMax"/>
        </c:scaling>
        <c:delete val="1"/>
        <c:axPos val="l"/>
        <c:numFmt formatCode="0%" sourceLinked="1"/>
        <c:majorTickMark val="none"/>
        <c:minorTickMark val="none"/>
        <c:tickLblPos val="nextTo"/>
        <c:crossAx val="555782232"/>
        <c:crosses val="autoZero"/>
        <c:crossBetween val="between"/>
      </c:valAx>
    </c:plotArea>
    <c:legend>
      <c:legendPos val="b"/>
      <c:layout>
        <c:manualLayout>
          <c:xMode val="edge"/>
          <c:yMode val="edge"/>
          <c:x val="0"/>
          <c:y val="0.86597901418973122"/>
          <c:w val="1"/>
          <c:h val="0.13273953983345216"/>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Male</c:v>
                </c:pt>
              </c:strCache>
            </c:strRef>
          </c:tx>
          <c:spPr>
            <a:solidFill>
              <a:schemeClr val="accent5"/>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Windsor</c:v>
                </c:pt>
                <c:pt idx="1">
                  <c:v>Day Trip Berks</c:v>
                </c:pt>
                <c:pt idx="2">
                  <c:v>All Day Trippers</c:v>
                </c:pt>
              </c:strCache>
            </c:strRef>
          </c:cat>
          <c:val>
            <c:numRef>
              <c:f>Sheet1!$B$2:$B$4</c:f>
              <c:numCache>
                <c:formatCode>0%</c:formatCode>
                <c:ptCount val="3"/>
                <c:pt idx="0">
                  <c:v>0.51</c:v>
                </c:pt>
                <c:pt idx="1">
                  <c:v>0.51</c:v>
                </c:pt>
                <c:pt idx="2">
                  <c:v>0.51</c:v>
                </c:pt>
              </c:numCache>
            </c:numRef>
          </c:val>
        </c:ser>
        <c:ser>
          <c:idx val="1"/>
          <c:order val="1"/>
          <c:tx>
            <c:strRef>
              <c:f>Sheet1!$C$1</c:f>
              <c:strCache>
                <c:ptCount val="1"/>
                <c:pt idx="0">
                  <c:v>Female</c:v>
                </c:pt>
              </c:strCache>
            </c:strRef>
          </c:tx>
          <c:spPr>
            <a:solidFill>
              <a:schemeClr val="accent2">
                <a:lumMod val="40000"/>
                <a:lumOff val="6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Windsor</c:v>
                </c:pt>
                <c:pt idx="1">
                  <c:v>Day Trip Berks</c:v>
                </c:pt>
                <c:pt idx="2">
                  <c:v>All Day Trippers</c:v>
                </c:pt>
              </c:strCache>
            </c:strRef>
          </c:cat>
          <c:val>
            <c:numRef>
              <c:f>Sheet1!$C$2:$C$4</c:f>
              <c:numCache>
                <c:formatCode>0%</c:formatCode>
                <c:ptCount val="3"/>
                <c:pt idx="0">
                  <c:v>0.49</c:v>
                </c:pt>
                <c:pt idx="1">
                  <c:v>0.49</c:v>
                </c:pt>
                <c:pt idx="2">
                  <c:v>0.49</c:v>
                </c:pt>
              </c:numCache>
            </c:numRef>
          </c:val>
        </c:ser>
        <c:dLbls>
          <c:showLegendKey val="0"/>
          <c:showVal val="1"/>
          <c:showCatName val="0"/>
          <c:showSerName val="0"/>
          <c:showPercent val="0"/>
          <c:showBubbleSize val="0"/>
        </c:dLbls>
        <c:gapWidth val="49"/>
        <c:overlap val="100"/>
        <c:axId val="555784976"/>
        <c:axId val="555793992"/>
      </c:barChart>
      <c:catAx>
        <c:axId val="555784976"/>
        <c:scaling>
          <c:orientation val="minMax"/>
        </c:scaling>
        <c:delete val="0"/>
        <c:axPos val="b"/>
        <c:numFmt formatCode="General" sourceLinked="0"/>
        <c:majorTickMark val="none"/>
        <c:minorTickMark val="none"/>
        <c:tickLblPos val="nextTo"/>
        <c:txPr>
          <a:bodyPr/>
          <a:lstStyle/>
          <a:p>
            <a:pPr>
              <a:defRPr sz="600"/>
            </a:pPr>
            <a:endParaRPr lang="en-US"/>
          </a:p>
        </c:txPr>
        <c:crossAx val="555793992"/>
        <c:crosses val="autoZero"/>
        <c:auto val="1"/>
        <c:lblAlgn val="ctr"/>
        <c:lblOffset val="100"/>
        <c:noMultiLvlLbl val="0"/>
      </c:catAx>
      <c:valAx>
        <c:axId val="555793992"/>
        <c:scaling>
          <c:orientation val="minMax"/>
        </c:scaling>
        <c:delete val="1"/>
        <c:axPos val="l"/>
        <c:numFmt formatCode="0%" sourceLinked="1"/>
        <c:majorTickMark val="none"/>
        <c:minorTickMark val="none"/>
        <c:tickLblPos val="nextTo"/>
        <c:crossAx val="555784976"/>
        <c:crosses val="autoZero"/>
        <c:crossBetween val="between"/>
      </c:valAx>
    </c:plotArea>
    <c:legend>
      <c:legendPos val="b"/>
      <c:layout>
        <c:manualLayout>
          <c:xMode val="edge"/>
          <c:yMode val="edge"/>
          <c:x val="0.12554654137407381"/>
          <c:y val="0.83161726544551828"/>
          <c:w val="0.71784440182327502"/>
          <c:h val="7.4052432517661734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Air</c:v>
                </c:pt>
              </c:strCache>
            </c:strRef>
          </c:tx>
          <c:spPr>
            <a:solidFill>
              <a:srgbClr val="C0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Windsor</c:v>
                </c:pt>
                <c:pt idx="1">
                  <c:v>Day Trip Berks</c:v>
                </c:pt>
                <c:pt idx="2">
                  <c:v>All Day Trippers</c:v>
                </c:pt>
              </c:strCache>
            </c:strRef>
          </c:cat>
          <c:val>
            <c:numRef>
              <c:f>Sheet1!$B$2:$B$4</c:f>
              <c:numCache>
                <c:formatCode>0%</c:formatCode>
                <c:ptCount val="3"/>
                <c:pt idx="0">
                  <c:v>0.49</c:v>
                </c:pt>
                <c:pt idx="1">
                  <c:v>0.5</c:v>
                </c:pt>
                <c:pt idx="2">
                  <c:v>0.59</c:v>
                </c:pt>
              </c:numCache>
            </c:numRef>
          </c:val>
        </c:ser>
        <c:ser>
          <c:idx val="1"/>
          <c:order val="1"/>
          <c:tx>
            <c:strRef>
              <c:f>Sheet1!$C$1</c:f>
              <c:strCache>
                <c:ptCount val="1"/>
                <c:pt idx="0">
                  <c:v>Foot</c:v>
                </c:pt>
              </c:strCache>
            </c:strRef>
          </c:tx>
          <c:spPr>
            <a:solidFill>
              <a:schemeClr val="bg2">
                <a:lumMod val="60000"/>
                <a:lumOff val="4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Windsor</c:v>
                </c:pt>
                <c:pt idx="1">
                  <c:v>Day Trip Berks</c:v>
                </c:pt>
                <c:pt idx="2">
                  <c:v>All Day Trippers</c:v>
                </c:pt>
              </c:strCache>
            </c:strRef>
          </c:cat>
          <c:val>
            <c:numRef>
              <c:f>Sheet1!$C$2:$C$4</c:f>
              <c:numCache>
                <c:formatCode>0%</c:formatCode>
                <c:ptCount val="3"/>
                <c:pt idx="0">
                  <c:v>0.28999999999999998</c:v>
                </c:pt>
                <c:pt idx="1">
                  <c:v>0.28999999999999998</c:v>
                </c:pt>
                <c:pt idx="2">
                  <c:v>0.1</c:v>
                </c:pt>
              </c:numCache>
            </c:numRef>
          </c:val>
        </c:ser>
        <c:ser>
          <c:idx val="2"/>
          <c:order val="2"/>
          <c:tx>
            <c:strRef>
              <c:f>Sheet1!$D$1</c:f>
              <c:strCache>
                <c:ptCount val="1"/>
                <c:pt idx="0">
                  <c:v>Private Vehicle</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Windsor</c:v>
                </c:pt>
                <c:pt idx="1">
                  <c:v>Day Trip Berks</c:v>
                </c:pt>
                <c:pt idx="2">
                  <c:v>All Day Trippers</c:v>
                </c:pt>
              </c:strCache>
            </c:strRef>
          </c:cat>
          <c:val>
            <c:numRef>
              <c:f>Sheet1!$D$2:$D$4</c:f>
              <c:numCache>
                <c:formatCode>0%</c:formatCode>
                <c:ptCount val="3"/>
                <c:pt idx="0">
                  <c:v>0.06</c:v>
                </c:pt>
                <c:pt idx="1">
                  <c:v>0.06</c:v>
                </c:pt>
                <c:pt idx="2">
                  <c:v>0.14000000000000001</c:v>
                </c:pt>
              </c:numCache>
            </c:numRef>
          </c:val>
        </c:ser>
        <c:ser>
          <c:idx val="3"/>
          <c:order val="3"/>
          <c:tx>
            <c:strRef>
              <c:f>Sheet1!$E$1</c:f>
              <c:strCache>
                <c:ptCount val="1"/>
                <c:pt idx="0">
                  <c:v>Coach</c:v>
                </c:pt>
              </c:strCache>
            </c:strRef>
          </c:tx>
          <c:spPr>
            <a:solidFill>
              <a:schemeClr val="bg1">
                <a:lumMod val="6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Windsor</c:v>
                </c:pt>
                <c:pt idx="1">
                  <c:v>Day Trip Berks</c:v>
                </c:pt>
                <c:pt idx="2">
                  <c:v>All Day Trippers</c:v>
                </c:pt>
              </c:strCache>
            </c:strRef>
          </c:cat>
          <c:val>
            <c:numRef>
              <c:f>Sheet1!$E$2:$E$4</c:f>
              <c:numCache>
                <c:formatCode>0%</c:formatCode>
                <c:ptCount val="3"/>
                <c:pt idx="0">
                  <c:v>0.15</c:v>
                </c:pt>
                <c:pt idx="1">
                  <c:v>0.16</c:v>
                </c:pt>
                <c:pt idx="2">
                  <c:v>0.17</c:v>
                </c:pt>
              </c:numCache>
            </c:numRef>
          </c:val>
        </c:ser>
        <c:dLbls>
          <c:showLegendKey val="0"/>
          <c:showVal val="1"/>
          <c:showCatName val="0"/>
          <c:showSerName val="0"/>
          <c:showPercent val="0"/>
          <c:showBubbleSize val="0"/>
        </c:dLbls>
        <c:gapWidth val="49"/>
        <c:overlap val="100"/>
        <c:axId val="555791640"/>
        <c:axId val="555783408"/>
      </c:barChart>
      <c:catAx>
        <c:axId val="555791640"/>
        <c:scaling>
          <c:orientation val="minMax"/>
        </c:scaling>
        <c:delete val="0"/>
        <c:axPos val="b"/>
        <c:numFmt formatCode="General" sourceLinked="0"/>
        <c:majorTickMark val="none"/>
        <c:minorTickMark val="none"/>
        <c:tickLblPos val="nextTo"/>
        <c:txPr>
          <a:bodyPr/>
          <a:lstStyle/>
          <a:p>
            <a:pPr>
              <a:defRPr sz="600"/>
            </a:pPr>
            <a:endParaRPr lang="en-US"/>
          </a:p>
        </c:txPr>
        <c:crossAx val="555783408"/>
        <c:crosses val="autoZero"/>
        <c:auto val="1"/>
        <c:lblAlgn val="ctr"/>
        <c:lblOffset val="100"/>
        <c:noMultiLvlLbl val="0"/>
      </c:catAx>
      <c:valAx>
        <c:axId val="555783408"/>
        <c:scaling>
          <c:orientation val="minMax"/>
        </c:scaling>
        <c:delete val="1"/>
        <c:axPos val="l"/>
        <c:numFmt formatCode="0%" sourceLinked="1"/>
        <c:majorTickMark val="none"/>
        <c:minorTickMark val="none"/>
        <c:tickLblPos val="nextTo"/>
        <c:crossAx val="555791640"/>
        <c:crosses val="autoZero"/>
        <c:crossBetween val="between"/>
      </c:valAx>
    </c:plotArea>
    <c:legend>
      <c:legendPos val="b"/>
      <c:layout>
        <c:manualLayout>
          <c:xMode val="edge"/>
          <c:yMode val="edge"/>
          <c:x val="4.5782782545438286E-2"/>
          <c:y val="0.8367386523977568"/>
          <c:w val="0.95035770902360273"/>
          <c:h val="0.12529637989080408"/>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4142693139659945"/>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Windsor</c:v>
                </c:pt>
                <c:pt idx="1">
                  <c:v>Day Trip Berks</c:v>
                </c:pt>
                <c:pt idx="2">
                  <c:v>All Day Trippers</c:v>
                </c:pt>
              </c:strCache>
            </c:strRef>
          </c:cat>
          <c:val>
            <c:numRef>
              <c:f>Sheet1!$B$2:$B$4</c:f>
              <c:numCache>
                <c:formatCode>0%</c:formatCode>
                <c:ptCount val="3"/>
                <c:pt idx="0">
                  <c:v>0.26</c:v>
                </c:pt>
                <c:pt idx="1">
                  <c:v>0.25</c:v>
                </c:pt>
                <c:pt idx="2">
                  <c:v>0.2</c:v>
                </c:pt>
              </c:numCache>
            </c:numRef>
          </c:val>
        </c:ser>
        <c:ser>
          <c:idx val="1"/>
          <c:order val="1"/>
          <c:tx>
            <c:strRef>
              <c:f>Sheet1!$C$1</c:f>
              <c:strCache>
                <c:ptCount val="1"/>
                <c:pt idx="0">
                  <c:v>4-7 nights</c:v>
                </c:pt>
              </c:strCache>
            </c:strRef>
          </c:tx>
          <c:spPr>
            <a:solidFill>
              <a:schemeClr val="accent6">
                <a:lumMod val="75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Windsor</c:v>
                </c:pt>
                <c:pt idx="1">
                  <c:v>Day Trip Berks</c:v>
                </c:pt>
                <c:pt idx="2">
                  <c:v>All Day Trippers</c:v>
                </c:pt>
              </c:strCache>
            </c:strRef>
          </c:cat>
          <c:val>
            <c:numRef>
              <c:f>Sheet1!$C$2:$C$4</c:f>
              <c:numCache>
                <c:formatCode>0%</c:formatCode>
                <c:ptCount val="3"/>
                <c:pt idx="0">
                  <c:v>0.43</c:v>
                </c:pt>
                <c:pt idx="1">
                  <c:v>0.44</c:v>
                </c:pt>
                <c:pt idx="2">
                  <c:v>0.45</c:v>
                </c:pt>
              </c:numCache>
            </c:numRef>
          </c:val>
        </c:ser>
        <c:ser>
          <c:idx val="2"/>
          <c:order val="2"/>
          <c:tx>
            <c:strRef>
              <c:f>Sheet1!$D$1</c:f>
              <c:strCache>
                <c:ptCount val="1"/>
                <c:pt idx="0">
                  <c:v>8-14 nights</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Windsor</c:v>
                </c:pt>
                <c:pt idx="1">
                  <c:v>Day Trip Berks</c:v>
                </c:pt>
                <c:pt idx="2">
                  <c:v>All Day Trippers</c:v>
                </c:pt>
              </c:strCache>
            </c:strRef>
          </c:cat>
          <c:val>
            <c:numRef>
              <c:f>Sheet1!$D$2:$D$4</c:f>
              <c:numCache>
                <c:formatCode>0%</c:formatCode>
                <c:ptCount val="3"/>
                <c:pt idx="0">
                  <c:v>0.21</c:v>
                </c:pt>
                <c:pt idx="1">
                  <c:v>0.21</c:v>
                </c:pt>
                <c:pt idx="2">
                  <c:v>0.25</c:v>
                </c:pt>
              </c:numCache>
            </c:numRef>
          </c:val>
        </c:ser>
        <c:ser>
          <c:idx val="3"/>
          <c:order val="3"/>
          <c:tx>
            <c:strRef>
              <c:f>Sheet1!$E$1</c:f>
              <c:strCache>
                <c:ptCount val="1"/>
                <c:pt idx="0">
                  <c:v>15+ nights</c:v>
                </c:pt>
              </c:strCache>
            </c:strRef>
          </c:tx>
          <c:spPr>
            <a:solidFill>
              <a:schemeClr val="accent6">
                <a:lumMod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Windsor</c:v>
                </c:pt>
                <c:pt idx="1">
                  <c:v>Day Trip Berks</c:v>
                </c:pt>
                <c:pt idx="2">
                  <c:v>All Day Trippers</c:v>
                </c:pt>
              </c:strCache>
            </c:strRef>
          </c:cat>
          <c:val>
            <c:numRef>
              <c:f>Sheet1!$E$2:$E$4</c:f>
              <c:numCache>
                <c:formatCode>0%</c:formatCode>
                <c:ptCount val="3"/>
                <c:pt idx="0">
                  <c:v>0.1</c:v>
                </c:pt>
                <c:pt idx="1">
                  <c:v>0.1</c:v>
                </c:pt>
                <c:pt idx="2">
                  <c:v>0.11</c:v>
                </c:pt>
              </c:numCache>
            </c:numRef>
          </c:val>
        </c:ser>
        <c:dLbls>
          <c:showLegendKey val="0"/>
          <c:showVal val="1"/>
          <c:showCatName val="0"/>
          <c:showSerName val="0"/>
          <c:showPercent val="0"/>
          <c:showBubbleSize val="0"/>
        </c:dLbls>
        <c:gapWidth val="49"/>
        <c:overlap val="100"/>
        <c:axId val="555793600"/>
        <c:axId val="555784584"/>
      </c:barChart>
      <c:catAx>
        <c:axId val="555793600"/>
        <c:scaling>
          <c:orientation val="minMax"/>
        </c:scaling>
        <c:delete val="0"/>
        <c:axPos val="b"/>
        <c:numFmt formatCode="General" sourceLinked="0"/>
        <c:majorTickMark val="none"/>
        <c:minorTickMark val="none"/>
        <c:tickLblPos val="nextTo"/>
        <c:txPr>
          <a:bodyPr/>
          <a:lstStyle/>
          <a:p>
            <a:pPr>
              <a:defRPr sz="600"/>
            </a:pPr>
            <a:endParaRPr lang="en-US"/>
          </a:p>
        </c:txPr>
        <c:crossAx val="555784584"/>
        <c:crosses val="autoZero"/>
        <c:auto val="1"/>
        <c:lblAlgn val="ctr"/>
        <c:lblOffset val="100"/>
        <c:noMultiLvlLbl val="0"/>
      </c:catAx>
      <c:valAx>
        <c:axId val="555784584"/>
        <c:scaling>
          <c:orientation val="minMax"/>
        </c:scaling>
        <c:delete val="1"/>
        <c:axPos val="l"/>
        <c:numFmt formatCode="0%" sourceLinked="1"/>
        <c:majorTickMark val="none"/>
        <c:minorTickMark val="none"/>
        <c:tickLblPos val="nextTo"/>
        <c:crossAx val="555793600"/>
        <c:crosses val="autoZero"/>
        <c:crossBetween val="between"/>
      </c:valAx>
    </c:plotArea>
    <c:legend>
      <c:legendPos val="b"/>
      <c:layout>
        <c:manualLayout>
          <c:xMode val="edge"/>
          <c:yMode val="edge"/>
          <c:x val="7.3207749308097495E-4"/>
          <c:y val="0.82242583171200334"/>
          <c:w val="0.99926800219562939"/>
          <c:h val="9.6683317223143689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6386616858499"/>
          <c:y val="5.6335256474622723E-2"/>
          <c:w val="0.84086570032785413"/>
          <c:h val="0.75853679971020649"/>
        </c:manualLayout>
      </c:layout>
      <c:barChart>
        <c:barDir val="bar"/>
        <c:grouping val="stacked"/>
        <c:varyColors val="0"/>
        <c:ser>
          <c:idx val="0"/>
          <c:order val="0"/>
          <c:tx>
            <c:strRef>
              <c:f>Sheet1!$B$1</c:f>
              <c:strCache>
                <c:ptCount val="1"/>
                <c:pt idx="0">
                  <c:v>France</c:v>
                </c:pt>
              </c:strCache>
            </c:strRef>
          </c:tx>
          <c:spPr>
            <a:solidFill>
              <a:srgbClr val="00B05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Windsor</c:v>
                </c:pt>
                <c:pt idx="1">
                  <c:v>Day Trip Berks</c:v>
                </c:pt>
                <c:pt idx="2">
                  <c:v>All Day Trippers</c:v>
                </c:pt>
              </c:strCache>
            </c:strRef>
          </c:cat>
          <c:val>
            <c:numRef>
              <c:f>Sheet1!$B$2:$B$4</c:f>
              <c:numCache>
                <c:formatCode>0%</c:formatCode>
                <c:ptCount val="3"/>
                <c:pt idx="0">
                  <c:v>0.13</c:v>
                </c:pt>
                <c:pt idx="1">
                  <c:v>0.13</c:v>
                </c:pt>
                <c:pt idx="2">
                  <c:v>0.14000000000000001</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Windsor</c:v>
                </c:pt>
                <c:pt idx="1">
                  <c:v>Day Trip Berks</c:v>
                </c:pt>
                <c:pt idx="2">
                  <c:v>All Day Trippers</c:v>
                </c:pt>
              </c:strCache>
            </c:strRef>
          </c:cat>
          <c:val>
            <c:numRef>
              <c:f>Sheet1!$C$2:$C$4</c:f>
              <c:numCache>
                <c:formatCode>0%</c:formatCode>
                <c:ptCount val="3"/>
                <c:pt idx="0">
                  <c:v>0.23</c:v>
                </c:pt>
                <c:pt idx="1">
                  <c:v>0.23</c:v>
                </c:pt>
                <c:pt idx="2">
                  <c:v>0.15</c:v>
                </c:pt>
              </c:numCache>
            </c:numRef>
          </c:val>
        </c:ser>
        <c:ser>
          <c:idx val="2"/>
          <c:order val="2"/>
          <c:tx>
            <c:strRef>
              <c:f>Sheet1!$D$1</c:f>
              <c:strCache>
                <c:ptCount val="1"/>
                <c:pt idx="0">
                  <c:v>Germany</c:v>
                </c:pt>
              </c:strCache>
            </c:strRef>
          </c:tx>
          <c:spPr>
            <a:solidFill>
              <a:schemeClr val="accent6">
                <a:lumMod val="75000"/>
              </a:schemeClr>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Windsor</c:v>
                </c:pt>
                <c:pt idx="1">
                  <c:v>Day Trip Berks</c:v>
                </c:pt>
                <c:pt idx="2">
                  <c:v>All Day Trippers</c:v>
                </c:pt>
              </c:strCache>
            </c:strRef>
          </c:cat>
          <c:val>
            <c:numRef>
              <c:f>Sheet1!$D$2:$D$4</c:f>
              <c:numCache>
                <c:formatCode>0%</c:formatCode>
                <c:ptCount val="3"/>
                <c:pt idx="0">
                  <c:v>0.04</c:v>
                </c:pt>
                <c:pt idx="1">
                  <c:v>0.03</c:v>
                </c:pt>
                <c:pt idx="2">
                  <c:v>0.14000000000000001</c:v>
                </c:pt>
              </c:numCache>
            </c:numRef>
          </c:val>
        </c:ser>
        <c:ser>
          <c:idx val="3"/>
          <c:order val="3"/>
          <c:tx>
            <c:strRef>
              <c:f>Sheet1!$E$1</c:f>
              <c:strCache>
                <c:ptCount val="1"/>
                <c:pt idx="0">
                  <c:v>Nordics</c:v>
                </c:pt>
              </c:strCache>
            </c:strRef>
          </c:tx>
          <c:spPr>
            <a:solidFill>
              <a:schemeClr val="accent5">
                <a:lumMod val="40000"/>
                <a:lumOff val="60000"/>
              </a:schemeClr>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Windsor</c:v>
                </c:pt>
                <c:pt idx="1">
                  <c:v>Day Trip Berks</c:v>
                </c:pt>
                <c:pt idx="2">
                  <c:v>All Day Trippers</c:v>
                </c:pt>
              </c:strCache>
            </c:strRef>
          </c:cat>
          <c:val>
            <c:numRef>
              <c:f>Sheet1!$E$2:$E$4</c:f>
              <c:numCache>
                <c:formatCode>0%</c:formatCode>
                <c:ptCount val="3"/>
                <c:pt idx="0">
                  <c:v>0.03</c:v>
                </c:pt>
                <c:pt idx="1">
                  <c:v>0.02</c:v>
                </c:pt>
                <c:pt idx="2">
                  <c:v>0.06</c:v>
                </c:pt>
              </c:numCache>
            </c:numRef>
          </c:val>
        </c:ser>
        <c:ser>
          <c:idx val="4"/>
          <c:order val="4"/>
          <c:tx>
            <c:strRef>
              <c:f>Sheet1!$F$1</c:f>
              <c:strCache>
                <c:ptCount val="1"/>
                <c:pt idx="0">
                  <c:v>Italy</c:v>
                </c:pt>
              </c:strCache>
            </c:strRef>
          </c:tx>
          <c:spPr>
            <a:solidFill>
              <a:schemeClr val="bg2">
                <a:lumMod val="75000"/>
              </a:schemeClr>
            </a:solidFill>
          </c:spPr>
          <c:invertIfNegative val="0"/>
          <c:dLbls>
            <c:spPr>
              <a:noFill/>
              <a:ln>
                <a:noFill/>
              </a:ln>
              <a:effectLst/>
            </c:spPr>
            <c:txPr>
              <a:bodyPr/>
              <a:lstStyle/>
              <a:p>
                <a:pPr>
                  <a:defRPr sz="7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Windsor</c:v>
                </c:pt>
                <c:pt idx="1">
                  <c:v>Day Trip Berks</c:v>
                </c:pt>
                <c:pt idx="2">
                  <c:v>All Day Trippers</c:v>
                </c:pt>
              </c:strCache>
            </c:strRef>
          </c:cat>
          <c:val>
            <c:numRef>
              <c:f>Sheet1!$F$2:$F$4</c:f>
              <c:numCache>
                <c:formatCode>0%</c:formatCode>
                <c:ptCount val="3"/>
                <c:pt idx="0">
                  <c:v>0.03</c:v>
                </c:pt>
                <c:pt idx="1">
                  <c:v>0.03</c:v>
                </c:pt>
                <c:pt idx="2">
                  <c:v>0.04</c:v>
                </c:pt>
              </c:numCache>
            </c:numRef>
          </c:val>
        </c:ser>
        <c:ser>
          <c:idx val="5"/>
          <c:order val="5"/>
          <c:tx>
            <c:strRef>
              <c:f>Sheet1!$G$1</c:f>
              <c:strCache>
                <c:ptCount val="1"/>
                <c:pt idx="0">
                  <c:v>Spain</c:v>
                </c:pt>
              </c:strCache>
            </c:strRef>
          </c:tx>
          <c:spPr>
            <a:solidFill>
              <a:schemeClr val="bg2">
                <a:lumMod val="60000"/>
                <a:lumOff val="40000"/>
              </a:schemeClr>
            </a:solidFill>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Windsor</c:v>
                </c:pt>
                <c:pt idx="1">
                  <c:v>Day Trip Berks</c:v>
                </c:pt>
                <c:pt idx="2">
                  <c:v>All Day Trippers</c:v>
                </c:pt>
              </c:strCache>
            </c:strRef>
          </c:cat>
          <c:val>
            <c:numRef>
              <c:f>Sheet1!$G$2:$G$4</c:f>
              <c:numCache>
                <c:formatCode>0%</c:formatCode>
                <c:ptCount val="3"/>
                <c:pt idx="0">
                  <c:v>0.01</c:v>
                </c:pt>
                <c:pt idx="1">
                  <c:v>0.01</c:v>
                </c:pt>
                <c:pt idx="2">
                  <c:v>0.03</c:v>
                </c:pt>
              </c:numCache>
            </c:numRef>
          </c:val>
        </c:ser>
        <c:ser>
          <c:idx val="6"/>
          <c:order val="6"/>
          <c:tx>
            <c:strRef>
              <c:f>Sheet1!$H$1</c:f>
              <c:strCache>
                <c:ptCount val="1"/>
                <c:pt idx="0">
                  <c:v>Netherlands</c:v>
                </c:pt>
              </c:strCache>
            </c:strRef>
          </c:tx>
          <c:spPr>
            <a:solidFill>
              <a:srgbClr val="FFC000"/>
            </a:solidFill>
          </c:spPr>
          <c:invertIfNegative val="0"/>
          <c:dLbls>
            <c:dLbl>
              <c:idx val="0"/>
              <c:delete val="1"/>
              <c:extLst>
                <c:ext xmlns:c15="http://schemas.microsoft.com/office/drawing/2012/chart" uri="{CE6537A1-D6FC-4f65-9D91-7224C49458BB}"/>
              </c:extLst>
            </c:dLbl>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Windsor</c:v>
                </c:pt>
                <c:pt idx="1">
                  <c:v>Day Trip Berks</c:v>
                </c:pt>
                <c:pt idx="2">
                  <c:v>All Day Trippers</c:v>
                </c:pt>
              </c:strCache>
            </c:strRef>
          </c:cat>
          <c:val>
            <c:numRef>
              <c:f>Sheet1!$H$2:$H$4</c:f>
              <c:numCache>
                <c:formatCode>0%</c:formatCode>
                <c:ptCount val="3"/>
                <c:pt idx="0">
                  <c:v>0.01</c:v>
                </c:pt>
                <c:pt idx="1">
                  <c:v>0.02</c:v>
                </c:pt>
                <c:pt idx="2">
                  <c:v>0.06</c:v>
                </c:pt>
              </c:numCache>
            </c:numRef>
          </c:val>
        </c:ser>
        <c:ser>
          <c:idx val="7"/>
          <c:order val="7"/>
          <c:tx>
            <c:strRef>
              <c:f>Sheet1!$I$1</c:f>
              <c:strCache>
                <c:ptCount val="1"/>
                <c:pt idx="0">
                  <c:v>Australia</c:v>
                </c:pt>
              </c:strCache>
            </c:strRef>
          </c:tx>
          <c:spPr>
            <a:solidFill>
              <a:schemeClr val="accent2">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Windsor</c:v>
                </c:pt>
                <c:pt idx="1">
                  <c:v>Day Trip Berks</c:v>
                </c:pt>
                <c:pt idx="2">
                  <c:v>All Day Trippers</c:v>
                </c:pt>
              </c:strCache>
            </c:strRef>
          </c:cat>
          <c:val>
            <c:numRef>
              <c:f>Sheet1!$I$2:$I$4</c:f>
              <c:numCache>
                <c:formatCode>0%</c:formatCode>
                <c:ptCount val="3"/>
                <c:pt idx="0">
                  <c:v>0.06</c:v>
                </c:pt>
                <c:pt idx="1">
                  <c:v>0.06</c:v>
                </c:pt>
                <c:pt idx="2">
                  <c:v>0.04</c:v>
                </c:pt>
              </c:numCache>
            </c:numRef>
          </c:val>
        </c:ser>
        <c:ser>
          <c:idx val="8"/>
          <c:order val="8"/>
          <c:tx>
            <c:strRef>
              <c:f>Sheet1!$J$1</c:f>
              <c:strCache>
                <c:ptCount val="1"/>
                <c:pt idx="0">
                  <c:v>China</c:v>
                </c:pt>
              </c:strCache>
            </c:strRef>
          </c:tx>
          <c:spPr>
            <a:solidFill>
              <a:schemeClr val="accent2">
                <a:lumMod val="20000"/>
                <a:lumOff val="80000"/>
              </a:schemeClr>
            </a:solidFill>
          </c:spPr>
          <c:invertIfNegative val="0"/>
          <c:dLbls>
            <c:delete val="1"/>
          </c:dLbls>
          <c:cat>
            <c:strRef>
              <c:f>Sheet1!$A$2:$A$4</c:f>
              <c:strCache>
                <c:ptCount val="3"/>
                <c:pt idx="0">
                  <c:v>Day Trip Windsor</c:v>
                </c:pt>
                <c:pt idx="1">
                  <c:v>Day Trip Berks</c:v>
                </c:pt>
                <c:pt idx="2">
                  <c:v>All Day Trippers</c:v>
                </c:pt>
              </c:strCache>
            </c:strRef>
          </c:cat>
          <c:val>
            <c:numRef>
              <c:f>Sheet1!$J$2:$J$4</c:f>
              <c:numCache>
                <c:formatCode>0%</c:formatCode>
                <c:ptCount val="3"/>
                <c:pt idx="0">
                  <c:v>0.02</c:v>
                </c:pt>
                <c:pt idx="1">
                  <c:v>0.02</c:v>
                </c:pt>
                <c:pt idx="2">
                  <c:v>0.01</c:v>
                </c:pt>
              </c:numCache>
            </c:numRef>
          </c:val>
        </c:ser>
        <c:ser>
          <c:idx val="9"/>
          <c:order val="9"/>
          <c:tx>
            <c:strRef>
              <c:f>Sheet1!$K$1</c:f>
              <c:strCache>
                <c:ptCount val="1"/>
                <c:pt idx="0">
                  <c:v>Other</c:v>
                </c:pt>
              </c:strCache>
            </c:strRef>
          </c:tx>
          <c:spPr>
            <a:solidFill>
              <a:schemeClr val="bg1">
                <a:lumMod val="8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Windsor</c:v>
                </c:pt>
                <c:pt idx="1">
                  <c:v>Day Trip Berks</c:v>
                </c:pt>
                <c:pt idx="2">
                  <c:v>All Day Trippers</c:v>
                </c:pt>
              </c:strCache>
            </c:strRef>
          </c:cat>
          <c:val>
            <c:numRef>
              <c:f>Sheet1!$K$2:$K$4</c:f>
              <c:numCache>
                <c:formatCode>0%</c:formatCode>
                <c:ptCount val="3"/>
                <c:pt idx="0">
                  <c:v>0.44</c:v>
                </c:pt>
                <c:pt idx="1">
                  <c:v>0.45</c:v>
                </c:pt>
                <c:pt idx="2">
                  <c:v>0.33</c:v>
                </c:pt>
              </c:numCache>
            </c:numRef>
          </c:val>
        </c:ser>
        <c:dLbls>
          <c:showLegendKey val="0"/>
          <c:showVal val="1"/>
          <c:showCatName val="0"/>
          <c:showSerName val="0"/>
          <c:showPercent val="0"/>
          <c:showBubbleSize val="0"/>
        </c:dLbls>
        <c:gapWidth val="49"/>
        <c:overlap val="100"/>
        <c:axId val="555788112"/>
        <c:axId val="553158408"/>
      </c:barChart>
      <c:catAx>
        <c:axId val="555788112"/>
        <c:scaling>
          <c:orientation val="minMax"/>
        </c:scaling>
        <c:delete val="0"/>
        <c:axPos val="l"/>
        <c:numFmt formatCode="General" sourceLinked="0"/>
        <c:majorTickMark val="none"/>
        <c:minorTickMark val="none"/>
        <c:tickLblPos val="nextTo"/>
        <c:txPr>
          <a:bodyPr/>
          <a:lstStyle/>
          <a:p>
            <a:pPr>
              <a:defRPr sz="700"/>
            </a:pPr>
            <a:endParaRPr lang="en-US"/>
          </a:p>
        </c:txPr>
        <c:crossAx val="553158408"/>
        <c:crosses val="autoZero"/>
        <c:auto val="1"/>
        <c:lblAlgn val="ctr"/>
        <c:lblOffset val="100"/>
        <c:noMultiLvlLbl val="0"/>
      </c:catAx>
      <c:valAx>
        <c:axId val="553158408"/>
        <c:scaling>
          <c:orientation val="minMax"/>
          <c:max val="1"/>
        </c:scaling>
        <c:delete val="1"/>
        <c:axPos val="b"/>
        <c:numFmt formatCode="0%" sourceLinked="1"/>
        <c:majorTickMark val="out"/>
        <c:minorTickMark val="none"/>
        <c:tickLblPos val="nextTo"/>
        <c:crossAx val="555788112"/>
        <c:crosses val="autoZero"/>
        <c:crossBetween val="between"/>
      </c:valAx>
    </c:plotArea>
    <c:legend>
      <c:legendPos val="b"/>
      <c:layout>
        <c:manualLayout>
          <c:xMode val="edge"/>
          <c:yMode val="edge"/>
          <c:x val="0.12708242353688706"/>
          <c:y val="0.86174574901562351"/>
          <c:w val="0.7633755648195728"/>
          <c:h val="9.5024013693289222E-2"/>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Jan-Mar</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Windsor</c:v>
                </c:pt>
                <c:pt idx="1">
                  <c:v>Day Trip Berks</c:v>
                </c:pt>
                <c:pt idx="2">
                  <c:v>All Day Trippers</c:v>
                </c:pt>
              </c:strCache>
            </c:strRef>
          </c:cat>
          <c:val>
            <c:numRef>
              <c:f>Sheet1!$B$2:$B$4</c:f>
              <c:numCache>
                <c:formatCode>0%</c:formatCode>
                <c:ptCount val="3"/>
                <c:pt idx="0">
                  <c:v>0.21</c:v>
                </c:pt>
                <c:pt idx="1">
                  <c:v>0.21</c:v>
                </c:pt>
                <c:pt idx="2">
                  <c:v>0.15</c:v>
                </c:pt>
              </c:numCache>
            </c:numRef>
          </c:val>
        </c:ser>
        <c:ser>
          <c:idx val="1"/>
          <c:order val="1"/>
          <c:tx>
            <c:strRef>
              <c:f>Sheet1!$C$1</c:f>
              <c:strCache>
                <c:ptCount val="1"/>
                <c:pt idx="0">
                  <c:v>Apr-Jun</c:v>
                </c:pt>
              </c:strCache>
            </c:strRef>
          </c:tx>
          <c:spPr>
            <a:solidFill>
              <a:srgbClr val="FFC00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Windsor</c:v>
                </c:pt>
                <c:pt idx="1">
                  <c:v>Day Trip Berks</c:v>
                </c:pt>
                <c:pt idx="2">
                  <c:v>All Day Trippers</c:v>
                </c:pt>
              </c:strCache>
            </c:strRef>
          </c:cat>
          <c:val>
            <c:numRef>
              <c:f>Sheet1!$C$2:$C$4</c:f>
              <c:numCache>
                <c:formatCode>0%</c:formatCode>
                <c:ptCount val="3"/>
                <c:pt idx="0">
                  <c:v>0.28000000000000003</c:v>
                </c:pt>
                <c:pt idx="1">
                  <c:v>0.28000000000000003</c:v>
                </c:pt>
                <c:pt idx="2">
                  <c:v>0.32</c:v>
                </c:pt>
              </c:numCache>
            </c:numRef>
          </c:val>
        </c:ser>
        <c:ser>
          <c:idx val="2"/>
          <c:order val="2"/>
          <c:tx>
            <c:strRef>
              <c:f>Sheet1!$D$1</c:f>
              <c:strCache>
                <c:ptCount val="1"/>
                <c:pt idx="0">
                  <c:v>Jul-Sep</c:v>
                </c:pt>
              </c:strCache>
            </c:strRef>
          </c:tx>
          <c:spPr>
            <a:solidFill>
              <a:srgbClr val="00B05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Windsor</c:v>
                </c:pt>
                <c:pt idx="1">
                  <c:v>Day Trip Berks</c:v>
                </c:pt>
                <c:pt idx="2">
                  <c:v>All Day Trippers</c:v>
                </c:pt>
              </c:strCache>
            </c:strRef>
          </c:cat>
          <c:val>
            <c:numRef>
              <c:f>Sheet1!$D$2:$D$4</c:f>
              <c:numCache>
                <c:formatCode>0%</c:formatCode>
                <c:ptCount val="3"/>
                <c:pt idx="0">
                  <c:v>0.37</c:v>
                </c:pt>
                <c:pt idx="1">
                  <c:v>0.38</c:v>
                </c:pt>
                <c:pt idx="2">
                  <c:v>0.38</c:v>
                </c:pt>
              </c:numCache>
            </c:numRef>
          </c:val>
        </c:ser>
        <c:ser>
          <c:idx val="3"/>
          <c:order val="3"/>
          <c:tx>
            <c:strRef>
              <c:f>Sheet1!$E$1</c:f>
              <c:strCache>
                <c:ptCount val="1"/>
                <c:pt idx="0">
                  <c:v>Oct-Dec</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Windsor</c:v>
                </c:pt>
                <c:pt idx="1">
                  <c:v>Day Trip Berks</c:v>
                </c:pt>
                <c:pt idx="2">
                  <c:v>All Day Trippers</c:v>
                </c:pt>
              </c:strCache>
            </c:strRef>
          </c:cat>
          <c:val>
            <c:numRef>
              <c:f>Sheet1!$E$2:$E$4</c:f>
              <c:numCache>
                <c:formatCode>0%</c:formatCode>
                <c:ptCount val="3"/>
                <c:pt idx="0">
                  <c:v>0.13</c:v>
                </c:pt>
                <c:pt idx="1">
                  <c:v>0.13</c:v>
                </c:pt>
                <c:pt idx="2">
                  <c:v>0.16</c:v>
                </c:pt>
              </c:numCache>
            </c:numRef>
          </c:val>
        </c:ser>
        <c:dLbls>
          <c:showLegendKey val="0"/>
          <c:showVal val="1"/>
          <c:showCatName val="0"/>
          <c:showSerName val="0"/>
          <c:showPercent val="0"/>
          <c:showBubbleSize val="0"/>
        </c:dLbls>
        <c:gapWidth val="49"/>
        <c:overlap val="100"/>
        <c:axId val="553154096"/>
        <c:axId val="553154488"/>
      </c:barChart>
      <c:catAx>
        <c:axId val="553154096"/>
        <c:scaling>
          <c:orientation val="minMax"/>
        </c:scaling>
        <c:delete val="0"/>
        <c:axPos val="b"/>
        <c:numFmt formatCode="General" sourceLinked="0"/>
        <c:majorTickMark val="none"/>
        <c:minorTickMark val="none"/>
        <c:tickLblPos val="nextTo"/>
        <c:txPr>
          <a:bodyPr/>
          <a:lstStyle/>
          <a:p>
            <a:pPr>
              <a:defRPr sz="600"/>
            </a:pPr>
            <a:endParaRPr lang="en-US"/>
          </a:p>
        </c:txPr>
        <c:crossAx val="553154488"/>
        <c:crosses val="autoZero"/>
        <c:auto val="1"/>
        <c:lblAlgn val="ctr"/>
        <c:lblOffset val="100"/>
        <c:noMultiLvlLbl val="0"/>
      </c:catAx>
      <c:valAx>
        <c:axId val="553154488"/>
        <c:scaling>
          <c:orientation val="minMax"/>
        </c:scaling>
        <c:delete val="1"/>
        <c:axPos val="l"/>
        <c:numFmt formatCode="0%" sourceLinked="1"/>
        <c:majorTickMark val="none"/>
        <c:minorTickMark val="none"/>
        <c:tickLblPos val="nextTo"/>
        <c:crossAx val="553154096"/>
        <c:crosses val="autoZero"/>
        <c:crossBetween val="between"/>
      </c:valAx>
    </c:plotArea>
    <c:legend>
      <c:legendPos val="b"/>
      <c:layout>
        <c:manualLayout>
          <c:xMode val="edge"/>
          <c:yMode val="edge"/>
          <c:x val="7.3199780437058378E-4"/>
          <c:y val="0.84698142630223361"/>
          <c:w val="0.99926800219562939"/>
          <c:h val="0.10612442945329363"/>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892629263378582E-2"/>
          <c:y val="8.1150456088311007E-2"/>
          <c:w val="0.96621474147324282"/>
          <c:h val="0.91884954391168883"/>
        </c:manualLayout>
      </c:layout>
      <c:barChart>
        <c:barDir val="bar"/>
        <c:grouping val="percentStacked"/>
        <c:varyColors val="0"/>
        <c:ser>
          <c:idx val="0"/>
          <c:order val="0"/>
          <c:tx>
            <c:strRef>
              <c:f>Sheet1!$B$1</c:f>
              <c:strCache>
                <c:ptCount val="1"/>
                <c:pt idx="0">
                  <c:v>Series 1</c:v>
                </c:pt>
              </c:strCache>
            </c:strRef>
          </c:tx>
          <c:invertIfNegative val="0"/>
          <c:dLbls>
            <c:dLbl>
              <c:idx val="0"/>
              <c:tx>
                <c:rich>
                  <a:bodyPr/>
                  <a:lstStyle/>
                  <a:p>
                    <a:r>
                      <a:rPr lang="en-US" dirty="0" smtClean="0"/>
                      <a:t>1,130k</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General</c:formatCode>
                <c:ptCount val="1"/>
                <c:pt idx="0">
                  <c:v>1130</c:v>
                </c:pt>
              </c:numCache>
            </c:numRef>
          </c:val>
        </c:ser>
        <c:ser>
          <c:idx val="1"/>
          <c:order val="1"/>
          <c:tx>
            <c:strRef>
              <c:f>Sheet1!$C$1</c:f>
              <c:strCache>
                <c:ptCount val="1"/>
                <c:pt idx="0">
                  <c:v>Series 2</c:v>
                </c:pt>
              </c:strCache>
            </c:strRef>
          </c:tx>
          <c:invertIfNegative val="0"/>
          <c:dLbls>
            <c:dLbl>
              <c:idx val="0"/>
              <c:tx>
                <c:rich>
                  <a:bodyPr/>
                  <a:lstStyle/>
                  <a:p>
                    <a:r>
                      <a:rPr lang="en-US" smtClean="0"/>
                      <a:t>513k</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General</c:formatCode>
                <c:ptCount val="1"/>
                <c:pt idx="0">
                  <c:v>513</c:v>
                </c:pt>
              </c:numCache>
            </c:numRef>
          </c:val>
        </c:ser>
        <c:ser>
          <c:idx val="2"/>
          <c:order val="2"/>
          <c:tx>
            <c:strRef>
              <c:f>Sheet1!$D$1</c:f>
              <c:strCache>
                <c:ptCount val="1"/>
                <c:pt idx="0">
                  <c:v>Series 3</c:v>
                </c:pt>
              </c:strCache>
            </c:strRef>
          </c:tx>
          <c:invertIfNegative val="0"/>
          <c:dLbls>
            <c:dLbl>
              <c:idx val="0"/>
              <c:tx>
                <c:rich>
                  <a:bodyPr/>
                  <a:lstStyle/>
                  <a:p>
                    <a:r>
                      <a:rPr lang="en-US" smtClean="0"/>
                      <a:t>429k</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Sheet1!$D$2</c:f>
              <c:numCache>
                <c:formatCode>General</c:formatCode>
                <c:ptCount val="1"/>
                <c:pt idx="0">
                  <c:v>429</c:v>
                </c:pt>
              </c:numCache>
            </c:numRef>
          </c:val>
        </c:ser>
        <c:ser>
          <c:idx val="3"/>
          <c:order val="3"/>
          <c:tx>
            <c:strRef>
              <c:f>Sheet1!$E$1</c:f>
              <c:strCache>
                <c:ptCount val="1"/>
                <c:pt idx="0">
                  <c:v>Series 4</c:v>
                </c:pt>
              </c:strCache>
            </c:strRef>
          </c:tx>
          <c:invertIfNegative val="0"/>
          <c:dLbls>
            <c:dLbl>
              <c:idx val="0"/>
              <c:tx>
                <c:rich>
                  <a:bodyPr/>
                  <a:lstStyle/>
                  <a:p>
                    <a:r>
                      <a:rPr lang="en-US" smtClean="0"/>
                      <a:t>340k</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Sheet1!$E$2</c:f>
              <c:numCache>
                <c:formatCode>General</c:formatCode>
                <c:ptCount val="1"/>
                <c:pt idx="0">
                  <c:v>340</c:v>
                </c:pt>
              </c:numCache>
            </c:numRef>
          </c:val>
        </c:ser>
        <c:ser>
          <c:idx val="4"/>
          <c:order val="4"/>
          <c:tx>
            <c:strRef>
              <c:f>Sheet1!$F$1</c:f>
              <c:strCache>
                <c:ptCount val="1"/>
                <c:pt idx="0">
                  <c:v>Series 5</c:v>
                </c:pt>
              </c:strCache>
            </c:strRef>
          </c:tx>
          <c:invertIfNegative val="0"/>
          <c:dLbls>
            <c:dLbl>
              <c:idx val="0"/>
              <c:tx>
                <c:rich>
                  <a:bodyPr/>
                  <a:lstStyle/>
                  <a:p>
                    <a:pPr>
                      <a:defRPr sz="1200">
                        <a:solidFill>
                          <a:schemeClr val="bg1"/>
                        </a:solidFill>
                      </a:defRPr>
                    </a:pPr>
                    <a:r>
                      <a:rPr lang="en-US" smtClean="0"/>
                      <a:t>130k</a:t>
                    </a:r>
                    <a:endParaRPr lang="en-US" dirty="0"/>
                  </a:p>
                </c:rich>
              </c:tx>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Sheet1!$F$2</c:f>
              <c:numCache>
                <c:formatCode>General</c:formatCode>
                <c:ptCount val="1"/>
                <c:pt idx="0">
                  <c:v>130</c:v>
                </c:pt>
              </c:numCache>
            </c:numRef>
          </c:val>
        </c:ser>
        <c:ser>
          <c:idx val="5"/>
          <c:order val="5"/>
          <c:tx>
            <c:strRef>
              <c:f>Sheet1!$G$1</c:f>
              <c:strCache>
                <c:ptCount val="1"/>
                <c:pt idx="0">
                  <c:v>Series 6</c:v>
                </c:pt>
              </c:strCache>
            </c:strRef>
          </c:tx>
          <c:invertIfNegative val="0"/>
          <c:dLbls>
            <c:dLbl>
              <c:idx val="0"/>
              <c:tx>
                <c:rich>
                  <a:bodyPr/>
                  <a:lstStyle/>
                  <a:p>
                    <a:r>
                      <a:rPr lang="en-US" smtClean="0"/>
                      <a:t>127k</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Sheet1!$G$2</c:f>
              <c:numCache>
                <c:formatCode>General</c:formatCode>
                <c:ptCount val="1"/>
                <c:pt idx="0">
                  <c:v>127</c:v>
                </c:pt>
              </c:numCache>
            </c:numRef>
          </c:val>
        </c:ser>
        <c:ser>
          <c:idx val="6"/>
          <c:order val="6"/>
          <c:tx>
            <c:strRef>
              <c:f>Sheet1!$H$1</c:f>
              <c:strCache>
                <c:ptCount val="1"/>
                <c:pt idx="0">
                  <c:v>Series 7</c:v>
                </c:pt>
              </c:strCache>
            </c:strRef>
          </c:tx>
          <c:invertIfNegative val="0"/>
          <c:dLbls>
            <c:dLbl>
              <c:idx val="0"/>
              <c:tx>
                <c:rich>
                  <a:bodyPr/>
                  <a:lstStyle/>
                  <a:p>
                    <a:pPr>
                      <a:defRPr sz="1200">
                        <a:solidFill>
                          <a:schemeClr val="bg1"/>
                        </a:solidFill>
                      </a:defRPr>
                    </a:pPr>
                    <a:r>
                      <a:rPr lang="en-US" smtClean="0"/>
                      <a:t>112k</a:t>
                    </a:r>
                    <a:endParaRPr lang="en-US"/>
                  </a:p>
                </c:rich>
              </c:tx>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Sheet1!$H$2</c:f>
              <c:numCache>
                <c:formatCode>General</c:formatCode>
                <c:ptCount val="1"/>
                <c:pt idx="0">
                  <c:v>112</c:v>
                </c:pt>
              </c:numCache>
            </c:numRef>
          </c:val>
        </c:ser>
        <c:ser>
          <c:idx val="7"/>
          <c:order val="7"/>
          <c:tx>
            <c:strRef>
              <c:f>Sheet1!$I$1</c:f>
              <c:strCache>
                <c:ptCount val="1"/>
                <c:pt idx="0">
                  <c:v>Series 8</c:v>
                </c:pt>
              </c:strCache>
            </c:strRef>
          </c:tx>
          <c:invertIfNegative val="0"/>
          <c:dLbls>
            <c:dLbl>
              <c:idx val="0"/>
              <c:tx>
                <c:rich>
                  <a:bodyPr/>
                  <a:lstStyle/>
                  <a:p>
                    <a:r>
                      <a:rPr lang="en-US" smtClean="0"/>
                      <a:t>91k</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Sheet1!$I$2</c:f>
              <c:numCache>
                <c:formatCode>General</c:formatCode>
                <c:ptCount val="1"/>
                <c:pt idx="0">
                  <c:v>91</c:v>
                </c:pt>
              </c:numCache>
            </c:numRef>
          </c:val>
        </c:ser>
        <c:ser>
          <c:idx val="8"/>
          <c:order val="8"/>
          <c:tx>
            <c:strRef>
              <c:f>Sheet1!$J$1</c:f>
              <c:strCache>
                <c:ptCount val="1"/>
                <c:pt idx="0">
                  <c:v>Series 9</c:v>
                </c:pt>
              </c:strCache>
            </c:strRef>
          </c:tx>
          <c:invertIfNegative val="0"/>
          <c:dLbls>
            <c:dLbl>
              <c:idx val="0"/>
              <c:tx>
                <c:rich>
                  <a:bodyPr/>
                  <a:lstStyle/>
                  <a:p>
                    <a:r>
                      <a:rPr lang="en-US" smtClean="0"/>
                      <a:t>75k</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Sheet1!$J$2</c:f>
              <c:numCache>
                <c:formatCode>General</c:formatCode>
                <c:ptCount val="1"/>
                <c:pt idx="0">
                  <c:v>75</c:v>
                </c:pt>
              </c:numCache>
            </c:numRef>
          </c:val>
        </c:ser>
        <c:ser>
          <c:idx val="9"/>
          <c:order val="9"/>
          <c:tx>
            <c:strRef>
              <c:f>Sheet1!$K$1</c:f>
              <c:strCache>
                <c:ptCount val="1"/>
                <c:pt idx="0">
                  <c:v>EM</c:v>
                </c:pt>
              </c:strCache>
            </c:strRef>
          </c:tx>
          <c:invertIfNegative val="0"/>
          <c:dLbls>
            <c:dLbl>
              <c:idx val="0"/>
              <c:layout>
                <c:manualLayout>
                  <c:x val="1.1261622747025423E-16"/>
                  <c:y val="-8.1516018218509137E-2"/>
                </c:manualLayout>
              </c:layout>
              <c:tx>
                <c:rich>
                  <a:bodyPr/>
                  <a:lstStyle/>
                  <a:p>
                    <a:pPr>
                      <a:defRPr sz="800" b="1">
                        <a:solidFill>
                          <a:schemeClr val="bg1"/>
                        </a:solidFill>
                      </a:defRPr>
                    </a:pPr>
                    <a:r>
                      <a:rPr lang="en-US" b="1" dirty="0" smtClean="0">
                        <a:solidFill>
                          <a:schemeClr val="bg1"/>
                        </a:solidFill>
                      </a:rPr>
                      <a:t>33k</a:t>
                    </a:r>
                    <a:endParaRPr lang="en-US" b="1" dirty="0">
                      <a:solidFill>
                        <a:schemeClr val="bg1"/>
                      </a:solidFill>
                    </a:endParaRPr>
                  </a:p>
                </c:rich>
              </c:tx>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Category 1</c:v>
                </c:pt>
              </c:strCache>
            </c:strRef>
          </c:cat>
          <c:val>
            <c:numRef>
              <c:f>Sheet1!$K$2</c:f>
              <c:numCache>
                <c:formatCode>General</c:formatCode>
                <c:ptCount val="1"/>
                <c:pt idx="0">
                  <c:v>33</c:v>
                </c:pt>
              </c:numCache>
            </c:numRef>
          </c:val>
        </c:ser>
        <c:ser>
          <c:idx val="10"/>
          <c:order val="10"/>
          <c:tx>
            <c:strRef>
              <c:f>Sheet1!$L$1</c:f>
              <c:strCache>
                <c:ptCount val="1"/>
                <c:pt idx="0">
                  <c:v>NE2</c:v>
                </c:pt>
              </c:strCache>
            </c:strRef>
          </c:tx>
          <c:invertIfNegative val="0"/>
          <c:dLbls>
            <c:dLbl>
              <c:idx val="0"/>
              <c:tx>
                <c:rich>
                  <a:bodyPr/>
                  <a:lstStyle/>
                  <a:p>
                    <a:r>
                      <a:rPr lang="en-US" smtClean="0"/>
                      <a:t>31k</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Sheet1!$L$2</c:f>
              <c:numCache>
                <c:formatCode>General</c:formatCode>
                <c:ptCount val="1"/>
                <c:pt idx="0">
                  <c:v>31</c:v>
                </c:pt>
              </c:numCache>
            </c:numRef>
          </c:val>
        </c:ser>
        <c:ser>
          <c:idx val="11"/>
          <c:order val="11"/>
          <c:tx>
            <c:strRef>
              <c:f>Sheet1!$M$1</c:f>
              <c:strCache>
                <c:ptCount val="1"/>
                <c:pt idx="0">
                  <c:v>Series 12</c:v>
                </c:pt>
              </c:strCache>
            </c:strRef>
          </c:tx>
          <c:invertIfNegative val="0"/>
          <c:dLbls>
            <c:dLbl>
              <c:idx val="0"/>
              <c:layout>
                <c:manualLayout>
                  <c:x val="-1.5356935693980529E-3"/>
                  <c:y val="-0.18748684190257106"/>
                </c:manualLayout>
              </c:layout>
              <c:tx>
                <c:rich>
                  <a:bodyPr/>
                  <a:lstStyle/>
                  <a:p>
                    <a:pPr>
                      <a:defRPr sz="800">
                        <a:solidFill>
                          <a:schemeClr val="bg1"/>
                        </a:solidFill>
                      </a:defRPr>
                    </a:pPr>
                    <a:r>
                      <a:rPr lang="en-US" dirty="0" smtClean="0">
                        <a:solidFill>
                          <a:schemeClr val="bg1"/>
                        </a:solidFill>
                      </a:rPr>
                      <a:t>22k</a:t>
                    </a:r>
                    <a:endParaRPr lang="en-US" dirty="0">
                      <a:solidFill>
                        <a:schemeClr val="bg1"/>
                      </a:solidFill>
                    </a:endParaRPr>
                  </a:p>
                </c:rich>
              </c:tx>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Sheet1!$M$2</c:f>
              <c:numCache>
                <c:formatCode>General</c:formatCode>
                <c:ptCount val="1"/>
                <c:pt idx="0">
                  <c:v>22</c:v>
                </c:pt>
              </c:numCache>
            </c:numRef>
          </c:val>
        </c:ser>
        <c:dLbls>
          <c:showLegendKey val="0"/>
          <c:showVal val="0"/>
          <c:showCatName val="0"/>
          <c:showSerName val="0"/>
          <c:showPercent val="0"/>
          <c:showBubbleSize val="0"/>
        </c:dLbls>
        <c:gapWidth val="45"/>
        <c:overlap val="100"/>
        <c:axId val="561157256"/>
        <c:axId val="561154120"/>
      </c:barChart>
      <c:catAx>
        <c:axId val="561157256"/>
        <c:scaling>
          <c:orientation val="minMax"/>
        </c:scaling>
        <c:delete val="1"/>
        <c:axPos val="l"/>
        <c:numFmt formatCode="General" sourceLinked="0"/>
        <c:majorTickMark val="out"/>
        <c:minorTickMark val="none"/>
        <c:tickLblPos val="nextTo"/>
        <c:crossAx val="561154120"/>
        <c:crosses val="autoZero"/>
        <c:auto val="1"/>
        <c:lblAlgn val="ctr"/>
        <c:lblOffset val="100"/>
        <c:noMultiLvlLbl val="0"/>
      </c:catAx>
      <c:valAx>
        <c:axId val="561154120"/>
        <c:scaling>
          <c:orientation val="minMax"/>
        </c:scaling>
        <c:delete val="1"/>
        <c:axPos val="b"/>
        <c:numFmt formatCode="0%" sourceLinked="1"/>
        <c:majorTickMark val="out"/>
        <c:minorTickMark val="none"/>
        <c:tickLblPos val="nextTo"/>
        <c:crossAx val="5611572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Independent</c:v>
                </c:pt>
              </c:strCache>
            </c:strRef>
          </c:tx>
          <c:spPr>
            <a:solidFill>
              <a:schemeClr val="tx1">
                <a:lumMod val="10000"/>
                <a:lumOff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Windsor</c:v>
                </c:pt>
                <c:pt idx="1">
                  <c:v>Day Trip Berks</c:v>
                </c:pt>
                <c:pt idx="2">
                  <c:v>All Day Trippers</c:v>
                </c:pt>
              </c:strCache>
            </c:strRef>
          </c:cat>
          <c:val>
            <c:numRef>
              <c:f>Sheet1!$B$2:$B$4</c:f>
              <c:numCache>
                <c:formatCode>0%</c:formatCode>
                <c:ptCount val="3"/>
                <c:pt idx="0">
                  <c:v>0.7</c:v>
                </c:pt>
                <c:pt idx="1">
                  <c:v>0.72</c:v>
                </c:pt>
                <c:pt idx="2">
                  <c:v>0.75</c:v>
                </c:pt>
              </c:numCache>
            </c:numRef>
          </c:val>
        </c:ser>
        <c:ser>
          <c:idx val="1"/>
          <c:order val="1"/>
          <c:tx>
            <c:strRef>
              <c:f>Sheet1!$C$1</c:f>
              <c:strCache>
                <c:ptCount val="1"/>
                <c:pt idx="0">
                  <c:v>Package</c:v>
                </c:pt>
              </c:strCache>
            </c:strRef>
          </c:tx>
          <c:spPr>
            <a:solidFill>
              <a:schemeClr val="tx1">
                <a:lumMod val="75000"/>
                <a:lumOff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Windsor</c:v>
                </c:pt>
                <c:pt idx="1">
                  <c:v>Day Trip Berks</c:v>
                </c:pt>
                <c:pt idx="2">
                  <c:v>All Day Trippers</c:v>
                </c:pt>
              </c:strCache>
            </c:strRef>
          </c:cat>
          <c:val>
            <c:numRef>
              <c:f>Sheet1!$C$2:$C$4</c:f>
              <c:numCache>
                <c:formatCode>0%</c:formatCode>
                <c:ptCount val="3"/>
                <c:pt idx="0">
                  <c:v>0.3</c:v>
                </c:pt>
                <c:pt idx="1">
                  <c:v>0.28000000000000003</c:v>
                </c:pt>
                <c:pt idx="2">
                  <c:v>0.25</c:v>
                </c:pt>
              </c:numCache>
            </c:numRef>
          </c:val>
        </c:ser>
        <c:dLbls>
          <c:showLegendKey val="0"/>
          <c:showVal val="1"/>
          <c:showCatName val="0"/>
          <c:showSerName val="0"/>
          <c:showPercent val="0"/>
          <c:showBubbleSize val="0"/>
        </c:dLbls>
        <c:gapWidth val="49"/>
        <c:overlap val="100"/>
        <c:axId val="553159584"/>
        <c:axId val="553155272"/>
      </c:barChart>
      <c:catAx>
        <c:axId val="553159584"/>
        <c:scaling>
          <c:orientation val="minMax"/>
        </c:scaling>
        <c:delete val="0"/>
        <c:axPos val="b"/>
        <c:numFmt formatCode="General" sourceLinked="0"/>
        <c:majorTickMark val="none"/>
        <c:minorTickMark val="none"/>
        <c:tickLblPos val="nextTo"/>
        <c:txPr>
          <a:bodyPr/>
          <a:lstStyle/>
          <a:p>
            <a:pPr>
              <a:defRPr sz="600"/>
            </a:pPr>
            <a:endParaRPr lang="en-US"/>
          </a:p>
        </c:txPr>
        <c:crossAx val="553155272"/>
        <c:crosses val="autoZero"/>
        <c:auto val="1"/>
        <c:lblAlgn val="ctr"/>
        <c:lblOffset val="100"/>
        <c:noMultiLvlLbl val="0"/>
      </c:catAx>
      <c:valAx>
        <c:axId val="553155272"/>
        <c:scaling>
          <c:orientation val="minMax"/>
        </c:scaling>
        <c:delete val="1"/>
        <c:axPos val="l"/>
        <c:numFmt formatCode="0%" sourceLinked="1"/>
        <c:majorTickMark val="none"/>
        <c:minorTickMark val="none"/>
        <c:tickLblPos val="nextTo"/>
        <c:crossAx val="553159584"/>
        <c:crosses val="autoZero"/>
        <c:crossBetween val="between"/>
      </c:valAx>
    </c:plotArea>
    <c:legend>
      <c:legendPos val="b"/>
      <c:layout>
        <c:manualLayout>
          <c:xMode val="edge"/>
          <c:yMode val="edge"/>
          <c:x val="3.2355526775007859E-2"/>
          <c:y val="0.86109621103717549"/>
          <c:w val="0.95151912756551194"/>
          <c:h val="7.0826524042985187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chemeClr val="accent2">
                <a:lumMod val="75000"/>
              </a:schemeClr>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1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Aged 16-34 years</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Day Trip Oxford</c:v>
                </c:pt>
                <c:pt idx="1">
                  <c:v>Day Trip Oxon</c:v>
                </c:pt>
                <c:pt idx="2">
                  <c:v>All Day Trippers</c:v>
                </c:pt>
              </c:strCache>
            </c:strRef>
          </c:cat>
          <c:val>
            <c:numRef>
              <c:f>Sheet1!$B$2:$B$5</c:f>
              <c:numCache>
                <c:formatCode>0%</c:formatCode>
                <c:ptCount val="3"/>
                <c:pt idx="0">
                  <c:v>0.35</c:v>
                </c:pt>
                <c:pt idx="1">
                  <c:v>0.32</c:v>
                </c:pt>
                <c:pt idx="2">
                  <c:v>0.32</c:v>
                </c:pt>
              </c:numCache>
            </c:numRef>
          </c:val>
        </c:ser>
        <c:ser>
          <c:idx val="1"/>
          <c:order val="1"/>
          <c:tx>
            <c:strRef>
              <c:f>Sheet1!$C$1</c:f>
              <c:strCache>
                <c:ptCount val="1"/>
                <c:pt idx="0">
                  <c:v>Aged 35-54 years</c:v>
                </c:pt>
              </c:strCache>
            </c:strRef>
          </c:tx>
          <c:spPr>
            <a:solidFill>
              <a:schemeClr val="accent4"/>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Day Trip Oxford</c:v>
                </c:pt>
                <c:pt idx="1">
                  <c:v>Day Trip Oxon</c:v>
                </c:pt>
                <c:pt idx="2">
                  <c:v>All Day Trippers</c:v>
                </c:pt>
              </c:strCache>
            </c:strRef>
          </c:cat>
          <c:val>
            <c:numRef>
              <c:f>Sheet1!$C$2:$C$5</c:f>
              <c:numCache>
                <c:formatCode>0%</c:formatCode>
                <c:ptCount val="3"/>
                <c:pt idx="0">
                  <c:v>0.4</c:v>
                </c:pt>
                <c:pt idx="1">
                  <c:v>0.41</c:v>
                </c:pt>
                <c:pt idx="2">
                  <c:v>0.43</c:v>
                </c:pt>
              </c:numCache>
            </c:numRef>
          </c:val>
        </c:ser>
        <c:ser>
          <c:idx val="2"/>
          <c:order val="2"/>
          <c:tx>
            <c:strRef>
              <c:f>Sheet1!$D$1</c:f>
              <c:strCache>
                <c:ptCount val="1"/>
                <c:pt idx="0">
                  <c:v>Aged 55 years or over</c:v>
                </c:pt>
              </c:strCache>
            </c:strRef>
          </c:tx>
          <c:spPr>
            <a:solidFill>
              <a:srgbClr val="646363"/>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Day Trip Oxford</c:v>
                </c:pt>
                <c:pt idx="1">
                  <c:v>Day Trip Oxon</c:v>
                </c:pt>
                <c:pt idx="2">
                  <c:v>All Day Trippers</c:v>
                </c:pt>
              </c:strCache>
            </c:strRef>
          </c:cat>
          <c:val>
            <c:numRef>
              <c:f>Sheet1!$D$2:$D$5</c:f>
              <c:numCache>
                <c:formatCode>0%</c:formatCode>
                <c:ptCount val="3"/>
                <c:pt idx="0">
                  <c:v>0.25</c:v>
                </c:pt>
                <c:pt idx="1">
                  <c:v>0.27</c:v>
                </c:pt>
                <c:pt idx="2">
                  <c:v>0.25</c:v>
                </c:pt>
              </c:numCache>
            </c:numRef>
          </c:val>
        </c:ser>
        <c:dLbls>
          <c:showLegendKey val="0"/>
          <c:showVal val="1"/>
          <c:showCatName val="0"/>
          <c:showSerName val="0"/>
          <c:showPercent val="0"/>
          <c:showBubbleSize val="0"/>
        </c:dLbls>
        <c:gapWidth val="49"/>
        <c:overlap val="100"/>
        <c:axId val="553149000"/>
        <c:axId val="553149784"/>
      </c:barChart>
      <c:catAx>
        <c:axId val="553149000"/>
        <c:scaling>
          <c:orientation val="minMax"/>
        </c:scaling>
        <c:delete val="0"/>
        <c:axPos val="b"/>
        <c:numFmt formatCode="General" sourceLinked="0"/>
        <c:majorTickMark val="none"/>
        <c:minorTickMark val="none"/>
        <c:tickLblPos val="nextTo"/>
        <c:txPr>
          <a:bodyPr/>
          <a:lstStyle/>
          <a:p>
            <a:pPr>
              <a:defRPr sz="600"/>
            </a:pPr>
            <a:endParaRPr lang="en-US"/>
          </a:p>
        </c:txPr>
        <c:crossAx val="553149784"/>
        <c:crosses val="autoZero"/>
        <c:auto val="1"/>
        <c:lblAlgn val="ctr"/>
        <c:lblOffset val="100"/>
        <c:noMultiLvlLbl val="0"/>
      </c:catAx>
      <c:valAx>
        <c:axId val="553149784"/>
        <c:scaling>
          <c:orientation val="minMax"/>
        </c:scaling>
        <c:delete val="1"/>
        <c:axPos val="l"/>
        <c:numFmt formatCode="0%" sourceLinked="1"/>
        <c:majorTickMark val="none"/>
        <c:minorTickMark val="none"/>
        <c:tickLblPos val="nextTo"/>
        <c:crossAx val="553149000"/>
        <c:crosses val="autoZero"/>
        <c:crossBetween val="between"/>
      </c:valAx>
    </c:plotArea>
    <c:legend>
      <c:legendPos val="b"/>
      <c:layout>
        <c:manualLayout>
          <c:xMode val="edge"/>
          <c:yMode val="edge"/>
          <c:x val="0"/>
          <c:y val="0.86597901418973122"/>
          <c:w val="1"/>
          <c:h val="0.13273953983345216"/>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Male</c:v>
                </c:pt>
              </c:strCache>
            </c:strRef>
          </c:tx>
          <c:spPr>
            <a:solidFill>
              <a:schemeClr val="accent5"/>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Day Trip Oxford</c:v>
                </c:pt>
                <c:pt idx="1">
                  <c:v>Day Trip Oxon</c:v>
                </c:pt>
                <c:pt idx="2">
                  <c:v>All Day Trippers</c:v>
                </c:pt>
              </c:strCache>
            </c:strRef>
          </c:cat>
          <c:val>
            <c:numRef>
              <c:f>Sheet1!$B$2:$B$5</c:f>
              <c:numCache>
                <c:formatCode>0%</c:formatCode>
                <c:ptCount val="3"/>
                <c:pt idx="0">
                  <c:v>0.39</c:v>
                </c:pt>
                <c:pt idx="1">
                  <c:v>0.4</c:v>
                </c:pt>
                <c:pt idx="2">
                  <c:v>0.51</c:v>
                </c:pt>
              </c:numCache>
            </c:numRef>
          </c:val>
        </c:ser>
        <c:ser>
          <c:idx val="1"/>
          <c:order val="1"/>
          <c:tx>
            <c:strRef>
              <c:f>Sheet1!$C$1</c:f>
              <c:strCache>
                <c:ptCount val="1"/>
                <c:pt idx="0">
                  <c:v>Female</c:v>
                </c:pt>
              </c:strCache>
            </c:strRef>
          </c:tx>
          <c:spPr>
            <a:solidFill>
              <a:schemeClr val="accent2">
                <a:lumMod val="40000"/>
                <a:lumOff val="6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Day Trip Oxford</c:v>
                </c:pt>
                <c:pt idx="1">
                  <c:v>Day Trip Oxon</c:v>
                </c:pt>
                <c:pt idx="2">
                  <c:v>All Day Trippers</c:v>
                </c:pt>
              </c:strCache>
            </c:strRef>
          </c:cat>
          <c:val>
            <c:numRef>
              <c:f>Sheet1!$C$2:$C$5</c:f>
              <c:numCache>
                <c:formatCode>0%</c:formatCode>
                <c:ptCount val="3"/>
                <c:pt idx="0">
                  <c:v>0.61</c:v>
                </c:pt>
                <c:pt idx="1">
                  <c:v>0.6</c:v>
                </c:pt>
                <c:pt idx="2">
                  <c:v>0.49</c:v>
                </c:pt>
              </c:numCache>
            </c:numRef>
          </c:val>
        </c:ser>
        <c:dLbls>
          <c:showLegendKey val="0"/>
          <c:showVal val="1"/>
          <c:showCatName val="0"/>
          <c:showSerName val="0"/>
          <c:showPercent val="0"/>
          <c:showBubbleSize val="0"/>
        </c:dLbls>
        <c:gapWidth val="49"/>
        <c:overlap val="100"/>
        <c:axId val="553152920"/>
        <c:axId val="553153312"/>
      </c:barChart>
      <c:catAx>
        <c:axId val="553152920"/>
        <c:scaling>
          <c:orientation val="minMax"/>
        </c:scaling>
        <c:delete val="0"/>
        <c:axPos val="b"/>
        <c:numFmt formatCode="General" sourceLinked="0"/>
        <c:majorTickMark val="none"/>
        <c:minorTickMark val="none"/>
        <c:tickLblPos val="nextTo"/>
        <c:txPr>
          <a:bodyPr/>
          <a:lstStyle/>
          <a:p>
            <a:pPr>
              <a:defRPr sz="600"/>
            </a:pPr>
            <a:endParaRPr lang="en-US"/>
          </a:p>
        </c:txPr>
        <c:crossAx val="553153312"/>
        <c:crosses val="autoZero"/>
        <c:auto val="1"/>
        <c:lblAlgn val="ctr"/>
        <c:lblOffset val="100"/>
        <c:noMultiLvlLbl val="0"/>
      </c:catAx>
      <c:valAx>
        <c:axId val="553153312"/>
        <c:scaling>
          <c:orientation val="minMax"/>
        </c:scaling>
        <c:delete val="1"/>
        <c:axPos val="l"/>
        <c:numFmt formatCode="0%" sourceLinked="1"/>
        <c:majorTickMark val="none"/>
        <c:minorTickMark val="none"/>
        <c:tickLblPos val="nextTo"/>
        <c:crossAx val="553152920"/>
        <c:crosses val="autoZero"/>
        <c:crossBetween val="between"/>
      </c:valAx>
    </c:plotArea>
    <c:legend>
      <c:legendPos val="b"/>
      <c:layout>
        <c:manualLayout>
          <c:xMode val="edge"/>
          <c:yMode val="edge"/>
          <c:x val="0.12554654137407381"/>
          <c:y val="0.83161726544551828"/>
          <c:w val="0.71784440182327502"/>
          <c:h val="7.4052432517661734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Air</c:v>
                </c:pt>
              </c:strCache>
            </c:strRef>
          </c:tx>
          <c:spPr>
            <a:solidFill>
              <a:srgbClr val="C0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Oxford</c:v>
                </c:pt>
                <c:pt idx="1">
                  <c:v>Day Trip Oxon</c:v>
                </c:pt>
                <c:pt idx="2">
                  <c:v>All Day Trippers</c:v>
                </c:pt>
              </c:strCache>
            </c:strRef>
          </c:cat>
          <c:val>
            <c:numRef>
              <c:f>Sheet1!$B$2:$B$4</c:f>
              <c:numCache>
                <c:formatCode>0%</c:formatCode>
                <c:ptCount val="3"/>
                <c:pt idx="0">
                  <c:v>0.39</c:v>
                </c:pt>
                <c:pt idx="1">
                  <c:v>0.44</c:v>
                </c:pt>
                <c:pt idx="2">
                  <c:v>0.59</c:v>
                </c:pt>
              </c:numCache>
            </c:numRef>
          </c:val>
        </c:ser>
        <c:ser>
          <c:idx val="1"/>
          <c:order val="1"/>
          <c:tx>
            <c:strRef>
              <c:f>Sheet1!$C$1</c:f>
              <c:strCache>
                <c:ptCount val="1"/>
                <c:pt idx="0">
                  <c:v>Foot</c:v>
                </c:pt>
              </c:strCache>
            </c:strRef>
          </c:tx>
          <c:spPr>
            <a:solidFill>
              <a:schemeClr val="bg2">
                <a:lumMod val="60000"/>
                <a:lumOff val="4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Oxford</c:v>
                </c:pt>
                <c:pt idx="1">
                  <c:v>Day Trip Oxon</c:v>
                </c:pt>
                <c:pt idx="2">
                  <c:v>All Day Trippers</c:v>
                </c:pt>
              </c:strCache>
            </c:strRef>
          </c:cat>
          <c:val>
            <c:numRef>
              <c:f>Sheet1!$C$2:$C$4</c:f>
              <c:numCache>
                <c:formatCode>0%</c:formatCode>
                <c:ptCount val="3"/>
                <c:pt idx="0">
                  <c:v>0.21</c:v>
                </c:pt>
                <c:pt idx="1">
                  <c:v>0.19</c:v>
                </c:pt>
                <c:pt idx="2">
                  <c:v>0.1</c:v>
                </c:pt>
              </c:numCache>
            </c:numRef>
          </c:val>
        </c:ser>
        <c:ser>
          <c:idx val="2"/>
          <c:order val="2"/>
          <c:tx>
            <c:strRef>
              <c:f>Sheet1!$D$1</c:f>
              <c:strCache>
                <c:ptCount val="1"/>
                <c:pt idx="0">
                  <c:v>Private Vehicle</c:v>
                </c:pt>
              </c:strCache>
            </c:strRef>
          </c:tx>
          <c:spPr>
            <a:solidFill>
              <a:schemeClr val="accent6">
                <a:lumMod val="50000"/>
              </a:schemeClr>
            </a:solidFill>
          </c:spPr>
          <c:invertIfNegative val="0"/>
          <c:dLbls>
            <c:spPr>
              <a:noFill/>
              <a:ln>
                <a:noFill/>
              </a:ln>
              <a:effectLst/>
            </c:spPr>
            <c:txPr>
              <a:bodyPr/>
              <a:lstStyle/>
              <a:p>
                <a:pPr>
                  <a:defRPr sz="7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Oxford</c:v>
                </c:pt>
                <c:pt idx="1">
                  <c:v>Day Trip Oxon</c:v>
                </c:pt>
                <c:pt idx="2">
                  <c:v>All Day Trippers</c:v>
                </c:pt>
              </c:strCache>
            </c:strRef>
          </c:cat>
          <c:val>
            <c:numRef>
              <c:f>Sheet1!$D$2:$D$4</c:f>
              <c:numCache>
                <c:formatCode>0%</c:formatCode>
                <c:ptCount val="3"/>
                <c:pt idx="0">
                  <c:v>7.0000000000000007E-2</c:v>
                </c:pt>
                <c:pt idx="1">
                  <c:v>0.09</c:v>
                </c:pt>
                <c:pt idx="2">
                  <c:v>0.14000000000000001</c:v>
                </c:pt>
              </c:numCache>
            </c:numRef>
          </c:val>
        </c:ser>
        <c:ser>
          <c:idx val="3"/>
          <c:order val="3"/>
          <c:tx>
            <c:strRef>
              <c:f>Sheet1!$E$1</c:f>
              <c:strCache>
                <c:ptCount val="1"/>
                <c:pt idx="0">
                  <c:v>Coach</c:v>
                </c:pt>
              </c:strCache>
            </c:strRef>
          </c:tx>
          <c:spPr>
            <a:solidFill>
              <a:schemeClr val="bg1">
                <a:lumMod val="6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Oxford</c:v>
                </c:pt>
                <c:pt idx="1">
                  <c:v>Day Trip Oxon</c:v>
                </c:pt>
                <c:pt idx="2">
                  <c:v>All Day Trippers</c:v>
                </c:pt>
              </c:strCache>
            </c:strRef>
          </c:cat>
          <c:val>
            <c:numRef>
              <c:f>Sheet1!$E$2:$E$4</c:f>
              <c:numCache>
                <c:formatCode>0%</c:formatCode>
                <c:ptCount val="3"/>
                <c:pt idx="0">
                  <c:v>0.33</c:v>
                </c:pt>
                <c:pt idx="1">
                  <c:v>0.28999999999999998</c:v>
                </c:pt>
                <c:pt idx="2">
                  <c:v>0.17</c:v>
                </c:pt>
              </c:numCache>
            </c:numRef>
          </c:val>
        </c:ser>
        <c:dLbls>
          <c:showLegendKey val="0"/>
          <c:showVal val="1"/>
          <c:showCatName val="0"/>
          <c:showSerName val="0"/>
          <c:showPercent val="0"/>
          <c:showBubbleSize val="0"/>
        </c:dLbls>
        <c:gapWidth val="49"/>
        <c:overlap val="100"/>
        <c:axId val="553167032"/>
        <c:axId val="553163112"/>
      </c:barChart>
      <c:catAx>
        <c:axId val="553167032"/>
        <c:scaling>
          <c:orientation val="minMax"/>
        </c:scaling>
        <c:delete val="0"/>
        <c:axPos val="b"/>
        <c:numFmt formatCode="General" sourceLinked="0"/>
        <c:majorTickMark val="none"/>
        <c:minorTickMark val="none"/>
        <c:tickLblPos val="nextTo"/>
        <c:txPr>
          <a:bodyPr/>
          <a:lstStyle/>
          <a:p>
            <a:pPr>
              <a:defRPr sz="600"/>
            </a:pPr>
            <a:endParaRPr lang="en-US"/>
          </a:p>
        </c:txPr>
        <c:crossAx val="553163112"/>
        <c:crosses val="autoZero"/>
        <c:auto val="1"/>
        <c:lblAlgn val="ctr"/>
        <c:lblOffset val="100"/>
        <c:noMultiLvlLbl val="0"/>
      </c:catAx>
      <c:valAx>
        <c:axId val="553163112"/>
        <c:scaling>
          <c:orientation val="minMax"/>
        </c:scaling>
        <c:delete val="1"/>
        <c:axPos val="l"/>
        <c:numFmt formatCode="0%" sourceLinked="1"/>
        <c:majorTickMark val="none"/>
        <c:minorTickMark val="none"/>
        <c:tickLblPos val="nextTo"/>
        <c:crossAx val="553167032"/>
        <c:crosses val="autoZero"/>
        <c:crossBetween val="between"/>
      </c:valAx>
    </c:plotArea>
    <c:legend>
      <c:legendPos val="b"/>
      <c:layout>
        <c:manualLayout>
          <c:xMode val="edge"/>
          <c:yMode val="edge"/>
          <c:x val="4.5782782545438286E-2"/>
          <c:y val="0.8367386523977568"/>
          <c:w val="0.95035770902360273"/>
          <c:h val="0.12529637989080408"/>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4142693139659945"/>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Oxford</c:v>
                </c:pt>
                <c:pt idx="1">
                  <c:v>Day Trip Oxon</c:v>
                </c:pt>
                <c:pt idx="2">
                  <c:v>All Day Trippers</c:v>
                </c:pt>
              </c:strCache>
            </c:strRef>
          </c:cat>
          <c:val>
            <c:numRef>
              <c:f>Sheet1!$B$2:$B$4</c:f>
              <c:numCache>
                <c:formatCode>0%</c:formatCode>
                <c:ptCount val="3"/>
                <c:pt idx="0">
                  <c:v>0.3</c:v>
                </c:pt>
                <c:pt idx="1">
                  <c:v>0.27</c:v>
                </c:pt>
                <c:pt idx="2">
                  <c:v>0.2</c:v>
                </c:pt>
              </c:numCache>
            </c:numRef>
          </c:val>
        </c:ser>
        <c:ser>
          <c:idx val="1"/>
          <c:order val="1"/>
          <c:tx>
            <c:strRef>
              <c:f>Sheet1!$C$1</c:f>
              <c:strCache>
                <c:ptCount val="1"/>
                <c:pt idx="0">
                  <c:v>4-7 nights</c:v>
                </c:pt>
              </c:strCache>
            </c:strRef>
          </c:tx>
          <c:spPr>
            <a:solidFill>
              <a:schemeClr val="accent6">
                <a:lumMod val="75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Oxford</c:v>
                </c:pt>
                <c:pt idx="1">
                  <c:v>Day Trip Oxon</c:v>
                </c:pt>
                <c:pt idx="2">
                  <c:v>All Day Trippers</c:v>
                </c:pt>
              </c:strCache>
            </c:strRef>
          </c:cat>
          <c:val>
            <c:numRef>
              <c:f>Sheet1!$C$2:$C$4</c:f>
              <c:numCache>
                <c:formatCode>0%</c:formatCode>
                <c:ptCount val="3"/>
                <c:pt idx="0">
                  <c:v>0.44</c:v>
                </c:pt>
                <c:pt idx="1">
                  <c:v>0.43</c:v>
                </c:pt>
                <c:pt idx="2">
                  <c:v>0.45</c:v>
                </c:pt>
              </c:numCache>
            </c:numRef>
          </c:val>
        </c:ser>
        <c:ser>
          <c:idx val="2"/>
          <c:order val="2"/>
          <c:tx>
            <c:strRef>
              <c:f>Sheet1!$D$1</c:f>
              <c:strCache>
                <c:ptCount val="1"/>
                <c:pt idx="0">
                  <c:v>8-14 nights</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Oxford</c:v>
                </c:pt>
                <c:pt idx="1">
                  <c:v>Day Trip Oxon</c:v>
                </c:pt>
                <c:pt idx="2">
                  <c:v>All Day Trippers</c:v>
                </c:pt>
              </c:strCache>
            </c:strRef>
          </c:cat>
          <c:val>
            <c:numRef>
              <c:f>Sheet1!$D$2:$D$4</c:f>
              <c:numCache>
                <c:formatCode>0%</c:formatCode>
                <c:ptCount val="3"/>
                <c:pt idx="0">
                  <c:v>0.17</c:v>
                </c:pt>
                <c:pt idx="1">
                  <c:v>0.19</c:v>
                </c:pt>
                <c:pt idx="2">
                  <c:v>0.25</c:v>
                </c:pt>
              </c:numCache>
            </c:numRef>
          </c:val>
        </c:ser>
        <c:ser>
          <c:idx val="3"/>
          <c:order val="3"/>
          <c:tx>
            <c:strRef>
              <c:f>Sheet1!$E$1</c:f>
              <c:strCache>
                <c:ptCount val="1"/>
                <c:pt idx="0">
                  <c:v>15+ nights</c:v>
                </c:pt>
              </c:strCache>
            </c:strRef>
          </c:tx>
          <c:spPr>
            <a:solidFill>
              <a:schemeClr val="accent6">
                <a:lumMod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Oxford</c:v>
                </c:pt>
                <c:pt idx="1">
                  <c:v>Day Trip Oxon</c:v>
                </c:pt>
                <c:pt idx="2">
                  <c:v>All Day Trippers</c:v>
                </c:pt>
              </c:strCache>
            </c:strRef>
          </c:cat>
          <c:val>
            <c:numRef>
              <c:f>Sheet1!$E$2:$E$4</c:f>
              <c:numCache>
                <c:formatCode>0%</c:formatCode>
                <c:ptCount val="3"/>
                <c:pt idx="0">
                  <c:v>0.09</c:v>
                </c:pt>
                <c:pt idx="1">
                  <c:v>0.1</c:v>
                </c:pt>
                <c:pt idx="2">
                  <c:v>0.11</c:v>
                </c:pt>
              </c:numCache>
            </c:numRef>
          </c:val>
        </c:ser>
        <c:dLbls>
          <c:showLegendKey val="0"/>
          <c:showVal val="1"/>
          <c:showCatName val="0"/>
          <c:showSerName val="0"/>
          <c:showPercent val="0"/>
          <c:showBubbleSize val="0"/>
        </c:dLbls>
        <c:gapWidth val="49"/>
        <c:overlap val="100"/>
        <c:axId val="553168992"/>
        <c:axId val="553169776"/>
      </c:barChart>
      <c:catAx>
        <c:axId val="553168992"/>
        <c:scaling>
          <c:orientation val="minMax"/>
        </c:scaling>
        <c:delete val="0"/>
        <c:axPos val="b"/>
        <c:numFmt formatCode="General" sourceLinked="0"/>
        <c:majorTickMark val="none"/>
        <c:minorTickMark val="none"/>
        <c:tickLblPos val="nextTo"/>
        <c:txPr>
          <a:bodyPr/>
          <a:lstStyle/>
          <a:p>
            <a:pPr>
              <a:defRPr sz="600"/>
            </a:pPr>
            <a:endParaRPr lang="en-US"/>
          </a:p>
        </c:txPr>
        <c:crossAx val="553169776"/>
        <c:crosses val="autoZero"/>
        <c:auto val="1"/>
        <c:lblAlgn val="ctr"/>
        <c:lblOffset val="100"/>
        <c:noMultiLvlLbl val="0"/>
      </c:catAx>
      <c:valAx>
        <c:axId val="553169776"/>
        <c:scaling>
          <c:orientation val="minMax"/>
        </c:scaling>
        <c:delete val="1"/>
        <c:axPos val="l"/>
        <c:numFmt formatCode="0%" sourceLinked="1"/>
        <c:majorTickMark val="none"/>
        <c:minorTickMark val="none"/>
        <c:tickLblPos val="nextTo"/>
        <c:crossAx val="553168992"/>
        <c:crosses val="autoZero"/>
        <c:crossBetween val="between"/>
      </c:valAx>
    </c:plotArea>
    <c:legend>
      <c:legendPos val="b"/>
      <c:layout>
        <c:manualLayout>
          <c:xMode val="edge"/>
          <c:yMode val="edge"/>
          <c:x val="7.3207749308097495E-4"/>
          <c:y val="0.82242583171200334"/>
          <c:w val="0.99926800219562939"/>
          <c:h val="9.6683317223143689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6386616858499"/>
          <c:y val="5.6335256474622723E-2"/>
          <c:w val="0.84086570032785413"/>
          <c:h val="0.75853679971020649"/>
        </c:manualLayout>
      </c:layout>
      <c:barChart>
        <c:barDir val="bar"/>
        <c:grouping val="stacked"/>
        <c:varyColors val="0"/>
        <c:ser>
          <c:idx val="0"/>
          <c:order val="0"/>
          <c:tx>
            <c:strRef>
              <c:f>Sheet1!$B$1</c:f>
              <c:strCache>
                <c:ptCount val="1"/>
                <c:pt idx="0">
                  <c:v>France</c:v>
                </c:pt>
              </c:strCache>
            </c:strRef>
          </c:tx>
          <c:spPr>
            <a:solidFill>
              <a:srgbClr val="00B05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Oxford</c:v>
                </c:pt>
                <c:pt idx="1">
                  <c:v>Day Trip Oxon</c:v>
                </c:pt>
                <c:pt idx="2">
                  <c:v>All Day Trippers</c:v>
                </c:pt>
              </c:strCache>
            </c:strRef>
          </c:cat>
          <c:val>
            <c:numRef>
              <c:f>Sheet1!$B$2:$B$4</c:f>
              <c:numCache>
                <c:formatCode>0%</c:formatCode>
                <c:ptCount val="3"/>
                <c:pt idx="0">
                  <c:v>0.23</c:v>
                </c:pt>
                <c:pt idx="1">
                  <c:v>0.22</c:v>
                </c:pt>
                <c:pt idx="2">
                  <c:v>0.14000000000000001</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Oxford</c:v>
                </c:pt>
                <c:pt idx="1">
                  <c:v>Day Trip Oxon</c:v>
                </c:pt>
                <c:pt idx="2">
                  <c:v>All Day Trippers</c:v>
                </c:pt>
              </c:strCache>
            </c:strRef>
          </c:cat>
          <c:val>
            <c:numRef>
              <c:f>Sheet1!$C$2:$C$4</c:f>
              <c:numCache>
                <c:formatCode>0%</c:formatCode>
                <c:ptCount val="3"/>
                <c:pt idx="0">
                  <c:v>0.16</c:v>
                </c:pt>
                <c:pt idx="1">
                  <c:v>0.15</c:v>
                </c:pt>
                <c:pt idx="2">
                  <c:v>0.15</c:v>
                </c:pt>
              </c:numCache>
            </c:numRef>
          </c:val>
        </c:ser>
        <c:ser>
          <c:idx val="2"/>
          <c:order val="2"/>
          <c:tx>
            <c:strRef>
              <c:f>Sheet1!$D$1</c:f>
              <c:strCache>
                <c:ptCount val="1"/>
                <c:pt idx="0">
                  <c:v>Germany</c:v>
                </c:pt>
              </c:strCache>
            </c:strRef>
          </c:tx>
          <c:spPr>
            <a:solidFill>
              <a:schemeClr val="accent6">
                <a:lumMod val="75000"/>
              </a:schemeClr>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Oxford</c:v>
                </c:pt>
                <c:pt idx="1">
                  <c:v>Day Trip Oxon</c:v>
                </c:pt>
                <c:pt idx="2">
                  <c:v>All Day Trippers</c:v>
                </c:pt>
              </c:strCache>
            </c:strRef>
          </c:cat>
          <c:val>
            <c:numRef>
              <c:f>Sheet1!$D$2:$D$4</c:f>
              <c:numCache>
                <c:formatCode>0%</c:formatCode>
                <c:ptCount val="3"/>
                <c:pt idx="0">
                  <c:v>7.0000000000000007E-2</c:v>
                </c:pt>
                <c:pt idx="1">
                  <c:v>7.0000000000000007E-2</c:v>
                </c:pt>
                <c:pt idx="2">
                  <c:v>0.14000000000000001</c:v>
                </c:pt>
              </c:numCache>
            </c:numRef>
          </c:val>
        </c:ser>
        <c:ser>
          <c:idx val="3"/>
          <c:order val="3"/>
          <c:tx>
            <c:strRef>
              <c:f>Sheet1!$E$1</c:f>
              <c:strCache>
                <c:ptCount val="1"/>
                <c:pt idx="0">
                  <c:v>Nordics</c:v>
                </c:pt>
              </c:strCache>
            </c:strRef>
          </c:tx>
          <c:spPr>
            <a:solidFill>
              <a:schemeClr val="accent5">
                <a:lumMod val="40000"/>
                <a:lumOff val="60000"/>
              </a:schemeClr>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Oxford</c:v>
                </c:pt>
                <c:pt idx="1">
                  <c:v>Day Trip Oxon</c:v>
                </c:pt>
                <c:pt idx="2">
                  <c:v>All Day Trippers</c:v>
                </c:pt>
              </c:strCache>
            </c:strRef>
          </c:cat>
          <c:val>
            <c:numRef>
              <c:f>Sheet1!$E$2:$E$4</c:f>
              <c:numCache>
                <c:formatCode>0%</c:formatCode>
                <c:ptCount val="3"/>
                <c:pt idx="0">
                  <c:v>0.02</c:v>
                </c:pt>
                <c:pt idx="1">
                  <c:v>0.03</c:v>
                </c:pt>
                <c:pt idx="2">
                  <c:v>0.06</c:v>
                </c:pt>
              </c:numCache>
            </c:numRef>
          </c:val>
        </c:ser>
        <c:ser>
          <c:idx val="4"/>
          <c:order val="4"/>
          <c:tx>
            <c:strRef>
              <c:f>Sheet1!$F$1</c:f>
              <c:strCache>
                <c:ptCount val="1"/>
                <c:pt idx="0">
                  <c:v>Italy</c:v>
                </c:pt>
              </c:strCache>
            </c:strRef>
          </c:tx>
          <c:spPr>
            <a:solidFill>
              <a:schemeClr val="bg2">
                <a:lumMod val="75000"/>
              </a:schemeClr>
            </a:solidFill>
          </c:spPr>
          <c:invertIfNegative val="0"/>
          <c:dLbls>
            <c:dLbl>
              <c:idx val="0"/>
              <c:delete val="1"/>
              <c:extLst>
                <c:ext xmlns:c15="http://schemas.microsoft.com/office/drawing/2012/chart" uri="{CE6537A1-D6FC-4f65-9D91-7224C49458BB}"/>
              </c:extLst>
            </c:dLbl>
            <c:spPr>
              <a:noFill/>
              <a:ln>
                <a:noFill/>
              </a:ln>
              <a:effectLst/>
            </c:spPr>
            <c:txPr>
              <a:bodyPr/>
              <a:lstStyle/>
              <a:p>
                <a:pPr>
                  <a:defRPr sz="7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Oxford</c:v>
                </c:pt>
                <c:pt idx="1">
                  <c:v>Day Trip Oxon</c:v>
                </c:pt>
                <c:pt idx="2">
                  <c:v>All Day Trippers</c:v>
                </c:pt>
              </c:strCache>
            </c:strRef>
          </c:cat>
          <c:val>
            <c:numRef>
              <c:f>Sheet1!$F$2:$F$4</c:f>
              <c:numCache>
                <c:formatCode>0%</c:formatCode>
                <c:ptCount val="3"/>
                <c:pt idx="0">
                  <c:v>0.01</c:v>
                </c:pt>
                <c:pt idx="1">
                  <c:v>0.02</c:v>
                </c:pt>
                <c:pt idx="2">
                  <c:v>0.04</c:v>
                </c:pt>
              </c:numCache>
            </c:numRef>
          </c:val>
        </c:ser>
        <c:ser>
          <c:idx val="5"/>
          <c:order val="5"/>
          <c:tx>
            <c:strRef>
              <c:f>Sheet1!$G$1</c:f>
              <c:strCache>
                <c:ptCount val="1"/>
                <c:pt idx="0">
                  <c:v>Spain</c:v>
                </c:pt>
              </c:strCache>
            </c:strRef>
          </c:tx>
          <c:spPr>
            <a:solidFill>
              <a:schemeClr val="bg2">
                <a:lumMod val="60000"/>
                <a:lumOff val="40000"/>
              </a:schemeClr>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Oxford</c:v>
                </c:pt>
                <c:pt idx="1">
                  <c:v>Day Trip Oxon</c:v>
                </c:pt>
                <c:pt idx="2">
                  <c:v>All Day Trippers</c:v>
                </c:pt>
              </c:strCache>
            </c:strRef>
          </c:cat>
          <c:val>
            <c:numRef>
              <c:f>Sheet1!$G$2:$G$4</c:f>
              <c:numCache>
                <c:formatCode>0%</c:formatCode>
                <c:ptCount val="3"/>
                <c:pt idx="0">
                  <c:v>0.04</c:v>
                </c:pt>
                <c:pt idx="1">
                  <c:v>0.05</c:v>
                </c:pt>
                <c:pt idx="2">
                  <c:v>0.03</c:v>
                </c:pt>
              </c:numCache>
            </c:numRef>
          </c:val>
        </c:ser>
        <c:ser>
          <c:idx val="6"/>
          <c:order val="6"/>
          <c:tx>
            <c:strRef>
              <c:f>Sheet1!$H$1</c:f>
              <c:strCache>
                <c:ptCount val="1"/>
                <c:pt idx="0">
                  <c:v>Netherlands</c:v>
                </c:pt>
              </c:strCache>
            </c:strRef>
          </c:tx>
          <c:spPr>
            <a:solidFill>
              <a:srgbClr val="FFC000"/>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Oxford</c:v>
                </c:pt>
                <c:pt idx="1">
                  <c:v>Day Trip Oxon</c:v>
                </c:pt>
                <c:pt idx="2">
                  <c:v>All Day Trippers</c:v>
                </c:pt>
              </c:strCache>
            </c:strRef>
          </c:cat>
          <c:val>
            <c:numRef>
              <c:f>Sheet1!$H$2:$H$4</c:f>
              <c:numCache>
                <c:formatCode>0%</c:formatCode>
                <c:ptCount val="3"/>
                <c:pt idx="0">
                  <c:v>7.0000000000000007E-2</c:v>
                </c:pt>
                <c:pt idx="1">
                  <c:v>0.06</c:v>
                </c:pt>
                <c:pt idx="2">
                  <c:v>0.06</c:v>
                </c:pt>
              </c:numCache>
            </c:numRef>
          </c:val>
        </c:ser>
        <c:ser>
          <c:idx val="7"/>
          <c:order val="7"/>
          <c:tx>
            <c:strRef>
              <c:f>Sheet1!$I$1</c:f>
              <c:strCache>
                <c:ptCount val="1"/>
                <c:pt idx="0">
                  <c:v>Australia</c:v>
                </c:pt>
              </c:strCache>
            </c:strRef>
          </c:tx>
          <c:spPr>
            <a:solidFill>
              <a:schemeClr val="accent2">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Oxford</c:v>
                </c:pt>
                <c:pt idx="1">
                  <c:v>Day Trip Oxon</c:v>
                </c:pt>
                <c:pt idx="2">
                  <c:v>All Day Trippers</c:v>
                </c:pt>
              </c:strCache>
            </c:strRef>
          </c:cat>
          <c:val>
            <c:numRef>
              <c:f>Sheet1!$I$2:$I$4</c:f>
              <c:numCache>
                <c:formatCode>0%</c:formatCode>
                <c:ptCount val="3"/>
                <c:pt idx="0">
                  <c:v>0.04</c:v>
                </c:pt>
                <c:pt idx="1">
                  <c:v>0.04</c:v>
                </c:pt>
                <c:pt idx="2">
                  <c:v>0.04</c:v>
                </c:pt>
              </c:numCache>
            </c:numRef>
          </c:val>
        </c:ser>
        <c:ser>
          <c:idx val="8"/>
          <c:order val="8"/>
          <c:tx>
            <c:strRef>
              <c:f>Sheet1!$J$1</c:f>
              <c:strCache>
                <c:ptCount val="1"/>
                <c:pt idx="0">
                  <c:v>China</c:v>
                </c:pt>
              </c:strCache>
            </c:strRef>
          </c:tx>
          <c:spPr>
            <a:solidFill>
              <a:schemeClr val="accent2">
                <a:lumMod val="20000"/>
                <a:lumOff val="80000"/>
              </a:schemeClr>
            </a:solidFill>
          </c:spPr>
          <c:invertIfNegative val="0"/>
          <c:dLbls>
            <c:dLbl>
              <c:idx val="2"/>
              <c:delete val="1"/>
              <c:extLst>
                <c:ext xmlns:c15="http://schemas.microsoft.com/office/drawing/2012/chart" uri="{CE6537A1-D6FC-4f65-9D91-7224C49458BB}"/>
              </c:extLst>
            </c:dLbl>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Oxford</c:v>
                </c:pt>
                <c:pt idx="1">
                  <c:v>Day Trip Oxon</c:v>
                </c:pt>
                <c:pt idx="2">
                  <c:v>All Day Trippers</c:v>
                </c:pt>
              </c:strCache>
            </c:strRef>
          </c:cat>
          <c:val>
            <c:numRef>
              <c:f>Sheet1!$J$2:$J$4</c:f>
              <c:numCache>
                <c:formatCode>0%</c:formatCode>
                <c:ptCount val="3"/>
                <c:pt idx="0">
                  <c:v>0.02</c:v>
                </c:pt>
                <c:pt idx="1">
                  <c:v>0.02</c:v>
                </c:pt>
                <c:pt idx="2">
                  <c:v>0.01</c:v>
                </c:pt>
              </c:numCache>
            </c:numRef>
          </c:val>
        </c:ser>
        <c:ser>
          <c:idx val="9"/>
          <c:order val="9"/>
          <c:tx>
            <c:strRef>
              <c:f>Sheet1!$K$1</c:f>
              <c:strCache>
                <c:ptCount val="1"/>
                <c:pt idx="0">
                  <c:v>Other</c:v>
                </c:pt>
              </c:strCache>
            </c:strRef>
          </c:tx>
          <c:spPr>
            <a:solidFill>
              <a:schemeClr val="bg1">
                <a:lumMod val="8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Oxford</c:v>
                </c:pt>
                <c:pt idx="1">
                  <c:v>Day Trip Oxon</c:v>
                </c:pt>
                <c:pt idx="2">
                  <c:v>All Day Trippers</c:v>
                </c:pt>
              </c:strCache>
            </c:strRef>
          </c:cat>
          <c:val>
            <c:numRef>
              <c:f>Sheet1!$K$2:$K$4</c:f>
              <c:numCache>
                <c:formatCode>0%</c:formatCode>
                <c:ptCount val="3"/>
                <c:pt idx="0">
                  <c:v>0.34</c:v>
                </c:pt>
                <c:pt idx="1">
                  <c:v>0.34</c:v>
                </c:pt>
                <c:pt idx="2">
                  <c:v>0.33</c:v>
                </c:pt>
              </c:numCache>
            </c:numRef>
          </c:val>
        </c:ser>
        <c:dLbls>
          <c:showLegendKey val="0"/>
          <c:showVal val="1"/>
          <c:showCatName val="0"/>
          <c:showSerName val="0"/>
          <c:showPercent val="0"/>
          <c:showBubbleSize val="0"/>
        </c:dLbls>
        <c:gapWidth val="49"/>
        <c:overlap val="100"/>
        <c:axId val="553167424"/>
        <c:axId val="553161544"/>
      </c:barChart>
      <c:catAx>
        <c:axId val="553167424"/>
        <c:scaling>
          <c:orientation val="minMax"/>
        </c:scaling>
        <c:delete val="0"/>
        <c:axPos val="l"/>
        <c:numFmt formatCode="General" sourceLinked="0"/>
        <c:majorTickMark val="none"/>
        <c:minorTickMark val="none"/>
        <c:tickLblPos val="nextTo"/>
        <c:txPr>
          <a:bodyPr/>
          <a:lstStyle/>
          <a:p>
            <a:pPr>
              <a:defRPr sz="700"/>
            </a:pPr>
            <a:endParaRPr lang="en-US"/>
          </a:p>
        </c:txPr>
        <c:crossAx val="553161544"/>
        <c:crosses val="autoZero"/>
        <c:auto val="1"/>
        <c:lblAlgn val="ctr"/>
        <c:lblOffset val="100"/>
        <c:noMultiLvlLbl val="0"/>
      </c:catAx>
      <c:valAx>
        <c:axId val="553161544"/>
        <c:scaling>
          <c:orientation val="minMax"/>
          <c:max val="1"/>
        </c:scaling>
        <c:delete val="1"/>
        <c:axPos val="b"/>
        <c:numFmt formatCode="0%" sourceLinked="1"/>
        <c:majorTickMark val="out"/>
        <c:minorTickMark val="none"/>
        <c:tickLblPos val="nextTo"/>
        <c:crossAx val="553167424"/>
        <c:crosses val="autoZero"/>
        <c:crossBetween val="between"/>
      </c:valAx>
    </c:plotArea>
    <c:legend>
      <c:legendPos val="b"/>
      <c:layout>
        <c:manualLayout>
          <c:xMode val="edge"/>
          <c:yMode val="edge"/>
          <c:x val="0.12708242353688706"/>
          <c:y val="0.86174574901562351"/>
          <c:w val="0.7633755648195728"/>
          <c:h val="9.5024013693289222E-2"/>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Jan-Mar</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Oxford</c:v>
                </c:pt>
                <c:pt idx="1">
                  <c:v>Day Trip Oxon</c:v>
                </c:pt>
                <c:pt idx="2">
                  <c:v>All Day Trippers</c:v>
                </c:pt>
              </c:strCache>
            </c:strRef>
          </c:cat>
          <c:val>
            <c:numRef>
              <c:f>Sheet1!$B$2:$B$4</c:f>
              <c:numCache>
                <c:formatCode>0%</c:formatCode>
                <c:ptCount val="3"/>
                <c:pt idx="0">
                  <c:v>0.22</c:v>
                </c:pt>
                <c:pt idx="1">
                  <c:v>0.22</c:v>
                </c:pt>
                <c:pt idx="2">
                  <c:v>0.15</c:v>
                </c:pt>
              </c:numCache>
            </c:numRef>
          </c:val>
        </c:ser>
        <c:ser>
          <c:idx val="1"/>
          <c:order val="1"/>
          <c:tx>
            <c:strRef>
              <c:f>Sheet1!$C$1</c:f>
              <c:strCache>
                <c:ptCount val="1"/>
                <c:pt idx="0">
                  <c:v>Apr-Jun</c:v>
                </c:pt>
              </c:strCache>
            </c:strRef>
          </c:tx>
          <c:spPr>
            <a:solidFill>
              <a:srgbClr val="FFC00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Oxford</c:v>
                </c:pt>
                <c:pt idx="1">
                  <c:v>Day Trip Oxon</c:v>
                </c:pt>
                <c:pt idx="2">
                  <c:v>All Day Trippers</c:v>
                </c:pt>
              </c:strCache>
            </c:strRef>
          </c:cat>
          <c:val>
            <c:numRef>
              <c:f>Sheet1!$C$2:$C$4</c:f>
              <c:numCache>
                <c:formatCode>0%</c:formatCode>
                <c:ptCount val="3"/>
                <c:pt idx="0">
                  <c:v>0.28999999999999998</c:v>
                </c:pt>
                <c:pt idx="1">
                  <c:v>0.28000000000000003</c:v>
                </c:pt>
                <c:pt idx="2">
                  <c:v>0.32</c:v>
                </c:pt>
              </c:numCache>
            </c:numRef>
          </c:val>
        </c:ser>
        <c:ser>
          <c:idx val="2"/>
          <c:order val="2"/>
          <c:tx>
            <c:strRef>
              <c:f>Sheet1!$D$1</c:f>
              <c:strCache>
                <c:ptCount val="1"/>
                <c:pt idx="0">
                  <c:v>Jul-Sep</c:v>
                </c:pt>
              </c:strCache>
            </c:strRef>
          </c:tx>
          <c:spPr>
            <a:solidFill>
              <a:srgbClr val="00B05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Oxford</c:v>
                </c:pt>
                <c:pt idx="1">
                  <c:v>Day Trip Oxon</c:v>
                </c:pt>
                <c:pt idx="2">
                  <c:v>All Day Trippers</c:v>
                </c:pt>
              </c:strCache>
            </c:strRef>
          </c:cat>
          <c:val>
            <c:numRef>
              <c:f>Sheet1!$D$2:$D$4</c:f>
              <c:numCache>
                <c:formatCode>0%</c:formatCode>
                <c:ptCount val="3"/>
                <c:pt idx="0">
                  <c:v>0.27</c:v>
                </c:pt>
                <c:pt idx="1">
                  <c:v>0.28999999999999998</c:v>
                </c:pt>
                <c:pt idx="2">
                  <c:v>0.38</c:v>
                </c:pt>
              </c:numCache>
            </c:numRef>
          </c:val>
        </c:ser>
        <c:ser>
          <c:idx val="3"/>
          <c:order val="3"/>
          <c:tx>
            <c:strRef>
              <c:f>Sheet1!$E$1</c:f>
              <c:strCache>
                <c:ptCount val="1"/>
                <c:pt idx="0">
                  <c:v>Oct-Dec</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Oxford</c:v>
                </c:pt>
                <c:pt idx="1">
                  <c:v>Day Trip Oxon</c:v>
                </c:pt>
                <c:pt idx="2">
                  <c:v>All Day Trippers</c:v>
                </c:pt>
              </c:strCache>
            </c:strRef>
          </c:cat>
          <c:val>
            <c:numRef>
              <c:f>Sheet1!$E$2:$E$4</c:f>
              <c:numCache>
                <c:formatCode>0%</c:formatCode>
                <c:ptCount val="3"/>
                <c:pt idx="0">
                  <c:v>0.22</c:v>
                </c:pt>
                <c:pt idx="1">
                  <c:v>0.22</c:v>
                </c:pt>
                <c:pt idx="2">
                  <c:v>0.16</c:v>
                </c:pt>
              </c:numCache>
            </c:numRef>
          </c:val>
        </c:ser>
        <c:dLbls>
          <c:showLegendKey val="0"/>
          <c:showVal val="1"/>
          <c:showCatName val="0"/>
          <c:showSerName val="0"/>
          <c:showPercent val="0"/>
          <c:showBubbleSize val="0"/>
        </c:dLbls>
        <c:gapWidth val="49"/>
        <c:overlap val="100"/>
        <c:axId val="553169384"/>
        <c:axId val="553173696"/>
      </c:barChart>
      <c:catAx>
        <c:axId val="553169384"/>
        <c:scaling>
          <c:orientation val="minMax"/>
        </c:scaling>
        <c:delete val="0"/>
        <c:axPos val="b"/>
        <c:numFmt formatCode="General" sourceLinked="0"/>
        <c:majorTickMark val="none"/>
        <c:minorTickMark val="none"/>
        <c:tickLblPos val="nextTo"/>
        <c:txPr>
          <a:bodyPr/>
          <a:lstStyle/>
          <a:p>
            <a:pPr>
              <a:defRPr sz="600"/>
            </a:pPr>
            <a:endParaRPr lang="en-US"/>
          </a:p>
        </c:txPr>
        <c:crossAx val="553173696"/>
        <c:crosses val="autoZero"/>
        <c:auto val="1"/>
        <c:lblAlgn val="ctr"/>
        <c:lblOffset val="100"/>
        <c:noMultiLvlLbl val="0"/>
      </c:catAx>
      <c:valAx>
        <c:axId val="553173696"/>
        <c:scaling>
          <c:orientation val="minMax"/>
        </c:scaling>
        <c:delete val="1"/>
        <c:axPos val="l"/>
        <c:numFmt formatCode="0%" sourceLinked="1"/>
        <c:majorTickMark val="none"/>
        <c:minorTickMark val="none"/>
        <c:tickLblPos val="nextTo"/>
        <c:crossAx val="553169384"/>
        <c:crosses val="autoZero"/>
        <c:crossBetween val="between"/>
      </c:valAx>
    </c:plotArea>
    <c:legend>
      <c:legendPos val="b"/>
      <c:layout>
        <c:manualLayout>
          <c:xMode val="edge"/>
          <c:yMode val="edge"/>
          <c:x val="7.3199780437058378E-4"/>
          <c:y val="0.84698142630223361"/>
          <c:w val="0.99926800219562939"/>
          <c:h val="0.10612442945329363"/>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Independent</c:v>
                </c:pt>
              </c:strCache>
            </c:strRef>
          </c:tx>
          <c:spPr>
            <a:solidFill>
              <a:schemeClr val="tx1">
                <a:lumMod val="10000"/>
                <a:lumOff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Oxford</c:v>
                </c:pt>
                <c:pt idx="1">
                  <c:v>Day Trip Oxon</c:v>
                </c:pt>
                <c:pt idx="2">
                  <c:v>All Day Trippers</c:v>
                </c:pt>
              </c:strCache>
            </c:strRef>
          </c:cat>
          <c:val>
            <c:numRef>
              <c:f>Sheet1!$B$2:$B$4</c:f>
              <c:numCache>
                <c:formatCode>0%</c:formatCode>
                <c:ptCount val="3"/>
                <c:pt idx="0">
                  <c:v>0.55000000000000004</c:v>
                </c:pt>
                <c:pt idx="1">
                  <c:v>0.6</c:v>
                </c:pt>
                <c:pt idx="2">
                  <c:v>0.75</c:v>
                </c:pt>
              </c:numCache>
            </c:numRef>
          </c:val>
        </c:ser>
        <c:ser>
          <c:idx val="1"/>
          <c:order val="1"/>
          <c:tx>
            <c:strRef>
              <c:f>Sheet1!$C$1</c:f>
              <c:strCache>
                <c:ptCount val="1"/>
                <c:pt idx="0">
                  <c:v>Package</c:v>
                </c:pt>
              </c:strCache>
            </c:strRef>
          </c:tx>
          <c:spPr>
            <a:solidFill>
              <a:schemeClr val="tx1">
                <a:lumMod val="75000"/>
                <a:lumOff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Oxford</c:v>
                </c:pt>
                <c:pt idx="1">
                  <c:v>Day Trip Oxon</c:v>
                </c:pt>
                <c:pt idx="2">
                  <c:v>All Day Trippers</c:v>
                </c:pt>
              </c:strCache>
            </c:strRef>
          </c:cat>
          <c:val>
            <c:numRef>
              <c:f>Sheet1!$C$2:$C$4</c:f>
              <c:numCache>
                <c:formatCode>0%</c:formatCode>
                <c:ptCount val="3"/>
                <c:pt idx="0">
                  <c:v>0.45</c:v>
                </c:pt>
                <c:pt idx="1">
                  <c:v>0.4</c:v>
                </c:pt>
                <c:pt idx="2">
                  <c:v>0.25</c:v>
                </c:pt>
              </c:numCache>
            </c:numRef>
          </c:val>
        </c:ser>
        <c:dLbls>
          <c:showLegendKey val="0"/>
          <c:showVal val="1"/>
          <c:showCatName val="0"/>
          <c:showSerName val="0"/>
          <c:showPercent val="0"/>
          <c:showBubbleSize val="0"/>
        </c:dLbls>
        <c:gapWidth val="49"/>
        <c:overlap val="100"/>
        <c:axId val="553162328"/>
        <c:axId val="553165072"/>
      </c:barChart>
      <c:catAx>
        <c:axId val="553162328"/>
        <c:scaling>
          <c:orientation val="minMax"/>
        </c:scaling>
        <c:delete val="0"/>
        <c:axPos val="b"/>
        <c:numFmt formatCode="General" sourceLinked="0"/>
        <c:majorTickMark val="none"/>
        <c:minorTickMark val="none"/>
        <c:tickLblPos val="nextTo"/>
        <c:txPr>
          <a:bodyPr/>
          <a:lstStyle/>
          <a:p>
            <a:pPr>
              <a:defRPr sz="600"/>
            </a:pPr>
            <a:endParaRPr lang="en-US"/>
          </a:p>
        </c:txPr>
        <c:crossAx val="553165072"/>
        <c:crosses val="autoZero"/>
        <c:auto val="1"/>
        <c:lblAlgn val="ctr"/>
        <c:lblOffset val="100"/>
        <c:noMultiLvlLbl val="0"/>
      </c:catAx>
      <c:valAx>
        <c:axId val="553165072"/>
        <c:scaling>
          <c:orientation val="minMax"/>
        </c:scaling>
        <c:delete val="1"/>
        <c:axPos val="l"/>
        <c:numFmt formatCode="0%" sourceLinked="1"/>
        <c:majorTickMark val="none"/>
        <c:minorTickMark val="none"/>
        <c:tickLblPos val="nextTo"/>
        <c:crossAx val="553162328"/>
        <c:crosses val="autoZero"/>
        <c:crossBetween val="between"/>
      </c:valAx>
    </c:plotArea>
    <c:legend>
      <c:legendPos val="b"/>
      <c:layout>
        <c:manualLayout>
          <c:xMode val="edge"/>
          <c:yMode val="edge"/>
          <c:x val="3.2355526775007859E-2"/>
          <c:y val="0.86109621103717549"/>
          <c:w val="0.95151912756551194"/>
          <c:h val="7.0826524042985187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chemeClr val="accent2">
                <a:lumMod val="75000"/>
              </a:schemeClr>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892629263378582E-2"/>
          <c:y val="8.1150456088311007E-2"/>
          <c:w val="0.96621474147324282"/>
          <c:h val="0.91884954391168883"/>
        </c:manualLayout>
      </c:layout>
      <c:barChart>
        <c:barDir val="bar"/>
        <c:grouping val="percentStacked"/>
        <c:varyColors val="0"/>
        <c:ser>
          <c:idx val="0"/>
          <c:order val="0"/>
          <c:tx>
            <c:strRef>
              <c:f>Sheet1!$B$1</c:f>
              <c:strCache>
                <c:ptCount val="1"/>
                <c:pt idx="0">
                  <c:v>Series 1</c:v>
                </c:pt>
              </c:strCache>
            </c:strRef>
          </c:tx>
          <c:invertIfNegative val="0"/>
          <c:dLbls>
            <c:dLbl>
              <c:idx val="0"/>
              <c:tx>
                <c:rich>
                  <a:bodyPr/>
                  <a:lstStyle/>
                  <a:p>
                    <a:r>
                      <a:rPr lang="en-US" smtClean="0"/>
                      <a:t>1,703k</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General</c:formatCode>
                <c:ptCount val="1"/>
                <c:pt idx="0">
                  <c:v>1703</c:v>
                </c:pt>
              </c:numCache>
            </c:numRef>
          </c:val>
        </c:ser>
        <c:ser>
          <c:idx val="1"/>
          <c:order val="1"/>
          <c:tx>
            <c:strRef>
              <c:f>Sheet1!$C$1</c:f>
              <c:strCache>
                <c:ptCount val="1"/>
                <c:pt idx="0">
                  <c:v>Series 2</c:v>
                </c:pt>
              </c:strCache>
            </c:strRef>
          </c:tx>
          <c:invertIfNegative val="0"/>
          <c:dLbls>
            <c:dLbl>
              <c:idx val="0"/>
              <c:tx>
                <c:rich>
                  <a:bodyPr/>
                  <a:lstStyle/>
                  <a:p>
                    <a:r>
                      <a:rPr lang="en-US" smtClean="0"/>
                      <a:t>1,132k</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General</c:formatCode>
                <c:ptCount val="1"/>
                <c:pt idx="0">
                  <c:v>1132</c:v>
                </c:pt>
              </c:numCache>
            </c:numRef>
          </c:val>
        </c:ser>
        <c:ser>
          <c:idx val="2"/>
          <c:order val="2"/>
          <c:tx>
            <c:strRef>
              <c:f>Sheet1!$D$1</c:f>
              <c:strCache>
                <c:ptCount val="1"/>
                <c:pt idx="0">
                  <c:v>Series 3</c:v>
                </c:pt>
              </c:strCache>
            </c:strRef>
          </c:tx>
          <c:invertIfNegative val="0"/>
          <c:dLbls>
            <c:dLbl>
              <c:idx val="0"/>
              <c:tx>
                <c:rich>
                  <a:bodyPr/>
                  <a:lstStyle/>
                  <a:p>
                    <a:pPr>
                      <a:defRPr>
                        <a:solidFill>
                          <a:schemeClr val="bg1"/>
                        </a:solidFill>
                      </a:defRPr>
                    </a:pPr>
                    <a:r>
                      <a:rPr lang="en-US" smtClean="0"/>
                      <a:t>924k</a:t>
                    </a:r>
                    <a:endParaRPr lang="en-US"/>
                  </a:p>
                </c:rich>
              </c:tx>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Sheet1!$D$2</c:f>
              <c:numCache>
                <c:formatCode>General</c:formatCode>
                <c:ptCount val="1"/>
                <c:pt idx="0">
                  <c:v>924</c:v>
                </c:pt>
              </c:numCache>
            </c:numRef>
          </c:val>
        </c:ser>
        <c:ser>
          <c:idx val="3"/>
          <c:order val="3"/>
          <c:tx>
            <c:strRef>
              <c:f>Sheet1!$E$1</c:f>
              <c:strCache>
                <c:ptCount val="1"/>
                <c:pt idx="0">
                  <c:v>Series 4</c:v>
                </c:pt>
              </c:strCache>
            </c:strRef>
          </c:tx>
          <c:invertIfNegative val="0"/>
          <c:dLbls>
            <c:dLbl>
              <c:idx val="0"/>
              <c:tx>
                <c:rich>
                  <a:bodyPr/>
                  <a:lstStyle/>
                  <a:p>
                    <a:pPr>
                      <a:defRPr>
                        <a:solidFill>
                          <a:schemeClr val="bg1"/>
                        </a:solidFill>
                      </a:defRPr>
                    </a:pPr>
                    <a:r>
                      <a:rPr lang="en-US" dirty="0" smtClean="0">
                        <a:solidFill>
                          <a:schemeClr val="bg1"/>
                        </a:solidFill>
                      </a:rPr>
                      <a:t>885k</a:t>
                    </a:r>
                    <a:endParaRPr lang="en-US" dirty="0">
                      <a:solidFill>
                        <a:schemeClr val="bg1"/>
                      </a:solidFill>
                    </a:endParaRPr>
                  </a:p>
                </c:rich>
              </c:tx>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Sheet1!$E$2</c:f>
              <c:numCache>
                <c:formatCode>General</c:formatCode>
                <c:ptCount val="1"/>
                <c:pt idx="0">
                  <c:v>878</c:v>
                </c:pt>
              </c:numCache>
            </c:numRef>
          </c:val>
        </c:ser>
        <c:ser>
          <c:idx val="4"/>
          <c:order val="4"/>
          <c:tx>
            <c:strRef>
              <c:f>Sheet1!$F$1</c:f>
              <c:strCache>
                <c:ptCount val="1"/>
                <c:pt idx="0">
                  <c:v>Series 5</c:v>
                </c:pt>
              </c:strCache>
            </c:strRef>
          </c:tx>
          <c:invertIfNegative val="0"/>
          <c:dLbls>
            <c:dLbl>
              <c:idx val="0"/>
              <c:tx>
                <c:rich>
                  <a:bodyPr/>
                  <a:lstStyle/>
                  <a:p>
                    <a:pPr>
                      <a:defRPr sz="1200">
                        <a:solidFill>
                          <a:schemeClr val="bg1"/>
                        </a:solidFill>
                      </a:defRPr>
                    </a:pPr>
                    <a:r>
                      <a:rPr lang="en-US" smtClean="0"/>
                      <a:t>232k</a:t>
                    </a:r>
                    <a:endParaRPr lang="en-US"/>
                  </a:p>
                </c:rich>
              </c:tx>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Sheet1!$F$2</c:f>
              <c:numCache>
                <c:formatCode>General</c:formatCode>
                <c:ptCount val="1"/>
                <c:pt idx="0">
                  <c:v>232</c:v>
                </c:pt>
              </c:numCache>
            </c:numRef>
          </c:val>
        </c:ser>
        <c:ser>
          <c:idx val="5"/>
          <c:order val="5"/>
          <c:tx>
            <c:strRef>
              <c:f>Sheet1!$G$1</c:f>
              <c:strCache>
                <c:ptCount val="1"/>
                <c:pt idx="0">
                  <c:v>Series 6</c:v>
                </c:pt>
              </c:strCache>
            </c:strRef>
          </c:tx>
          <c:invertIfNegative val="0"/>
          <c:dLbls>
            <c:dLbl>
              <c:idx val="0"/>
              <c:tx>
                <c:rich>
                  <a:bodyPr/>
                  <a:lstStyle/>
                  <a:p>
                    <a:pPr>
                      <a:defRPr sz="1000">
                        <a:solidFill>
                          <a:schemeClr val="bg1"/>
                        </a:solidFill>
                      </a:defRPr>
                    </a:pPr>
                    <a:r>
                      <a:rPr lang="en-US" smtClean="0"/>
                      <a:t>249k</a:t>
                    </a:r>
                    <a:endParaRPr lang="en-US"/>
                  </a:p>
                </c:rich>
              </c:tx>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Sheet1!$G$2</c:f>
              <c:numCache>
                <c:formatCode>General</c:formatCode>
                <c:ptCount val="1"/>
                <c:pt idx="0">
                  <c:v>249</c:v>
                </c:pt>
              </c:numCache>
            </c:numRef>
          </c:val>
        </c:ser>
        <c:ser>
          <c:idx val="6"/>
          <c:order val="6"/>
          <c:tx>
            <c:strRef>
              <c:f>Sheet1!$H$1</c:f>
              <c:strCache>
                <c:ptCount val="1"/>
                <c:pt idx="0">
                  <c:v>Series 7</c:v>
                </c:pt>
              </c:strCache>
            </c:strRef>
          </c:tx>
          <c:invertIfNegative val="0"/>
          <c:dLbls>
            <c:dLbl>
              <c:idx val="0"/>
              <c:tx>
                <c:rich>
                  <a:bodyPr/>
                  <a:lstStyle/>
                  <a:p>
                    <a:pPr>
                      <a:defRPr sz="1000">
                        <a:solidFill>
                          <a:schemeClr val="bg1"/>
                        </a:solidFill>
                      </a:defRPr>
                    </a:pPr>
                    <a:r>
                      <a:rPr lang="en-US" smtClean="0"/>
                      <a:t>232k</a:t>
                    </a:r>
                    <a:endParaRPr lang="en-US"/>
                  </a:p>
                </c:rich>
              </c:tx>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Sheet1!$H$2</c:f>
              <c:numCache>
                <c:formatCode>General</c:formatCode>
                <c:ptCount val="1"/>
                <c:pt idx="0">
                  <c:v>232</c:v>
                </c:pt>
              </c:numCache>
            </c:numRef>
          </c:val>
        </c:ser>
        <c:ser>
          <c:idx val="7"/>
          <c:order val="7"/>
          <c:tx>
            <c:strRef>
              <c:f>Sheet1!$I$1</c:f>
              <c:strCache>
                <c:ptCount val="1"/>
                <c:pt idx="0">
                  <c:v>Series 8</c:v>
                </c:pt>
              </c:strCache>
            </c:strRef>
          </c:tx>
          <c:invertIfNegative val="0"/>
          <c:dLbls>
            <c:dLbl>
              <c:idx val="0"/>
              <c:tx>
                <c:rich>
                  <a:bodyPr/>
                  <a:lstStyle/>
                  <a:p>
                    <a:pPr>
                      <a:defRPr sz="800">
                        <a:solidFill>
                          <a:schemeClr val="bg1"/>
                        </a:solidFill>
                      </a:defRPr>
                    </a:pPr>
                    <a:r>
                      <a:rPr lang="en-US" smtClean="0"/>
                      <a:t>169k</a:t>
                    </a:r>
                    <a:endParaRPr lang="en-US"/>
                  </a:p>
                </c:rich>
              </c:tx>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Sheet1!$I$2</c:f>
              <c:numCache>
                <c:formatCode>General</c:formatCode>
                <c:ptCount val="1"/>
                <c:pt idx="0">
                  <c:v>169</c:v>
                </c:pt>
              </c:numCache>
            </c:numRef>
          </c:val>
        </c:ser>
        <c:ser>
          <c:idx val="8"/>
          <c:order val="8"/>
          <c:tx>
            <c:strRef>
              <c:f>Sheet1!$J$1</c:f>
              <c:strCache>
                <c:ptCount val="1"/>
                <c:pt idx="0">
                  <c:v>Series 9</c:v>
                </c:pt>
              </c:strCache>
            </c:strRef>
          </c:tx>
          <c:invertIfNegative val="0"/>
          <c:dLbls>
            <c:dLbl>
              <c:idx val="0"/>
              <c:tx>
                <c:rich>
                  <a:bodyPr/>
                  <a:lstStyle/>
                  <a:p>
                    <a:pPr>
                      <a:defRPr sz="800">
                        <a:solidFill>
                          <a:schemeClr val="bg1"/>
                        </a:solidFill>
                      </a:defRPr>
                    </a:pPr>
                    <a:r>
                      <a:rPr lang="en-US" smtClean="0"/>
                      <a:t>156k</a:t>
                    </a:r>
                    <a:endParaRPr lang="en-US"/>
                  </a:p>
                </c:rich>
              </c:tx>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Sheet1!$J$2</c:f>
              <c:numCache>
                <c:formatCode>General</c:formatCode>
                <c:ptCount val="1"/>
                <c:pt idx="0">
                  <c:v>156</c:v>
                </c:pt>
              </c:numCache>
            </c:numRef>
          </c:val>
        </c:ser>
        <c:ser>
          <c:idx val="9"/>
          <c:order val="9"/>
          <c:tx>
            <c:strRef>
              <c:f>Sheet1!$K$1</c:f>
              <c:strCache>
                <c:ptCount val="1"/>
                <c:pt idx="0">
                  <c:v>Series 10</c:v>
                </c:pt>
              </c:strCache>
            </c:strRef>
          </c:tx>
          <c:invertIfNegative val="0"/>
          <c:dLbls>
            <c:dLbl>
              <c:idx val="0"/>
              <c:layout>
                <c:manualLayout>
                  <c:x val="-1.1261622747025423E-16"/>
                  <c:y val="6.5212814574807321E-2"/>
                </c:manualLayout>
              </c:layout>
              <c:tx>
                <c:rich>
                  <a:bodyPr/>
                  <a:lstStyle/>
                  <a:p>
                    <a:r>
                      <a:rPr lang="en-US" dirty="0" smtClean="0"/>
                      <a:t>57K</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Sheet1!$K$2</c:f>
              <c:numCache>
                <c:formatCode>General</c:formatCode>
                <c:ptCount val="1"/>
                <c:pt idx="0">
                  <c:v>57</c:v>
                </c:pt>
              </c:numCache>
            </c:numRef>
          </c:val>
        </c:ser>
        <c:ser>
          <c:idx val="10"/>
          <c:order val="10"/>
          <c:tx>
            <c:strRef>
              <c:f>Sheet1!$L$1</c:f>
              <c:strCache>
                <c:ptCount val="1"/>
                <c:pt idx="0">
                  <c:v>Series 11</c:v>
                </c:pt>
              </c:strCache>
            </c:strRef>
          </c:tx>
          <c:invertIfNegative val="0"/>
          <c:dLbls>
            <c:dLbl>
              <c:idx val="0"/>
              <c:layout>
                <c:manualLayout>
                  <c:x val="0"/>
                  <c:y val="-6.5212814574807321E-2"/>
                </c:manualLayout>
              </c:layout>
              <c:tx>
                <c:rich>
                  <a:bodyPr/>
                  <a:lstStyle/>
                  <a:p>
                    <a:r>
                      <a:rPr lang="en-US" dirty="0" smtClean="0"/>
                      <a:t>60K</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Sheet1!$L$2</c:f>
              <c:numCache>
                <c:formatCode>General</c:formatCode>
                <c:ptCount val="1"/>
                <c:pt idx="0">
                  <c:v>60</c:v>
                </c:pt>
              </c:numCache>
            </c:numRef>
          </c:val>
        </c:ser>
        <c:ser>
          <c:idx val="11"/>
          <c:order val="11"/>
          <c:tx>
            <c:strRef>
              <c:f>Sheet1!$M$1</c:f>
              <c:strCache>
                <c:ptCount val="1"/>
                <c:pt idx="0">
                  <c:v>Series 12</c:v>
                </c:pt>
              </c:strCache>
            </c:strRef>
          </c:tx>
          <c:invertIfNegative val="0"/>
          <c:dLbls>
            <c:dLbl>
              <c:idx val="0"/>
              <c:tx>
                <c:rich>
                  <a:bodyPr/>
                  <a:lstStyle/>
                  <a:p>
                    <a:pPr>
                      <a:defRPr sz="800">
                        <a:solidFill>
                          <a:schemeClr val="bg1"/>
                        </a:solidFill>
                      </a:defRPr>
                    </a:pPr>
                    <a:r>
                      <a:rPr lang="en-US" smtClean="0"/>
                      <a:t>52K</a:t>
                    </a:r>
                    <a:endParaRPr lang="en-US"/>
                  </a:p>
                </c:rich>
              </c:tx>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Sheet1!$M$2</c:f>
              <c:numCache>
                <c:formatCode>General</c:formatCode>
                <c:ptCount val="1"/>
                <c:pt idx="0">
                  <c:v>52</c:v>
                </c:pt>
              </c:numCache>
            </c:numRef>
          </c:val>
        </c:ser>
        <c:dLbls>
          <c:showLegendKey val="0"/>
          <c:showVal val="0"/>
          <c:showCatName val="0"/>
          <c:showSerName val="0"/>
          <c:showPercent val="0"/>
          <c:showBubbleSize val="0"/>
        </c:dLbls>
        <c:gapWidth val="45"/>
        <c:overlap val="100"/>
        <c:axId val="561127072"/>
        <c:axId val="561131776"/>
      </c:barChart>
      <c:catAx>
        <c:axId val="561127072"/>
        <c:scaling>
          <c:orientation val="minMax"/>
        </c:scaling>
        <c:delete val="1"/>
        <c:axPos val="l"/>
        <c:numFmt formatCode="General" sourceLinked="0"/>
        <c:majorTickMark val="out"/>
        <c:minorTickMark val="none"/>
        <c:tickLblPos val="nextTo"/>
        <c:crossAx val="561131776"/>
        <c:crosses val="autoZero"/>
        <c:auto val="1"/>
        <c:lblAlgn val="ctr"/>
        <c:lblOffset val="100"/>
        <c:noMultiLvlLbl val="0"/>
      </c:catAx>
      <c:valAx>
        <c:axId val="561131776"/>
        <c:scaling>
          <c:orientation val="minMax"/>
        </c:scaling>
        <c:delete val="1"/>
        <c:axPos val="b"/>
        <c:numFmt formatCode="0%" sourceLinked="1"/>
        <c:majorTickMark val="out"/>
        <c:minorTickMark val="none"/>
        <c:tickLblPos val="nextTo"/>
        <c:crossAx val="5611270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Aged 16-34 years</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Brighton</c:v>
                </c:pt>
                <c:pt idx="1">
                  <c:v>Day Trip E.Sussex</c:v>
                </c:pt>
                <c:pt idx="2">
                  <c:v>All Day Trippers</c:v>
                </c:pt>
              </c:strCache>
            </c:strRef>
          </c:cat>
          <c:val>
            <c:numRef>
              <c:f>Sheet1!$B$2:$B$4</c:f>
              <c:numCache>
                <c:formatCode>0%</c:formatCode>
                <c:ptCount val="3"/>
                <c:pt idx="0">
                  <c:v>0.43</c:v>
                </c:pt>
                <c:pt idx="1">
                  <c:v>0.38</c:v>
                </c:pt>
                <c:pt idx="2">
                  <c:v>0.32</c:v>
                </c:pt>
              </c:numCache>
            </c:numRef>
          </c:val>
        </c:ser>
        <c:ser>
          <c:idx val="1"/>
          <c:order val="1"/>
          <c:tx>
            <c:strRef>
              <c:f>Sheet1!$C$1</c:f>
              <c:strCache>
                <c:ptCount val="1"/>
                <c:pt idx="0">
                  <c:v>Aged 35-54 years</c:v>
                </c:pt>
              </c:strCache>
            </c:strRef>
          </c:tx>
          <c:spPr>
            <a:solidFill>
              <a:schemeClr val="accent4"/>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Brighton</c:v>
                </c:pt>
                <c:pt idx="1">
                  <c:v>Day Trip E.Sussex</c:v>
                </c:pt>
                <c:pt idx="2">
                  <c:v>All Day Trippers</c:v>
                </c:pt>
              </c:strCache>
            </c:strRef>
          </c:cat>
          <c:val>
            <c:numRef>
              <c:f>Sheet1!$C$2:$C$4</c:f>
              <c:numCache>
                <c:formatCode>0%</c:formatCode>
                <c:ptCount val="3"/>
                <c:pt idx="0">
                  <c:v>0.45</c:v>
                </c:pt>
                <c:pt idx="1">
                  <c:v>0.44</c:v>
                </c:pt>
                <c:pt idx="2">
                  <c:v>0.43</c:v>
                </c:pt>
              </c:numCache>
            </c:numRef>
          </c:val>
        </c:ser>
        <c:ser>
          <c:idx val="2"/>
          <c:order val="2"/>
          <c:tx>
            <c:strRef>
              <c:f>Sheet1!$D$1</c:f>
              <c:strCache>
                <c:ptCount val="1"/>
                <c:pt idx="0">
                  <c:v>Aged 55 years or over</c:v>
                </c:pt>
              </c:strCache>
            </c:strRef>
          </c:tx>
          <c:spPr>
            <a:solidFill>
              <a:srgbClr val="646363"/>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Brighton</c:v>
                </c:pt>
                <c:pt idx="1">
                  <c:v>Day Trip E.Sussex</c:v>
                </c:pt>
                <c:pt idx="2">
                  <c:v>All Day Trippers</c:v>
                </c:pt>
              </c:strCache>
            </c:strRef>
          </c:cat>
          <c:val>
            <c:numRef>
              <c:f>Sheet1!$D$2:$D$4</c:f>
              <c:numCache>
                <c:formatCode>0%</c:formatCode>
                <c:ptCount val="3"/>
                <c:pt idx="0">
                  <c:v>0.12</c:v>
                </c:pt>
                <c:pt idx="1">
                  <c:v>0.19</c:v>
                </c:pt>
                <c:pt idx="2">
                  <c:v>0.25</c:v>
                </c:pt>
              </c:numCache>
            </c:numRef>
          </c:val>
        </c:ser>
        <c:dLbls>
          <c:showLegendKey val="0"/>
          <c:showVal val="1"/>
          <c:showCatName val="0"/>
          <c:showSerName val="0"/>
          <c:showPercent val="0"/>
          <c:showBubbleSize val="0"/>
        </c:dLbls>
        <c:gapWidth val="49"/>
        <c:overlap val="100"/>
        <c:axId val="553174480"/>
        <c:axId val="553180360"/>
      </c:barChart>
      <c:catAx>
        <c:axId val="553174480"/>
        <c:scaling>
          <c:orientation val="minMax"/>
        </c:scaling>
        <c:delete val="0"/>
        <c:axPos val="b"/>
        <c:numFmt formatCode="General" sourceLinked="0"/>
        <c:majorTickMark val="none"/>
        <c:minorTickMark val="none"/>
        <c:tickLblPos val="nextTo"/>
        <c:txPr>
          <a:bodyPr/>
          <a:lstStyle/>
          <a:p>
            <a:pPr>
              <a:defRPr sz="600"/>
            </a:pPr>
            <a:endParaRPr lang="en-US"/>
          </a:p>
        </c:txPr>
        <c:crossAx val="553180360"/>
        <c:crosses val="autoZero"/>
        <c:auto val="1"/>
        <c:lblAlgn val="ctr"/>
        <c:lblOffset val="100"/>
        <c:noMultiLvlLbl val="0"/>
      </c:catAx>
      <c:valAx>
        <c:axId val="553180360"/>
        <c:scaling>
          <c:orientation val="minMax"/>
        </c:scaling>
        <c:delete val="1"/>
        <c:axPos val="l"/>
        <c:numFmt formatCode="0%" sourceLinked="1"/>
        <c:majorTickMark val="none"/>
        <c:minorTickMark val="none"/>
        <c:tickLblPos val="nextTo"/>
        <c:crossAx val="553174480"/>
        <c:crosses val="autoZero"/>
        <c:crossBetween val="between"/>
      </c:valAx>
    </c:plotArea>
    <c:legend>
      <c:legendPos val="b"/>
      <c:layout>
        <c:manualLayout>
          <c:xMode val="edge"/>
          <c:yMode val="edge"/>
          <c:x val="0"/>
          <c:y val="0.86597901418973122"/>
          <c:w val="1"/>
          <c:h val="0.13273953983345216"/>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Male</c:v>
                </c:pt>
              </c:strCache>
            </c:strRef>
          </c:tx>
          <c:spPr>
            <a:solidFill>
              <a:schemeClr val="accent5"/>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Brighton</c:v>
                </c:pt>
                <c:pt idx="1">
                  <c:v>Day Trip E.Sussex</c:v>
                </c:pt>
                <c:pt idx="2">
                  <c:v>All Day Trippers</c:v>
                </c:pt>
              </c:strCache>
            </c:strRef>
          </c:cat>
          <c:val>
            <c:numRef>
              <c:f>Sheet1!$B$2:$B$4</c:f>
              <c:numCache>
                <c:formatCode>0%</c:formatCode>
                <c:ptCount val="3"/>
                <c:pt idx="0">
                  <c:v>0.53</c:v>
                </c:pt>
                <c:pt idx="1">
                  <c:v>0.51</c:v>
                </c:pt>
                <c:pt idx="2">
                  <c:v>0.51</c:v>
                </c:pt>
              </c:numCache>
            </c:numRef>
          </c:val>
        </c:ser>
        <c:ser>
          <c:idx val="1"/>
          <c:order val="1"/>
          <c:tx>
            <c:strRef>
              <c:f>Sheet1!$C$1</c:f>
              <c:strCache>
                <c:ptCount val="1"/>
                <c:pt idx="0">
                  <c:v>Female</c:v>
                </c:pt>
              </c:strCache>
            </c:strRef>
          </c:tx>
          <c:spPr>
            <a:solidFill>
              <a:schemeClr val="accent2">
                <a:lumMod val="40000"/>
                <a:lumOff val="6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Brighton</c:v>
                </c:pt>
                <c:pt idx="1">
                  <c:v>Day Trip E.Sussex</c:v>
                </c:pt>
                <c:pt idx="2">
                  <c:v>All Day Trippers</c:v>
                </c:pt>
              </c:strCache>
            </c:strRef>
          </c:cat>
          <c:val>
            <c:numRef>
              <c:f>Sheet1!$C$2:$C$4</c:f>
              <c:numCache>
                <c:formatCode>0%</c:formatCode>
                <c:ptCount val="3"/>
                <c:pt idx="0">
                  <c:v>0.47</c:v>
                </c:pt>
                <c:pt idx="1">
                  <c:v>0.49</c:v>
                </c:pt>
                <c:pt idx="2">
                  <c:v>0.49</c:v>
                </c:pt>
              </c:numCache>
            </c:numRef>
          </c:val>
        </c:ser>
        <c:dLbls>
          <c:showLegendKey val="0"/>
          <c:showVal val="1"/>
          <c:showCatName val="0"/>
          <c:showSerName val="0"/>
          <c:showPercent val="0"/>
          <c:showBubbleSize val="0"/>
        </c:dLbls>
        <c:gapWidth val="49"/>
        <c:overlap val="100"/>
        <c:axId val="553184280"/>
        <c:axId val="553183888"/>
      </c:barChart>
      <c:catAx>
        <c:axId val="553184280"/>
        <c:scaling>
          <c:orientation val="minMax"/>
        </c:scaling>
        <c:delete val="0"/>
        <c:axPos val="b"/>
        <c:numFmt formatCode="General" sourceLinked="0"/>
        <c:majorTickMark val="none"/>
        <c:minorTickMark val="none"/>
        <c:tickLblPos val="nextTo"/>
        <c:txPr>
          <a:bodyPr/>
          <a:lstStyle/>
          <a:p>
            <a:pPr>
              <a:defRPr sz="600"/>
            </a:pPr>
            <a:endParaRPr lang="en-US"/>
          </a:p>
        </c:txPr>
        <c:crossAx val="553183888"/>
        <c:crosses val="autoZero"/>
        <c:auto val="1"/>
        <c:lblAlgn val="ctr"/>
        <c:lblOffset val="100"/>
        <c:noMultiLvlLbl val="0"/>
      </c:catAx>
      <c:valAx>
        <c:axId val="553183888"/>
        <c:scaling>
          <c:orientation val="minMax"/>
        </c:scaling>
        <c:delete val="1"/>
        <c:axPos val="l"/>
        <c:numFmt formatCode="0%" sourceLinked="1"/>
        <c:majorTickMark val="none"/>
        <c:minorTickMark val="none"/>
        <c:tickLblPos val="nextTo"/>
        <c:crossAx val="553184280"/>
        <c:crosses val="autoZero"/>
        <c:crossBetween val="between"/>
      </c:valAx>
    </c:plotArea>
    <c:legend>
      <c:legendPos val="b"/>
      <c:layout>
        <c:manualLayout>
          <c:xMode val="edge"/>
          <c:yMode val="edge"/>
          <c:x val="0.12554654137407381"/>
          <c:y val="0.83161726544551828"/>
          <c:w val="0.71784440182327502"/>
          <c:h val="7.4052432517661734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Air</c:v>
                </c:pt>
              </c:strCache>
            </c:strRef>
          </c:tx>
          <c:spPr>
            <a:solidFill>
              <a:srgbClr val="C0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Brighton</c:v>
                </c:pt>
                <c:pt idx="1">
                  <c:v>Day Trip E.Sussex</c:v>
                </c:pt>
                <c:pt idx="2">
                  <c:v>All Day Trippers</c:v>
                </c:pt>
              </c:strCache>
            </c:strRef>
          </c:cat>
          <c:val>
            <c:numRef>
              <c:f>Sheet1!$B$2:$B$4</c:f>
              <c:numCache>
                <c:formatCode>0%</c:formatCode>
                <c:ptCount val="3"/>
                <c:pt idx="0">
                  <c:v>0.43</c:v>
                </c:pt>
                <c:pt idx="1">
                  <c:v>0.41</c:v>
                </c:pt>
                <c:pt idx="2">
                  <c:v>0.59</c:v>
                </c:pt>
              </c:numCache>
            </c:numRef>
          </c:val>
        </c:ser>
        <c:ser>
          <c:idx val="1"/>
          <c:order val="1"/>
          <c:tx>
            <c:strRef>
              <c:f>Sheet1!$C$1</c:f>
              <c:strCache>
                <c:ptCount val="1"/>
                <c:pt idx="0">
                  <c:v>Foot</c:v>
                </c:pt>
              </c:strCache>
            </c:strRef>
          </c:tx>
          <c:spPr>
            <a:solidFill>
              <a:schemeClr val="bg2">
                <a:lumMod val="60000"/>
                <a:lumOff val="4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Brighton</c:v>
                </c:pt>
                <c:pt idx="1">
                  <c:v>Day Trip E.Sussex</c:v>
                </c:pt>
                <c:pt idx="2">
                  <c:v>All Day Trippers</c:v>
                </c:pt>
              </c:strCache>
            </c:strRef>
          </c:cat>
          <c:val>
            <c:numRef>
              <c:f>Sheet1!$C$2:$C$4</c:f>
              <c:numCache>
                <c:formatCode>0%</c:formatCode>
                <c:ptCount val="3"/>
                <c:pt idx="0">
                  <c:v>0.12</c:v>
                </c:pt>
                <c:pt idx="1">
                  <c:v>0.09</c:v>
                </c:pt>
                <c:pt idx="2">
                  <c:v>0.1</c:v>
                </c:pt>
              </c:numCache>
            </c:numRef>
          </c:val>
        </c:ser>
        <c:ser>
          <c:idx val="2"/>
          <c:order val="2"/>
          <c:tx>
            <c:strRef>
              <c:f>Sheet1!$D$1</c:f>
              <c:strCache>
                <c:ptCount val="1"/>
                <c:pt idx="0">
                  <c:v>Private Vehicle</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Brighton</c:v>
                </c:pt>
                <c:pt idx="1">
                  <c:v>Day Trip E.Sussex</c:v>
                </c:pt>
                <c:pt idx="2">
                  <c:v>All Day Trippers</c:v>
                </c:pt>
              </c:strCache>
            </c:strRef>
          </c:cat>
          <c:val>
            <c:numRef>
              <c:f>Sheet1!$D$2:$D$4</c:f>
              <c:numCache>
                <c:formatCode>0%</c:formatCode>
                <c:ptCount val="3"/>
                <c:pt idx="0">
                  <c:v>0.17</c:v>
                </c:pt>
                <c:pt idx="1">
                  <c:v>0.21</c:v>
                </c:pt>
                <c:pt idx="2">
                  <c:v>0.14000000000000001</c:v>
                </c:pt>
              </c:numCache>
            </c:numRef>
          </c:val>
        </c:ser>
        <c:ser>
          <c:idx val="3"/>
          <c:order val="3"/>
          <c:tx>
            <c:strRef>
              <c:f>Sheet1!$E$1</c:f>
              <c:strCache>
                <c:ptCount val="1"/>
                <c:pt idx="0">
                  <c:v>Coach</c:v>
                </c:pt>
              </c:strCache>
            </c:strRef>
          </c:tx>
          <c:spPr>
            <a:solidFill>
              <a:schemeClr val="bg1">
                <a:lumMod val="6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Brighton</c:v>
                </c:pt>
                <c:pt idx="1">
                  <c:v>Day Trip E.Sussex</c:v>
                </c:pt>
                <c:pt idx="2">
                  <c:v>All Day Trippers</c:v>
                </c:pt>
              </c:strCache>
            </c:strRef>
          </c:cat>
          <c:val>
            <c:numRef>
              <c:f>Sheet1!$E$2:$E$4</c:f>
              <c:numCache>
                <c:formatCode>0%</c:formatCode>
                <c:ptCount val="3"/>
                <c:pt idx="0">
                  <c:v>0.28999999999999998</c:v>
                </c:pt>
                <c:pt idx="1">
                  <c:v>0.3</c:v>
                </c:pt>
                <c:pt idx="2">
                  <c:v>0.17</c:v>
                </c:pt>
              </c:numCache>
            </c:numRef>
          </c:val>
        </c:ser>
        <c:dLbls>
          <c:showLegendKey val="0"/>
          <c:showVal val="1"/>
          <c:showCatName val="0"/>
          <c:showSerName val="0"/>
          <c:showPercent val="0"/>
          <c:showBubbleSize val="0"/>
        </c:dLbls>
        <c:gapWidth val="49"/>
        <c:overlap val="100"/>
        <c:axId val="553179576"/>
        <c:axId val="553187416"/>
      </c:barChart>
      <c:catAx>
        <c:axId val="553179576"/>
        <c:scaling>
          <c:orientation val="minMax"/>
        </c:scaling>
        <c:delete val="0"/>
        <c:axPos val="b"/>
        <c:numFmt formatCode="General" sourceLinked="0"/>
        <c:majorTickMark val="none"/>
        <c:minorTickMark val="none"/>
        <c:tickLblPos val="nextTo"/>
        <c:txPr>
          <a:bodyPr/>
          <a:lstStyle/>
          <a:p>
            <a:pPr>
              <a:defRPr sz="600"/>
            </a:pPr>
            <a:endParaRPr lang="en-US"/>
          </a:p>
        </c:txPr>
        <c:crossAx val="553187416"/>
        <c:crosses val="autoZero"/>
        <c:auto val="1"/>
        <c:lblAlgn val="ctr"/>
        <c:lblOffset val="100"/>
        <c:noMultiLvlLbl val="0"/>
      </c:catAx>
      <c:valAx>
        <c:axId val="553187416"/>
        <c:scaling>
          <c:orientation val="minMax"/>
        </c:scaling>
        <c:delete val="1"/>
        <c:axPos val="l"/>
        <c:numFmt formatCode="0%" sourceLinked="1"/>
        <c:majorTickMark val="none"/>
        <c:minorTickMark val="none"/>
        <c:tickLblPos val="nextTo"/>
        <c:crossAx val="553179576"/>
        <c:crosses val="autoZero"/>
        <c:crossBetween val="between"/>
      </c:valAx>
    </c:plotArea>
    <c:legend>
      <c:legendPos val="b"/>
      <c:layout>
        <c:manualLayout>
          <c:xMode val="edge"/>
          <c:yMode val="edge"/>
          <c:x val="4.5782782545438286E-2"/>
          <c:y val="0.8367386523977568"/>
          <c:w val="0.95035770902360273"/>
          <c:h val="0.12529637989080408"/>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4142693139659945"/>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Brighton</c:v>
                </c:pt>
                <c:pt idx="1">
                  <c:v>Day Trip E.Sussex</c:v>
                </c:pt>
                <c:pt idx="2">
                  <c:v>All Day Trippers</c:v>
                </c:pt>
              </c:strCache>
            </c:strRef>
          </c:cat>
          <c:val>
            <c:numRef>
              <c:f>Sheet1!$B$2:$B$4</c:f>
              <c:numCache>
                <c:formatCode>0%</c:formatCode>
                <c:ptCount val="3"/>
                <c:pt idx="0">
                  <c:v>0.18</c:v>
                </c:pt>
                <c:pt idx="1">
                  <c:v>0.17</c:v>
                </c:pt>
                <c:pt idx="2">
                  <c:v>0.2</c:v>
                </c:pt>
              </c:numCache>
            </c:numRef>
          </c:val>
        </c:ser>
        <c:ser>
          <c:idx val="1"/>
          <c:order val="1"/>
          <c:tx>
            <c:strRef>
              <c:f>Sheet1!$C$1</c:f>
              <c:strCache>
                <c:ptCount val="1"/>
                <c:pt idx="0">
                  <c:v>4-7 nights</c:v>
                </c:pt>
              </c:strCache>
            </c:strRef>
          </c:tx>
          <c:spPr>
            <a:solidFill>
              <a:schemeClr val="accent6">
                <a:lumMod val="75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Brighton</c:v>
                </c:pt>
                <c:pt idx="1">
                  <c:v>Day Trip E.Sussex</c:v>
                </c:pt>
                <c:pt idx="2">
                  <c:v>All Day Trippers</c:v>
                </c:pt>
              </c:strCache>
            </c:strRef>
          </c:cat>
          <c:val>
            <c:numRef>
              <c:f>Sheet1!$C$2:$C$4</c:f>
              <c:numCache>
                <c:formatCode>0%</c:formatCode>
                <c:ptCount val="3"/>
                <c:pt idx="0">
                  <c:v>0.46</c:v>
                </c:pt>
                <c:pt idx="1">
                  <c:v>0.46</c:v>
                </c:pt>
                <c:pt idx="2">
                  <c:v>0.45</c:v>
                </c:pt>
              </c:numCache>
            </c:numRef>
          </c:val>
        </c:ser>
        <c:ser>
          <c:idx val="2"/>
          <c:order val="2"/>
          <c:tx>
            <c:strRef>
              <c:f>Sheet1!$D$1</c:f>
              <c:strCache>
                <c:ptCount val="1"/>
                <c:pt idx="0">
                  <c:v>8-14 nights</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Brighton</c:v>
                </c:pt>
                <c:pt idx="1">
                  <c:v>Day Trip E.Sussex</c:v>
                </c:pt>
                <c:pt idx="2">
                  <c:v>All Day Trippers</c:v>
                </c:pt>
              </c:strCache>
            </c:strRef>
          </c:cat>
          <c:val>
            <c:numRef>
              <c:f>Sheet1!$D$2:$D$4</c:f>
              <c:numCache>
                <c:formatCode>0%</c:formatCode>
                <c:ptCount val="3"/>
                <c:pt idx="0">
                  <c:v>0.26</c:v>
                </c:pt>
                <c:pt idx="1">
                  <c:v>0.26</c:v>
                </c:pt>
                <c:pt idx="2">
                  <c:v>0.25</c:v>
                </c:pt>
              </c:numCache>
            </c:numRef>
          </c:val>
        </c:ser>
        <c:ser>
          <c:idx val="3"/>
          <c:order val="3"/>
          <c:tx>
            <c:strRef>
              <c:f>Sheet1!$E$1</c:f>
              <c:strCache>
                <c:ptCount val="1"/>
                <c:pt idx="0">
                  <c:v>15+ nights</c:v>
                </c:pt>
              </c:strCache>
            </c:strRef>
          </c:tx>
          <c:spPr>
            <a:solidFill>
              <a:schemeClr val="accent6">
                <a:lumMod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Brighton</c:v>
                </c:pt>
                <c:pt idx="1">
                  <c:v>Day Trip E.Sussex</c:v>
                </c:pt>
                <c:pt idx="2">
                  <c:v>All Day Trippers</c:v>
                </c:pt>
              </c:strCache>
            </c:strRef>
          </c:cat>
          <c:val>
            <c:numRef>
              <c:f>Sheet1!$E$2:$E$4</c:f>
              <c:numCache>
                <c:formatCode>0%</c:formatCode>
                <c:ptCount val="3"/>
                <c:pt idx="0">
                  <c:v>0.1</c:v>
                </c:pt>
                <c:pt idx="1">
                  <c:v>0.11</c:v>
                </c:pt>
                <c:pt idx="2">
                  <c:v>0.11</c:v>
                </c:pt>
              </c:numCache>
            </c:numRef>
          </c:val>
        </c:ser>
        <c:dLbls>
          <c:showLegendKey val="0"/>
          <c:showVal val="1"/>
          <c:showCatName val="0"/>
          <c:showSerName val="0"/>
          <c:showPercent val="0"/>
          <c:showBubbleSize val="0"/>
        </c:dLbls>
        <c:gapWidth val="49"/>
        <c:overlap val="100"/>
        <c:axId val="553186632"/>
        <c:axId val="553131360"/>
      </c:barChart>
      <c:catAx>
        <c:axId val="553186632"/>
        <c:scaling>
          <c:orientation val="minMax"/>
        </c:scaling>
        <c:delete val="0"/>
        <c:axPos val="b"/>
        <c:numFmt formatCode="General" sourceLinked="0"/>
        <c:majorTickMark val="none"/>
        <c:minorTickMark val="none"/>
        <c:tickLblPos val="nextTo"/>
        <c:txPr>
          <a:bodyPr/>
          <a:lstStyle/>
          <a:p>
            <a:pPr>
              <a:defRPr sz="600"/>
            </a:pPr>
            <a:endParaRPr lang="en-US"/>
          </a:p>
        </c:txPr>
        <c:crossAx val="553131360"/>
        <c:crosses val="autoZero"/>
        <c:auto val="1"/>
        <c:lblAlgn val="ctr"/>
        <c:lblOffset val="100"/>
        <c:noMultiLvlLbl val="0"/>
      </c:catAx>
      <c:valAx>
        <c:axId val="553131360"/>
        <c:scaling>
          <c:orientation val="minMax"/>
        </c:scaling>
        <c:delete val="1"/>
        <c:axPos val="l"/>
        <c:numFmt formatCode="0%" sourceLinked="1"/>
        <c:majorTickMark val="none"/>
        <c:minorTickMark val="none"/>
        <c:tickLblPos val="nextTo"/>
        <c:crossAx val="553186632"/>
        <c:crosses val="autoZero"/>
        <c:crossBetween val="between"/>
      </c:valAx>
    </c:plotArea>
    <c:legend>
      <c:legendPos val="b"/>
      <c:layout>
        <c:manualLayout>
          <c:xMode val="edge"/>
          <c:yMode val="edge"/>
          <c:x val="7.3207749308097495E-4"/>
          <c:y val="0.82242583171200334"/>
          <c:w val="0.99926800219562939"/>
          <c:h val="9.6683317223143689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6386616858499"/>
          <c:y val="5.6335256474622723E-2"/>
          <c:w val="0.84086570032785413"/>
          <c:h val="0.75853679971020649"/>
        </c:manualLayout>
      </c:layout>
      <c:barChart>
        <c:barDir val="bar"/>
        <c:grouping val="stacked"/>
        <c:varyColors val="0"/>
        <c:ser>
          <c:idx val="0"/>
          <c:order val="0"/>
          <c:tx>
            <c:strRef>
              <c:f>Sheet1!$B$1</c:f>
              <c:strCache>
                <c:ptCount val="1"/>
                <c:pt idx="0">
                  <c:v>France</c:v>
                </c:pt>
              </c:strCache>
            </c:strRef>
          </c:tx>
          <c:spPr>
            <a:solidFill>
              <a:srgbClr val="00B05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Brighton</c:v>
                </c:pt>
                <c:pt idx="1">
                  <c:v>Day Trip E.Sussex</c:v>
                </c:pt>
                <c:pt idx="2">
                  <c:v>All Day Trippers</c:v>
                </c:pt>
              </c:strCache>
            </c:strRef>
          </c:cat>
          <c:val>
            <c:numRef>
              <c:f>Sheet1!$B$2:$B$4</c:f>
              <c:numCache>
                <c:formatCode>0%</c:formatCode>
                <c:ptCount val="3"/>
                <c:pt idx="0">
                  <c:v>0.27</c:v>
                </c:pt>
                <c:pt idx="1">
                  <c:v>0.28999999999999998</c:v>
                </c:pt>
                <c:pt idx="2">
                  <c:v>0.14000000000000001</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Brighton</c:v>
                </c:pt>
                <c:pt idx="1">
                  <c:v>Day Trip E.Sussex</c:v>
                </c:pt>
                <c:pt idx="2">
                  <c:v>All Day Trippers</c:v>
                </c:pt>
              </c:strCache>
            </c:strRef>
          </c:cat>
          <c:val>
            <c:numRef>
              <c:f>Sheet1!$C$2:$C$4</c:f>
              <c:numCache>
                <c:formatCode>0%</c:formatCode>
                <c:ptCount val="3"/>
                <c:pt idx="0">
                  <c:v>7.0000000000000007E-2</c:v>
                </c:pt>
                <c:pt idx="1">
                  <c:v>0.09</c:v>
                </c:pt>
                <c:pt idx="2">
                  <c:v>0.15</c:v>
                </c:pt>
              </c:numCache>
            </c:numRef>
          </c:val>
        </c:ser>
        <c:ser>
          <c:idx val="2"/>
          <c:order val="2"/>
          <c:tx>
            <c:strRef>
              <c:f>Sheet1!$D$1</c:f>
              <c:strCache>
                <c:ptCount val="1"/>
                <c:pt idx="0">
                  <c:v>Germany</c:v>
                </c:pt>
              </c:strCache>
            </c:strRef>
          </c:tx>
          <c:spPr>
            <a:solidFill>
              <a:schemeClr val="accent6">
                <a:lumMod val="75000"/>
              </a:schemeClr>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Brighton</c:v>
                </c:pt>
                <c:pt idx="1">
                  <c:v>Day Trip E.Sussex</c:v>
                </c:pt>
                <c:pt idx="2">
                  <c:v>All Day Trippers</c:v>
                </c:pt>
              </c:strCache>
            </c:strRef>
          </c:cat>
          <c:val>
            <c:numRef>
              <c:f>Sheet1!$D$2:$D$4</c:f>
              <c:numCache>
                <c:formatCode>0%</c:formatCode>
                <c:ptCount val="3"/>
                <c:pt idx="0">
                  <c:v>0.18</c:v>
                </c:pt>
                <c:pt idx="1">
                  <c:v>0.17</c:v>
                </c:pt>
                <c:pt idx="2">
                  <c:v>0.14000000000000001</c:v>
                </c:pt>
              </c:numCache>
            </c:numRef>
          </c:val>
        </c:ser>
        <c:ser>
          <c:idx val="3"/>
          <c:order val="3"/>
          <c:tx>
            <c:strRef>
              <c:f>Sheet1!$E$1</c:f>
              <c:strCache>
                <c:ptCount val="1"/>
                <c:pt idx="0">
                  <c:v>Nordics</c:v>
                </c:pt>
              </c:strCache>
            </c:strRef>
          </c:tx>
          <c:spPr>
            <a:solidFill>
              <a:schemeClr val="accent5">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Brighton</c:v>
                </c:pt>
                <c:pt idx="1">
                  <c:v>Day Trip E.Sussex</c:v>
                </c:pt>
                <c:pt idx="2">
                  <c:v>All Day Trippers</c:v>
                </c:pt>
              </c:strCache>
            </c:strRef>
          </c:cat>
          <c:val>
            <c:numRef>
              <c:f>Sheet1!$E$2:$E$4</c:f>
              <c:numCache>
                <c:formatCode>0%</c:formatCode>
                <c:ptCount val="3"/>
                <c:pt idx="0">
                  <c:v>0.04</c:v>
                </c:pt>
                <c:pt idx="1">
                  <c:v>0.05</c:v>
                </c:pt>
                <c:pt idx="2">
                  <c:v>0.06</c:v>
                </c:pt>
              </c:numCache>
            </c:numRef>
          </c:val>
        </c:ser>
        <c:ser>
          <c:idx val="4"/>
          <c:order val="4"/>
          <c:tx>
            <c:strRef>
              <c:f>Sheet1!$F$1</c:f>
              <c:strCache>
                <c:ptCount val="1"/>
                <c:pt idx="0">
                  <c:v>Italy</c:v>
                </c:pt>
              </c:strCache>
            </c:strRef>
          </c:tx>
          <c:spPr>
            <a:solidFill>
              <a:schemeClr val="bg2">
                <a:lumMod val="75000"/>
              </a:schemeClr>
            </a:solidFill>
          </c:spPr>
          <c:invertIfNegative val="0"/>
          <c:dLbls>
            <c:spPr>
              <a:noFill/>
              <a:ln>
                <a:noFill/>
              </a:ln>
              <a:effectLst/>
            </c:spPr>
            <c:txPr>
              <a:bodyPr/>
              <a:lstStyle/>
              <a:p>
                <a:pPr>
                  <a:defRPr sz="7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Brighton</c:v>
                </c:pt>
                <c:pt idx="1">
                  <c:v>Day Trip E.Sussex</c:v>
                </c:pt>
                <c:pt idx="2">
                  <c:v>All Day Trippers</c:v>
                </c:pt>
              </c:strCache>
            </c:strRef>
          </c:cat>
          <c:val>
            <c:numRef>
              <c:f>Sheet1!$F$2:$F$4</c:f>
              <c:numCache>
                <c:formatCode>0%</c:formatCode>
                <c:ptCount val="3"/>
                <c:pt idx="0">
                  <c:v>0.06</c:v>
                </c:pt>
                <c:pt idx="1">
                  <c:v>0.04</c:v>
                </c:pt>
                <c:pt idx="2">
                  <c:v>0.04</c:v>
                </c:pt>
              </c:numCache>
            </c:numRef>
          </c:val>
        </c:ser>
        <c:ser>
          <c:idx val="5"/>
          <c:order val="5"/>
          <c:tx>
            <c:strRef>
              <c:f>Sheet1!$G$1</c:f>
              <c:strCache>
                <c:ptCount val="1"/>
                <c:pt idx="0">
                  <c:v>Spain</c:v>
                </c:pt>
              </c:strCache>
            </c:strRef>
          </c:tx>
          <c:spPr>
            <a:solidFill>
              <a:schemeClr val="bg2">
                <a:lumMod val="60000"/>
                <a:lumOff val="40000"/>
              </a:schemeClr>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Brighton</c:v>
                </c:pt>
                <c:pt idx="1">
                  <c:v>Day Trip E.Sussex</c:v>
                </c:pt>
                <c:pt idx="2">
                  <c:v>All Day Trippers</c:v>
                </c:pt>
              </c:strCache>
            </c:strRef>
          </c:cat>
          <c:val>
            <c:numRef>
              <c:f>Sheet1!$G$2:$G$4</c:f>
              <c:numCache>
                <c:formatCode>0%</c:formatCode>
                <c:ptCount val="3"/>
                <c:pt idx="0">
                  <c:v>0.02</c:v>
                </c:pt>
                <c:pt idx="1">
                  <c:v>0.02</c:v>
                </c:pt>
                <c:pt idx="2">
                  <c:v>0.03</c:v>
                </c:pt>
              </c:numCache>
            </c:numRef>
          </c:val>
        </c:ser>
        <c:ser>
          <c:idx val="6"/>
          <c:order val="6"/>
          <c:tx>
            <c:strRef>
              <c:f>Sheet1!$H$1</c:f>
              <c:strCache>
                <c:ptCount val="1"/>
                <c:pt idx="0">
                  <c:v>Netherlands</c:v>
                </c:pt>
              </c:strCache>
            </c:strRef>
          </c:tx>
          <c:spPr>
            <a:solidFill>
              <a:srgbClr val="FFC000"/>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Brighton</c:v>
                </c:pt>
                <c:pt idx="1">
                  <c:v>Day Trip E.Sussex</c:v>
                </c:pt>
                <c:pt idx="2">
                  <c:v>All Day Trippers</c:v>
                </c:pt>
              </c:strCache>
            </c:strRef>
          </c:cat>
          <c:val>
            <c:numRef>
              <c:f>Sheet1!$H$2:$H$4</c:f>
              <c:numCache>
                <c:formatCode>0%</c:formatCode>
                <c:ptCount val="3"/>
                <c:pt idx="0">
                  <c:v>0.03</c:v>
                </c:pt>
                <c:pt idx="1">
                  <c:v>0.04</c:v>
                </c:pt>
                <c:pt idx="2">
                  <c:v>0.06</c:v>
                </c:pt>
              </c:numCache>
            </c:numRef>
          </c:val>
        </c:ser>
        <c:ser>
          <c:idx val="7"/>
          <c:order val="7"/>
          <c:tx>
            <c:strRef>
              <c:f>Sheet1!$I$1</c:f>
              <c:strCache>
                <c:ptCount val="1"/>
                <c:pt idx="0">
                  <c:v>Australia</c:v>
                </c:pt>
              </c:strCache>
            </c:strRef>
          </c:tx>
          <c:spPr>
            <a:solidFill>
              <a:schemeClr val="accent2">
                <a:lumMod val="40000"/>
                <a:lumOff val="60000"/>
              </a:schemeClr>
            </a:solidFill>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Brighton</c:v>
                </c:pt>
                <c:pt idx="1">
                  <c:v>Day Trip E.Sussex</c:v>
                </c:pt>
                <c:pt idx="2">
                  <c:v>All Day Trippers</c:v>
                </c:pt>
              </c:strCache>
            </c:strRef>
          </c:cat>
          <c:val>
            <c:numRef>
              <c:f>Sheet1!$I$2:$I$4</c:f>
              <c:numCache>
                <c:formatCode>0%</c:formatCode>
                <c:ptCount val="3"/>
                <c:pt idx="0">
                  <c:v>0.01</c:v>
                </c:pt>
                <c:pt idx="1">
                  <c:v>0.01</c:v>
                </c:pt>
                <c:pt idx="2">
                  <c:v>0.04</c:v>
                </c:pt>
              </c:numCache>
            </c:numRef>
          </c:val>
        </c:ser>
        <c:ser>
          <c:idx val="8"/>
          <c:order val="8"/>
          <c:tx>
            <c:strRef>
              <c:f>Sheet1!$J$1</c:f>
              <c:strCache>
                <c:ptCount val="1"/>
                <c:pt idx="0">
                  <c:v>China</c:v>
                </c:pt>
              </c:strCache>
            </c:strRef>
          </c:tx>
          <c:spPr>
            <a:solidFill>
              <a:schemeClr val="accent2">
                <a:lumMod val="20000"/>
                <a:lumOff val="80000"/>
              </a:schemeClr>
            </a:solidFill>
          </c:spPr>
          <c:invertIfNegative val="0"/>
          <c:dLbls>
            <c:delete val="1"/>
          </c:dLbls>
          <c:cat>
            <c:strRef>
              <c:f>Sheet1!$A$2:$A$4</c:f>
              <c:strCache>
                <c:ptCount val="3"/>
                <c:pt idx="0">
                  <c:v>Day Trip Brighton</c:v>
                </c:pt>
                <c:pt idx="1">
                  <c:v>Day Trip E.Sussex</c:v>
                </c:pt>
                <c:pt idx="2">
                  <c:v>All Day Trippers</c:v>
                </c:pt>
              </c:strCache>
            </c:strRef>
          </c:cat>
          <c:val>
            <c:numRef>
              <c:f>Sheet1!$J$2:$J$4</c:f>
              <c:numCache>
                <c:formatCode>0%</c:formatCode>
                <c:ptCount val="3"/>
                <c:pt idx="0">
                  <c:v>0.01</c:v>
                </c:pt>
                <c:pt idx="1">
                  <c:v>0.01</c:v>
                </c:pt>
                <c:pt idx="2">
                  <c:v>0.01</c:v>
                </c:pt>
              </c:numCache>
            </c:numRef>
          </c:val>
        </c:ser>
        <c:ser>
          <c:idx val="9"/>
          <c:order val="9"/>
          <c:tx>
            <c:strRef>
              <c:f>Sheet1!$K$1</c:f>
              <c:strCache>
                <c:ptCount val="1"/>
                <c:pt idx="0">
                  <c:v>Other</c:v>
                </c:pt>
              </c:strCache>
            </c:strRef>
          </c:tx>
          <c:spPr>
            <a:solidFill>
              <a:schemeClr val="bg1">
                <a:lumMod val="8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Brighton</c:v>
                </c:pt>
                <c:pt idx="1">
                  <c:v>Day Trip E.Sussex</c:v>
                </c:pt>
                <c:pt idx="2">
                  <c:v>All Day Trippers</c:v>
                </c:pt>
              </c:strCache>
            </c:strRef>
          </c:cat>
          <c:val>
            <c:numRef>
              <c:f>Sheet1!$K$2:$K$4</c:f>
              <c:numCache>
                <c:formatCode>0%</c:formatCode>
                <c:ptCount val="3"/>
                <c:pt idx="0">
                  <c:v>0.31</c:v>
                </c:pt>
                <c:pt idx="1">
                  <c:v>0.28000000000000003</c:v>
                </c:pt>
                <c:pt idx="2">
                  <c:v>0.33</c:v>
                </c:pt>
              </c:numCache>
            </c:numRef>
          </c:val>
        </c:ser>
        <c:dLbls>
          <c:showLegendKey val="0"/>
          <c:showVal val="1"/>
          <c:showCatName val="0"/>
          <c:showSerName val="0"/>
          <c:showPercent val="0"/>
          <c:showBubbleSize val="0"/>
        </c:dLbls>
        <c:gapWidth val="49"/>
        <c:overlap val="100"/>
        <c:axId val="553124696"/>
        <c:axId val="553125872"/>
      </c:barChart>
      <c:catAx>
        <c:axId val="553124696"/>
        <c:scaling>
          <c:orientation val="minMax"/>
        </c:scaling>
        <c:delete val="0"/>
        <c:axPos val="l"/>
        <c:numFmt formatCode="General" sourceLinked="0"/>
        <c:majorTickMark val="none"/>
        <c:minorTickMark val="none"/>
        <c:tickLblPos val="nextTo"/>
        <c:txPr>
          <a:bodyPr/>
          <a:lstStyle/>
          <a:p>
            <a:pPr>
              <a:defRPr sz="700"/>
            </a:pPr>
            <a:endParaRPr lang="en-US"/>
          </a:p>
        </c:txPr>
        <c:crossAx val="553125872"/>
        <c:crosses val="autoZero"/>
        <c:auto val="1"/>
        <c:lblAlgn val="ctr"/>
        <c:lblOffset val="100"/>
        <c:noMultiLvlLbl val="0"/>
      </c:catAx>
      <c:valAx>
        <c:axId val="553125872"/>
        <c:scaling>
          <c:orientation val="minMax"/>
          <c:max val="1"/>
        </c:scaling>
        <c:delete val="1"/>
        <c:axPos val="b"/>
        <c:numFmt formatCode="0%" sourceLinked="1"/>
        <c:majorTickMark val="out"/>
        <c:minorTickMark val="none"/>
        <c:tickLblPos val="nextTo"/>
        <c:crossAx val="553124696"/>
        <c:crosses val="autoZero"/>
        <c:crossBetween val="between"/>
      </c:valAx>
    </c:plotArea>
    <c:legend>
      <c:legendPos val="b"/>
      <c:layout>
        <c:manualLayout>
          <c:xMode val="edge"/>
          <c:yMode val="edge"/>
          <c:x val="0.12708242353688706"/>
          <c:y val="0.86174574901562351"/>
          <c:w val="0.7633755648195728"/>
          <c:h val="9.5024013693289222E-2"/>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Jan-Mar</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Brighton</c:v>
                </c:pt>
                <c:pt idx="1">
                  <c:v>Day Trip E.Sussex</c:v>
                </c:pt>
                <c:pt idx="2">
                  <c:v>All Day Trippers</c:v>
                </c:pt>
              </c:strCache>
            </c:strRef>
          </c:cat>
          <c:val>
            <c:numRef>
              <c:f>Sheet1!$B$2:$B$4</c:f>
              <c:numCache>
                <c:formatCode>0%</c:formatCode>
                <c:ptCount val="3"/>
                <c:pt idx="0">
                  <c:v>0.14000000000000001</c:v>
                </c:pt>
                <c:pt idx="1">
                  <c:v>0.13</c:v>
                </c:pt>
                <c:pt idx="2">
                  <c:v>0.15</c:v>
                </c:pt>
              </c:numCache>
            </c:numRef>
          </c:val>
        </c:ser>
        <c:ser>
          <c:idx val="1"/>
          <c:order val="1"/>
          <c:tx>
            <c:strRef>
              <c:f>Sheet1!$C$1</c:f>
              <c:strCache>
                <c:ptCount val="1"/>
                <c:pt idx="0">
                  <c:v>Apr-Jun</c:v>
                </c:pt>
              </c:strCache>
            </c:strRef>
          </c:tx>
          <c:spPr>
            <a:solidFill>
              <a:srgbClr val="FFC00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Brighton</c:v>
                </c:pt>
                <c:pt idx="1">
                  <c:v>Day Trip E.Sussex</c:v>
                </c:pt>
                <c:pt idx="2">
                  <c:v>All Day Trippers</c:v>
                </c:pt>
              </c:strCache>
            </c:strRef>
          </c:cat>
          <c:val>
            <c:numRef>
              <c:f>Sheet1!$C$2:$C$4</c:f>
              <c:numCache>
                <c:formatCode>0%</c:formatCode>
                <c:ptCount val="3"/>
                <c:pt idx="0">
                  <c:v>0.33</c:v>
                </c:pt>
                <c:pt idx="1">
                  <c:v>0.35</c:v>
                </c:pt>
                <c:pt idx="2">
                  <c:v>0.32</c:v>
                </c:pt>
              </c:numCache>
            </c:numRef>
          </c:val>
        </c:ser>
        <c:ser>
          <c:idx val="2"/>
          <c:order val="2"/>
          <c:tx>
            <c:strRef>
              <c:f>Sheet1!$D$1</c:f>
              <c:strCache>
                <c:ptCount val="1"/>
                <c:pt idx="0">
                  <c:v>Jul-Sep</c:v>
                </c:pt>
              </c:strCache>
            </c:strRef>
          </c:tx>
          <c:spPr>
            <a:solidFill>
              <a:srgbClr val="00B05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Brighton</c:v>
                </c:pt>
                <c:pt idx="1">
                  <c:v>Day Trip E.Sussex</c:v>
                </c:pt>
                <c:pt idx="2">
                  <c:v>All Day Trippers</c:v>
                </c:pt>
              </c:strCache>
            </c:strRef>
          </c:cat>
          <c:val>
            <c:numRef>
              <c:f>Sheet1!$D$2:$D$4</c:f>
              <c:numCache>
                <c:formatCode>0%</c:formatCode>
                <c:ptCount val="3"/>
                <c:pt idx="0">
                  <c:v>0.33</c:v>
                </c:pt>
                <c:pt idx="1">
                  <c:v>0.36</c:v>
                </c:pt>
                <c:pt idx="2">
                  <c:v>0.38</c:v>
                </c:pt>
              </c:numCache>
            </c:numRef>
          </c:val>
        </c:ser>
        <c:ser>
          <c:idx val="3"/>
          <c:order val="3"/>
          <c:tx>
            <c:strRef>
              <c:f>Sheet1!$E$1</c:f>
              <c:strCache>
                <c:ptCount val="1"/>
                <c:pt idx="0">
                  <c:v>Oct-Dec</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Brighton</c:v>
                </c:pt>
                <c:pt idx="1">
                  <c:v>Day Trip E.Sussex</c:v>
                </c:pt>
                <c:pt idx="2">
                  <c:v>All Day Trippers</c:v>
                </c:pt>
              </c:strCache>
            </c:strRef>
          </c:cat>
          <c:val>
            <c:numRef>
              <c:f>Sheet1!$E$2:$E$4</c:f>
              <c:numCache>
                <c:formatCode>0%</c:formatCode>
                <c:ptCount val="3"/>
                <c:pt idx="0">
                  <c:v>0.2</c:v>
                </c:pt>
                <c:pt idx="1">
                  <c:v>0.17</c:v>
                </c:pt>
                <c:pt idx="2">
                  <c:v>0.16</c:v>
                </c:pt>
              </c:numCache>
            </c:numRef>
          </c:val>
        </c:ser>
        <c:dLbls>
          <c:showLegendKey val="0"/>
          <c:showVal val="1"/>
          <c:showCatName val="0"/>
          <c:showSerName val="0"/>
          <c:showPercent val="0"/>
          <c:showBubbleSize val="0"/>
        </c:dLbls>
        <c:gapWidth val="49"/>
        <c:overlap val="100"/>
        <c:axId val="553130576"/>
        <c:axId val="553129792"/>
      </c:barChart>
      <c:catAx>
        <c:axId val="553130576"/>
        <c:scaling>
          <c:orientation val="minMax"/>
        </c:scaling>
        <c:delete val="0"/>
        <c:axPos val="b"/>
        <c:numFmt formatCode="General" sourceLinked="0"/>
        <c:majorTickMark val="none"/>
        <c:minorTickMark val="none"/>
        <c:tickLblPos val="nextTo"/>
        <c:txPr>
          <a:bodyPr/>
          <a:lstStyle/>
          <a:p>
            <a:pPr>
              <a:defRPr sz="600"/>
            </a:pPr>
            <a:endParaRPr lang="en-US"/>
          </a:p>
        </c:txPr>
        <c:crossAx val="553129792"/>
        <c:crosses val="autoZero"/>
        <c:auto val="1"/>
        <c:lblAlgn val="ctr"/>
        <c:lblOffset val="100"/>
        <c:noMultiLvlLbl val="0"/>
      </c:catAx>
      <c:valAx>
        <c:axId val="553129792"/>
        <c:scaling>
          <c:orientation val="minMax"/>
        </c:scaling>
        <c:delete val="1"/>
        <c:axPos val="l"/>
        <c:numFmt formatCode="0%" sourceLinked="1"/>
        <c:majorTickMark val="none"/>
        <c:minorTickMark val="none"/>
        <c:tickLblPos val="nextTo"/>
        <c:crossAx val="553130576"/>
        <c:crosses val="autoZero"/>
        <c:crossBetween val="between"/>
      </c:valAx>
    </c:plotArea>
    <c:legend>
      <c:legendPos val="b"/>
      <c:layout>
        <c:manualLayout>
          <c:xMode val="edge"/>
          <c:yMode val="edge"/>
          <c:x val="7.3199780437058378E-4"/>
          <c:y val="0.84698142630223361"/>
          <c:w val="0.99926800219562939"/>
          <c:h val="0.10612442945329363"/>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Independent</c:v>
                </c:pt>
              </c:strCache>
            </c:strRef>
          </c:tx>
          <c:spPr>
            <a:solidFill>
              <a:schemeClr val="tx1">
                <a:lumMod val="10000"/>
                <a:lumOff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Brighton</c:v>
                </c:pt>
                <c:pt idx="1">
                  <c:v>Day Trip E.Sussex</c:v>
                </c:pt>
                <c:pt idx="2">
                  <c:v>All Day Trippers</c:v>
                </c:pt>
              </c:strCache>
            </c:strRef>
          </c:cat>
          <c:val>
            <c:numRef>
              <c:f>Sheet1!$B$2:$B$4</c:f>
              <c:numCache>
                <c:formatCode>0%</c:formatCode>
                <c:ptCount val="3"/>
                <c:pt idx="0">
                  <c:v>0.66</c:v>
                </c:pt>
                <c:pt idx="1">
                  <c:v>0.65</c:v>
                </c:pt>
                <c:pt idx="2">
                  <c:v>0.75</c:v>
                </c:pt>
              </c:numCache>
            </c:numRef>
          </c:val>
        </c:ser>
        <c:ser>
          <c:idx val="1"/>
          <c:order val="1"/>
          <c:tx>
            <c:strRef>
              <c:f>Sheet1!$C$1</c:f>
              <c:strCache>
                <c:ptCount val="1"/>
                <c:pt idx="0">
                  <c:v>Package</c:v>
                </c:pt>
              </c:strCache>
            </c:strRef>
          </c:tx>
          <c:spPr>
            <a:solidFill>
              <a:schemeClr val="tx1">
                <a:lumMod val="75000"/>
                <a:lumOff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Brighton</c:v>
                </c:pt>
                <c:pt idx="1">
                  <c:v>Day Trip E.Sussex</c:v>
                </c:pt>
                <c:pt idx="2">
                  <c:v>All Day Trippers</c:v>
                </c:pt>
              </c:strCache>
            </c:strRef>
          </c:cat>
          <c:val>
            <c:numRef>
              <c:f>Sheet1!$C$2:$C$4</c:f>
              <c:numCache>
                <c:formatCode>0%</c:formatCode>
                <c:ptCount val="3"/>
                <c:pt idx="0">
                  <c:v>0.34</c:v>
                </c:pt>
                <c:pt idx="1">
                  <c:v>0.35</c:v>
                </c:pt>
                <c:pt idx="2">
                  <c:v>0.25</c:v>
                </c:pt>
              </c:numCache>
            </c:numRef>
          </c:val>
        </c:ser>
        <c:dLbls>
          <c:showLegendKey val="0"/>
          <c:showVal val="1"/>
          <c:showCatName val="0"/>
          <c:showSerName val="0"/>
          <c:showPercent val="0"/>
          <c:showBubbleSize val="0"/>
        </c:dLbls>
        <c:gapWidth val="49"/>
        <c:overlap val="100"/>
        <c:axId val="553126264"/>
        <c:axId val="553125480"/>
      </c:barChart>
      <c:catAx>
        <c:axId val="553126264"/>
        <c:scaling>
          <c:orientation val="minMax"/>
        </c:scaling>
        <c:delete val="0"/>
        <c:axPos val="b"/>
        <c:numFmt formatCode="General" sourceLinked="0"/>
        <c:majorTickMark val="none"/>
        <c:minorTickMark val="none"/>
        <c:tickLblPos val="nextTo"/>
        <c:txPr>
          <a:bodyPr/>
          <a:lstStyle/>
          <a:p>
            <a:pPr>
              <a:defRPr sz="600"/>
            </a:pPr>
            <a:endParaRPr lang="en-US"/>
          </a:p>
        </c:txPr>
        <c:crossAx val="553125480"/>
        <c:crosses val="autoZero"/>
        <c:auto val="1"/>
        <c:lblAlgn val="ctr"/>
        <c:lblOffset val="100"/>
        <c:noMultiLvlLbl val="0"/>
      </c:catAx>
      <c:valAx>
        <c:axId val="553125480"/>
        <c:scaling>
          <c:orientation val="minMax"/>
        </c:scaling>
        <c:delete val="1"/>
        <c:axPos val="l"/>
        <c:numFmt formatCode="0%" sourceLinked="1"/>
        <c:majorTickMark val="none"/>
        <c:minorTickMark val="none"/>
        <c:tickLblPos val="nextTo"/>
        <c:crossAx val="553126264"/>
        <c:crosses val="autoZero"/>
        <c:crossBetween val="between"/>
      </c:valAx>
    </c:plotArea>
    <c:legend>
      <c:legendPos val="b"/>
      <c:layout>
        <c:manualLayout>
          <c:xMode val="edge"/>
          <c:yMode val="edge"/>
          <c:x val="3.2355526775007859E-2"/>
          <c:y val="0.86109621103717549"/>
          <c:w val="0.95151912756551194"/>
          <c:h val="7.0826524042985187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chemeClr val="accent2">
                <a:lumMod val="75000"/>
              </a:schemeClr>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1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Aged 16-34 years</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Canterbury</c:v>
                </c:pt>
                <c:pt idx="1">
                  <c:v>Day Trip Kent</c:v>
                </c:pt>
                <c:pt idx="2">
                  <c:v>All Day Trippers</c:v>
                </c:pt>
              </c:strCache>
            </c:strRef>
          </c:cat>
          <c:val>
            <c:numRef>
              <c:f>Sheet1!$B$2:$B$4</c:f>
              <c:numCache>
                <c:formatCode>0%</c:formatCode>
                <c:ptCount val="3"/>
                <c:pt idx="0">
                  <c:v>0.4</c:v>
                </c:pt>
                <c:pt idx="1">
                  <c:v>0.33</c:v>
                </c:pt>
                <c:pt idx="2">
                  <c:v>0.32</c:v>
                </c:pt>
              </c:numCache>
            </c:numRef>
          </c:val>
        </c:ser>
        <c:ser>
          <c:idx val="1"/>
          <c:order val="1"/>
          <c:tx>
            <c:strRef>
              <c:f>Sheet1!$C$1</c:f>
              <c:strCache>
                <c:ptCount val="1"/>
                <c:pt idx="0">
                  <c:v>Aged 35-54 years</c:v>
                </c:pt>
              </c:strCache>
            </c:strRef>
          </c:tx>
          <c:spPr>
            <a:solidFill>
              <a:schemeClr val="accent4"/>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Canterbury</c:v>
                </c:pt>
                <c:pt idx="1">
                  <c:v>Day Trip Kent</c:v>
                </c:pt>
                <c:pt idx="2">
                  <c:v>All Day Trippers</c:v>
                </c:pt>
              </c:strCache>
            </c:strRef>
          </c:cat>
          <c:val>
            <c:numRef>
              <c:f>Sheet1!$C$2:$C$4</c:f>
              <c:numCache>
                <c:formatCode>0%</c:formatCode>
                <c:ptCount val="3"/>
                <c:pt idx="0">
                  <c:v>0.38</c:v>
                </c:pt>
                <c:pt idx="1">
                  <c:v>0.4</c:v>
                </c:pt>
                <c:pt idx="2">
                  <c:v>0.43</c:v>
                </c:pt>
              </c:numCache>
            </c:numRef>
          </c:val>
        </c:ser>
        <c:ser>
          <c:idx val="2"/>
          <c:order val="2"/>
          <c:tx>
            <c:strRef>
              <c:f>Sheet1!$D$1</c:f>
              <c:strCache>
                <c:ptCount val="1"/>
                <c:pt idx="0">
                  <c:v>Aged 55 years or over</c:v>
                </c:pt>
              </c:strCache>
            </c:strRef>
          </c:tx>
          <c:spPr>
            <a:solidFill>
              <a:srgbClr val="646363"/>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Canterbury</c:v>
                </c:pt>
                <c:pt idx="1">
                  <c:v>Day Trip Kent</c:v>
                </c:pt>
                <c:pt idx="2">
                  <c:v>All Day Trippers</c:v>
                </c:pt>
              </c:strCache>
            </c:strRef>
          </c:cat>
          <c:val>
            <c:numRef>
              <c:f>Sheet1!$D$2:$D$4</c:f>
              <c:numCache>
                <c:formatCode>0%</c:formatCode>
                <c:ptCount val="3"/>
                <c:pt idx="0">
                  <c:v>0.21</c:v>
                </c:pt>
                <c:pt idx="1">
                  <c:v>0.27</c:v>
                </c:pt>
                <c:pt idx="2">
                  <c:v>0.25</c:v>
                </c:pt>
              </c:numCache>
            </c:numRef>
          </c:val>
        </c:ser>
        <c:dLbls>
          <c:showLegendKey val="0"/>
          <c:showVal val="1"/>
          <c:showCatName val="0"/>
          <c:showSerName val="0"/>
          <c:showPercent val="0"/>
          <c:showBubbleSize val="0"/>
        </c:dLbls>
        <c:gapWidth val="49"/>
        <c:overlap val="100"/>
        <c:axId val="553134496"/>
        <c:axId val="553132928"/>
      </c:barChart>
      <c:catAx>
        <c:axId val="553134496"/>
        <c:scaling>
          <c:orientation val="minMax"/>
        </c:scaling>
        <c:delete val="0"/>
        <c:axPos val="b"/>
        <c:numFmt formatCode="General" sourceLinked="0"/>
        <c:majorTickMark val="none"/>
        <c:minorTickMark val="none"/>
        <c:tickLblPos val="nextTo"/>
        <c:txPr>
          <a:bodyPr/>
          <a:lstStyle/>
          <a:p>
            <a:pPr>
              <a:defRPr sz="600"/>
            </a:pPr>
            <a:endParaRPr lang="en-US"/>
          </a:p>
        </c:txPr>
        <c:crossAx val="553132928"/>
        <c:crosses val="autoZero"/>
        <c:auto val="1"/>
        <c:lblAlgn val="ctr"/>
        <c:lblOffset val="100"/>
        <c:noMultiLvlLbl val="0"/>
      </c:catAx>
      <c:valAx>
        <c:axId val="553132928"/>
        <c:scaling>
          <c:orientation val="minMax"/>
        </c:scaling>
        <c:delete val="1"/>
        <c:axPos val="l"/>
        <c:numFmt formatCode="0%" sourceLinked="1"/>
        <c:majorTickMark val="none"/>
        <c:minorTickMark val="none"/>
        <c:tickLblPos val="nextTo"/>
        <c:crossAx val="553134496"/>
        <c:crosses val="autoZero"/>
        <c:crossBetween val="between"/>
      </c:valAx>
    </c:plotArea>
    <c:legend>
      <c:legendPos val="b"/>
      <c:layout>
        <c:manualLayout>
          <c:xMode val="edge"/>
          <c:yMode val="edge"/>
          <c:x val="0"/>
          <c:y val="0.86597901418973122"/>
          <c:w val="1"/>
          <c:h val="0.13273953983345216"/>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Male</c:v>
                </c:pt>
              </c:strCache>
            </c:strRef>
          </c:tx>
          <c:spPr>
            <a:solidFill>
              <a:schemeClr val="accent5"/>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Canterbury</c:v>
                </c:pt>
                <c:pt idx="1">
                  <c:v>Day Trip Kent</c:v>
                </c:pt>
                <c:pt idx="2">
                  <c:v>All Day Trippers</c:v>
                </c:pt>
              </c:strCache>
            </c:strRef>
          </c:cat>
          <c:val>
            <c:numRef>
              <c:f>Sheet1!$B$2:$B$4</c:f>
              <c:numCache>
                <c:formatCode>0%</c:formatCode>
                <c:ptCount val="3"/>
                <c:pt idx="0">
                  <c:v>0.55000000000000004</c:v>
                </c:pt>
                <c:pt idx="1">
                  <c:v>0.53</c:v>
                </c:pt>
                <c:pt idx="2">
                  <c:v>0.51</c:v>
                </c:pt>
              </c:numCache>
            </c:numRef>
          </c:val>
        </c:ser>
        <c:ser>
          <c:idx val="1"/>
          <c:order val="1"/>
          <c:tx>
            <c:strRef>
              <c:f>Sheet1!$C$1</c:f>
              <c:strCache>
                <c:ptCount val="1"/>
                <c:pt idx="0">
                  <c:v>Female</c:v>
                </c:pt>
              </c:strCache>
            </c:strRef>
          </c:tx>
          <c:spPr>
            <a:solidFill>
              <a:schemeClr val="accent2">
                <a:lumMod val="40000"/>
                <a:lumOff val="6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Canterbury</c:v>
                </c:pt>
                <c:pt idx="1">
                  <c:v>Day Trip Kent</c:v>
                </c:pt>
                <c:pt idx="2">
                  <c:v>All Day Trippers</c:v>
                </c:pt>
              </c:strCache>
            </c:strRef>
          </c:cat>
          <c:val>
            <c:numRef>
              <c:f>Sheet1!$C$2:$C$4</c:f>
              <c:numCache>
                <c:formatCode>0%</c:formatCode>
                <c:ptCount val="3"/>
                <c:pt idx="0">
                  <c:v>0.45</c:v>
                </c:pt>
                <c:pt idx="1">
                  <c:v>0.47</c:v>
                </c:pt>
                <c:pt idx="2">
                  <c:v>0.49</c:v>
                </c:pt>
              </c:numCache>
            </c:numRef>
          </c:val>
        </c:ser>
        <c:dLbls>
          <c:showLegendKey val="0"/>
          <c:showVal val="1"/>
          <c:showCatName val="0"/>
          <c:showSerName val="0"/>
          <c:showPercent val="0"/>
          <c:showBubbleSize val="0"/>
        </c:dLbls>
        <c:gapWidth val="49"/>
        <c:overlap val="100"/>
        <c:axId val="553133712"/>
        <c:axId val="553127440"/>
      </c:barChart>
      <c:catAx>
        <c:axId val="553133712"/>
        <c:scaling>
          <c:orientation val="minMax"/>
        </c:scaling>
        <c:delete val="0"/>
        <c:axPos val="b"/>
        <c:numFmt formatCode="General" sourceLinked="0"/>
        <c:majorTickMark val="none"/>
        <c:minorTickMark val="none"/>
        <c:tickLblPos val="nextTo"/>
        <c:txPr>
          <a:bodyPr/>
          <a:lstStyle/>
          <a:p>
            <a:pPr>
              <a:defRPr sz="600"/>
            </a:pPr>
            <a:endParaRPr lang="en-US"/>
          </a:p>
        </c:txPr>
        <c:crossAx val="553127440"/>
        <c:crosses val="autoZero"/>
        <c:auto val="1"/>
        <c:lblAlgn val="ctr"/>
        <c:lblOffset val="100"/>
        <c:noMultiLvlLbl val="0"/>
      </c:catAx>
      <c:valAx>
        <c:axId val="553127440"/>
        <c:scaling>
          <c:orientation val="minMax"/>
        </c:scaling>
        <c:delete val="1"/>
        <c:axPos val="l"/>
        <c:numFmt formatCode="0%" sourceLinked="1"/>
        <c:majorTickMark val="none"/>
        <c:minorTickMark val="none"/>
        <c:tickLblPos val="nextTo"/>
        <c:crossAx val="553133712"/>
        <c:crosses val="autoZero"/>
        <c:crossBetween val="between"/>
      </c:valAx>
    </c:plotArea>
    <c:legend>
      <c:legendPos val="b"/>
      <c:layout>
        <c:manualLayout>
          <c:xMode val="edge"/>
          <c:yMode val="edge"/>
          <c:x val="0.12554654137407381"/>
          <c:y val="0.83161726544551828"/>
          <c:w val="0.71784440182327502"/>
          <c:h val="7.4052432517661734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Aged 16-34 </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UK Visitors</c:v>
                </c:pt>
                <c:pt idx="1">
                  <c:v>Day Trippers</c:v>
                </c:pt>
                <c:pt idx="2">
                  <c:v>All Day Trips</c:v>
                </c:pt>
              </c:strCache>
            </c:strRef>
          </c:cat>
          <c:val>
            <c:numRef>
              <c:f>Sheet1!$B$2:$B$4</c:f>
              <c:numCache>
                <c:formatCode>0%</c:formatCode>
                <c:ptCount val="3"/>
                <c:pt idx="0">
                  <c:v>0.39</c:v>
                </c:pt>
                <c:pt idx="1">
                  <c:v>0.32</c:v>
                </c:pt>
                <c:pt idx="2">
                  <c:v>0.28999999999999998</c:v>
                </c:pt>
              </c:numCache>
            </c:numRef>
          </c:val>
        </c:ser>
        <c:ser>
          <c:idx val="1"/>
          <c:order val="1"/>
          <c:tx>
            <c:strRef>
              <c:f>Sheet1!$C$1</c:f>
              <c:strCache>
                <c:ptCount val="1"/>
                <c:pt idx="0">
                  <c:v>Aged 35-54 </c:v>
                </c:pt>
              </c:strCache>
            </c:strRef>
          </c:tx>
          <c:spPr>
            <a:solidFill>
              <a:schemeClr val="accent4"/>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UK Visitors</c:v>
                </c:pt>
                <c:pt idx="1">
                  <c:v>Day Trippers</c:v>
                </c:pt>
                <c:pt idx="2">
                  <c:v>All Day Trips</c:v>
                </c:pt>
              </c:strCache>
            </c:strRef>
          </c:cat>
          <c:val>
            <c:numRef>
              <c:f>Sheet1!$C$2:$C$4</c:f>
              <c:numCache>
                <c:formatCode>0%</c:formatCode>
                <c:ptCount val="3"/>
                <c:pt idx="0">
                  <c:v>0.42</c:v>
                </c:pt>
                <c:pt idx="1">
                  <c:v>0.43</c:v>
                </c:pt>
                <c:pt idx="2">
                  <c:v>0.42</c:v>
                </c:pt>
              </c:numCache>
            </c:numRef>
          </c:val>
        </c:ser>
        <c:ser>
          <c:idx val="2"/>
          <c:order val="2"/>
          <c:tx>
            <c:strRef>
              <c:f>Sheet1!$D$1</c:f>
              <c:strCache>
                <c:ptCount val="1"/>
                <c:pt idx="0">
                  <c:v>Aged 55+</c:v>
                </c:pt>
              </c:strCache>
            </c:strRef>
          </c:tx>
          <c:spPr>
            <a:solidFill>
              <a:srgbClr val="646363"/>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UK Visitors</c:v>
                </c:pt>
                <c:pt idx="1">
                  <c:v>Day Trippers</c:v>
                </c:pt>
                <c:pt idx="2">
                  <c:v>All Day Trips</c:v>
                </c:pt>
              </c:strCache>
            </c:strRef>
          </c:cat>
          <c:val>
            <c:numRef>
              <c:f>Sheet1!$D$2:$D$4</c:f>
              <c:numCache>
                <c:formatCode>0%</c:formatCode>
                <c:ptCount val="3"/>
                <c:pt idx="0">
                  <c:v>0.19</c:v>
                </c:pt>
                <c:pt idx="1">
                  <c:v>0.25</c:v>
                </c:pt>
                <c:pt idx="2">
                  <c:v>0.28999999999999998</c:v>
                </c:pt>
              </c:numCache>
            </c:numRef>
          </c:val>
        </c:ser>
        <c:dLbls>
          <c:showLegendKey val="0"/>
          <c:showVal val="1"/>
          <c:showCatName val="0"/>
          <c:showSerName val="0"/>
          <c:showPercent val="0"/>
          <c:showBubbleSize val="0"/>
        </c:dLbls>
        <c:gapWidth val="49"/>
        <c:overlap val="100"/>
        <c:axId val="561154512"/>
        <c:axId val="561148632"/>
      </c:barChart>
      <c:catAx>
        <c:axId val="561154512"/>
        <c:scaling>
          <c:orientation val="minMax"/>
        </c:scaling>
        <c:delete val="0"/>
        <c:axPos val="b"/>
        <c:numFmt formatCode="General" sourceLinked="0"/>
        <c:majorTickMark val="none"/>
        <c:minorTickMark val="none"/>
        <c:tickLblPos val="nextTo"/>
        <c:txPr>
          <a:bodyPr/>
          <a:lstStyle/>
          <a:p>
            <a:pPr>
              <a:defRPr sz="800"/>
            </a:pPr>
            <a:endParaRPr lang="en-US"/>
          </a:p>
        </c:txPr>
        <c:crossAx val="561148632"/>
        <c:crosses val="autoZero"/>
        <c:auto val="1"/>
        <c:lblAlgn val="ctr"/>
        <c:lblOffset val="100"/>
        <c:noMultiLvlLbl val="0"/>
      </c:catAx>
      <c:valAx>
        <c:axId val="561148632"/>
        <c:scaling>
          <c:orientation val="minMax"/>
        </c:scaling>
        <c:delete val="1"/>
        <c:axPos val="l"/>
        <c:numFmt formatCode="0%" sourceLinked="1"/>
        <c:majorTickMark val="none"/>
        <c:minorTickMark val="none"/>
        <c:tickLblPos val="nextTo"/>
        <c:crossAx val="561154512"/>
        <c:crosses val="autoZero"/>
        <c:crossBetween val="between"/>
      </c:valAx>
    </c:plotArea>
    <c:legend>
      <c:legendPos val="b"/>
      <c:layout>
        <c:manualLayout>
          <c:xMode val="edge"/>
          <c:yMode val="edge"/>
          <c:x val="4.0324596154560591E-2"/>
          <c:y val="0.82137449154104147"/>
          <c:w val="0.95151912756551194"/>
          <c:h val="0.11716886503209739"/>
        </c:manualLayout>
      </c:layout>
      <c:overlay val="0"/>
      <c:txPr>
        <a:bodyPr/>
        <a:lstStyle/>
        <a:p>
          <a:pPr>
            <a:defRPr sz="8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Air</c:v>
                </c:pt>
              </c:strCache>
            </c:strRef>
          </c:tx>
          <c:spPr>
            <a:solidFill>
              <a:srgbClr val="C0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Canterbury</c:v>
                </c:pt>
                <c:pt idx="1">
                  <c:v>Day Trip Kent</c:v>
                </c:pt>
                <c:pt idx="2">
                  <c:v>All Day Trippers</c:v>
                </c:pt>
              </c:strCache>
            </c:strRef>
          </c:cat>
          <c:val>
            <c:numRef>
              <c:f>Sheet1!$B$2:$B$4</c:f>
              <c:numCache>
                <c:formatCode>0%</c:formatCode>
                <c:ptCount val="3"/>
                <c:pt idx="0">
                  <c:v>0.24</c:v>
                </c:pt>
                <c:pt idx="1">
                  <c:v>0.33</c:v>
                </c:pt>
                <c:pt idx="2">
                  <c:v>0.59</c:v>
                </c:pt>
              </c:numCache>
            </c:numRef>
          </c:val>
        </c:ser>
        <c:ser>
          <c:idx val="1"/>
          <c:order val="1"/>
          <c:tx>
            <c:strRef>
              <c:f>Sheet1!$C$1</c:f>
              <c:strCache>
                <c:ptCount val="1"/>
                <c:pt idx="0">
                  <c:v>Foot</c:v>
                </c:pt>
              </c:strCache>
            </c:strRef>
          </c:tx>
          <c:spPr>
            <a:solidFill>
              <a:schemeClr val="bg2">
                <a:lumMod val="60000"/>
                <a:lumOff val="40000"/>
              </a:schemeClr>
            </a:solidFill>
          </c:spPr>
          <c:invertIfNegative val="0"/>
          <c:dLbls>
            <c:spPr>
              <a:noFill/>
              <a:ln>
                <a:noFill/>
              </a:ln>
              <a:effectLst/>
            </c:spPr>
            <c:txPr>
              <a:bodyPr/>
              <a:lstStyle/>
              <a:p>
                <a:pPr>
                  <a:defRPr sz="7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Canterbury</c:v>
                </c:pt>
                <c:pt idx="1">
                  <c:v>Day Trip Kent</c:v>
                </c:pt>
                <c:pt idx="2">
                  <c:v>All Day Trippers</c:v>
                </c:pt>
              </c:strCache>
            </c:strRef>
          </c:cat>
          <c:val>
            <c:numRef>
              <c:f>Sheet1!$C$2:$C$4</c:f>
              <c:numCache>
                <c:formatCode>0%</c:formatCode>
                <c:ptCount val="3"/>
                <c:pt idx="0">
                  <c:v>0.04</c:v>
                </c:pt>
                <c:pt idx="1">
                  <c:v>0.05</c:v>
                </c:pt>
                <c:pt idx="2">
                  <c:v>0.1</c:v>
                </c:pt>
              </c:numCache>
            </c:numRef>
          </c:val>
        </c:ser>
        <c:ser>
          <c:idx val="2"/>
          <c:order val="2"/>
          <c:tx>
            <c:strRef>
              <c:f>Sheet1!$D$1</c:f>
              <c:strCache>
                <c:ptCount val="1"/>
                <c:pt idx="0">
                  <c:v>Private Vehicle</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Canterbury</c:v>
                </c:pt>
                <c:pt idx="1">
                  <c:v>Day Trip Kent</c:v>
                </c:pt>
                <c:pt idx="2">
                  <c:v>All Day Trippers</c:v>
                </c:pt>
              </c:strCache>
            </c:strRef>
          </c:cat>
          <c:val>
            <c:numRef>
              <c:f>Sheet1!$D$2:$D$4</c:f>
              <c:numCache>
                <c:formatCode>0%</c:formatCode>
                <c:ptCount val="3"/>
                <c:pt idx="0">
                  <c:v>0.21</c:v>
                </c:pt>
                <c:pt idx="1">
                  <c:v>0.26</c:v>
                </c:pt>
                <c:pt idx="2">
                  <c:v>0.14000000000000001</c:v>
                </c:pt>
              </c:numCache>
            </c:numRef>
          </c:val>
        </c:ser>
        <c:ser>
          <c:idx val="3"/>
          <c:order val="3"/>
          <c:tx>
            <c:strRef>
              <c:f>Sheet1!$E$1</c:f>
              <c:strCache>
                <c:ptCount val="1"/>
                <c:pt idx="0">
                  <c:v>Coach</c:v>
                </c:pt>
              </c:strCache>
            </c:strRef>
          </c:tx>
          <c:spPr>
            <a:solidFill>
              <a:schemeClr val="bg1">
                <a:lumMod val="6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Canterbury</c:v>
                </c:pt>
                <c:pt idx="1">
                  <c:v>Day Trip Kent</c:v>
                </c:pt>
                <c:pt idx="2">
                  <c:v>All Day Trippers</c:v>
                </c:pt>
              </c:strCache>
            </c:strRef>
          </c:cat>
          <c:val>
            <c:numRef>
              <c:f>Sheet1!$E$2:$E$4</c:f>
              <c:numCache>
                <c:formatCode>0%</c:formatCode>
                <c:ptCount val="3"/>
                <c:pt idx="0">
                  <c:v>0.51</c:v>
                </c:pt>
                <c:pt idx="1">
                  <c:v>0.35</c:v>
                </c:pt>
                <c:pt idx="2">
                  <c:v>0.17</c:v>
                </c:pt>
              </c:numCache>
            </c:numRef>
          </c:val>
        </c:ser>
        <c:dLbls>
          <c:showLegendKey val="0"/>
          <c:showVal val="1"/>
          <c:showCatName val="0"/>
          <c:showSerName val="0"/>
          <c:showPercent val="0"/>
          <c:showBubbleSize val="0"/>
        </c:dLbls>
        <c:gapWidth val="49"/>
        <c:overlap val="100"/>
        <c:axId val="553131752"/>
        <c:axId val="553130968"/>
      </c:barChart>
      <c:catAx>
        <c:axId val="553131752"/>
        <c:scaling>
          <c:orientation val="minMax"/>
        </c:scaling>
        <c:delete val="0"/>
        <c:axPos val="b"/>
        <c:numFmt formatCode="General" sourceLinked="0"/>
        <c:majorTickMark val="none"/>
        <c:minorTickMark val="none"/>
        <c:tickLblPos val="nextTo"/>
        <c:txPr>
          <a:bodyPr/>
          <a:lstStyle/>
          <a:p>
            <a:pPr>
              <a:defRPr sz="600"/>
            </a:pPr>
            <a:endParaRPr lang="en-US"/>
          </a:p>
        </c:txPr>
        <c:crossAx val="553130968"/>
        <c:crosses val="autoZero"/>
        <c:auto val="1"/>
        <c:lblAlgn val="ctr"/>
        <c:lblOffset val="100"/>
        <c:noMultiLvlLbl val="0"/>
      </c:catAx>
      <c:valAx>
        <c:axId val="553130968"/>
        <c:scaling>
          <c:orientation val="minMax"/>
        </c:scaling>
        <c:delete val="1"/>
        <c:axPos val="l"/>
        <c:numFmt formatCode="0%" sourceLinked="1"/>
        <c:majorTickMark val="none"/>
        <c:minorTickMark val="none"/>
        <c:tickLblPos val="nextTo"/>
        <c:crossAx val="553131752"/>
        <c:crosses val="autoZero"/>
        <c:crossBetween val="between"/>
      </c:valAx>
    </c:plotArea>
    <c:legend>
      <c:legendPos val="b"/>
      <c:layout>
        <c:manualLayout>
          <c:xMode val="edge"/>
          <c:yMode val="edge"/>
          <c:x val="4.5782782545438286E-2"/>
          <c:y val="0.8367386523977568"/>
          <c:w val="0.95035770902360273"/>
          <c:h val="0.12529637989080408"/>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4142693139659945"/>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Canterbury</c:v>
                </c:pt>
                <c:pt idx="1">
                  <c:v>Day Trip Kent</c:v>
                </c:pt>
                <c:pt idx="2">
                  <c:v>All Day Trippers</c:v>
                </c:pt>
              </c:strCache>
            </c:strRef>
          </c:cat>
          <c:val>
            <c:numRef>
              <c:f>Sheet1!$B$2:$B$4</c:f>
              <c:numCache>
                <c:formatCode>0%</c:formatCode>
                <c:ptCount val="3"/>
                <c:pt idx="0">
                  <c:v>0.17</c:v>
                </c:pt>
                <c:pt idx="1">
                  <c:v>0.23</c:v>
                </c:pt>
                <c:pt idx="2">
                  <c:v>0.2</c:v>
                </c:pt>
              </c:numCache>
            </c:numRef>
          </c:val>
        </c:ser>
        <c:ser>
          <c:idx val="1"/>
          <c:order val="1"/>
          <c:tx>
            <c:strRef>
              <c:f>Sheet1!$C$1</c:f>
              <c:strCache>
                <c:ptCount val="1"/>
                <c:pt idx="0">
                  <c:v>4-7 nights</c:v>
                </c:pt>
              </c:strCache>
            </c:strRef>
          </c:tx>
          <c:spPr>
            <a:solidFill>
              <a:schemeClr val="accent6">
                <a:lumMod val="75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Canterbury</c:v>
                </c:pt>
                <c:pt idx="1">
                  <c:v>Day Trip Kent</c:v>
                </c:pt>
                <c:pt idx="2">
                  <c:v>All Day Trippers</c:v>
                </c:pt>
              </c:strCache>
            </c:strRef>
          </c:cat>
          <c:val>
            <c:numRef>
              <c:f>Sheet1!$C$2:$C$4</c:f>
              <c:numCache>
                <c:formatCode>0%</c:formatCode>
                <c:ptCount val="3"/>
                <c:pt idx="0">
                  <c:v>0.6</c:v>
                </c:pt>
                <c:pt idx="1">
                  <c:v>0.5</c:v>
                </c:pt>
                <c:pt idx="2">
                  <c:v>0.45</c:v>
                </c:pt>
              </c:numCache>
            </c:numRef>
          </c:val>
        </c:ser>
        <c:ser>
          <c:idx val="2"/>
          <c:order val="2"/>
          <c:tx>
            <c:strRef>
              <c:f>Sheet1!$D$1</c:f>
              <c:strCache>
                <c:ptCount val="1"/>
                <c:pt idx="0">
                  <c:v>8-14 nights</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Canterbury</c:v>
                </c:pt>
                <c:pt idx="1">
                  <c:v>Day Trip Kent</c:v>
                </c:pt>
                <c:pt idx="2">
                  <c:v>All Day Trippers</c:v>
                </c:pt>
              </c:strCache>
            </c:strRef>
          </c:cat>
          <c:val>
            <c:numRef>
              <c:f>Sheet1!$D$2:$D$4</c:f>
              <c:numCache>
                <c:formatCode>0%</c:formatCode>
                <c:ptCount val="3"/>
                <c:pt idx="0">
                  <c:v>0.14000000000000001</c:v>
                </c:pt>
                <c:pt idx="1">
                  <c:v>0.17</c:v>
                </c:pt>
                <c:pt idx="2">
                  <c:v>0.25</c:v>
                </c:pt>
              </c:numCache>
            </c:numRef>
          </c:val>
        </c:ser>
        <c:ser>
          <c:idx val="3"/>
          <c:order val="3"/>
          <c:tx>
            <c:strRef>
              <c:f>Sheet1!$E$1</c:f>
              <c:strCache>
                <c:ptCount val="1"/>
                <c:pt idx="0">
                  <c:v>15+ nights</c:v>
                </c:pt>
              </c:strCache>
            </c:strRef>
          </c:tx>
          <c:spPr>
            <a:solidFill>
              <a:schemeClr val="accent6">
                <a:lumMod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Canterbury</c:v>
                </c:pt>
                <c:pt idx="1">
                  <c:v>Day Trip Kent</c:v>
                </c:pt>
                <c:pt idx="2">
                  <c:v>All Day Trippers</c:v>
                </c:pt>
              </c:strCache>
            </c:strRef>
          </c:cat>
          <c:val>
            <c:numRef>
              <c:f>Sheet1!$E$2:$E$4</c:f>
              <c:numCache>
                <c:formatCode>0%</c:formatCode>
                <c:ptCount val="3"/>
                <c:pt idx="0">
                  <c:v>0.09</c:v>
                </c:pt>
                <c:pt idx="1">
                  <c:v>0.1</c:v>
                </c:pt>
                <c:pt idx="2">
                  <c:v>0.11</c:v>
                </c:pt>
              </c:numCache>
            </c:numRef>
          </c:val>
        </c:ser>
        <c:dLbls>
          <c:showLegendKey val="0"/>
          <c:showVal val="1"/>
          <c:showCatName val="0"/>
          <c:showSerName val="0"/>
          <c:showPercent val="0"/>
          <c:showBubbleSize val="0"/>
        </c:dLbls>
        <c:gapWidth val="49"/>
        <c:overlap val="100"/>
        <c:axId val="553135280"/>
        <c:axId val="553127832"/>
      </c:barChart>
      <c:catAx>
        <c:axId val="553135280"/>
        <c:scaling>
          <c:orientation val="minMax"/>
        </c:scaling>
        <c:delete val="0"/>
        <c:axPos val="b"/>
        <c:numFmt formatCode="General" sourceLinked="0"/>
        <c:majorTickMark val="none"/>
        <c:minorTickMark val="none"/>
        <c:tickLblPos val="nextTo"/>
        <c:txPr>
          <a:bodyPr/>
          <a:lstStyle/>
          <a:p>
            <a:pPr>
              <a:defRPr sz="600"/>
            </a:pPr>
            <a:endParaRPr lang="en-US"/>
          </a:p>
        </c:txPr>
        <c:crossAx val="553127832"/>
        <c:crosses val="autoZero"/>
        <c:auto val="1"/>
        <c:lblAlgn val="ctr"/>
        <c:lblOffset val="100"/>
        <c:noMultiLvlLbl val="0"/>
      </c:catAx>
      <c:valAx>
        <c:axId val="553127832"/>
        <c:scaling>
          <c:orientation val="minMax"/>
        </c:scaling>
        <c:delete val="1"/>
        <c:axPos val="l"/>
        <c:numFmt formatCode="0%" sourceLinked="1"/>
        <c:majorTickMark val="none"/>
        <c:minorTickMark val="none"/>
        <c:tickLblPos val="nextTo"/>
        <c:crossAx val="553135280"/>
        <c:crosses val="autoZero"/>
        <c:crossBetween val="between"/>
      </c:valAx>
    </c:plotArea>
    <c:legend>
      <c:legendPos val="b"/>
      <c:layout>
        <c:manualLayout>
          <c:xMode val="edge"/>
          <c:yMode val="edge"/>
          <c:x val="7.3207749308097495E-4"/>
          <c:y val="0.82242583171200334"/>
          <c:w val="0.99926800219562939"/>
          <c:h val="9.6683317223143689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6386616858499"/>
          <c:y val="5.6335256474622723E-2"/>
          <c:w val="0.84086570032785413"/>
          <c:h val="0.75853679971020649"/>
        </c:manualLayout>
      </c:layout>
      <c:barChart>
        <c:barDir val="bar"/>
        <c:grouping val="stacked"/>
        <c:varyColors val="0"/>
        <c:ser>
          <c:idx val="0"/>
          <c:order val="0"/>
          <c:tx>
            <c:strRef>
              <c:f>Sheet1!$B$1</c:f>
              <c:strCache>
                <c:ptCount val="1"/>
                <c:pt idx="0">
                  <c:v>France</c:v>
                </c:pt>
              </c:strCache>
            </c:strRef>
          </c:tx>
          <c:spPr>
            <a:solidFill>
              <a:srgbClr val="00B05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Canterbury</c:v>
                </c:pt>
                <c:pt idx="1">
                  <c:v>Day Trip Kent</c:v>
                </c:pt>
                <c:pt idx="2">
                  <c:v>All Day Trippers</c:v>
                </c:pt>
              </c:strCache>
            </c:strRef>
          </c:cat>
          <c:val>
            <c:numRef>
              <c:f>Sheet1!$B$2:$B$4</c:f>
              <c:numCache>
                <c:formatCode>0%</c:formatCode>
                <c:ptCount val="3"/>
                <c:pt idx="0">
                  <c:v>0.3</c:v>
                </c:pt>
                <c:pt idx="1">
                  <c:v>0.25</c:v>
                </c:pt>
                <c:pt idx="2">
                  <c:v>0.14000000000000001</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Canterbury</c:v>
                </c:pt>
                <c:pt idx="1">
                  <c:v>Day Trip Kent</c:v>
                </c:pt>
                <c:pt idx="2">
                  <c:v>All Day Trippers</c:v>
                </c:pt>
              </c:strCache>
            </c:strRef>
          </c:cat>
          <c:val>
            <c:numRef>
              <c:f>Sheet1!$C$2:$C$4</c:f>
              <c:numCache>
                <c:formatCode>0%</c:formatCode>
                <c:ptCount val="3"/>
                <c:pt idx="0">
                  <c:v>0.1</c:v>
                </c:pt>
                <c:pt idx="1">
                  <c:v>0.11</c:v>
                </c:pt>
                <c:pt idx="2">
                  <c:v>0.15</c:v>
                </c:pt>
              </c:numCache>
            </c:numRef>
          </c:val>
        </c:ser>
        <c:ser>
          <c:idx val="2"/>
          <c:order val="2"/>
          <c:tx>
            <c:strRef>
              <c:f>Sheet1!$D$1</c:f>
              <c:strCache>
                <c:ptCount val="1"/>
                <c:pt idx="0">
                  <c:v>Germany</c:v>
                </c:pt>
              </c:strCache>
            </c:strRef>
          </c:tx>
          <c:spPr>
            <a:solidFill>
              <a:schemeClr val="accent6">
                <a:lumMod val="7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Canterbury</c:v>
                </c:pt>
                <c:pt idx="1">
                  <c:v>Day Trip Kent</c:v>
                </c:pt>
                <c:pt idx="2">
                  <c:v>All Day Trippers</c:v>
                </c:pt>
              </c:strCache>
            </c:strRef>
          </c:cat>
          <c:val>
            <c:numRef>
              <c:f>Sheet1!$D$2:$D$4</c:f>
              <c:numCache>
                <c:formatCode>0%</c:formatCode>
                <c:ptCount val="3"/>
                <c:pt idx="0">
                  <c:v>0.25</c:v>
                </c:pt>
                <c:pt idx="1">
                  <c:v>0.19</c:v>
                </c:pt>
                <c:pt idx="2">
                  <c:v>0.14000000000000001</c:v>
                </c:pt>
              </c:numCache>
            </c:numRef>
          </c:val>
        </c:ser>
        <c:ser>
          <c:idx val="3"/>
          <c:order val="3"/>
          <c:tx>
            <c:strRef>
              <c:f>Sheet1!$E$1</c:f>
              <c:strCache>
                <c:ptCount val="1"/>
                <c:pt idx="0">
                  <c:v>Nordics</c:v>
                </c:pt>
              </c:strCache>
            </c:strRef>
          </c:tx>
          <c:spPr>
            <a:solidFill>
              <a:schemeClr val="accent5">
                <a:lumMod val="40000"/>
                <a:lumOff val="60000"/>
              </a:schemeClr>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Canterbury</c:v>
                </c:pt>
                <c:pt idx="1">
                  <c:v>Day Trip Kent</c:v>
                </c:pt>
                <c:pt idx="2">
                  <c:v>All Day Trippers</c:v>
                </c:pt>
              </c:strCache>
            </c:strRef>
          </c:cat>
          <c:val>
            <c:numRef>
              <c:f>Sheet1!$E$2:$E$4</c:f>
              <c:numCache>
                <c:formatCode>0%</c:formatCode>
                <c:ptCount val="3"/>
                <c:pt idx="0">
                  <c:v>0.02</c:v>
                </c:pt>
                <c:pt idx="1">
                  <c:v>0.02</c:v>
                </c:pt>
                <c:pt idx="2">
                  <c:v>0.06</c:v>
                </c:pt>
              </c:numCache>
            </c:numRef>
          </c:val>
        </c:ser>
        <c:ser>
          <c:idx val="4"/>
          <c:order val="4"/>
          <c:tx>
            <c:strRef>
              <c:f>Sheet1!$F$1</c:f>
              <c:strCache>
                <c:ptCount val="1"/>
                <c:pt idx="0">
                  <c:v>Italy</c:v>
                </c:pt>
              </c:strCache>
            </c:strRef>
          </c:tx>
          <c:spPr>
            <a:solidFill>
              <a:schemeClr val="bg2">
                <a:lumMod val="75000"/>
              </a:schemeClr>
            </a:solidFill>
          </c:spPr>
          <c:invertIfNegative val="0"/>
          <c:dLbls>
            <c:spPr>
              <a:noFill/>
              <a:ln>
                <a:noFill/>
              </a:ln>
              <a:effectLst/>
            </c:spPr>
            <c:txPr>
              <a:bodyPr/>
              <a:lstStyle/>
              <a:p>
                <a:pPr>
                  <a:defRPr sz="7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Canterbury</c:v>
                </c:pt>
                <c:pt idx="1">
                  <c:v>Day Trip Kent</c:v>
                </c:pt>
                <c:pt idx="2">
                  <c:v>All Day Trippers</c:v>
                </c:pt>
              </c:strCache>
            </c:strRef>
          </c:cat>
          <c:val>
            <c:numRef>
              <c:f>Sheet1!$F$2:$F$4</c:f>
              <c:numCache>
                <c:formatCode>0%</c:formatCode>
                <c:ptCount val="3"/>
                <c:pt idx="0">
                  <c:v>0.03</c:v>
                </c:pt>
                <c:pt idx="1">
                  <c:v>0.05</c:v>
                </c:pt>
                <c:pt idx="2">
                  <c:v>0.04</c:v>
                </c:pt>
              </c:numCache>
            </c:numRef>
          </c:val>
        </c:ser>
        <c:ser>
          <c:idx val="5"/>
          <c:order val="5"/>
          <c:tx>
            <c:strRef>
              <c:f>Sheet1!$G$1</c:f>
              <c:strCache>
                <c:ptCount val="1"/>
                <c:pt idx="0">
                  <c:v>Spain</c:v>
                </c:pt>
              </c:strCache>
            </c:strRef>
          </c:tx>
          <c:spPr>
            <a:solidFill>
              <a:schemeClr val="bg2">
                <a:lumMod val="60000"/>
                <a:lumOff val="40000"/>
              </a:schemeClr>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Canterbury</c:v>
                </c:pt>
                <c:pt idx="1">
                  <c:v>Day Trip Kent</c:v>
                </c:pt>
                <c:pt idx="2">
                  <c:v>All Day Trippers</c:v>
                </c:pt>
              </c:strCache>
            </c:strRef>
          </c:cat>
          <c:val>
            <c:numRef>
              <c:f>Sheet1!$G$2:$G$4</c:f>
              <c:numCache>
                <c:formatCode>0%</c:formatCode>
                <c:ptCount val="3"/>
                <c:pt idx="0">
                  <c:v>0.03</c:v>
                </c:pt>
                <c:pt idx="1">
                  <c:v>0.03</c:v>
                </c:pt>
                <c:pt idx="2">
                  <c:v>0.03</c:v>
                </c:pt>
              </c:numCache>
            </c:numRef>
          </c:val>
        </c:ser>
        <c:ser>
          <c:idx val="6"/>
          <c:order val="6"/>
          <c:tx>
            <c:strRef>
              <c:f>Sheet1!$H$1</c:f>
              <c:strCache>
                <c:ptCount val="1"/>
                <c:pt idx="0">
                  <c:v>Netherlands</c:v>
                </c:pt>
              </c:strCache>
            </c:strRef>
          </c:tx>
          <c:spPr>
            <a:solidFill>
              <a:srgbClr val="FFC000"/>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Canterbury</c:v>
                </c:pt>
                <c:pt idx="1">
                  <c:v>Day Trip Kent</c:v>
                </c:pt>
                <c:pt idx="2">
                  <c:v>All Day Trippers</c:v>
                </c:pt>
              </c:strCache>
            </c:strRef>
          </c:cat>
          <c:val>
            <c:numRef>
              <c:f>Sheet1!$H$2:$H$4</c:f>
              <c:numCache>
                <c:formatCode>0%</c:formatCode>
                <c:ptCount val="3"/>
                <c:pt idx="0">
                  <c:v>0.05</c:v>
                </c:pt>
                <c:pt idx="1">
                  <c:v>7.0000000000000007E-2</c:v>
                </c:pt>
                <c:pt idx="2">
                  <c:v>0.06</c:v>
                </c:pt>
              </c:numCache>
            </c:numRef>
          </c:val>
        </c:ser>
        <c:ser>
          <c:idx val="7"/>
          <c:order val="7"/>
          <c:tx>
            <c:strRef>
              <c:f>Sheet1!$I$1</c:f>
              <c:strCache>
                <c:ptCount val="1"/>
                <c:pt idx="0">
                  <c:v>Australia</c:v>
                </c:pt>
              </c:strCache>
            </c:strRef>
          </c:tx>
          <c:spPr>
            <a:solidFill>
              <a:schemeClr val="accent2">
                <a:lumMod val="40000"/>
                <a:lumOff val="60000"/>
              </a:schemeClr>
            </a:solidFill>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Canterbury</c:v>
                </c:pt>
                <c:pt idx="1">
                  <c:v>Day Trip Kent</c:v>
                </c:pt>
                <c:pt idx="2">
                  <c:v>All Day Trippers</c:v>
                </c:pt>
              </c:strCache>
            </c:strRef>
          </c:cat>
          <c:val>
            <c:numRef>
              <c:f>Sheet1!$I$2:$I$4</c:f>
              <c:numCache>
                <c:formatCode>0%</c:formatCode>
                <c:ptCount val="3"/>
                <c:pt idx="0">
                  <c:v>0.01</c:v>
                </c:pt>
                <c:pt idx="1">
                  <c:v>0.01</c:v>
                </c:pt>
                <c:pt idx="2">
                  <c:v>0.04</c:v>
                </c:pt>
              </c:numCache>
            </c:numRef>
          </c:val>
        </c:ser>
        <c:ser>
          <c:idx val="8"/>
          <c:order val="8"/>
          <c:tx>
            <c:strRef>
              <c:f>Sheet1!$J$1</c:f>
              <c:strCache>
                <c:ptCount val="1"/>
                <c:pt idx="0">
                  <c:v>China</c:v>
                </c:pt>
              </c:strCache>
            </c:strRef>
          </c:tx>
          <c:spPr>
            <a:solidFill>
              <a:schemeClr val="accent2">
                <a:lumMod val="20000"/>
                <a:lumOff val="80000"/>
              </a:schemeClr>
            </a:solidFill>
          </c:spPr>
          <c:invertIfNegative val="0"/>
          <c:dLbls>
            <c:delete val="1"/>
          </c:dLbls>
          <c:cat>
            <c:strRef>
              <c:f>Sheet1!$A$2:$A$4</c:f>
              <c:strCache>
                <c:ptCount val="3"/>
                <c:pt idx="0">
                  <c:v>Day Trip Canterbury</c:v>
                </c:pt>
                <c:pt idx="1">
                  <c:v>Day Trip Kent</c:v>
                </c:pt>
                <c:pt idx="2">
                  <c:v>All Day Trippers</c:v>
                </c:pt>
              </c:strCache>
            </c:strRef>
          </c:cat>
          <c:val>
            <c:numRef>
              <c:f>Sheet1!$J$2:$J$4</c:f>
              <c:numCache>
                <c:formatCode>0%</c:formatCode>
                <c:ptCount val="3"/>
                <c:pt idx="0">
                  <c:v>0</c:v>
                </c:pt>
                <c:pt idx="1">
                  <c:v>0.01</c:v>
                </c:pt>
                <c:pt idx="2">
                  <c:v>0.01</c:v>
                </c:pt>
              </c:numCache>
            </c:numRef>
          </c:val>
        </c:ser>
        <c:ser>
          <c:idx val="9"/>
          <c:order val="9"/>
          <c:tx>
            <c:strRef>
              <c:f>Sheet1!$K$1</c:f>
              <c:strCache>
                <c:ptCount val="1"/>
                <c:pt idx="0">
                  <c:v>Other</c:v>
                </c:pt>
              </c:strCache>
            </c:strRef>
          </c:tx>
          <c:spPr>
            <a:solidFill>
              <a:schemeClr val="bg1">
                <a:lumMod val="8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Canterbury</c:v>
                </c:pt>
                <c:pt idx="1">
                  <c:v>Day Trip Kent</c:v>
                </c:pt>
                <c:pt idx="2">
                  <c:v>All Day Trippers</c:v>
                </c:pt>
              </c:strCache>
            </c:strRef>
          </c:cat>
          <c:val>
            <c:numRef>
              <c:f>Sheet1!$K$2:$K$4</c:f>
              <c:numCache>
                <c:formatCode>0%</c:formatCode>
                <c:ptCount val="3"/>
                <c:pt idx="0">
                  <c:v>0.21</c:v>
                </c:pt>
                <c:pt idx="1">
                  <c:v>0.26</c:v>
                </c:pt>
                <c:pt idx="2">
                  <c:v>0.33</c:v>
                </c:pt>
              </c:numCache>
            </c:numRef>
          </c:val>
        </c:ser>
        <c:dLbls>
          <c:showLegendKey val="0"/>
          <c:showVal val="1"/>
          <c:showCatName val="0"/>
          <c:showSerName val="0"/>
          <c:showPercent val="0"/>
          <c:showBubbleSize val="0"/>
        </c:dLbls>
        <c:gapWidth val="49"/>
        <c:overlap val="100"/>
        <c:axId val="553132144"/>
        <c:axId val="553136064"/>
      </c:barChart>
      <c:catAx>
        <c:axId val="553132144"/>
        <c:scaling>
          <c:orientation val="minMax"/>
        </c:scaling>
        <c:delete val="0"/>
        <c:axPos val="l"/>
        <c:numFmt formatCode="General" sourceLinked="0"/>
        <c:majorTickMark val="none"/>
        <c:minorTickMark val="none"/>
        <c:tickLblPos val="nextTo"/>
        <c:txPr>
          <a:bodyPr/>
          <a:lstStyle/>
          <a:p>
            <a:pPr>
              <a:defRPr sz="700"/>
            </a:pPr>
            <a:endParaRPr lang="en-US"/>
          </a:p>
        </c:txPr>
        <c:crossAx val="553136064"/>
        <c:crosses val="autoZero"/>
        <c:auto val="1"/>
        <c:lblAlgn val="ctr"/>
        <c:lblOffset val="100"/>
        <c:noMultiLvlLbl val="0"/>
      </c:catAx>
      <c:valAx>
        <c:axId val="553136064"/>
        <c:scaling>
          <c:orientation val="minMax"/>
          <c:max val="1"/>
        </c:scaling>
        <c:delete val="1"/>
        <c:axPos val="b"/>
        <c:numFmt formatCode="0%" sourceLinked="1"/>
        <c:majorTickMark val="out"/>
        <c:minorTickMark val="none"/>
        <c:tickLblPos val="nextTo"/>
        <c:crossAx val="553132144"/>
        <c:crosses val="autoZero"/>
        <c:crossBetween val="between"/>
      </c:valAx>
    </c:plotArea>
    <c:legend>
      <c:legendPos val="b"/>
      <c:layout>
        <c:manualLayout>
          <c:xMode val="edge"/>
          <c:yMode val="edge"/>
          <c:x val="0.12708242353688706"/>
          <c:y val="0.86174574901562351"/>
          <c:w val="0.7633755648195728"/>
          <c:h val="9.5024013693289222E-2"/>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Jan-Mar</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Canterbury</c:v>
                </c:pt>
                <c:pt idx="1">
                  <c:v>Day Trip Kent</c:v>
                </c:pt>
                <c:pt idx="2">
                  <c:v>All Day Trippers</c:v>
                </c:pt>
              </c:strCache>
            </c:strRef>
          </c:cat>
          <c:val>
            <c:numRef>
              <c:f>Sheet1!$B$2:$B$4</c:f>
              <c:numCache>
                <c:formatCode>0%</c:formatCode>
                <c:ptCount val="3"/>
                <c:pt idx="0">
                  <c:v>0.1</c:v>
                </c:pt>
                <c:pt idx="1">
                  <c:v>0.11</c:v>
                </c:pt>
                <c:pt idx="2">
                  <c:v>0.15</c:v>
                </c:pt>
              </c:numCache>
            </c:numRef>
          </c:val>
        </c:ser>
        <c:ser>
          <c:idx val="1"/>
          <c:order val="1"/>
          <c:tx>
            <c:strRef>
              <c:f>Sheet1!$C$1</c:f>
              <c:strCache>
                <c:ptCount val="1"/>
                <c:pt idx="0">
                  <c:v>Apr-Jun</c:v>
                </c:pt>
              </c:strCache>
            </c:strRef>
          </c:tx>
          <c:spPr>
            <a:solidFill>
              <a:srgbClr val="FFC00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Canterbury</c:v>
                </c:pt>
                <c:pt idx="1">
                  <c:v>Day Trip Kent</c:v>
                </c:pt>
                <c:pt idx="2">
                  <c:v>All Day Trippers</c:v>
                </c:pt>
              </c:strCache>
            </c:strRef>
          </c:cat>
          <c:val>
            <c:numRef>
              <c:f>Sheet1!$C$2:$C$4</c:f>
              <c:numCache>
                <c:formatCode>0%</c:formatCode>
                <c:ptCount val="3"/>
                <c:pt idx="0">
                  <c:v>0.49</c:v>
                </c:pt>
                <c:pt idx="1">
                  <c:v>0.43</c:v>
                </c:pt>
                <c:pt idx="2">
                  <c:v>0.32</c:v>
                </c:pt>
              </c:numCache>
            </c:numRef>
          </c:val>
        </c:ser>
        <c:ser>
          <c:idx val="2"/>
          <c:order val="2"/>
          <c:tx>
            <c:strRef>
              <c:f>Sheet1!$D$1</c:f>
              <c:strCache>
                <c:ptCount val="1"/>
                <c:pt idx="0">
                  <c:v>Jul-Sep</c:v>
                </c:pt>
              </c:strCache>
            </c:strRef>
          </c:tx>
          <c:spPr>
            <a:solidFill>
              <a:srgbClr val="00B05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Canterbury</c:v>
                </c:pt>
                <c:pt idx="1">
                  <c:v>Day Trip Kent</c:v>
                </c:pt>
                <c:pt idx="2">
                  <c:v>All Day Trippers</c:v>
                </c:pt>
              </c:strCache>
            </c:strRef>
          </c:cat>
          <c:val>
            <c:numRef>
              <c:f>Sheet1!$D$2:$D$4</c:f>
              <c:numCache>
                <c:formatCode>0%</c:formatCode>
                <c:ptCount val="3"/>
                <c:pt idx="0">
                  <c:v>0.25</c:v>
                </c:pt>
                <c:pt idx="1">
                  <c:v>0.3</c:v>
                </c:pt>
                <c:pt idx="2">
                  <c:v>0.38</c:v>
                </c:pt>
              </c:numCache>
            </c:numRef>
          </c:val>
        </c:ser>
        <c:ser>
          <c:idx val="3"/>
          <c:order val="3"/>
          <c:tx>
            <c:strRef>
              <c:f>Sheet1!$E$1</c:f>
              <c:strCache>
                <c:ptCount val="1"/>
                <c:pt idx="0">
                  <c:v>Oct-Dec</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Canterbury</c:v>
                </c:pt>
                <c:pt idx="1">
                  <c:v>Day Trip Kent</c:v>
                </c:pt>
                <c:pt idx="2">
                  <c:v>All Day Trippers</c:v>
                </c:pt>
              </c:strCache>
            </c:strRef>
          </c:cat>
          <c:val>
            <c:numRef>
              <c:f>Sheet1!$E$2:$E$4</c:f>
              <c:numCache>
                <c:formatCode>0%</c:formatCode>
                <c:ptCount val="3"/>
                <c:pt idx="0">
                  <c:v>0.15</c:v>
                </c:pt>
                <c:pt idx="1">
                  <c:v>0.16</c:v>
                </c:pt>
                <c:pt idx="2">
                  <c:v>0.16</c:v>
                </c:pt>
              </c:numCache>
            </c:numRef>
          </c:val>
        </c:ser>
        <c:dLbls>
          <c:showLegendKey val="0"/>
          <c:showVal val="1"/>
          <c:showCatName val="0"/>
          <c:showSerName val="0"/>
          <c:showPercent val="0"/>
          <c:showBubbleSize val="0"/>
        </c:dLbls>
        <c:gapWidth val="49"/>
        <c:overlap val="100"/>
        <c:axId val="553170560"/>
        <c:axId val="553162720"/>
      </c:barChart>
      <c:catAx>
        <c:axId val="553170560"/>
        <c:scaling>
          <c:orientation val="minMax"/>
        </c:scaling>
        <c:delete val="0"/>
        <c:axPos val="b"/>
        <c:numFmt formatCode="General" sourceLinked="0"/>
        <c:majorTickMark val="none"/>
        <c:minorTickMark val="none"/>
        <c:tickLblPos val="nextTo"/>
        <c:txPr>
          <a:bodyPr/>
          <a:lstStyle/>
          <a:p>
            <a:pPr>
              <a:defRPr sz="600"/>
            </a:pPr>
            <a:endParaRPr lang="en-US"/>
          </a:p>
        </c:txPr>
        <c:crossAx val="553162720"/>
        <c:crosses val="autoZero"/>
        <c:auto val="1"/>
        <c:lblAlgn val="ctr"/>
        <c:lblOffset val="100"/>
        <c:noMultiLvlLbl val="0"/>
      </c:catAx>
      <c:valAx>
        <c:axId val="553162720"/>
        <c:scaling>
          <c:orientation val="minMax"/>
        </c:scaling>
        <c:delete val="1"/>
        <c:axPos val="l"/>
        <c:numFmt formatCode="0%" sourceLinked="1"/>
        <c:majorTickMark val="none"/>
        <c:minorTickMark val="none"/>
        <c:tickLblPos val="nextTo"/>
        <c:crossAx val="553170560"/>
        <c:crosses val="autoZero"/>
        <c:crossBetween val="between"/>
      </c:valAx>
    </c:plotArea>
    <c:legend>
      <c:legendPos val="b"/>
      <c:layout>
        <c:manualLayout>
          <c:xMode val="edge"/>
          <c:yMode val="edge"/>
          <c:x val="7.3199780437058378E-4"/>
          <c:y val="0.84698142630223361"/>
          <c:w val="0.99926800219562939"/>
          <c:h val="0.10612442945329363"/>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Independent</c:v>
                </c:pt>
              </c:strCache>
            </c:strRef>
          </c:tx>
          <c:spPr>
            <a:solidFill>
              <a:schemeClr val="tx1">
                <a:lumMod val="10000"/>
                <a:lumOff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Canterbury</c:v>
                </c:pt>
                <c:pt idx="1">
                  <c:v>Day Trip Kent</c:v>
                </c:pt>
                <c:pt idx="2">
                  <c:v>All Day Trippers</c:v>
                </c:pt>
              </c:strCache>
            </c:strRef>
          </c:cat>
          <c:val>
            <c:numRef>
              <c:f>Sheet1!$B$2:$B$4</c:f>
              <c:numCache>
                <c:formatCode>0%</c:formatCode>
                <c:ptCount val="3"/>
                <c:pt idx="0">
                  <c:v>0.47</c:v>
                </c:pt>
                <c:pt idx="1">
                  <c:v>0.61</c:v>
                </c:pt>
                <c:pt idx="2">
                  <c:v>0.75</c:v>
                </c:pt>
              </c:numCache>
            </c:numRef>
          </c:val>
        </c:ser>
        <c:ser>
          <c:idx val="1"/>
          <c:order val="1"/>
          <c:tx>
            <c:strRef>
              <c:f>Sheet1!$C$1</c:f>
              <c:strCache>
                <c:ptCount val="1"/>
                <c:pt idx="0">
                  <c:v>Package</c:v>
                </c:pt>
              </c:strCache>
            </c:strRef>
          </c:tx>
          <c:spPr>
            <a:solidFill>
              <a:schemeClr val="tx1">
                <a:lumMod val="75000"/>
                <a:lumOff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Canterbury</c:v>
                </c:pt>
                <c:pt idx="1">
                  <c:v>Day Trip Kent</c:v>
                </c:pt>
                <c:pt idx="2">
                  <c:v>All Day Trippers</c:v>
                </c:pt>
              </c:strCache>
            </c:strRef>
          </c:cat>
          <c:val>
            <c:numRef>
              <c:f>Sheet1!$C$2:$C$4</c:f>
              <c:numCache>
                <c:formatCode>0%</c:formatCode>
                <c:ptCount val="3"/>
                <c:pt idx="0">
                  <c:v>0.53</c:v>
                </c:pt>
                <c:pt idx="1">
                  <c:v>0.39</c:v>
                </c:pt>
                <c:pt idx="2">
                  <c:v>0.25</c:v>
                </c:pt>
              </c:numCache>
            </c:numRef>
          </c:val>
        </c:ser>
        <c:dLbls>
          <c:showLegendKey val="0"/>
          <c:showVal val="1"/>
          <c:showCatName val="0"/>
          <c:showSerName val="0"/>
          <c:showPercent val="0"/>
          <c:showBubbleSize val="0"/>
        </c:dLbls>
        <c:gapWidth val="49"/>
        <c:overlap val="100"/>
        <c:axId val="553173304"/>
        <c:axId val="553164288"/>
      </c:barChart>
      <c:catAx>
        <c:axId val="553173304"/>
        <c:scaling>
          <c:orientation val="minMax"/>
        </c:scaling>
        <c:delete val="0"/>
        <c:axPos val="b"/>
        <c:numFmt formatCode="General" sourceLinked="0"/>
        <c:majorTickMark val="none"/>
        <c:minorTickMark val="none"/>
        <c:tickLblPos val="nextTo"/>
        <c:txPr>
          <a:bodyPr/>
          <a:lstStyle/>
          <a:p>
            <a:pPr>
              <a:defRPr sz="600"/>
            </a:pPr>
            <a:endParaRPr lang="en-US"/>
          </a:p>
        </c:txPr>
        <c:crossAx val="553164288"/>
        <c:crosses val="autoZero"/>
        <c:auto val="1"/>
        <c:lblAlgn val="ctr"/>
        <c:lblOffset val="100"/>
        <c:noMultiLvlLbl val="0"/>
      </c:catAx>
      <c:valAx>
        <c:axId val="553164288"/>
        <c:scaling>
          <c:orientation val="minMax"/>
        </c:scaling>
        <c:delete val="1"/>
        <c:axPos val="l"/>
        <c:numFmt formatCode="0%" sourceLinked="1"/>
        <c:majorTickMark val="none"/>
        <c:minorTickMark val="none"/>
        <c:tickLblPos val="nextTo"/>
        <c:crossAx val="553173304"/>
        <c:crosses val="autoZero"/>
        <c:crossBetween val="between"/>
      </c:valAx>
    </c:plotArea>
    <c:legend>
      <c:legendPos val="b"/>
      <c:layout>
        <c:manualLayout>
          <c:xMode val="edge"/>
          <c:yMode val="edge"/>
          <c:x val="3.2355526775007859E-2"/>
          <c:y val="0.86109621103717549"/>
          <c:w val="0.95151912756551194"/>
          <c:h val="7.0826524042985187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chemeClr val="accent2">
                <a:lumMod val="75000"/>
              </a:schemeClr>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1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Aged 16-34 years</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Bath</c:v>
                </c:pt>
                <c:pt idx="1">
                  <c:v>Day Trip Somerset</c:v>
                </c:pt>
                <c:pt idx="2">
                  <c:v>All Day Trippers</c:v>
                </c:pt>
              </c:strCache>
            </c:strRef>
          </c:cat>
          <c:val>
            <c:numRef>
              <c:f>Sheet1!$B$2:$B$4</c:f>
              <c:numCache>
                <c:formatCode>0%</c:formatCode>
                <c:ptCount val="3"/>
                <c:pt idx="0">
                  <c:v>0.25</c:v>
                </c:pt>
                <c:pt idx="1">
                  <c:v>0.26</c:v>
                </c:pt>
                <c:pt idx="2">
                  <c:v>0.32</c:v>
                </c:pt>
              </c:numCache>
            </c:numRef>
          </c:val>
        </c:ser>
        <c:ser>
          <c:idx val="1"/>
          <c:order val="1"/>
          <c:tx>
            <c:strRef>
              <c:f>Sheet1!$C$1</c:f>
              <c:strCache>
                <c:ptCount val="1"/>
                <c:pt idx="0">
                  <c:v>Aged 35-54 years</c:v>
                </c:pt>
              </c:strCache>
            </c:strRef>
          </c:tx>
          <c:spPr>
            <a:solidFill>
              <a:schemeClr val="accent4"/>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Bath</c:v>
                </c:pt>
                <c:pt idx="1">
                  <c:v>Day Trip Somerset</c:v>
                </c:pt>
                <c:pt idx="2">
                  <c:v>All Day Trippers</c:v>
                </c:pt>
              </c:strCache>
            </c:strRef>
          </c:cat>
          <c:val>
            <c:numRef>
              <c:f>Sheet1!$C$2:$C$4</c:f>
              <c:numCache>
                <c:formatCode>0%</c:formatCode>
                <c:ptCount val="3"/>
                <c:pt idx="0">
                  <c:v>0.5</c:v>
                </c:pt>
                <c:pt idx="1">
                  <c:v>0.49</c:v>
                </c:pt>
                <c:pt idx="2">
                  <c:v>0.43</c:v>
                </c:pt>
              </c:numCache>
            </c:numRef>
          </c:val>
        </c:ser>
        <c:ser>
          <c:idx val="2"/>
          <c:order val="2"/>
          <c:tx>
            <c:strRef>
              <c:f>Sheet1!$D$1</c:f>
              <c:strCache>
                <c:ptCount val="1"/>
                <c:pt idx="0">
                  <c:v>Aged 55 years or over</c:v>
                </c:pt>
              </c:strCache>
            </c:strRef>
          </c:tx>
          <c:spPr>
            <a:solidFill>
              <a:srgbClr val="646363"/>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Bath</c:v>
                </c:pt>
                <c:pt idx="1">
                  <c:v>Day Trip Somerset</c:v>
                </c:pt>
                <c:pt idx="2">
                  <c:v>All Day Trippers</c:v>
                </c:pt>
              </c:strCache>
            </c:strRef>
          </c:cat>
          <c:val>
            <c:numRef>
              <c:f>Sheet1!$D$2:$D$4</c:f>
              <c:numCache>
                <c:formatCode>0%</c:formatCode>
                <c:ptCount val="3"/>
                <c:pt idx="0">
                  <c:v>0.25</c:v>
                </c:pt>
                <c:pt idx="1">
                  <c:v>0.26</c:v>
                </c:pt>
                <c:pt idx="2">
                  <c:v>0.25</c:v>
                </c:pt>
              </c:numCache>
            </c:numRef>
          </c:val>
        </c:ser>
        <c:dLbls>
          <c:showLegendKey val="0"/>
          <c:showVal val="1"/>
          <c:showCatName val="0"/>
          <c:showSerName val="0"/>
          <c:showPercent val="0"/>
          <c:showBubbleSize val="0"/>
        </c:dLbls>
        <c:gapWidth val="49"/>
        <c:overlap val="100"/>
        <c:axId val="553180752"/>
        <c:axId val="553175656"/>
      </c:barChart>
      <c:catAx>
        <c:axId val="553180752"/>
        <c:scaling>
          <c:orientation val="minMax"/>
        </c:scaling>
        <c:delete val="0"/>
        <c:axPos val="b"/>
        <c:numFmt formatCode="General" sourceLinked="0"/>
        <c:majorTickMark val="none"/>
        <c:minorTickMark val="none"/>
        <c:tickLblPos val="nextTo"/>
        <c:txPr>
          <a:bodyPr/>
          <a:lstStyle/>
          <a:p>
            <a:pPr>
              <a:defRPr sz="600"/>
            </a:pPr>
            <a:endParaRPr lang="en-US"/>
          </a:p>
        </c:txPr>
        <c:crossAx val="553175656"/>
        <c:crosses val="autoZero"/>
        <c:auto val="1"/>
        <c:lblAlgn val="ctr"/>
        <c:lblOffset val="100"/>
        <c:noMultiLvlLbl val="0"/>
      </c:catAx>
      <c:valAx>
        <c:axId val="553175656"/>
        <c:scaling>
          <c:orientation val="minMax"/>
        </c:scaling>
        <c:delete val="1"/>
        <c:axPos val="l"/>
        <c:numFmt formatCode="0%" sourceLinked="1"/>
        <c:majorTickMark val="none"/>
        <c:minorTickMark val="none"/>
        <c:tickLblPos val="nextTo"/>
        <c:crossAx val="553180752"/>
        <c:crosses val="autoZero"/>
        <c:crossBetween val="between"/>
      </c:valAx>
    </c:plotArea>
    <c:legend>
      <c:legendPos val="b"/>
      <c:layout>
        <c:manualLayout>
          <c:xMode val="edge"/>
          <c:yMode val="edge"/>
          <c:x val="0"/>
          <c:y val="0.86597901418973122"/>
          <c:w val="1"/>
          <c:h val="0.13273953983345216"/>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Male</c:v>
                </c:pt>
              </c:strCache>
            </c:strRef>
          </c:tx>
          <c:spPr>
            <a:solidFill>
              <a:schemeClr val="accent5"/>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Bath</c:v>
                </c:pt>
                <c:pt idx="1">
                  <c:v>Day Trip Somerset</c:v>
                </c:pt>
                <c:pt idx="2">
                  <c:v>All Day Trippers</c:v>
                </c:pt>
              </c:strCache>
            </c:strRef>
          </c:cat>
          <c:val>
            <c:numRef>
              <c:f>Sheet1!$B$2:$B$4</c:f>
              <c:numCache>
                <c:formatCode>0%</c:formatCode>
                <c:ptCount val="3"/>
                <c:pt idx="0">
                  <c:v>0.47</c:v>
                </c:pt>
                <c:pt idx="1">
                  <c:v>0.47</c:v>
                </c:pt>
                <c:pt idx="2">
                  <c:v>0.51</c:v>
                </c:pt>
              </c:numCache>
            </c:numRef>
          </c:val>
        </c:ser>
        <c:ser>
          <c:idx val="1"/>
          <c:order val="1"/>
          <c:tx>
            <c:strRef>
              <c:f>Sheet1!$C$1</c:f>
              <c:strCache>
                <c:ptCount val="1"/>
                <c:pt idx="0">
                  <c:v>Female</c:v>
                </c:pt>
              </c:strCache>
            </c:strRef>
          </c:tx>
          <c:spPr>
            <a:solidFill>
              <a:schemeClr val="accent2">
                <a:lumMod val="40000"/>
                <a:lumOff val="6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Bath</c:v>
                </c:pt>
                <c:pt idx="1">
                  <c:v>Day Trip Somerset</c:v>
                </c:pt>
                <c:pt idx="2">
                  <c:v>All Day Trippers</c:v>
                </c:pt>
              </c:strCache>
            </c:strRef>
          </c:cat>
          <c:val>
            <c:numRef>
              <c:f>Sheet1!$C$2:$C$4</c:f>
              <c:numCache>
                <c:formatCode>0%</c:formatCode>
                <c:ptCount val="3"/>
                <c:pt idx="0">
                  <c:v>0.53</c:v>
                </c:pt>
                <c:pt idx="1">
                  <c:v>0.53</c:v>
                </c:pt>
                <c:pt idx="2">
                  <c:v>0.49</c:v>
                </c:pt>
              </c:numCache>
            </c:numRef>
          </c:val>
        </c:ser>
        <c:dLbls>
          <c:showLegendKey val="0"/>
          <c:showVal val="1"/>
          <c:showCatName val="0"/>
          <c:showSerName val="0"/>
          <c:showPercent val="0"/>
          <c:showBubbleSize val="0"/>
        </c:dLbls>
        <c:gapWidth val="49"/>
        <c:overlap val="100"/>
        <c:axId val="553184672"/>
        <c:axId val="553144688"/>
      </c:barChart>
      <c:catAx>
        <c:axId val="553184672"/>
        <c:scaling>
          <c:orientation val="minMax"/>
        </c:scaling>
        <c:delete val="0"/>
        <c:axPos val="b"/>
        <c:numFmt formatCode="General" sourceLinked="0"/>
        <c:majorTickMark val="none"/>
        <c:minorTickMark val="none"/>
        <c:tickLblPos val="nextTo"/>
        <c:txPr>
          <a:bodyPr/>
          <a:lstStyle/>
          <a:p>
            <a:pPr>
              <a:defRPr sz="600"/>
            </a:pPr>
            <a:endParaRPr lang="en-US"/>
          </a:p>
        </c:txPr>
        <c:crossAx val="553144688"/>
        <c:crosses val="autoZero"/>
        <c:auto val="1"/>
        <c:lblAlgn val="ctr"/>
        <c:lblOffset val="100"/>
        <c:noMultiLvlLbl val="0"/>
      </c:catAx>
      <c:valAx>
        <c:axId val="553144688"/>
        <c:scaling>
          <c:orientation val="minMax"/>
        </c:scaling>
        <c:delete val="1"/>
        <c:axPos val="l"/>
        <c:numFmt formatCode="0%" sourceLinked="1"/>
        <c:majorTickMark val="none"/>
        <c:minorTickMark val="none"/>
        <c:tickLblPos val="nextTo"/>
        <c:crossAx val="553184672"/>
        <c:crosses val="autoZero"/>
        <c:crossBetween val="between"/>
      </c:valAx>
    </c:plotArea>
    <c:legend>
      <c:legendPos val="b"/>
      <c:layout>
        <c:manualLayout>
          <c:xMode val="edge"/>
          <c:yMode val="edge"/>
          <c:x val="0.12554654137407381"/>
          <c:y val="0.83161726544551828"/>
          <c:w val="0.71784440182327502"/>
          <c:h val="7.4052432517661734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Air</c:v>
                </c:pt>
              </c:strCache>
            </c:strRef>
          </c:tx>
          <c:spPr>
            <a:solidFill>
              <a:srgbClr val="C0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Bath</c:v>
                </c:pt>
                <c:pt idx="1">
                  <c:v>Day Trip Somerset</c:v>
                </c:pt>
                <c:pt idx="2">
                  <c:v>All Day Trippers</c:v>
                </c:pt>
              </c:strCache>
            </c:strRef>
          </c:cat>
          <c:val>
            <c:numRef>
              <c:f>Sheet1!$B$2:$B$4</c:f>
              <c:numCache>
                <c:formatCode>0%</c:formatCode>
                <c:ptCount val="3"/>
                <c:pt idx="0">
                  <c:v>0.48</c:v>
                </c:pt>
                <c:pt idx="1">
                  <c:v>0.49</c:v>
                </c:pt>
                <c:pt idx="2">
                  <c:v>0.59</c:v>
                </c:pt>
              </c:numCache>
            </c:numRef>
          </c:val>
        </c:ser>
        <c:ser>
          <c:idx val="1"/>
          <c:order val="1"/>
          <c:tx>
            <c:strRef>
              <c:f>Sheet1!$C$1</c:f>
              <c:strCache>
                <c:ptCount val="1"/>
                <c:pt idx="0">
                  <c:v>Foot</c:v>
                </c:pt>
              </c:strCache>
            </c:strRef>
          </c:tx>
          <c:spPr>
            <a:solidFill>
              <a:schemeClr val="bg2">
                <a:lumMod val="60000"/>
                <a:lumOff val="4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Bath</c:v>
                </c:pt>
                <c:pt idx="1">
                  <c:v>Day Trip Somerset</c:v>
                </c:pt>
                <c:pt idx="2">
                  <c:v>All Day Trippers</c:v>
                </c:pt>
              </c:strCache>
            </c:strRef>
          </c:cat>
          <c:val>
            <c:numRef>
              <c:f>Sheet1!$C$2:$C$4</c:f>
              <c:numCache>
                <c:formatCode>0%</c:formatCode>
                <c:ptCount val="3"/>
                <c:pt idx="0">
                  <c:v>0.19</c:v>
                </c:pt>
                <c:pt idx="1">
                  <c:v>0.18</c:v>
                </c:pt>
                <c:pt idx="2">
                  <c:v>0.1</c:v>
                </c:pt>
              </c:numCache>
            </c:numRef>
          </c:val>
        </c:ser>
        <c:ser>
          <c:idx val="2"/>
          <c:order val="2"/>
          <c:tx>
            <c:strRef>
              <c:f>Sheet1!$D$1</c:f>
              <c:strCache>
                <c:ptCount val="1"/>
                <c:pt idx="0">
                  <c:v>Private Vehicle</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Bath</c:v>
                </c:pt>
                <c:pt idx="1">
                  <c:v>Day Trip Somerset</c:v>
                </c:pt>
                <c:pt idx="2">
                  <c:v>All Day Trippers</c:v>
                </c:pt>
              </c:strCache>
            </c:strRef>
          </c:cat>
          <c:val>
            <c:numRef>
              <c:f>Sheet1!$D$2:$D$4</c:f>
              <c:numCache>
                <c:formatCode>0%</c:formatCode>
                <c:ptCount val="3"/>
                <c:pt idx="0">
                  <c:v>0.12</c:v>
                </c:pt>
                <c:pt idx="1">
                  <c:v>0.13</c:v>
                </c:pt>
                <c:pt idx="2">
                  <c:v>0.14000000000000001</c:v>
                </c:pt>
              </c:numCache>
            </c:numRef>
          </c:val>
        </c:ser>
        <c:ser>
          <c:idx val="3"/>
          <c:order val="3"/>
          <c:tx>
            <c:strRef>
              <c:f>Sheet1!$E$1</c:f>
              <c:strCache>
                <c:ptCount val="1"/>
                <c:pt idx="0">
                  <c:v>Coach</c:v>
                </c:pt>
              </c:strCache>
            </c:strRef>
          </c:tx>
          <c:spPr>
            <a:solidFill>
              <a:schemeClr val="bg1">
                <a:lumMod val="6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Bath</c:v>
                </c:pt>
                <c:pt idx="1">
                  <c:v>Day Trip Somerset</c:v>
                </c:pt>
                <c:pt idx="2">
                  <c:v>All Day Trippers</c:v>
                </c:pt>
              </c:strCache>
            </c:strRef>
          </c:cat>
          <c:val>
            <c:numRef>
              <c:f>Sheet1!$E$2:$E$4</c:f>
              <c:numCache>
                <c:formatCode>0%</c:formatCode>
                <c:ptCount val="3"/>
                <c:pt idx="0">
                  <c:v>0.21</c:v>
                </c:pt>
                <c:pt idx="1">
                  <c:v>0.2</c:v>
                </c:pt>
                <c:pt idx="2">
                  <c:v>0.17</c:v>
                </c:pt>
              </c:numCache>
            </c:numRef>
          </c:val>
        </c:ser>
        <c:dLbls>
          <c:showLegendKey val="0"/>
          <c:showVal val="1"/>
          <c:showCatName val="0"/>
          <c:showSerName val="0"/>
          <c:showPercent val="0"/>
          <c:showBubbleSize val="0"/>
        </c:dLbls>
        <c:gapWidth val="49"/>
        <c:overlap val="100"/>
        <c:axId val="553136456"/>
        <c:axId val="553148608"/>
      </c:barChart>
      <c:catAx>
        <c:axId val="553136456"/>
        <c:scaling>
          <c:orientation val="minMax"/>
        </c:scaling>
        <c:delete val="0"/>
        <c:axPos val="b"/>
        <c:numFmt formatCode="General" sourceLinked="0"/>
        <c:majorTickMark val="none"/>
        <c:minorTickMark val="none"/>
        <c:tickLblPos val="nextTo"/>
        <c:txPr>
          <a:bodyPr/>
          <a:lstStyle/>
          <a:p>
            <a:pPr>
              <a:defRPr sz="600"/>
            </a:pPr>
            <a:endParaRPr lang="en-US"/>
          </a:p>
        </c:txPr>
        <c:crossAx val="553148608"/>
        <c:crosses val="autoZero"/>
        <c:auto val="1"/>
        <c:lblAlgn val="ctr"/>
        <c:lblOffset val="100"/>
        <c:noMultiLvlLbl val="0"/>
      </c:catAx>
      <c:valAx>
        <c:axId val="553148608"/>
        <c:scaling>
          <c:orientation val="minMax"/>
        </c:scaling>
        <c:delete val="1"/>
        <c:axPos val="l"/>
        <c:numFmt formatCode="0%" sourceLinked="1"/>
        <c:majorTickMark val="none"/>
        <c:minorTickMark val="none"/>
        <c:tickLblPos val="nextTo"/>
        <c:crossAx val="553136456"/>
        <c:crosses val="autoZero"/>
        <c:crossBetween val="between"/>
      </c:valAx>
    </c:plotArea>
    <c:legend>
      <c:legendPos val="b"/>
      <c:layout>
        <c:manualLayout>
          <c:xMode val="edge"/>
          <c:yMode val="edge"/>
          <c:x val="4.5782782545438286E-2"/>
          <c:y val="0.8367386523977568"/>
          <c:w val="0.95035770902360273"/>
          <c:h val="0.12529637989080408"/>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4142693139659945"/>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Bath</c:v>
                </c:pt>
                <c:pt idx="1">
                  <c:v>Day Trip Somerset</c:v>
                </c:pt>
                <c:pt idx="2">
                  <c:v>All Day Trippers</c:v>
                </c:pt>
              </c:strCache>
            </c:strRef>
          </c:cat>
          <c:val>
            <c:numRef>
              <c:f>Sheet1!$B$2:$B$4</c:f>
              <c:numCache>
                <c:formatCode>0%</c:formatCode>
                <c:ptCount val="3"/>
                <c:pt idx="0">
                  <c:v>0.13</c:v>
                </c:pt>
                <c:pt idx="1">
                  <c:v>0.13</c:v>
                </c:pt>
                <c:pt idx="2">
                  <c:v>0.2</c:v>
                </c:pt>
              </c:numCache>
            </c:numRef>
          </c:val>
        </c:ser>
        <c:ser>
          <c:idx val="1"/>
          <c:order val="1"/>
          <c:tx>
            <c:strRef>
              <c:f>Sheet1!$C$1</c:f>
              <c:strCache>
                <c:ptCount val="1"/>
                <c:pt idx="0">
                  <c:v>4-7 nights</c:v>
                </c:pt>
              </c:strCache>
            </c:strRef>
          </c:tx>
          <c:spPr>
            <a:solidFill>
              <a:schemeClr val="accent6">
                <a:lumMod val="75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Bath</c:v>
                </c:pt>
                <c:pt idx="1">
                  <c:v>Day Trip Somerset</c:v>
                </c:pt>
                <c:pt idx="2">
                  <c:v>All Day Trippers</c:v>
                </c:pt>
              </c:strCache>
            </c:strRef>
          </c:cat>
          <c:val>
            <c:numRef>
              <c:f>Sheet1!$C$2:$C$4</c:f>
              <c:numCache>
                <c:formatCode>0%</c:formatCode>
                <c:ptCount val="3"/>
                <c:pt idx="0">
                  <c:v>0.5</c:v>
                </c:pt>
                <c:pt idx="1">
                  <c:v>0.48</c:v>
                </c:pt>
                <c:pt idx="2">
                  <c:v>0.45</c:v>
                </c:pt>
              </c:numCache>
            </c:numRef>
          </c:val>
        </c:ser>
        <c:ser>
          <c:idx val="2"/>
          <c:order val="2"/>
          <c:tx>
            <c:strRef>
              <c:f>Sheet1!$D$1</c:f>
              <c:strCache>
                <c:ptCount val="1"/>
                <c:pt idx="0">
                  <c:v>8-14 nights</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Bath</c:v>
                </c:pt>
                <c:pt idx="1">
                  <c:v>Day Trip Somerset</c:v>
                </c:pt>
                <c:pt idx="2">
                  <c:v>All Day Trippers</c:v>
                </c:pt>
              </c:strCache>
            </c:strRef>
          </c:cat>
          <c:val>
            <c:numRef>
              <c:f>Sheet1!$D$2:$D$4</c:f>
              <c:numCache>
                <c:formatCode>0%</c:formatCode>
                <c:ptCount val="3"/>
                <c:pt idx="0">
                  <c:v>0.28000000000000003</c:v>
                </c:pt>
                <c:pt idx="1">
                  <c:v>0.28000000000000003</c:v>
                </c:pt>
                <c:pt idx="2">
                  <c:v>0.25</c:v>
                </c:pt>
              </c:numCache>
            </c:numRef>
          </c:val>
        </c:ser>
        <c:ser>
          <c:idx val="3"/>
          <c:order val="3"/>
          <c:tx>
            <c:strRef>
              <c:f>Sheet1!$E$1</c:f>
              <c:strCache>
                <c:ptCount val="1"/>
                <c:pt idx="0">
                  <c:v>15+ nights</c:v>
                </c:pt>
              </c:strCache>
            </c:strRef>
          </c:tx>
          <c:spPr>
            <a:solidFill>
              <a:schemeClr val="accent6">
                <a:lumMod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Bath</c:v>
                </c:pt>
                <c:pt idx="1">
                  <c:v>Day Trip Somerset</c:v>
                </c:pt>
                <c:pt idx="2">
                  <c:v>All Day Trippers</c:v>
                </c:pt>
              </c:strCache>
            </c:strRef>
          </c:cat>
          <c:val>
            <c:numRef>
              <c:f>Sheet1!$E$2:$E$4</c:f>
              <c:numCache>
                <c:formatCode>0%</c:formatCode>
                <c:ptCount val="3"/>
                <c:pt idx="0">
                  <c:v>0.1</c:v>
                </c:pt>
                <c:pt idx="1">
                  <c:v>0.11</c:v>
                </c:pt>
                <c:pt idx="2">
                  <c:v>0.11</c:v>
                </c:pt>
              </c:numCache>
            </c:numRef>
          </c:val>
        </c:ser>
        <c:dLbls>
          <c:showLegendKey val="0"/>
          <c:showVal val="1"/>
          <c:showCatName val="0"/>
          <c:showSerName val="0"/>
          <c:showPercent val="0"/>
          <c:showBubbleSize val="0"/>
        </c:dLbls>
        <c:gapWidth val="49"/>
        <c:overlap val="100"/>
        <c:axId val="553143904"/>
        <c:axId val="553146256"/>
      </c:barChart>
      <c:catAx>
        <c:axId val="553143904"/>
        <c:scaling>
          <c:orientation val="minMax"/>
        </c:scaling>
        <c:delete val="0"/>
        <c:axPos val="b"/>
        <c:numFmt formatCode="General" sourceLinked="0"/>
        <c:majorTickMark val="none"/>
        <c:minorTickMark val="none"/>
        <c:tickLblPos val="nextTo"/>
        <c:txPr>
          <a:bodyPr/>
          <a:lstStyle/>
          <a:p>
            <a:pPr>
              <a:defRPr sz="600"/>
            </a:pPr>
            <a:endParaRPr lang="en-US"/>
          </a:p>
        </c:txPr>
        <c:crossAx val="553146256"/>
        <c:crosses val="autoZero"/>
        <c:auto val="1"/>
        <c:lblAlgn val="ctr"/>
        <c:lblOffset val="100"/>
        <c:noMultiLvlLbl val="0"/>
      </c:catAx>
      <c:valAx>
        <c:axId val="553146256"/>
        <c:scaling>
          <c:orientation val="minMax"/>
        </c:scaling>
        <c:delete val="1"/>
        <c:axPos val="l"/>
        <c:numFmt formatCode="0%" sourceLinked="1"/>
        <c:majorTickMark val="none"/>
        <c:minorTickMark val="none"/>
        <c:tickLblPos val="nextTo"/>
        <c:crossAx val="553143904"/>
        <c:crosses val="autoZero"/>
        <c:crossBetween val="between"/>
      </c:valAx>
    </c:plotArea>
    <c:legend>
      <c:legendPos val="b"/>
      <c:layout>
        <c:manualLayout>
          <c:xMode val="edge"/>
          <c:yMode val="edge"/>
          <c:x val="7.3207749308097495E-4"/>
          <c:y val="0.82242583171200334"/>
          <c:w val="0.99926800219562939"/>
          <c:h val="9.6683317223143689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Male</c:v>
                </c:pt>
              </c:strCache>
            </c:strRef>
          </c:tx>
          <c:spPr>
            <a:solidFill>
              <a:schemeClr val="accent5"/>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UK Visitors</c:v>
                </c:pt>
                <c:pt idx="1">
                  <c:v>Day Trippers</c:v>
                </c:pt>
                <c:pt idx="2">
                  <c:v>All Day Trips</c:v>
                </c:pt>
              </c:strCache>
            </c:strRef>
          </c:cat>
          <c:val>
            <c:numRef>
              <c:f>Sheet1!$B$2:$B$4</c:f>
              <c:numCache>
                <c:formatCode>0%</c:formatCode>
                <c:ptCount val="3"/>
                <c:pt idx="0">
                  <c:v>0.49</c:v>
                </c:pt>
                <c:pt idx="1">
                  <c:v>0.51</c:v>
                </c:pt>
                <c:pt idx="2">
                  <c:v>0.5</c:v>
                </c:pt>
              </c:numCache>
            </c:numRef>
          </c:val>
        </c:ser>
        <c:ser>
          <c:idx val="1"/>
          <c:order val="1"/>
          <c:tx>
            <c:strRef>
              <c:f>Sheet1!$C$1</c:f>
              <c:strCache>
                <c:ptCount val="1"/>
                <c:pt idx="0">
                  <c:v>Female</c:v>
                </c:pt>
              </c:strCache>
            </c:strRef>
          </c:tx>
          <c:spPr>
            <a:solidFill>
              <a:schemeClr val="accent2">
                <a:lumMod val="40000"/>
                <a:lumOff val="6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UK Visitors</c:v>
                </c:pt>
                <c:pt idx="1">
                  <c:v>Day Trippers</c:v>
                </c:pt>
                <c:pt idx="2">
                  <c:v>All Day Trips</c:v>
                </c:pt>
              </c:strCache>
            </c:strRef>
          </c:cat>
          <c:val>
            <c:numRef>
              <c:f>Sheet1!$C$2:$C$4</c:f>
              <c:numCache>
                <c:formatCode>0%</c:formatCode>
                <c:ptCount val="3"/>
                <c:pt idx="0">
                  <c:v>0.51</c:v>
                </c:pt>
                <c:pt idx="1">
                  <c:v>0.49</c:v>
                </c:pt>
                <c:pt idx="2">
                  <c:v>0.5</c:v>
                </c:pt>
              </c:numCache>
            </c:numRef>
          </c:val>
        </c:ser>
        <c:dLbls>
          <c:showLegendKey val="0"/>
          <c:showVal val="1"/>
          <c:showCatName val="0"/>
          <c:showSerName val="0"/>
          <c:showPercent val="0"/>
          <c:showBubbleSize val="0"/>
        </c:dLbls>
        <c:gapWidth val="49"/>
        <c:overlap val="100"/>
        <c:axId val="561161960"/>
        <c:axId val="561169016"/>
      </c:barChart>
      <c:catAx>
        <c:axId val="561161960"/>
        <c:scaling>
          <c:orientation val="minMax"/>
        </c:scaling>
        <c:delete val="0"/>
        <c:axPos val="b"/>
        <c:numFmt formatCode="General" sourceLinked="0"/>
        <c:majorTickMark val="none"/>
        <c:minorTickMark val="none"/>
        <c:tickLblPos val="nextTo"/>
        <c:txPr>
          <a:bodyPr/>
          <a:lstStyle/>
          <a:p>
            <a:pPr>
              <a:defRPr sz="800"/>
            </a:pPr>
            <a:endParaRPr lang="en-US"/>
          </a:p>
        </c:txPr>
        <c:crossAx val="561169016"/>
        <c:crosses val="autoZero"/>
        <c:auto val="1"/>
        <c:lblAlgn val="ctr"/>
        <c:lblOffset val="100"/>
        <c:noMultiLvlLbl val="0"/>
      </c:catAx>
      <c:valAx>
        <c:axId val="561169016"/>
        <c:scaling>
          <c:orientation val="minMax"/>
        </c:scaling>
        <c:delete val="1"/>
        <c:axPos val="l"/>
        <c:numFmt formatCode="0%" sourceLinked="1"/>
        <c:majorTickMark val="none"/>
        <c:minorTickMark val="none"/>
        <c:tickLblPos val="nextTo"/>
        <c:crossAx val="561161960"/>
        <c:crosses val="autoZero"/>
        <c:crossBetween val="between"/>
      </c:valAx>
    </c:plotArea>
    <c:legend>
      <c:legendPos val="b"/>
      <c:layout>
        <c:manualLayout>
          <c:xMode val="edge"/>
          <c:yMode val="edge"/>
          <c:x val="0.12554654137407381"/>
          <c:y val="0.83161726544551828"/>
          <c:w val="0.71784440182327502"/>
          <c:h val="7.4052432517661734E-2"/>
        </c:manualLayout>
      </c:layout>
      <c:overlay val="0"/>
      <c:txPr>
        <a:bodyPr/>
        <a:lstStyle/>
        <a:p>
          <a:pPr>
            <a:defRPr sz="8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6386616858499"/>
          <c:y val="5.6335256474622723E-2"/>
          <c:w val="0.84086570032785413"/>
          <c:h val="0.75853679971020649"/>
        </c:manualLayout>
      </c:layout>
      <c:barChart>
        <c:barDir val="bar"/>
        <c:grouping val="stacked"/>
        <c:varyColors val="0"/>
        <c:ser>
          <c:idx val="0"/>
          <c:order val="0"/>
          <c:tx>
            <c:strRef>
              <c:f>Sheet1!$B$1</c:f>
              <c:strCache>
                <c:ptCount val="1"/>
                <c:pt idx="0">
                  <c:v>France</c:v>
                </c:pt>
              </c:strCache>
            </c:strRef>
          </c:tx>
          <c:spPr>
            <a:solidFill>
              <a:srgbClr val="00B05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Bath</c:v>
                </c:pt>
                <c:pt idx="1">
                  <c:v>Day Trip Somerset</c:v>
                </c:pt>
                <c:pt idx="2">
                  <c:v>All Day Trippers</c:v>
                </c:pt>
              </c:strCache>
            </c:strRef>
          </c:cat>
          <c:val>
            <c:numRef>
              <c:f>Sheet1!$B$2:$B$4</c:f>
              <c:numCache>
                <c:formatCode>0%</c:formatCode>
                <c:ptCount val="3"/>
                <c:pt idx="0">
                  <c:v>0.12</c:v>
                </c:pt>
                <c:pt idx="1">
                  <c:v>0.11</c:v>
                </c:pt>
                <c:pt idx="2">
                  <c:v>0.14000000000000001</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Bath</c:v>
                </c:pt>
                <c:pt idx="1">
                  <c:v>Day Trip Somerset</c:v>
                </c:pt>
                <c:pt idx="2">
                  <c:v>All Day Trippers</c:v>
                </c:pt>
              </c:strCache>
            </c:strRef>
          </c:cat>
          <c:val>
            <c:numRef>
              <c:f>Sheet1!$C$2:$C$4</c:f>
              <c:numCache>
                <c:formatCode>0%</c:formatCode>
                <c:ptCount val="3"/>
                <c:pt idx="0">
                  <c:v>0.18</c:v>
                </c:pt>
                <c:pt idx="1">
                  <c:v>0.18</c:v>
                </c:pt>
                <c:pt idx="2">
                  <c:v>0.15</c:v>
                </c:pt>
              </c:numCache>
            </c:numRef>
          </c:val>
        </c:ser>
        <c:ser>
          <c:idx val="2"/>
          <c:order val="2"/>
          <c:tx>
            <c:strRef>
              <c:f>Sheet1!$D$1</c:f>
              <c:strCache>
                <c:ptCount val="1"/>
                <c:pt idx="0">
                  <c:v>Germany</c:v>
                </c:pt>
              </c:strCache>
            </c:strRef>
          </c:tx>
          <c:spPr>
            <a:solidFill>
              <a:schemeClr val="accent6">
                <a:lumMod val="7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Bath</c:v>
                </c:pt>
                <c:pt idx="1">
                  <c:v>Day Trip Somerset</c:v>
                </c:pt>
                <c:pt idx="2">
                  <c:v>All Day Trippers</c:v>
                </c:pt>
              </c:strCache>
            </c:strRef>
          </c:cat>
          <c:val>
            <c:numRef>
              <c:f>Sheet1!$D$2:$D$4</c:f>
              <c:numCache>
                <c:formatCode>0%</c:formatCode>
                <c:ptCount val="3"/>
                <c:pt idx="0">
                  <c:v>0.15</c:v>
                </c:pt>
                <c:pt idx="1">
                  <c:v>0.15</c:v>
                </c:pt>
                <c:pt idx="2">
                  <c:v>0.14000000000000001</c:v>
                </c:pt>
              </c:numCache>
            </c:numRef>
          </c:val>
        </c:ser>
        <c:ser>
          <c:idx val="3"/>
          <c:order val="3"/>
          <c:tx>
            <c:strRef>
              <c:f>Sheet1!$E$1</c:f>
              <c:strCache>
                <c:ptCount val="1"/>
                <c:pt idx="0">
                  <c:v>Nordics</c:v>
                </c:pt>
              </c:strCache>
            </c:strRef>
          </c:tx>
          <c:spPr>
            <a:solidFill>
              <a:schemeClr val="accent5">
                <a:lumMod val="40000"/>
                <a:lumOff val="60000"/>
              </a:schemeClr>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Bath</c:v>
                </c:pt>
                <c:pt idx="1">
                  <c:v>Day Trip Somerset</c:v>
                </c:pt>
                <c:pt idx="2">
                  <c:v>All Day Trippers</c:v>
                </c:pt>
              </c:strCache>
            </c:strRef>
          </c:cat>
          <c:val>
            <c:numRef>
              <c:f>Sheet1!$E$2:$E$4</c:f>
              <c:numCache>
                <c:formatCode>0%</c:formatCode>
                <c:ptCount val="3"/>
                <c:pt idx="0">
                  <c:v>0.04</c:v>
                </c:pt>
                <c:pt idx="1">
                  <c:v>0.04</c:v>
                </c:pt>
                <c:pt idx="2">
                  <c:v>0.06</c:v>
                </c:pt>
              </c:numCache>
            </c:numRef>
          </c:val>
        </c:ser>
        <c:ser>
          <c:idx val="4"/>
          <c:order val="4"/>
          <c:tx>
            <c:strRef>
              <c:f>Sheet1!$F$1</c:f>
              <c:strCache>
                <c:ptCount val="1"/>
                <c:pt idx="0">
                  <c:v>Italy</c:v>
                </c:pt>
              </c:strCache>
            </c:strRef>
          </c:tx>
          <c:spPr>
            <a:solidFill>
              <a:schemeClr val="bg2">
                <a:lumMod val="75000"/>
              </a:schemeClr>
            </a:solidFill>
          </c:spPr>
          <c:invertIfNegative val="0"/>
          <c:dLbls>
            <c:spPr>
              <a:noFill/>
              <a:ln>
                <a:noFill/>
              </a:ln>
              <a:effectLst/>
            </c:spPr>
            <c:txPr>
              <a:bodyPr/>
              <a:lstStyle/>
              <a:p>
                <a:pPr>
                  <a:defRPr sz="7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Bath</c:v>
                </c:pt>
                <c:pt idx="1">
                  <c:v>Day Trip Somerset</c:v>
                </c:pt>
                <c:pt idx="2">
                  <c:v>All Day Trippers</c:v>
                </c:pt>
              </c:strCache>
            </c:strRef>
          </c:cat>
          <c:val>
            <c:numRef>
              <c:f>Sheet1!$F$2:$F$4</c:f>
              <c:numCache>
                <c:formatCode>0%</c:formatCode>
                <c:ptCount val="3"/>
                <c:pt idx="0">
                  <c:v>0.04</c:v>
                </c:pt>
                <c:pt idx="1">
                  <c:v>0.04</c:v>
                </c:pt>
                <c:pt idx="2">
                  <c:v>0.04</c:v>
                </c:pt>
              </c:numCache>
            </c:numRef>
          </c:val>
        </c:ser>
        <c:ser>
          <c:idx val="5"/>
          <c:order val="5"/>
          <c:tx>
            <c:strRef>
              <c:f>Sheet1!$G$1</c:f>
              <c:strCache>
                <c:ptCount val="1"/>
                <c:pt idx="0">
                  <c:v>Spain</c:v>
                </c:pt>
              </c:strCache>
            </c:strRef>
          </c:tx>
          <c:spPr>
            <a:solidFill>
              <a:schemeClr val="bg2">
                <a:lumMod val="60000"/>
                <a:lumOff val="40000"/>
              </a:schemeClr>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Bath</c:v>
                </c:pt>
                <c:pt idx="1">
                  <c:v>Day Trip Somerset</c:v>
                </c:pt>
                <c:pt idx="2">
                  <c:v>All Day Trippers</c:v>
                </c:pt>
              </c:strCache>
            </c:strRef>
          </c:cat>
          <c:val>
            <c:numRef>
              <c:f>Sheet1!$G$2:$G$4</c:f>
              <c:numCache>
                <c:formatCode>0%</c:formatCode>
                <c:ptCount val="3"/>
                <c:pt idx="0">
                  <c:v>0.04</c:v>
                </c:pt>
                <c:pt idx="1">
                  <c:v>0.04</c:v>
                </c:pt>
                <c:pt idx="2">
                  <c:v>0.03</c:v>
                </c:pt>
              </c:numCache>
            </c:numRef>
          </c:val>
        </c:ser>
        <c:ser>
          <c:idx val="6"/>
          <c:order val="6"/>
          <c:tx>
            <c:strRef>
              <c:f>Sheet1!$H$1</c:f>
              <c:strCache>
                <c:ptCount val="1"/>
                <c:pt idx="0">
                  <c:v>Netherlands</c:v>
                </c:pt>
              </c:strCache>
            </c:strRef>
          </c:tx>
          <c:spPr>
            <a:solidFill>
              <a:srgbClr val="FFC000"/>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Bath</c:v>
                </c:pt>
                <c:pt idx="1">
                  <c:v>Day Trip Somerset</c:v>
                </c:pt>
                <c:pt idx="2">
                  <c:v>All Day Trippers</c:v>
                </c:pt>
              </c:strCache>
            </c:strRef>
          </c:cat>
          <c:val>
            <c:numRef>
              <c:f>Sheet1!$H$2:$H$4</c:f>
              <c:numCache>
                <c:formatCode>0%</c:formatCode>
                <c:ptCount val="3"/>
                <c:pt idx="0">
                  <c:v>0.08</c:v>
                </c:pt>
                <c:pt idx="1">
                  <c:v>7.0000000000000007E-2</c:v>
                </c:pt>
                <c:pt idx="2">
                  <c:v>0.06</c:v>
                </c:pt>
              </c:numCache>
            </c:numRef>
          </c:val>
        </c:ser>
        <c:ser>
          <c:idx val="7"/>
          <c:order val="7"/>
          <c:tx>
            <c:strRef>
              <c:f>Sheet1!$I$1</c:f>
              <c:strCache>
                <c:ptCount val="1"/>
                <c:pt idx="0">
                  <c:v>Australia</c:v>
                </c:pt>
              </c:strCache>
            </c:strRef>
          </c:tx>
          <c:spPr>
            <a:solidFill>
              <a:schemeClr val="accent2">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Bath</c:v>
                </c:pt>
                <c:pt idx="1">
                  <c:v>Day Trip Somerset</c:v>
                </c:pt>
                <c:pt idx="2">
                  <c:v>All Day Trippers</c:v>
                </c:pt>
              </c:strCache>
            </c:strRef>
          </c:cat>
          <c:val>
            <c:numRef>
              <c:f>Sheet1!$I$2:$I$4</c:f>
              <c:numCache>
                <c:formatCode>0%</c:formatCode>
                <c:ptCount val="3"/>
                <c:pt idx="0">
                  <c:v>0.09</c:v>
                </c:pt>
                <c:pt idx="1">
                  <c:v>0.09</c:v>
                </c:pt>
                <c:pt idx="2">
                  <c:v>0.04</c:v>
                </c:pt>
              </c:numCache>
            </c:numRef>
          </c:val>
        </c:ser>
        <c:ser>
          <c:idx val="8"/>
          <c:order val="8"/>
          <c:tx>
            <c:strRef>
              <c:f>Sheet1!$J$1</c:f>
              <c:strCache>
                <c:ptCount val="1"/>
                <c:pt idx="0">
                  <c:v>China</c:v>
                </c:pt>
              </c:strCache>
            </c:strRef>
          </c:tx>
          <c:spPr>
            <a:solidFill>
              <a:schemeClr val="accent2">
                <a:lumMod val="20000"/>
                <a:lumOff val="80000"/>
              </a:schemeClr>
            </a:solidFill>
          </c:spPr>
          <c:invertIfNegative val="0"/>
          <c:dLbls>
            <c:delete val="1"/>
          </c:dLbls>
          <c:cat>
            <c:strRef>
              <c:f>Sheet1!$A$2:$A$4</c:f>
              <c:strCache>
                <c:ptCount val="3"/>
                <c:pt idx="0">
                  <c:v>Day Trip Bath</c:v>
                </c:pt>
                <c:pt idx="1">
                  <c:v>Day Trip Somerset</c:v>
                </c:pt>
                <c:pt idx="2">
                  <c:v>All Day Trippers</c:v>
                </c:pt>
              </c:strCache>
            </c:strRef>
          </c:cat>
          <c:val>
            <c:numRef>
              <c:f>Sheet1!$J$2:$J$4</c:f>
              <c:numCache>
                <c:formatCode>0%</c:formatCode>
                <c:ptCount val="3"/>
                <c:pt idx="0">
                  <c:v>5.0000000000000001E-3</c:v>
                </c:pt>
                <c:pt idx="1">
                  <c:v>5.0000000000000001E-3</c:v>
                </c:pt>
                <c:pt idx="2">
                  <c:v>0.01</c:v>
                </c:pt>
              </c:numCache>
            </c:numRef>
          </c:val>
        </c:ser>
        <c:ser>
          <c:idx val="9"/>
          <c:order val="9"/>
          <c:tx>
            <c:strRef>
              <c:f>Sheet1!$K$1</c:f>
              <c:strCache>
                <c:ptCount val="1"/>
                <c:pt idx="0">
                  <c:v>Other</c:v>
                </c:pt>
              </c:strCache>
            </c:strRef>
          </c:tx>
          <c:spPr>
            <a:solidFill>
              <a:schemeClr val="bg1">
                <a:lumMod val="8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Bath</c:v>
                </c:pt>
                <c:pt idx="1">
                  <c:v>Day Trip Somerset</c:v>
                </c:pt>
                <c:pt idx="2">
                  <c:v>All Day Trippers</c:v>
                </c:pt>
              </c:strCache>
            </c:strRef>
          </c:cat>
          <c:val>
            <c:numRef>
              <c:f>Sheet1!$K$2:$K$4</c:f>
              <c:numCache>
                <c:formatCode>0%</c:formatCode>
                <c:ptCount val="3"/>
                <c:pt idx="0">
                  <c:v>0.25</c:v>
                </c:pt>
                <c:pt idx="1">
                  <c:v>0.27</c:v>
                </c:pt>
                <c:pt idx="2">
                  <c:v>0.33</c:v>
                </c:pt>
              </c:numCache>
            </c:numRef>
          </c:val>
        </c:ser>
        <c:dLbls>
          <c:showLegendKey val="0"/>
          <c:showVal val="1"/>
          <c:showCatName val="0"/>
          <c:showSerName val="0"/>
          <c:showPercent val="0"/>
          <c:showBubbleSize val="0"/>
        </c:dLbls>
        <c:gapWidth val="49"/>
        <c:overlap val="100"/>
        <c:axId val="553137240"/>
        <c:axId val="553146648"/>
      </c:barChart>
      <c:catAx>
        <c:axId val="553137240"/>
        <c:scaling>
          <c:orientation val="minMax"/>
        </c:scaling>
        <c:delete val="0"/>
        <c:axPos val="l"/>
        <c:numFmt formatCode="General" sourceLinked="0"/>
        <c:majorTickMark val="none"/>
        <c:minorTickMark val="none"/>
        <c:tickLblPos val="nextTo"/>
        <c:txPr>
          <a:bodyPr/>
          <a:lstStyle/>
          <a:p>
            <a:pPr>
              <a:defRPr sz="700"/>
            </a:pPr>
            <a:endParaRPr lang="en-US"/>
          </a:p>
        </c:txPr>
        <c:crossAx val="553146648"/>
        <c:crosses val="autoZero"/>
        <c:auto val="1"/>
        <c:lblAlgn val="ctr"/>
        <c:lblOffset val="100"/>
        <c:noMultiLvlLbl val="0"/>
      </c:catAx>
      <c:valAx>
        <c:axId val="553146648"/>
        <c:scaling>
          <c:orientation val="minMax"/>
          <c:max val="1"/>
        </c:scaling>
        <c:delete val="1"/>
        <c:axPos val="b"/>
        <c:numFmt formatCode="0%" sourceLinked="1"/>
        <c:majorTickMark val="out"/>
        <c:minorTickMark val="none"/>
        <c:tickLblPos val="nextTo"/>
        <c:crossAx val="553137240"/>
        <c:crosses val="autoZero"/>
        <c:crossBetween val="between"/>
      </c:valAx>
    </c:plotArea>
    <c:legend>
      <c:legendPos val="b"/>
      <c:layout>
        <c:manualLayout>
          <c:xMode val="edge"/>
          <c:yMode val="edge"/>
          <c:x val="0.12708242353688706"/>
          <c:y val="0.86174574901562351"/>
          <c:w val="0.7633755648195728"/>
          <c:h val="9.5024013693289222E-2"/>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Jan-Mar</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Bath</c:v>
                </c:pt>
                <c:pt idx="1">
                  <c:v>Day Trip Somerset</c:v>
                </c:pt>
                <c:pt idx="2">
                  <c:v>All Day Trippers</c:v>
                </c:pt>
              </c:strCache>
            </c:strRef>
          </c:cat>
          <c:val>
            <c:numRef>
              <c:f>Sheet1!$B$2:$B$4</c:f>
              <c:numCache>
                <c:formatCode>0%</c:formatCode>
                <c:ptCount val="3"/>
                <c:pt idx="0">
                  <c:v>0.15</c:v>
                </c:pt>
                <c:pt idx="1">
                  <c:v>0.15</c:v>
                </c:pt>
                <c:pt idx="2">
                  <c:v>0.15</c:v>
                </c:pt>
              </c:numCache>
            </c:numRef>
          </c:val>
        </c:ser>
        <c:ser>
          <c:idx val="1"/>
          <c:order val="1"/>
          <c:tx>
            <c:strRef>
              <c:f>Sheet1!$C$1</c:f>
              <c:strCache>
                <c:ptCount val="1"/>
                <c:pt idx="0">
                  <c:v>Apr-Jun</c:v>
                </c:pt>
              </c:strCache>
            </c:strRef>
          </c:tx>
          <c:spPr>
            <a:solidFill>
              <a:srgbClr val="FFC00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Bath</c:v>
                </c:pt>
                <c:pt idx="1">
                  <c:v>Day Trip Somerset</c:v>
                </c:pt>
                <c:pt idx="2">
                  <c:v>All Day Trippers</c:v>
                </c:pt>
              </c:strCache>
            </c:strRef>
          </c:cat>
          <c:val>
            <c:numRef>
              <c:f>Sheet1!$C$2:$C$4</c:f>
              <c:numCache>
                <c:formatCode>0%</c:formatCode>
                <c:ptCount val="3"/>
                <c:pt idx="0">
                  <c:v>0.28000000000000003</c:v>
                </c:pt>
                <c:pt idx="1">
                  <c:v>0.28000000000000003</c:v>
                </c:pt>
                <c:pt idx="2">
                  <c:v>0.32</c:v>
                </c:pt>
              </c:numCache>
            </c:numRef>
          </c:val>
        </c:ser>
        <c:ser>
          <c:idx val="2"/>
          <c:order val="2"/>
          <c:tx>
            <c:strRef>
              <c:f>Sheet1!$D$1</c:f>
              <c:strCache>
                <c:ptCount val="1"/>
                <c:pt idx="0">
                  <c:v>Jul-Sep</c:v>
                </c:pt>
              </c:strCache>
            </c:strRef>
          </c:tx>
          <c:spPr>
            <a:solidFill>
              <a:srgbClr val="00B05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Bath</c:v>
                </c:pt>
                <c:pt idx="1">
                  <c:v>Day Trip Somerset</c:v>
                </c:pt>
                <c:pt idx="2">
                  <c:v>All Day Trippers</c:v>
                </c:pt>
              </c:strCache>
            </c:strRef>
          </c:cat>
          <c:val>
            <c:numRef>
              <c:f>Sheet1!$D$2:$D$4</c:f>
              <c:numCache>
                <c:formatCode>0%</c:formatCode>
                <c:ptCount val="3"/>
                <c:pt idx="0">
                  <c:v>0.45</c:v>
                </c:pt>
                <c:pt idx="1">
                  <c:v>0.44</c:v>
                </c:pt>
                <c:pt idx="2">
                  <c:v>0.38</c:v>
                </c:pt>
              </c:numCache>
            </c:numRef>
          </c:val>
        </c:ser>
        <c:ser>
          <c:idx val="3"/>
          <c:order val="3"/>
          <c:tx>
            <c:strRef>
              <c:f>Sheet1!$E$1</c:f>
              <c:strCache>
                <c:ptCount val="1"/>
                <c:pt idx="0">
                  <c:v>Oct-Dec</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Bath</c:v>
                </c:pt>
                <c:pt idx="1">
                  <c:v>Day Trip Somerset</c:v>
                </c:pt>
                <c:pt idx="2">
                  <c:v>All Day Trippers</c:v>
                </c:pt>
              </c:strCache>
            </c:strRef>
          </c:cat>
          <c:val>
            <c:numRef>
              <c:f>Sheet1!$E$2:$E$4</c:f>
              <c:numCache>
                <c:formatCode>0%</c:formatCode>
                <c:ptCount val="3"/>
                <c:pt idx="0">
                  <c:v>0.11</c:v>
                </c:pt>
                <c:pt idx="1">
                  <c:v>0.13</c:v>
                </c:pt>
                <c:pt idx="2">
                  <c:v>0.16</c:v>
                </c:pt>
              </c:numCache>
            </c:numRef>
          </c:val>
        </c:ser>
        <c:dLbls>
          <c:showLegendKey val="0"/>
          <c:showVal val="1"/>
          <c:showCatName val="0"/>
          <c:showSerName val="0"/>
          <c:showPercent val="0"/>
          <c:showBubbleSize val="0"/>
        </c:dLbls>
        <c:gapWidth val="49"/>
        <c:overlap val="100"/>
        <c:axId val="553137632"/>
        <c:axId val="553145080"/>
      </c:barChart>
      <c:catAx>
        <c:axId val="553137632"/>
        <c:scaling>
          <c:orientation val="minMax"/>
        </c:scaling>
        <c:delete val="0"/>
        <c:axPos val="b"/>
        <c:numFmt formatCode="General" sourceLinked="0"/>
        <c:majorTickMark val="none"/>
        <c:minorTickMark val="none"/>
        <c:tickLblPos val="nextTo"/>
        <c:txPr>
          <a:bodyPr/>
          <a:lstStyle/>
          <a:p>
            <a:pPr>
              <a:defRPr sz="600"/>
            </a:pPr>
            <a:endParaRPr lang="en-US"/>
          </a:p>
        </c:txPr>
        <c:crossAx val="553145080"/>
        <c:crosses val="autoZero"/>
        <c:auto val="1"/>
        <c:lblAlgn val="ctr"/>
        <c:lblOffset val="100"/>
        <c:noMultiLvlLbl val="0"/>
      </c:catAx>
      <c:valAx>
        <c:axId val="553145080"/>
        <c:scaling>
          <c:orientation val="minMax"/>
        </c:scaling>
        <c:delete val="1"/>
        <c:axPos val="l"/>
        <c:numFmt formatCode="0%" sourceLinked="1"/>
        <c:majorTickMark val="none"/>
        <c:minorTickMark val="none"/>
        <c:tickLblPos val="nextTo"/>
        <c:crossAx val="553137632"/>
        <c:crosses val="autoZero"/>
        <c:crossBetween val="between"/>
      </c:valAx>
    </c:plotArea>
    <c:legend>
      <c:legendPos val="b"/>
      <c:layout>
        <c:manualLayout>
          <c:xMode val="edge"/>
          <c:yMode val="edge"/>
          <c:x val="7.3199780437058378E-4"/>
          <c:y val="0.84698142630223361"/>
          <c:w val="0.99926800219562939"/>
          <c:h val="0.10612442945329363"/>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Independent</c:v>
                </c:pt>
              </c:strCache>
            </c:strRef>
          </c:tx>
          <c:spPr>
            <a:solidFill>
              <a:schemeClr val="tx1">
                <a:lumMod val="10000"/>
                <a:lumOff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Bath</c:v>
                </c:pt>
                <c:pt idx="1">
                  <c:v>Day Trip Somerset</c:v>
                </c:pt>
                <c:pt idx="2">
                  <c:v>All Day Trippers</c:v>
                </c:pt>
              </c:strCache>
            </c:strRef>
          </c:cat>
          <c:val>
            <c:numRef>
              <c:f>Sheet1!$B$2:$B$4</c:f>
              <c:numCache>
                <c:formatCode>0%</c:formatCode>
                <c:ptCount val="3"/>
                <c:pt idx="0">
                  <c:v>0.67</c:v>
                </c:pt>
                <c:pt idx="1">
                  <c:v>0.69</c:v>
                </c:pt>
                <c:pt idx="2">
                  <c:v>0.75</c:v>
                </c:pt>
              </c:numCache>
            </c:numRef>
          </c:val>
        </c:ser>
        <c:ser>
          <c:idx val="1"/>
          <c:order val="1"/>
          <c:tx>
            <c:strRef>
              <c:f>Sheet1!$C$1</c:f>
              <c:strCache>
                <c:ptCount val="1"/>
                <c:pt idx="0">
                  <c:v>Package</c:v>
                </c:pt>
              </c:strCache>
            </c:strRef>
          </c:tx>
          <c:spPr>
            <a:solidFill>
              <a:schemeClr val="tx1">
                <a:lumMod val="75000"/>
                <a:lumOff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Bath</c:v>
                </c:pt>
                <c:pt idx="1">
                  <c:v>Day Trip Somerset</c:v>
                </c:pt>
                <c:pt idx="2">
                  <c:v>All Day Trippers</c:v>
                </c:pt>
              </c:strCache>
            </c:strRef>
          </c:cat>
          <c:val>
            <c:numRef>
              <c:f>Sheet1!$C$2:$C$4</c:f>
              <c:numCache>
                <c:formatCode>0%</c:formatCode>
                <c:ptCount val="3"/>
                <c:pt idx="0">
                  <c:v>0.33</c:v>
                </c:pt>
                <c:pt idx="1">
                  <c:v>0.31</c:v>
                </c:pt>
                <c:pt idx="2">
                  <c:v>0.25</c:v>
                </c:pt>
              </c:numCache>
            </c:numRef>
          </c:val>
        </c:ser>
        <c:dLbls>
          <c:showLegendKey val="0"/>
          <c:showVal val="1"/>
          <c:showCatName val="0"/>
          <c:showSerName val="0"/>
          <c:showPercent val="0"/>
          <c:showBubbleSize val="0"/>
        </c:dLbls>
        <c:gapWidth val="49"/>
        <c:overlap val="100"/>
        <c:axId val="553143512"/>
        <c:axId val="553139984"/>
      </c:barChart>
      <c:catAx>
        <c:axId val="553143512"/>
        <c:scaling>
          <c:orientation val="minMax"/>
        </c:scaling>
        <c:delete val="0"/>
        <c:axPos val="b"/>
        <c:numFmt formatCode="General" sourceLinked="0"/>
        <c:majorTickMark val="none"/>
        <c:minorTickMark val="none"/>
        <c:tickLblPos val="nextTo"/>
        <c:txPr>
          <a:bodyPr/>
          <a:lstStyle/>
          <a:p>
            <a:pPr>
              <a:defRPr sz="600"/>
            </a:pPr>
            <a:endParaRPr lang="en-US"/>
          </a:p>
        </c:txPr>
        <c:crossAx val="553139984"/>
        <c:crosses val="autoZero"/>
        <c:auto val="1"/>
        <c:lblAlgn val="ctr"/>
        <c:lblOffset val="100"/>
        <c:noMultiLvlLbl val="0"/>
      </c:catAx>
      <c:valAx>
        <c:axId val="553139984"/>
        <c:scaling>
          <c:orientation val="minMax"/>
        </c:scaling>
        <c:delete val="1"/>
        <c:axPos val="l"/>
        <c:numFmt formatCode="0%" sourceLinked="1"/>
        <c:majorTickMark val="none"/>
        <c:minorTickMark val="none"/>
        <c:tickLblPos val="nextTo"/>
        <c:crossAx val="553143512"/>
        <c:crosses val="autoZero"/>
        <c:crossBetween val="between"/>
      </c:valAx>
    </c:plotArea>
    <c:legend>
      <c:legendPos val="b"/>
      <c:layout>
        <c:manualLayout>
          <c:xMode val="edge"/>
          <c:yMode val="edge"/>
          <c:x val="3.2355526775007859E-2"/>
          <c:y val="0.86109621103717549"/>
          <c:w val="0.95151912756551194"/>
          <c:h val="7.0826524042985187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chemeClr val="accent2">
                <a:lumMod val="75000"/>
              </a:schemeClr>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1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Aged 16-34 years</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Salisbury</c:v>
                </c:pt>
                <c:pt idx="1">
                  <c:v>Day Trip Wiltshire</c:v>
                </c:pt>
                <c:pt idx="2">
                  <c:v>All Day Trippers</c:v>
                </c:pt>
              </c:strCache>
            </c:strRef>
          </c:cat>
          <c:val>
            <c:numRef>
              <c:f>Sheet1!$B$2:$B$4</c:f>
              <c:numCache>
                <c:formatCode>0%</c:formatCode>
                <c:ptCount val="3"/>
                <c:pt idx="0">
                  <c:v>0.22</c:v>
                </c:pt>
                <c:pt idx="1">
                  <c:v>0.23</c:v>
                </c:pt>
                <c:pt idx="2">
                  <c:v>0.32</c:v>
                </c:pt>
              </c:numCache>
            </c:numRef>
          </c:val>
        </c:ser>
        <c:ser>
          <c:idx val="1"/>
          <c:order val="1"/>
          <c:tx>
            <c:strRef>
              <c:f>Sheet1!$C$1</c:f>
              <c:strCache>
                <c:ptCount val="1"/>
                <c:pt idx="0">
                  <c:v>Aged 35-54 years</c:v>
                </c:pt>
              </c:strCache>
            </c:strRef>
          </c:tx>
          <c:spPr>
            <a:solidFill>
              <a:schemeClr val="accent4"/>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Salisbury</c:v>
                </c:pt>
                <c:pt idx="1">
                  <c:v>Day Trip Wiltshire</c:v>
                </c:pt>
                <c:pt idx="2">
                  <c:v>All Day Trippers</c:v>
                </c:pt>
              </c:strCache>
            </c:strRef>
          </c:cat>
          <c:val>
            <c:numRef>
              <c:f>Sheet1!$C$2:$C$4</c:f>
              <c:numCache>
                <c:formatCode>0%</c:formatCode>
                <c:ptCount val="3"/>
                <c:pt idx="0">
                  <c:v>0.35</c:v>
                </c:pt>
                <c:pt idx="1">
                  <c:v>0.38</c:v>
                </c:pt>
                <c:pt idx="2">
                  <c:v>0.43</c:v>
                </c:pt>
              </c:numCache>
            </c:numRef>
          </c:val>
        </c:ser>
        <c:ser>
          <c:idx val="2"/>
          <c:order val="2"/>
          <c:tx>
            <c:strRef>
              <c:f>Sheet1!$D$1</c:f>
              <c:strCache>
                <c:ptCount val="1"/>
                <c:pt idx="0">
                  <c:v>Aged 55 years or over</c:v>
                </c:pt>
              </c:strCache>
            </c:strRef>
          </c:tx>
          <c:spPr>
            <a:solidFill>
              <a:srgbClr val="646363"/>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Salisbury</c:v>
                </c:pt>
                <c:pt idx="1">
                  <c:v>Day Trip Wiltshire</c:v>
                </c:pt>
                <c:pt idx="2">
                  <c:v>All Day Trippers</c:v>
                </c:pt>
              </c:strCache>
            </c:strRef>
          </c:cat>
          <c:val>
            <c:numRef>
              <c:f>Sheet1!$D$2:$D$4</c:f>
              <c:numCache>
                <c:formatCode>0%</c:formatCode>
                <c:ptCount val="3"/>
                <c:pt idx="0">
                  <c:v>0.43</c:v>
                </c:pt>
                <c:pt idx="1">
                  <c:v>0.39</c:v>
                </c:pt>
                <c:pt idx="2">
                  <c:v>0.25</c:v>
                </c:pt>
              </c:numCache>
            </c:numRef>
          </c:val>
        </c:ser>
        <c:dLbls>
          <c:showLegendKey val="0"/>
          <c:showVal val="1"/>
          <c:showCatName val="0"/>
          <c:showSerName val="0"/>
          <c:showPercent val="0"/>
          <c:showBubbleSize val="0"/>
        </c:dLbls>
        <c:gapWidth val="49"/>
        <c:overlap val="100"/>
        <c:axId val="553139592"/>
        <c:axId val="553147040"/>
      </c:barChart>
      <c:catAx>
        <c:axId val="553139592"/>
        <c:scaling>
          <c:orientation val="minMax"/>
        </c:scaling>
        <c:delete val="0"/>
        <c:axPos val="b"/>
        <c:numFmt formatCode="General" sourceLinked="0"/>
        <c:majorTickMark val="none"/>
        <c:minorTickMark val="none"/>
        <c:tickLblPos val="nextTo"/>
        <c:txPr>
          <a:bodyPr/>
          <a:lstStyle/>
          <a:p>
            <a:pPr>
              <a:defRPr sz="600"/>
            </a:pPr>
            <a:endParaRPr lang="en-US"/>
          </a:p>
        </c:txPr>
        <c:crossAx val="553147040"/>
        <c:crosses val="autoZero"/>
        <c:auto val="1"/>
        <c:lblAlgn val="ctr"/>
        <c:lblOffset val="100"/>
        <c:noMultiLvlLbl val="0"/>
      </c:catAx>
      <c:valAx>
        <c:axId val="553147040"/>
        <c:scaling>
          <c:orientation val="minMax"/>
        </c:scaling>
        <c:delete val="1"/>
        <c:axPos val="l"/>
        <c:numFmt formatCode="0%" sourceLinked="1"/>
        <c:majorTickMark val="none"/>
        <c:minorTickMark val="none"/>
        <c:tickLblPos val="nextTo"/>
        <c:crossAx val="553139592"/>
        <c:crosses val="autoZero"/>
        <c:crossBetween val="between"/>
      </c:valAx>
    </c:plotArea>
    <c:legend>
      <c:legendPos val="b"/>
      <c:layout>
        <c:manualLayout>
          <c:xMode val="edge"/>
          <c:yMode val="edge"/>
          <c:x val="0"/>
          <c:y val="0.86597901418973122"/>
          <c:w val="1"/>
          <c:h val="0.13273953983345216"/>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Male</c:v>
                </c:pt>
              </c:strCache>
            </c:strRef>
          </c:tx>
          <c:spPr>
            <a:solidFill>
              <a:schemeClr val="accent5"/>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Salisbury</c:v>
                </c:pt>
                <c:pt idx="1">
                  <c:v>Day Trip Wiltshire</c:v>
                </c:pt>
                <c:pt idx="2">
                  <c:v>All Day Trippers</c:v>
                </c:pt>
              </c:strCache>
            </c:strRef>
          </c:cat>
          <c:val>
            <c:numRef>
              <c:f>Sheet1!$B$2:$B$4</c:f>
              <c:numCache>
                <c:formatCode>0%</c:formatCode>
                <c:ptCount val="3"/>
                <c:pt idx="0">
                  <c:v>0.48</c:v>
                </c:pt>
                <c:pt idx="1">
                  <c:v>0.46</c:v>
                </c:pt>
                <c:pt idx="2">
                  <c:v>0.51</c:v>
                </c:pt>
              </c:numCache>
            </c:numRef>
          </c:val>
        </c:ser>
        <c:ser>
          <c:idx val="1"/>
          <c:order val="1"/>
          <c:tx>
            <c:strRef>
              <c:f>Sheet1!$C$1</c:f>
              <c:strCache>
                <c:ptCount val="1"/>
                <c:pt idx="0">
                  <c:v>Female</c:v>
                </c:pt>
              </c:strCache>
            </c:strRef>
          </c:tx>
          <c:spPr>
            <a:solidFill>
              <a:schemeClr val="accent2">
                <a:lumMod val="40000"/>
                <a:lumOff val="6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Salisbury</c:v>
                </c:pt>
                <c:pt idx="1">
                  <c:v>Day Trip Wiltshire</c:v>
                </c:pt>
                <c:pt idx="2">
                  <c:v>All Day Trippers</c:v>
                </c:pt>
              </c:strCache>
            </c:strRef>
          </c:cat>
          <c:val>
            <c:numRef>
              <c:f>Sheet1!$C$2:$C$4</c:f>
              <c:numCache>
                <c:formatCode>0%</c:formatCode>
                <c:ptCount val="3"/>
                <c:pt idx="0">
                  <c:v>0.52</c:v>
                </c:pt>
                <c:pt idx="1">
                  <c:v>0.54</c:v>
                </c:pt>
                <c:pt idx="2">
                  <c:v>0.49</c:v>
                </c:pt>
              </c:numCache>
            </c:numRef>
          </c:val>
        </c:ser>
        <c:dLbls>
          <c:showLegendKey val="0"/>
          <c:showVal val="1"/>
          <c:showCatName val="0"/>
          <c:showSerName val="0"/>
          <c:showPercent val="0"/>
          <c:showBubbleSize val="0"/>
        </c:dLbls>
        <c:gapWidth val="49"/>
        <c:overlap val="100"/>
        <c:axId val="553136848"/>
        <c:axId val="553139200"/>
      </c:barChart>
      <c:catAx>
        <c:axId val="553136848"/>
        <c:scaling>
          <c:orientation val="minMax"/>
        </c:scaling>
        <c:delete val="0"/>
        <c:axPos val="b"/>
        <c:numFmt formatCode="General" sourceLinked="0"/>
        <c:majorTickMark val="none"/>
        <c:minorTickMark val="none"/>
        <c:tickLblPos val="nextTo"/>
        <c:txPr>
          <a:bodyPr/>
          <a:lstStyle/>
          <a:p>
            <a:pPr>
              <a:defRPr sz="600"/>
            </a:pPr>
            <a:endParaRPr lang="en-US"/>
          </a:p>
        </c:txPr>
        <c:crossAx val="553139200"/>
        <c:crosses val="autoZero"/>
        <c:auto val="1"/>
        <c:lblAlgn val="ctr"/>
        <c:lblOffset val="100"/>
        <c:noMultiLvlLbl val="0"/>
      </c:catAx>
      <c:valAx>
        <c:axId val="553139200"/>
        <c:scaling>
          <c:orientation val="minMax"/>
        </c:scaling>
        <c:delete val="1"/>
        <c:axPos val="l"/>
        <c:numFmt formatCode="0%" sourceLinked="1"/>
        <c:majorTickMark val="none"/>
        <c:minorTickMark val="none"/>
        <c:tickLblPos val="nextTo"/>
        <c:crossAx val="553136848"/>
        <c:crosses val="autoZero"/>
        <c:crossBetween val="between"/>
      </c:valAx>
    </c:plotArea>
    <c:legend>
      <c:legendPos val="b"/>
      <c:layout>
        <c:manualLayout>
          <c:xMode val="edge"/>
          <c:yMode val="edge"/>
          <c:x val="0.12554654137407381"/>
          <c:y val="0.83161726544551828"/>
          <c:w val="0.71784440182327502"/>
          <c:h val="7.4052432517661734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Air</c:v>
                </c:pt>
              </c:strCache>
            </c:strRef>
          </c:tx>
          <c:spPr>
            <a:solidFill>
              <a:srgbClr val="C0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Salisbury</c:v>
                </c:pt>
                <c:pt idx="1">
                  <c:v>Day Trip Wiltshire</c:v>
                </c:pt>
                <c:pt idx="2">
                  <c:v>All Day Trippers</c:v>
                </c:pt>
              </c:strCache>
            </c:strRef>
          </c:cat>
          <c:val>
            <c:numRef>
              <c:f>Sheet1!$B$2:$B$4</c:f>
              <c:numCache>
                <c:formatCode>0%</c:formatCode>
                <c:ptCount val="3"/>
                <c:pt idx="0">
                  <c:v>0.39</c:v>
                </c:pt>
                <c:pt idx="1">
                  <c:v>0.45</c:v>
                </c:pt>
                <c:pt idx="2">
                  <c:v>0.59</c:v>
                </c:pt>
              </c:numCache>
            </c:numRef>
          </c:val>
        </c:ser>
        <c:ser>
          <c:idx val="1"/>
          <c:order val="1"/>
          <c:tx>
            <c:strRef>
              <c:f>Sheet1!$C$1</c:f>
              <c:strCache>
                <c:ptCount val="1"/>
                <c:pt idx="0">
                  <c:v>Foot</c:v>
                </c:pt>
              </c:strCache>
            </c:strRef>
          </c:tx>
          <c:spPr>
            <a:solidFill>
              <a:schemeClr val="bg2">
                <a:lumMod val="60000"/>
                <a:lumOff val="4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Salisbury</c:v>
                </c:pt>
                <c:pt idx="1">
                  <c:v>Day Trip Wiltshire</c:v>
                </c:pt>
                <c:pt idx="2">
                  <c:v>All Day Trippers</c:v>
                </c:pt>
              </c:strCache>
            </c:strRef>
          </c:cat>
          <c:val>
            <c:numRef>
              <c:f>Sheet1!$C$2:$C$4</c:f>
              <c:numCache>
                <c:formatCode>0%</c:formatCode>
                <c:ptCount val="3"/>
                <c:pt idx="0">
                  <c:v>0.14000000000000001</c:v>
                </c:pt>
                <c:pt idx="1">
                  <c:v>0.11</c:v>
                </c:pt>
                <c:pt idx="2">
                  <c:v>0.1</c:v>
                </c:pt>
              </c:numCache>
            </c:numRef>
          </c:val>
        </c:ser>
        <c:ser>
          <c:idx val="2"/>
          <c:order val="2"/>
          <c:tx>
            <c:strRef>
              <c:f>Sheet1!$D$1</c:f>
              <c:strCache>
                <c:ptCount val="1"/>
                <c:pt idx="0">
                  <c:v>Private Vehicle</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Salisbury</c:v>
                </c:pt>
                <c:pt idx="1">
                  <c:v>Day Trip Wiltshire</c:v>
                </c:pt>
                <c:pt idx="2">
                  <c:v>All Day Trippers</c:v>
                </c:pt>
              </c:strCache>
            </c:strRef>
          </c:cat>
          <c:val>
            <c:numRef>
              <c:f>Sheet1!$D$2:$D$4</c:f>
              <c:numCache>
                <c:formatCode>0%</c:formatCode>
                <c:ptCount val="3"/>
                <c:pt idx="0">
                  <c:v>0.11</c:v>
                </c:pt>
                <c:pt idx="1">
                  <c:v>0.15</c:v>
                </c:pt>
                <c:pt idx="2">
                  <c:v>0.14000000000000001</c:v>
                </c:pt>
              </c:numCache>
            </c:numRef>
          </c:val>
        </c:ser>
        <c:ser>
          <c:idx val="3"/>
          <c:order val="3"/>
          <c:tx>
            <c:strRef>
              <c:f>Sheet1!$E$1</c:f>
              <c:strCache>
                <c:ptCount val="1"/>
                <c:pt idx="0">
                  <c:v>Coach</c:v>
                </c:pt>
              </c:strCache>
            </c:strRef>
          </c:tx>
          <c:spPr>
            <a:solidFill>
              <a:schemeClr val="bg1">
                <a:lumMod val="6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Salisbury</c:v>
                </c:pt>
                <c:pt idx="1">
                  <c:v>Day Trip Wiltshire</c:v>
                </c:pt>
                <c:pt idx="2">
                  <c:v>All Day Trippers</c:v>
                </c:pt>
              </c:strCache>
            </c:strRef>
          </c:cat>
          <c:val>
            <c:numRef>
              <c:f>Sheet1!$E$2:$E$4</c:f>
              <c:numCache>
                <c:formatCode>0%</c:formatCode>
                <c:ptCount val="3"/>
                <c:pt idx="0">
                  <c:v>0.33</c:v>
                </c:pt>
                <c:pt idx="1">
                  <c:v>0.28000000000000003</c:v>
                </c:pt>
                <c:pt idx="2">
                  <c:v>0.17</c:v>
                </c:pt>
              </c:numCache>
            </c:numRef>
          </c:val>
        </c:ser>
        <c:dLbls>
          <c:showLegendKey val="0"/>
          <c:showVal val="1"/>
          <c:showCatName val="0"/>
          <c:showSerName val="0"/>
          <c:showPercent val="0"/>
          <c:showBubbleSize val="0"/>
        </c:dLbls>
        <c:gapWidth val="49"/>
        <c:overlap val="100"/>
        <c:axId val="553145864"/>
        <c:axId val="553140376"/>
      </c:barChart>
      <c:catAx>
        <c:axId val="553145864"/>
        <c:scaling>
          <c:orientation val="minMax"/>
        </c:scaling>
        <c:delete val="0"/>
        <c:axPos val="b"/>
        <c:numFmt formatCode="General" sourceLinked="0"/>
        <c:majorTickMark val="none"/>
        <c:minorTickMark val="none"/>
        <c:tickLblPos val="nextTo"/>
        <c:txPr>
          <a:bodyPr/>
          <a:lstStyle/>
          <a:p>
            <a:pPr>
              <a:defRPr sz="600"/>
            </a:pPr>
            <a:endParaRPr lang="en-US"/>
          </a:p>
        </c:txPr>
        <c:crossAx val="553140376"/>
        <c:crosses val="autoZero"/>
        <c:auto val="1"/>
        <c:lblAlgn val="ctr"/>
        <c:lblOffset val="100"/>
        <c:noMultiLvlLbl val="0"/>
      </c:catAx>
      <c:valAx>
        <c:axId val="553140376"/>
        <c:scaling>
          <c:orientation val="minMax"/>
        </c:scaling>
        <c:delete val="1"/>
        <c:axPos val="l"/>
        <c:numFmt formatCode="0%" sourceLinked="1"/>
        <c:majorTickMark val="none"/>
        <c:minorTickMark val="none"/>
        <c:tickLblPos val="nextTo"/>
        <c:crossAx val="553145864"/>
        <c:crosses val="autoZero"/>
        <c:crossBetween val="between"/>
      </c:valAx>
    </c:plotArea>
    <c:legend>
      <c:legendPos val="b"/>
      <c:layout>
        <c:manualLayout>
          <c:xMode val="edge"/>
          <c:yMode val="edge"/>
          <c:x val="4.5782782545438286E-2"/>
          <c:y val="0.8367386523977568"/>
          <c:w val="0.95035770902360273"/>
          <c:h val="0.12529637989080408"/>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4142693139659945"/>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Salisbury</c:v>
                </c:pt>
                <c:pt idx="1">
                  <c:v>Day Trip Wiltshire</c:v>
                </c:pt>
                <c:pt idx="2">
                  <c:v>All Day Trippers</c:v>
                </c:pt>
              </c:strCache>
            </c:strRef>
          </c:cat>
          <c:val>
            <c:numRef>
              <c:f>Sheet1!$B$2:$B$4</c:f>
              <c:numCache>
                <c:formatCode>0%</c:formatCode>
                <c:ptCount val="3"/>
                <c:pt idx="0">
                  <c:v>0.14000000000000001</c:v>
                </c:pt>
                <c:pt idx="1">
                  <c:v>0.11</c:v>
                </c:pt>
                <c:pt idx="2">
                  <c:v>0.2</c:v>
                </c:pt>
              </c:numCache>
            </c:numRef>
          </c:val>
        </c:ser>
        <c:ser>
          <c:idx val="1"/>
          <c:order val="1"/>
          <c:tx>
            <c:strRef>
              <c:f>Sheet1!$C$1</c:f>
              <c:strCache>
                <c:ptCount val="1"/>
                <c:pt idx="0">
                  <c:v>4-7 nights</c:v>
                </c:pt>
              </c:strCache>
            </c:strRef>
          </c:tx>
          <c:spPr>
            <a:solidFill>
              <a:schemeClr val="accent6">
                <a:lumMod val="75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Salisbury</c:v>
                </c:pt>
                <c:pt idx="1">
                  <c:v>Day Trip Wiltshire</c:v>
                </c:pt>
                <c:pt idx="2">
                  <c:v>All Day Trippers</c:v>
                </c:pt>
              </c:strCache>
            </c:strRef>
          </c:cat>
          <c:val>
            <c:numRef>
              <c:f>Sheet1!$C$2:$C$4</c:f>
              <c:numCache>
                <c:formatCode>0%</c:formatCode>
                <c:ptCount val="3"/>
                <c:pt idx="0">
                  <c:v>0.59</c:v>
                </c:pt>
                <c:pt idx="1">
                  <c:v>0.55000000000000004</c:v>
                </c:pt>
                <c:pt idx="2">
                  <c:v>0.45</c:v>
                </c:pt>
              </c:numCache>
            </c:numRef>
          </c:val>
        </c:ser>
        <c:ser>
          <c:idx val="2"/>
          <c:order val="2"/>
          <c:tx>
            <c:strRef>
              <c:f>Sheet1!$D$1</c:f>
              <c:strCache>
                <c:ptCount val="1"/>
                <c:pt idx="0">
                  <c:v>8-14 nights</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Salisbury</c:v>
                </c:pt>
                <c:pt idx="1">
                  <c:v>Day Trip Wiltshire</c:v>
                </c:pt>
                <c:pt idx="2">
                  <c:v>All Day Trippers</c:v>
                </c:pt>
              </c:strCache>
            </c:strRef>
          </c:cat>
          <c:val>
            <c:numRef>
              <c:f>Sheet1!$D$2:$D$4</c:f>
              <c:numCache>
                <c:formatCode>0%</c:formatCode>
                <c:ptCount val="3"/>
                <c:pt idx="0">
                  <c:v>0.21</c:v>
                </c:pt>
                <c:pt idx="1">
                  <c:v>0.27</c:v>
                </c:pt>
                <c:pt idx="2">
                  <c:v>0.25</c:v>
                </c:pt>
              </c:numCache>
            </c:numRef>
          </c:val>
        </c:ser>
        <c:ser>
          <c:idx val="3"/>
          <c:order val="3"/>
          <c:tx>
            <c:strRef>
              <c:f>Sheet1!$E$1</c:f>
              <c:strCache>
                <c:ptCount val="1"/>
                <c:pt idx="0">
                  <c:v>15+ nights</c:v>
                </c:pt>
              </c:strCache>
            </c:strRef>
          </c:tx>
          <c:spPr>
            <a:solidFill>
              <a:schemeClr val="accent6">
                <a:lumMod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Salisbury</c:v>
                </c:pt>
                <c:pt idx="1">
                  <c:v>Day Trip Wiltshire</c:v>
                </c:pt>
                <c:pt idx="2">
                  <c:v>All Day Trippers</c:v>
                </c:pt>
              </c:strCache>
            </c:strRef>
          </c:cat>
          <c:val>
            <c:numRef>
              <c:f>Sheet1!$E$2:$E$4</c:f>
              <c:numCache>
                <c:formatCode>0%</c:formatCode>
                <c:ptCount val="3"/>
                <c:pt idx="0">
                  <c:v>0.06</c:v>
                </c:pt>
                <c:pt idx="1">
                  <c:v>7.0000000000000007E-2</c:v>
                </c:pt>
                <c:pt idx="2">
                  <c:v>0.11</c:v>
                </c:pt>
              </c:numCache>
            </c:numRef>
          </c:val>
        </c:ser>
        <c:dLbls>
          <c:showLegendKey val="0"/>
          <c:showVal val="1"/>
          <c:showCatName val="0"/>
          <c:showSerName val="0"/>
          <c:showPercent val="0"/>
          <c:showBubbleSize val="0"/>
        </c:dLbls>
        <c:gapWidth val="49"/>
        <c:overlap val="100"/>
        <c:axId val="553147824"/>
        <c:axId val="553160760"/>
      </c:barChart>
      <c:catAx>
        <c:axId val="553147824"/>
        <c:scaling>
          <c:orientation val="minMax"/>
        </c:scaling>
        <c:delete val="0"/>
        <c:axPos val="b"/>
        <c:numFmt formatCode="General" sourceLinked="0"/>
        <c:majorTickMark val="none"/>
        <c:minorTickMark val="none"/>
        <c:tickLblPos val="nextTo"/>
        <c:txPr>
          <a:bodyPr/>
          <a:lstStyle/>
          <a:p>
            <a:pPr>
              <a:defRPr sz="600"/>
            </a:pPr>
            <a:endParaRPr lang="en-US"/>
          </a:p>
        </c:txPr>
        <c:crossAx val="553160760"/>
        <c:crosses val="autoZero"/>
        <c:auto val="1"/>
        <c:lblAlgn val="ctr"/>
        <c:lblOffset val="100"/>
        <c:noMultiLvlLbl val="0"/>
      </c:catAx>
      <c:valAx>
        <c:axId val="553160760"/>
        <c:scaling>
          <c:orientation val="minMax"/>
        </c:scaling>
        <c:delete val="1"/>
        <c:axPos val="l"/>
        <c:numFmt formatCode="0%" sourceLinked="1"/>
        <c:majorTickMark val="none"/>
        <c:minorTickMark val="none"/>
        <c:tickLblPos val="nextTo"/>
        <c:crossAx val="553147824"/>
        <c:crosses val="autoZero"/>
        <c:crossBetween val="between"/>
      </c:valAx>
    </c:plotArea>
    <c:legend>
      <c:legendPos val="b"/>
      <c:layout>
        <c:manualLayout>
          <c:xMode val="edge"/>
          <c:yMode val="edge"/>
          <c:x val="7.3207749308097495E-4"/>
          <c:y val="0.82242583171200334"/>
          <c:w val="0.99926800219562939"/>
          <c:h val="9.6683317223143689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6386616858499"/>
          <c:y val="5.6335256474622723E-2"/>
          <c:w val="0.84086570032785413"/>
          <c:h val="0.75853679971020649"/>
        </c:manualLayout>
      </c:layout>
      <c:barChart>
        <c:barDir val="bar"/>
        <c:grouping val="stacked"/>
        <c:varyColors val="0"/>
        <c:ser>
          <c:idx val="0"/>
          <c:order val="0"/>
          <c:tx>
            <c:strRef>
              <c:f>Sheet1!$B$1</c:f>
              <c:strCache>
                <c:ptCount val="1"/>
                <c:pt idx="0">
                  <c:v>France</c:v>
                </c:pt>
              </c:strCache>
            </c:strRef>
          </c:tx>
          <c:spPr>
            <a:solidFill>
              <a:srgbClr val="00B05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Salisbury</c:v>
                </c:pt>
                <c:pt idx="1">
                  <c:v>Day Trip Wiltshire</c:v>
                </c:pt>
                <c:pt idx="2">
                  <c:v>All Day Trippers</c:v>
                </c:pt>
              </c:strCache>
            </c:strRef>
          </c:cat>
          <c:val>
            <c:numRef>
              <c:f>Sheet1!$B$2:$B$4</c:f>
              <c:numCache>
                <c:formatCode>0%</c:formatCode>
                <c:ptCount val="3"/>
                <c:pt idx="0">
                  <c:v>7.0000000000000007E-2</c:v>
                </c:pt>
                <c:pt idx="1">
                  <c:v>7.0000000000000007E-2</c:v>
                </c:pt>
                <c:pt idx="2">
                  <c:v>0.14000000000000001</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Salisbury</c:v>
                </c:pt>
                <c:pt idx="1">
                  <c:v>Day Trip Wiltshire</c:v>
                </c:pt>
                <c:pt idx="2">
                  <c:v>All Day Trippers</c:v>
                </c:pt>
              </c:strCache>
            </c:strRef>
          </c:cat>
          <c:val>
            <c:numRef>
              <c:f>Sheet1!$C$2:$C$4</c:f>
              <c:numCache>
                <c:formatCode>0%</c:formatCode>
                <c:ptCount val="3"/>
                <c:pt idx="0">
                  <c:v>0.16</c:v>
                </c:pt>
                <c:pt idx="1">
                  <c:v>0.17</c:v>
                </c:pt>
                <c:pt idx="2">
                  <c:v>0.15</c:v>
                </c:pt>
              </c:numCache>
            </c:numRef>
          </c:val>
        </c:ser>
        <c:ser>
          <c:idx val="2"/>
          <c:order val="2"/>
          <c:tx>
            <c:strRef>
              <c:f>Sheet1!$D$1</c:f>
              <c:strCache>
                <c:ptCount val="1"/>
                <c:pt idx="0">
                  <c:v>Germany</c:v>
                </c:pt>
              </c:strCache>
            </c:strRef>
          </c:tx>
          <c:spPr>
            <a:solidFill>
              <a:schemeClr val="accent6">
                <a:lumMod val="7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Salisbury</c:v>
                </c:pt>
                <c:pt idx="1">
                  <c:v>Day Trip Wiltshire</c:v>
                </c:pt>
                <c:pt idx="2">
                  <c:v>All Day Trippers</c:v>
                </c:pt>
              </c:strCache>
            </c:strRef>
          </c:cat>
          <c:val>
            <c:numRef>
              <c:f>Sheet1!$D$2:$D$4</c:f>
              <c:numCache>
                <c:formatCode>0%</c:formatCode>
                <c:ptCount val="3"/>
                <c:pt idx="0">
                  <c:v>0.25</c:v>
                </c:pt>
                <c:pt idx="1">
                  <c:v>0.24</c:v>
                </c:pt>
                <c:pt idx="2">
                  <c:v>0.14000000000000001</c:v>
                </c:pt>
              </c:numCache>
            </c:numRef>
          </c:val>
        </c:ser>
        <c:ser>
          <c:idx val="3"/>
          <c:order val="3"/>
          <c:tx>
            <c:strRef>
              <c:f>Sheet1!$E$1</c:f>
              <c:strCache>
                <c:ptCount val="1"/>
                <c:pt idx="0">
                  <c:v>Nordics</c:v>
                </c:pt>
              </c:strCache>
            </c:strRef>
          </c:tx>
          <c:spPr>
            <a:solidFill>
              <a:schemeClr val="accent5">
                <a:lumMod val="40000"/>
                <a:lumOff val="60000"/>
              </a:schemeClr>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Salisbury</c:v>
                </c:pt>
                <c:pt idx="1">
                  <c:v>Day Trip Wiltshire</c:v>
                </c:pt>
                <c:pt idx="2">
                  <c:v>All Day Trippers</c:v>
                </c:pt>
              </c:strCache>
            </c:strRef>
          </c:cat>
          <c:val>
            <c:numRef>
              <c:f>Sheet1!$E$2:$E$4</c:f>
              <c:numCache>
                <c:formatCode>0%</c:formatCode>
                <c:ptCount val="3"/>
                <c:pt idx="0">
                  <c:v>0.06</c:v>
                </c:pt>
                <c:pt idx="1">
                  <c:v>0.06</c:v>
                </c:pt>
                <c:pt idx="2">
                  <c:v>0.06</c:v>
                </c:pt>
              </c:numCache>
            </c:numRef>
          </c:val>
        </c:ser>
        <c:ser>
          <c:idx val="4"/>
          <c:order val="4"/>
          <c:tx>
            <c:strRef>
              <c:f>Sheet1!$F$1</c:f>
              <c:strCache>
                <c:ptCount val="1"/>
                <c:pt idx="0">
                  <c:v>Italy</c:v>
                </c:pt>
              </c:strCache>
            </c:strRef>
          </c:tx>
          <c:spPr>
            <a:solidFill>
              <a:schemeClr val="bg2">
                <a:lumMod val="75000"/>
              </a:schemeClr>
            </a:solidFill>
          </c:spPr>
          <c:invertIfNegative val="0"/>
          <c:dLbls>
            <c:spPr>
              <a:noFill/>
              <a:ln>
                <a:noFill/>
              </a:ln>
              <a:effectLst/>
            </c:spPr>
            <c:txPr>
              <a:bodyPr/>
              <a:lstStyle/>
              <a:p>
                <a:pPr>
                  <a:defRPr sz="7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Salisbury</c:v>
                </c:pt>
                <c:pt idx="1">
                  <c:v>Day Trip Wiltshire</c:v>
                </c:pt>
                <c:pt idx="2">
                  <c:v>All Day Trippers</c:v>
                </c:pt>
              </c:strCache>
            </c:strRef>
          </c:cat>
          <c:val>
            <c:numRef>
              <c:f>Sheet1!$F$2:$F$4</c:f>
              <c:numCache>
                <c:formatCode>0%</c:formatCode>
                <c:ptCount val="3"/>
                <c:pt idx="0">
                  <c:v>0.02</c:v>
                </c:pt>
                <c:pt idx="1">
                  <c:v>0.02</c:v>
                </c:pt>
                <c:pt idx="2">
                  <c:v>0.04</c:v>
                </c:pt>
              </c:numCache>
            </c:numRef>
          </c:val>
        </c:ser>
        <c:ser>
          <c:idx val="5"/>
          <c:order val="5"/>
          <c:tx>
            <c:strRef>
              <c:f>Sheet1!$G$1</c:f>
              <c:strCache>
                <c:ptCount val="1"/>
                <c:pt idx="0">
                  <c:v>Spain</c:v>
                </c:pt>
              </c:strCache>
            </c:strRef>
          </c:tx>
          <c:spPr>
            <a:solidFill>
              <a:schemeClr val="bg2">
                <a:lumMod val="60000"/>
                <a:lumOff val="40000"/>
              </a:schemeClr>
            </a:solidFill>
          </c:spPr>
          <c:invertIfNegative val="0"/>
          <c:dLbls>
            <c:dLbl>
              <c:idx val="0"/>
              <c:delete val="1"/>
              <c:extLst>
                <c:ext xmlns:c15="http://schemas.microsoft.com/office/drawing/2012/chart" uri="{CE6537A1-D6FC-4f65-9D91-7224C49458BB}"/>
              </c:extLst>
            </c:dLbl>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Salisbury</c:v>
                </c:pt>
                <c:pt idx="1">
                  <c:v>Day Trip Wiltshire</c:v>
                </c:pt>
                <c:pt idx="2">
                  <c:v>All Day Trippers</c:v>
                </c:pt>
              </c:strCache>
            </c:strRef>
          </c:cat>
          <c:val>
            <c:numRef>
              <c:f>Sheet1!$G$2:$G$4</c:f>
              <c:numCache>
                <c:formatCode>0%</c:formatCode>
                <c:ptCount val="3"/>
                <c:pt idx="0">
                  <c:v>0.01</c:v>
                </c:pt>
                <c:pt idx="1">
                  <c:v>0.03</c:v>
                </c:pt>
                <c:pt idx="2">
                  <c:v>0.03</c:v>
                </c:pt>
              </c:numCache>
            </c:numRef>
          </c:val>
        </c:ser>
        <c:ser>
          <c:idx val="6"/>
          <c:order val="6"/>
          <c:tx>
            <c:strRef>
              <c:f>Sheet1!$H$1</c:f>
              <c:strCache>
                <c:ptCount val="1"/>
                <c:pt idx="0">
                  <c:v>Netherlands</c:v>
                </c:pt>
              </c:strCache>
            </c:strRef>
          </c:tx>
          <c:spPr>
            <a:solidFill>
              <a:srgbClr val="FFC000"/>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Salisbury</c:v>
                </c:pt>
                <c:pt idx="1">
                  <c:v>Day Trip Wiltshire</c:v>
                </c:pt>
                <c:pt idx="2">
                  <c:v>All Day Trippers</c:v>
                </c:pt>
              </c:strCache>
            </c:strRef>
          </c:cat>
          <c:val>
            <c:numRef>
              <c:f>Sheet1!$H$2:$H$4</c:f>
              <c:numCache>
                <c:formatCode>0%</c:formatCode>
                <c:ptCount val="3"/>
                <c:pt idx="0">
                  <c:v>0.06</c:v>
                </c:pt>
                <c:pt idx="1">
                  <c:v>0.06</c:v>
                </c:pt>
                <c:pt idx="2">
                  <c:v>0.06</c:v>
                </c:pt>
              </c:numCache>
            </c:numRef>
          </c:val>
        </c:ser>
        <c:ser>
          <c:idx val="7"/>
          <c:order val="7"/>
          <c:tx>
            <c:strRef>
              <c:f>Sheet1!$I$1</c:f>
              <c:strCache>
                <c:ptCount val="1"/>
                <c:pt idx="0">
                  <c:v>Australia</c:v>
                </c:pt>
              </c:strCache>
            </c:strRef>
          </c:tx>
          <c:spPr>
            <a:solidFill>
              <a:schemeClr val="accent2">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Salisbury</c:v>
                </c:pt>
                <c:pt idx="1">
                  <c:v>Day Trip Wiltshire</c:v>
                </c:pt>
                <c:pt idx="2">
                  <c:v>All Day Trippers</c:v>
                </c:pt>
              </c:strCache>
            </c:strRef>
          </c:cat>
          <c:val>
            <c:numRef>
              <c:f>Sheet1!$I$2:$I$4</c:f>
              <c:numCache>
                <c:formatCode>0%</c:formatCode>
                <c:ptCount val="3"/>
                <c:pt idx="0">
                  <c:v>7.0000000000000007E-2</c:v>
                </c:pt>
                <c:pt idx="1">
                  <c:v>0.06</c:v>
                </c:pt>
                <c:pt idx="2">
                  <c:v>0.04</c:v>
                </c:pt>
              </c:numCache>
            </c:numRef>
          </c:val>
        </c:ser>
        <c:ser>
          <c:idx val="8"/>
          <c:order val="8"/>
          <c:tx>
            <c:strRef>
              <c:f>Sheet1!$J$1</c:f>
              <c:strCache>
                <c:ptCount val="1"/>
                <c:pt idx="0">
                  <c:v>China</c:v>
                </c:pt>
              </c:strCache>
            </c:strRef>
          </c:tx>
          <c:spPr>
            <a:solidFill>
              <a:schemeClr val="accent2">
                <a:lumMod val="20000"/>
                <a:lumOff val="80000"/>
              </a:schemeClr>
            </a:solidFill>
          </c:spPr>
          <c:invertIfNegative val="0"/>
          <c:dLbls>
            <c:delete val="1"/>
          </c:dLbls>
          <c:cat>
            <c:strRef>
              <c:f>Sheet1!$A$2:$A$4</c:f>
              <c:strCache>
                <c:ptCount val="3"/>
                <c:pt idx="0">
                  <c:v>Day Trip Salisbury</c:v>
                </c:pt>
                <c:pt idx="1">
                  <c:v>Day Trip Wiltshire</c:v>
                </c:pt>
                <c:pt idx="2">
                  <c:v>All Day Trippers</c:v>
                </c:pt>
              </c:strCache>
            </c:strRef>
          </c:cat>
          <c:val>
            <c:numRef>
              <c:f>Sheet1!$J$2:$J$4</c:f>
              <c:numCache>
                <c:formatCode>0%</c:formatCode>
                <c:ptCount val="3"/>
                <c:pt idx="0">
                  <c:v>0.01</c:v>
                </c:pt>
                <c:pt idx="1">
                  <c:v>0.01</c:v>
                </c:pt>
                <c:pt idx="2">
                  <c:v>0.01</c:v>
                </c:pt>
              </c:numCache>
            </c:numRef>
          </c:val>
        </c:ser>
        <c:ser>
          <c:idx val="9"/>
          <c:order val="9"/>
          <c:tx>
            <c:strRef>
              <c:f>Sheet1!$K$1</c:f>
              <c:strCache>
                <c:ptCount val="1"/>
                <c:pt idx="0">
                  <c:v>Other</c:v>
                </c:pt>
              </c:strCache>
            </c:strRef>
          </c:tx>
          <c:spPr>
            <a:solidFill>
              <a:schemeClr val="bg1">
                <a:lumMod val="8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Salisbury</c:v>
                </c:pt>
                <c:pt idx="1">
                  <c:v>Day Trip Wiltshire</c:v>
                </c:pt>
                <c:pt idx="2">
                  <c:v>All Day Trippers</c:v>
                </c:pt>
              </c:strCache>
            </c:strRef>
          </c:cat>
          <c:val>
            <c:numRef>
              <c:f>Sheet1!$K$2:$K$4</c:f>
              <c:numCache>
                <c:formatCode>0%</c:formatCode>
                <c:ptCount val="3"/>
                <c:pt idx="0">
                  <c:v>0.28999999999999998</c:v>
                </c:pt>
                <c:pt idx="1">
                  <c:v>0.28000000000000003</c:v>
                </c:pt>
                <c:pt idx="2">
                  <c:v>0.33</c:v>
                </c:pt>
              </c:numCache>
            </c:numRef>
          </c:val>
        </c:ser>
        <c:dLbls>
          <c:showLegendKey val="0"/>
          <c:showVal val="1"/>
          <c:showCatName val="0"/>
          <c:showSerName val="0"/>
          <c:showPercent val="0"/>
          <c:showBubbleSize val="0"/>
        </c:dLbls>
        <c:gapWidth val="49"/>
        <c:overlap val="100"/>
        <c:axId val="553150176"/>
        <c:axId val="553150568"/>
      </c:barChart>
      <c:catAx>
        <c:axId val="553150176"/>
        <c:scaling>
          <c:orientation val="minMax"/>
        </c:scaling>
        <c:delete val="0"/>
        <c:axPos val="l"/>
        <c:numFmt formatCode="General" sourceLinked="0"/>
        <c:majorTickMark val="none"/>
        <c:minorTickMark val="none"/>
        <c:tickLblPos val="nextTo"/>
        <c:txPr>
          <a:bodyPr/>
          <a:lstStyle/>
          <a:p>
            <a:pPr>
              <a:defRPr sz="700"/>
            </a:pPr>
            <a:endParaRPr lang="en-US"/>
          </a:p>
        </c:txPr>
        <c:crossAx val="553150568"/>
        <c:crosses val="autoZero"/>
        <c:auto val="1"/>
        <c:lblAlgn val="ctr"/>
        <c:lblOffset val="100"/>
        <c:noMultiLvlLbl val="0"/>
      </c:catAx>
      <c:valAx>
        <c:axId val="553150568"/>
        <c:scaling>
          <c:orientation val="minMax"/>
          <c:max val="1"/>
        </c:scaling>
        <c:delete val="1"/>
        <c:axPos val="b"/>
        <c:numFmt formatCode="0%" sourceLinked="1"/>
        <c:majorTickMark val="out"/>
        <c:minorTickMark val="none"/>
        <c:tickLblPos val="nextTo"/>
        <c:crossAx val="553150176"/>
        <c:crosses val="autoZero"/>
        <c:crossBetween val="between"/>
      </c:valAx>
    </c:plotArea>
    <c:legend>
      <c:legendPos val="b"/>
      <c:layout>
        <c:manualLayout>
          <c:xMode val="edge"/>
          <c:yMode val="edge"/>
          <c:x val="0.12708242353688706"/>
          <c:y val="0.86174574901562351"/>
          <c:w val="0.7633755648195728"/>
          <c:h val="9.5024013693289222E-2"/>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Jan-Mar</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Salisbury</c:v>
                </c:pt>
                <c:pt idx="1">
                  <c:v>Day Trip Wiltshire</c:v>
                </c:pt>
                <c:pt idx="2">
                  <c:v>All Day Trippers</c:v>
                </c:pt>
              </c:strCache>
            </c:strRef>
          </c:cat>
          <c:val>
            <c:numRef>
              <c:f>Sheet1!$B$2:$B$4</c:f>
              <c:numCache>
                <c:formatCode>0%</c:formatCode>
                <c:ptCount val="3"/>
                <c:pt idx="0">
                  <c:v>0.06</c:v>
                </c:pt>
                <c:pt idx="1">
                  <c:v>0.08</c:v>
                </c:pt>
                <c:pt idx="2">
                  <c:v>0.15</c:v>
                </c:pt>
              </c:numCache>
            </c:numRef>
          </c:val>
        </c:ser>
        <c:ser>
          <c:idx val="1"/>
          <c:order val="1"/>
          <c:tx>
            <c:strRef>
              <c:f>Sheet1!$C$1</c:f>
              <c:strCache>
                <c:ptCount val="1"/>
                <c:pt idx="0">
                  <c:v>Apr-Jun</c:v>
                </c:pt>
              </c:strCache>
            </c:strRef>
          </c:tx>
          <c:spPr>
            <a:solidFill>
              <a:srgbClr val="FFC00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Salisbury</c:v>
                </c:pt>
                <c:pt idx="1">
                  <c:v>Day Trip Wiltshire</c:v>
                </c:pt>
                <c:pt idx="2">
                  <c:v>All Day Trippers</c:v>
                </c:pt>
              </c:strCache>
            </c:strRef>
          </c:cat>
          <c:val>
            <c:numRef>
              <c:f>Sheet1!$C$2:$C$4</c:f>
              <c:numCache>
                <c:formatCode>0%</c:formatCode>
                <c:ptCount val="3"/>
                <c:pt idx="0">
                  <c:v>0.31</c:v>
                </c:pt>
                <c:pt idx="1">
                  <c:v>0.28999999999999998</c:v>
                </c:pt>
                <c:pt idx="2">
                  <c:v>0.32</c:v>
                </c:pt>
              </c:numCache>
            </c:numRef>
          </c:val>
        </c:ser>
        <c:ser>
          <c:idx val="2"/>
          <c:order val="2"/>
          <c:tx>
            <c:strRef>
              <c:f>Sheet1!$D$1</c:f>
              <c:strCache>
                <c:ptCount val="1"/>
                <c:pt idx="0">
                  <c:v>Jul-Sep</c:v>
                </c:pt>
              </c:strCache>
            </c:strRef>
          </c:tx>
          <c:spPr>
            <a:solidFill>
              <a:srgbClr val="00B05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Salisbury</c:v>
                </c:pt>
                <c:pt idx="1">
                  <c:v>Day Trip Wiltshire</c:v>
                </c:pt>
                <c:pt idx="2">
                  <c:v>All Day Trippers</c:v>
                </c:pt>
              </c:strCache>
            </c:strRef>
          </c:cat>
          <c:val>
            <c:numRef>
              <c:f>Sheet1!$D$2:$D$4</c:f>
              <c:numCache>
                <c:formatCode>0%</c:formatCode>
                <c:ptCount val="3"/>
                <c:pt idx="0">
                  <c:v>0.4</c:v>
                </c:pt>
                <c:pt idx="1">
                  <c:v>0.43</c:v>
                </c:pt>
                <c:pt idx="2">
                  <c:v>0.38</c:v>
                </c:pt>
              </c:numCache>
            </c:numRef>
          </c:val>
        </c:ser>
        <c:ser>
          <c:idx val="3"/>
          <c:order val="3"/>
          <c:tx>
            <c:strRef>
              <c:f>Sheet1!$E$1</c:f>
              <c:strCache>
                <c:ptCount val="1"/>
                <c:pt idx="0">
                  <c:v>Oct-Dec</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Salisbury</c:v>
                </c:pt>
                <c:pt idx="1">
                  <c:v>Day Trip Wiltshire</c:v>
                </c:pt>
                <c:pt idx="2">
                  <c:v>All Day Trippers</c:v>
                </c:pt>
              </c:strCache>
            </c:strRef>
          </c:cat>
          <c:val>
            <c:numRef>
              <c:f>Sheet1!$E$2:$E$4</c:f>
              <c:numCache>
                <c:formatCode>0%</c:formatCode>
                <c:ptCount val="3"/>
                <c:pt idx="0">
                  <c:v>0.21</c:v>
                </c:pt>
                <c:pt idx="1">
                  <c:v>0.19</c:v>
                </c:pt>
                <c:pt idx="2">
                  <c:v>0.16</c:v>
                </c:pt>
              </c:numCache>
            </c:numRef>
          </c:val>
        </c:ser>
        <c:dLbls>
          <c:showLegendKey val="0"/>
          <c:showVal val="1"/>
          <c:showCatName val="0"/>
          <c:showSerName val="0"/>
          <c:showPercent val="0"/>
          <c:showBubbleSize val="0"/>
        </c:dLbls>
        <c:gapWidth val="49"/>
        <c:overlap val="100"/>
        <c:axId val="553152528"/>
        <c:axId val="553158800"/>
      </c:barChart>
      <c:catAx>
        <c:axId val="553152528"/>
        <c:scaling>
          <c:orientation val="minMax"/>
        </c:scaling>
        <c:delete val="0"/>
        <c:axPos val="b"/>
        <c:numFmt formatCode="General" sourceLinked="0"/>
        <c:majorTickMark val="none"/>
        <c:minorTickMark val="none"/>
        <c:tickLblPos val="nextTo"/>
        <c:txPr>
          <a:bodyPr/>
          <a:lstStyle/>
          <a:p>
            <a:pPr>
              <a:defRPr sz="600"/>
            </a:pPr>
            <a:endParaRPr lang="en-US"/>
          </a:p>
        </c:txPr>
        <c:crossAx val="553158800"/>
        <c:crosses val="autoZero"/>
        <c:auto val="1"/>
        <c:lblAlgn val="ctr"/>
        <c:lblOffset val="100"/>
        <c:noMultiLvlLbl val="0"/>
      </c:catAx>
      <c:valAx>
        <c:axId val="553158800"/>
        <c:scaling>
          <c:orientation val="minMax"/>
        </c:scaling>
        <c:delete val="1"/>
        <c:axPos val="l"/>
        <c:numFmt formatCode="0%" sourceLinked="1"/>
        <c:majorTickMark val="none"/>
        <c:minorTickMark val="none"/>
        <c:tickLblPos val="nextTo"/>
        <c:crossAx val="553152528"/>
        <c:crosses val="autoZero"/>
        <c:crossBetween val="between"/>
      </c:valAx>
    </c:plotArea>
    <c:legend>
      <c:legendPos val="b"/>
      <c:layout>
        <c:manualLayout>
          <c:xMode val="edge"/>
          <c:yMode val="edge"/>
          <c:x val="7.3199780437058378E-4"/>
          <c:y val="0.84698142630223361"/>
          <c:w val="0.99926800219562939"/>
          <c:h val="0.10612442945329363"/>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Air</c:v>
                </c:pt>
              </c:strCache>
            </c:strRef>
          </c:tx>
          <c:spPr>
            <a:solidFill>
              <a:srgbClr val="C0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UK Visitors</c:v>
                </c:pt>
                <c:pt idx="1">
                  <c:v>Day Trippers</c:v>
                </c:pt>
                <c:pt idx="2">
                  <c:v>All Day Trips</c:v>
                </c:pt>
              </c:strCache>
            </c:strRef>
          </c:cat>
          <c:val>
            <c:numRef>
              <c:f>Sheet1!$B$2:$B$4</c:f>
              <c:numCache>
                <c:formatCode>0%</c:formatCode>
                <c:ptCount val="3"/>
                <c:pt idx="0">
                  <c:v>0.72</c:v>
                </c:pt>
                <c:pt idx="1">
                  <c:v>0.59</c:v>
                </c:pt>
                <c:pt idx="2">
                  <c:v>0.54</c:v>
                </c:pt>
              </c:numCache>
            </c:numRef>
          </c:val>
        </c:ser>
        <c:ser>
          <c:idx val="1"/>
          <c:order val="1"/>
          <c:tx>
            <c:strRef>
              <c:f>Sheet1!$C$1</c:f>
              <c:strCache>
                <c:ptCount val="1"/>
                <c:pt idx="0">
                  <c:v>Foot</c:v>
                </c:pt>
              </c:strCache>
            </c:strRef>
          </c:tx>
          <c:spPr>
            <a:solidFill>
              <a:schemeClr val="bg2">
                <a:lumMod val="60000"/>
                <a:lumOff val="4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UK Visitors</c:v>
                </c:pt>
                <c:pt idx="1">
                  <c:v>Day Trippers</c:v>
                </c:pt>
                <c:pt idx="2">
                  <c:v>All Day Trips</c:v>
                </c:pt>
              </c:strCache>
            </c:strRef>
          </c:cat>
          <c:val>
            <c:numRef>
              <c:f>Sheet1!$C$2:$C$4</c:f>
              <c:numCache>
                <c:formatCode>0%</c:formatCode>
                <c:ptCount val="3"/>
                <c:pt idx="0">
                  <c:v>0.12</c:v>
                </c:pt>
                <c:pt idx="1">
                  <c:v>0.1</c:v>
                </c:pt>
                <c:pt idx="2">
                  <c:v>0.08</c:v>
                </c:pt>
              </c:numCache>
            </c:numRef>
          </c:val>
        </c:ser>
        <c:ser>
          <c:idx val="2"/>
          <c:order val="2"/>
          <c:tx>
            <c:strRef>
              <c:f>Sheet1!$D$1</c:f>
              <c:strCache>
                <c:ptCount val="1"/>
                <c:pt idx="0">
                  <c:v>Private Vehicle</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UK Visitors</c:v>
                </c:pt>
                <c:pt idx="1">
                  <c:v>Day Trippers</c:v>
                </c:pt>
                <c:pt idx="2">
                  <c:v>All Day Trips</c:v>
                </c:pt>
              </c:strCache>
            </c:strRef>
          </c:cat>
          <c:val>
            <c:numRef>
              <c:f>Sheet1!$D$2:$D$4</c:f>
              <c:numCache>
                <c:formatCode>0%</c:formatCode>
                <c:ptCount val="3"/>
                <c:pt idx="0">
                  <c:v>7.0000000000000007E-2</c:v>
                </c:pt>
                <c:pt idx="1">
                  <c:v>0.14000000000000001</c:v>
                </c:pt>
                <c:pt idx="2">
                  <c:v>0.18</c:v>
                </c:pt>
              </c:numCache>
            </c:numRef>
          </c:val>
        </c:ser>
        <c:ser>
          <c:idx val="3"/>
          <c:order val="3"/>
          <c:tx>
            <c:strRef>
              <c:f>Sheet1!$E$1</c:f>
              <c:strCache>
                <c:ptCount val="1"/>
                <c:pt idx="0">
                  <c:v>Coach</c:v>
                </c:pt>
              </c:strCache>
            </c:strRef>
          </c:tx>
          <c:spPr>
            <a:solidFill>
              <a:schemeClr val="bg1">
                <a:lumMod val="6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UK Visitors</c:v>
                </c:pt>
                <c:pt idx="1">
                  <c:v>Day Trippers</c:v>
                </c:pt>
                <c:pt idx="2">
                  <c:v>All Day Trips</c:v>
                </c:pt>
              </c:strCache>
            </c:strRef>
          </c:cat>
          <c:val>
            <c:numRef>
              <c:f>Sheet1!$E$2:$E$4</c:f>
              <c:numCache>
                <c:formatCode>0%</c:formatCode>
                <c:ptCount val="3"/>
                <c:pt idx="0">
                  <c:v>0.09</c:v>
                </c:pt>
                <c:pt idx="1">
                  <c:v>0.17</c:v>
                </c:pt>
                <c:pt idx="2">
                  <c:v>0.21</c:v>
                </c:pt>
              </c:numCache>
            </c:numRef>
          </c:val>
        </c:ser>
        <c:dLbls>
          <c:showLegendKey val="0"/>
          <c:showVal val="1"/>
          <c:showCatName val="0"/>
          <c:showSerName val="0"/>
          <c:showPercent val="0"/>
          <c:showBubbleSize val="0"/>
        </c:dLbls>
        <c:gapWidth val="49"/>
        <c:overlap val="100"/>
        <c:axId val="561170192"/>
        <c:axId val="561167840"/>
      </c:barChart>
      <c:catAx>
        <c:axId val="561170192"/>
        <c:scaling>
          <c:orientation val="minMax"/>
        </c:scaling>
        <c:delete val="0"/>
        <c:axPos val="b"/>
        <c:numFmt formatCode="General" sourceLinked="0"/>
        <c:majorTickMark val="none"/>
        <c:minorTickMark val="none"/>
        <c:tickLblPos val="nextTo"/>
        <c:txPr>
          <a:bodyPr/>
          <a:lstStyle/>
          <a:p>
            <a:pPr>
              <a:defRPr sz="800"/>
            </a:pPr>
            <a:endParaRPr lang="en-US"/>
          </a:p>
        </c:txPr>
        <c:crossAx val="561167840"/>
        <c:crosses val="autoZero"/>
        <c:auto val="1"/>
        <c:lblAlgn val="ctr"/>
        <c:lblOffset val="100"/>
        <c:noMultiLvlLbl val="0"/>
      </c:catAx>
      <c:valAx>
        <c:axId val="561167840"/>
        <c:scaling>
          <c:orientation val="minMax"/>
        </c:scaling>
        <c:delete val="1"/>
        <c:axPos val="l"/>
        <c:numFmt formatCode="0%" sourceLinked="1"/>
        <c:majorTickMark val="none"/>
        <c:minorTickMark val="none"/>
        <c:tickLblPos val="nextTo"/>
        <c:crossAx val="561170192"/>
        <c:crosses val="autoZero"/>
        <c:crossBetween val="between"/>
      </c:valAx>
    </c:plotArea>
    <c:legend>
      <c:legendPos val="b"/>
      <c:layout>
        <c:manualLayout>
          <c:xMode val="edge"/>
          <c:yMode val="edge"/>
          <c:x val="5.4021679421805378E-2"/>
          <c:y val="0.8367386523977568"/>
          <c:w val="0.94468842661696906"/>
          <c:h val="7.4052432517661734E-2"/>
        </c:manualLayout>
      </c:layout>
      <c:overlay val="0"/>
      <c:txPr>
        <a:bodyPr/>
        <a:lstStyle/>
        <a:p>
          <a:pPr>
            <a:defRPr sz="8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Independent</c:v>
                </c:pt>
              </c:strCache>
            </c:strRef>
          </c:tx>
          <c:spPr>
            <a:solidFill>
              <a:schemeClr val="tx1">
                <a:lumMod val="10000"/>
                <a:lumOff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Salisbury</c:v>
                </c:pt>
                <c:pt idx="1">
                  <c:v>Day Trip Wiltshire</c:v>
                </c:pt>
                <c:pt idx="2">
                  <c:v>All Day Trippers</c:v>
                </c:pt>
              </c:strCache>
            </c:strRef>
          </c:cat>
          <c:val>
            <c:numRef>
              <c:f>Sheet1!$B$2:$B$4</c:f>
              <c:numCache>
                <c:formatCode>0%</c:formatCode>
                <c:ptCount val="3"/>
                <c:pt idx="0">
                  <c:v>0.56999999999999995</c:v>
                </c:pt>
                <c:pt idx="1">
                  <c:v>0.64</c:v>
                </c:pt>
                <c:pt idx="2">
                  <c:v>0.75</c:v>
                </c:pt>
              </c:numCache>
            </c:numRef>
          </c:val>
        </c:ser>
        <c:ser>
          <c:idx val="1"/>
          <c:order val="1"/>
          <c:tx>
            <c:strRef>
              <c:f>Sheet1!$C$1</c:f>
              <c:strCache>
                <c:ptCount val="1"/>
                <c:pt idx="0">
                  <c:v>Package</c:v>
                </c:pt>
              </c:strCache>
            </c:strRef>
          </c:tx>
          <c:spPr>
            <a:solidFill>
              <a:schemeClr val="tx1">
                <a:lumMod val="75000"/>
                <a:lumOff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Salisbury</c:v>
                </c:pt>
                <c:pt idx="1">
                  <c:v>Day Trip Wiltshire</c:v>
                </c:pt>
                <c:pt idx="2">
                  <c:v>All Day Trippers</c:v>
                </c:pt>
              </c:strCache>
            </c:strRef>
          </c:cat>
          <c:val>
            <c:numRef>
              <c:f>Sheet1!$C$2:$C$4</c:f>
              <c:numCache>
                <c:formatCode>0%</c:formatCode>
                <c:ptCount val="3"/>
                <c:pt idx="0">
                  <c:v>0.43</c:v>
                </c:pt>
                <c:pt idx="1">
                  <c:v>0.36</c:v>
                </c:pt>
                <c:pt idx="2">
                  <c:v>0.25</c:v>
                </c:pt>
              </c:numCache>
            </c:numRef>
          </c:val>
        </c:ser>
        <c:dLbls>
          <c:showLegendKey val="0"/>
          <c:showVal val="1"/>
          <c:showCatName val="0"/>
          <c:showSerName val="0"/>
          <c:showPercent val="0"/>
          <c:showBubbleSize val="0"/>
        </c:dLbls>
        <c:gapWidth val="49"/>
        <c:overlap val="100"/>
        <c:axId val="553170168"/>
        <c:axId val="553164680"/>
      </c:barChart>
      <c:catAx>
        <c:axId val="553170168"/>
        <c:scaling>
          <c:orientation val="minMax"/>
        </c:scaling>
        <c:delete val="0"/>
        <c:axPos val="b"/>
        <c:numFmt formatCode="General" sourceLinked="0"/>
        <c:majorTickMark val="none"/>
        <c:minorTickMark val="none"/>
        <c:tickLblPos val="nextTo"/>
        <c:txPr>
          <a:bodyPr/>
          <a:lstStyle/>
          <a:p>
            <a:pPr>
              <a:defRPr sz="600"/>
            </a:pPr>
            <a:endParaRPr lang="en-US"/>
          </a:p>
        </c:txPr>
        <c:crossAx val="553164680"/>
        <c:crosses val="autoZero"/>
        <c:auto val="1"/>
        <c:lblAlgn val="ctr"/>
        <c:lblOffset val="100"/>
        <c:noMultiLvlLbl val="0"/>
      </c:catAx>
      <c:valAx>
        <c:axId val="553164680"/>
        <c:scaling>
          <c:orientation val="minMax"/>
        </c:scaling>
        <c:delete val="1"/>
        <c:axPos val="l"/>
        <c:numFmt formatCode="0%" sourceLinked="1"/>
        <c:majorTickMark val="none"/>
        <c:minorTickMark val="none"/>
        <c:tickLblPos val="nextTo"/>
        <c:crossAx val="553170168"/>
        <c:crosses val="autoZero"/>
        <c:crossBetween val="between"/>
      </c:valAx>
    </c:plotArea>
    <c:legend>
      <c:legendPos val="b"/>
      <c:layout>
        <c:manualLayout>
          <c:xMode val="edge"/>
          <c:yMode val="edge"/>
          <c:x val="3.2355526775007859E-2"/>
          <c:y val="0.86109621103717549"/>
          <c:w val="0.95151912756551194"/>
          <c:h val="7.0826524042985187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chemeClr val="accent2">
                <a:lumMod val="75000"/>
              </a:schemeClr>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1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Aged 16-34 years</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Cambridge</c:v>
                </c:pt>
                <c:pt idx="1">
                  <c:v>Day Trip Cambs</c:v>
                </c:pt>
                <c:pt idx="2">
                  <c:v>All Day Trippers</c:v>
                </c:pt>
              </c:strCache>
            </c:strRef>
          </c:cat>
          <c:val>
            <c:numRef>
              <c:f>Sheet1!$B$2:$B$4</c:f>
              <c:numCache>
                <c:formatCode>0%</c:formatCode>
                <c:ptCount val="3"/>
                <c:pt idx="0">
                  <c:v>0.34</c:v>
                </c:pt>
                <c:pt idx="1">
                  <c:v>0.32</c:v>
                </c:pt>
                <c:pt idx="2">
                  <c:v>0.32</c:v>
                </c:pt>
              </c:numCache>
            </c:numRef>
          </c:val>
        </c:ser>
        <c:ser>
          <c:idx val="1"/>
          <c:order val="1"/>
          <c:tx>
            <c:strRef>
              <c:f>Sheet1!$C$1</c:f>
              <c:strCache>
                <c:ptCount val="1"/>
                <c:pt idx="0">
                  <c:v>Aged 35-54 years</c:v>
                </c:pt>
              </c:strCache>
            </c:strRef>
          </c:tx>
          <c:spPr>
            <a:solidFill>
              <a:schemeClr val="accent4"/>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Cambridge</c:v>
                </c:pt>
                <c:pt idx="1">
                  <c:v>Day Trip Cambs</c:v>
                </c:pt>
                <c:pt idx="2">
                  <c:v>All Day Trippers</c:v>
                </c:pt>
              </c:strCache>
            </c:strRef>
          </c:cat>
          <c:val>
            <c:numRef>
              <c:f>Sheet1!$C$2:$C$4</c:f>
              <c:numCache>
                <c:formatCode>0%</c:formatCode>
                <c:ptCount val="3"/>
                <c:pt idx="0">
                  <c:v>0.44</c:v>
                </c:pt>
                <c:pt idx="1">
                  <c:v>0.43</c:v>
                </c:pt>
                <c:pt idx="2">
                  <c:v>0.43</c:v>
                </c:pt>
              </c:numCache>
            </c:numRef>
          </c:val>
        </c:ser>
        <c:ser>
          <c:idx val="2"/>
          <c:order val="2"/>
          <c:tx>
            <c:strRef>
              <c:f>Sheet1!$D$1</c:f>
              <c:strCache>
                <c:ptCount val="1"/>
                <c:pt idx="0">
                  <c:v>Aged 55 years or over</c:v>
                </c:pt>
              </c:strCache>
            </c:strRef>
          </c:tx>
          <c:spPr>
            <a:solidFill>
              <a:srgbClr val="646363"/>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Cambridge</c:v>
                </c:pt>
                <c:pt idx="1">
                  <c:v>Day Trip Cambs</c:v>
                </c:pt>
                <c:pt idx="2">
                  <c:v>All Day Trippers</c:v>
                </c:pt>
              </c:strCache>
            </c:strRef>
          </c:cat>
          <c:val>
            <c:numRef>
              <c:f>Sheet1!$D$2:$D$4</c:f>
              <c:numCache>
                <c:formatCode>0%</c:formatCode>
                <c:ptCount val="3"/>
                <c:pt idx="0">
                  <c:v>0.22</c:v>
                </c:pt>
                <c:pt idx="1">
                  <c:v>0.25</c:v>
                </c:pt>
                <c:pt idx="2">
                  <c:v>0.25</c:v>
                </c:pt>
              </c:numCache>
            </c:numRef>
          </c:val>
        </c:ser>
        <c:dLbls>
          <c:showLegendKey val="0"/>
          <c:showVal val="1"/>
          <c:showCatName val="0"/>
          <c:showSerName val="0"/>
          <c:showPercent val="0"/>
          <c:showBubbleSize val="0"/>
        </c:dLbls>
        <c:gapWidth val="49"/>
        <c:overlap val="100"/>
        <c:axId val="553149392"/>
        <c:axId val="553166640"/>
      </c:barChart>
      <c:catAx>
        <c:axId val="553149392"/>
        <c:scaling>
          <c:orientation val="minMax"/>
        </c:scaling>
        <c:delete val="0"/>
        <c:axPos val="b"/>
        <c:numFmt formatCode="General" sourceLinked="0"/>
        <c:majorTickMark val="none"/>
        <c:minorTickMark val="none"/>
        <c:tickLblPos val="nextTo"/>
        <c:txPr>
          <a:bodyPr/>
          <a:lstStyle/>
          <a:p>
            <a:pPr>
              <a:defRPr sz="600"/>
            </a:pPr>
            <a:endParaRPr lang="en-US"/>
          </a:p>
        </c:txPr>
        <c:crossAx val="553166640"/>
        <c:crosses val="autoZero"/>
        <c:auto val="1"/>
        <c:lblAlgn val="ctr"/>
        <c:lblOffset val="100"/>
        <c:noMultiLvlLbl val="0"/>
      </c:catAx>
      <c:valAx>
        <c:axId val="553166640"/>
        <c:scaling>
          <c:orientation val="minMax"/>
        </c:scaling>
        <c:delete val="1"/>
        <c:axPos val="l"/>
        <c:numFmt formatCode="0%" sourceLinked="1"/>
        <c:majorTickMark val="none"/>
        <c:minorTickMark val="none"/>
        <c:tickLblPos val="nextTo"/>
        <c:crossAx val="553149392"/>
        <c:crosses val="autoZero"/>
        <c:crossBetween val="between"/>
      </c:valAx>
    </c:plotArea>
    <c:legend>
      <c:legendPos val="b"/>
      <c:layout>
        <c:manualLayout>
          <c:xMode val="edge"/>
          <c:yMode val="edge"/>
          <c:x val="0"/>
          <c:y val="0.86597901418973122"/>
          <c:w val="1"/>
          <c:h val="0.13273953983345216"/>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Male</c:v>
                </c:pt>
              </c:strCache>
            </c:strRef>
          </c:tx>
          <c:spPr>
            <a:solidFill>
              <a:schemeClr val="accent5"/>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Cambridge</c:v>
                </c:pt>
                <c:pt idx="1">
                  <c:v>Day Trip Cambs</c:v>
                </c:pt>
                <c:pt idx="2">
                  <c:v>All Day Trippers</c:v>
                </c:pt>
              </c:strCache>
            </c:strRef>
          </c:cat>
          <c:val>
            <c:numRef>
              <c:f>Sheet1!$B$2:$B$4</c:f>
              <c:numCache>
                <c:formatCode>0%</c:formatCode>
                <c:ptCount val="3"/>
                <c:pt idx="0">
                  <c:v>0.5</c:v>
                </c:pt>
                <c:pt idx="1">
                  <c:v>0.5</c:v>
                </c:pt>
                <c:pt idx="2">
                  <c:v>0.51</c:v>
                </c:pt>
              </c:numCache>
            </c:numRef>
          </c:val>
        </c:ser>
        <c:ser>
          <c:idx val="1"/>
          <c:order val="1"/>
          <c:tx>
            <c:strRef>
              <c:f>Sheet1!$C$1</c:f>
              <c:strCache>
                <c:ptCount val="1"/>
                <c:pt idx="0">
                  <c:v>Female</c:v>
                </c:pt>
              </c:strCache>
            </c:strRef>
          </c:tx>
          <c:spPr>
            <a:solidFill>
              <a:schemeClr val="accent2">
                <a:lumMod val="40000"/>
                <a:lumOff val="6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Cambridge</c:v>
                </c:pt>
                <c:pt idx="1">
                  <c:v>Day Trip Cambs</c:v>
                </c:pt>
                <c:pt idx="2">
                  <c:v>All Day Trippers</c:v>
                </c:pt>
              </c:strCache>
            </c:strRef>
          </c:cat>
          <c:val>
            <c:numRef>
              <c:f>Sheet1!$C$2:$C$4</c:f>
              <c:numCache>
                <c:formatCode>0%</c:formatCode>
                <c:ptCount val="3"/>
                <c:pt idx="0">
                  <c:v>0.5</c:v>
                </c:pt>
                <c:pt idx="1">
                  <c:v>0.5</c:v>
                </c:pt>
                <c:pt idx="2">
                  <c:v>0.49</c:v>
                </c:pt>
              </c:numCache>
            </c:numRef>
          </c:val>
        </c:ser>
        <c:dLbls>
          <c:showLegendKey val="0"/>
          <c:showVal val="1"/>
          <c:showCatName val="0"/>
          <c:showSerName val="0"/>
          <c:showPercent val="0"/>
          <c:showBubbleSize val="0"/>
        </c:dLbls>
        <c:gapWidth val="49"/>
        <c:overlap val="100"/>
        <c:axId val="553171736"/>
        <c:axId val="553172128"/>
      </c:barChart>
      <c:catAx>
        <c:axId val="553171736"/>
        <c:scaling>
          <c:orientation val="minMax"/>
        </c:scaling>
        <c:delete val="0"/>
        <c:axPos val="b"/>
        <c:numFmt formatCode="General" sourceLinked="0"/>
        <c:majorTickMark val="none"/>
        <c:minorTickMark val="none"/>
        <c:tickLblPos val="nextTo"/>
        <c:txPr>
          <a:bodyPr/>
          <a:lstStyle/>
          <a:p>
            <a:pPr>
              <a:defRPr sz="600"/>
            </a:pPr>
            <a:endParaRPr lang="en-US"/>
          </a:p>
        </c:txPr>
        <c:crossAx val="553172128"/>
        <c:crosses val="autoZero"/>
        <c:auto val="1"/>
        <c:lblAlgn val="ctr"/>
        <c:lblOffset val="100"/>
        <c:noMultiLvlLbl val="0"/>
      </c:catAx>
      <c:valAx>
        <c:axId val="553172128"/>
        <c:scaling>
          <c:orientation val="minMax"/>
        </c:scaling>
        <c:delete val="1"/>
        <c:axPos val="l"/>
        <c:numFmt formatCode="0%" sourceLinked="1"/>
        <c:majorTickMark val="none"/>
        <c:minorTickMark val="none"/>
        <c:tickLblPos val="nextTo"/>
        <c:crossAx val="553171736"/>
        <c:crosses val="autoZero"/>
        <c:crossBetween val="between"/>
      </c:valAx>
    </c:plotArea>
    <c:legend>
      <c:legendPos val="b"/>
      <c:layout>
        <c:manualLayout>
          <c:xMode val="edge"/>
          <c:yMode val="edge"/>
          <c:x val="0.12554654137407381"/>
          <c:y val="0.83161726544551828"/>
          <c:w val="0.71784440182327502"/>
          <c:h val="7.4052432517661734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Air</c:v>
                </c:pt>
              </c:strCache>
            </c:strRef>
          </c:tx>
          <c:spPr>
            <a:solidFill>
              <a:srgbClr val="C0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Cambridge</c:v>
                </c:pt>
                <c:pt idx="1">
                  <c:v>Day Trip Cambs</c:v>
                </c:pt>
                <c:pt idx="2">
                  <c:v>All Day Trippers</c:v>
                </c:pt>
              </c:strCache>
            </c:strRef>
          </c:cat>
          <c:val>
            <c:numRef>
              <c:f>Sheet1!$B$2:$B$4</c:f>
              <c:numCache>
                <c:formatCode>0%</c:formatCode>
                <c:ptCount val="3"/>
                <c:pt idx="0">
                  <c:v>0.52</c:v>
                </c:pt>
                <c:pt idx="1">
                  <c:v>0.53</c:v>
                </c:pt>
                <c:pt idx="2">
                  <c:v>0.59</c:v>
                </c:pt>
              </c:numCache>
            </c:numRef>
          </c:val>
        </c:ser>
        <c:ser>
          <c:idx val="1"/>
          <c:order val="1"/>
          <c:tx>
            <c:strRef>
              <c:f>Sheet1!$C$1</c:f>
              <c:strCache>
                <c:ptCount val="1"/>
                <c:pt idx="0">
                  <c:v>Foot</c:v>
                </c:pt>
              </c:strCache>
            </c:strRef>
          </c:tx>
          <c:spPr>
            <a:solidFill>
              <a:schemeClr val="bg2">
                <a:lumMod val="60000"/>
                <a:lumOff val="4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Cambridge</c:v>
                </c:pt>
                <c:pt idx="1">
                  <c:v>Day Trip Cambs</c:v>
                </c:pt>
                <c:pt idx="2">
                  <c:v>All Day Trippers</c:v>
                </c:pt>
              </c:strCache>
            </c:strRef>
          </c:cat>
          <c:val>
            <c:numRef>
              <c:f>Sheet1!$C$2:$C$4</c:f>
              <c:numCache>
                <c:formatCode>0%</c:formatCode>
                <c:ptCount val="3"/>
                <c:pt idx="0">
                  <c:v>0.16</c:v>
                </c:pt>
                <c:pt idx="1">
                  <c:v>0.15</c:v>
                </c:pt>
                <c:pt idx="2">
                  <c:v>0.1</c:v>
                </c:pt>
              </c:numCache>
            </c:numRef>
          </c:val>
        </c:ser>
        <c:ser>
          <c:idx val="2"/>
          <c:order val="2"/>
          <c:tx>
            <c:strRef>
              <c:f>Sheet1!$D$1</c:f>
              <c:strCache>
                <c:ptCount val="1"/>
                <c:pt idx="0">
                  <c:v>Private Vehicle</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Cambridge</c:v>
                </c:pt>
                <c:pt idx="1">
                  <c:v>Day Trip Cambs</c:v>
                </c:pt>
                <c:pt idx="2">
                  <c:v>All Day Trippers</c:v>
                </c:pt>
              </c:strCache>
            </c:strRef>
          </c:cat>
          <c:val>
            <c:numRef>
              <c:f>Sheet1!$D$2:$D$4</c:f>
              <c:numCache>
                <c:formatCode>0%</c:formatCode>
                <c:ptCount val="3"/>
                <c:pt idx="0">
                  <c:v>0.11</c:v>
                </c:pt>
                <c:pt idx="1">
                  <c:v>0.11</c:v>
                </c:pt>
                <c:pt idx="2">
                  <c:v>0.14000000000000001</c:v>
                </c:pt>
              </c:numCache>
            </c:numRef>
          </c:val>
        </c:ser>
        <c:ser>
          <c:idx val="3"/>
          <c:order val="3"/>
          <c:tx>
            <c:strRef>
              <c:f>Sheet1!$E$1</c:f>
              <c:strCache>
                <c:ptCount val="1"/>
                <c:pt idx="0">
                  <c:v>Coach</c:v>
                </c:pt>
              </c:strCache>
            </c:strRef>
          </c:tx>
          <c:spPr>
            <a:solidFill>
              <a:schemeClr val="bg1">
                <a:lumMod val="6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Cambridge</c:v>
                </c:pt>
                <c:pt idx="1">
                  <c:v>Day Trip Cambs</c:v>
                </c:pt>
                <c:pt idx="2">
                  <c:v>All Day Trippers</c:v>
                </c:pt>
              </c:strCache>
            </c:strRef>
          </c:cat>
          <c:val>
            <c:numRef>
              <c:f>Sheet1!$E$2:$E$4</c:f>
              <c:numCache>
                <c:formatCode>0%</c:formatCode>
                <c:ptCount val="3"/>
                <c:pt idx="0">
                  <c:v>0.22</c:v>
                </c:pt>
                <c:pt idx="1">
                  <c:v>0.21</c:v>
                </c:pt>
                <c:pt idx="2">
                  <c:v>0.17</c:v>
                </c:pt>
              </c:numCache>
            </c:numRef>
          </c:val>
        </c:ser>
        <c:dLbls>
          <c:showLegendKey val="0"/>
          <c:showVal val="1"/>
          <c:showCatName val="0"/>
          <c:showSerName val="0"/>
          <c:showPercent val="0"/>
          <c:showBubbleSize val="0"/>
        </c:dLbls>
        <c:gapWidth val="49"/>
        <c:overlap val="100"/>
        <c:axId val="553172912"/>
        <c:axId val="553179968"/>
      </c:barChart>
      <c:catAx>
        <c:axId val="553172912"/>
        <c:scaling>
          <c:orientation val="minMax"/>
        </c:scaling>
        <c:delete val="0"/>
        <c:axPos val="b"/>
        <c:numFmt formatCode="General" sourceLinked="0"/>
        <c:majorTickMark val="none"/>
        <c:minorTickMark val="none"/>
        <c:tickLblPos val="nextTo"/>
        <c:txPr>
          <a:bodyPr/>
          <a:lstStyle/>
          <a:p>
            <a:pPr>
              <a:defRPr sz="600"/>
            </a:pPr>
            <a:endParaRPr lang="en-US"/>
          </a:p>
        </c:txPr>
        <c:crossAx val="553179968"/>
        <c:crosses val="autoZero"/>
        <c:auto val="1"/>
        <c:lblAlgn val="ctr"/>
        <c:lblOffset val="100"/>
        <c:noMultiLvlLbl val="0"/>
      </c:catAx>
      <c:valAx>
        <c:axId val="553179968"/>
        <c:scaling>
          <c:orientation val="minMax"/>
        </c:scaling>
        <c:delete val="1"/>
        <c:axPos val="l"/>
        <c:numFmt formatCode="0%" sourceLinked="1"/>
        <c:majorTickMark val="none"/>
        <c:minorTickMark val="none"/>
        <c:tickLblPos val="nextTo"/>
        <c:crossAx val="553172912"/>
        <c:crosses val="autoZero"/>
        <c:crossBetween val="between"/>
      </c:valAx>
    </c:plotArea>
    <c:legend>
      <c:legendPos val="b"/>
      <c:layout>
        <c:manualLayout>
          <c:xMode val="edge"/>
          <c:yMode val="edge"/>
          <c:x val="4.5782782545438286E-2"/>
          <c:y val="0.8367386523977568"/>
          <c:w val="0.95035770902360273"/>
          <c:h val="0.12529637989080408"/>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4142693139659945"/>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Cambridge</c:v>
                </c:pt>
                <c:pt idx="1">
                  <c:v>Day Trip Cambs</c:v>
                </c:pt>
                <c:pt idx="2">
                  <c:v>All Day Trippers</c:v>
                </c:pt>
              </c:strCache>
            </c:strRef>
          </c:cat>
          <c:val>
            <c:numRef>
              <c:f>Sheet1!$B$2:$B$4</c:f>
              <c:numCache>
                <c:formatCode>0%</c:formatCode>
                <c:ptCount val="3"/>
                <c:pt idx="0">
                  <c:v>0.11</c:v>
                </c:pt>
                <c:pt idx="1">
                  <c:v>0.11</c:v>
                </c:pt>
                <c:pt idx="2">
                  <c:v>0.2</c:v>
                </c:pt>
              </c:numCache>
            </c:numRef>
          </c:val>
        </c:ser>
        <c:ser>
          <c:idx val="1"/>
          <c:order val="1"/>
          <c:tx>
            <c:strRef>
              <c:f>Sheet1!$C$1</c:f>
              <c:strCache>
                <c:ptCount val="1"/>
                <c:pt idx="0">
                  <c:v>4-7 nights</c:v>
                </c:pt>
              </c:strCache>
            </c:strRef>
          </c:tx>
          <c:spPr>
            <a:solidFill>
              <a:schemeClr val="accent6">
                <a:lumMod val="75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Cambridge</c:v>
                </c:pt>
                <c:pt idx="1">
                  <c:v>Day Trip Cambs</c:v>
                </c:pt>
                <c:pt idx="2">
                  <c:v>All Day Trippers</c:v>
                </c:pt>
              </c:strCache>
            </c:strRef>
          </c:cat>
          <c:val>
            <c:numRef>
              <c:f>Sheet1!$C$2:$C$4</c:f>
              <c:numCache>
                <c:formatCode>0%</c:formatCode>
                <c:ptCount val="3"/>
                <c:pt idx="0">
                  <c:v>0.49</c:v>
                </c:pt>
                <c:pt idx="1">
                  <c:v>0.48</c:v>
                </c:pt>
                <c:pt idx="2">
                  <c:v>0.45</c:v>
                </c:pt>
              </c:numCache>
            </c:numRef>
          </c:val>
        </c:ser>
        <c:ser>
          <c:idx val="2"/>
          <c:order val="2"/>
          <c:tx>
            <c:strRef>
              <c:f>Sheet1!$D$1</c:f>
              <c:strCache>
                <c:ptCount val="1"/>
                <c:pt idx="0">
                  <c:v>8-14 nights</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Cambridge</c:v>
                </c:pt>
                <c:pt idx="1">
                  <c:v>Day Trip Cambs</c:v>
                </c:pt>
                <c:pt idx="2">
                  <c:v>All Day Trippers</c:v>
                </c:pt>
              </c:strCache>
            </c:strRef>
          </c:cat>
          <c:val>
            <c:numRef>
              <c:f>Sheet1!$D$2:$D$4</c:f>
              <c:numCache>
                <c:formatCode>0%</c:formatCode>
                <c:ptCount val="3"/>
                <c:pt idx="0">
                  <c:v>0.3</c:v>
                </c:pt>
                <c:pt idx="1">
                  <c:v>0.28999999999999998</c:v>
                </c:pt>
                <c:pt idx="2">
                  <c:v>0.25</c:v>
                </c:pt>
              </c:numCache>
            </c:numRef>
          </c:val>
        </c:ser>
        <c:ser>
          <c:idx val="3"/>
          <c:order val="3"/>
          <c:tx>
            <c:strRef>
              <c:f>Sheet1!$E$1</c:f>
              <c:strCache>
                <c:ptCount val="1"/>
                <c:pt idx="0">
                  <c:v>15+ nights</c:v>
                </c:pt>
              </c:strCache>
            </c:strRef>
          </c:tx>
          <c:spPr>
            <a:solidFill>
              <a:schemeClr val="accent6">
                <a:lumMod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Cambridge</c:v>
                </c:pt>
                <c:pt idx="1">
                  <c:v>Day Trip Cambs</c:v>
                </c:pt>
                <c:pt idx="2">
                  <c:v>All Day Trippers</c:v>
                </c:pt>
              </c:strCache>
            </c:strRef>
          </c:cat>
          <c:val>
            <c:numRef>
              <c:f>Sheet1!$E$2:$E$4</c:f>
              <c:numCache>
                <c:formatCode>0%</c:formatCode>
                <c:ptCount val="3"/>
                <c:pt idx="0">
                  <c:v>0.11</c:v>
                </c:pt>
                <c:pt idx="1">
                  <c:v>0.12</c:v>
                </c:pt>
                <c:pt idx="2">
                  <c:v>0.11</c:v>
                </c:pt>
              </c:numCache>
            </c:numRef>
          </c:val>
        </c:ser>
        <c:dLbls>
          <c:showLegendKey val="0"/>
          <c:showVal val="1"/>
          <c:showCatName val="0"/>
          <c:showSerName val="0"/>
          <c:showPercent val="0"/>
          <c:showBubbleSize val="0"/>
        </c:dLbls>
        <c:gapWidth val="49"/>
        <c:overlap val="100"/>
        <c:axId val="553176832"/>
        <c:axId val="553186240"/>
      </c:barChart>
      <c:catAx>
        <c:axId val="553176832"/>
        <c:scaling>
          <c:orientation val="minMax"/>
        </c:scaling>
        <c:delete val="0"/>
        <c:axPos val="b"/>
        <c:numFmt formatCode="General" sourceLinked="0"/>
        <c:majorTickMark val="none"/>
        <c:minorTickMark val="none"/>
        <c:tickLblPos val="nextTo"/>
        <c:txPr>
          <a:bodyPr/>
          <a:lstStyle/>
          <a:p>
            <a:pPr>
              <a:defRPr sz="600"/>
            </a:pPr>
            <a:endParaRPr lang="en-US"/>
          </a:p>
        </c:txPr>
        <c:crossAx val="553186240"/>
        <c:crosses val="autoZero"/>
        <c:auto val="1"/>
        <c:lblAlgn val="ctr"/>
        <c:lblOffset val="100"/>
        <c:noMultiLvlLbl val="0"/>
      </c:catAx>
      <c:valAx>
        <c:axId val="553186240"/>
        <c:scaling>
          <c:orientation val="minMax"/>
        </c:scaling>
        <c:delete val="1"/>
        <c:axPos val="l"/>
        <c:numFmt formatCode="0%" sourceLinked="1"/>
        <c:majorTickMark val="none"/>
        <c:minorTickMark val="none"/>
        <c:tickLblPos val="nextTo"/>
        <c:crossAx val="553176832"/>
        <c:crosses val="autoZero"/>
        <c:crossBetween val="between"/>
      </c:valAx>
    </c:plotArea>
    <c:legend>
      <c:legendPos val="b"/>
      <c:layout>
        <c:manualLayout>
          <c:xMode val="edge"/>
          <c:yMode val="edge"/>
          <c:x val="7.3207749308097495E-4"/>
          <c:y val="0.82242583171200334"/>
          <c:w val="0.99926800219562939"/>
          <c:h val="9.6683317223143689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6386616858499"/>
          <c:y val="5.6335256474622723E-2"/>
          <c:w val="0.84086570032785413"/>
          <c:h val="0.75853679971020649"/>
        </c:manualLayout>
      </c:layout>
      <c:barChart>
        <c:barDir val="bar"/>
        <c:grouping val="stacked"/>
        <c:varyColors val="0"/>
        <c:ser>
          <c:idx val="0"/>
          <c:order val="0"/>
          <c:tx>
            <c:strRef>
              <c:f>Sheet1!$B$1</c:f>
              <c:strCache>
                <c:ptCount val="1"/>
                <c:pt idx="0">
                  <c:v>France</c:v>
                </c:pt>
              </c:strCache>
            </c:strRef>
          </c:tx>
          <c:spPr>
            <a:solidFill>
              <a:srgbClr val="00B05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Cambridge</c:v>
                </c:pt>
                <c:pt idx="1">
                  <c:v>Day Trip Cambs</c:v>
                </c:pt>
                <c:pt idx="2">
                  <c:v>All Day Trippers</c:v>
                </c:pt>
              </c:strCache>
            </c:strRef>
          </c:cat>
          <c:val>
            <c:numRef>
              <c:f>Sheet1!$B$2:$B$4</c:f>
              <c:numCache>
                <c:formatCode>0%</c:formatCode>
                <c:ptCount val="3"/>
                <c:pt idx="0">
                  <c:v>0.23</c:v>
                </c:pt>
                <c:pt idx="1">
                  <c:v>0.21</c:v>
                </c:pt>
                <c:pt idx="2">
                  <c:v>0.14000000000000001</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Cambridge</c:v>
                </c:pt>
                <c:pt idx="1">
                  <c:v>Day Trip Cambs</c:v>
                </c:pt>
                <c:pt idx="2">
                  <c:v>All Day Trippers</c:v>
                </c:pt>
              </c:strCache>
            </c:strRef>
          </c:cat>
          <c:val>
            <c:numRef>
              <c:f>Sheet1!$C$2:$C$4</c:f>
              <c:numCache>
                <c:formatCode>0%</c:formatCode>
                <c:ptCount val="3"/>
                <c:pt idx="0">
                  <c:v>0.11</c:v>
                </c:pt>
                <c:pt idx="1">
                  <c:v>0.11</c:v>
                </c:pt>
                <c:pt idx="2">
                  <c:v>0.15</c:v>
                </c:pt>
              </c:numCache>
            </c:numRef>
          </c:val>
        </c:ser>
        <c:ser>
          <c:idx val="2"/>
          <c:order val="2"/>
          <c:tx>
            <c:strRef>
              <c:f>Sheet1!$D$1</c:f>
              <c:strCache>
                <c:ptCount val="1"/>
                <c:pt idx="0">
                  <c:v>Germany</c:v>
                </c:pt>
              </c:strCache>
            </c:strRef>
          </c:tx>
          <c:spPr>
            <a:solidFill>
              <a:schemeClr val="accent6">
                <a:lumMod val="7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Cambridge</c:v>
                </c:pt>
                <c:pt idx="1">
                  <c:v>Day Trip Cambs</c:v>
                </c:pt>
                <c:pt idx="2">
                  <c:v>All Day Trippers</c:v>
                </c:pt>
              </c:strCache>
            </c:strRef>
          </c:cat>
          <c:val>
            <c:numRef>
              <c:f>Sheet1!$D$2:$D$4</c:f>
              <c:numCache>
                <c:formatCode>0%</c:formatCode>
                <c:ptCount val="3"/>
                <c:pt idx="0">
                  <c:v>0.03</c:v>
                </c:pt>
                <c:pt idx="1">
                  <c:v>0.04</c:v>
                </c:pt>
                <c:pt idx="2">
                  <c:v>0.14000000000000001</c:v>
                </c:pt>
              </c:numCache>
            </c:numRef>
          </c:val>
        </c:ser>
        <c:ser>
          <c:idx val="3"/>
          <c:order val="3"/>
          <c:tx>
            <c:strRef>
              <c:f>Sheet1!$E$1</c:f>
              <c:strCache>
                <c:ptCount val="1"/>
                <c:pt idx="0">
                  <c:v>Nordics</c:v>
                </c:pt>
              </c:strCache>
            </c:strRef>
          </c:tx>
          <c:spPr>
            <a:solidFill>
              <a:schemeClr val="accent5">
                <a:lumMod val="40000"/>
                <a:lumOff val="60000"/>
              </a:schemeClr>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Cambridge</c:v>
                </c:pt>
                <c:pt idx="1">
                  <c:v>Day Trip Cambs</c:v>
                </c:pt>
                <c:pt idx="2">
                  <c:v>All Day Trippers</c:v>
                </c:pt>
              </c:strCache>
            </c:strRef>
          </c:cat>
          <c:val>
            <c:numRef>
              <c:f>Sheet1!$E$2:$E$4</c:f>
              <c:numCache>
                <c:formatCode>0%</c:formatCode>
                <c:ptCount val="3"/>
                <c:pt idx="0">
                  <c:v>0.02</c:v>
                </c:pt>
                <c:pt idx="1">
                  <c:v>0.02</c:v>
                </c:pt>
                <c:pt idx="2">
                  <c:v>0.06</c:v>
                </c:pt>
              </c:numCache>
            </c:numRef>
          </c:val>
        </c:ser>
        <c:ser>
          <c:idx val="4"/>
          <c:order val="4"/>
          <c:tx>
            <c:strRef>
              <c:f>Sheet1!$F$1</c:f>
              <c:strCache>
                <c:ptCount val="1"/>
                <c:pt idx="0">
                  <c:v>Italy</c:v>
                </c:pt>
              </c:strCache>
            </c:strRef>
          </c:tx>
          <c:spPr>
            <a:solidFill>
              <a:schemeClr val="bg2">
                <a:lumMod val="75000"/>
              </a:schemeClr>
            </a:solidFill>
          </c:spPr>
          <c:invertIfNegative val="0"/>
          <c:dLbls>
            <c:spPr>
              <a:noFill/>
              <a:ln>
                <a:noFill/>
              </a:ln>
              <a:effectLst/>
            </c:spPr>
            <c:txPr>
              <a:bodyPr/>
              <a:lstStyle/>
              <a:p>
                <a:pPr>
                  <a:defRPr sz="7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Cambridge</c:v>
                </c:pt>
                <c:pt idx="1">
                  <c:v>Day Trip Cambs</c:v>
                </c:pt>
                <c:pt idx="2">
                  <c:v>All Day Trippers</c:v>
                </c:pt>
              </c:strCache>
            </c:strRef>
          </c:cat>
          <c:val>
            <c:numRef>
              <c:f>Sheet1!$F$2:$F$4</c:f>
              <c:numCache>
                <c:formatCode>0%</c:formatCode>
                <c:ptCount val="3"/>
                <c:pt idx="0">
                  <c:v>0.04</c:v>
                </c:pt>
                <c:pt idx="1">
                  <c:v>0.04</c:v>
                </c:pt>
                <c:pt idx="2">
                  <c:v>0.04</c:v>
                </c:pt>
              </c:numCache>
            </c:numRef>
          </c:val>
        </c:ser>
        <c:ser>
          <c:idx val="5"/>
          <c:order val="5"/>
          <c:tx>
            <c:strRef>
              <c:f>Sheet1!$G$1</c:f>
              <c:strCache>
                <c:ptCount val="1"/>
                <c:pt idx="0">
                  <c:v>Spain</c:v>
                </c:pt>
              </c:strCache>
            </c:strRef>
          </c:tx>
          <c:spPr>
            <a:solidFill>
              <a:schemeClr val="bg2">
                <a:lumMod val="60000"/>
                <a:lumOff val="40000"/>
              </a:schemeClr>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Cambridge</c:v>
                </c:pt>
                <c:pt idx="1">
                  <c:v>Day Trip Cambs</c:v>
                </c:pt>
                <c:pt idx="2">
                  <c:v>All Day Trippers</c:v>
                </c:pt>
              </c:strCache>
            </c:strRef>
          </c:cat>
          <c:val>
            <c:numRef>
              <c:f>Sheet1!$G$2:$G$4</c:f>
              <c:numCache>
                <c:formatCode>0%</c:formatCode>
                <c:ptCount val="3"/>
                <c:pt idx="0">
                  <c:v>7.0000000000000007E-2</c:v>
                </c:pt>
                <c:pt idx="1">
                  <c:v>7.0000000000000007E-2</c:v>
                </c:pt>
                <c:pt idx="2">
                  <c:v>0.03</c:v>
                </c:pt>
              </c:numCache>
            </c:numRef>
          </c:val>
        </c:ser>
        <c:ser>
          <c:idx val="6"/>
          <c:order val="6"/>
          <c:tx>
            <c:strRef>
              <c:f>Sheet1!$H$1</c:f>
              <c:strCache>
                <c:ptCount val="1"/>
                <c:pt idx="0">
                  <c:v>Netherlands</c:v>
                </c:pt>
              </c:strCache>
            </c:strRef>
          </c:tx>
          <c:spPr>
            <a:solidFill>
              <a:srgbClr val="FFC000"/>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Cambridge</c:v>
                </c:pt>
                <c:pt idx="1">
                  <c:v>Day Trip Cambs</c:v>
                </c:pt>
                <c:pt idx="2">
                  <c:v>All Day Trippers</c:v>
                </c:pt>
              </c:strCache>
            </c:strRef>
          </c:cat>
          <c:val>
            <c:numRef>
              <c:f>Sheet1!$H$2:$H$4</c:f>
              <c:numCache>
                <c:formatCode>0%</c:formatCode>
                <c:ptCount val="3"/>
                <c:pt idx="0">
                  <c:v>0.12</c:v>
                </c:pt>
                <c:pt idx="1">
                  <c:v>0.12</c:v>
                </c:pt>
                <c:pt idx="2">
                  <c:v>0.06</c:v>
                </c:pt>
              </c:numCache>
            </c:numRef>
          </c:val>
        </c:ser>
        <c:ser>
          <c:idx val="7"/>
          <c:order val="7"/>
          <c:tx>
            <c:strRef>
              <c:f>Sheet1!$I$1</c:f>
              <c:strCache>
                <c:ptCount val="1"/>
                <c:pt idx="0">
                  <c:v>Australia</c:v>
                </c:pt>
              </c:strCache>
            </c:strRef>
          </c:tx>
          <c:spPr>
            <a:solidFill>
              <a:schemeClr val="accent2">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Cambridge</c:v>
                </c:pt>
                <c:pt idx="1">
                  <c:v>Day Trip Cambs</c:v>
                </c:pt>
                <c:pt idx="2">
                  <c:v>All Day Trippers</c:v>
                </c:pt>
              </c:strCache>
            </c:strRef>
          </c:cat>
          <c:val>
            <c:numRef>
              <c:f>Sheet1!$I$2:$I$4</c:f>
              <c:numCache>
                <c:formatCode>0%</c:formatCode>
                <c:ptCount val="3"/>
                <c:pt idx="0">
                  <c:v>0.04</c:v>
                </c:pt>
                <c:pt idx="1">
                  <c:v>0.04</c:v>
                </c:pt>
                <c:pt idx="2">
                  <c:v>0.04</c:v>
                </c:pt>
              </c:numCache>
            </c:numRef>
          </c:val>
        </c:ser>
        <c:ser>
          <c:idx val="8"/>
          <c:order val="8"/>
          <c:tx>
            <c:strRef>
              <c:f>Sheet1!$J$1</c:f>
              <c:strCache>
                <c:ptCount val="1"/>
                <c:pt idx="0">
                  <c:v>China</c:v>
                </c:pt>
              </c:strCache>
            </c:strRef>
          </c:tx>
          <c:spPr>
            <a:solidFill>
              <a:schemeClr val="accent2">
                <a:lumMod val="20000"/>
                <a:lumOff val="80000"/>
              </a:schemeClr>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Lst>
            </c:dLbl>
            <c:dLbl>
              <c:idx val="1"/>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Day Trip Cambridge</c:v>
                </c:pt>
                <c:pt idx="1">
                  <c:v>Day Trip Cambs</c:v>
                </c:pt>
                <c:pt idx="2">
                  <c:v>All Day Trippers</c:v>
                </c:pt>
              </c:strCache>
            </c:strRef>
          </c:cat>
          <c:val>
            <c:numRef>
              <c:f>Sheet1!$J$2:$J$4</c:f>
              <c:numCache>
                <c:formatCode>0%</c:formatCode>
                <c:ptCount val="3"/>
                <c:pt idx="0">
                  <c:v>0.06</c:v>
                </c:pt>
                <c:pt idx="1">
                  <c:v>0.05</c:v>
                </c:pt>
                <c:pt idx="2">
                  <c:v>0.01</c:v>
                </c:pt>
              </c:numCache>
            </c:numRef>
          </c:val>
        </c:ser>
        <c:ser>
          <c:idx val="9"/>
          <c:order val="9"/>
          <c:tx>
            <c:strRef>
              <c:f>Sheet1!$K$1</c:f>
              <c:strCache>
                <c:ptCount val="1"/>
                <c:pt idx="0">
                  <c:v>Other</c:v>
                </c:pt>
              </c:strCache>
            </c:strRef>
          </c:tx>
          <c:spPr>
            <a:solidFill>
              <a:schemeClr val="bg1">
                <a:lumMod val="8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Cambridge</c:v>
                </c:pt>
                <c:pt idx="1">
                  <c:v>Day Trip Cambs</c:v>
                </c:pt>
                <c:pt idx="2">
                  <c:v>All Day Trippers</c:v>
                </c:pt>
              </c:strCache>
            </c:strRef>
          </c:cat>
          <c:val>
            <c:numRef>
              <c:f>Sheet1!$K$2:$K$4</c:f>
              <c:numCache>
                <c:formatCode>0%</c:formatCode>
                <c:ptCount val="3"/>
                <c:pt idx="0">
                  <c:v>0.28000000000000003</c:v>
                </c:pt>
                <c:pt idx="1">
                  <c:v>0.3</c:v>
                </c:pt>
                <c:pt idx="2">
                  <c:v>0.33</c:v>
                </c:pt>
              </c:numCache>
            </c:numRef>
          </c:val>
        </c:ser>
        <c:dLbls>
          <c:showLegendKey val="0"/>
          <c:showVal val="1"/>
          <c:showCatName val="0"/>
          <c:showSerName val="0"/>
          <c:showPercent val="0"/>
          <c:showBubbleSize val="0"/>
        </c:dLbls>
        <c:gapWidth val="49"/>
        <c:overlap val="100"/>
        <c:axId val="553181928"/>
        <c:axId val="553185064"/>
      </c:barChart>
      <c:catAx>
        <c:axId val="553181928"/>
        <c:scaling>
          <c:orientation val="minMax"/>
        </c:scaling>
        <c:delete val="0"/>
        <c:axPos val="l"/>
        <c:numFmt formatCode="General" sourceLinked="0"/>
        <c:majorTickMark val="none"/>
        <c:minorTickMark val="none"/>
        <c:tickLblPos val="nextTo"/>
        <c:txPr>
          <a:bodyPr/>
          <a:lstStyle/>
          <a:p>
            <a:pPr>
              <a:defRPr sz="700"/>
            </a:pPr>
            <a:endParaRPr lang="en-US"/>
          </a:p>
        </c:txPr>
        <c:crossAx val="553185064"/>
        <c:crosses val="autoZero"/>
        <c:auto val="1"/>
        <c:lblAlgn val="ctr"/>
        <c:lblOffset val="100"/>
        <c:noMultiLvlLbl val="0"/>
      </c:catAx>
      <c:valAx>
        <c:axId val="553185064"/>
        <c:scaling>
          <c:orientation val="minMax"/>
          <c:max val="1"/>
        </c:scaling>
        <c:delete val="1"/>
        <c:axPos val="b"/>
        <c:numFmt formatCode="0%" sourceLinked="1"/>
        <c:majorTickMark val="out"/>
        <c:minorTickMark val="none"/>
        <c:tickLblPos val="nextTo"/>
        <c:crossAx val="553181928"/>
        <c:crosses val="autoZero"/>
        <c:crossBetween val="between"/>
      </c:valAx>
    </c:plotArea>
    <c:legend>
      <c:legendPos val="b"/>
      <c:layout>
        <c:manualLayout>
          <c:xMode val="edge"/>
          <c:yMode val="edge"/>
          <c:x val="0.12708242353688706"/>
          <c:y val="0.86174574901562351"/>
          <c:w val="0.7633755648195728"/>
          <c:h val="9.5024013693289222E-2"/>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Jan-Mar</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Cambridge</c:v>
                </c:pt>
                <c:pt idx="1">
                  <c:v>Day Trip Cambs</c:v>
                </c:pt>
                <c:pt idx="2">
                  <c:v>All Day Trippers</c:v>
                </c:pt>
              </c:strCache>
            </c:strRef>
          </c:cat>
          <c:val>
            <c:numRef>
              <c:f>Sheet1!$B$2:$B$4</c:f>
              <c:numCache>
                <c:formatCode>0%</c:formatCode>
                <c:ptCount val="3"/>
                <c:pt idx="0">
                  <c:v>0.09</c:v>
                </c:pt>
                <c:pt idx="1">
                  <c:v>0.1</c:v>
                </c:pt>
                <c:pt idx="2">
                  <c:v>0.15</c:v>
                </c:pt>
              </c:numCache>
            </c:numRef>
          </c:val>
        </c:ser>
        <c:ser>
          <c:idx val="1"/>
          <c:order val="1"/>
          <c:tx>
            <c:strRef>
              <c:f>Sheet1!$C$1</c:f>
              <c:strCache>
                <c:ptCount val="1"/>
                <c:pt idx="0">
                  <c:v>Apr-Jun</c:v>
                </c:pt>
              </c:strCache>
            </c:strRef>
          </c:tx>
          <c:spPr>
            <a:solidFill>
              <a:srgbClr val="FFC00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Cambridge</c:v>
                </c:pt>
                <c:pt idx="1">
                  <c:v>Day Trip Cambs</c:v>
                </c:pt>
                <c:pt idx="2">
                  <c:v>All Day Trippers</c:v>
                </c:pt>
              </c:strCache>
            </c:strRef>
          </c:cat>
          <c:val>
            <c:numRef>
              <c:f>Sheet1!$C$2:$C$4</c:f>
              <c:numCache>
                <c:formatCode>0%</c:formatCode>
                <c:ptCount val="3"/>
                <c:pt idx="0">
                  <c:v>0.3</c:v>
                </c:pt>
                <c:pt idx="1">
                  <c:v>0.3</c:v>
                </c:pt>
                <c:pt idx="2">
                  <c:v>0.32</c:v>
                </c:pt>
              </c:numCache>
            </c:numRef>
          </c:val>
        </c:ser>
        <c:ser>
          <c:idx val="2"/>
          <c:order val="2"/>
          <c:tx>
            <c:strRef>
              <c:f>Sheet1!$D$1</c:f>
              <c:strCache>
                <c:ptCount val="1"/>
                <c:pt idx="0">
                  <c:v>Jul-Sep</c:v>
                </c:pt>
              </c:strCache>
            </c:strRef>
          </c:tx>
          <c:spPr>
            <a:solidFill>
              <a:srgbClr val="00B05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Cambridge</c:v>
                </c:pt>
                <c:pt idx="1">
                  <c:v>Day Trip Cambs</c:v>
                </c:pt>
                <c:pt idx="2">
                  <c:v>All Day Trippers</c:v>
                </c:pt>
              </c:strCache>
            </c:strRef>
          </c:cat>
          <c:val>
            <c:numRef>
              <c:f>Sheet1!$D$2:$D$4</c:f>
              <c:numCache>
                <c:formatCode>0%</c:formatCode>
                <c:ptCount val="3"/>
                <c:pt idx="0">
                  <c:v>0.42</c:v>
                </c:pt>
                <c:pt idx="1">
                  <c:v>0.41</c:v>
                </c:pt>
                <c:pt idx="2">
                  <c:v>0.38</c:v>
                </c:pt>
              </c:numCache>
            </c:numRef>
          </c:val>
        </c:ser>
        <c:ser>
          <c:idx val="3"/>
          <c:order val="3"/>
          <c:tx>
            <c:strRef>
              <c:f>Sheet1!$E$1</c:f>
              <c:strCache>
                <c:ptCount val="1"/>
                <c:pt idx="0">
                  <c:v>Oct-Dec</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Cambridge</c:v>
                </c:pt>
                <c:pt idx="1">
                  <c:v>Day Trip Cambs</c:v>
                </c:pt>
                <c:pt idx="2">
                  <c:v>All Day Trippers</c:v>
                </c:pt>
              </c:strCache>
            </c:strRef>
          </c:cat>
          <c:val>
            <c:numRef>
              <c:f>Sheet1!$E$2:$E$4</c:f>
              <c:numCache>
                <c:formatCode>0%</c:formatCode>
                <c:ptCount val="3"/>
                <c:pt idx="0">
                  <c:v>0.19</c:v>
                </c:pt>
                <c:pt idx="1">
                  <c:v>0.18</c:v>
                </c:pt>
                <c:pt idx="2">
                  <c:v>0.16</c:v>
                </c:pt>
              </c:numCache>
            </c:numRef>
          </c:val>
        </c:ser>
        <c:dLbls>
          <c:showLegendKey val="0"/>
          <c:showVal val="1"/>
          <c:showCatName val="0"/>
          <c:showSerName val="0"/>
          <c:showPercent val="0"/>
          <c:showBubbleSize val="0"/>
        </c:dLbls>
        <c:gapWidth val="49"/>
        <c:overlap val="100"/>
        <c:axId val="553182712"/>
        <c:axId val="553185848"/>
      </c:barChart>
      <c:catAx>
        <c:axId val="553182712"/>
        <c:scaling>
          <c:orientation val="minMax"/>
        </c:scaling>
        <c:delete val="0"/>
        <c:axPos val="b"/>
        <c:numFmt formatCode="General" sourceLinked="0"/>
        <c:majorTickMark val="none"/>
        <c:minorTickMark val="none"/>
        <c:tickLblPos val="nextTo"/>
        <c:txPr>
          <a:bodyPr/>
          <a:lstStyle/>
          <a:p>
            <a:pPr>
              <a:defRPr sz="600"/>
            </a:pPr>
            <a:endParaRPr lang="en-US"/>
          </a:p>
        </c:txPr>
        <c:crossAx val="553185848"/>
        <c:crosses val="autoZero"/>
        <c:auto val="1"/>
        <c:lblAlgn val="ctr"/>
        <c:lblOffset val="100"/>
        <c:noMultiLvlLbl val="0"/>
      </c:catAx>
      <c:valAx>
        <c:axId val="553185848"/>
        <c:scaling>
          <c:orientation val="minMax"/>
        </c:scaling>
        <c:delete val="1"/>
        <c:axPos val="l"/>
        <c:numFmt formatCode="0%" sourceLinked="1"/>
        <c:majorTickMark val="none"/>
        <c:minorTickMark val="none"/>
        <c:tickLblPos val="nextTo"/>
        <c:crossAx val="553182712"/>
        <c:crosses val="autoZero"/>
        <c:crossBetween val="between"/>
      </c:valAx>
    </c:plotArea>
    <c:legend>
      <c:legendPos val="b"/>
      <c:layout>
        <c:manualLayout>
          <c:xMode val="edge"/>
          <c:yMode val="edge"/>
          <c:x val="7.3199780437058378E-4"/>
          <c:y val="0.84698142630223361"/>
          <c:w val="0.99926800219562939"/>
          <c:h val="0.10612442945329363"/>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Independent</c:v>
                </c:pt>
              </c:strCache>
            </c:strRef>
          </c:tx>
          <c:spPr>
            <a:solidFill>
              <a:schemeClr val="tx1">
                <a:lumMod val="10000"/>
                <a:lumOff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Cambridge</c:v>
                </c:pt>
                <c:pt idx="1">
                  <c:v>Day Trip Cambs</c:v>
                </c:pt>
                <c:pt idx="2">
                  <c:v>All Day Trippers</c:v>
                </c:pt>
              </c:strCache>
            </c:strRef>
          </c:cat>
          <c:val>
            <c:numRef>
              <c:f>Sheet1!$B$2:$B$4</c:f>
              <c:numCache>
                <c:formatCode>0%</c:formatCode>
                <c:ptCount val="3"/>
                <c:pt idx="0">
                  <c:v>0.71</c:v>
                </c:pt>
                <c:pt idx="1">
                  <c:v>0.72</c:v>
                </c:pt>
                <c:pt idx="2">
                  <c:v>0.75</c:v>
                </c:pt>
              </c:numCache>
            </c:numRef>
          </c:val>
        </c:ser>
        <c:ser>
          <c:idx val="1"/>
          <c:order val="1"/>
          <c:tx>
            <c:strRef>
              <c:f>Sheet1!$C$1</c:f>
              <c:strCache>
                <c:ptCount val="1"/>
                <c:pt idx="0">
                  <c:v>Package</c:v>
                </c:pt>
              </c:strCache>
            </c:strRef>
          </c:tx>
          <c:spPr>
            <a:solidFill>
              <a:schemeClr val="tx1">
                <a:lumMod val="75000"/>
                <a:lumOff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Cambridge</c:v>
                </c:pt>
                <c:pt idx="1">
                  <c:v>Day Trip Cambs</c:v>
                </c:pt>
                <c:pt idx="2">
                  <c:v>All Day Trippers</c:v>
                </c:pt>
              </c:strCache>
            </c:strRef>
          </c:cat>
          <c:val>
            <c:numRef>
              <c:f>Sheet1!$C$2:$C$4</c:f>
              <c:numCache>
                <c:formatCode>0%</c:formatCode>
                <c:ptCount val="3"/>
                <c:pt idx="0">
                  <c:v>0.28999999999999998</c:v>
                </c:pt>
                <c:pt idx="1">
                  <c:v>0.28000000000000003</c:v>
                </c:pt>
                <c:pt idx="2">
                  <c:v>0.25</c:v>
                </c:pt>
              </c:numCache>
            </c:numRef>
          </c:val>
        </c:ser>
        <c:dLbls>
          <c:showLegendKey val="0"/>
          <c:showVal val="1"/>
          <c:showCatName val="0"/>
          <c:showSerName val="0"/>
          <c:showPercent val="0"/>
          <c:showBubbleSize val="0"/>
        </c:dLbls>
        <c:gapWidth val="49"/>
        <c:overlap val="100"/>
        <c:axId val="553183104"/>
        <c:axId val="553188592"/>
      </c:barChart>
      <c:catAx>
        <c:axId val="553183104"/>
        <c:scaling>
          <c:orientation val="minMax"/>
        </c:scaling>
        <c:delete val="0"/>
        <c:axPos val="b"/>
        <c:numFmt formatCode="General" sourceLinked="0"/>
        <c:majorTickMark val="none"/>
        <c:minorTickMark val="none"/>
        <c:tickLblPos val="nextTo"/>
        <c:txPr>
          <a:bodyPr/>
          <a:lstStyle/>
          <a:p>
            <a:pPr>
              <a:defRPr sz="600"/>
            </a:pPr>
            <a:endParaRPr lang="en-US"/>
          </a:p>
        </c:txPr>
        <c:crossAx val="553188592"/>
        <c:crosses val="autoZero"/>
        <c:auto val="1"/>
        <c:lblAlgn val="ctr"/>
        <c:lblOffset val="100"/>
        <c:noMultiLvlLbl val="0"/>
      </c:catAx>
      <c:valAx>
        <c:axId val="553188592"/>
        <c:scaling>
          <c:orientation val="minMax"/>
        </c:scaling>
        <c:delete val="1"/>
        <c:axPos val="l"/>
        <c:numFmt formatCode="0%" sourceLinked="1"/>
        <c:majorTickMark val="none"/>
        <c:minorTickMark val="none"/>
        <c:tickLblPos val="nextTo"/>
        <c:crossAx val="553183104"/>
        <c:crosses val="autoZero"/>
        <c:crossBetween val="between"/>
      </c:valAx>
    </c:plotArea>
    <c:legend>
      <c:legendPos val="b"/>
      <c:layout>
        <c:manualLayout>
          <c:xMode val="edge"/>
          <c:yMode val="edge"/>
          <c:x val="3.2355526775007859E-2"/>
          <c:y val="0.86109621103717549"/>
          <c:w val="0.95151912756551194"/>
          <c:h val="7.0826524042985187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chemeClr val="accent2">
                <a:lumMod val="75000"/>
              </a:schemeClr>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Independent</c:v>
                </c:pt>
              </c:strCache>
            </c:strRef>
          </c:tx>
          <c:spPr>
            <a:solidFill>
              <a:schemeClr val="tx1">
                <a:lumMod val="10000"/>
                <a:lumOff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UK Visitors</c:v>
                </c:pt>
                <c:pt idx="1">
                  <c:v>Day Trippers</c:v>
                </c:pt>
                <c:pt idx="2">
                  <c:v>All Day Trips</c:v>
                </c:pt>
              </c:strCache>
            </c:strRef>
          </c:cat>
          <c:val>
            <c:numRef>
              <c:f>Sheet1!$B$2:$B$4</c:f>
              <c:numCache>
                <c:formatCode>0%</c:formatCode>
                <c:ptCount val="3"/>
                <c:pt idx="0">
                  <c:v>0.86</c:v>
                </c:pt>
                <c:pt idx="1">
                  <c:v>0.75</c:v>
                </c:pt>
                <c:pt idx="2">
                  <c:v>0.71</c:v>
                </c:pt>
              </c:numCache>
            </c:numRef>
          </c:val>
        </c:ser>
        <c:ser>
          <c:idx val="1"/>
          <c:order val="1"/>
          <c:tx>
            <c:strRef>
              <c:f>Sheet1!$C$1</c:f>
              <c:strCache>
                <c:ptCount val="1"/>
                <c:pt idx="0">
                  <c:v>Package</c:v>
                </c:pt>
              </c:strCache>
            </c:strRef>
          </c:tx>
          <c:spPr>
            <a:solidFill>
              <a:schemeClr val="tx1">
                <a:lumMod val="75000"/>
                <a:lumOff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UK Visitors</c:v>
                </c:pt>
                <c:pt idx="1">
                  <c:v>Day Trippers</c:v>
                </c:pt>
                <c:pt idx="2">
                  <c:v>All Day Trips</c:v>
                </c:pt>
              </c:strCache>
            </c:strRef>
          </c:cat>
          <c:val>
            <c:numRef>
              <c:f>Sheet1!$C$2:$C$4</c:f>
              <c:numCache>
                <c:formatCode>0%</c:formatCode>
                <c:ptCount val="3"/>
                <c:pt idx="0">
                  <c:v>0.14000000000000001</c:v>
                </c:pt>
                <c:pt idx="1">
                  <c:v>0.25</c:v>
                </c:pt>
                <c:pt idx="2">
                  <c:v>0.28999999999999998</c:v>
                </c:pt>
              </c:numCache>
            </c:numRef>
          </c:val>
        </c:ser>
        <c:dLbls>
          <c:showLegendKey val="0"/>
          <c:showVal val="1"/>
          <c:showCatName val="0"/>
          <c:showSerName val="0"/>
          <c:showPercent val="0"/>
          <c:showBubbleSize val="0"/>
        </c:dLbls>
        <c:gapWidth val="49"/>
        <c:overlap val="100"/>
        <c:axId val="561167056"/>
        <c:axId val="561162744"/>
      </c:barChart>
      <c:catAx>
        <c:axId val="561167056"/>
        <c:scaling>
          <c:orientation val="minMax"/>
        </c:scaling>
        <c:delete val="0"/>
        <c:axPos val="b"/>
        <c:numFmt formatCode="General" sourceLinked="0"/>
        <c:majorTickMark val="none"/>
        <c:minorTickMark val="none"/>
        <c:tickLblPos val="nextTo"/>
        <c:txPr>
          <a:bodyPr/>
          <a:lstStyle/>
          <a:p>
            <a:pPr>
              <a:defRPr sz="800"/>
            </a:pPr>
            <a:endParaRPr lang="en-US"/>
          </a:p>
        </c:txPr>
        <c:crossAx val="561162744"/>
        <c:crosses val="autoZero"/>
        <c:auto val="1"/>
        <c:lblAlgn val="ctr"/>
        <c:lblOffset val="100"/>
        <c:noMultiLvlLbl val="0"/>
      </c:catAx>
      <c:valAx>
        <c:axId val="561162744"/>
        <c:scaling>
          <c:orientation val="minMax"/>
        </c:scaling>
        <c:delete val="1"/>
        <c:axPos val="l"/>
        <c:numFmt formatCode="0%" sourceLinked="1"/>
        <c:majorTickMark val="none"/>
        <c:minorTickMark val="none"/>
        <c:tickLblPos val="nextTo"/>
        <c:crossAx val="561167056"/>
        <c:crosses val="autoZero"/>
        <c:crossBetween val="between"/>
      </c:valAx>
    </c:plotArea>
    <c:legend>
      <c:legendPos val="b"/>
      <c:layout>
        <c:manualLayout>
          <c:xMode val="edge"/>
          <c:yMode val="edge"/>
          <c:x val="4.0324596154560591E-2"/>
          <c:y val="0.82137449154104147"/>
          <c:w val="0.95151912756551194"/>
          <c:h val="0.11716886503209739"/>
        </c:manualLayout>
      </c:layout>
      <c:overlay val="0"/>
      <c:txPr>
        <a:bodyPr/>
        <a:lstStyle/>
        <a:p>
          <a:pPr>
            <a:defRPr sz="10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Aged 16-34 years</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Stratford</c:v>
                </c:pt>
                <c:pt idx="1">
                  <c:v>Day Trip Warks</c:v>
                </c:pt>
                <c:pt idx="2">
                  <c:v>All Day Trippers</c:v>
                </c:pt>
              </c:strCache>
            </c:strRef>
          </c:cat>
          <c:val>
            <c:numRef>
              <c:f>Sheet1!$B$2:$B$4</c:f>
              <c:numCache>
                <c:formatCode>0%</c:formatCode>
                <c:ptCount val="3"/>
                <c:pt idx="0">
                  <c:v>0.32</c:v>
                </c:pt>
                <c:pt idx="1">
                  <c:v>0.31</c:v>
                </c:pt>
                <c:pt idx="2">
                  <c:v>0.32</c:v>
                </c:pt>
              </c:numCache>
            </c:numRef>
          </c:val>
        </c:ser>
        <c:ser>
          <c:idx val="1"/>
          <c:order val="1"/>
          <c:tx>
            <c:strRef>
              <c:f>Sheet1!$C$1</c:f>
              <c:strCache>
                <c:ptCount val="1"/>
                <c:pt idx="0">
                  <c:v>Aged 35-54 years</c:v>
                </c:pt>
              </c:strCache>
            </c:strRef>
          </c:tx>
          <c:spPr>
            <a:solidFill>
              <a:schemeClr val="accent4"/>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Stratford</c:v>
                </c:pt>
                <c:pt idx="1">
                  <c:v>Day Trip Warks</c:v>
                </c:pt>
                <c:pt idx="2">
                  <c:v>All Day Trippers</c:v>
                </c:pt>
              </c:strCache>
            </c:strRef>
          </c:cat>
          <c:val>
            <c:numRef>
              <c:f>Sheet1!$C$2:$C$4</c:f>
              <c:numCache>
                <c:formatCode>0%</c:formatCode>
                <c:ptCount val="3"/>
                <c:pt idx="0">
                  <c:v>0.4</c:v>
                </c:pt>
                <c:pt idx="1">
                  <c:v>0.42</c:v>
                </c:pt>
                <c:pt idx="2">
                  <c:v>0.43</c:v>
                </c:pt>
              </c:numCache>
            </c:numRef>
          </c:val>
        </c:ser>
        <c:ser>
          <c:idx val="2"/>
          <c:order val="2"/>
          <c:tx>
            <c:strRef>
              <c:f>Sheet1!$D$1</c:f>
              <c:strCache>
                <c:ptCount val="1"/>
                <c:pt idx="0">
                  <c:v>Aged 55 years or over</c:v>
                </c:pt>
              </c:strCache>
            </c:strRef>
          </c:tx>
          <c:spPr>
            <a:solidFill>
              <a:srgbClr val="646363"/>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Stratford</c:v>
                </c:pt>
                <c:pt idx="1">
                  <c:v>Day Trip Warks</c:v>
                </c:pt>
                <c:pt idx="2">
                  <c:v>All Day Trippers</c:v>
                </c:pt>
              </c:strCache>
            </c:strRef>
          </c:cat>
          <c:val>
            <c:numRef>
              <c:f>Sheet1!$D$2:$D$4</c:f>
              <c:numCache>
                <c:formatCode>0%</c:formatCode>
                <c:ptCount val="3"/>
                <c:pt idx="0">
                  <c:v>0.28000000000000003</c:v>
                </c:pt>
                <c:pt idx="1">
                  <c:v>0.28000000000000003</c:v>
                </c:pt>
                <c:pt idx="2">
                  <c:v>0.25</c:v>
                </c:pt>
              </c:numCache>
            </c:numRef>
          </c:val>
        </c:ser>
        <c:dLbls>
          <c:showLegendKey val="0"/>
          <c:showVal val="1"/>
          <c:showCatName val="0"/>
          <c:showSerName val="0"/>
          <c:showPercent val="0"/>
          <c:showBubbleSize val="0"/>
        </c:dLbls>
        <c:gapWidth val="49"/>
        <c:overlap val="100"/>
        <c:axId val="553143120"/>
        <c:axId val="547719904"/>
      </c:barChart>
      <c:catAx>
        <c:axId val="553143120"/>
        <c:scaling>
          <c:orientation val="minMax"/>
        </c:scaling>
        <c:delete val="0"/>
        <c:axPos val="b"/>
        <c:numFmt formatCode="General" sourceLinked="0"/>
        <c:majorTickMark val="none"/>
        <c:minorTickMark val="none"/>
        <c:tickLblPos val="nextTo"/>
        <c:txPr>
          <a:bodyPr/>
          <a:lstStyle/>
          <a:p>
            <a:pPr>
              <a:defRPr sz="600"/>
            </a:pPr>
            <a:endParaRPr lang="en-US"/>
          </a:p>
        </c:txPr>
        <c:crossAx val="547719904"/>
        <c:crosses val="autoZero"/>
        <c:auto val="1"/>
        <c:lblAlgn val="ctr"/>
        <c:lblOffset val="100"/>
        <c:noMultiLvlLbl val="0"/>
      </c:catAx>
      <c:valAx>
        <c:axId val="547719904"/>
        <c:scaling>
          <c:orientation val="minMax"/>
        </c:scaling>
        <c:delete val="1"/>
        <c:axPos val="l"/>
        <c:numFmt formatCode="0%" sourceLinked="1"/>
        <c:majorTickMark val="none"/>
        <c:minorTickMark val="none"/>
        <c:tickLblPos val="nextTo"/>
        <c:crossAx val="553143120"/>
        <c:crosses val="autoZero"/>
        <c:crossBetween val="between"/>
      </c:valAx>
    </c:plotArea>
    <c:legend>
      <c:legendPos val="b"/>
      <c:layout>
        <c:manualLayout>
          <c:xMode val="edge"/>
          <c:yMode val="edge"/>
          <c:x val="0"/>
          <c:y val="0.86597901418973122"/>
          <c:w val="1"/>
          <c:h val="0.13273953983345216"/>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Male</c:v>
                </c:pt>
              </c:strCache>
            </c:strRef>
          </c:tx>
          <c:spPr>
            <a:solidFill>
              <a:schemeClr val="accent5"/>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Stratford</c:v>
                </c:pt>
                <c:pt idx="1">
                  <c:v>Day Trip Warks</c:v>
                </c:pt>
                <c:pt idx="2">
                  <c:v>All Day Trippers</c:v>
                </c:pt>
              </c:strCache>
            </c:strRef>
          </c:cat>
          <c:val>
            <c:numRef>
              <c:f>Sheet1!$B$2:$B$4</c:f>
              <c:numCache>
                <c:formatCode>0%</c:formatCode>
                <c:ptCount val="3"/>
                <c:pt idx="0">
                  <c:v>0.44</c:v>
                </c:pt>
                <c:pt idx="1">
                  <c:v>0.43</c:v>
                </c:pt>
                <c:pt idx="2">
                  <c:v>0.51</c:v>
                </c:pt>
              </c:numCache>
            </c:numRef>
          </c:val>
        </c:ser>
        <c:ser>
          <c:idx val="1"/>
          <c:order val="1"/>
          <c:tx>
            <c:strRef>
              <c:f>Sheet1!$C$1</c:f>
              <c:strCache>
                <c:ptCount val="1"/>
                <c:pt idx="0">
                  <c:v>Female</c:v>
                </c:pt>
              </c:strCache>
            </c:strRef>
          </c:tx>
          <c:spPr>
            <a:solidFill>
              <a:schemeClr val="accent2">
                <a:lumMod val="40000"/>
                <a:lumOff val="6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Stratford</c:v>
                </c:pt>
                <c:pt idx="1">
                  <c:v>Day Trip Warks</c:v>
                </c:pt>
                <c:pt idx="2">
                  <c:v>All Day Trippers</c:v>
                </c:pt>
              </c:strCache>
            </c:strRef>
          </c:cat>
          <c:val>
            <c:numRef>
              <c:f>Sheet1!$C$2:$C$4</c:f>
              <c:numCache>
                <c:formatCode>0%</c:formatCode>
                <c:ptCount val="3"/>
                <c:pt idx="0">
                  <c:v>0.56000000000000005</c:v>
                </c:pt>
                <c:pt idx="1">
                  <c:v>0.56999999999999995</c:v>
                </c:pt>
                <c:pt idx="2">
                  <c:v>0.49</c:v>
                </c:pt>
              </c:numCache>
            </c:numRef>
          </c:val>
        </c:ser>
        <c:dLbls>
          <c:showLegendKey val="0"/>
          <c:showVal val="1"/>
          <c:showCatName val="0"/>
          <c:showSerName val="0"/>
          <c:showPercent val="0"/>
          <c:showBubbleSize val="0"/>
        </c:dLbls>
        <c:gapWidth val="49"/>
        <c:overlap val="100"/>
        <c:axId val="547720296"/>
        <c:axId val="547723824"/>
      </c:barChart>
      <c:catAx>
        <c:axId val="547720296"/>
        <c:scaling>
          <c:orientation val="minMax"/>
        </c:scaling>
        <c:delete val="0"/>
        <c:axPos val="b"/>
        <c:numFmt formatCode="General" sourceLinked="0"/>
        <c:majorTickMark val="none"/>
        <c:minorTickMark val="none"/>
        <c:tickLblPos val="nextTo"/>
        <c:txPr>
          <a:bodyPr/>
          <a:lstStyle/>
          <a:p>
            <a:pPr>
              <a:defRPr sz="600"/>
            </a:pPr>
            <a:endParaRPr lang="en-US"/>
          </a:p>
        </c:txPr>
        <c:crossAx val="547723824"/>
        <c:crosses val="autoZero"/>
        <c:auto val="1"/>
        <c:lblAlgn val="ctr"/>
        <c:lblOffset val="100"/>
        <c:noMultiLvlLbl val="0"/>
      </c:catAx>
      <c:valAx>
        <c:axId val="547723824"/>
        <c:scaling>
          <c:orientation val="minMax"/>
        </c:scaling>
        <c:delete val="1"/>
        <c:axPos val="l"/>
        <c:numFmt formatCode="0%" sourceLinked="1"/>
        <c:majorTickMark val="none"/>
        <c:minorTickMark val="none"/>
        <c:tickLblPos val="nextTo"/>
        <c:crossAx val="547720296"/>
        <c:crosses val="autoZero"/>
        <c:crossBetween val="between"/>
      </c:valAx>
    </c:plotArea>
    <c:legend>
      <c:legendPos val="b"/>
      <c:layout>
        <c:manualLayout>
          <c:xMode val="edge"/>
          <c:yMode val="edge"/>
          <c:x val="0.12554654137407381"/>
          <c:y val="0.83161726544551828"/>
          <c:w val="0.71784440182327502"/>
          <c:h val="7.4052432517661734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Air</c:v>
                </c:pt>
              </c:strCache>
            </c:strRef>
          </c:tx>
          <c:spPr>
            <a:solidFill>
              <a:srgbClr val="C0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Stratford</c:v>
                </c:pt>
                <c:pt idx="1">
                  <c:v>Day Trip Warks</c:v>
                </c:pt>
                <c:pt idx="2">
                  <c:v>All Day Trippers</c:v>
                </c:pt>
              </c:strCache>
            </c:strRef>
          </c:cat>
          <c:val>
            <c:numRef>
              <c:f>Sheet1!$B$2:$B$4</c:f>
              <c:numCache>
                <c:formatCode>0%</c:formatCode>
                <c:ptCount val="3"/>
                <c:pt idx="0">
                  <c:v>0.56000000000000005</c:v>
                </c:pt>
                <c:pt idx="1">
                  <c:v>0.56000000000000005</c:v>
                </c:pt>
                <c:pt idx="2">
                  <c:v>0.59</c:v>
                </c:pt>
              </c:numCache>
            </c:numRef>
          </c:val>
        </c:ser>
        <c:ser>
          <c:idx val="1"/>
          <c:order val="1"/>
          <c:tx>
            <c:strRef>
              <c:f>Sheet1!$C$1</c:f>
              <c:strCache>
                <c:ptCount val="1"/>
                <c:pt idx="0">
                  <c:v>Foot</c:v>
                </c:pt>
              </c:strCache>
            </c:strRef>
          </c:tx>
          <c:spPr>
            <a:solidFill>
              <a:schemeClr val="bg2">
                <a:lumMod val="60000"/>
                <a:lumOff val="40000"/>
              </a:schemeClr>
            </a:solidFill>
          </c:spPr>
          <c:invertIfNegative val="0"/>
          <c:dLbls>
            <c:spPr>
              <a:noFill/>
              <a:ln>
                <a:noFill/>
              </a:ln>
              <a:effectLst/>
            </c:spPr>
            <c:txPr>
              <a:bodyPr/>
              <a:lstStyle/>
              <a:p>
                <a:pPr>
                  <a:defRPr sz="7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Stratford</c:v>
                </c:pt>
                <c:pt idx="1">
                  <c:v>Day Trip Warks</c:v>
                </c:pt>
                <c:pt idx="2">
                  <c:v>All Day Trippers</c:v>
                </c:pt>
              </c:strCache>
            </c:strRef>
          </c:cat>
          <c:val>
            <c:numRef>
              <c:f>Sheet1!$C$2:$C$4</c:f>
              <c:numCache>
                <c:formatCode>0%</c:formatCode>
                <c:ptCount val="3"/>
                <c:pt idx="0">
                  <c:v>0.01</c:v>
                </c:pt>
                <c:pt idx="1">
                  <c:v>0.03</c:v>
                </c:pt>
                <c:pt idx="2">
                  <c:v>0.1</c:v>
                </c:pt>
              </c:numCache>
            </c:numRef>
          </c:val>
        </c:ser>
        <c:ser>
          <c:idx val="2"/>
          <c:order val="2"/>
          <c:tx>
            <c:strRef>
              <c:f>Sheet1!$D$1</c:f>
              <c:strCache>
                <c:ptCount val="1"/>
                <c:pt idx="0">
                  <c:v>Private Vehicle</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Stratford</c:v>
                </c:pt>
                <c:pt idx="1">
                  <c:v>Day Trip Warks</c:v>
                </c:pt>
                <c:pt idx="2">
                  <c:v>All Day Trippers</c:v>
                </c:pt>
              </c:strCache>
            </c:strRef>
          </c:cat>
          <c:val>
            <c:numRef>
              <c:f>Sheet1!$D$2:$D$4</c:f>
              <c:numCache>
                <c:formatCode>0%</c:formatCode>
                <c:ptCount val="3"/>
                <c:pt idx="0">
                  <c:v>0.09</c:v>
                </c:pt>
                <c:pt idx="1">
                  <c:v>7.0000000000000007E-2</c:v>
                </c:pt>
                <c:pt idx="2">
                  <c:v>0.14000000000000001</c:v>
                </c:pt>
              </c:numCache>
            </c:numRef>
          </c:val>
        </c:ser>
        <c:ser>
          <c:idx val="3"/>
          <c:order val="3"/>
          <c:tx>
            <c:strRef>
              <c:f>Sheet1!$E$1</c:f>
              <c:strCache>
                <c:ptCount val="1"/>
                <c:pt idx="0">
                  <c:v>Coach</c:v>
                </c:pt>
              </c:strCache>
            </c:strRef>
          </c:tx>
          <c:spPr>
            <a:solidFill>
              <a:schemeClr val="bg1">
                <a:lumMod val="6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Stratford</c:v>
                </c:pt>
                <c:pt idx="1">
                  <c:v>Day Trip Warks</c:v>
                </c:pt>
                <c:pt idx="2">
                  <c:v>All Day Trippers</c:v>
                </c:pt>
              </c:strCache>
            </c:strRef>
          </c:cat>
          <c:val>
            <c:numRef>
              <c:f>Sheet1!$E$2:$E$4</c:f>
              <c:numCache>
                <c:formatCode>0%</c:formatCode>
                <c:ptCount val="3"/>
                <c:pt idx="0">
                  <c:v>0.32</c:v>
                </c:pt>
                <c:pt idx="1">
                  <c:v>0.33</c:v>
                </c:pt>
                <c:pt idx="2">
                  <c:v>0.17</c:v>
                </c:pt>
              </c:numCache>
            </c:numRef>
          </c:val>
        </c:ser>
        <c:dLbls>
          <c:showLegendKey val="0"/>
          <c:showVal val="1"/>
          <c:showCatName val="0"/>
          <c:showSerName val="0"/>
          <c:showPercent val="0"/>
          <c:showBubbleSize val="0"/>
        </c:dLbls>
        <c:gapWidth val="49"/>
        <c:overlap val="100"/>
        <c:axId val="547722648"/>
        <c:axId val="547725784"/>
      </c:barChart>
      <c:catAx>
        <c:axId val="547722648"/>
        <c:scaling>
          <c:orientation val="minMax"/>
        </c:scaling>
        <c:delete val="0"/>
        <c:axPos val="b"/>
        <c:numFmt formatCode="General" sourceLinked="0"/>
        <c:majorTickMark val="none"/>
        <c:minorTickMark val="none"/>
        <c:tickLblPos val="nextTo"/>
        <c:txPr>
          <a:bodyPr/>
          <a:lstStyle/>
          <a:p>
            <a:pPr>
              <a:defRPr sz="600"/>
            </a:pPr>
            <a:endParaRPr lang="en-US"/>
          </a:p>
        </c:txPr>
        <c:crossAx val="547725784"/>
        <c:crosses val="autoZero"/>
        <c:auto val="1"/>
        <c:lblAlgn val="ctr"/>
        <c:lblOffset val="100"/>
        <c:noMultiLvlLbl val="0"/>
      </c:catAx>
      <c:valAx>
        <c:axId val="547725784"/>
        <c:scaling>
          <c:orientation val="minMax"/>
        </c:scaling>
        <c:delete val="1"/>
        <c:axPos val="l"/>
        <c:numFmt formatCode="0%" sourceLinked="1"/>
        <c:majorTickMark val="none"/>
        <c:minorTickMark val="none"/>
        <c:tickLblPos val="nextTo"/>
        <c:crossAx val="547722648"/>
        <c:crosses val="autoZero"/>
        <c:crossBetween val="between"/>
      </c:valAx>
    </c:plotArea>
    <c:legend>
      <c:legendPos val="b"/>
      <c:layout>
        <c:manualLayout>
          <c:xMode val="edge"/>
          <c:yMode val="edge"/>
          <c:x val="4.5782782545438286E-2"/>
          <c:y val="0.8367386523977568"/>
          <c:w val="0.95035770902360273"/>
          <c:h val="0.12529637989080408"/>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4142693139659945"/>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Stratford</c:v>
                </c:pt>
                <c:pt idx="1">
                  <c:v>Day Trip Warks</c:v>
                </c:pt>
                <c:pt idx="2">
                  <c:v>All Day Trippers</c:v>
                </c:pt>
              </c:strCache>
            </c:strRef>
          </c:cat>
          <c:val>
            <c:numRef>
              <c:f>Sheet1!$B$2:$B$4</c:f>
              <c:numCache>
                <c:formatCode>0%</c:formatCode>
                <c:ptCount val="3"/>
                <c:pt idx="0">
                  <c:v>0.09</c:v>
                </c:pt>
                <c:pt idx="1">
                  <c:v>0.08</c:v>
                </c:pt>
                <c:pt idx="2">
                  <c:v>0.2</c:v>
                </c:pt>
              </c:numCache>
            </c:numRef>
          </c:val>
        </c:ser>
        <c:ser>
          <c:idx val="1"/>
          <c:order val="1"/>
          <c:tx>
            <c:strRef>
              <c:f>Sheet1!$C$1</c:f>
              <c:strCache>
                <c:ptCount val="1"/>
                <c:pt idx="0">
                  <c:v>4-7 nights</c:v>
                </c:pt>
              </c:strCache>
            </c:strRef>
          </c:tx>
          <c:spPr>
            <a:solidFill>
              <a:schemeClr val="accent6">
                <a:lumMod val="75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Stratford</c:v>
                </c:pt>
                <c:pt idx="1">
                  <c:v>Day Trip Warks</c:v>
                </c:pt>
                <c:pt idx="2">
                  <c:v>All Day Trippers</c:v>
                </c:pt>
              </c:strCache>
            </c:strRef>
          </c:cat>
          <c:val>
            <c:numRef>
              <c:f>Sheet1!$C$2:$C$4</c:f>
              <c:numCache>
                <c:formatCode>0%</c:formatCode>
                <c:ptCount val="3"/>
                <c:pt idx="0">
                  <c:v>0.56000000000000005</c:v>
                </c:pt>
                <c:pt idx="1">
                  <c:v>0.56999999999999995</c:v>
                </c:pt>
                <c:pt idx="2">
                  <c:v>0.45</c:v>
                </c:pt>
              </c:numCache>
            </c:numRef>
          </c:val>
        </c:ser>
        <c:ser>
          <c:idx val="2"/>
          <c:order val="2"/>
          <c:tx>
            <c:strRef>
              <c:f>Sheet1!$D$1</c:f>
              <c:strCache>
                <c:ptCount val="1"/>
                <c:pt idx="0">
                  <c:v>8-14 nights</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Stratford</c:v>
                </c:pt>
                <c:pt idx="1">
                  <c:v>Day Trip Warks</c:v>
                </c:pt>
                <c:pt idx="2">
                  <c:v>All Day Trippers</c:v>
                </c:pt>
              </c:strCache>
            </c:strRef>
          </c:cat>
          <c:val>
            <c:numRef>
              <c:f>Sheet1!$D$2:$D$4</c:f>
              <c:numCache>
                <c:formatCode>0%</c:formatCode>
                <c:ptCount val="3"/>
                <c:pt idx="0">
                  <c:v>0.26</c:v>
                </c:pt>
                <c:pt idx="1">
                  <c:v>0.23</c:v>
                </c:pt>
                <c:pt idx="2">
                  <c:v>0.25</c:v>
                </c:pt>
              </c:numCache>
            </c:numRef>
          </c:val>
        </c:ser>
        <c:ser>
          <c:idx val="3"/>
          <c:order val="3"/>
          <c:tx>
            <c:strRef>
              <c:f>Sheet1!$E$1</c:f>
              <c:strCache>
                <c:ptCount val="1"/>
                <c:pt idx="0">
                  <c:v>15+ nights</c:v>
                </c:pt>
              </c:strCache>
            </c:strRef>
          </c:tx>
          <c:spPr>
            <a:solidFill>
              <a:schemeClr val="accent6">
                <a:lumMod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Stratford</c:v>
                </c:pt>
                <c:pt idx="1">
                  <c:v>Day Trip Warks</c:v>
                </c:pt>
                <c:pt idx="2">
                  <c:v>All Day Trippers</c:v>
                </c:pt>
              </c:strCache>
            </c:strRef>
          </c:cat>
          <c:val>
            <c:numRef>
              <c:f>Sheet1!$E$2:$E$4</c:f>
              <c:numCache>
                <c:formatCode>0%</c:formatCode>
                <c:ptCount val="3"/>
                <c:pt idx="0">
                  <c:v>0.09</c:v>
                </c:pt>
                <c:pt idx="1">
                  <c:v>0.12</c:v>
                </c:pt>
                <c:pt idx="2">
                  <c:v>0.11</c:v>
                </c:pt>
              </c:numCache>
            </c:numRef>
          </c:val>
        </c:ser>
        <c:dLbls>
          <c:showLegendKey val="0"/>
          <c:showVal val="1"/>
          <c:showCatName val="0"/>
          <c:showSerName val="0"/>
          <c:showPercent val="0"/>
          <c:showBubbleSize val="0"/>
        </c:dLbls>
        <c:gapWidth val="49"/>
        <c:overlap val="100"/>
        <c:axId val="547713632"/>
        <c:axId val="547715984"/>
      </c:barChart>
      <c:catAx>
        <c:axId val="547713632"/>
        <c:scaling>
          <c:orientation val="minMax"/>
        </c:scaling>
        <c:delete val="0"/>
        <c:axPos val="b"/>
        <c:numFmt formatCode="General" sourceLinked="0"/>
        <c:majorTickMark val="none"/>
        <c:minorTickMark val="none"/>
        <c:tickLblPos val="nextTo"/>
        <c:txPr>
          <a:bodyPr/>
          <a:lstStyle/>
          <a:p>
            <a:pPr>
              <a:defRPr sz="600"/>
            </a:pPr>
            <a:endParaRPr lang="en-US"/>
          </a:p>
        </c:txPr>
        <c:crossAx val="547715984"/>
        <c:crosses val="autoZero"/>
        <c:auto val="1"/>
        <c:lblAlgn val="ctr"/>
        <c:lblOffset val="100"/>
        <c:noMultiLvlLbl val="0"/>
      </c:catAx>
      <c:valAx>
        <c:axId val="547715984"/>
        <c:scaling>
          <c:orientation val="minMax"/>
        </c:scaling>
        <c:delete val="1"/>
        <c:axPos val="l"/>
        <c:numFmt formatCode="0%" sourceLinked="1"/>
        <c:majorTickMark val="none"/>
        <c:minorTickMark val="none"/>
        <c:tickLblPos val="nextTo"/>
        <c:crossAx val="547713632"/>
        <c:crosses val="autoZero"/>
        <c:crossBetween val="between"/>
      </c:valAx>
    </c:plotArea>
    <c:legend>
      <c:legendPos val="b"/>
      <c:layout>
        <c:manualLayout>
          <c:xMode val="edge"/>
          <c:yMode val="edge"/>
          <c:x val="7.3207749308097495E-4"/>
          <c:y val="0.82242583171200334"/>
          <c:w val="0.99926800219562939"/>
          <c:h val="9.6683317223143689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6386616858499"/>
          <c:y val="5.6335256474622723E-2"/>
          <c:w val="0.84086570032785413"/>
          <c:h val="0.75853679971020649"/>
        </c:manualLayout>
      </c:layout>
      <c:barChart>
        <c:barDir val="bar"/>
        <c:grouping val="stacked"/>
        <c:varyColors val="0"/>
        <c:ser>
          <c:idx val="0"/>
          <c:order val="0"/>
          <c:tx>
            <c:strRef>
              <c:f>Sheet1!$B$1</c:f>
              <c:strCache>
                <c:ptCount val="1"/>
                <c:pt idx="0">
                  <c:v>France</c:v>
                </c:pt>
              </c:strCache>
            </c:strRef>
          </c:tx>
          <c:spPr>
            <a:solidFill>
              <a:srgbClr val="00B05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Stratford</c:v>
                </c:pt>
                <c:pt idx="1">
                  <c:v>Day Trip Warks</c:v>
                </c:pt>
                <c:pt idx="2">
                  <c:v>All Day Trippers</c:v>
                </c:pt>
              </c:strCache>
            </c:strRef>
          </c:cat>
          <c:val>
            <c:numRef>
              <c:f>Sheet1!$B$2:$B$4</c:f>
              <c:numCache>
                <c:formatCode>0%</c:formatCode>
                <c:ptCount val="3"/>
                <c:pt idx="0">
                  <c:v>0.32</c:v>
                </c:pt>
                <c:pt idx="1">
                  <c:v>0.27</c:v>
                </c:pt>
                <c:pt idx="2">
                  <c:v>0.14000000000000001</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Stratford</c:v>
                </c:pt>
                <c:pt idx="1">
                  <c:v>Day Trip Warks</c:v>
                </c:pt>
                <c:pt idx="2">
                  <c:v>All Day Trippers</c:v>
                </c:pt>
              </c:strCache>
            </c:strRef>
          </c:cat>
          <c:val>
            <c:numRef>
              <c:f>Sheet1!$C$2:$C$4</c:f>
              <c:numCache>
                <c:formatCode>0%</c:formatCode>
                <c:ptCount val="3"/>
                <c:pt idx="0">
                  <c:v>0.19</c:v>
                </c:pt>
                <c:pt idx="1">
                  <c:v>0.17</c:v>
                </c:pt>
                <c:pt idx="2">
                  <c:v>0.15</c:v>
                </c:pt>
              </c:numCache>
            </c:numRef>
          </c:val>
        </c:ser>
        <c:ser>
          <c:idx val="2"/>
          <c:order val="2"/>
          <c:tx>
            <c:strRef>
              <c:f>Sheet1!$D$1</c:f>
              <c:strCache>
                <c:ptCount val="1"/>
                <c:pt idx="0">
                  <c:v>Germany</c:v>
                </c:pt>
              </c:strCache>
            </c:strRef>
          </c:tx>
          <c:spPr>
            <a:solidFill>
              <a:schemeClr val="accent6">
                <a:lumMod val="7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Stratford</c:v>
                </c:pt>
                <c:pt idx="1">
                  <c:v>Day Trip Warks</c:v>
                </c:pt>
                <c:pt idx="2">
                  <c:v>All Day Trippers</c:v>
                </c:pt>
              </c:strCache>
            </c:strRef>
          </c:cat>
          <c:val>
            <c:numRef>
              <c:f>Sheet1!$D$2:$D$4</c:f>
              <c:numCache>
                <c:formatCode>0%</c:formatCode>
                <c:ptCount val="3"/>
                <c:pt idx="0">
                  <c:v>0.06</c:v>
                </c:pt>
                <c:pt idx="1">
                  <c:v>0.06</c:v>
                </c:pt>
                <c:pt idx="2">
                  <c:v>0.14000000000000001</c:v>
                </c:pt>
              </c:numCache>
            </c:numRef>
          </c:val>
        </c:ser>
        <c:ser>
          <c:idx val="3"/>
          <c:order val="3"/>
          <c:tx>
            <c:strRef>
              <c:f>Sheet1!$E$1</c:f>
              <c:strCache>
                <c:ptCount val="1"/>
                <c:pt idx="0">
                  <c:v>Nordics</c:v>
                </c:pt>
              </c:strCache>
            </c:strRef>
          </c:tx>
          <c:spPr>
            <a:solidFill>
              <a:schemeClr val="accent5">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Stratford</c:v>
                </c:pt>
                <c:pt idx="1">
                  <c:v>Day Trip Warks</c:v>
                </c:pt>
                <c:pt idx="2">
                  <c:v>All Day Trippers</c:v>
                </c:pt>
              </c:strCache>
            </c:strRef>
          </c:cat>
          <c:val>
            <c:numRef>
              <c:f>Sheet1!$E$2:$E$4</c:f>
              <c:numCache>
                <c:formatCode>0%</c:formatCode>
                <c:ptCount val="3"/>
                <c:pt idx="0">
                  <c:v>7.0000000000000007E-2</c:v>
                </c:pt>
                <c:pt idx="1">
                  <c:v>0.06</c:v>
                </c:pt>
                <c:pt idx="2">
                  <c:v>0.06</c:v>
                </c:pt>
              </c:numCache>
            </c:numRef>
          </c:val>
        </c:ser>
        <c:ser>
          <c:idx val="4"/>
          <c:order val="4"/>
          <c:tx>
            <c:strRef>
              <c:f>Sheet1!$F$1</c:f>
              <c:strCache>
                <c:ptCount val="1"/>
                <c:pt idx="0">
                  <c:v>Italy</c:v>
                </c:pt>
              </c:strCache>
            </c:strRef>
          </c:tx>
          <c:spPr>
            <a:solidFill>
              <a:schemeClr val="bg2">
                <a:lumMod val="75000"/>
              </a:schemeClr>
            </a:solidFill>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spPr>
              <a:noFill/>
              <a:ln>
                <a:noFill/>
              </a:ln>
              <a:effectLst/>
            </c:spPr>
            <c:txPr>
              <a:bodyPr/>
              <a:lstStyle/>
              <a:p>
                <a:pPr>
                  <a:defRPr sz="7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Stratford</c:v>
                </c:pt>
                <c:pt idx="1">
                  <c:v>Day Trip Warks</c:v>
                </c:pt>
                <c:pt idx="2">
                  <c:v>All Day Trippers</c:v>
                </c:pt>
              </c:strCache>
            </c:strRef>
          </c:cat>
          <c:val>
            <c:numRef>
              <c:f>Sheet1!$F$2:$F$4</c:f>
              <c:numCache>
                <c:formatCode>0%</c:formatCode>
                <c:ptCount val="3"/>
                <c:pt idx="0">
                  <c:v>0.01</c:v>
                </c:pt>
                <c:pt idx="1">
                  <c:v>0.01</c:v>
                </c:pt>
                <c:pt idx="2">
                  <c:v>0.04</c:v>
                </c:pt>
              </c:numCache>
            </c:numRef>
          </c:val>
        </c:ser>
        <c:ser>
          <c:idx val="5"/>
          <c:order val="5"/>
          <c:tx>
            <c:strRef>
              <c:f>Sheet1!$G$1</c:f>
              <c:strCache>
                <c:ptCount val="1"/>
                <c:pt idx="0">
                  <c:v>Spain</c:v>
                </c:pt>
              </c:strCache>
            </c:strRef>
          </c:tx>
          <c:spPr>
            <a:solidFill>
              <a:schemeClr val="bg2">
                <a:lumMod val="60000"/>
                <a:lumOff val="40000"/>
              </a:schemeClr>
            </a:solidFill>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Stratford</c:v>
                </c:pt>
                <c:pt idx="1">
                  <c:v>Day Trip Warks</c:v>
                </c:pt>
                <c:pt idx="2">
                  <c:v>All Day Trippers</c:v>
                </c:pt>
              </c:strCache>
            </c:strRef>
          </c:cat>
          <c:val>
            <c:numRef>
              <c:f>Sheet1!$G$2:$G$4</c:f>
              <c:numCache>
                <c:formatCode>0%</c:formatCode>
                <c:ptCount val="3"/>
                <c:pt idx="0">
                  <c:v>0.01</c:v>
                </c:pt>
                <c:pt idx="1">
                  <c:v>0.01</c:v>
                </c:pt>
                <c:pt idx="2">
                  <c:v>0.03</c:v>
                </c:pt>
              </c:numCache>
            </c:numRef>
          </c:val>
        </c:ser>
        <c:ser>
          <c:idx val="6"/>
          <c:order val="6"/>
          <c:tx>
            <c:strRef>
              <c:f>Sheet1!$H$1</c:f>
              <c:strCache>
                <c:ptCount val="1"/>
                <c:pt idx="0">
                  <c:v>Netherlands</c:v>
                </c:pt>
              </c:strCache>
            </c:strRef>
          </c:tx>
          <c:spPr>
            <a:solidFill>
              <a:srgbClr val="FFC000"/>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Stratford</c:v>
                </c:pt>
                <c:pt idx="1">
                  <c:v>Day Trip Warks</c:v>
                </c:pt>
                <c:pt idx="2">
                  <c:v>All Day Trippers</c:v>
                </c:pt>
              </c:strCache>
            </c:strRef>
          </c:cat>
          <c:val>
            <c:numRef>
              <c:f>Sheet1!$H$2:$H$4</c:f>
              <c:numCache>
                <c:formatCode>0%</c:formatCode>
                <c:ptCount val="3"/>
                <c:pt idx="0">
                  <c:v>0.03</c:v>
                </c:pt>
                <c:pt idx="1">
                  <c:v>0.06</c:v>
                </c:pt>
                <c:pt idx="2">
                  <c:v>0.06</c:v>
                </c:pt>
              </c:numCache>
            </c:numRef>
          </c:val>
        </c:ser>
        <c:ser>
          <c:idx val="7"/>
          <c:order val="7"/>
          <c:tx>
            <c:strRef>
              <c:f>Sheet1!$I$1</c:f>
              <c:strCache>
                <c:ptCount val="1"/>
                <c:pt idx="0">
                  <c:v>Australia</c:v>
                </c:pt>
              </c:strCache>
            </c:strRef>
          </c:tx>
          <c:spPr>
            <a:solidFill>
              <a:schemeClr val="accent2">
                <a:lumMod val="40000"/>
                <a:lumOff val="60000"/>
              </a:schemeClr>
            </a:solidFill>
          </c:spPr>
          <c:invertIfNegative val="0"/>
          <c:dLbls>
            <c:dLbl>
              <c:idx val="0"/>
              <c:delete val="1"/>
              <c:extLst>
                <c:ext xmlns:c15="http://schemas.microsoft.com/office/drawing/2012/chart" uri="{CE6537A1-D6FC-4f65-9D91-7224C49458BB}"/>
              </c:extLst>
            </c:dLbl>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Stratford</c:v>
                </c:pt>
                <c:pt idx="1">
                  <c:v>Day Trip Warks</c:v>
                </c:pt>
                <c:pt idx="2">
                  <c:v>All Day Trippers</c:v>
                </c:pt>
              </c:strCache>
            </c:strRef>
          </c:cat>
          <c:val>
            <c:numRef>
              <c:f>Sheet1!$I$2:$I$4</c:f>
              <c:numCache>
                <c:formatCode>0%</c:formatCode>
                <c:ptCount val="3"/>
                <c:pt idx="0">
                  <c:v>0.01</c:v>
                </c:pt>
                <c:pt idx="1">
                  <c:v>0.02</c:v>
                </c:pt>
                <c:pt idx="2">
                  <c:v>0.04</c:v>
                </c:pt>
              </c:numCache>
            </c:numRef>
          </c:val>
        </c:ser>
        <c:ser>
          <c:idx val="8"/>
          <c:order val="8"/>
          <c:tx>
            <c:strRef>
              <c:f>Sheet1!$J$1</c:f>
              <c:strCache>
                <c:ptCount val="1"/>
                <c:pt idx="0">
                  <c:v>China</c:v>
                </c:pt>
              </c:strCache>
            </c:strRef>
          </c:tx>
          <c:spPr>
            <a:solidFill>
              <a:schemeClr val="accent2">
                <a:lumMod val="20000"/>
                <a:lumOff val="80000"/>
              </a:schemeClr>
            </a:solidFill>
          </c:spPr>
          <c:invertIfNegative val="0"/>
          <c:dLbls>
            <c:delete val="1"/>
          </c:dLbls>
          <c:cat>
            <c:strRef>
              <c:f>Sheet1!$A$2:$A$4</c:f>
              <c:strCache>
                <c:ptCount val="3"/>
                <c:pt idx="0">
                  <c:v>Day Trip Stratford</c:v>
                </c:pt>
                <c:pt idx="1">
                  <c:v>Day Trip Warks</c:v>
                </c:pt>
                <c:pt idx="2">
                  <c:v>All Day Trippers</c:v>
                </c:pt>
              </c:strCache>
            </c:strRef>
          </c:cat>
          <c:val>
            <c:numRef>
              <c:f>Sheet1!$J$2:$J$4</c:f>
              <c:numCache>
                <c:formatCode>0%</c:formatCode>
                <c:ptCount val="3"/>
                <c:pt idx="0">
                  <c:v>0.01</c:v>
                </c:pt>
                <c:pt idx="1">
                  <c:v>0.01</c:v>
                </c:pt>
                <c:pt idx="2">
                  <c:v>0.01</c:v>
                </c:pt>
              </c:numCache>
            </c:numRef>
          </c:val>
        </c:ser>
        <c:ser>
          <c:idx val="9"/>
          <c:order val="9"/>
          <c:tx>
            <c:strRef>
              <c:f>Sheet1!$K$1</c:f>
              <c:strCache>
                <c:ptCount val="1"/>
                <c:pt idx="0">
                  <c:v>Other</c:v>
                </c:pt>
              </c:strCache>
            </c:strRef>
          </c:tx>
          <c:spPr>
            <a:solidFill>
              <a:schemeClr val="bg1">
                <a:lumMod val="8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Stratford</c:v>
                </c:pt>
                <c:pt idx="1">
                  <c:v>Day Trip Warks</c:v>
                </c:pt>
                <c:pt idx="2">
                  <c:v>All Day Trippers</c:v>
                </c:pt>
              </c:strCache>
            </c:strRef>
          </c:cat>
          <c:val>
            <c:numRef>
              <c:f>Sheet1!$K$2:$K$4</c:f>
              <c:numCache>
                <c:formatCode>0%</c:formatCode>
                <c:ptCount val="3"/>
                <c:pt idx="0">
                  <c:v>0.28999999999999998</c:v>
                </c:pt>
                <c:pt idx="1">
                  <c:v>0.33</c:v>
                </c:pt>
                <c:pt idx="2">
                  <c:v>0.33</c:v>
                </c:pt>
              </c:numCache>
            </c:numRef>
          </c:val>
        </c:ser>
        <c:dLbls>
          <c:showLegendKey val="0"/>
          <c:showVal val="1"/>
          <c:showCatName val="0"/>
          <c:showSerName val="0"/>
          <c:showPercent val="0"/>
          <c:showBubbleSize val="0"/>
        </c:dLbls>
        <c:gapWidth val="49"/>
        <c:overlap val="100"/>
        <c:axId val="547714024"/>
        <c:axId val="547714416"/>
      </c:barChart>
      <c:catAx>
        <c:axId val="547714024"/>
        <c:scaling>
          <c:orientation val="minMax"/>
        </c:scaling>
        <c:delete val="0"/>
        <c:axPos val="l"/>
        <c:numFmt formatCode="General" sourceLinked="0"/>
        <c:majorTickMark val="none"/>
        <c:minorTickMark val="none"/>
        <c:tickLblPos val="nextTo"/>
        <c:txPr>
          <a:bodyPr/>
          <a:lstStyle/>
          <a:p>
            <a:pPr>
              <a:defRPr sz="700"/>
            </a:pPr>
            <a:endParaRPr lang="en-US"/>
          </a:p>
        </c:txPr>
        <c:crossAx val="547714416"/>
        <c:crosses val="autoZero"/>
        <c:auto val="1"/>
        <c:lblAlgn val="ctr"/>
        <c:lblOffset val="100"/>
        <c:noMultiLvlLbl val="0"/>
      </c:catAx>
      <c:valAx>
        <c:axId val="547714416"/>
        <c:scaling>
          <c:orientation val="minMax"/>
          <c:max val="1"/>
        </c:scaling>
        <c:delete val="1"/>
        <c:axPos val="b"/>
        <c:numFmt formatCode="0%" sourceLinked="1"/>
        <c:majorTickMark val="out"/>
        <c:minorTickMark val="none"/>
        <c:tickLblPos val="nextTo"/>
        <c:crossAx val="547714024"/>
        <c:crosses val="autoZero"/>
        <c:crossBetween val="between"/>
      </c:valAx>
    </c:plotArea>
    <c:legend>
      <c:legendPos val="b"/>
      <c:layout>
        <c:manualLayout>
          <c:xMode val="edge"/>
          <c:yMode val="edge"/>
          <c:x val="0.12708242353688706"/>
          <c:y val="0.86174574901562351"/>
          <c:w val="0.7633755648195728"/>
          <c:h val="9.5024013693289222E-2"/>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Jan-Mar</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Stratford</c:v>
                </c:pt>
                <c:pt idx="1">
                  <c:v>Day Trip Warks</c:v>
                </c:pt>
                <c:pt idx="2">
                  <c:v>All Day Trippers</c:v>
                </c:pt>
              </c:strCache>
            </c:strRef>
          </c:cat>
          <c:val>
            <c:numRef>
              <c:f>Sheet1!$B$2:$B$4</c:f>
              <c:numCache>
                <c:formatCode>0%</c:formatCode>
                <c:ptCount val="3"/>
                <c:pt idx="0">
                  <c:v>0.1</c:v>
                </c:pt>
                <c:pt idx="1">
                  <c:v>0.13</c:v>
                </c:pt>
                <c:pt idx="2">
                  <c:v>0.15</c:v>
                </c:pt>
              </c:numCache>
            </c:numRef>
          </c:val>
        </c:ser>
        <c:ser>
          <c:idx val="1"/>
          <c:order val="1"/>
          <c:tx>
            <c:strRef>
              <c:f>Sheet1!$C$1</c:f>
              <c:strCache>
                <c:ptCount val="1"/>
                <c:pt idx="0">
                  <c:v>Apr-Jun</c:v>
                </c:pt>
              </c:strCache>
            </c:strRef>
          </c:tx>
          <c:spPr>
            <a:solidFill>
              <a:srgbClr val="FFC00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Stratford</c:v>
                </c:pt>
                <c:pt idx="1">
                  <c:v>Day Trip Warks</c:v>
                </c:pt>
                <c:pt idx="2">
                  <c:v>All Day Trippers</c:v>
                </c:pt>
              </c:strCache>
            </c:strRef>
          </c:cat>
          <c:val>
            <c:numRef>
              <c:f>Sheet1!$C$2:$C$4</c:f>
              <c:numCache>
                <c:formatCode>0%</c:formatCode>
                <c:ptCount val="3"/>
                <c:pt idx="0">
                  <c:v>0.46</c:v>
                </c:pt>
                <c:pt idx="1">
                  <c:v>0.45</c:v>
                </c:pt>
                <c:pt idx="2">
                  <c:v>0.32</c:v>
                </c:pt>
              </c:numCache>
            </c:numRef>
          </c:val>
        </c:ser>
        <c:ser>
          <c:idx val="2"/>
          <c:order val="2"/>
          <c:tx>
            <c:strRef>
              <c:f>Sheet1!$D$1</c:f>
              <c:strCache>
                <c:ptCount val="1"/>
                <c:pt idx="0">
                  <c:v>Jul-Sep</c:v>
                </c:pt>
              </c:strCache>
            </c:strRef>
          </c:tx>
          <c:spPr>
            <a:solidFill>
              <a:srgbClr val="00B05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Stratford</c:v>
                </c:pt>
                <c:pt idx="1">
                  <c:v>Day Trip Warks</c:v>
                </c:pt>
                <c:pt idx="2">
                  <c:v>All Day Trippers</c:v>
                </c:pt>
              </c:strCache>
            </c:strRef>
          </c:cat>
          <c:val>
            <c:numRef>
              <c:f>Sheet1!$D$2:$D$4</c:f>
              <c:numCache>
                <c:formatCode>0%</c:formatCode>
                <c:ptCount val="3"/>
                <c:pt idx="0">
                  <c:v>0.38</c:v>
                </c:pt>
                <c:pt idx="1">
                  <c:v>0.33</c:v>
                </c:pt>
                <c:pt idx="2">
                  <c:v>0.38</c:v>
                </c:pt>
              </c:numCache>
            </c:numRef>
          </c:val>
        </c:ser>
        <c:ser>
          <c:idx val="3"/>
          <c:order val="3"/>
          <c:tx>
            <c:strRef>
              <c:f>Sheet1!$E$1</c:f>
              <c:strCache>
                <c:ptCount val="1"/>
                <c:pt idx="0">
                  <c:v>Oct-Dec</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Stratford</c:v>
                </c:pt>
                <c:pt idx="1">
                  <c:v>Day Trip Warks</c:v>
                </c:pt>
                <c:pt idx="2">
                  <c:v>All Day Trippers</c:v>
                </c:pt>
              </c:strCache>
            </c:strRef>
          </c:cat>
          <c:val>
            <c:numRef>
              <c:f>Sheet1!$E$2:$E$4</c:f>
              <c:numCache>
                <c:formatCode>0%</c:formatCode>
                <c:ptCount val="3"/>
                <c:pt idx="0">
                  <c:v>7.0000000000000007E-2</c:v>
                </c:pt>
                <c:pt idx="1">
                  <c:v>0.08</c:v>
                </c:pt>
                <c:pt idx="2">
                  <c:v>0.16</c:v>
                </c:pt>
              </c:numCache>
            </c:numRef>
          </c:val>
        </c:ser>
        <c:dLbls>
          <c:showLegendKey val="0"/>
          <c:showVal val="1"/>
          <c:showCatName val="0"/>
          <c:showSerName val="0"/>
          <c:showPercent val="0"/>
          <c:showBubbleSize val="0"/>
        </c:dLbls>
        <c:gapWidth val="49"/>
        <c:overlap val="100"/>
        <c:axId val="547714808"/>
        <c:axId val="547715200"/>
      </c:barChart>
      <c:catAx>
        <c:axId val="547714808"/>
        <c:scaling>
          <c:orientation val="minMax"/>
        </c:scaling>
        <c:delete val="0"/>
        <c:axPos val="b"/>
        <c:numFmt formatCode="General" sourceLinked="0"/>
        <c:majorTickMark val="none"/>
        <c:minorTickMark val="none"/>
        <c:tickLblPos val="nextTo"/>
        <c:txPr>
          <a:bodyPr/>
          <a:lstStyle/>
          <a:p>
            <a:pPr>
              <a:defRPr sz="600"/>
            </a:pPr>
            <a:endParaRPr lang="en-US"/>
          </a:p>
        </c:txPr>
        <c:crossAx val="547715200"/>
        <c:crosses val="autoZero"/>
        <c:auto val="1"/>
        <c:lblAlgn val="ctr"/>
        <c:lblOffset val="100"/>
        <c:noMultiLvlLbl val="0"/>
      </c:catAx>
      <c:valAx>
        <c:axId val="547715200"/>
        <c:scaling>
          <c:orientation val="minMax"/>
        </c:scaling>
        <c:delete val="1"/>
        <c:axPos val="l"/>
        <c:numFmt formatCode="0%" sourceLinked="1"/>
        <c:majorTickMark val="none"/>
        <c:minorTickMark val="none"/>
        <c:tickLblPos val="nextTo"/>
        <c:crossAx val="547714808"/>
        <c:crosses val="autoZero"/>
        <c:crossBetween val="between"/>
      </c:valAx>
    </c:plotArea>
    <c:legend>
      <c:legendPos val="b"/>
      <c:layout>
        <c:manualLayout>
          <c:xMode val="edge"/>
          <c:yMode val="edge"/>
          <c:x val="7.3199780437058378E-4"/>
          <c:y val="0.84698142630223361"/>
          <c:w val="0.99926800219562939"/>
          <c:h val="0.10612442945329363"/>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Independent</c:v>
                </c:pt>
              </c:strCache>
            </c:strRef>
          </c:tx>
          <c:spPr>
            <a:solidFill>
              <a:schemeClr val="tx1">
                <a:lumMod val="10000"/>
                <a:lumOff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Stratford</c:v>
                </c:pt>
                <c:pt idx="1">
                  <c:v>Day Trip Warks</c:v>
                </c:pt>
                <c:pt idx="2">
                  <c:v>All Day Trippers</c:v>
                </c:pt>
              </c:strCache>
            </c:strRef>
          </c:cat>
          <c:val>
            <c:numRef>
              <c:f>Sheet1!$B$2:$B$4</c:f>
              <c:numCache>
                <c:formatCode>0%</c:formatCode>
                <c:ptCount val="3"/>
                <c:pt idx="0">
                  <c:v>0.62</c:v>
                </c:pt>
                <c:pt idx="1">
                  <c:v>0.62</c:v>
                </c:pt>
                <c:pt idx="2">
                  <c:v>0.75</c:v>
                </c:pt>
              </c:numCache>
            </c:numRef>
          </c:val>
        </c:ser>
        <c:ser>
          <c:idx val="1"/>
          <c:order val="1"/>
          <c:tx>
            <c:strRef>
              <c:f>Sheet1!$C$1</c:f>
              <c:strCache>
                <c:ptCount val="1"/>
                <c:pt idx="0">
                  <c:v>Package</c:v>
                </c:pt>
              </c:strCache>
            </c:strRef>
          </c:tx>
          <c:spPr>
            <a:solidFill>
              <a:schemeClr val="tx1">
                <a:lumMod val="75000"/>
                <a:lumOff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Stratford</c:v>
                </c:pt>
                <c:pt idx="1">
                  <c:v>Day Trip Warks</c:v>
                </c:pt>
                <c:pt idx="2">
                  <c:v>All Day Trippers</c:v>
                </c:pt>
              </c:strCache>
            </c:strRef>
          </c:cat>
          <c:val>
            <c:numRef>
              <c:f>Sheet1!$C$2:$C$4</c:f>
              <c:numCache>
                <c:formatCode>0%</c:formatCode>
                <c:ptCount val="3"/>
                <c:pt idx="0">
                  <c:v>0.38</c:v>
                </c:pt>
                <c:pt idx="1">
                  <c:v>0.38</c:v>
                </c:pt>
                <c:pt idx="2">
                  <c:v>0.25</c:v>
                </c:pt>
              </c:numCache>
            </c:numRef>
          </c:val>
        </c:ser>
        <c:dLbls>
          <c:showLegendKey val="0"/>
          <c:showVal val="1"/>
          <c:showCatName val="0"/>
          <c:showSerName val="0"/>
          <c:showPercent val="0"/>
          <c:showBubbleSize val="0"/>
        </c:dLbls>
        <c:gapWidth val="49"/>
        <c:overlap val="100"/>
        <c:axId val="547736760"/>
        <c:axId val="547734016"/>
      </c:barChart>
      <c:catAx>
        <c:axId val="547736760"/>
        <c:scaling>
          <c:orientation val="minMax"/>
        </c:scaling>
        <c:delete val="0"/>
        <c:axPos val="b"/>
        <c:numFmt formatCode="General" sourceLinked="0"/>
        <c:majorTickMark val="none"/>
        <c:minorTickMark val="none"/>
        <c:tickLblPos val="nextTo"/>
        <c:txPr>
          <a:bodyPr/>
          <a:lstStyle/>
          <a:p>
            <a:pPr>
              <a:defRPr sz="600"/>
            </a:pPr>
            <a:endParaRPr lang="en-US"/>
          </a:p>
        </c:txPr>
        <c:crossAx val="547734016"/>
        <c:crosses val="autoZero"/>
        <c:auto val="1"/>
        <c:lblAlgn val="ctr"/>
        <c:lblOffset val="100"/>
        <c:noMultiLvlLbl val="0"/>
      </c:catAx>
      <c:valAx>
        <c:axId val="547734016"/>
        <c:scaling>
          <c:orientation val="minMax"/>
        </c:scaling>
        <c:delete val="1"/>
        <c:axPos val="l"/>
        <c:numFmt formatCode="0%" sourceLinked="1"/>
        <c:majorTickMark val="none"/>
        <c:minorTickMark val="none"/>
        <c:tickLblPos val="nextTo"/>
        <c:crossAx val="547736760"/>
        <c:crosses val="autoZero"/>
        <c:crossBetween val="between"/>
      </c:valAx>
    </c:plotArea>
    <c:legend>
      <c:legendPos val="b"/>
      <c:layout>
        <c:manualLayout>
          <c:xMode val="edge"/>
          <c:yMode val="edge"/>
          <c:x val="3.2355526775007859E-2"/>
          <c:y val="0.86109621103717549"/>
          <c:w val="0.95151912756551194"/>
          <c:h val="7.0826524042985187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chemeClr val="accent2">
                <a:lumMod val="75000"/>
              </a:schemeClr>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000"/>
      </a:pPr>
      <a:endParaRPr lang="en-US"/>
    </a:p>
  </c:txPr>
  <c:externalData r:id="rId1">
    <c:autoUpdate val="0"/>
  </c:externalData>
  <c:userShapes r:id="rId2"/>
</c:chartSpace>
</file>

<file path=ppt/charts/chart1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Aged 16-34 years</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York</c:v>
                </c:pt>
                <c:pt idx="1">
                  <c:v>Day Trip N.Yorks</c:v>
                </c:pt>
                <c:pt idx="2">
                  <c:v>All Day Trippers</c:v>
                </c:pt>
              </c:strCache>
            </c:strRef>
          </c:cat>
          <c:val>
            <c:numRef>
              <c:f>Sheet1!$B$2:$B$4</c:f>
              <c:numCache>
                <c:formatCode>0%</c:formatCode>
                <c:ptCount val="3"/>
                <c:pt idx="0">
                  <c:v>0.48</c:v>
                </c:pt>
                <c:pt idx="1">
                  <c:v>0.4</c:v>
                </c:pt>
                <c:pt idx="2">
                  <c:v>0.32</c:v>
                </c:pt>
              </c:numCache>
            </c:numRef>
          </c:val>
        </c:ser>
        <c:ser>
          <c:idx val="1"/>
          <c:order val="1"/>
          <c:tx>
            <c:strRef>
              <c:f>Sheet1!$C$1</c:f>
              <c:strCache>
                <c:ptCount val="1"/>
                <c:pt idx="0">
                  <c:v>Aged 35-54 years</c:v>
                </c:pt>
              </c:strCache>
            </c:strRef>
          </c:tx>
          <c:spPr>
            <a:solidFill>
              <a:schemeClr val="accent4"/>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York</c:v>
                </c:pt>
                <c:pt idx="1">
                  <c:v>Day Trip N.Yorks</c:v>
                </c:pt>
                <c:pt idx="2">
                  <c:v>All Day Trippers</c:v>
                </c:pt>
              </c:strCache>
            </c:strRef>
          </c:cat>
          <c:val>
            <c:numRef>
              <c:f>Sheet1!$C$2:$C$4</c:f>
              <c:numCache>
                <c:formatCode>0%</c:formatCode>
                <c:ptCount val="3"/>
                <c:pt idx="0">
                  <c:v>0.24</c:v>
                </c:pt>
                <c:pt idx="1">
                  <c:v>0.3</c:v>
                </c:pt>
                <c:pt idx="2">
                  <c:v>0.43</c:v>
                </c:pt>
              </c:numCache>
            </c:numRef>
          </c:val>
        </c:ser>
        <c:ser>
          <c:idx val="2"/>
          <c:order val="2"/>
          <c:tx>
            <c:strRef>
              <c:f>Sheet1!$D$1</c:f>
              <c:strCache>
                <c:ptCount val="1"/>
                <c:pt idx="0">
                  <c:v>Aged 55 years or over</c:v>
                </c:pt>
              </c:strCache>
            </c:strRef>
          </c:tx>
          <c:spPr>
            <a:solidFill>
              <a:srgbClr val="646363"/>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York</c:v>
                </c:pt>
                <c:pt idx="1">
                  <c:v>Day Trip N.Yorks</c:v>
                </c:pt>
                <c:pt idx="2">
                  <c:v>All Day Trippers</c:v>
                </c:pt>
              </c:strCache>
            </c:strRef>
          </c:cat>
          <c:val>
            <c:numRef>
              <c:f>Sheet1!$D$2:$D$4</c:f>
              <c:numCache>
                <c:formatCode>0%</c:formatCode>
                <c:ptCount val="3"/>
                <c:pt idx="0">
                  <c:v>0.28000000000000003</c:v>
                </c:pt>
                <c:pt idx="1">
                  <c:v>0.3</c:v>
                </c:pt>
                <c:pt idx="2">
                  <c:v>0.25</c:v>
                </c:pt>
              </c:numCache>
            </c:numRef>
          </c:val>
        </c:ser>
        <c:dLbls>
          <c:showLegendKey val="0"/>
          <c:showVal val="1"/>
          <c:showCatName val="0"/>
          <c:showSerName val="0"/>
          <c:showPercent val="0"/>
          <c:showBubbleSize val="0"/>
        </c:dLbls>
        <c:gapWidth val="49"/>
        <c:overlap val="100"/>
        <c:axId val="547735584"/>
        <c:axId val="547728920"/>
      </c:barChart>
      <c:catAx>
        <c:axId val="547735584"/>
        <c:scaling>
          <c:orientation val="minMax"/>
        </c:scaling>
        <c:delete val="0"/>
        <c:axPos val="b"/>
        <c:numFmt formatCode="General" sourceLinked="0"/>
        <c:majorTickMark val="none"/>
        <c:minorTickMark val="none"/>
        <c:tickLblPos val="nextTo"/>
        <c:txPr>
          <a:bodyPr/>
          <a:lstStyle/>
          <a:p>
            <a:pPr>
              <a:defRPr sz="600"/>
            </a:pPr>
            <a:endParaRPr lang="en-US"/>
          </a:p>
        </c:txPr>
        <c:crossAx val="547728920"/>
        <c:crosses val="autoZero"/>
        <c:auto val="1"/>
        <c:lblAlgn val="ctr"/>
        <c:lblOffset val="100"/>
        <c:noMultiLvlLbl val="0"/>
      </c:catAx>
      <c:valAx>
        <c:axId val="547728920"/>
        <c:scaling>
          <c:orientation val="minMax"/>
        </c:scaling>
        <c:delete val="1"/>
        <c:axPos val="l"/>
        <c:numFmt formatCode="0%" sourceLinked="1"/>
        <c:majorTickMark val="none"/>
        <c:minorTickMark val="none"/>
        <c:tickLblPos val="nextTo"/>
        <c:crossAx val="547735584"/>
        <c:crosses val="autoZero"/>
        <c:crossBetween val="between"/>
      </c:valAx>
    </c:plotArea>
    <c:legend>
      <c:legendPos val="b"/>
      <c:layout>
        <c:manualLayout>
          <c:xMode val="edge"/>
          <c:yMode val="edge"/>
          <c:x val="0"/>
          <c:y val="0.86597901418973122"/>
          <c:w val="1"/>
          <c:h val="0.13273953983345216"/>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Male</c:v>
                </c:pt>
              </c:strCache>
            </c:strRef>
          </c:tx>
          <c:spPr>
            <a:solidFill>
              <a:schemeClr val="accent5"/>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York</c:v>
                </c:pt>
                <c:pt idx="1">
                  <c:v>Day Trip N.Yorks</c:v>
                </c:pt>
                <c:pt idx="2">
                  <c:v>All Day Trippers</c:v>
                </c:pt>
              </c:strCache>
            </c:strRef>
          </c:cat>
          <c:val>
            <c:numRef>
              <c:f>Sheet1!$B$2:$B$4</c:f>
              <c:numCache>
                <c:formatCode>0%</c:formatCode>
                <c:ptCount val="3"/>
                <c:pt idx="0">
                  <c:v>0.56000000000000005</c:v>
                </c:pt>
                <c:pt idx="1">
                  <c:v>0.47</c:v>
                </c:pt>
                <c:pt idx="2">
                  <c:v>0.51</c:v>
                </c:pt>
              </c:numCache>
            </c:numRef>
          </c:val>
        </c:ser>
        <c:ser>
          <c:idx val="1"/>
          <c:order val="1"/>
          <c:tx>
            <c:strRef>
              <c:f>Sheet1!$C$1</c:f>
              <c:strCache>
                <c:ptCount val="1"/>
                <c:pt idx="0">
                  <c:v>Female</c:v>
                </c:pt>
              </c:strCache>
            </c:strRef>
          </c:tx>
          <c:spPr>
            <a:solidFill>
              <a:schemeClr val="accent2">
                <a:lumMod val="40000"/>
                <a:lumOff val="6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York</c:v>
                </c:pt>
                <c:pt idx="1">
                  <c:v>Day Trip N.Yorks</c:v>
                </c:pt>
                <c:pt idx="2">
                  <c:v>All Day Trippers</c:v>
                </c:pt>
              </c:strCache>
            </c:strRef>
          </c:cat>
          <c:val>
            <c:numRef>
              <c:f>Sheet1!$C$2:$C$4</c:f>
              <c:numCache>
                <c:formatCode>0%</c:formatCode>
                <c:ptCount val="3"/>
                <c:pt idx="0">
                  <c:v>0.44</c:v>
                </c:pt>
                <c:pt idx="1">
                  <c:v>0.53</c:v>
                </c:pt>
                <c:pt idx="2">
                  <c:v>0.49</c:v>
                </c:pt>
              </c:numCache>
            </c:numRef>
          </c:val>
        </c:ser>
        <c:dLbls>
          <c:showLegendKey val="0"/>
          <c:showVal val="1"/>
          <c:showCatName val="0"/>
          <c:showSerName val="0"/>
          <c:showPercent val="0"/>
          <c:showBubbleSize val="0"/>
        </c:dLbls>
        <c:gapWidth val="49"/>
        <c:overlap val="100"/>
        <c:axId val="547729312"/>
        <c:axId val="547733232"/>
      </c:barChart>
      <c:catAx>
        <c:axId val="547729312"/>
        <c:scaling>
          <c:orientation val="minMax"/>
        </c:scaling>
        <c:delete val="0"/>
        <c:axPos val="b"/>
        <c:numFmt formatCode="General" sourceLinked="0"/>
        <c:majorTickMark val="none"/>
        <c:minorTickMark val="none"/>
        <c:tickLblPos val="nextTo"/>
        <c:txPr>
          <a:bodyPr/>
          <a:lstStyle/>
          <a:p>
            <a:pPr>
              <a:defRPr sz="600"/>
            </a:pPr>
            <a:endParaRPr lang="en-US"/>
          </a:p>
        </c:txPr>
        <c:crossAx val="547733232"/>
        <c:crosses val="autoZero"/>
        <c:auto val="1"/>
        <c:lblAlgn val="ctr"/>
        <c:lblOffset val="100"/>
        <c:noMultiLvlLbl val="0"/>
      </c:catAx>
      <c:valAx>
        <c:axId val="547733232"/>
        <c:scaling>
          <c:orientation val="minMax"/>
        </c:scaling>
        <c:delete val="1"/>
        <c:axPos val="l"/>
        <c:numFmt formatCode="0%" sourceLinked="1"/>
        <c:majorTickMark val="none"/>
        <c:minorTickMark val="none"/>
        <c:tickLblPos val="nextTo"/>
        <c:crossAx val="547729312"/>
        <c:crosses val="autoZero"/>
        <c:crossBetween val="between"/>
      </c:valAx>
    </c:plotArea>
    <c:legend>
      <c:legendPos val="b"/>
      <c:layout>
        <c:manualLayout>
          <c:xMode val="edge"/>
          <c:yMode val="edge"/>
          <c:x val="0.12554654137407381"/>
          <c:y val="0.83161726544551828"/>
          <c:w val="0.71784440182327502"/>
          <c:h val="7.4052432517661734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UK Visitors</c:v>
                </c:pt>
                <c:pt idx="1">
                  <c:v>Day Trippers</c:v>
                </c:pt>
                <c:pt idx="2">
                  <c:v>All Day Trips</c:v>
                </c:pt>
              </c:strCache>
            </c:strRef>
          </c:cat>
          <c:val>
            <c:numRef>
              <c:f>Sheet1!$B$2:$B$4</c:f>
              <c:numCache>
                <c:formatCode>0%</c:formatCode>
                <c:ptCount val="3"/>
                <c:pt idx="0">
                  <c:v>0.39</c:v>
                </c:pt>
                <c:pt idx="1">
                  <c:v>0.2</c:v>
                </c:pt>
                <c:pt idx="2">
                  <c:v>0.15</c:v>
                </c:pt>
              </c:numCache>
            </c:numRef>
          </c:val>
        </c:ser>
        <c:ser>
          <c:idx val="1"/>
          <c:order val="1"/>
          <c:tx>
            <c:strRef>
              <c:f>Sheet1!$C$1</c:f>
              <c:strCache>
                <c:ptCount val="1"/>
                <c:pt idx="0">
                  <c:v>4-7 nights</c:v>
                </c:pt>
              </c:strCache>
            </c:strRef>
          </c:tx>
          <c:spPr>
            <a:solidFill>
              <a:schemeClr val="accent6">
                <a:lumMod val="75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UK Visitors</c:v>
                </c:pt>
                <c:pt idx="1">
                  <c:v>Day Trippers</c:v>
                </c:pt>
                <c:pt idx="2">
                  <c:v>All Day Trips</c:v>
                </c:pt>
              </c:strCache>
            </c:strRef>
          </c:cat>
          <c:val>
            <c:numRef>
              <c:f>Sheet1!$C$2:$C$4</c:f>
              <c:numCache>
                <c:formatCode>0%</c:formatCode>
                <c:ptCount val="3"/>
                <c:pt idx="0">
                  <c:v>0.41</c:v>
                </c:pt>
                <c:pt idx="1">
                  <c:v>0.45</c:v>
                </c:pt>
                <c:pt idx="2">
                  <c:v>0.42</c:v>
                </c:pt>
              </c:numCache>
            </c:numRef>
          </c:val>
        </c:ser>
        <c:ser>
          <c:idx val="2"/>
          <c:order val="2"/>
          <c:tx>
            <c:strRef>
              <c:f>Sheet1!$D$1</c:f>
              <c:strCache>
                <c:ptCount val="1"/>
                <c:pt idx="0">
                  <c:v>8-14 nights</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UK Visitors</c:v>
                </c:pt>
                <c:pt idx="1">
                  <c:v>Day Trippers</c:v>
                </c:pt>
                <c:pt idx="2">
                  <c:v>All Day Trips</c:v>
                </c:pt>
              </c:strCache>
            </c:strRef>
          </c:cat>
          <c:val>
            <c:numRef>
              <c:f>Sheet1!$D$2:$D$4</c:f>
              <c:numCache>
                <c:formatCode>0%</c:formatCode>
                <c:ptCount val="3"/>
                <c:pt idx="0">
                  <c:v>0.14000000000000001</c:v>
                </c:pt>
                <c:pt idx="1">
                  <c:v>0.25</c:v>
                </c:pt>
                <c:pt idx="2">
                  <c:v>0.28999999999999998</c:v>
                </c:pt>
              </c:numCache>
            </c:numRef>
          </c:val>
        </c:ser>
        <c:ser>
          <c:idx val="3"/>
          <c:order val="3"/>
          <c:tx>
            <c:strRef>
              <c:f>Sheet1!$E$1</c:f>
              <c:strCache>
                <c:ptCount val="1"/>
                <c:pt idx="0">
                  <c:v>15+ nights</c:v>
                </c:pt>
              </c:strCache>
            </c:strRef>
          </c:tx>
          <c:spPr>
            <a:solidFill>
              <a:schemeClr val="accent6">
                <a:lumMod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UK Visitors</c:v>
                </c:pt>
                <c:pt idx="1">
                  <c:v>Day Trippers</c:v>
                </c:pt>
                <c:pt idx="2">
                  <c:v>All Day Trips</c:v>
                </c:pt>
              </c:strCache>
            </c:strRef>
          </c:cat>
          <c:val>
            <c:numRef>
              <c:f>Sheet1!$E$2:$E$4</c:f>
              <c:numCache>
                <c:formatCode>0%</c:formatCode>
                <c:ptCount val="3"/>
                <c:pt idx="0">
                  <c:v>0.06</c:v>
                </c:pt>
                <c:pt idx="1">
                  <c:v>0.11</c:v>
                </c:pt>
                <c:pt idx="2">
                  <c:v>0.14000000000000001</c:v>
                </c:pt>
              </c:numCache>
            </c:numRef>
          </c:val>
        </c:ser>
        <c:dLbls>
          <c:showLegendKey val="0"/>
          <c:showVal val="1"/>
          <c:showCatName val="0"/>
          <c:showSerName val="0"/>
          <c:showPercent val="0"/>
          <c:showBubbleSize val="0"/>
        </c:dLbls>
        <c:gapWidth val="49"/>
        <c:overlap val="100"/>
        <c:axId val="561164312"/>
        <c:axId val="561169800"/>
      </c:barChart>
      <c:catAx>
        <c:axId val="561164312"/>
        <c:scaling>
          <c:orientation val="minMax"/>
        </c:scaling>
        <c:delete val="0"/>
        <c:axPos val="b"/>
        <c:numFmt formatCode="General" sourceLinked="0"/>
        <c:majorTickMark val="none"/>
        <c:minorTickMark val="none"/>
        <c:tickLblPos val="nextTo"/>
        <c:txPr>
          <a:bodyPr/>
          <a:lstStyle/>
          <a:p>
            <a:pPr>
              <a:defRPr sz="800"/>
            </a:pPr>
            <a:endParaRPr lang="en-US"/>
          </a:p>
        </c:txPr>
        <c:crossAx val="561169800"/>
        <c:crosses val="autoZero"/>
        <c:auto val="1"/>
        <c:lblAlgn val="ctr"/>
        <c:lblOffset val="100"/>
        <c:noMultiLvlLbl val="0"/>
      </c:catAx>
      <c:valAx>
        <c:axId val="561169800"/>
        <c:scaling>
          <c:orientation val="minMax"/>
        </c:scaling>
        <c:delete val="1"/>
        <c:axPos val="l"/>
        <c:numFmt formatCode="0%" sourceLinked="1"/>
        <c:majorTickMark val="none"/>
        <c:minorTickMark val="none"/>
        <c:tickLblPos val="nextTo"/>
        <c:crossAx val="561164312"/>
        <c:crosses val="autoZero"/>
        <c:crossBetween val="between"/>
      </c:valAx>
    </c:plotArea>
    <c:legend>
      <c:legendPos val="b"/>
      <c:layout>
        <c:manualLayout>
          <c:xMode val="edge"/>
          <c:yMode val="edge"/>
          <c:x val="7.3199780437058378E-4"/>
          <c:y val="0.84698142630223361"/>
          <c:w val="0.99926800219562939"/>
          <c:h val="9.6683317223143689E-2"/>
        </c:manualLayout>
      </c:layout>
      <c:overlay val="0"/>
      <c:txPr>
        <a:bodyPr/>
        <a:lstStyle/>
        <a:p>
          <a:pPr>
            <a:defRPr sz="9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Air</c:v>
                </c:pt>
              </c:strCache>
            </c:strRef>
          </c:tx>
          <c:spPr>
            <a:solidFill>
              <a:srgbClr val="C0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York</c:v>
                </c:pt>
                <c:pt idx="1">
                  <c:v>Day Trip N.Yorks</c:v>
                </c:pt>
                <c:pt idx="2">
                  <c:v>All Day Trippers</c:v>
                </c:pt>
              </c:strCache>
            </c:strRef>
          </c:cat>
          <c:val>
            <c:numRef>
              <c:f>Sheet1!$B$2:$B$4</c:f>
              <c:numCache>
                <c:formatCode>0%</c:formatCode>
                <c:ptCount val="3"/>
                <c:pt idx="0">
                  <c:v>0.67</c:v>
                </c:pt>
                <c:pt idx="1">
                  <c:v>0.68</c:v>
                </c:pt>
                <c:pt idx="2">
                  <c:v>0.59</c:v>
                </c:pt>
              </c:numCache>
            </c:numRef>
          </c:val>
        </c:ser>
        <c:ser>
          <c:idx val="1"/>
          <c:order val="1"/>
          <c:tx>
            <c:strRef>
              <c:f>Sheet1!$C$1</c:f>
              <c:strCache>
                <c:ptCount val="1"/>
                <c:pt idx="0">
                  <c:v>Foot</c:v>
                </c:pt>
              </c:strCache>
            </c:strRef>
          </c:tx>
          <c:spPr>
            <a:solidFill>
              <a:schemeClr val="bg2">
                <a:lumMod val="60000"/>
                <a:lumOff val="4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York</c:v>
                </c:pt>
                <c:pt idx="1">
                  <c:v>Day Trip N.Yorks</c:v>
                </c:pt>
                <c:pt idx="2">
                  <c:v>All Day Trippers</c:v>
                </c:pt>
              </c:strCache>
            </c:strRef>
          </c:cat>
          <c:val>
            <c:numRef>
              <c:f>Sheet1!$C$2:$C$4</c:f>
              <c:numCache>
                <c:formatCode>0%</c:formatCode>
                <c:ptCount val="3"/>
                <c:pt idx="0">
                  <c:v>0.06</c:v>
                </c:pt>
                <c:pt idx="1">
                  <c:v>0.05</c:v>
                </c:pt>
                <c:pt idx="2">
                  <c:v>0.1</c:v>
                </c:pt>
              </c:numCache>
            </c:numRef>
          </c:val>
        </c:ser>
        <c:ser>
          <c:idx val="2"/>
          <c:order val="2"/>
          <c:tx>
            <c:strRef>
              <c:f>Sheet1!$D$1</c:f>
              <c:strCache>
                <c:ptCount val="1"/>
                <c:pt idx="0">
                  <c:v>Private Vehicle</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York</c:v>
                </c:pt>
                <c:pt idx="1">
                  <c:v>Day Trip N.Yorks</c:v>
                </c:pt>
                <c:pt idx="2">
                  <c:v>All Day Trippers</c:v>
                </c:pt>
              </c:strCache>
            </c:strRef>
          </c:cat>
          <c:val>
            <c:numRef>
              <c:f>Sheet1!$D$2:$D$4</c:f>
              <c:numCache>
                <c:formatCode>0%</c:formatCode>
                <c:ptCount val="3"/>
                <c:pt idx="0">
                  <c:v>0.22</c:v>
                </c:pt>
                <c:pt idx="1">
                  <c:v>0.22</c:v>
                </c:pt>
                <c:pt idx="2">
                  <c:v>0.14000000000000001</c:v>
                </c:pt>
              </c:numCache>
            </c:numRef>
          </c:val>
        </c:ser>
        <c:ser>
          <c:idx val="3"/>
          <c:order val="3"/>
          <c:tx>
            <c:strRef>
              <c:f>Sheet1!$E$1</c:f>
              <c:strCache>
                <c:ptCount val="1"/>
                <c:pt idx="0">
                  <c:v>Coach</c:v>
                </c:pt>
              </c:strCache>
            </c:strRef>
          </c:tx>
          <c:spPr>
            <a:solidFill>
              <a:schemeClr val="bg1">
                <a:lumMod val="6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York</c:v>
                </c:pt>
                <c:pt idx="1">
                  <c:v>Day Trip N.Yorks</c:v>
                </c:pt>
                <c:pt idx="2">
                  <c:v>All Day Trippers</c:v>
                </c:pt>
              </c:strCache>
            </c:strRef>
          </c:cat>
          <c:val>
            <c:numRef>
              <c:f>Sheet1!$E$2:$E$4</c:f>
              <c:numCache>
                <c:formatCode>0%</c:formatCode>
                <c:ptCount val="3"/>
                <c:pt idx="0">
                  <c:v>0.06</c:v>
                </c:pt>
                <c:pt idx="1">
                  <c:v>0.05</c:v>
                </c:pt>
                <c:pt idx="2">
                  <c:v>0.17</c:v>
                </c:pt>
              </c:numCache>
            </c:numRef>
          </c:val>
        </c:ser>
        <c:dLbls>
          <c:showLegendKey val="0"/>
          <c:showVal val="1"/>
          <c:showCatName val="0"/>
          <c:showSerName val="0"/>
          <c:showPercent val="0"/>
          <c:showBubbleSize val="0"/>
        </c:dLbls>
        <c:gapWidth val="49"/>
        <c:overlap val="100"/>
        <c:axId val="547726960"/>
        <c:axId val="547727352"/>
      </c:barChart>
      <c:catAx>
        <c:axId val="547726960"/>
        <c:scaling>
          <c:orientation val="minMax"/>
        </c:scaling>
        <c:delete val="0"/>
        <c:axPos val="b"/>
        <c:numFmt formatCode="General" sourceLinked="0"/>
        <c:majorTickMark val="none"/>
        <c:minorTickMark val="none"/>
        <c:tickLblPos val="nextTo"/>
        <c:txPr>
          <a:bodyPr/>
          <a:lstStyle/>
          <a:p>
            <a:pPr>
              <a:defRPr sz="600"/>
            </a:pPr>
            <a:endParaRPr lang="en-US"/>
          </a:p>
        </c:txPr>
        <c:crossAx val="547727352"/>
        <c:crosses val="autoZero"/>
        <c:auto val="1"/>
        <c:lblAlgn val="ctr"/>
        <c:lblOffset val="100"/>
        <c:noMultiLvlLbl val="0"/>
      </c:catAx>
      <c:valAx>
        <c:axId val="547727352"/>
        <c:scaling>
          <c:orientation val="minMax"/>
        </c:scaling>
        <c:delete val="1"/>
        <c:axPos val="l"/>
        <c:numFmt formatCode="0%" sourceLinked="1"/>
        <c:majorTickMark val="none"/>
        <c:minorTickMark val="none"/>
        <c:tickLblPos val="nextTo"/>
        <c:crossAx val="547726960"/>
        <c:crosses val="autoZero"/>
        <c:crossBetween val="between"/>
      </c:valAx>
    </c:plotArea>
    <c:legend>
      <c:legendPos val="b"/>
      <c:layout>
        <c:manualLayout>
          <c:xMode val="edge"/>
          <c:yMode val="edge"/>
          <c:x val="4.5782782545438286E-2"/>
          <c:y val="0.8367386523977568"/>
          <c:w val="0.95035770902360273"/>
          <c:h val="0.12529637989080408"/>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4142693139659945"/>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York</c:v>
                </c:pt>
                <c:pt idx="1">
                  <c:v>Day Trip N.Yorks</c:v>
                </c:pt>
                <c:pt idx="2">
                  <c:v>All Day Trippers</c:v>
                </c:pt>
              </c:strCache>
            </c:strRef>
          </c:cat>
          <c:val>
            <c:numRef>
              <c:f>Sheet1!$B$2:$B$4</c:f>
              <c:numCache>
                <c:formatCode>0%</c:formatCode>
                <c:ptCount val="3"/>
                <c:pt idx="0">
                  <c:v>0.06</c:v>
                </c:pt>
                <c:pt idx="1">
                  <c:v>0.06</c:v>
                </c:pt>
                <c:pt idx="2">
                  <c:v>0.2</c:v>
                </c:pt>
              </c:numCache>
            </c:numRef>
          </c:val>
        </c:ser>
        <c:ser>
          <c:idx val="1"/>
          <c:order val="1"/>
          <c:tx>
            <c:strRef>
              <c:f>Sheet1!$C$1</c:f>
              <c:strCache>
                <c:ptCount val="1"/>
                <c:pt idx="0">
                  <c:v>4-7 nights</c:v>
                </c:pt>
              </c:strCache>
            </c:strRef>
          </c:tx>
          <c:spPr>
            <a:solidFill>
              <a:schemeClr val="accent6">
                <a:lumMod val="75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York</c:v>
                </c:pt>
                <c:pt idx="1">
                  <c:v>Day Trip N.Yorks</c:v>
                </c:pt>
                <c:pt idx="2">
                  <c:v>All Day Trippers</c:v>
                </c:pt>
              </c:strCache>
            </c:strRef>
          </c:cat>
          <c:val>
            <c:numRef>
              <c:f>Sheet1!$C$2:$C$4</c:f>
              <c:numCache>
                <c:formatCode>0%</c:formatCode>
                <c:ptCount val="3"/>
                <c:pt idx="0">
                  <c:v>0.31</c:v>
                </c:pt>
                <c:pt idx="1">
                  <c:v>0.28000000000000003</c:v>
                </c:pt>
                <c:pt idx="2">
                  <c:v>0.45</c:v>
                </c:pt>
              </c:numCache>
            </c:numRef>
          </c:val>
        </c:ser>
        <c:ser>
          <c:idx val="2"/>
          <c:order val="2"/>
          <c:tx>
            <c:strRef>
              <c:f>Sheet1!$D$1</c:f>
              <c:strCache>
                <c:ptCount val="1"/>
                <c:pt idx="0">
                  <c:v>8-14 nights</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York</c:v>
                </c:pt>
                <c:pt idx="1">
                  <c:v>Day Trip N.Yorks</c:v>
                </c:pt>
                <c:pt idx="2">
                  <c:v>All Day Trippers</c:v>
                </c:pt>
              </c:strCache>
            </c:strRef>
          </c:cat>
          <c:val>
            <c:numRef>
              <c:f>Sheet1!$D$2:$D$4</c:f>
              <c:numCache>
                <c:formatCode>0%</c:formatCode>
                <c:ptCount val="3"/>
                <c:pt idx="0">
                  <c:v>0.3</c:v>
                </c:pt>
                <c:pt idx="1">
                  <c:v>0.33</c:v>
                </c:pt>
                <c:pt idx="2">
                  <c:v>0.25</c:v>
                </c:pt>
              </c:numCache>
            </c:numRef>
          </c:val>
        </c:ser>
        <c:ser>
          <c:idx val="3"/>
          <c:order val="3"/>
          <c:tx>
            <c:strRef>
              <c:f>Sheet1!$E$1</c:f>
              <c:strCache>
                <c:ptCount val="1"/>
                <c:pt idx="0">
                  <c:v>15+ nights</c:v>
                </c:pt>
              </c:strCache>
            </c:strRef>
          </c:tx>
          <c:spPr>
            <a:solidFill>
              <a:schemeClr val="accent6">
                <a:lumMod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York</c:v>
                </c:pt>
                <c:pt idx="1">
                  <c:v>Day Trip N.Yorks</c:v>
                </c:pt>
                <c:pt idx="2">
                  <c:v>All Day Trippers</c:v>
                </c:pt>
              </c:strCache>
            </c:strRef>
          </c:cat>
          <c:val>
            <c:numRef>
              <c:f>Sheet1!$E$2:$E$4</c:f>
              <c:numCache>
                <c:formatCode>0%</c:formatCode>
                <c:ptCount val="3"/>
                <c:pt idx="0">
                  <c:v>0.33</c:v>
                </c:pt>
                <c:pt idx="1">
                  <c:v>0.33</c:v>
                </c:pt>
                <c:pt idx="2">
                  <c:v>0.11</c:v>
                </c:pt>
              </c:numCache>
            </c:numRef>
          </c:val>
        </c:ser>
        <c:dLbls>
          <c:showLegendKey val="0"/>
          <c:showVal val="1"/>
          <c:showCatName val="0"/>
          <c:showSerName val="0"/>
          <c:showPercent val="0"/>
          <c:showBubbleSize val="0"/>
        </c:dLbls>
        <c:gapWidth val="49"/>
        <c:overlap val="100"/>
        <c:axId val="547733624"/>
        <c:axId val="547735192"/>
      </c:barChart>
      <c:catAx>
        <c:axId val="547733624"/>
        <c:scaling>
          <c:orientation val="minMax"/>
        </c:scaling>
        <c:delete val="0"/>
        <c:axPos val="b"/>
        <c:numFmt formatCode="General" sourceLinked="0"/>
        <c:majorTickMark val="none"/>
        <c:minorTickMark val="none"/>
        <c:tickLblPos val="nextTo"/>
        <c:txPr>
          <a:bodyPr/>
          <a:lstStyle/>
          <a:p>
            <a:pPr>
              <a:defRPr sz="600"/>
            </a:pPr>
            <a:endParaRPr lang="en-US"/>
          </a:p>
        </c:txPr>
        <c:crossAx val="547735192"/>
        <c:crosses val="autoZero"/>
        <c:auto val="1"/>
        <c:lblAlgn val="ctr"/>
        <c:lblOffset val="100"/>
        <c:noMultiLvlLbl val="0"/>
      </c:catAx>
      <c:valAx>
        <c:axId val="547735192"/>
        <c:scaling>
          <c:orientation val="minMax"/>
        </c:scaling>
        <c:delete val="1"/>
        <c:axPos val="l"/>
        <c:numFmt formatCode="0%" sourceLinked="1"/>
        <c:majorTickMark val="none"/>
        <c:minorTickMark val="none"/>
        <c:tickLblPos val="nextTo"/>
        <c:crossAx val="547733624"/>
        <c:crosses val="autoZero"/>
        <c:crossBetween val="between"/>
      </c:valAx>
    </c:plotArea>
    <c:legend>
      <c:legendPos val="b"/>
      <c:layout>
        <c:manualLayout>
          <c:xMode val="edge"/>
          <c:yMode val="edge"/>
          <c:x val="7.3207749308097495E-4"/>
          <c:y val="0.82242583171200334"/>
          <c:w val="0.99926800219562939"/>
          <c:h val="9.6683317223143689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6386616858499"/>
          <c:y val="5.6335256474622723E-2"/>
          <c:w val="0.84086570032785413"/>
          <c:h val="0.75853679971020649"/>
        </c:manualLayout>
      </c:layout>
      <c:barChart>
        <c:barDir val="bar"/>
        <c:grouping val="stacked"/>
        <c:varyColors val="0"/>
        <c:ser>
          <c:idx val="0"/>
          <c:order val="0"/>
          <c:tx>
            <c:strRef>
              <c:f>Sheet1!$B$1</c:f>
              <c:strCache>
                <c:ptCount val="1"/>
                <c:pt idx="0">
                  <c:v>France</c:v>
                </c:pt>
              </c:strCache>
            </c:strRef>
          </c:tx>
          <c:spPr>
            <a:solidFill>
              <a:srgbClr val="00B05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York</c:v>
                </c:pt>
                <c:pt idx="1">
                  <c:v>Day Trip N.Yorks</c:v>
                </c:pt>
                <c:pt idx="2">
                  <c:v>All Day Trippers</c:v>
                </c:pt>
              </c:strCache>
            </c:strRef>
          </c:cat>
          <c:val>
            <c:numRef>
              <c:f>Sheet1!$B$2:$B$4</c:f>
              <c:numCache>
                <c:formatCode>0%</c:formatCode>
                <c:ptCount val="3"/>
                <c:pt idx="0">
                  <c:v>7.0000000000000007E-2</c:v>
                </c:pt>
                <c:pt idx="1">
                  <c:v>0.05</c:v>
                </c:pt>
                <c:pt idx="2">
                  <c:v>0.14000000000000001</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York</c:v>
                </c:pt>
                <c:pt idx="1">
                  <c:v>Day Trip N.Yorks</c:v>
                </c:pt>
                <c:pt idx="2">
                  <c:v>All Day Trippers</c:v>
                </c:pt>
              </c:strCache>
            </c:strRef>
          </c:cat>
          <c:val>
            <c:numRef>
              <c:f>Sheet1!$C$2:$C$4</c:f>
              <c:numCache>
                <c:formatCode>0%</c:formatCode>
                <c:ptCount val="3"/>
                <c:pt idx="0">
                  <c:v>0.19</c:v>
                </c:pt>
                <c:pt idx="1">
                  <c:v>0.14000000000000001</c:v>
                </c:pt>
                <c:pt idx="2">
                  <c:v>0.15</c:v>
                </c:pt>
              </c:numCache>
            </c:numRef>
          </c:val>
        </c:ser>
        <c:ser>
          <c:idx val="2"/>
          <c:order val="2"/>
          <c:tx>
            <c:strRef>
              <c:f>Sheet1!$D$1</c:f>
              <c:strCache>
                <c:ptCount val="1"/>
                <c:pt idx="0">
                  <c:v>Germany</c:v>
                </c:pt>
              </c:strCache>
            </c:strRef>
          </c:tx>
          <c:spPr>
            <a:solidFill>
              <a:schemeClr val="accent6">
                <a:lumMod val="7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York</c:v>
                </c:pt>
                <c:pt idx="1">
                  <c:v>Day Trip N.Yorks</c:v>
                </c:pt>
                <c:pt idx="2">
                  <c:v>All Day Trippers</c:v>
                </c:pt>
              </c:strCache>
            </c:strRef>
          </c:cat>
          <c:val>
            <c:numRef>
              <c:f>Sheet1!$D$2:$D$4</c:f>
              <c:numCache>
                <c:formatCode>0%</c:formatCode>
                <c:ptCount val="3"/>
                <c:pt idx="0">
                  <c:v>0.17</c:v>
                </c:pt>
                <c:pt idx="1">
                  <c:v>0.14000000000000001</c:v>
                </c:pt>
                <c:pt idx="2">
                  <c:v>0.14000000000000001</c:v>
                </c:pt>
              </c:numCache>
            </c:numRef>
          </c:val>
        </c:ser>
        <c:ser>
          <c:idx val="3"/>
          <c:order val="3"/>
          <c:tx>
            <c:strRef>
              <c:f>Sheet1!$E$1</c:f>
              <c:strCache>
                <c:ptCount val="1"/>
                <c:pt idx="0">
                  <c:v>Nordics</c:v>
                </c:pt>
              </c:strCache>
            </c:strRef>
          </c:tx>
          <c:spPr>
            <a:solidFill>
              <a:schemeClr val="accent5">
                <a:lumMod val="40000"/>
                <a:lumOff val="60000"/>
              </a:schemeClr>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York</c:v>
                </c:pt>
                <c:pt idx="1">
                  <c:v>Day Trip N.Yorks</c:v>
                </c:pt>
                <c:pt idx="2">
                  <c:v>All Day Trippers</c:v>
                </c:pt>
              </c:strCache>
            </c:strRef>
          </c:cat>
          <c:val>
            <c:numRef>
              <c:f>Sheet1!$E$2:$E$4</c:f>
              <c:numCache>
                <c:formatCode>0%</c:formatCode>
                <c:ptCount val="3"/>
                <c:pt idx="0">
                  <c:v>0.02</c:v>
                </c:pt>
                <c:pt idx="1">
                  <c:v>0.04</c:v>
                </c:pt>
                <c:pt idx="2">
                  <c:v>0.06</c:v>
                </c:pt>
              </c:numCache>
            </c:numRef>
          </c:val>
        </c:ser>
        <c:ser>
          <c:idx val="4"/>
          <c:order val="4"/>
          <c:tx>
            <c:strRef>
              <c:f>Sheet1!$F$1</c:f>
              <c:strCache>
                <c:ptCount val="1"/>
                <c:pt idx="0">
                  <c:v>Italy</c:v>
                </c:pt>
              </c:strCache>
            </c:strRef>
          </c:tx>
          <c:spPr>
            <a:solidFill>
              <a:schemeClr val="bg2">
                <a:lumMod val="75000"/>
              </a:schemeClr>
            </a:solidFill>
          </c:spPr>
          <c:invertIfNegative val="0"/>
          <c:dLbls>
            <c:spPr>
              <a:noFill/>
              <a:ln>
                <a:noFill/>
              </a:ln>
              <a:effectLst/>
            </c:spPr>
            <c:txPr>
              <a:bodyPr/>
              <a:lstStyle/>
              <a:p>
                <a:pPr>
                  <a:defRPr sz="7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York</c:v>
                </c:pt>
                <c:pt idx="1">
                  <c:v>Day Trip N.Yorks</c:v>
                </c:pt>
                <c:pt idx="2">
                  <c:v>All Day Trippers</c:v>
                </c:pt>
              </c:strCache>
            </c:strRef>
          </c:cat>
          <c:val>
            <c:numRef>
              <c:f>Sheet1!$F$2:$F$4</c:f>
              <c:numCache>
                <c:formatCode>0%</c:formatCode>
                <c:ptCount val="3"/>
                <c:pt idx="0">
                  <c:v>0.04</c:v>
                </c:pt>
                <c:pt idx="1">
                  <c:v>0.05</c:v>
                </c:pt>
                <c:pt idx="2">
                  <c:v>0.04</c:v>
                </c:pt>
              </c:numCache>
            </c:numRef>
          </c:val>
        </c:ser>
        <c:ser>
          <c:idx val="5"/>
          <c:order val="5"/>
          <c:tx>
            <c:strRef>
              <c:f>Sheet1!$G$1</c:f>
              <c:strCache>
                <c:ptCount val="1"/>
                <c:pt idx="0">
                  <c:v>Spain</c:v>
                </c:pt>
              </c:strCache>
            </c:strRef>
          </c:tx>
          <c:spPr>
            <a:solidFill>
              <a:schemeClr val="bg2">
                <a:lumMod val="60000"/>
                <a:lumOff val="40000"/>
              </a:schemeClr>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York</c:v>
                </c:pt>
                <c:pt idx="1">
                  <c:v>Day Trip N.Yorks</c:v>
                </c:pt>
                <c:pt idx="2">
                  <c:v>All Day Trippers</c:v>
                </c:pt>
              </c:strCache>
            </c:strRef>
          </c:cat>
          <c:val>
            <c:numRef>
              <c:f>Sheet1!$G$2:$G$4</c:f>
              <c:numCache>
                <c:formatCode>0%</c:formatCode>
                <c:ptCount val="3"/>
                <c:pt idx="0">
                  <c:v>0.02</c:v>
                </c:pt>
                <c:pt idx="1">
                  <c:v>7.0000000000000007E-2</c:v>
                </c:pt>
                <c:pt idx="2">
                  <c:v>0.03</c:v>
                </c:pt>
              </c:numCache>
            </c:numRef>
          </c:val>
        </c:ser>
        <c:ser>
          <c:idx val="6"/>
          <c:order val="6"/>
          <c:tx>
            <c:strRef>
              <c:f>Sheet1!$H$1</c:f>
              <c:strCache>
                <c:ptCount val="1"/>
                <c:pt idx="0">
                  <c:v>Netherlands</c:v>
                </c:pt>
              </c:strCache>
            </c:strRef>
          </c:tx>
          <c:spPr>
            <a:solidFill>
              <a:srgbClr val="FFC000"/>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York</c:v>
                </c:pt>
                <c:pt idx="1">
                  <c:v>Day Trip N.Yorks</c:v>
                </c:pt>
                <c:pt idx="2">
                  <c:v>All Day Trippers</c:v>
                </c:pt>
              </c:strCache>
            </c:strRef>
          </c:cat>
          <c:val>
            <c:numRef>
              <c:f>Sheet1!$H$2:$H$4</c:f>
              <c:numCache>
                <c:formatCode>0%</c:formatCode>
                <c:ptCount val="3"/>
                <c:pt idx="0">
                  <c:v>0.06</c:v>
                </c:pt>
                <c:pt idx="1">
                  <c:v>0.08</c:v>
                </c:pt>
                <c:pt idx="2">
                  <c:v>0.06</c:v>
                </c:pt>
              </c:numCache>
            </c:numRef>
          </c:val>
        </c:ser>
        <c:ser>
          <c:idx val="7"/>
          <c:order val="7"/>
          <c:tx>
            <c:strRef>
              <c:f>Sheet1!$I$1</c:f>
              <c:strCache>
                <c:ptCount val="1"/>
                <c:pt idx="0">
                  <c:v>Australia</c:v>
                </c:pt>
              </c:strCache>
            </c:strRef>
          </c:tx>
          <c:spPr>
            <a:solidFill>
              <a:schemeClr val="accent2">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York</c:v>
                </c:pt>
                <c:pt idx="1">
                  <c:v>Day Trip N.Yorks</c:v>
                </c:pt>
                <c:pt idx="2">
                  <c:v>All Day Trippers</c:v>
                </c:pt>
              </c:strCache>
            </c:strRef>
          </c:cat>
          <c:val>
            <c:numRef>
              <c:f>Sheet1!$I$2:$I$4</c:f>
              <c:numCache>
                <c:formatCode>0%</c:formatCode>
                <c:ptCount val="3"/>
                <c:pt idx="0">
                  <c:v>7.0000000000000007E-2</c:v>
                </c:pt>
                <c:pt idx="1">
                  <c:v>7.0000000000000007E-2</c:v>
                </c:pt>
                <c:pt idx="2">
                  <c:v>0.04</c:v>
                </c:pt>
              </c:numCache>
            </c:numRef>
          </c:val>
        </c:ser>
        <c:ser>
          <c:idx val="8"/>
          <c:order val="8"/>
          <c:tx>
            <c:strRef>
              <c:f>Sheet1!$J$1</c:f>
              <c:strCache>
                <c:ptCount val="1"/>
                <c:pt idx="0">
                  <c:v>China</c:v>
                </c:pt>
              </c:strCache>
            </c:strRef>
          </c:tx>
          <c:spPr>
            <a:solidFill>
              <a:schemeClr val="accent2">
                <a:lumMod val="20000"/>
                <a:lumOff val="80000"/>
              </a:schemeClr>
            </a:solidFill>
          </c:spPr>
          <c:invertIfNegative val="0"/>
          <c:dLbls>
            <c:delete val="1"/>
          </c:dLbls>
          <c:cat>
            <c:strRef>
              <c:f>Sheet1!$A$2:$A$4</c:f>
              <c:strCache>
                <c:ptCount val="3"/>
                <c:pt idx="0">
                  <c:v>Day Trip York</c:v>
                </c:pt>
                <c:pt idx="1">
                  <c:v>Day Trip N.Yorks</c:v>
                </c:pt>
                <c:pt idx="2">
                  <c:v>All Day Trippers</c:v>
                </c:pt>
              </c:strCache>
            </c:strRef>
          </c:cat>
          <c:val>
            <c:numRef>
              <c:f>Sheet1!$J$2:$J$4</c:f>
              <c:numCache>
                <c:formatCode>0%</c:formatCode>
                <c:ptCount val="3"/>
                <c:pt idx="0">
                  <c:v>0.01</c:v>
                </c:pt>
                <c:pt idx="1">
                  <c:v>0.01</c:v>
                </c:pt>
                <c:pt idx="2">
                  <c:v>0.01</c:v>
                </c:pt>
              </c:numCache>
            </c:numRef>
          </c:val>
        </c:ser>
        <c:ser>
          <c:idx val="9"/>
          <c:order val="9"/>
          <c:tx>
            <c:strRef>
              <c:f>Sheet1!$K$1</c:f>
              <c:strCache>
                <c:ptCount val="1"/>
                <c:pt idx="0">
                  <c:v>Other</c:v>
                </c:pt>
              </c:strCache>
            </c:strRef>
          </c:tx>
          <c:spPr>
            <a:solidFill>
              <a:schemeClr val="bg1">
                <a:lumMod val="8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York</c:v>
                </c:pt>
                <c:pt idx="1">
                  <c:v>Day Trip N.Yorks</c:v>
                </c:pt>
                <c:pt idx="2">
                  <c:v>All Day Trippers</c:v>
                </c:pt>
              </c:strCache>
            </c:strRef>
          </c:cat>
          <c:val>
            <c:numRef>
              <c:f>Sheet1!$K$2:$K$4</c:f>
              <c:numCache>
                <c:formatCode>0%</c:formatCode>
                <c:ptCount val="3"/>
                <c:pt idx="0">
                  <c:v>0.35</c:v>
                </c:pt>
                <c:pt idx="1">
                  <c:v>0.35</c:v>
                </c:pt>
                <c:pt idx="2">
                  <c:v>0.33</c:v>
                </c:pt>
              </c:numCache>
            </c:numRef>
          </c:val>
        </c:ser>
        <c:dLbls>
          <c:showLegendKey val="0"/>
          <c:showVal val="1"/>
          <c:showCatName val="0"/>
          <c:showSerName val="0"/>
          <c:showPercent val="0"/>
          <c:showBubbleSize val="0"/>
        </c:dLbls>
        <c:gapWidth val="49"/>
        <c:overlap val="100"/>
        <c:axId val="547739112"/>
        <c:axId val="547744992"/>
      </c:barChart>
      <c:catAx>
        <c:axId val="547739112"/>
        <c:scaling>
          <c:orientation val="minMax"/>
        </c:scaling>
        <c:delete val="0"/>
        <c:axPos val="l"/>
        <c:numFmt formatCode="General" sourceLinked="0"/>
        <c:majorTickMark val="none"/>
        <c:minorTickMark val="none"/>
        <c:tickLblPos val="nextTo"/>
        <c:txPr>
          <a:bodyPr/>
          <a:lstStyle/>
          <a:p>
            <a:pPr>
              <a:defRPr sz="700"/>
            </a:pPr>
            <a:endParaRPr lang="en-US"/>
          </a:p>
        </c:txPr>
        <c:crossAx val="547744992"/>
        <c:crosses val="autoZero"/>
        <c:auto val="1"/>
        <c:lblAlgn val="ctr"/>
        <c:lblOffset val="100"/>
        <c:noMultiLvlLbl val="0"/>
      </c:catAx>
      <c:valAx>
        <c:axId val="547744992"/>
        <c:scaling>
          <c:orientation val="minMax"/>
          <c:max val="1"/>
        </c:scaling>
        <c:delete val="1"/>
        <c:axPos val="b"/>
        <c:numFmt formatCode="0%" sourceLinked="1"/>
        <c:majorTickMark val="out"/>
        <c:minorTickMark val="none"/>
        <c:tickLblPos val="nextTo"/>
        <c:crossAx val="547739112"/>
        <c:crosses val="autoZero"/>
        <c:crossBetween val="between"/>
      </c:valAx>
    </c:plotArea>
    <c:legend>
      <c:legendPos val="b"/>
      <c:layout>
        <c:manualLayout>
          <c:xMode val="edge"/>
          <c:yMode val="edge"/>
          <c:x val="0.12708242353688706"/>
          <c:y val="0.86174574901562351"/>
          <c:w val="0.7633755648195728"/>
          <c:h val="9.5024013693289222E-2"/>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Jan-Mar</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York</c:v>
                </c:pt>
                <c:pt idx="1">
                  <c:v>Day Trip N.Yorks</c:v>
                </c:pt>
                <c:pt idx="2">
                  <c:v>All Day Trippers</c:v>
                </c:pt>
              </c:strCache>
            </c:strRef>
          </c:cat>
          <c:val>
            <c:numRef>
              <c:f>Sheet1!$B$2:$B$4</c:f>
              <c:numCache>
                <c:formatCode>0%</c:formatCode>
                <c:ptCount val="3"/>
                <c:pt idx="0">
                  <c:v>0.19</c:v>
                </c:pt>
                <c:pt idx="1">
                  <c:v>0.14000000000000001</c:v>
                </c:pt>
                <c:pt idx="2">
                  <c:v>0.15</c:v>
                </c:pt>
              </c:numCache>
            </c:numRef>
          </c:val>
        </c:ser>
        <c:ser>
          <c:idx val="1"/>
          <c:order val="1"/>
          <c:tx>
            <c:strRef>
              <c:f>Sheet1!$C$1</c:f>
              <c:strCache>
                <c:ptCount val="1"/>
                <c:pt idx="0">
                  <c:v>Apr-Jun</c:v>
                </c:pt>
              </c:strCache>
            </c:strRef>
          </c:tx>
          <c:spPr>
            <a:solidFill>
              <a:srgbClr val="FFC00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York</c:v>
                </c:pt>
                <c:pt idx="1">
                  <c:v>Day Trip N.Yorks</c:v>
                </c:pt>
                <c:pt idx="2">
                  <c:v>All Day Trippers</c:v>
                </c:pt>
              </c:strCache>
            </c:strRef>
          </c:cat>
          <c:val>
            <c:numRef>
              <c:f>Sheet1!$C$2:$C$4</c:f>
              <c:numCache>
                <c:formatCode>0%</c:formatCode>
                <c:ptCount val="3"/>
                <c:pt idx="0">
                  <c:v>0.24</c:v>
                </c:pt>
                <c:pt idx="1">
                  <c:v>0.25</c:v>
                </c:pt>
                <c:pt idx="2">
                  <c:v>0.32</c:v>
                </c:pt>
              </c:numCache>
            </c:numRef>
          </c:val>
        </c:ser>
        <c:ser>
          <c:idx val="2"/>
          <c:order val="2"/>
          <c:tx>
            <c:strRef>
              <c:f>Sheet1!$D$1</c:f>
              <c:strCache>
                <c:ptCount val="1"/>
                <c:pt idx="0">
                  <c:v>Jul-Sep</c:v>
                </c:pt>
              </c:strCache>
            </c:strRef>
          </c:tx>
          <c:spPr>
            <a:solidFill>
              <a:srgbClr val="00B05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York</c:v>
                </c:pt>
                <c:pt idx="1">
                  <c:v>Day Trip N.Yorks</c:v>
                </c:pt>
                <c:pt idx="2">
                  <c:v>All Day Trippers</c:v>
                </c:pt>
              </c:strCache>
            </c:strRef>
          </c:cat>
          <c:val>
            <c:numRef>
              <c:f>Sheet1!$D$2:$D$4</c:f>
              <c:numCache>
                <c:formatCode>0%</c:formatCode>
                <c:ptCount val="3"/>
                <c:pt idx="0">
                  <c:v>0.44</c:v>
                </c:pt>
                <c:pt idx="1">
                  <c:v>0.49</c:v>
                </c:pt>
                <c:pt idx="2">
                  <c:v>0.38</c:v>
                </c:pt>
              </c:numCache>
            </c:numRef>
          </c:val>
        </c:ser>
        <c:ser>
          <c:idx val="3"/>
          <c:order val="3"/>
          <c:tx>
            <c:strRef>
              <c:f>Sheet1!$E$1</c:f>
              <c:strCache>
                <c:ptCount val="1"/>
                <c:pt idx="0">
                  <c:v>Oct-Dec</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York</c:v>
                </c:pt>
                <c:pt idx="1">
                  <c:v>Day Trip N.Yorks</c:v>
                </c:pt>
                <c:pt idx="2">
                  <c:v>All Day Trippers</c:v>
                </c:pt>
              </c:strCache>
            </c:strRef>
          </c:cat>
          <c:val>
            <c:numRef>
              <c:f>Sheet1!$E$2:$E$4</c:f>
              <c:numCache>
                <c:formatCode>0%</c:formatCode>
                <c:ptCount val="3"/>
                <c:pt idx="0">
                  <c:v>0.13</c:v>
                </c:pt>
                <c:pt idx="1">
                  <c:v>0.12</c:v>
                </c:pt>
                <c:pt idx="2">
                  <c:v>0.16</c:v>
                </c:pt>
              </c:numCache>
            </c:numRef>
          </c:val>
        </c:ser>
        <c:dLbls>
          <c:showLegendKey val="0"/>
          <c:showVal val="1"/>
          <c:showCatName val="0"/>
          <c:showSerName val="0"/>
          <c:showPercent val="0"/>
          <c:showBubbleSize val="0"/>
        </c:dLbls>
        <c:gapWidth val="49"/>
        <c:overlap val="100"/>
        <c:axId val="547745384"/>
        <c:axId val="547740680"/>
      </c:barChart>
      <c:catAx>
        <c:axId val="547745384"/>
        <c:scaling>
          <c:orientation val="minMax"/>
        </c:scaling>
        <c:delete val="0"/>
        <c:axPos val="b"/>
        <c:numFmt formatCode="General" sourceLinked="0"/>
        <c:majorTickMark val="none"/>
        <c:minorTickMark val="none"/>
        <c:tickLblPos val="nextTo"/>
        <c:txPr>
          <a:bodyPr/>
          <a:lstStyle/>
          <a:p>
            <a:pPr>
              <a:defRPr sz="600"/>
            </a:pPr>
            <a:endParaRPr lang="en-US"/>
          </a:p>
        </c:txPr>
        <c:crossAx val="547740680"/>
        <c:crosses val="autoZero"/>
        <c:auto val="1"/>
        <c:lblAlgn val="ctr"/>
        <c:lblOffset val="100"/>
        <c:noMultiLvlLbl val="0"/>
      </c:catAx>
      <c:valAx>
        <c:axId val="547740680"/>
        <c:scaling>
          <c:orientation val="minMax"/>
        </c:scaling>
        <c:delete val="1"/>
        <c:axPos val="l"/>
        <c:numFmt formatCode="0%" sourceLinked="1"/>
        <c:majorTickMark val="none"/>
        <c:minorTickMark val="none"/>
        <c:tickLblPos val="nextTo"/>
        <c:crossAx val="547745384"/>
        <c:crosses val="autoZero"/>
        <c:crossBetween val="between"/>
      </c:valAx>
    </c:plotArea>
    <c:legend>
      <c:legendPos val="b"/>
      <c:layout>
        <c:manualLayout>
          <c:xMode val="edge"/>
          <c:yMode val="edge"/>
          <c:x val="7.3199780437058378E-4"/>
          <c:y val="0.84698142630223361"/>
          <c:w val="0.99926800219562939"/>
          <c:h val="0.10612442945329363"/>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Independent</c:v>
                </c:pt>
              </c:strCache>
            </c:strRef>
          </c:tx>
          <c:spPr>
            <a:solidFill>
              <a:schemeClr val="tx1">
                <a:lumMod val="10000"/>
                <a:lumOff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York</c:v>
                </c:pt>
                <c:pt idx="1">
                  <c:v>Day Trip N.Yorks</c:v>
                </c:pt>
                <c:pt idx="2">
                  <c:v>All Day Trippers</c:v>
                </c:pt>
              </c:strCache>
            </c:strRef>
          </c:cat>
          <c:val>
            <c:numRef>
              <c:f>Sheet1!$B$2:$B$4</c:f>
              <c:numCache>
                <c:formatCode>0%</c:formatCode>
                <c:ptCount val="3"/>
                <c:pt idx="0">
                  <c:v>0.87</c:v>
                </c:pt>
                <c:pt idx="1">
                  <c:v>0.86</c:v>
                </c:pt>
                <c:pt idx="2">
                  <c:v>0.75</c:v>
                </c:pt>
              </c:numCache>
            </c:numRef>
          </c:val>
        </c:ser>
        <c:ser>
          <c:idx val="1"/>
          <c:order val="1"/>
          <c:tx>
            <c:strRef>
              <c:f>Sheet1!$C$1</c:f>
              <c:strCache>
                <c:ptCount val="1"/>
                <c:pt idx="0">
                  <c:v>Package</c:v>
                </c:pt>
              </c:strCache>
            </c:strRef>
          </c:tx>
          <c:spPr>
            <a:solidFill>
              <a:schemeClr val="tx1">
                <a:lumMod val="75000"/>
                <a:lumOff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York</c:v>
                </c:pt>
                <c:pt idx="1">
                  <c:v>Day Trip N.Yorks</c:v>
                </c:pt>
                <c:pt idx="2">
                  <c:v>All Day Trippers</c:v>
                </c:pt>
              </c:strCache>
            </c:strRef>
          </c:cat>
          <c:val>
            <c:numRef>
              <c:f>Sheet1!$C$2:$C$4</c:f>
              <c:numCache>
                <c:formatCode>0%</c:formatCode>
                <c:ptCount val="3"/>
                <c:pt idx="0">
                  <c:v>0.13</c:v>
                </c:pt>
                <c:pt idx="1">
                  <c:v>0.14000000000000001</c:v>
                </c:pt>
                <c:pt idx="2">
                  <c:v>0.25</c:v>
                </c:pt>
              </c:numCache>
            </c:numRef>
          </c:val>
        </c:ser>
        <c:dLbls>
          <c:showLegendKey val="0"/>
          <c:showVal val="1"/>
          <c:showCatName val="0"/>
          <c:showSerName val="0"/>
          <c:showPercent val="0"/>
          <c:showBubbleSize val="0"/>
        </c:dLbls>
        <c:gapWidth val="49"/>
        <c:overlap val="100"/>
        <c:axId val="547749304"/>
        <c:axId val="547746168"/>
      </c:barChart>
      <c:catAx>
        <c:axId val="547749304"/>
        <c:scaling>
          <c:orientation val="minMax"/>
        </c:scaling>
        <c:delete val="0"/>
        <c:axPos val="b"/>
        <c:numFmt formatCode="General" sourceLinked="0"/>
        <c:majorTickMark val="none"/>
        <c:minorTickMark val="none"/>
        <c:tickLblPos val="nextTo"/>
        <c:txPr>
          <a:bodyPr/>
          <a:lstStyle/>
          <a:p>
            <a:pPr>
              <a:defRPr sz="600"/>
            </a:pPr>
            <a:endParaRPr lang="en-US"/>
          </a:p>
        </c:txPr>
        <c:crossAx val="547746168"/>
        <c:crosses val="autoZero"/>
        <c:auto val="1"/>
        <c:lblAlgn val="ctr"/>
        <c:lblOffset val="100"/>
        <c:noMultiLvlLbl val="0"/>
      </c:catAx>
      <c:valAx>
        <c:axId val="547746168"/>
        <c:scaling>
          <c:orientation val="minMax"/>
        </c:scaling>
        <c:delete val="1"/>
        <c:axPos val="l"/>
        <c:numFmt formatCode="0%" sourceLinked="1"/>
        <c:majorTickMark val="none"/>
        <c:minorTickMark val="none"/>
        <c:tickLblPos val="nextTo"/>
        <c:crossAx val="547749304"/>
        <c:crosses val="autoZero"/>
        <c:crossBetween val="between"/>
      </c:valAx>
    </c:plotArea>
    <c:legend>
      <c:legendPos val="b"/>
      <c:layout>
        <c:manualLayout>
          <c:xMode val="edge"/>
          <c:yMode val="edge"/>
          <c:x val="3.2355526775007859E-2"/>
          <c:y val="0.86109621103717549"/>
          <c:w val="0.95151912756551194"/>
          <c:h val="7.0826524042985187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chemeClr val="accent2">
                <a:lumMod val="75000"/>
              </a:schemeClr>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19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Aged 16-34 years</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Trippers to Liverpool</c:v>
                </c:pt>
                <c:pt idx="1">
                  <c:v>Day Trippers to Merseyside</c:v>
                </c:pt>
                <c:pt idx="2">
                  <c:v>All Day Trippers</c:v>
                </c:pt>
              </c:strCache>
            </c:strRef>
          </c:cat>
          <c:val>
            <c:numRef>
              <c:f>Sheet1!$B$2:$B$4</c:f>
              <c:numCache>
                <c:formatCode>0%</c:formatCode>
                <c:ptCount val="3"/>
                <c:pt idx="0">
                  <c:v>0.44</c:v>
                </c:pt>
                <c:pt idx="1">
                  <c:v>0.42</c:v>
                </c:pt>
                <c:pt idx="2">
                  <c:v>0.32</c:v>
                </c:pt>
              </c:numCache>
            </c:numRef>
          </c:val>
        </c:ser>
        <c:ser>
          <c:idx val="1"/>
          <c:order val="1"/>
          <c:tx>
            <c:strRef>
              <c:f>Sheet1!$C$1</c:f>
              <c:strCache>
                <c:ptCount val="1"/>
                <c:pt idx="0">
                  <c:v>Aged 35-54 years</c:v>
                </c:pt>
              </c:strCache>
            </c:strRef>
          </c:tx>
          <c:spPr>
            <a:solidFill>
              <a:schemeClr val="accent4"/>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Trippers to Liverpool</c:v>
                </c:pt>
                <c:pt idx="1">
                  <c:v>Day Trippers to Merseyside</c:v>
                </c:pt>
                <c:pt idx="2">
                  <c:v>All Day Trippers</c:v>
                </c:pt>
              </c:strCache>
            </c:strRef>
          </c:cat>
          <c:val>
            <c:numRef>
              <c:f>Sheet1!$C$2:$C$4</c:f>
              <c:numCache>
                <c:formatCode>0%</c:formatCode>
                <c:ptCount val="3"/>
                <c:pt idx="0">
                  <c:v>0.39</c:v>
                </c:pt>
                <c:pt idx="1">
                  <c:v>0.37</c:v>
                </c:pt>
                <c:pt idx="2">
                  <c:v>0.43</c:v>
                </c:pt>
              </c:numCache>
            </c:numRef>
          </c:val>
        </c:ser>
        <c:ser>
          <c:idx val="2"/>
          <c:order val="2"/>
          <c:tx>
            <c:strRef>
              <c:f>Sheet1!$D$1</c:f>
              <c:strCache>
                <c:ptCount val="1"/>
                <c:pt idx="0">
                  <c:v>Aged 55 years or over</c:v>
                </c:pt>
              </c:strCache>
            </c:strRef>
          </c:tx>
          <c:spPr>
            <a:solidFill>
              <a:srgbClr val="646363"/>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Trippers to Liverpool</c:v>
                </c:pt>
                <c:pt idx="1">
                  <c:v>Day Trippers to Merseyside</c:v>
                </c:pt>
                <c:pt idx="2">
                  <c:v>All Day Trippers</c:v>
                </c:pt>
              </c:strCache>
            </c:strRef>
          </c:cat>
          <c:val>
            <c:numRef>
              <c:f>Sheet1!$D$2:$D$4</c:f>
              <c:numCache>
                <c:formatCode>0%</c:formatCode>
                <c:ptCount val="3"/>
                <c:pt idx="0">
                  <c:v>0.17</c:v>
                </c:pt>
                <c:pt idx="1">
                  <c:v>0.22</c:v>
                </c:pt>
                <c:pt idx="2">
                  <c:v>0.25</c:v>
                </c:pt>
              </c:numCache>
            </c:numRef>
          </c:val>
        </c:ser>
        <c:dLbls>
          <c:showLegendKey val="0"/>
          <c:showVal val="1"/>
          <c:showCatName val="0"/>
          <c:showSerName val="0"/>
          <c:showPercent val="0"/>
          <c:showBubbleSize val="0"/>
        </c:dLbls>
        <c:gapWidth val="49"/>
        <c:overlap val="100"/>
        <c:axId val="547747344"/>
        <c:axId val="547750872"/>
      </c:barChart>
      <c:catAx>
        <c:axId val="547747344"/>
        <c:scaling>
          <c:orientation val="minMax"/>
        </c:scaling>
        <c:delete val="0"/>
        <c:axPos val="b"/>
        <c:numFmt formatCode="General" sourceLinked="0"/>
        <c:majorTickMark val="none"/>
        <c:minorTickMark val="none"/>
        <c:tickLblPos val="nextTo"/>
        <c:txPr>
          <a:bodyPr/>
          <a:lstStyle/>
          <a:p>
            <a:pPr>
              <a:defRPr sz="600"/>
            </a:pPr>
            <a:endParaRPr lang="en-US"/>
          </a:p>
        </c:txPr>
        <c:crossAx val="547750872"/>
        <c:crosses val="autoZero"/>
        <c:auto val="1"/>
        <c:lblAlgn val="ctr"/>
        <c:lblOffset val="100"/>
        <c:noMultiLvlLbl val="0"/>
      </c:catAx>
      <c:valAx>
        <c:axId val="547750872"/>
        <c:scaling>
          <c:orientation val="minMax"/>
        </c:scaling>
        <c:delete val="1"/>
        <c:axPos val="l"/>
        <c:numFmt formatCode="0%" sourceLinked="1"/>
        <c:majorTickMark val="none"/>
        <c:minorTickMark val="none"/>
        <c:tickLblPos val="nextTo"/>
        <c:crossAx val="547747344"/>
        <c:crosses val="autoZero"/>
        <c:crossBetween val="between"/>
      </c:valAx>
    </c:plotArea>
    <c:legend>
      <c:legendPos val="b"/>
      <c:layout>
        <c:manualLayout>
          <c:xMode val="edge"/>
          <c:yMode val="edge"/>
          <c:x val="0"/>
          <c:y val="0.86597901418973122"/>
          <c:w val="1"/>
          <c:h val="0.13273953983345216"/>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Male</c:v>
                </c:pt>
              </c:strCache>
            </c:strRef>
          </c:tx>
          <c:spPr>
            <a:solidFill>
              <a:schemeClr val="accent5"/>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Trippers to Liverpool</c:v>
                </c:pt>
                <c:pt idx="1">
                  <c:v>Day Trippers to Merseyside</c:v>
                </c:pt>
                <c:pt idx="2">
                  <c:v>All Day Trippers</c:v>
                </c:pt>
              </c:strCache>
            </c:strRef>
          </c:cat>
          <c:val>
            <c:numRef>
              <c:f>Sheet1!$B$2:$B$4</c:f>
              <c:numCache>
                <c:formatCode>0%</c:formatCode>
                <c:ptCount val="3"/>
                <c:pt idx="0">
                  <c:v>0.67</c:v>
                </c:pt>
                <c:pt idx="1">
                  <c:v>0.68</c:v>
                </c:pt>
                <c:pt idx="2">
                  <c:v>0.51</c:v>
                </c:pt>
              </c:numCache>
            </c:numRef>
          </c:val>
        </c:ser>
        <c:ser>
          <c:idx val="1"/>
          <c:order val="1"/>
          <c:tx>
            <c:strRef>
              <c:f>Sheet1!$C$1</c:f>
              <c:strCache>
                <c:ptCount val="1"/>
                <c:pt idx="0">
                  <c:v>Female</c:v>
                </c:pt>
              </c:strCache>
            </c:strRef>
          </c:tx>
          <c:spPr>
            <a:solidFill>
              <a:schemeClr val="accent2">
                <a:lumMod val="40000"/>
                <a:lumOff val="6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Trippers to Liverpool</c:v>
                </c:pt>
                <c:pt idx="1">
                  <c:v>Day Trippers to Merseyside</c:v>
                </c:pt>
                <c:pt idx="2">
                  <c:v>All Day Trippers</c:v>
                </c:pt>
              </c:strCache>
            </c:strRef>
          </c:cat>
          <c:val>
            <c:numRef>
              <c:f>Sheet1!$C$2:$C$4</c:f>
              <c:numCache>
                <c:formatCode>0%</c:formatCode>
                <c:ptCount val="3"/>
                <c:pt idx="0">
                  <c:v>0.33</c:v>
                </c:pt>
                <c:pt idx="1">
                  <c:v>0.32</c:v>
                </c:pt>
                <c:pt idx="2">
                  <c:v>0.49</c:v>
                </c:pt>
              </c:numCache>
            </c:numRef>
          </c:val>
        </c:ser>
        <c:dLbls>
          <c:showLegendKey val="0"/>
          <c:showVal val="1"/>
          <c:showCatName val="0"/>
          <c:showSerName val="0"/>
          <c:showPercent val="0"/>
          <c:showBubbleSize val="0"/>
        </c:dLbls>
        <c:gapWidth val="49"/>
        <c:overlap val="100"/>
        <c:axId val="547746952"/>
        <c:axId val="547739504"/>
      </c:barChart>
      <c:catAx>
        <c:axId val="547746952"/>
        <c:scaling>
          <c:orientation val="minMax"/>
        </c:scaling>
        <c:delete val="0"/>
        <c:axPos val="b"/>
        <c:numFmt formatCode="General" sourceLinked="0"/>
        <c:majorTickMark val="none"/>
        <c:minorTickMark val="none"/>
        <c:tickLblPos val="nextTo"/>
        <c:txPr>
          <a:bodyPr/>
          <a:lstStyle/>
          <a:p>
            <a:pPr>
              <a:defRPr sz="600"/>
            </a:pPr>
            <a:endParaRPr lang="en-US"/>
          </a:p>
        </c:txPr>
        <c:crossAx val="547739504"/>
        <c:crosses val="autoZero"/>
        <c:auto val="1"/>
        <c:lblAlgn val="ctr"/>
        <c:lblOffset val="100"/>
        <c:noMultiLvlLbl val="0"/>
      </c:catAx>
      <c:valAx>
        <c:axId val="547739504"/>
        <c:scaling>
          <c:orientation val="minMax"/>
        </c:scaling>
        <c:delete val="1"/>
        <c:axPos val="l"/>
        <c:numFmt formatCode="0%" sourceLinked="1"/>
        <c:majorTickMark val="none"/>
        <c:minorTickMark val="none"/>
        <c:tickLblPos val="nextTo"/>
        <c:crossAx val="547746952"/>
        <c:crosses val="autoZero"/>
        <c:crossBetween val="between"/>
      </c:valAx>
    </c:plotArea>
    <c:legend>
      <c:legendPos val="b"/>
      <c:layout>
        <c:manualLayout>
          <c:xMode val="edge"/>
          <c:yMode val="edge"/>
          <c:x val="0.12554654137407381"/>
          <c:y val="0.83161726544551828"/>
          <c:w val="0.71784440182327502"/>
          <c:h val="7.4052432517661734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Air</c:v>
                </c:pt>
              </c:strCache>
            </c:strRef>
          </c:tx>
          <c:spPr>
            <a:solidFill>
              <a:srgbClr val="C0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Trippers to Liverpool</c:v>
                </c:pt>
                <c:pt idx="1">
                  <c:v>Day Trippers to Merseyside</c:v>
                </c:pt>
                <c:pt idx="2">
                  <c:v>All Day Trippers</c:v>
                </c:pt>
              </c:strCache>
            </c:strRef>
          </c:cat>
          <c:val>
            <c:numRef>
              <c:f>Sheet1!$B$2:$B$4</c:f>
              <c:numCache>
                <c:formatCode>0%</c:formatCode>
                <c:ptCount val="3"/>
                <c:pt idx="0">
                  <c:v>0.75</c:v>
                </c:pt>
                <c:pt idx="1">
                  <c:v>0.77</c:v>
                </c:pt>
                <c:pt idx="2">
                  <c:v>0.59</c:v>
                </c:pt>
              </c:numCache>
            </c:numRef>
          </c:val>
        </c:ser>
        <c:ser>
          <c:idx val="1"/>
          <c:order val="1"/>
          <c:tx>
            <c:strRef>
              <c:f>Sheet1!$C$1</c:f>
              <c:strCache>
                <c:ptCount val="1"/>
                <c:pt idx="0">
                  <c:v>Foot</c:v>
                </c:pt>
              </c:strCache>
            </c:strRef>
          </c:tx>
          <c:spPr>
            <a:solidFill>
              <a:schemeClr val="bg2">
                <a:lumMod val="60000"/>
                <a:lumOff val="40000"/>
              </a:schemeClr>
            </a:solidFill>
          </c:spPr>
          <c:invertIfNegative val="0"/>
          <c:dLbls>
            <c:spPr>
              <a:noFill/>
              <a:ln>
                <a:noFill/>
              </a:ln>
              <a:effectLst/>
            </c:spPr>
            <c:txPr>
              <a:bodyPr/>
              <a:lstStyle/>
              <a:p>
                <a:pPr>
                  <a:defRPr sz="7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Trippers to Liverpool</c:v>
                </c:pt>
                <c:pt idx="1">
                  <c:v>Day Trippers to Merseyside</c:v>
                </c:pt>
                <c:pt idx="2">
                  <c:v>All Day Trippers</c:v>
                </c:pt>
              </c:strCache>
            </c:strRef>
          </c:cat>
          <c:val>
            <c:numRef>
              <c:f>Sheet1!$C$2:$C$4</c:f>
              <c:numCache>
                <c:formatCode>0%</c:formatCode>
                <c:ptCount val="3"/>
                <c:pt idx="0">
                  <c:v>0.04</c:v>
                </c:pt>
                <c:pt idx="1">
                  <c:v>0.04</c:v>
                </c:pt>
                <c:pt idx="2">
                  <c:v>0.1</c:v>
                </c:pt>
              </c:numCache>
            </c:numRef>
          </c:val>
        </c:ser>
        <c:ser>
          <c:idx val="2"/>
          <c:order val="2"/>
          <c:tx>
            <c:strRef>
              <c:f>Sheet1!$D$1</c:f>
              <c:strCache>
                <c:ptCount val="1"/>
                <c:pt idx="0">
                  <c:v>Private Vehicle</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Trippers to Liverpool</c:v>
                </c:pt>
                <c:pt idx="1">
                  <c:v>Day Trippers to Merseyside</c:v>
                </c:pt>
                <c:pt idx="2">
                  <c:v>All Day Trippers</c:v>
                </c:pt>
              </c:strCache>
            </c:strRef>
          </c:cat>
          <c:val>
            <c:numRef>
              <c:f>Sheet1!$D$2:$D$4</c:f>
              <c:numCache>
                <c:formatCode>0%</c:formatCode>
                <c:ptCount val="3"/>
                <c:pt idx="0">
                  <c:v>0.09</c:v>
                </c:pt>
                <c:pt idx="1">
                  <c:v>0.08</c:v>
                </c:pt>
                <c:pt idx="2">
                  <c:v>0.14000000000000001</c:v>
                </c:pt>
              </c:numCache>
            </c:numRef>
          </c:val>
        </c:ser>
        <c:ser>
          <c:idx val="3"/>
          <c:order val="3"/>
          <c:tx>
            <c:strRef>
              <c:f>Sheet1!$E$1</c:f>
              <c:strCache>
                <c:ptCount val="1"/>
                <c:pt idx="0">
                  <c:v>Coach</c:v>
                </c:pt>
              </c:strCache>
            </c:strRef>
          </c:tx>
          <c:spPr>
            <a:solidFill>
              <a:schemeClr val="bg1">
                <a:lumMod val="6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Trippers to Liverpool</c:v>
                </c:pt>
                <c:pt idx="1">
                  <c:v>Day Trippers to Merseyside</c:v>
                </c:pt>
                <c:pt idx="2">
                  <c:v>All Day Trippers</c:v>
                </c:pt>
              </c:strCache>
            </c:strRef>
          </c:cat>
          <c:val>
            <c:numRef>
              <c:f>Sheet1!$E$2:$E$4</c:f>
              <c:numCache>
                <c:formatCode>0%</c:formatCode>
                <c:ptCount val="3"/>
                <c:pt idx="0">
                  <c:v>0.12</c:v>
                </c:pt>
                <c:pt idx="1">
                  <c:v>0.12</c:v>
                </c:pt>
                <c:pt idx="2">
                  <c:v>0.17</c:v>
                </c:pt>
              </c:numCache>
            </c:numRef>
          </c:val>
        </c:ser>
        <c:dLbls>
          <c:showLegendKey val="0"/>
          <c:showVal val="1"/>
          <c:showCatName val="0"/>
          <c:showSerName val="0"/>
          <c:showPercent val="0"/>
          <c:showBubbleSize val="0"/>
        </c:dLbls>
        <c:gapWidth val="49"/>
        <c:overlap val="100"/>
        <c:axId val="547750088"/>
        <c:axId val="547741464"/>
      </c:barChart>
      <c:catAx>
        <c:axId val="547750088"/>
        <c:scaling>
          <c:orientation val="minMax"/>
        </c:scaling>
        <c:delete val="0"/>
        <c:axPos val="b"/>
        <c:numFmt formatCode="General" sourceLinked="0"/>
        <c:majorTickMark val="none"/>
        <c:minorTickMark val="none"/>
        <c:tickLblPos val="nextTo"/>
        <c:txPr>
          <a:bodyPr/>
          <a:lstStyle/>
          <a:p>
            <a:pPr>
              <a:defRPr sz="600"/>
            </a:pPr>
            <a:endParaRPr lang="en-US"/>
          </a:p>
        </c:txPr>
        <c:crossAx val="547741464"/>
        <c:crosses val="autoZero"/>
        <c:auto val="1"/>
        <c:lblAlgn val="ctr"/>
        <c:lblOffset val="100"/>
        <c:noMultiLvlLbl val="0"/>
      </c:catAx>
      <c:valAx>
        <c:axId val="547741464"/>
        <c:scaling>
          <c:orientation val="minMax"/>
        </c:scaling>
        <c:delete val="1"/>
        <c:axPos val="l"/>
        <c:numFmt formatCode="0%" sourceLinked="1"/>
        <c:majorTickMark val="none"/>
        <c:minorTickMark val="none"/>
        <c:tickLblPos val="nextTo"/>
        <c:crossAx val="547750088"/>
        <c:crosses val="autoZero"/>
        <c:crossBetween val="between"/>
      </c:valAx>
    </c:plotArea>
    <c:legend>
      <c:legendPos val="b"/>
      <c:layout>
        <c:manualLayout>
          <c:xMode val="edge"/>
          <c:yMode val="edge"/>
          <c:x val="4.5782782545438286E-2"/>
          <c:y val="0.8367386523977568"/>
          <c:w val="0.95035770902360273"/>
          <c:h val="0.12529637989080408"/>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4142693139659945"/>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Trippers to Liverpool</c:v>
                </c:pt>
                <c:pt idx="1">
                  <c:v>Day Trippers to Merseyside</c:v>
                </c:pt>
                <c:pt idx="2">
                  <c:v>All Day Trippers</c:v>
                </c:pt>
              </c:strCache>
            </c:strRef>
          </c:cat>
          <c:val>
            <c:numRef>
              <c:f>Sheet1!$B$2:$B$4</c:f>
              <c:numCache>
                <c:formatCode>0%</c:formatCode>
                <c:ptCount val="3"/>
                <c:pt idx="0">
                  <c:v>0.14000000000000001</c:v>
                </c:pt>
                <c:pt idx="1">
                  <c:v>0.14000000000000001</c:v>
                </c:pt>
                <c:pt idx="2">
                  <c:v>0.2</c:v>
                </c:pt>
              </c:numCache>
            </c:numRef>
          </c:val>
        </c:ser>
        <c:ser>
          <c:idx val="1"/>
          <c:order val="1"/>
          <c:tx>
            <c:strRef>
              <c:f>Sheet1!$C$1</c:f>
              <c:strCache>
                <c:ptCount val="1"/>
                <c:pt idx="0">
                  <c:v>4-7 nights</c:v>
                </c:pt>
              </c:strCache>
            </c:strRef>
          </c:tx>
          <c:spPr>
            <a:solidFill>
              <a:schemeClr val="accent6">
                <a:lumMod val="75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Trippers to Liverpool</c:v>
                </c:pt>
                <c:pt idx="1">
                  <c:v>Day Trippers to Merseyside</c:v>
                </c:pt>
                <c:pt idx="2">
                  <c:v>All Day Trippers</c:v>
                </c:pt>
              </c:strCache>
            </c:strRef>
          </c:cat>
          <c:val>
            <c:numRef>
              <c:f>Sheet1!$C$2:$C$4</c:f>
              <c:numCache>
                <c:formatCode>0%</c:formatCode>
                <c:ptCount val="3"/>
                <c:pt idx="0">
                  <c:v>0.45</c:v>
                </c:pt>
                <c:pt idx="1">
                  <c:v>0.46</c:v>
                </c:pt>
                <c:pt idx="2">
                  <c:v>0.45</c:v>
                </c:pt>
              </c:numCache>
            </c:numRef>
          </c:val>
        </c:ser>
        <c:ser>
          <c:idx val="2"/>
          <c:order val="2"/>
          <c:tx>
            <c:strRef>
              <c:f>Sheet1!$D$1</c:f>
              <c:strCache>
                <c:ptCount val="1"/>
                <c:pt idx="0">
                  <c:v>8-14 nights</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Trippers to Liverpool</c:v>
                </c:pt>
                <c:pt idx="1">
                  <c:v>Day Trippers to Merseyside</c:v>
                </c:pt>
                <c:pt idx="2">
                  <c:v>All Day Trippers</c:v>
                </c:pt>
              </c:strCache>
            </c:strRef>
          </c:cat>
          <c:val>
            <c:numRef>
              <c:f>Sheet1!$D$2:$D$4</c:f>
              <c:numCache>
                <c:formatCode>0%</c:formatCode>
                <c:ptCount val="3"/>
                <c:pt idx="0">
                  <c:v>0.19</c:v>
                </c:pt>
                <c:pt idx="1">
                  <c:v>0.19</c:v>
                </c:pt>
                <c:pt idx="2">
                  <c:v>0.25</c:v>
                </c:pt>
              </c:numCache>
            </c:numRef>
          </c:val>
        </c:ser>
        <c:ser>
          <c:idx val="3"/>
          <c:order val="3"/>
          <c:tx>
            <c:strRef>
              <c:f>Sheet1!$E$1</c:f>
              <c:strCache>
                <c:ptCount val="1"/>
                <c:pt idx="0">
                  <c:v>15+ nights</c:v>
                </c:pt>
              </c:strCache>
            </c:strRef>
          </c:tx>
          <c:spPr>
            <a:solidFill>
              <a:schemeClr val="accent6">
                <a:lumMod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Trippers to Liverpool</c:v>
                </c:pt>
                <c:pt idx="1">
                  <c:v>Day Trippers to Merseyside</c:v>
                </c:pt>
                <c:pt idx="2">
                  <c:v>All Day Trippers</c:v>
                </c:pt>
              </c:strCache>
            </c:strRef>
          </c:cat>
          <c:val>
            <c:numRef>
              <c:f>Sheet1!$E$2:$E$4</c:f>
              <c:numCache>
                <c:formatCode>0%</c:formatCode>
                <c:ptCount val="3"/>
                <c:pt idx="0">
                  <c:v>0.2</c:v>
                </c:pt>
                <c:pt idx="1">
                  <c:v>0.22</c:v>
                </c:pt>
                <c:pt idx="2">
                  <c:v>0.11</c:v>
                </c:pt>
              </c:numCache>
            </c:numRef>
          </c:val>
        </c:ser>
        <c:dLbls>
          <c:showLegendKey val="0"/>
          <c:showVal val="1"/>
          <c:showCatName val="0"/>
          <c:showSerName val="0"/>
          <c:showPercent val="0"/>
          <c:showBubbleSize val="0"/>
        </c:dLbls>
        <c:gapWidth val="49"/>
        <c:overlap val="100"/>
        <c:axId val="547752440"/>
        <c:axId val="547753616"/>
      </c:barChart>
      <c:catAx>
        <c:axId val="547752440"/>
        <c:scaling>
          <c:orientation val="minMax"/>
        </c:scaling>
        <c:delete val="0"/>
        <c:axPos val="b"/>
        <c:numFmt formatCode="General" sourceLinked="0"/>
        <c:majorTickMark val="none"/>
        <c:minorTickMark val="none"/>
        <c:tickLblPos val="nextTo"/>
        <c:txPr>
          <a:bodyPr/>
          <a:lstStyle/>
          <a:p>
            <a:pPr>
              <a:defRPr sz="600"/>
            </a:pPr>
            <a:endParaRPr lang="en-US"/>
          </a:p>
        </c:txPr>
        <c:crossAx val="547753616"/>
        <c:crosses val="autoZero"/>
        <c:auto val="1"/>
        <c:lblAlgn val="ctr"/>
        <c:lblOffset val="100"/>
        <c:noMultiLvlLbl val="0"/>
      </c:catAx>
      <c:valAx>
        <c:axId val="547753616"/>
        <c:scaling>
          <c:orientation val="minMax"/>
        </c:scaling>
        <c:delete val="1"/>
        <c:axPos val="l"/>
        <c:numFmt formatCode="0%" sourceLinked="1"/>
        <c:majorTickMark val="none"/>
        <c:minorTickMark val="none"/>
        <c:tickLblPos val="nextTo"/>
        <c:crossAx val="547752440"/>
        <c:crosses val="autoZero"/>
        <c:crossBetween val="between"/>
      </c:valAx>
    </c:plotArea>
    <c:legend>
      <c:legendPos val="b"/>
      <c:layout>
        <c:manualLayout>
          <c:xMode val="edge"/>
          <c:yMode val="edge"/>
          <c:x val="7.3207749308097495E-4"/>
          <c:y val="0.82242583171200334"/>
          <c:w val="0.99926800219562939"/>
          <c:h val="9.6683317223143689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dLbls>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4"/>
                <c:pt idx="0">
                  <c:v>Category 1</c:v>
                </c:pt>
                <c:pt idx="1">
                  <c:v>Category 2</c:v>
                </c:pt>
                <c:pt idx="2">
                  <c:v>Category 3</c:v>
                </c:pt>
                <c:pt idx="3">
                  <c:v>Category 4</c:v>
                </c:pt>
              </c:strCache>
            </c:strRef>
          </c:cat>
          <c:val>
            <c:numRef>
              <c:f>Sheet1!$B$2:$B$6</c:f>
              <c:numCache>
                <c:formatCode>General</c:formatCode>
                <c:ptCount val="5"/>
                <c:pt idx="0">
                  <c:v>702</c:v>
                </c:pt>
                <c:pt idx="1">
                  <c:v>783</c:v>
                </c:pt>
                <c:pt idx="2">
                  <c:v>467</c:v>
                </c:pt>
                <c:pt idx="3">
                  <c:v>1032</c:v>
                </c:pt>
                <c:pt idx="4">
                  <c:v>1300</c:v>
                </c:pt>
              </c:numCache>
            </c:numRef>
          </c:val>
        </c:ser>
        <c:ser>
          <c:idx val="1"/>
          <c:order val="1"/>
          <c:tx>
            <c:strRef>
              <c:f>Sheet1!$C$1</c:f>
              <c:strCache>
                <c:ptCount val="1"/>
                <c:pt idx="0">
                  <c:v>Series 2</c:v>
                </c:pt>
              </c:strCache>
            </c:strRef>
          </c:tx>
          <c:invertIfNegative val="0"/>
          <c:dLbls>
            <c:dLbl>
              <c:idx val="0"/>
              <c:layout/>
              <c:tx>
                <c:rich>
                  <a:bodyPr/>
                  <a:lstStyle/>
                  <a:p>
                    <a:r>
                      <a:rPr lang="en-US" smtClean="0"/>
                      <a:t>£599</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£628</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£436</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t>£593</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mtClean="0"/>
                      <a:t>£1108</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Category 1</c:v>
                </c:pt>
                <c:pt idx="1">
                  <c:v>Category 2</c:v>
                </c:pt>
                <c:pt idx="2">
                  <c:v>Category 3</c:v>
                </c:pt>
                <c:pt idx="3">
                  <c:v>Category 4</c:v>
                </c:pt>
              </c:strCache>
            </c:strRef>
          </c:cat>
          <c:val>
            <c:numRef>
              <c:f>Sheet1!$C$2:$C$6</c:f>
              <c:numCache>
                <c:formatCode>General</c:formatCode>
                <c:ptCount val="5"/>
                <c:pt idx="0">
                  <c:v>599</c:v>
                </c:pt>
                <c:pt idx="1">
                  <c:v>628</c:v>
                </c:pt>
                <c:pt idx="2">
                  <c:v>436</c:v>
                </c:pt>
                <c:pt idx="3">
                  <c:v>593</c:v>
                </c:pt>
                <c:pt idx="4">
                  <c:v>1108</c:v>
                </c:pt>
              </c:numCache>
            </c:numRef>
          </c:val>
        </c:ser>
        <c:dLbls>
          <c:showLegendKey val="0"/>
          <c:showVal val="0"/>
          <c:showCatName val="0"/>
          <c:showSerName val="0"/>
          <c:showPercent val="0"/>
          <c:showBubbleSize val="0"/>
        </c:dLbls>
        <c:gapWidth val="150"/>
        <c:axId val="561139224"/>
        <c:axId val="561135304"/>
      </c:barChart>
      <c:catAx>
        <c:axId val="561139224"/>
        <c:scaling>
          <c:orientation val="minMax"/>
        </c:scaling>
        <c:delete val="1"/>
        <c:axPos val="b"/>
        <c:numFmt formatCode="General" sourceLinked="0"/>
        <c:majorTickMark val="out"/>
        <c:minorTickMark val="none"/>
        <c:tickLblPos val="nextTo"/>
        <c:crossAx val="561135304"/>
        <c:crosses val="autoZero"/>
        <c:auto val="1"/>
        <c:lblAlgn val="ctr"/>
        <c:lblOffset val="100"/>
        <c:noMultiLvlLbl val="0"/>
      </c:catAx>
      <c:valAx>
        <c:axId val="561135304"/>
        <c:scaling>
          <c:orientation val="minMax"/>
        </c:scaling>
        <c:delete val="1"/>
        <c:axPos val="l"/>
        <c:majorGridlines>
          <c:spPr>
            <a:ln>
              <a:noFill/>
            </a:ln>
          </c:spPr>
        </c:majorGridlines>
        <c:numFmt formatCode="General" sourceLinked="1"/>
        <c:majorTickMark val="out"/>
        <c:minorTickMark val="none"/>
        <c:tickLblPos val="nextTo"/>
        <c:crossAx val="5611392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6386616858499"/>
          <c:y val="5.6335256474622723E-2"/>
          <c:w val="0.84807706471236255"/>
          <c:h val="0.75853679971020649"/>
        </c:manualLayout>
      </c:layout>
      <c:barChart>
        <c:barDir val="bar"/>
        <c:grouping val="stacked"/>
        <c:varyColors val="0"/>
        <c:ser>
          <c:idx val="0"/>
          <c:order val="0"/>
          <c:tx>
            <c:strRef>
              <c:f>Sheet1!$B$1</c:f>
              <c:strCache>
                <c:ptCount val="1"/>
                <c:pt idx="0">
                  <c:v>France</c:v>
                </c:pt>
              </c:strCache>
            </c:strRef>
          </c:tx>
          <c:spPr>
            <a:solidFill>
              <a:srgbClr val="00B05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UK Visitors</c:v>
                </c:pt>
                <c:pt idx="1">
                  <c:v>Day Trippers</c:v>
                </c:pt>
                <c:pt idx="2">
                  <c:v>All Day Trips</c:v>
                </c:pt>
              </c:strCache>
            </c:strRef>
          </c:cat>
          <c:val>
            <c:numRef>
              <c:f>Sheet1!$B$2:$B$4</c:f>
              <c:numCache>
                <c:formatCode>0%</c:formatCode>
                <c:ptCount val="3"/>
                <c:pt idx="0">
                  <c:v>0.12</c:v>
                </c:pt>
                <c:pt idx="1">
                  <c:v>0.14000000000000001</c:v>
                </c:pt>
                <c:pt idx="2">
                  <c:v>0.16</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UK Visitors</c:v>
                </c:pt>
                <c:pt idx="1">
                  <c:v>Day Trippers</c:v>
                </c:pt>
                <c:pt idx="2">
                  <c:v>All Day Trips</c:v>
                </c:pt>
              </c:strCache>
            </c:strRef>
          </c:cat>
          <c:val>
            <c:numRef>
              <c:f>Sheet1!$C$2:$C$4</c:f>
              <c:numCache>
                <c:formatCode>0%</c:formatCode>
                <c:ptCount val="3"/>
                <c:pt idx="0">
                  <c:v>0.11</c:v>
                </c:pt>
                <c:pt idx="1">
                  <c:v>0.15</c:v>
                </c:pt>
                <c:pt idx="2">
                  <c:v>0.15</c:v>
                </c:pt>
              </c:numCache>
            </c:numRef>
          </c:val>
        </c:ser>
        <c:ser>
          <c:idx val="2"/>
          <c:order val="2"/>
          <c:tx>
            <c:strRef>
              <c:f>Sheet1!$D$1</c:f>
              <c:strCache>
                <c:ptCount val="1"/>
                <c:pt idx="0">
                  <c:v>Germany</c:v>
                </c:pt>
              </c:strCache>
            </c:strRef>
          </c:tx>
          <c:spPr>
            <a:solidFill>
              <a:schemeClr val="accent6">
                <a:lumMod val="7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UK Visitors</c:v>
                </c:pt>
                <c:pt idx="1">
                  <c:v>Day Trippers</c:v>
                </c:pt>
                <c:pt idx="2">
                  <c:v>All Day Trips</c:v>
                </c:pt>
              </c:strCache>
            </c:strRef>
          </c:cat>
          <c:val>
            <c:numRef>
              <c:f>Sheet1!$D$2:$D$4</c:f>
              <c:numCache>
                <c:formatCode>0%</c:formatCode>
                <c:ptCount val="3"/>
                <c:pt idx="0">
                  <c:v>0.11</c:v>
                </c:pt>
                <c:pt idx="1">
                  <c:v>0.14000000000000001</c:v>
                </c:pt>
                <c:pt idx="2">
                  <c:v>0.17</c:v>
                </c:pt>
              </c:numCache>
            </c:numRef>
          </c:val>
        </c:ser>
        <c:ser>
          <c:idx val="3"/>
          <c:order val="3"/>
          <c:tx>
            <c:strRef>
              <c:f>Sheet1!$E$1</c:f>
              <c:strCache>
                <c:ptCount val="1"/>
                <c:pt idx="0">
                  <c:v>Nordics</c:v>
                </c:pt>
              </c:strCache>
            </c:strRef>
          </c:tx>
          <c:spPr>
            <a:solidFill>
              <a:schemeClr val="accent5">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UK Visitors</c:v>
                </c:pt>
                <c:pt idx="1">
                  <c:v>Day Trippers</c:v>
                </c:pt>
                <c:pt idx="2">
                  <c:v>All Day Trips</c:v>
                </c:pt>
              </c:strCache>
            </c:strRef>
          </c:cat>
          <c:val>
            <c:numRef>
              <c:f>Sheet1!$E$2:$E$4</c:f>
              <c:numCache>
                <c:formatCode>0%</c:formatCode>
                <c:ptCount val="3"/>
                <c:pt idx="0">
                  <c:v>0.08</c:v>
                </c:pt>
                <c:pt idx="1">
                  <c:v>0.06</c:v>
                </c:pt>
                <c:pt idx="2">
                  <c:v>0.04</c:v>
                </c:pt>
              </c:numCache>
            </c:numRef>
          </c:val>
        </c:ser>
        <c:ser>
          <c:idx val="4"/>
          <c:order val="4"/>
          <c:tx>
            <c:strRef>
              <c:f>Sheet1!$F$1</c:f>
              <c:strCache>
                <c:ptCount val="1"/>
                <c:pt idx="0">
                  <c:v>Italy</c:v>
                </c:pt>
              </c:strCache>
            </c:strRef>
          </c:tx>
          <c:spPr>
            <a:solidFill>
              <a:schemeClr val="bg2">
                <a:lumMod val="7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UK Visitors</c:v>
                </c:pt>
                <c:pt idx="1">
                  <c:v>Day Trippers</c:v>
                </c:pt>
                <c:pt idx="2">
                  <c:v>All Day Trips</c:v>
                </c:pt>
              </c:strCache>
            </c:strRef>
          </c:cat>
          <c:val>
            <c:numRef>
              <c:f>Sheet1!$F$2:$F$4</c:f>
              <c:numCache>
                <c:formatCode>0%</c:formatCode>
                <c:ptCount val="3"/>
                <c:pt idx="0">
                  <c:v>7.0000000000000007E-2</c:v>
                </c:pt>
                <c:pt idx="1">
                  <c:v>0.04</c:v>
                </c:pt>
                <c:pt idx="2">
                  <c:v>0.03</c:v>
                </c:pt>
              </c:numCache>
            </c:numRef>
          </c:val>
        </c:ser>
        <c:ser>
          <c:idx val="5"/>
          <c:order val="5"/>
          <c:tx>
            <c:strRef>
              <c:f>Sheet1!$G$1</c:f>
              <c:strCache>
                <c:ptCount val="1"/>
                <c:pt idx="0">
                  <c:v>Spain</c:v>
                </c:pt>
              </c:strCache>
            </c:strRef>
          </c:tx>
          <c:spPr>
            <a:solidFill>
              <a:schemeClr val="bg2">
                <a:lumMod val="60000"/>
                <a:lumOff val="4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UK Visitors</c:v>
                </c:pt>
                <c:pt idx="1">
                  <c:v>Day Trippers</c:v>
                </c:pt>
                <c:pt idx="2">
                  <c:v>All Day Trips</c:v>
                </c:pt>
              </c:strCache>
            </c:strRef>
          </c:cat>
          <c:val>
            <c:numRef>
              <c:f>Sheet1!$G$2:$G$4</c:f>
              <c:numCache>
                <c:formatCode>0%</c:formatCode>
                <c:ptCount val="3"/>
                <c:pt idx="0">
                  <c:v>7.0000000000000007E-2</c:v>
                </c:pt>
                <c:pt idx="1">
                  <c:v>0.03</c:v>
                </c:pt>
                <c:pt idx="2">
                  <c:v>0.03</c:v>
                </c:pt>
              </c:numCache>
            </c:numRef>
          </c:val>
        </c:ser>
        <c:ser>
          <c:idx val="6"/>
          <c:order val="6"/>
          <c:tx>
            <c:strRef>
              <c:f>Sheet1!$H$1</c:f>
              <c:strCache>
                <c:ptCount val="1"/>
                <c:pt idx="0">
                  <c:v>Netherlands</c:v>
                </c:pt>
              </c:strCache>
            </c:strRef>
          </c:tx>
          <c:spPr>
            <a:solidFill>
              <a:srgbClr val="FFC000"/>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UK Visitors</c:v>
                </c:pt>
                <c:pt idx="1">
                  <c:v>Day Trippers</c:v>
                </c:pt>
                <c:pt idx="2">
                  <c:v>All Day Trips</c:v>
                </c:pt>
              </c:strCache>
            </c:strRef>
          </c:cat>
          <c:val>
            <c:numRef>
              <c:f>Sheet1!$H$2:$H$4</c:f>
              <c:numCache>
                <c:formatCode>0%</c:formatCode>
                <c:ptCount val="3"/>
                <c:pt idx="0">
                  <c:v>0.05</c:v>
                </c:pt>
                <c:pt idx="1">
                  <c:v>0.06</c:v>
                </c:pt>
                <c:pt idx="2">
                  <c:v>0.08</c:v>
                </c:pt>
              </c:numCache>
            </c:numRef>
          </c:val>
        </c:ser>
        <c:ser>
          <c:idx val="7"/>
          <c:order val="7"/>
          <c:tx>
            <c:strRef>
              <c:f>Sheet1!$I$1</c:f>
              <c:strCache>
                <c:ptCount val="1"/>
                <c:pt idx="0">
                  <c:v>Australia</c:v>
                </c:pt>
              </c:strCache>
            </c:strRef>
          </c:tx>
          <c:spPr>
            <a:solidFill>
              <a:schemeClr val="accent2">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UK Visitors</c:v>
                </c:pt>
                <c:pt idx="1">
                  <c:v>Day Trippers</c:v>
                </c:pt>
                <c:pt idx="2">
                  <c:v>All Day Trips</c:v>
                </c:pt>
              </c:strCache>
            </c:strRef>
          </c:cat>
          <c:val>
            <c:numRef>
              <c:f>Sheet1!$I$2:$I$4</c:f>
              <c:numCache>
                <c:formatCode>0%</c:formatCode>
                <c:ptCount val="3"/>
                <c:pt idx="0">
                  <c:v>0.03</c:v>
                </c:pt>
                <c:pt idx="1">
                  <c:v>0.04</c:v>
                </c:pt>
                <c:pt idx="2">
                  <c:v>0.04</c:v>
                </c:pt>
              </c:numCache>
            </c:numRef>
          </c:val>
        </c:ser>
        <c:ser>
          <c:idx val="8"/>
          <c:order val="8"/>
          <c:tx>
            <c:strRef>
              <c:f>Sheet1!$J$1</c:f>
              <c:strCache>
                <c:ptCount val="1"/>
                <c:pt idx="0">
                  <c:v>China</c:v>
                </c:pt>
              </c:strCache>
            </c:strRef>
          </c:tx>
          <c:spPr>
            <a:solidFill>
              <a:schemeClr val="accent2">
                <a:lumMod val="20000"/>
                <a:lumOff val="8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UK Visitors</c:v>
                </c:pt>
                <c:pt idx="1">
                  <c:v>Day Trippers</c:v>
                </c:pt>
                <c:pt idx="2">
                  <c:v>All Day Trips</c:v>
                </c:pt>
              </c:strCache>
            </c:strRef>
          </c:cat>
          <c:val>
            <c:numRef>
              <c:f>Sheet1!$J$2:$J$4</c:f>
              <c:numCache>
                <c:formatCode>0%</c:formatCode>
                <c:ptCount val="3"/>
                <c:pt idx="0">
                  <c:v>0.01</c:v>
                </c:pt>
                <c:pt idx="1">
                  <c:v>0.01</c:v>
                </c:pt>
                <c:pt idx="2">
                  <c:v>0.01</c:v>
                </c:pt>
              </c:numCache>
            </c:numRef>
          </c:val>
        </c:ser>
        <c:ser>
          <c:idx val="9"/>
          <c:order val="9"/>
          <c:tx>
            <c:strRef>
              <c:f>Sheet1!$K$1</c:f>
              <c:strCache>
                <c:ptCount val="1"/>
                <c:pt idx="0">
                  <c:v>Other</c:v>
                </c:pt>
              </c:strCache>
            </c:strRef>
          </c:tx>
          <c:spPr>
            <a:solidFill>
              <a:schemeClr val="bg1">
                <a:lumMod val="8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UK Visitors</c:v>
                </c:pt>
                <c:pt idx="1">
                  <c:v>Day Trippers</c:v>
                </c:pt>
                <c:pt idx="2">
                  <c:v>All Day Trips</c:v>
                </c:pt>
              </c:strCache>
            </c:strRef>
          </c:cat>
          <c:val>
            <c:numRef>
              <c:f>Sheet1!$K$2:$K$4</c:f>
              <c:numCache>
                <c:formatCode>0%</c:formatCode>
                <c:ptCount val="3"/>
                <c:pt idx="0">
                  <c:v>0.35</c:v>
                </c:pt>
                <c:pt idx="1">
                  <c:v>0.33</c:v>
                </c:pt>
                <c:pt idx="2">
                  <c:v>0.28999999999999998</c:v>
                </c:pt>
              </c:numCache>
            </c:numRef>
          </c:val>
        </c:ser>
        <c:dLbls>
          <c:showLegendKey val="0"/>
          <c:showVal val="1"/>
          <c:showCatName val="0"/>
          <c:showSerName val="0"/>
          <c:showPercent val="0"/>
          <c:showBubbleSize val="0"/>
        </c:dLbls>
        <c:gapWidth val="49"/>
        <c:overlap val="100"/>
        <c:axId val="561163920"/>
        <c:axId val="561165096"/>
      </c:barChart>
      <c:catAx>
        <c:axId val="561163920"/>
        <c:scaling>
          <c:orientation val="minMax"/>
        </c:scaling>
        <c:delete val="0"/>
        <c:axPos val="l"/>
        <c:numFmt formatCode="General" sourceLinked="0"/>
        <c:majorTickMark val="none"/>
        <c:minorTickMark val="none"/>
        <c:tickLblPos val="nextTo"/>
        <c:txPr>
          <a:bodyPr/>
          <a:lstStyle/>
          <a:p>
            <a:pPr>
              <a:defRPr sz="1000"/>
            </a:pPr>
            <a:endParaRPr lang="en-US"/>
          </a:p>
        </c:txPr>
        <c:crossAx val="561165096"/>
        <c:crosses val="autoZero"/>
        <c:auto val="1"/>
        <c:lblAlgn val="ctr"/>
        <c:lblOffset val="100"/>
        <c:noMultiLvlLbl val="0"/>
      </c:catAx>
      <c:valAx>
        <c:axId val="561165096"/>
        <c:scaling>
          <c:orientation val="minMax"/>
        </c:scaling>
        <c:delete val="1"/>
        <c:axPos val="b"/>
        <c:numFmt formatCode="0%" sourceLinked="1"/>
        <c:majorTickMark val="none"/>
        <c:minorTickMark val="none"/>
        <c:tickLblPos val="nextTo"/>
        <c:crossAx val="561163920"/>
        <c:crosses val="autoZero"/>
        <c:crossBetween val="between"/>
      </c:valAx>
    </c:plotArea>
    <c:legend>
      <c:legendPos val="b"/>
      <c:layout>
        <c:manualLayout>
          <c:xMode val="edge"/>
          <c:yMode val="edge"/>
          <c:x val="0.12708242353688706"/>
          <c:y val="0.86174574901562351"/>
          <c:w val="0.7633755648195728"/>
          <c:h val="9.5024013693289222E-2"/>
        </c:manualLayout>
      </c:layout>
      <c:overlay val="0"/>
      <c:txPr>
        <a:bodyPr/>
        <a:lstStyle/>
        <a:p>
          <a:pPr>
            <a:defRPr sz="105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0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6386616858499"/>
          <c:y val="5.6335256474622723E-2"/>
          <c:w val="0.84086570032785413"/>
          <c:h val="0.75853679971020649"/>
        </c:manualLayout>
      </c:layout>
      <c:barChart>
        <c:barDir val="bar"/>
        <c:grouping val="stacked"/>
        <c:varyColors val="0"/>
        <c:ser>
          <c:idx val="0"/>
          <c:order val="0"/>
          <c:tx>
            <c:strRef>
              <c:f>Sheet1!$B$1</c:f>
              <c:strCache>
                <c:ptCount val="1"/>
                <c:pt idx="0">
                  <c:v>France</c:v>
                </c:pt>
              </c:strCache>
            </c:strRef>
          </c:tx>
          <c:spPr>
            <a:solidFill>
              <a:srgbClr val="00B05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Trippers to Liverpool</c:v>
                </c:pt>
                <c:pt idx="1">
                  <c:v>Day Trippers to Merseyside</c:v>
                </c:pt>
                <c:pt idx="2">
                  <c:v>All Day Trippers</c:v>
                </c:pt>
              </c:strCache>
            </c:strRef>
          </c:cat>
          <c:val>
            <c:numRef>
              <c:f>Sheet1!$B$2:$B$4</c:f>
              <c:numCache>
                <c:formatCode>0%</c:formatCode>
                <c:ptCount val="3"/>
                <c:pt idx="0">
                  <c:v>0.12</c:v>
                </c:pt>
                <c:pt idx="1">
                  <c:v>0.11</c:v>
                </c:pt>
                <c:pt idx="2">
                  <c:v>0.14000000000000001</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Trippers to Liverpool</c:v>
                </c:pt>
                <c:pt idx="1">
                  <c:v>Day Trippers to Merseyside</c:v>
                </c:pt>
                <c:pt idx="2">
                  <c:v>All Day Trippers</c:v>
                </c:pt>
              </c:strCache>
            </c:strRef>
          </c:cat>
          <c:val>
            <c:numRef>
              <c:f>Sheet1!$C$2:$C$4</c:f>
              <c:numCache>
                <c:formatCode>0%</c:formatCode>
                <c:ptCount val="3"/>
                <c:pt idx="0">
                  <c:v>0.04</c:v>
                </c:pt>
                <c:pt idx="1">
                  <c:v>0.05</c:v>
                </c:pt>
                <c:pt idx="2">
                  <c:v>0.15</c:v>
                </c:pt>
              </c:numCache>
            </c:numRef>
          </c:val>
        </c:ser>
        <c:ser>
          <c:idx val="2"/>
          <c:order val="2"/>
          <c:tx>
            <c:strRef>
              <c:f>Sheet1!$D$1</c:f>
              <c:strCache>
                <c:ptCount val="1"/>
                <c:pt idx="0">
                  <c:v>Germany</c:v>
                </c:pt>
              </c:strCache>
            </c:strRef>
          </c:tx>
          <c:spPr>
            <a:solidFill>
              <a:schemeClr val="accent6">
                <a:lumMod val="7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Trippers to Liverpool</c:v>
                </c:pt>
                <c:pt idx="1">
                  <c:v>Day Trippers to Merseyside</c:v>
                </c:pt>
                <c:pt idx="2">
                  <c:v>All Day Trippers</c:v>
                </c:pt>
              </c:strCache>
            </c:strRef>
          </c:cat>
          <c:val>
            <c:numRef>
              <c:f>Sheet1!$D$2:$D$4</c:f>
              <c:numCache>
                <c:formatCode>0%</c:formatCode>
                <c:ptCount val="3"/>
                <c:pt idx="0">
                  <c:v>0.16</c:v>
                </c:pt>
                <c:pt idx="1">
                  <c:v>0.15</c:v>
                </c:pt>
                <c:pt idx="2">
                  <c:v>0.14000000000000001</c:v>
                </c:pt>
              </c:numCache>
            </c:numRef>
          </c:val>
        </c:ser>
        <c:ser>
          <c:idx val="3"/>
          <c:order val="3"/>
          <c:tx>
            <c:strRef>
              <c:f>Sheet1!$E$1</c:f>
              <c:strCache>
                <c:ptCount val="1"/>
                <c:pt idx="0">
                  <c:v>Nordics</c:v>
                </c:pt>
              </c:strCache>
            </c:strRef>
          </c:tx>
          <c:spPr>
            <a:solidFill>
              <a:schemeClr val="accent5">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Trippers to Liverpool</c:v>
                </c:pt>
                <c:pt idx="1">
                  <c:v>Day Trippers to Merseyside</c:v>
                </c:pt>
                <c:pt idx="2">
                  <c:v>All Day Trippers</c:v>
                </c:pt>
              </c:strCache>
            </c:strRef>
          </c:cat>
          <c:val>
            <c:numRef>
              <c:f>Sheet1!$E$2:$E$4</c:f>
              <c:numCache>
                <c:formatCode>0%</c:formatCode>
                <c:ptCount val="3"/>
                <c:pt idx="0">
                  <c:v>0.06</c:v>
                </c:pt>
                <c:pt idx="1">
                  <c:v>7.0000000000000007E-2</c:v>
                </c:pt>
                <c:pt idx="2">
                  <c:v>0.06</c:v>
                </c:pt>
              </c:numCache>
            </c:numRef>
          </c:val>
        </c:ser>
        <c:ser>
          <c:idx val="4"/>
          <c:order val="4"/>
          <c:tx>
            <c:strRef>
              <c:f>Sheet1!$F$1</c:f>
              <c:strCache>
                <c:ptCount val="1"/>
                <c:pt idx="0">
                  <c:v>Italy</c:v>
                </c:pt>
              </c:strCache>
            </c:strRef>
          </c:tx>
          <c:spPr>
            <a:solidFill>
              <a:schemeClr val="bg2">
                <a:lumMod val="75000"/>
              </a:schemeClr>
            </a:solidFill>
          </c:spPr>
          <c:invertIfNegative val="0"/>
          <c:dLbls>
            <c:spPr>
              <a:noFill/>
              <a:ln>
                <a:noFill/>
              </a:ln>
              <a:effectLst/>
            </c:spPr>
            <c:txPr>
              <a:bodyPr/>
              <a:lstStyle/>
              <a:p>
                <a:pPr>
                  <a:defRPr sz="7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Trippers to Liverpool</c:v>
                </c:pt>
                <c:pt idx="1">
                  <c:v>Day Trippers to Merseyside</c:v>
                </c:pt>
                <c:pt idx="2">
                  <c:v>All Day Trippers</c:v>
                </c:pt>
              </c:strCache>
            </c:strRef>
          </c:cat>
          <c:val>
            <c:numRef>
              <c:f>Sheet1!$F$2:$F$4</c:f>
              <c:numCache>
                <c:formatCode>0%</c:formatCode>
                <c:ptCount val="3"/>
                <c:pt idx="0">
                  <c:v>7.0000000000000007E-2</c:v>
                </c:pt>
                <c:pt idx="1">
                  <c:v>7.0000000000000007E-2</c:v>
                </c:pt>
                <c:pt idx="2">
                  <c:v>0.04</c:v>
                </c:pt>
              </c:numCache>
            </c:numRef>
          </c:val>
        </c:ser>
        <c:ser>
          <c:idx val="5"/>
          <c:order val="5"/>
          <c:tx>
            <c:strRef>
              <c:f>Sheet1!$G$1</c:f>
              <c:strCache>
                <c:ptCount val="1"/>
                <c:pt idx="0">
                  <c:v>Spain</c:v>
                </c:pt>
              </c:strCache>
            </c:strRef>
          </c:tx>
          <c:spPr>
            <a:solidFill>
              <a:schemeClr val="bg2">
                <a:lumMod val="60000"/>
                <a:lumOff val="40000"/>
              </a:schemeClr>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Trippers to Liverpool</c:v>
                </c:pt>
                <c:pt idx="1">
                  <c:v>Day Trippers to Merseyside</c:v>
                </c:pt>
                <c:pt idx="2">
                  <c:v>All Day Trippers</c:v>
                </c:pt>
              </c:strCache>
            </c:strRef>
          </c:cat>
          <c:val>
            <c:numRef>
              <c:f>Sheet1!$G$2:$G$4</c:f>
              <c:numCache>
                <c:formatCode>0%</c:formatCode>
                <c:ptCount val="3"/>
                <c:pt idx="0">
                  <c:v>0.03</c:v>
                </c:pt>
                <c:pt idx="1">
                  <c:v>0.03</c:v>
                </c:pt>
                <c:pt idx="2">
                  <c:v>0.03</c:v>
                </c:pt>
              </c:numCache>
            </c:numRef>
          </c:val>
        </c:ser>
        <c:ser>
          <c:idx val="6"/>
          <c:order val="6"/>
          <c:tx>
            <c:strRef>
              <c:f>Sheet1!$H$1</c:f>
              <c:strCache>
                <c:ptCount val="1"/>
                <c:pt idx="0">
                  <c:v>Netherlands</c:v>
                </c:pt>
              </c:strCache>
            </c:strRef>
          </c:tx>
          <c:spPr>
            <a:solidFill>
              <a:srgbClr val="FFC000"/>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Trippers to Liverpool</c:v>
                </c:pt>
                <c:pt idx="1">
                  <c:v>Day Trippers to Merseyside</c:v>
                </c:pt>
                <c:pt idx="2">
                  <c:v>All Day Trippers</c:v>
                </c:pt>
              </c:strCache>
            </c:strRef>
          </c:cat>
          <c:val>
            <c:numRef>
              <c:f>Sheet1!$H$2:$H$4</c:f>
              <c:numCache>
                <c:formatCode>0%</c:formatCode>
                <c:ptCount val="3"/>
                <c:pt idx="0">
                  <c:v>7.0000000000000007E-2</c:v>
                </c:pt>
                <c:pt idx="1">
                  <c:v>7.0000000000000007E-2</c:v>
                </c:pt>
                <c:pt idx="2">
                  <c:v>0.06</c:v>
                </c:pt>
              </c:numCache>
            </c:numRef>
          </c:val>
        </c:ser>
        <c:ser>
          <c:idx val="7"/>
          <c:order val="7"/>
          <c:tx>
            <c:strRef>
              <c:f>Sheet1!$I$1</c:f>
              <c:strCache>
                <c:ptCount val="1"/>
                <c:pt idx="0">
                  <c:v>Australia</c:v>
                </c:pt>
              </c:strCache>
            </c:strRef>
          </c:tx>
          <c:spPr>
            <a:solidFill>
              <a:schemeClr val="accent2">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Trippers to Liverpool</c:v>
                </c:pt>
                <c:pt idx="1">
                  <c:v>Day Trippers to Merseyside</c:v>
                </c:pt>
                <c:pt idx="2">
                  <c:v>All Day Trippers</c:v>
                </c:pt>
              </c:strCache>
            </c:strRef>
          </c:cat>
          <c:val>
            <c:numRef>
              <c:f>Sheet1!$I$2:$I$4</c:f>
              <c:numCache>
                <c:formatCode>0%</c:formatCode>
                <c:ptCount val="3"/>
                <c:pt idx="0">
                  <c:v>0.06</c:v>
                </c:pt>
                <c:pt idx="1">
                  <c:v>7.0000000000000007E-2</c:v>
                </c:pt>
                <c:pt idx="2">
                  <c:v>0.04</c:v>
                </c:pt>
              </c:numCache>
            </c:numRef>
          </c:val>
        </c:ser>
        <c:ser>
          <c:idx val="8"/>
          <c:order val="8"/>
          <c:tx>
            <c:strRef>
              <c:f>Sheet1!$J$1</c:f>
              <c:strCache>
                <c:ptCount val="1"/>
                <c:pt idx="0">
                  <c:v>China</c:v>
                </c:pt>
              </c:strCache>
            </c:strRef>
          </c:tx>
          <c:spPr>
            <a:solidFill>
              <a:schemeClr val="accent2">
                <a:lumMod val="20000"/>
                <a:lumOff val="80000"/>
              </a:schemeClr>
            </a:solidFill>
          </c:spPr>
          <c:invertIfNegative val="0"/>
          <c:dLbls>
            <c:delete val="1"/>
          </c:dLbls>
          <c:cat>
            <c:strRef>
              <c:f>Sheet1!$A$2:$A$4</c:f>
              <c:strCache>
                <c:ptCount val="3"/>
                <c:pt idx="0">
                  <c:v>Day Trippers to Liverpool</c:v>
                </c:pt>
                <c:pt idx="1">
                  <c:v>Day Trippers to Merseyside</c:v>
                </c:pt>
                <c:pt idx="2">
                  <c:v>All Day Trippers</c:v>
                </c:pt>
              </c:strCache>
            </c:strRef>
          </c:cat>
          <c:val>
            <c:numRef>
              <c:f>Sheet1!$J$2:$J$4</c:f>
              <c:numCache>
                <c:formatCode>0%</c:formatCode>
                <c:ptCount val="3"/>
                <c:pt idx="0">
                  <c:v>0.01</c:v>
                </c:pt>
                <c:pt idx="1">
                  <c:v>0.01</c:v>
                </c:pt>
                <c:pt idx="2">
                  <c:v>0.01</c:v>
                </c:pt>
              </c:numCache>
            </c:numRef>
          </c:val>
        </c:ser>
        <c:ser>
          <c:idx val="9"/>
          <c:order val="9"/>
          <c:tx>
            <c:strRef>
              <c:f>Sheet1!$K$1</c:f>
              <c:strCache>
                <c:ptCount val="1"/>
                <c:pt idx="0">
                  <c:v>Other</c:v>
                </c:pt>
              </c:strCache>
            </c:strRef>
          </c:tx>
          <c:spPr>
            <a:solidFill>
              <a:schemeClr val="bg1">
                <a:lumMod val="8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Trippers to Liverpool</c:v>
                </c:pt>
                <c:pt idx="1">
                  <c:v>Day Trippers to Merseyside</c:v>
                </c:pt>
                <c:pt idx="2">
                  <c:v>All Day Trippers</c:v>
                </c:pt>
              </c:strCache>
            </c:strRef>
          </c:cat>
          <c:val>
            <c:numRef>
              <c:f>Sheet1!$K$2:$K$4</c:f>
              <c:numCache>
                <c:formatCode>0%</c:formatCode>
                <c:ptCount val="3"/>
                <c:pt idx="0">
                  <c:v>0.38</c:v>
                </c:pt>
                <c:pt idx="1">
                  <c:v>0.38</c:v>
                </c:pt>
                <c:pt idx="2">
                  <c:v>0.33</c:v>
                </c:pt>
              </c:numCache>
            </c:numRef>
          </c:val>
        </c:ser>
        <c:dLbls>
          <c:showLegendKey val="0"/>
          <c:showVal val="1"/>
          <c:showCatName val="0"/>
          <c:showSerName val="0"/>
          <c:showPercent val="0"/>
          <c:showBubbleSize val="0"/>
        </c:dLbls>
        <c:gapWidth val="49"/>
        <c:overlap val="100"/>
        <c:axId val="547696776"/>
        <c:axId val="547693248"/>
      </c:barChart>
      <c:catAx>
        <c:axId val="547696776"/>
        <c:scaling>
          <c:orientation val="minMax"/>
        </c:scaling>
        <c:delete val="0"/>
        <c:axPos val="l"/>
        <c:numFmt formatCode="General" sourceLinked="0"/>
        <c:majorTickMark val="none"/>
        <c:minorTickMark val="none"/>
        <c:tickLblPos val="nextTo"/>
        <c:txPr>
          <a:bodyPr/>
          <a:lstStyle/>
          <a:p>
            <a:pPr>
              <a:defRPr sz="700"/>
            </a:pPr>
            <a:endParaRPr lang="en-US"/>
          </a:p>
        </c:txPr>
        <c:crossAx val="547693248"/>
        <c:crosses val="autoZero"/>
        <c:auto val="1"/>
        <c:lblAlgn val="ctr"/>
        <c:lblOffset val="100"/>
        <c:noMultiLvlLbl val="0"/>
      </c:catAx>
      <c:valAx>
        <c:axId val="547693248"/>
        <c:scaling>
          <c:orientation val="minMax"/>
          <c:max val="1"/>
        </c:scaling>
        <c:delete val="1"/>
        <c:axPos val="b"/>
        <c:numFmt formatCode="0%" sourceLinked="1"/>
        <c:majorTickMark val="out"/>
        <c:minorTickMark val="none"/>
        <c:tickLblPos val="nextTo"/>
        <c:crossAx val="547696776"/>
        <c:crosses val="autoZero"/>
        <c:crossBetween val="between"/>
      </c:valAx>
    </c:plotArea>
    <c:legend>
      <c:legendPos val="b"/>
      <c:layout>
        <c:manualLayout>
          <c:xMode val="edge"/>
          <c:yMode val="edge"/>
          <c:x val="0.12708242353688706"/>
          <c:y val="0.86174574901562351"/>
          <c:w val="0.7633755648195728"/>
          <c:h val="9.5024013693289222E-2"/>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0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Jan-Mar</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Trippers to Liverpool</c:v>
                </c:pt>
                <c:pt idx="1">
                  <c:v>Day Trippers to Merseyside</c:v>
                </c:pt>
                <c:pt idx="2">
                  <c:v>All Day Trippers</c:v>
                </c:pt>
              </c:strCache>
            </c:strRef>
          </c:cat>
          <c:val>
            <c:numRef>
              <c:f>Sheet1!$B$2:$B$4</c:f>
              <c:numCache>
                <c:formatCode>0%</c:formatCode>
                <c:ptCount val="3"/>
                <c:pt idx="0">
                  <c:v>0.16</c:v>
                </c:pt>
                <c:pt idx="1">
                  <c:v>0.16</c:v>
                </c:pt>
                <c:pt idx="2">
                  <c:v>0.15</c:v>
                </c:pt>
              </c:numCache>
            </c:numRef>
          </c:val>
        </c:ser>
        <c:ser>
          <c:idx val="1"/>
          <c:order val="1"/>
          <c:tx>
            <c:strRef>
              <c:f>Sheet1!$C$1</c:f>
              <c:strCache>
                <c:ptCount val="1"/>
                <c:pt idx="0">
                  <c:v>Apr-Jun</c:v>
                </c:pt>
              </c:strCache>
            </c:strRef>
          </c:tx>
          <c:spPr>
            <a:solidFill>
              <a:srgbClr val="FFC00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Trippers to Liverpool</c:v>
                </c:pt>
                <c:pt idx="1">
                  <c:v>Day Trippers to Merseyside</c:v>
                </c:pt>
                <c:pt idx="2">
                  <c:v>All Day Trippers</c:v>
                </c:pt>
              </c:strCache>
            </c:strRef>
          </c:cat>
          <c:val>
            <c:numRef>
              <c:f>Sheet1!$C$2:$C$4</c:f>
              <c:numCache>
                <c:formatCode>0%</c:formatCode>
                <c:ptCount val="3"/>
                <c:pt idx="0">
                  <c:v>0.39</c:v>
                </c:pt>
                <c:pt idx="1">
                  <c:v>0.39</c:v>
                </c:pt>
                <c:pt idx="2">
                  <c:v>0.32</c:v>
                </c:pt>
              </c:numCache>
            </c:numRef>
          </c:val>
        </c:ser>
        <c:ser>
          <c:idx val="2"/>
          <c:order val="2"/>
          <c:tx>
            <c:strRef>
              <c:f>Sheet1!$D$1</c:f>
              <c:strCache>
                <c:ptCount val="1"/>
                <c:pt idx="0">
                  <c:v>Jul-Sep</c:v>
                </c:pt>
              </c:strCache>
            </c:strRef>
          </c:tx>
          <c:spPr>
            <a:solidFill>
              <a:srgbClr val="00B05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Trippers to Liverpool</c:v>
                </c:pt>
                <c:pt idx="1">
                  <c:v>Day Trippers to Merseyside</c:v>
                </c:pt>
                <c:pt idx="2">
                  <c:v>All Day Trippers</c:v>
                </c:pt>
              </c:strCache>
            </c:strRef>
          </c:cat>
          <c:val>
            <c:numRef>
              <c:f>Sheet1!$D$2:$D$4</c:f>
              <c:numCache>
                <c:formatCode>0%</c:formatCode>
                <c:ptCount val="3"/>
                <c:pt idx="0">
                  <c:v>0.28000000000000003</c:v>
                </c:pt>
                <c:pt idx="1">
                  <c:v>0.27</c:v>
                </c:pt>
                <c:pt idx="2">
                  <c:v>0.38</c:v>
                </c:pt>
              </c:numCache>
            </c:numRef>
          </c:val>
        </c:ser>
        <c:ser>
          <c:idx val="3"/>
          <c:order val="3"/>
          <c:tx>
            <c:strRef>
              <c:f>Sheet1!$E$1</c:f>
              <c:strCache>
                <c:ptCount val="1"/>
                <c:pt idx="0">
                  <c:v>Oct-Dec</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Trippers to Liverpool</c:v>
                </c:pt>
                <c:pt idx="1">
                  <c:v>Day Trippers to Merseyside</c:v>
                </c:pt>
                <c:pt idx="2">
                  <c:v>All Day Trippers</c:v>
                </c:pt>
              </c:strCache>
            </c:strRef>
          </c:cat>
          <c:val>
            <c:numRef>
              <c:f>Sheet1!$E$2:$E$4</c:f>
              <c:numCache>
                <c:formatCode>0%</c:formatCode>
                <c:ptCount val="3"/>
                <c:pt idx="0">
                  <c:v>0.17</c:v>
                </c:pt>
                <c:pt idx="1">
                  <c:v>0.18</c:v>
                </c:pt>
                <c:pt idx="2">
                  <c:v>0.16</c:v>
                </c:pt>
              </c:numCache>
            </c:numRef>
          </c:val>
        </c:ser>
        <c:dLbls>
          <c:showLegendKey val="0"/>
          <c:showVal val="1"/>
          <c:showCatName val="0"/>
          <c:showSerName val="0"/>
          <c:showPercent val="0"/>
          <c:showBubbleSize val="0"/>
        </c:dLbls>
        <c:gapWidth val="49"/>
        <c:overlap val="100"/>
        <c:axId val="547697168"/>
        <c:axId val="547695600"/>
      </c:barChart>
      <c:catAx>
        <c:axId val="547697168"/>
        <c:scaling>
          <c:orientation val="minMax"/>
        </c:scaling>
        <c:delete val="0"/>
        <c:axPos val="b"/>
        <c:numFmt formatCode="General" sourceLinked="0"/>
        <c:majorTickMark val="none"/>
        <c:minorTickMark val="none"/>
        <c:tickLblPos val="nextTo"/>
        <c:txPr>
          <a:bodyPr/>
          <a:lstStyle/>
          <a:p>
            <a:pPr>
              <a:defRPr sz="600"/>
            </a:pPr>
            <a:endParaRPr lang="en-US"/>
          </a:p>
        </c:txPr>
        <c:crossAx val="547695600"/>
        <c:crosses val="autoZero"/>
        <c:auto val="1"/>
        <c:lblAlgn val="ctr"/>
        <c:lblOffset val="100"/>
        <c:noMultiLvlLbl val="0"/>
      </c:catAx>
      <c:valAx>
        <c:axId val="547695600"/>
        <c:scaling>
          <c:orientation val="minMax"/>
        </c:scaling>
        <c:delete val="1"/>
        <c:axPos val="l"/>
        <c:numFmt formatCode="0%" sourceLinked="1"/>
        <c:majorTickMark val="none"/>
        <c:minorTickMark val="none"/>
        <c:tickLblPos val="nextTo"/>
        <c:crossAx val="547697168"/>
        <c:crosses val="autoZero"/>
        <c:crossBetween val="between"/>
      </c:valAx>
    </c:plotArea>
    <c:legend>
      <c:legendPos val="b"/>
      <c:layout>
        <c:manualLayout>
          <c:xMode val="edge"/>
          <c:yMode val="edge"/>
          <c:x val="7.3199780437058378E-4"/>
          <c:y val="0.84698142630223361"/>
          <c:w val="0.99926800219562939"/>
          <c:h val="0.10612442945329363"/>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Independent</c:v>
                </c:pt>
              </c:strCache>
            </c:strRef>
          </c:tx>
          <c:spPr>
            <a:solidFill>
              <a:schemeClr val="tx1">
                <a:lumMod val="10000"/>
                <a:lumOff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Trippers to Liverpool</c:v>
                </c:pt>
                <c:pt idx="1">
                  <c:v>Day Trippers to Merseyside</c:v>
                </c:pt>
                <c:pt idx="2">
                  <c:v>All Day Trippers</c:v>
                </c:pt>
              </c:strCache>
            </c:strRef>
          </c:cat>
          <c:val>
            <c:numRef>
              <c:f>Sheet1!$B$2:$B$4</c:f>
              <c:numCache>
                <c:formatCode>0%</c:formatCode>
                <c:ptCount val="3"/>
                <c:pt idx="0">
                  <c:v>0.84</c:v>
                </c:pt>
                <c:pt idx="1">
                  <c:v>0.85</c:v>
                </c:pt>
                <c:pt idx="2">
                  <c:v>0.75</c:v>
                </c:pt>
              </c:numCache>
            </c:numRef>
          </c:val>
        </c:ser>
        <c:ser>
          <c:idx val="1"/>
          <c:order val="1"/>
          <c:tx>
            <c:strRef>
              <c:f>Sheet1!$C$1</c:f>
              <c:strCache>
                <c:ptCount val="1"/>
                <c:pt idx="0">
                  <c:v>Package</c:v>
                </c:pt>
              </c:strCache>
            </c:strRef>
          </c:tx>
          <c:spPr>
            <a:solidFill>
              <a:schemeClr val="tx1">
                <a:lumMod val="75000"/>
                <a:lumOff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Trippers to Liverpool</c:v>
                </c:pt>
                <c:pt idx="1">
                  <c:v>Day Trippers to Merseyside</c:v>
                </c:pt>
                <c:pt idx="2">
                  <c:v>All Day Trippers</c:v>
                </c:pt>
              </c:strCache>
            </c:strRef>
          </c:cat>
          <c:val>
            <c:numRef>
              <c:f>Sheet1!$C$2:$C$4</c:f>
              <c:numCache>
                <c:formatCode>0%</c:formatCode>
                <c:ptCount val="3"/>
                <c:pt idx="0">
                  <c:v>0.16</c:v>
                </c:pt>
                <c:pt idx="1">
                  <c:v>0.15</c:v>
                </c:pt>
                <c:pt idx="2">
                  <c:v>0.25</c:v>
                </c:pt>
              </c:numCache>
            </c:numRef>
          </c:val>
        </c:ser>
        <c:dLbls>
          <c:showLegendKey val="0"/>
          <c:showVal val="1"/>
          <c:showCatName val="0"/>
          <c:showSerName val="0"/>
          <c:showPercent val="0"/>
          <c:showBubbleSize val="0"/>
        </c:dLbls>
        <c:gapWidth val="49"/>
        <c:overlap val="100"/>
        <c:axId val="547694424"/>
        <c:axId val="547689328"/>
      </c:barChart>
      <c:catAx>
        <c:axId val="547694424"/>
        <c:scaling>
          <c:orientation val="minMax"/>
        </c:scaling>
        <c:delete val="0"/>
        <c:axPos val="b"/>
        <c:numFmt formatCode="General" sourceLinked="0"/>
        <c:majorTickMark val="none"/>
        <c:minorTickMark val="none"/>
        <c:tickLblPos val="nextTo"/>
        <c:txPr>
          <a:bodyPr/>
          <a:lstStyle/>
          <a:p>
            <a:pPr>
              <a:defRPr sz="600"/>
            </a:pPr>
            <a:endParaRPr lang="en-US"/>
          </a:p>
        </c:txPr>
        <c:crossAx val="547689328"/>
        <c:crosses val="autoZero"/>
        <c:auto val="1"/>
        <c:lblAlgn val="ctr"/>
        <c:lblOffset val="100"/>
        <c:noMultiLvlLbl val="0"/>
      </c:catAx>
      <c:valAx>
        <c:axId val="547689328"/>
        <c:scaling>
          <c:orientation val="minMax"/>
        </c:scaling>
        <c:delete val="1"/>
        <c:axPos val="l"/>
        <c:numFmt formatCode="0%" sourceLinked="1"/>
        <c:majorTickMark val="none"/>
        <c:minorTickMark val="none"/>
        <c:tickLblPos val="nextTo"/>
        <c:crossAx val="547694424"/>
        <c:crosses val="autoZero"/>
        <c:crossBetween val="between"/>
      </c:valAx>
    </c:plotArea>
    <c:legend>
      <c:legendPos val="b"/>
      <c:layout>
        <c:manualLayout>
          <c:xMode val="edge"/>
          <c:yMode val="edge"/>
          <c:x val="3.2355526775007859E-2"/>
          <c:y val="0.86109621103717549"/>
          <c:w val="0.95151912756551194"/>
          <c:h val="7.0826524042985187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0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chemeClr val="accent2">
                <a:lumMod val="75000"/>
              </a:schemeClr>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20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Aged 16-34 years</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Hampshire</c:v>
                </c:pt>
                <c:pt idx="1">
                  <c:v>All Day Trippers</c:v>
                </c:pt>
              </c:strCache>
            </c:strRef>
          </c:cat>
          <c:val>
            <c:numRef>
              <c:f>Sheet1!$B$2:$B$3</c:f>
              <c:numCache>
                <c:formatCode>0%</c:formatCode>
                <c:ptCount val="2"/>
                <c:pt idx="0">
                  <c:v>0.23</c:v>
                </c:pt>
                <c:pt idx="1">
                  <c:v>0.32</c:v>
                </c:pt>
              </c:numCache>
            </c:numRef>
          </c:val>
        </c:ser>
        <c:ser>
          <c:idx val="1"/>
          <c:order val="1"/>
          <c:tx>
            <c:strRef>
              <c:f>Sheet1!$C$1</c:f>
              <c:strCache>
                <c:ptCount val="1"/>
                <c:pt idx="0">
                  <c:v>Aged 35-54 years</c:v>
                </c:pt>
              </c:strCache>
            </c:strRef>
          </c:tx>
          <c:spPr>
            <a:solidFill>
              <a:schemeClr val="accent4"/>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Hampshire</c:v>
                </c:pt>
                <c:pt idx="1">
                  <c:v>All Day Trippers</c:v>
                </c:pt>
              </c:strCache>
            </c:strRef>
          </c:cat>
          <c:val>
            <c:numRef>
              <c:f>Sheet1!$C$2:$C$3</c:f>
              <c:numCache>
                <c:formatCode>0%</c:formatCode>
                <c:ptCount val="2"/>
                <c:pt idx="0">
                  <c:v>0.52</c:v>
                </c:pt>
                <c:pt idx="1">
                  <c:v>0.43</c:v>
                </c:pt>
              </c:numCache>
            </c:numRef>
          </c:val>
        </c:ser>
        <c:ser>
          <c:idx val="2"/>
          <c:order val="2"/>
          <c:tx>
            <c:strRef>
              <c:f>Sheet1!$D$1</c:f>
              <c:strCache>
                <c:ptCount val="1"/>
                <c:pt idx="0">
                  <c:v>Aged 55 years or over</c:v>
                </c:pt>
              </c:strCache>
            </c:strRef>
          </c:tx>
          <c:spPr>
            <a:solidFill>
              <a:srgbClr val="646363"/>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Hampshire</c:v>
                </c:pt>
                <c:pt idx="1">
                  <c:v>All Day Trippers</c:v>
                </c:pt>
              </c:strCache>
            </c:strRef>
          </c:cat>
          <c:val>
            <c:numRef>
              <c:f>Sheet1!$D$2:$D$3</c:f>
              <c:numCache>
                <c:formatCode>0%</c:formatCode>
                <c:ptCount val="2"/>
                <c:pt idx="0">
                  <c:v>0.25</c:v>
                </c:pt>
                <c:pt idx="1">
                  <c:v>0.25</c:v>
                </c:pt>
              </c:numCache>
            </c:numRef>
          </c:val>
        </c:ser>
        <c:dLbls>
          <c:showLegendKey val="0"/>
          <c:showVal val="1"/>
          <c:showCatName val="0"/>
          <c:showSerName val="0"/>
          <c:showPercent val="0"/>
          <c:showBubbleSize val="0"/>
        </c:dLbls>
        <c:gapWidth val="49"/>
        <c:overlap val="100"/>
        <c:axId val="547699128"/>
        <c:axId val="547693640"/>
      </c:barChart>
      <c:catAx>
        <c:axId val="547699128"/>
        <c:scaling>
          <c:orientation val="minMax"/>
        </c:scaling>
        <c:delete val="0"/>
        <c:axPos val="b"/>
        <c:numFmt formatCode="General" sourceLinked="0"/>
        <c:majorTickMark val="none"/>
        <c:minorTickMark val="none"/>
        <c:tickLblPos val="nextTo"/>
        <c:txPr>
          <a:bodyPr/>
          <a:lstStyle/>
          <a:p>
            <a:pPr>
              <a:defRPr sz="600"/>
            </a:pPr>
            <a:endParaRPr lang="en-US"/>
          </a:p>
        </c:txPr>
        <c:crossAx val="547693640"/>
        <c:crosses val="autoZero"/>
        <c:auto val="1"/>
        <c:lblAlgn val="ctr"/>
        <c:lblOffset val="100"/>
        <c:noMultiLvlLbl val="0"/>
      </c:catAx>
      <c:valAx>
        <c:axId val="547693640"/>
        <c:scaling>
          <c:orientation val="minMax"/>
        </c:scaling>
        <c:delete val="1"/>
        <c:axPos val="l"/>
        <c:numFmt formatCode="0%" sourceLinked="1"/>
        <c:majorTickMark val="none"/>
        <c:minorTickMark val="none"/>
        <c:tickLblPos val="nextTo"/>
        <c:crossAx val="547699128"/>
        <c:crosses val="autoZero"/>
        <c:crossBetween val="between"/>
      </c:valAx>
    </c:plotArea>
    <c:legend>
      <c:legendPos val="b"/>
      <c:layout>
        <c:manualLayout>
          <c:xMode val="edge"/>
          <c:yMode val="edge"/>
          <c:x val="0"/>
          <c:y val="0.86597901418973122"/>
          <c:w val="1"/>
          <c:h val="0.13273953983345216"/>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0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Male</c:v>
                </c:pt>
              </c:strCache>
            </c:strRef>
          </c:tx>
          <c:spPr>
            <a:solidFill>
              <a:schemeClr val="accent5"/>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Hampshire</c:v>
                </c:pt>
                <c:pt idx="1">
                  <c:v>All Day Trippers</c:v>
                </c:pt>
              </c:strCache>
            </c:strRef>
          </c:cat>
          <c:val>
            <c:numRef>
              <c:f>Sheet1!$B$2:$B$3</c:f>
              <c:numCache>
                <c:formatCode>0%</c:formatCode>
                <c:ptCount val="2"/>
                <c:pt idx="0">
                  <c:v>0.5</c:v>
                </c:pt>
                <c:pt idx="1">
                  <c:v>0.51</c:v>
                </c:pt>
              </c:numCache>
            </c:numRef>
          </c:val>
        </c:ser>
        <c:ser>
          <c:idx val="1"/>
          <c:order val="1"/>
          <c:tx>
            <c:strRef>
              <c:f>Sheet1!$C$1</c:f>
              <c:strCache>
                <c:ptCount val="1"/>
                <c:pt idx="0">
                  <c:v>Female</c:v>
                </c:pt>
              </c:strCache>
            </c:strRef>
          </c:tx>
          <c:spPr>
            <a:solidFill>
              <a:schemeClr val="accent2">
                <a:lumMod val="40000"/>
                <a:lumOff val="6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Hampshire</c:v>
                </c:pt>
                <c:pt idx="1">
                  <c:v>All Day Trippers</c:v>
                </c:pt>
              </c:strCache>
            </c:strRef>
          </c:cat>
          <c:val>
            <c:numRef>
              <c:f>Sheet1!$C$2:$C$3</c:f>
              <c:numCache>
                <c:formatCode>0%</c:formatCode>
                <c:ptCount val="2"/>
                <c:pt idx="0">
                  <c:v>0.5</c:v>
                </c:pt>
                <c:pt idx="1">
                  <c:v>0.49</c:v>
                </c:pt>
              </c:numCache>
            </c:numRef>
          </c:val>
        </c:ser>
        <c:dLbls>
          <c:showLegendKey val="0"/>
          <c:showVal val="1"/>
          <c:showCatName val="0"/>
          <c:showSerName val="0"/>
          <c:showPercent val="0"/>
          <c:showBubbleSize val="0"/>
        </c:dLbls>
        <c:gapWidth val="49"/>
        <c:overlap val="100"/>
        <c:axId val="547694032"/>
        <c:axId val="547690504"/>
      </c:barChart>
      <c:catAx>
        <c:axId val="547694032"/>
        <c:scaling>
          <c:orientation val="minMax"/>
        </c:scaling>
        <c:delete val="0"/>
        <c:axPos val="b"/>
        <c:numFmt formatCode="General" sourceLinked="0"/>
        <c:majorTickMark val="none"/>
        <c:minorTickMark val="none"/>
        <c:tickLblPos val="nextTo"/>
        <c:txPr>
          <a:bodyPr/>
          <a:lstStyle/>
          <a:p>
            <a:pPr>
              <a:defRPr sz="600"/>
            </a:pPr>
            <a:endParaRPr lang="en-US"/>
          </a:p>
        </c:txPr>
        <c:crossAx val="547690504"/>
        <c:crosses val="autoZero"/>
        <c:auto val="1"/>
        <c:lblAlgn val="ctr"/>
        <c:lblOffset val="100"/>
        <c:noMultiLvlLbl val="0"/>
      </c:catAx>
      <c:valAx>
        <c:axId val="547690504"/>
        <c:scaling>
          <c:orientation val="minMax"/>
        </c:scaling>
        <c:delete val="1"/>
        <c:axPos val="l"/>
        <c:numFmt formatCode="0%" sourceLinked="1"/>
        <c:majorTickMark val="none"/>
        <c:minorTickMark val="none"/>
        <c:tickLblPos val="nextTo"/>
        <c:crossAx val="547694032"/>
        <c:crosses val="autoZero"/>
        <c:crossBetween val="between"/>
      </c:valAx>
    </c:plotArea>
    <c:legend>
      <c:legendPos val="b"/>
      <c:layout>
        <c:manualLayout>
          <c:xMode val="edge"/>
          <c:yMode val="edge"/>
          <c:x val="0.12554654137407381"/>
          <c:y val="0.83161726544551828"/>
          <c:w val="0.71784440182327502"/>
          <c:h val="7.4052432517661734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0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Air</c:v>
                </c:pt>
              </c:strCache>
            </c:strRef>
          </c:tx>
          <c:spPr>
            <a:solidFill>
              <a:srgbClr val="C0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Hampshire</c:v>
                </c:pt>
                <c:pt idx="1">
                  <c:v>All Day Trippers</c:v>
                </c:pt>
              </c:strCache>
            </c:strRef>
          </c:cat>
          <c:val>
            <c:numRef>
              <c:f>Sheet1!$B$2:$B$3</c:f>
              <c:numCache>
                <c:formatCode>0%</c:formatCode>
                <c:ptCount val="2"/>
                <c:pt idx="0">
                  <c:v>0.34</c:v>
                </c:pt>
                <c:pt idx="1">
                  <c:v>0.59</c:v>
                </c:pt>
              </c:numCache>
            </c:numRef>
          </c:val>
        </c:ser>
        <c:ser>
          <c:idx val="1"/>
          <c:order val="1"/>
          <c:tx>
            <c:strRef>
              <c:f>Sheet1!$C$1</c:f>
              <c:strCache>
                <c:ptCount val="1"/>
                <c:pt idx="0">
                  <c:v>Foot</c:v>
                </c:pt>
              </c:strCache>
            </c:strRef>
          </c:tx>
          <c:spPr>
            <a:solidFill>
              <a:schemeClr val="bg2">
                <a:lumMod val="60000"/>
                <a:lumOff val="4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Hampshire</c:v>
                </c:pt>
                <c:pt idx="1">
                  <c:v>All Day Trippers</c:v>
                </c:pt>
              </c:strCache>
            </c:strRef>
          </c:cat>
          <c:val>
            <c:numRef>
              <c:f>Sheet1!$C$2:$C$3</c:f>
              <c:numCache>
                <c:formatCode>0%</c:formatCode>
                <c:ptCount val="2"/>
                <c:pt idx="0">
                  <c:v>0.09</c:v>
                </c:pt>
                <c:pt idx="1">
                  <c:v>0.1</c:v>
                </c:pt>
              </c:numCache>
            </c:numRef>
          </c:val>
        </c:ser>
        <c:ser>
          <c:idx val="2"/>
          <c:order val="2"/>
          <c:tx>
            <c:strRef>
              <c:f>Sheet1!$D$1</c:f>
              <c:strCache>
                <c:ptCount val="1"/>
                <c:pt idx="0">
                  <c:v>Private Vehicle</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Hampshire</c:v>
                </c:pt>
                <c:pt idx="1">
                  <c:v>All Day Trippers</c:v>
                </c:pt>
              </c:strCache>
            </c:strRef>
          </c:cat>
          <c:val>
            <c:numRef>
              <c:f>Sheet1!$D$2:$D$3</c:f>
              <c:numCache>
                <c:formatCode>0%</c:formatCode>
                <c:ptCount val="2"/>
                <c:pt idx="0">
                  <c:v>0.3</c:v>
                </c:pt>
                <c:pt idx="1">
                  <c:v>0.14000000000000001</c:v>
                </c:pt>
              </c:numCache>
            </c:numRef>
          </c:val>
        </c:ser>
        <c:ser>
          <c:idx val="3"/>
          <c:order val="3"/>
          <c:tx>
            <c:strRef>
              <c:f>Sheet1!$E$1</c:f>
              <c:strCache>
                <c:ptCount val="1"/>
                <c:pt idx="0">
                  <c:v>Coach</c:v>
                </c:pt>
              </c:strCache>
            </c:strRef>
          </c:tx>
          <c:spPr>
            <a:solidFill>
              <a:schemeClr val="bg1">
                <a:lumMod val="6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Hampshire</c:v>
                </c:pt>
                <c:pt idx="1">
                  <c:v>All Day Trippers</c:v>
                </c:pt>
              </c:strCache>
            </c:strRef>
          </c:cat>
          <c:val>
            <c:numRef>
              <c:f>Sheet1!$E$2:$E$3</c:f>
              <c:numCache>
                <c:formatCode>0%</c:formatCode>
                <c:ptCount val="2"/>
                <c:pt idx="0">
                  <c:v>0.27</c:v>
                </c:pt>
                <c:pt idx="1">
                  <c:v>0.17</c:v>
                </c:pt>
              </c:numCache>
            </c:numRef>
          </c:val>
        </c:ser>
        <c:dLbls>
          <c:showLegendKey val="0"/>
          <c:showVal val="1"/>
          <c:showCatName val="0"/>
          <c:showSerName val="0"/>
          <c:showPercent val="0"/>
          <c:showBubbleSize val="0"/>
        </c:dLbls>
        <c:gapWidth val="49"/>
        <c:overlap val="100"/>
        <c:axId val="547691288"/>
        <c:axId val="547691680"/>
      </c:barChart>
      <c:catAx>
        <c:axId val="547691288"/>
        <c:scaling>
          <c:orientation val="minMax"/>
        </c:scaling>
        <c:delete val="0"/>
        <c:axPos val="b"/>
        <c:numFmt formatCode="General" sourceLinked="0"/>
        <c:majorTickMark val="none"/>
        <c:minorTickMark val="none"/>
        <c:tickLblPos val="nextTo"/>
        <c:txPr>
          <a:bodyPr/>
          <a:lstStyle/>
          <a:p>
            <a:pPr>
              <a:defRPr sz="600"/>
            </a:pPr>
            <a:endParaRPr lang="en-US"/>
          </a:p>
        </c:txPr>
        <c:crossAx val="547691680"/>
        <c:crosses val="autoZero"/>
        <c:auto val="1"/>
        <c:lblAlgn val="ctr"/>
        <c:lblOffset val="100"/>
        <c:noMultiLvlLbl val="0"/>
      </c:catAx>
      <c:valAx>
        <c:axId val="547691680"/>
        <c:scaling>
          <c:orientation val="minMax"/>
        </c:scaling>
        <c:delete val="1"/>
        <c:axPos val="l"/>
        <c:numFmt formatCode="0%" sourceLinked="1"/>
        <c:majorTickMark val="none"/>
        <c:minorTickMark val="none"/>
        <c:tickLblPos val="nextTo"/>
        <c:crossAx val="547691288"/>
        <c:crosses val="autoZero"/>
        <c:crossBetween val="between"/>
      </c:valAx>
    </c:plotArea>
    <c:legend>
      <c:legendPos val="b"/>
      <c:layout>
        <c:manualLayout>
          <c:xMode val="edge"/>
          <c:yMode val="edge"/>
          <c:x val="4.5782782545438286E-2"/>
          <c:y val="0.8367386523977568"/>
          <c:w val="0.95035770902360273"/>
          <c:h val="0.12529637989080408"/>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0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4142693139659945"/>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Hampshire</c:v>
                </c:pt>
                <c:pt idx="1">
                  <c:v>All Day Trippers</c:v>
                </c:pt>
              </c:strCache>
            </c:strRef>
          </c:cat>
          <c:val>
            <c:numRef>
              <c:f>Sheet1!$B$2:$B$3</c:f>
              <c:numCache>
                <c:formatCode>0%</c:formatCode>
                <c:ptCount val="2"/>
                <c:pt idx="0">
                  <c:v>0.17</c:v>
                </c:pt>
                <c:pt idx="1">
                  <c:v>0.2</c:v>
                </c:pt>
              </c:numCache>
            </c:numRef>
          </c:val>
        </c:ser>
        <c:ser>
          <c:idx val="1"/>
          <c:order val="1"/>
          <c:tx>
            <c:strRef>
              <c:f>Sheet1!$C$1</c:f>
              <c:strCache>
                <c:ptCount val="1"/>
                <c:pt idx="0">
                  <c:v>4-7 nights</c:v>
                </c:pt>
              </c:strCache>
            </c:strRef>
          </c:tx>
          <c:spPr>
            <a:solidFill>
              <a:schemeClr val="accent6">
                <a:lumMod val="75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Hampshire</c:v>
                </c:pt>
                <c:pt idx="1">
                  <c:v>All Day Trippers</c:v>
                </c:pt>
              </c:strCache>
            </c:strRef>
          </c:cat>
          <c:val>
            <c:numRef>
              <c:f>Sheet1!$C$2:$C$3</c:f>
              <c:numCache>
                <c:formatCode>0%</c:formatCode>
                <c:ptCount val="2"/>
                <c:pt idx="0">
                  <c:v>0.52</c:v>
                </c:pt>
                <c:pt idx="1">
                  <c:v>0.45</c:v>
                </c:pt>
              </c:numCache>
            </c:numRef>
          </c:val>
        </c:ser>
        <c:ser>
          <c:idx val="2"/>
          <c:order val="2"/>
          <c:tx>
            <c:strRef>
              <c:f>Sheet1!$D$1</c:f>
              <c:strCache>
                <c:ptCount val="1"/>
                <c:pt idx="0">
                  <c:v>8-14 nights</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Hampshire</c:v>
                </c:pt>
                <c:pt idx="1">
                  <c:v>All Day Trippers</c:v>
                </c:pt>
              </c:strCache>
            </c:strRef>
          </c:cat>
          <c:val>
            <c:numRef>
              <c:f>Sheet1!$D$2:$D$3</c:f>
              <c:numCache>
                <c:formatCode>0%</c:formatCode>
                <c:ptCount val="2"/>
                <c:pt idx="0">
                  <c:v>0.17</c:v>
                </c:pt>
                <c:pt idx="1">
                  <c:v>0.25</c:v>
                </c:pt>
              </c:numCache>
            </c:numRef>
          </c:val>
        </c:ser>
        <c:ser>
          <c:idx val="3"/>
          <c:order val="3"/>
          <c:tx>
            <c:strRef>
              <c:f>Sheet1!$E$1</c:f>
              <c:strCache>
                <c:ptCount val="1"/>
                <c:pt idx="0">
                  <c:v>15+ nights</c:v>
                </c:pt>
              </c:strCache>
            </c:strRef>
          </c:tx>
          <c:spPr>
            <a:solidFill>
              <a:schemeClr val="accent6">
                <a:lumMod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Hampshire</c:v>
                </c:pt>
                <c:pt idx="1">
                  <c:v>All Day Trippers</c:v>
                </c:pt>
              </c:strCache>
            </c:strRef>
          </c:cat>
          <c:val>
            <c:numRef>
              <c:f>Sheet1!$E$2:$E$3</c:f>
              <c:numCache>
                <c:formatCode>0%</c:formatCode>
                <c:ptCount val="2"/>
                <c:pt idx="0">
                  <c:v>0.13</c:v>
                </c:pt>
                <c:pt idx="1">
                  <c:v>0.11</c:v>
                </c:pt>
              </c:numCache>
            </c:numRef>
          </c:val>
        </c:ser>
        <c:dLbls>
          <c:showLegendKey val="0"/>
          <c:showVal val="1"/>
          <c:showCatName val="0"/>
          <c:showSerName val="0"/>
          <c:showPercent val="0"/>
          <c:showBubbleSize val="0"/>
        </c:dLbls>
        <c:gapWidth val="49"/>
        <c:overlap val="100"/>
        <c:axId val="547692856"/>
        <c:axId val="547702656"/>
      </c:barChart>
      <c:catAx>
        <c:axId val="547692856"/>
        <c:scaling>
          <c:orientation val="minMax"/>
        </c:scaling>
        <c:delete val="0"/>
        <c:axPos val="b"/>
        <c:numFmt formatCode="General" sourceLinked="0"/>
        <c:majorTickMark val="none"/>
        <c:minorTickMark val="none"/>
        <c:tickLblPos val="nextTo"/>
        <c:txPr>
          <a:bodyPr/>
          <a:lstStyle/>
          <a:p>
            <a:pPr>
              <a:defRPr sz="600"/>
            </a:pPr>
            <a:endParaRPr lang="en-US"/>
          </a:p>
        </c:txPr>
        <c:crossAx val="547702656"/>
        <c:crosses val="autoZero"/>
        <c:auto val="1"/>
        <c:lblAlgn val="ctr"/>
        <c:lblOffset val="100"/>
        <c:noMultiLvlLbl val="0"/>
      </c:catAx>
      <c:valAx>
        <c:axId val="547702656"/>
        <c:scaling>
          <c:orientation val="minMax"/>
        </c:scaling>
        <c:delete val="1"/>
        <c:axPos val="l"/>
        <c:numFmt formatCode="0%" sourceLinked="1"/>
        <c:majorTickMark val="none"/>
        <c:minorTickMark val="none"/>
        <c:tickLblPos val="nextTo"/>
        <c:crossAx val="547692856"/>
        <c:crosses val="autoZero"/>
        <c:crossBetween val="between"/>
      </c:valAx>
    </c:plotArea>
    <c:legend>
      <c:legendPos val="b"/>
      <c:layout>
        <c:manualLayout>
          <c:xMode val="edge"/>
          <c:yMode val="edge"/>
          <c:x val="7.3207749308097495E-4"/>
          <c:y val="0.82242583171200334"/>
          <c:w val="0.99926800219562939"/>
          <c:h val="9.6683317223143689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0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6386616858499"/>
          <c:y val="5.6335256474622723E-2"/>
          <c:w val="0.84086570032785413"/>
          <c:h val="0.75853679971020649"/>
        </c:manualLayout>
      </c:layout>
      <c:barChart>
        <c:barDir val="bar"/>
        <c:grouping val="stacked"/>
        <c:varyColors val="0"/>
        <c:ser>
          <c:idx val="0"/>
          <c:order val="0"/>
          <c:tx>
            <c:strRef>
              <c:f>Sheet1!$B$1</c:f>
              <c:strCache>
                <c:ptCount val="1"/>
                <c:pt idx="0">
                  <c:v>France</c:v>
                </c:pt>
              </c:strCache>
            </c:strRef>
          </c:tx>
          <c:spPr>
            <a:solidFill>
              <a:srgbClr val="00B05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Hants</c:v>
                </c:pt>
                <c:pt idx="1">
                  <c:v>All Day Trippers</c:v>
                </c:pt>
              </c:strCache>
            </c:strRef>
          </c:cat>
          <c:val>
            <c:numRef>
              <c:f>Sheet1!$B$2:$B$3</c:f>
              <c:numCache>
                <c:formatCode>0%</c:formatCode>
                <c:ptCount val="2"/>
                <c:pt idx="0">
                  <c:v>0.31</c:v>
                </c:pt>
                <c:pt idx="1">
                  <c:v>0.14000000000000001</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Hants</c:v>
                </c:pt>
                <c:pt idx="1">
                  <c:v>All Day Trippers</c:v>
                </c:pt>
              </c:strCache>
            </c:strRef>
          </c:cat>
          <c:val>
            <c:numRef>
              <c:f>Sheet1!$C$2:$C$3</c:f>
              <c:numCache>
                <c:formatCode>0%</c:formatCode>
                <c:ptCount val="2"/>
                <c:pt idx="0">
                  <c:v>0.06</c:v>
                </c:pt>
                <c:pt idx="1">
                  <c:v>0.15</c:v>
                </c:pt>
              </c:numCache>
            </c:numRef>
          </c:val>
        </c:ser>
        <c:ser>
          <c:idx val="2"/>
          <c:order val="2"/>
          <c:tx>
            <c:strRef>
              <c:f>Sheet1!$D$1</c:f>
              <c:strCache>
                <c:ptCount val="1"/>
                <c:pt idx="0">
                  <c:v>Germany</c:v>
                </c:pt>
              </c:strCache>
            </c:strRef>
          </c:tx>
          <c:spPr>
            <a:solidFill>
              <a:schemeClr val="accent6">
                <a:lumMod val="7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Hants</c:v>
                </c:pt>
                <c:pt idx="1">
                  <c:v>All Day Trippers</c:v>
                </c:pt>
              </c:strCache>
            </c:strRef>
          </c:cat>
          <c:val>
            <c:numRef>
              <c:f>Sheet1!$D$2:$D$3</c:f>
              <c:numCache>
                <c:formatCode>0%</c:formatCode>
                <c:ptCount val="2"/>
                <c:pt idx="0">
                  <c:v>0.2</c:v>
                </c:pt>
                <c:pt idx="1">
                  <c:v>0.14000000000000001</c:v>
                </c:pt>
              </c:numCache>
            </c:numRef>
          </c:val>
        </c:ser>
        <c:ser>
          <c:idx val="3"/>
          <c:order val="3"/>
          <c:tx>
            <c:strRef>
              <c:f>Sheet1!$E$1</c:f>
              <c:strCache>
                <c:ptCount val="1"/>
                <c:pt idx="0">
                  <c:v>Nordics</c:v>
                </c:pt>
              </c:strCache>
            </c:strRef>
          </c:tx>
          <c:spPr>
            <a:solidFill>
              <a:schemeClr val="accent5">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Hants</c:v>
                </c:pt>
                <c:pt idx="1">
                  <c:v>All Day Trippers</c:v>
                </c:pt>
              </c:strCache>
            </c:strRef>
          </c:cat>
          <c:val>
            <c:numRef>
              <c:f>Sheet1!$E$2:$E$3</c:f>
              <c:numCache>
                <c:formatCode>0%</c:formatCode>
                <c:ptCount val="2"/>
                <c:pt idx="0">
                  <c:v>0.02</c:v>
                </c:pt>
                <c:pt idx="1">
                  <c:v>0.06</c:v>
                </c:pt>
              </c:numCache>
            </c:numRef>
          </c:val>
        </c:ser>
        <c:ser>
          <c:idx val="4"/>
          <c:order val="4"/>
          <c:tx>
            <c:strRef>
              <c:f>Sheet1!$F$1</c:f>
              <c:strCache>
                <c:ptCount val="1"/>
                <c:pt idx="0">
                  <c:v>Italy</c:v>
                </c:pt>
              </c:strCache>
            </c:strRef>
          </c:tx>
          <c:spPr>
            <a:solidFill>
              <a:schemeClr val="bg2">
                <a:lumMod val="75000"/>
              </a:schemeClr>
            </a:solidFill>
          </c:spPr>
          <c:invertIfNegative val="0"/>
          <c:dLbls>
            <c:dLbl>
              <c:idx val="0"/>
              <c:delete val="1"/>
              <c:extLst>
                <c:ext xmlns:c15="http://schemas.microsoft.com/office/drawing/2012/chart" uri="{CE6537A1-D6FC-4f65-9D91-7224C49458BB}"/>
              </c:extLst>
            </c:dLbl>
            <c:spPr>
              <a:noFill/>
              <a:ln>
                <a:noFill/>
              </a:ln>
              <a:effectLst/>
            </c:spPr>
            <c:txPr>
              <a:bodyPr/>
              <a:lstStyle/>
              <a:p>
                <a:pPr>
                  <a:defRPr sz="7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Hants</c:v>
                </c:pt>
                <c:pt idx="1">
                  <c:v>All Day Trippers</c:v>
                </c:pt>
              </c:strCache>
            </c:strRef>
          </c:cat>
          <c:val>
            <c:numRef>
              <c:f>Sheet1!$F$2:$F$3</c:f>
              <c:numCache>
                <c:formatCode>0%</c:formatCode>
                <c:ptCount val="2"/>
                <c:pt idx="0">
                  <c:v>0</c:v>
                </c:pt>
                <c:pt idx="1">
                  <c:v>0.04</c:v>
                </c:pt>
              </c:numCache>
            </c:numRef>
          </c:val>
        </c:ser>
        <c:ser>
          <c:idx val="5"/>
          <c:order val="5"/>
          <c:tx>
            <c:strRef>
              <c:f>Sheet1!$G$1</c:f>
              <c:strCache>
                <c:ptCount val="1"/>
                <c:pt idx="0">
                  <c:v>Spain</c:v>
                </c:pt>
              </c:strCache>
            </c:strRef>
          </c:tx>
          <c:spPr>
            <a:solidFill>
              <a:schemeClr val="bg2">
                <a:lumMod val="60000"/>
                <a:lumOff val="40000"/>
              </a:schemeClr>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Hants</c:v>
                </c:pt>
                <c:pt idx="1">
                  <c:v>All Day Trippers</c:v>
                </c:pt>
              </c:strCache>
            </c:strRef>
          </c:cat>
          <c:val>
            <c:numRef>
              <c:f>Sheet1!$G$2:$G$3</c:f>
              <c:numCache>
                <c:formatCode>0%</c:formatCode>
                <c:ptCount val="2"/>
                <c:pt idx="0">
                  <c:v>0.05</c:v>
                </c:pt>
                <c:pt idx="1">
                  <c:v>0.03</c:v>
                </c:pt>
              </c:numCache>
            </c:numRef>
          </c:val>
        </c:ser>
        <c:ser>
          <c:idx val="6"/>
          <c:order val="6"/>
          <c:tx>
            <c:strRef>
              <c:f>Sheet1!$H$1</c:f>
              <c:strCache>
                <c:ptCount val="1"/>
                <c:pt idx="0">
                  <c:v>Netherlands</c:v>
                </c:pt>
              </c:strCache>
            </c:strRef>
          </c:tx>
          <c:spPr>
            <a:solidFill>
              <a:srgbClr val="FFC000"/>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Hants</c:v>
                </c:pt>
                <c:pt idx="1">
                  <c:v>All Day Trippers</c:v>
                </c:pt>
              </c:strCache>
            </c:strRef>
          </c:cat>
          <c:val>
            <c:numRef>
              <c:f>Sheet1!$H$2:$H$3</c:f>
              <c:numCache>
                <c:formatCode>0%</c:formatCode>
                <c:ptCount val="2"/>
                <c:pt idx="0">
                  <c:v>0.08</c:v>
                </c:pt>
                <c:pt idx="1">
                  <c:v>0.06</c:v>
                </c:pt>
              </c:numCache>
            </c:numRef>
          </c:val>
        </c:ser>
        <c:ser>
          <c:idx val="7"/>
          <c:order val="7"/>
          <c:tx>
            <c:strRef>
              <c:f>Sheet1!$I$1</c:f>
              <c:strCache>
                <c:ptCount val="1"/>
                <c:pt idx="0">
                  <c:v>Australia</c:v>
                </c:pt>
              </c:strCache>
            </c:strRef>
          </c:tx>
          <c:spPr>
            <a:solidFill>
              <a:schemeClr val="accent2">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Hants</c:v>
                </c:pt>
                <c:pt idx="1">
                  <c:v>All Day Trippers</c:v>
                </c:pt>
              </c:strCache>
            </c:strRef>
          </c:cat>
          <c:val>
            <c:numRef>
              <c:f>Sheet1!$I$2:$I$3</c:f>
              <c:numCache>
                <c:formatCode>0%</c:formatCode>
                <c:ptCount val="2"/>
                <c:pt idx="0">
                  <c:v>0.04</c:v>
                </c:pt>
                <c:pt idx="1">
                  <c:v>0.04</c:v>
                </c:pt>
              </c:numCache>
            </c:numRef>
          </c:val>
        </c:ser>
        <c:ser>
          <c:idx val="8"/>
          <c:order val="8"/>
          <c:tx>
            <c:strRef>
              <c:f>Sheet1!$J$1</c:f>
              <c:strCache>
                <c:ptCount val="1"/>
                <c:pt idx="0">
                  <c:v>China</c:v>
                </c:pt>
              </c:strCache>
            </c:strRef>
          </c:tx>
          <c:spPr>
            <a:solidFill>
              <a:schemeClr val="accent2">
                <a:lumMod val="20000"/>
                <a:lumOff val="80000"/>
              </a:schemeClr>
            </a:solidFill>
          </c:spPr>
          <c:invertIfNegative val="0"/>
          <c:dLbls>
            <c:delete val="1"/>
          </c:dLbls>
          <c:cat>
            <c:strRef>
              <c:f>Sheet1!$A$2:$A$3</c:f>
              <c:strCache>
                <c:ptCount val="2"/>
                <c:pt idx="0">
                  <c:v>Day Trippers to Hants</c:v>
                </c:pt>
                <c:pt idx="1">
                  <c:v>All Day Trippers</c:v>
                </c:pt>
              </c:strCache>
            </c:strRef>
          </c:cat>
          <c:val>
            <c:numRef>
              <c:f>Sheet1!$J$2:$J$3</c:f>
              <c:numCache>
                <c:formatCode>0%</c:formatCode>
                <c:ptCount val="2"/>
                <c:pt idx="0">
                  <c:v>0</c:v>
                </c:pt>
                <c:pt idx="1">
                  <c:v>0.01</c:v>
                </c:pt>
              </c:numCache>
            </c:numRef>
          </c:val>
        </c:ser>
        <c:ser>
          <c:idx val="9"/>
          <c:order val="9"/>
          <c:tx>
            <c:strRef>
              <c:f>Sheet1!$K$1</c:f>
              <c:strCache>
                <c:ptCount val="1"/>
                <c:pt idx="0">
                  <c:v>Other</c:v>
                </c:pt>
              </c:strCache>
            </c:strRef>
          </c:tx>
          <c:spPr>
            <a:solidFill>
              <a:schemeClr val="bg1">
                <a:lumMod val="8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Hants</c:v>
                </c:pt>
                <c:pt idx="1">
                  <c:v>All Day Trippers</c:v>
                </c:pt>
              </c:strCache>
            </c:strRef>
          </c:cat>
          <c:val>
            <c:numRef>
              <c:f>Sheet1!$K$2:$K$3</c:f>
              <c:numCache>
                <c:formatCode>0%</c:formatCode>
                <c:ptCount val="2"/>
                <c:pt idx="0">
                  <c:v>0.24</c:v>
                </c:pt>
                <c:pt idx="1">
                  <c:v>0.33</c:v>
                </c:pt>
              </c:numCache>
            </c:numRef>
          </c:val>
        </c:ser>
        <c:dLbls>
          <c:showLegendKey val="0"/>
          <c:showVal val="1"/>
          <c:showCatName val="0"/>
          <c:showSerName val="0"/>
          <c:showPercent val="0"/>
          <c:showBubbleSize val="0"/>
        </c:dLbls>
        <c:gapWidth val="49"/>
        <c:overlap val="100"/>
        <c:axId val="547712848"/>
        <c:axId val="547704224"/>
      </c:barChart>
      <c:catAx>
        <c:axId val="547712848"/>
        <c:scaling>
          <c:orientation val="minMax"/>
        </c:scaling>
        <c:delete val="0"/>
        <c:axPos val="l"/>
        <c:numFmt formatCode="General" sourceLinked="0"/>
        <c:majorTickMark val="none"/>
        <c:minorTickMark val="none"/>
        <c:tickLblPos val="nextTo"/>
        <c:txPr>
          <a:bodyPr/>
          <a:lstStyle/>
          <a:p>
            <a:pPr>
              <a:defRPr sz="700"/>
            </a:pPr>
            <a:endParaRPr lang="en-US"/>
          </a:p>
        </c:txPr>
        <c:crossAx val="547704224"/>
        <c:crosses val="autoZero"/>
        <c:auto val="1"/>
        <c:lblAlgn val="ctr"/>
        <c:lblOffset val="100"/>
        <c:noMultiLvlLbl val="0"/>
      </c:catAx>
      <c:valAx>
        <c:axId val="547704224"/>
        <c:scaling>
          <c:orientation val="minMax"/>
          <c:max val="1"/>
        </c:scaling>
        <c:delete val="1"/>
        <c:axPos val="b"/>
        <c:numFmt formatCode="0%" sourceLinked="1"/>
        <c:majorTickMark val="out"/>
        <c:minorTickMark val="none"/>
        <c:tickLblPos val="nextTo"/>
        <c:crossAx val="547712848"/>
        <c:crosses val="autoZero"/>
        <c:crossBetween val="between"/>
      </c:valAx>
    </c:plotArea>
    <c:legend>
      <c:legendPos val="b"/>
      <c:layout>
        <c:manualLayout>
          <c:xMode val="edge"/>
          <c:yMode val="edge"/>
          <c:x val="0.12708242353688706"/>
          <c:y val="0.86174574901562351"/>
          <c:w val="0.7633755648195728"/>
          <c:h val="9.5024013693289222E-2"/>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0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Jan-Mar</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Hampshire</c:v>
                </c:pt>
                <c:pt idx="1">
                  <c:v>All Day Trippers</c:v>
                </c:pt>
              </c:strCache>
            </c:strRef>
          </c:cat>
          <c:val>
            <c:numRef>
              <c:f>Sheet1!$B$2:$B$3</c:f>
              <c:numCache>
                <c:formatCode>0%</c:formatCode>
                <c:ptCount val="2"/>
                <c:pt idx="0">
                  <c:v>0.13</c:v>
                </c:pt>
                <c:pt idx="1">
                  <c:v>0.15</c:v>
                </c:pt>
              </c:numCache>
            </c:numRef>
          </c:val>
        </c:ser>
        <c:ser>
          <c:idx val="1"/>
          <c:order val="1"/>
          <c:tx>
            <c:strRef>
              <c:f>Sheet1!$C$1</c:f>
              <c:strCache>
                <c:ptCount val="1"/>
                <c:pt idx="0">
                  <c:v>Apr-Jun</c:v>
                </c:pt>
              </c:strCache>
            </c:strRef>
          </c:tx>
          <c:spPr>
            <a:solidFill>
              <a:srgbClr val="FFC00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Hampshire</c:v>
                </c:pt>
                <c:pt idx="1">
                  <c:v>All Day Trippers</c:v>
                </c:pt>
              </c:strCache>
            </c:strRef>
          </c:cat>
          <c:val>
            <c:numRef>
              <c:f>Sheet1!$C$2:$C$3</c:f>
              <c:numCache>
                <c:formatCode>0%</c:formatCode>
                <c:ptCount val="2"/>
                <c:pt idx="0">
                  <c:v>0.3</c:v>
                </c:pt>
                <c:pt idx="1">
                  <c:v>0.32</c:v>
                </c:pt>
              </c:numCache>
            </c:numRef>
          </c:val>
        </c:ser>
        <c:ser>
          <c:idx val="2"/>
          <c:order val="2"/>
          <c:tx>
            <c:strRef>
              <c:f>Sheet1!$D$1</c:f>
              <c:strCache>
                <c:ptCount val="1"/>
                <c:pt idx="0">
                  <c:v>Jul-Sep</c:v>
                </c:pt>
              </c:strCache>
            </c:strRef>
          </c:tx>
          <c:spPr>
            <a:solidFill>
              <a:srgbClr val="00B05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Hampshire</c:v>
                </c:pt>
                <c:pt idx="1">
                  <c:v>All Day Trippers</c:v>
                </c:pt>
              </c:strCache>
            </c:strRef>
          </c:cat>
          <c:val>
            <c:numRef>
              <c:f>Sheet1!$D$2:$D$3</c:f>
              <c:numCache>
                <c:formatCode>0%</c:formatCode>
                <c:ptCount val="2"/>
                <c:pt idx="0">
                  <c:v>0.44</c:v>
                </c:pt>
                <c:pt idx="1">
                  <c:v>0.38</c:v>
                </c:pt>
              </c:numCache>
            </c:numRef>
          </c:val>
        </c:ser>
        <c:ser>
          <c:idx val="3"/>
          <c:order val="3"/>
          <c:tx>
            <c:strRef>
              <c:f>Sheet1!$E$1</c:f>
              <c:strCache>
                <c:ptCount val="1"/>
                <c:pt idx="0">
                  <c:v>Oct-Dec</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Hampshire</c:v>
                </c:pt>
                <c:pt idx="1">
                  <c:v>All Day Trippers</c:v>
                </c:pt>
              </c:strCache>
            </c:strRef>
          </c:cat>
          <c:val>
            <c:numRef>
              <c:f>Sheet1!$E$2:$E$3</c:f>
              <c:numCache>
                <c:formatCode>0%</c:formatCode>
                <c:ptCount val="2"/>
                <c:pt idx="0">
                  <c:v>0.13</c:v>
                </c:pt>
                <c:pt idx="1">
                  <c:v>0.16</c:v>
                </c:pt>
              </c:numCache>
            </c:numRef>
          </c:val>
        </c:ser>
        <c:dLbls>
          <c:showLegendKey val="0"/>
          <c:showVal val="1"/>
          <c:showCatName val="0"/>
          <c:showSerName val="0"/>
          <c:showPercent val="0"/>
          <c:showBubbleSize val="0"/>
        </c:dLbls>
        <c:gapWidth val="49"/>
        <c:overlap val="100"/>
        <c:axId val="547706184"/>
        <c:axId val="547710496"/>
      </c:barChart>
      <c:catAx>
        <c:axId val="547706184"/>
        <c:scaling>
          <c:orientation val="minMax"/>
        </c:scaling>
        <c:delete val="0"/>
        <c:axPos val="b"/>
        <c:numFmt formatCode="General" sourceLinked="0"/>
        <c:majorTickMark val="none"/>
        <c:minorTickMark val="none"/>
        <c:tickLblPos val="nextTo"/>
        <c:txPr>
          <a:bodyPr/>
          <a:lstStyle/>
          <a:p>
            <a:pPr>
              <a:defRPr sz="600"/>
            </a:pPr>
            <a:endParaRPr lang="en-US"/>
          </a:p>
        </c:txPr>
        <c:crossAx val="547710496"/>
        <c:crosses val="autoZero"/>
        <c:auto val="1"/>
        <c:lblAlgn val="ctr"/>
        <c:lblOffset val="100"/>
        <c:noMultiLvlLbl val="0"/>
      </c:catAx>
      <c:valAx>
        <c:axId val="547710496"/>
        <c:scaling>
          <c:orientation val="minMax"/>
        </c:scaling>
        <c:delete val="1"/>
        <c:axPos val="l"/>
        <c:numFmt formatCode="0%" sourceLinked="1"/>
        <c:majorTickMark val="none"/>
        <c:minorTickMark val="none"/>
        <c:tickLblPos val="nextTo"/>
        <c:crossAx val="547706184"/>
        <c:crosses val="autoZero"/>
        <c:crossBetween val="between"/>
      </c:valAx>
    </c:plotArea>
    <c:legend>
      <c:legendPos val="b"/>
      <c:layout>
        <c:manualLayout>
          <c:xMode val="edge"/>
          <c:yMode val="edge"/>
          <c:x val="7.3199780437058378E-4"/>
          <c:y val="0.84698142630223361"/>
          <c:w val="0.99926800219562939"/>
          <c:h val="0.10612442945329363"/>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January-March</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UK Visitors</c:v>
                </c:pt>
                <c:pt idx="1">
                  <c:v>Day Trippers</c:v>
                </c:pt>
                <c:pt idx="2">
                  <c:v>All Day Trips</c:v>
                </c:pt>
              </c:strCache>
            </c:strRef>
          </c:cat>
          <c:val>
            <c:numRef>
              <c:f>Sheet1!$B$2:$B$4</c:f>
              <c:numCache>
                <c:formatCode>0%</c:formatCode>
                <c:ptCount val="3"/>
                <c:pt idx="0">
                  <c:v>0.17</c:v>
                </c:pt>
                <c:pt idx="1">
                  <c:v>0.15</c:v>
                </c:pt>
                <c:pt idx="2">
                  <c:v>0.14000000000000001</c:v>
                </c:pt>
              </c:numCache>
            </c:numRef>
          </c:val>
        </c:ser>
        <c:ser>
          <c:idx val="1"/>
          <c:order val="1"/>
          <c:tx>
            <c:strRef>
              <c:f>Sheet1!$C$1</c:f>
              <c:strCache>
                <c:ptCount val="1"/>
                <c:pt idx="0">
                  <c:v>April-June</c:v>
                </c:pt>
              </c:strCache>
            </c:strRef>
          </c:tx>
          <c:spPr>
            <a:solidFill>
              <a:srgbClr val="FFC00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UK Visitors</c:v>
                </c:pt>
                <c:pt idx="1">
                  <c:v>Day Trippers</c:v>
                </c:pt>
                <c:pt idx="2">
                  <c:v>All Day Trips</c:v>
                </c:pt>
              </c:strCache>
            </c:strRef>
          </c:cat>
          <c:val>
            <c:numRef>
              <c:f>Sheet1!$C$2:$C$4</c:f>
              <c:numCache>
                <c:formatCode>0%</c:formatCode>
                <c:ptCount val="3"/>
                <c:pt idx="0">
                  <c:v>0.28000000000000003</c:v>
                </c:pt>
                <c:pt idx="1">
                  <c:v>0.32</c:v>
                </c:pt>
                <c:pt idx="2">
                  <c:v>0.32</c:v>
                </c:pt>
              </c:numCache>
            </c:numRef>
          </c:val>
        </c:ser>
        <c:ser>
          <c:idx val="2"/>
          <c:order val="2"/>
          <c:tx>
            <c:strRef>
              <c:f>Sheet1!$D$1</c:f>
              <c:strCache>
                <c:ptCount val="1"/>
                <c:pt idx="0">
                  <c:v>July-September</c:v>
                </c:pt>
              </c:strCache>
            </c:strRef>
          </c:tx>
          <c:spPr>
            <a:solidFill>
              <a:srgbClr val="00B05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UK Visitors</c:v>
                </c:pt>
                <c:pt idx="1">
                  <c:v>Day Trippers</c:v>
                </c:pt>
                <c:pt idx="2">
                  <c:v>All Day Trips</c:v>
                </c:pt>
              </c:strCache>
            </c:strRef>
          </c:cat>
          <c:val>
            <c:numRef>
              <c:f>Sheet1!$D$2:$D$4</c:f>
              <c:numCache>
                <c:formatCode>0%</c:formatCode>
                <c:ptCount val="3"/>
                <c:pt idx="0">
                  <c:v>0.32</c:v>
                </c:pt>
                <c:pt idx="1">
                  <c:v>0.38</c:v>
                </c:pt>
                <c:pt idx="2">
                  <c:v>0.41</c:v>
                </c:pt>
              </c:numCache>
            </c:numRef>
          </c:val>
        </c:ser>
        <c:ser>
          <c:idx val="3"/>
          <c:order val="3"/>
          <c:tx>
            <c:strRef>
              <c:f>Sheet1!$E$1</c:f>
              <c:strCache>
                <c:ptCount val="1"/>
                <c:pt idx="0">
                  <c:v>October-December</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UK Visitors</c:v>
                </c:pt>
                <c:pt idx="1">
                  <c:v>Day Trippers</c:v>
                </c:pt>
                <c:pt idx="2">
                  <c:v>All Day Trips</c:v>
                </c:pt>
              </c:strCache>
            </c:strRef>
          </c:cat>
          <c:val>
            <c:numRef>
              <c:f>Sheet1!$E$2:$E$4</c:f>
              <c:numCache>
                <c:formatCode>0%</c:formatCode>
                <c:ptCount val="3"/>
                <c:pt idx="0">
                  <c:v>0.23</c:v>
                </c:pt>
                <c:pt idx="1">
                  <c:v>0.16</c:v>
                </c:pt>
                <c:pt idx="2">
                  <c:v>0.14000000000000001</c:v>
                </c:pt>
              </c:numCache>
            </c:numRef>
          </c:val>
        </c:ser>
        <c:dLbls>
          <c:showLegendKey val="0"/>
          <c:showVal val="1"/>
          <c:showCatName val="0"/>
          <c:showSerName val="0"/>
          <c:showPercent val="0"/>
          <c:showBubbleSize val="0"/>
        </c:dLbls>
        <c:gapWidth val="49"/>
        <c:overlap val="100"/>
        <c:axId val="561169408"/>
        <c:axId val="561167448"/>
      </c:barChart>
      <c:catAx>
        <c:axId val="561169408"/>
        <c:scaling>
          <c:orientation val="minMax"/>
        </c:scaling>
        <c:delete val="0"/>
        <c:axPos val="b"/>
        <c:numFmt formatCode="General" sourceLinked="0"/>
        <c:majorTickMark val="none"/>
        <c:minorTickMark val="none"/>
        <c:tickLblPos val="nextTo"/>
        <c:txPr>
          <a:bodyPr/>
          <a:lstStyle/>
          <a:p>
            <a:pPr>
              <a:defRPr sz="800"/>
            </a:pPr>
            <a:endParaRPr lang="en-US"/>
          </a:p>
        </c:txPr>
        <c:crossAx val="561167448"/>
        <c:crosses val="autoZero"/>
        <c:auto val="1"/>
        <c:lblAlgn val="ctr"/>
        <c:lblOffset val="100"/>
        <c:noMultiLvlLbl val="0"/>
      </c:catAx>
      <c:valAx>
        <c:axId val="561167448"/>
        <c:scaling>
          <c:orientation val="minMax"/>
        </c:scaling>
        <c:delete val="1"/>
        <c:axPos val="l"/>
        <c:numFmt formatCode="0%" sourceLinked="1"/>
        <c:majorTickMark val="none"/>
        <c:minorTickMark val="none"/>
        <c:tickLblPos val="nextTo"/>
        <c:crossAx val="561169408"/>
        <c:crosses val="autoZero"/>
        <c:crossBetween val="between"/>
      </c:valAx>
    </c:plotArea>
    <c:legend>
      <c:legendPos val="b"/>
      <c:layout>
        <c:manualLayout>
          <c:xMode val="edge"/>
          <c:yMode val="edge"/>
          <c:x val="7.3199780437058378E-4"/>
          <c:y val="0.84698142630223361"/>
          <c:w val="0.99926800219562939"/>
          <c:h val="9.6683317223143689E-2"/>
        </c:manualLayout>
      </c:layout>
      <c:overlay val="0"/>
      <c:txPr>
        <a:bodyPr/>
        <a:lstStyle/>
        <a:p>
          <a:pPr>
            <a:defRPr sz="9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Independent</c:v>
                </c:pt>
              </c:strCache>
            </c:strRef>
          </c:tx>
          <c:spPr>
            <a:solidFill>
              <a:schemeClr val="tx1">
                <a:lumMod val="10000"/>
                <a:lumOff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Hampshire</c:v>
                </c:pt>
                <c:pt idx="1">
                  <c:v>All Day Trippers</c:v>
                </c:pt>
              </c:strCache>
            </c:strRef>
          </c:cat>
          <c:val>
            <c:numRef>
              <c:f>Sheet1!$B$2:$B$3</c:f>
              <c:numCache>
                <c:formatCode>0%</c:formatCode>
                <c:ptCount val="2"/>
                <c:pt idx="0">
                  <c:v>0.63</c:v>
                </c:pt>
                <c:pt idx="1">
                  <c:v>0.75</c:v>
                </c:pt>
              </c:numCache>
            </c:numRef>
          </c:val>
        </c:ser>
        <c:ser>
          <c:idx val="1"/>
          <c:order val="1"/>
          <c:tx>
            <c:strRef>
              <c:f>Sheet1!$C$1</c:f>
              <c:strCache>
                <c:ptCount val="1"/>
                <c:pt idx="0">
                  <c:v>Package</c:v>
                </c:pt>
              </c:strCache>
            </c:strRef>
          </c:tx>
          <c:spPr>
            <a:solidFill>
              <a:schemeClr val="tx1">
                <a:lumMod val="75000"/>
                <a:lumOff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Hampshire</c:v>
                </c:pt>
                <c:pt idx="1">
                  <c:v>All Day Trippers</c:v>
                </c:pt>
              </c:strCache>
            </c:strRef>
          </c:cat>
          <c:val>
            <c:numRef>
              <c:f>Sheet1!$C$2:$C$3</c:f>
              <c:numCache>
                <c:formatCode>0%</c:formatCode>
                <c:ptCount val="2"/>
                <c:pt idx="0">
                  <c:v>0.37</c:v>
                </c:pt>
                <c:pt idx="1">
                  <c:v>0.25</c:v>
                </c:pt>
              </c:numCache>
            </c:numRef>
          </c:val>
        </c:ser>
        <c:dLbls>
          <c:showLegendKey val="0"/>
          <c:showVal val="1"/>
          <c:showCatName val="0"/>
          <c:showSerName val="0"/>
          <c:showPercent val="0"/>
          <c:showBubbleSize val="0"/>
        </c:dLbls>
        <c:gapWidth val="49"/>
        <c:overlap val="100"/>
        <c:axId val="547709320"/>
        <c:axId val="547709712"/>
      </c:barChart>
      <c:catAx>
        <c:axId val="547709320"/>
        <c:scaling>
          <c:orientation val="minMax"/>
        </c:scaling>
        <c:delete val="0"/>
        <c:axPos val="b"/>
        <c:numFmt formatCode="General" sourceLinked="0"/>
        <c:majorTickMark val="none"/>
        <c:minorTickMark val="none"/>
        <c:tickLblPos val="nextTo"/>
        <c:txPr>
          <a:bodyPr/>
          <a:lstStyle/>
          <a:p>
            <a:pPr>
              <a:defRPr sz="600"/>
            </a:pPr>
            <a:endParaRPr lang="en-US"/>
          </a:p>
        </c:txPr>
        <c:crossAx val="547709712"/>
        <c:crosses val="autoZero"/>
        <c:auto val="1"/>
        <c:lblAlgn val="ctr"/>
        <c:lblOffset val="100"/>
        <c:noMultiLvlLbl val="0"/>
      </c:catAx>
      <c:valAx>
        <c:axId val="547709712"/>
        <c:scaling>
          <c:orientation val="minMax"/>
        </c:scaling>
        <c:delete val="1"/>
        <c:axPos val="l"/>
        <c:numFmt formatCode="0%" sourceLinked="1"/>
        <c:majorTickMark val="none"/>
        <c:minorTickMark val="none"/>
        <c:tickLblPos val="nextTo"/>
        <c:crossAx val="547709320"/>
        <c:crosses val="autoZero"/>
        <c:crossBetween val="between"/>
      </c:valAx>
    </c:plotArea>
    <c:legend>
      <c:legendPos val="b"/>
      <c:layout>
        <c:manualLayout>
          <c:xMode val="edge"/>
          <c:yMode val="edge"/>
          <c:x val="3.2355526775007859E-2"/>
          <c:y val="0.86109621103717549"/>
          <c:w val="0.95151912756551194"/>
          <c:h val="7.0826524042985187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chemeClr val="accent2">
                <a:lumMod val="75000"/>
              </a:schemeClr>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2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Aged 16-34 years</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Herts</c:v>
                </c:pt>
                <c:pt idx="1">
                  <c:v>All Day Trippers</c:v>
                </c:pt>
              </c:strCache>
            </c:strRef>
          </c:cat>
          <c:val>
            <c:numRef>
              <c:f>Sheet1!$B$2:$B$3</c:f>
              <c:numCache>
                <c:formatCode>0%</c:formatCode>
                <c:ptCount val="2"/>
                <c:pt idx="0">
                  <c:v>0.39</c:v>
                </c:pt>
                <c:pt idx="1">
                  <c:v>0.32</c:v>
                </c:pt>
              </c:numCache>
            </c:numRef>
          </c:val>
        </c:ser>
        <c:ser>
          <c:idx val="1"/>
          <c:order val="1"/>
          <c:tx>
            <c:strRef>
              <c:f>Sheet1!$C$1</c:f>
              <c:strCache>
                <c:ptCount val="1"/>
                <c:pt idx="0">
                  <c:v>Aged 35-54 years</c:v>
                </c:pt>
              </c:strCache>
            </c:strRef>
          </c:tx>
          <c:spPr>
            <a:solidFill>
              <a:schemeClr val="accent4"/>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Herts</c:v>
                </c:pt>
                <c:pt idx="1">
                  <c:v>All Day Trippers</c:v>
                </c:pt>
              </c:strCache>
            </c:strRef>
          </c:cat>
          <c:val>
            <c:numRef>
              <c:f>Sheet1!$C$2:$C$3</c:f>
              <c:numCache>
                <c:formatCode>0%</c:formatCode>
                <c:ptCount val="2"/>
                <c:pt idx="0">
                  <c:v>0.49</c:v>
                </c:pt>
                <c:pt idx="1">
                  <c:v>0.43</c:v>
                </c:pt>
              </c:numCache>
            </c:numRef>
          </c:val>
        </c:ser>
        <c:ser>
          <c:idx val="2"/>
          <c:order val="2"/>
          <c:tx>
            <c:strRef>
              <c:f>Sheet1!$D$1</c:f>
              <c:strCache>
                <c:ptCount val="1"/>
                <c:pt idx="0">
                  <c:v>Aged 55 years or over</c:v>
                </c:pt>
              </c:strCache>
            </c:strRef>
          </c:tx>
          <c:spPr>
            <a:solidFill>
              <a:srgbClr val="646363"/>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Herts</c:v>
                </c:pt>
                <c:pt idx="1">
                  <c:v>All Day Trippers</c:v>
                </c:pt>
              </c:strCache>
            </c:strRef>
          </c:cat>
          <c:val>
            <c:numRef>
              <c:f>Sheet1!$D$2:$D$3</c:f>
              <c:numCache>
                <c:formatCode>0%</c:formatCode>
                <c:ptCount val="2"/>
                <c:pt idx="0">
                  <c:v>0.04</c:v>
                </c:pt>
                <c:pt idx="1">
                  <c:v>0.25</c:v>
                </c:pt>
              </c:numCache>
            </c:numRef>
          </c:val>
        </c:ser>
        <c:dLbls>
          <c:showLegendKey val="0"/>
          <c:showVal val="1"/>
          <c:showCatName val="0"/>
          <c:showSerName val="0"/>
          <c:showPercent val="0"/>
          <c:showBubbleSize val="0"/>
        </c:dLbls>
        <c:gapWidth val="49"/>
        <c:overlap val="100"/>
        <c:axId val="555811632"/>
        <c:axId val="555812808"/>
      </c:barChart>
      <c:catAx>
        <c:axId val="555811632"/>
        <c:scaling>
          <c:orientation val="minMax"/>
        </c:scaling>
        <c:delete val="0"/>
        <c:axPos val="b"/>
        <c:numFmt formatCode="General" sourceLinked="0"/>
        <c:majorTickMark val="none"/>
        <c:minorTickMark val="none"/>
        <c:tickLblPos val="nextTo"/>
        <c:txPr>
          <a:bodyPr/>
          <a:lstStyle/>
          <a:p>
            <a:pPr>
              <a:defRPr sz="600"/>
            </a:pPr>
            <a:endParaRPr lang="en-US"/>
          </a:p>
        </c:txPr>
        <c:crossAx val="555812808"/>
        <c:crosses val="autoZero"/>
        <c:auto val="1"/>
        <c:lblAlgn val="ctr"/>
        <c:lblOffset val="100"/>
        <c:noMultiLvlLbl val="0"/>
      </c:catAx>
      <c:valAx>
        <c:axId val="555812808"/>
        <c:scaling>
          <c:orientation val="minMax"/>
        </c:scaling>
        <c:delete val="1"/>
        <c:axPos val="l"/>
        <c:numFmt formatCode="0%" sourceLinked="1"/>
        <c:majorTickMark val="none"/>
        <c:minorTickMark val="none"/>
        <c:tickLblPos val="nextTo"/>
        <c:crossAx val="555811632"/>
        <c:crosses val="autoZero"/>
        <c:crossBetween val="between"/>
      </c:valAx>
    </c:plotArea>
    <c:legend>
      <c:legendPos val="b"/>
      <c:layout>
        <c:manualLayout>
          <c:xMode val="edge"/>
          <c:yMode val="edge"/>
          <c:x val="0"/>
          <c:y val="0.86597901418973122"/>
          <c:w val="1"/>
          <c:h val="0.13273953983345216"/>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Male</c:v>
                </c:pt>
              </c:strCache>
            </c:strRef>
          </c:tx>
          <c:spPr>
            <a:solidFill>
              <a:schemeClr val="accent5"/>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Herts</c:v>
                </c:pt>
                <c:pt idx="1">
                  <c:v>All Day Trippers</c:v>
                </c:pt>
              </c:strCache>
            </c:strRef>
          </c:cat>
          <c:val>
            <c:numRef>
              <c:f>Sheet1!$B$2:$B$3</c:f>
              <c:numCache>
                <c:formatCode>0%</c:formatCode>
                <c:ptCount val="2"/>
                <c:pt idx="0">
                  <c:v>0.43</c:v>
                </c:pt>
                <c:pt idx="1">
                  <c:v>0.51</c:v>
                </c:pt>
              </c:numCache>
            </c:numRef>
          </c:val>
        </c:ser>
        <c:ser>
          <c:idx val="1"/>
          <c:order val="1"/>
          <c:tx>
            <c:strRef>
              <c:f>Sheet1!$C$1</c:f>
              <c:strCache>
                <c:ptCount val="1"/>
                <c:pt idx="0">
                  <c:v>Female</c:v>
                </c:pt>
              </c:strCache>
            </c:strRef>
          </c:tx>
          <c:spPr>
            <a:solidFill>
              <a:schemeClr val="accent2">
                <a:lumMod val="40000"/>
                <a:lumOff val="6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Herts</c:v>
                </c:pt>
                <c:pt idx="1">
                  <c:v>All Day Trippers</c:v>
                </c:pt>
              </c:strCache>
            </c:strRef>
          </c:cat>
          <c:val>
            <c:numRef>
              <c:f>Sheet1!$C$2:$C$3</c:f>
              <c:numCache>
                <c:formatCode>0%</c:formatCode>
                <c:ptCount val="2"/>
                <c:pt idx="0">
                  <c:v>0.56999999999999995</c:v>
                </c:pt>
                <c:pt idx="1">
                  <c:v>0.49</c:v>
                </c:pt>
              </c:numCache>
            </c:numRef>
          </c:val>
        </c:ser>
        <c:dLbls>
          <c:showLegendKey val="0"/>
          <c:showVal val="1"/>
          <c:showCatName val="0"/>
          <c:showSerName val="0"/>
          <c:showPercent val="0"/>
          <c:showBubbleSize val="0"/>
        </c:dLbls>
        <c:gapWidth val="49"/>
        <c:overlap val="100"/>
        <c:axId val="555818688"/>
        <c:axId val="555826136"/>
      </c:barChart>
      <c:catAx>
        <c:axId val="555818688"/>
        <c:scaling>
          <c:orientation val="minMax"/>
        </c:scaling>
        <c:delete val="0"/>
        <c:axPos val="b"/>
        <c:numFmt formatCode="General" sourceLinked="0"/>
        <c:majorTickMark val="none"/>
        <c:minorTickMark val="none"/>
        <c:tickLblPos val="nextTo"/>
        <c:txPr>
          <a:bodyPr/>
          <a:lstStyle/>
          <a:p>
            <a:pPr>
              <a:defRPr sz="600"/>
            </a:pPr>
            <a:endParaRPr lang="en-US"/>
          </a:p>
        </c:txPr>
        <c:crossAx val="555826136"/>
        <c:crosses val="autoZero"/>
        <c:auto val="1"/>
        <c:lblAlgn val="ctr"/>
        <c:lblOffset val="100"/>
        <c:noMultiLvlLbl val="0"/>
      </c:catAx>
      <c:valAx>
        <c:axId val="555826136"/>
        <c:scaling>
          <c:orientation val="minMax"/>
        </c:scaling>
        <c:delete val="1"/>
        <c:axPos val="l"/>
        <c:numFmt formatCode="0%" sourceLinked="1"/>
        <c:majorTickMark val="none"/>
        <c:minorTickMark val="none"/>
        <c:tickLblPos val="nextTo"/>
        <c:crossAx val="555818688"/>
        <c:crosses val="autoZero"/>
        <c:crossBetween val="between"/>
      </c:valAx>
    </c:plotArea>
    <c:legend>
      <c:legendPos val="b"/>
      <c:layout>
        <c:manualLayout>
          <c:xMode val="edge"/>
          <c:yMode val="edge"/>
          <c:x val="0.12554654137407381"/>
          <c:y val="0.83161726544551828"/>
          <c:w val="0.71784440182327502"/>
          <c:h val="7.4052432517661734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Air</c:v>
                </c:pt>
              </c:strCache>
            </c:strRef>
          </c:tx>
          <c:spPr>
            <a:solidFill>
              <a:srgbClr val="C0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Herts</c:v>
                </c:pt>
                <c:pt idx="1">
                  <c:v>All Day Trippers</c:v>
                </c:pt>
              </c:strCache>
            </c:strRef>
          </c:cat>
          <c:val>
            <c:numRef>
              <c:f>Sheet1!$B$2:$B$3</c:f>
              <c:numCache>
                <c:formatCode>0%</c:formatCode>
                <c:ptCount val="2"/>
                <c:pt idx="0">
                  <c:v>0.75</c:v>
                </c:pt>
                <c:pt idx="1">
                  <c:v>0.59</c:v>
                </c:pt>
              </c:numCache>
            </c:numRef>
          </c:val>
        </c:ser>
        <c:ser>
          <c:idx val="1"/>
          <c:order val="1"/>
          <c:tx>
            <c:strRef>
              <c:f>Sheet1!$C$1</c:f>
              <c:strCache>
                <c:ptCount val="1"/>
                <c:pt idx="0">
                  <c:v>Foot</c:v>
                </c:pt>
              </c:strCache>
            </c:strRef>
          </c:tx>
          <c:spPr>
            <a:solidFill>
              <a:schemeClr val="bg2">
                <a:lumMod val="60000"/>
                <a:lumOff val="4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Herts</c:v>
                </c:pt>
                <c:pt idx="1">
                  <c:v>All Day Trippers</c:v>
                </c:pt>
              </c:strCache>
            </c:strRef>
          </c:cat>
          <c:val>
            <c:numRef>
              <c:f>Sheet1!$C$2:$C$3</c:f>
              <c:numCache>
                <c:formatCode>0%</c:formatCode>
                <c:ptCount val="2"/>
                <c:pt idx="0">
                  <c:v>0.11</c:v>
                </c:pt>
                <c:pt idx="1">
                  <c:v>0.1</c:v>
                </c:pt>
              </c:numCache>
            </c:numRef>
          </c:val>
        </c:ser>
        <c:ser>
          <c:idx val="2"/>
          <c:order val="2"/>
          <c:tx>
            <c:strRef>
              <c:f>Sheet1!$D$1</c:f>
              <c:strCache>
                <c:ptCount val="1"/>
                <c:pt idx="0">
                  <c:v>Private Vehicle</c:v>
                </c:pt>
              </c:strCache>
            </c:strRef>
          </c:tx>
          <c:spPr>
            <a:solidFill>
              <a:schemeClr val="accent6">
                <a:lumMod val="50000"/>
              </a:schemeClr>
            </a:solidFill>
          </c:spPr>
          <c:invertIfNegative val="0"/>
          <c:dLbls>
            <c:spPr>
              <a:noFill/>
              <a:ln>
                <a:noFill/>
              </a:ln>
              <a:effectLst/>
            </c:spPr>
            <c:txPr>
              <a:bodyPr/>
              <a:lstStyle/>
              <a:p>
                <a:pPr>
                  <a:defRPr sz="7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Herts</c:v>
                </c:pt>
                <c:pt idx="1">
                  <c:v>All Day Trippers</c:v>
                </c:pt>
              </c:strCache>
            </c:strRef>
          </c:cat>
          <c:val>
            <c:numRef>
              <c:f>Sheet1!$D$2:$D$3</c:f>
              <c:numCache>
                <c:formatCode>0%</c:formatCode>
                <c:ptCount val="2"/>
                <c:pt idx="0">
                  <c:v>0.02</c:v>
                </c:pt>
                <c:pt idx="1">
                  <c:v>0.14000000000000001</c:v>
                </c:pt>
              </c:numCache>
            </c:numRef>
          </c:val>
        </c:ser>
        <c:ser>
          <c:idx val="3"/>
          <c:order val="3"/>
          <c:tx>
            <c:strRef>
              <c:f>Sheet1!$E$1</c:f>
              <c:strCache>
                <c:ptCount val="1"/>
                <c:pt idx="0">
                  <c:v>Coach</c:v>
                </c:pt>
              </c:strCache>
            </c:strRef>
          </c:tx>
          <c:spPr>
            <a:solidFill>
              <a:schemeClr val="bg1">
                <a:lumMod val="6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Herts</c:v>
                </c:pt>
                <c:pt idx="1">
                  <c:v>All Day Trippers</c:v>
                </c:pt>
              </c:strCache>
            </c:strRef>
          </c:cat>
          <c:val>
            <c:numRef>
              <c:f>Sheet1!$E$2:$E$3</c:f>
              <c:numCache>
                <c:formatCode>0%</c:formatCode>
                <c:ptCount val="2"/>
                <c:pt idx="0">
                  <c:v>0.12</c:v>
                </c:pt>
                <c:pt idx="1">
                  <c:v>0.17</c:v>
                </c:pt>
              </c:numCache>
            </c:numRef>
          </c:val>
        </c:ser>
        <c:dLbls>
          <c:showLegendKey val="0"/>
          <c:showVal val="1"/>
          <c:showCatName val="0"/>
          <c:showSerName val="0"/>
          <c:showPercent val="0"/>
          <c:showBubbleSize val="0"/>
        </c:dLbls>
        <c:gapWidth val="49"/>
        <c:overlap val="100"/>
        <c:axId val="555821432"/>
        <c:axId val="555830448"/>
      </c:barChart>
      <c:catAx>
        <c:axId val="555821432"/>
        <c:scaling>
          <c:orientation val="minMax"/>
        </c:scaling>
        <c:delete val="0"/>
        <c:axPos val="b"/>
        <c:numFmt formatCode="General" sourceLinked="0"/>
        <c:majorTickMark val="none"/>
        <c:minorTickMark val="none"/>
        <c:tickLblPos val="nextTo"/>
        <c:txPr>
          <a:bodyPr/>
          <a:lstStyle/>
          <a:p>
            <a:pPr>
              <a:defRPr sz="600"/>
            </a:pPr>
            <a:endParaRPr lang="en-US"/>
          </a:p>
        </c:txPr>
        <c:crossAx val="555830448"/>
        <c:crosses val="autoZero"/>
        <c:auto val="1"/>
        <c:lblAlgn val="ctr"/>
        <c:lblOffset val="100"/>
        <c:noMultiLvlLbl val="0"/>
      </c:catAx>
      <c:valAx>
        <c:axId val="555830448"/>
        <c:scaling>
          <c:orientation val="minMax"/>
        </c:scaling>
        <c:delete val="1"/>
        <c:axPos val="l"/>
        <c:numFmt formatCode="0%" sourceLinked="1"/>
        <c:majorTickMark val="none"/>
        <c:minorTickMark val="none"/>
        <c:tickLblPos val="nextTo"/>
        <c:crossAx val="555821432"/>
        <c:crosses val="autoZero"/>
        <c:crossBetween val="between"/>
      </c:valAx>
    </c:plotArea>
    <c:legend>
      <c:legendPos val="b"/>
      <c:layout>
        <c:manualLayout>
          <c:xMode val="edge"/>
          <c:yMode val="edge"/>
          <c:x val="4.5782782545438286E-2"/>
          <c:y val="0.8367386523977568"/>
          <c:w val="0.95035770902360273"/>
          <c:h val="0.12529637989080408"/>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4142693139659945"/>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Herts</c:v>
                </c:pt>
                <c:pt idx="1">
                  <c:v>All Day Trippers</c:v>
                </c:pt>
              </c:strCache>
            </c:strRef>
          </c:cat>
          <c:val>
            <c:numRef>
              <c:f>Sheet1!$B$2:$B$3</c:f>
              <c:numCache>
                <c:formatCode>0%</c:formatCode>
                <c:ptCount val="2"/>
                <c:pt idx="0">
                  <c:v>0.33</c:v>
                </c:pt>
                <c:pt idx="1">
                  <c:v>0.2</c:v>
                </c:pt>
              </c:numCache>
            </c:numRef>
          </c:val>
        </c:ser>
        <c:ser>
          <c:idx val="1"/>
          <c:order val="1"/>
          <c:tx>
            <c:strRef>
              <c:f>Sheet1!$C$1</c:f>
              <c:strCache>
                <c:ptCount val="1"/>
                <c:pt idx="0">
                  <c:v>4-7 nights</c:v>
                </c:pt>
              </c:strCache>
            </c:strRef>
          </c:tx>
          <c:spPr>
            <a:solidFill>
              <a:schemeClr val="accent6">
                <a:lumMod val="75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Herts</c:v>
                </c:pt>
                <c:pt idx="1">
                  <c:v>All Day Trippers</c:v>
                </c:pt>
              </c:strCache>
            </c:strRef>
          </c:cat>
          <c:val>
            <c:numRef>
              <c:f>Sheet1!$C$2:$C$3</c:f>
              <c:numCache>
                <c:formatCode>0%</c:formatCode>
                <c:ptCount val="2"/>
                <c:pt idx="0">
                  <c:v>0.51</c:v>
                </c:pt>
                <c:pt idx="1">
                  <c:v>0.45</c:v>
                </c:pt>
              </c:numCache>
            </c:numRef>
          </c:val>
        </c:ser>
        <c:ser>
          <c:idx val="2"/>
          <c:order val="2"/>
          <c:tx>
            <c:strRef>
              <c:f>Sheet1!$D$1</c:f>
              <c:strCache>
                <c:ptCount val="1"/>
                <c:pt idx="0">
                  <c:v>8-14 nights</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Herts</c:v>
                </c:pt>
                <c:pt idx="1">
                  <c:v>All Day Trippers</c:v>
                </c:pt>
              </c:strCache>
            </c:strRef>
          </c:cat>
          <c:val>
            <c:numRef>
              <c:f>Sheet1!$D$2:$D$3</c:f>
              <c:numCache>
                <c:formatCode>0%</c:formatCode>
                <c:ptCount val="2"/>
                <c:pt idx="0">
                  <c:v>0.14000000000000001</c:v>
                </c:pt>
                <c:pt idx="1">
                  <c:v>0.25</c:v>
                </c:pt>
              </c:numCache>
            </c:numRef>
          </c:val>
        </c:ser>
        <c:ser>
          <c:idx val="3"/>
          <c:order val="3"/>
          <c:tx>
            <c:strRef>
              <c:f>Sheet1!$E$1</c:f>
              <c:strCache>
                <c:ptCount val="1"/>
                <c:pt idx="0">
                  <c:v>15+ nights</c:v>
                </c:pt>
              </c:strCache>
            </c:strRef>
          </c:tx>
          <c:spPr>
            <a:solidFill>
              <a:schemeClr val="accent6">
                <a:lumMod val="25000"/>
              </a:schemeClr>
            </a:solidFill>
          </c:spPr>
          <c:invertIfNegative val="0"/>
          <c:dLbls>
            <c:spPr>
              <a:noFill/>
              <a:ln>
                <a:noFill/>
              </a:ln>
              <a:effectLst/>
            </c:spPr>
            <c:txPr>
              <a:bodyPr/>
              <a:lstStyle/>
              <a:p>
                <a:pPr>
                  <a:defRPr sz="7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Herts</c:v>
                </c:pt>
                <c:pt idx="1">
                  <c:v>All Day Trippers</c:v>
                </c:pt>
              </c:strCache>
            </c:strRef>
          </c:cat>
          <c:val>
            <c:numRef>
              <c:f>Sheet1!$E$2:$E$3</c:f>
              <c:numCache>
                <c:formatCode>0%</c:formatCode>
                <c:ptCount val="2"/>
                <c:pt idx="0">
                  <c:v>0.02</c:v>
                </c:pt>
                <c:pt idx="1">
                  <c:v>0.11</c:v>
                </c:pt>
              </c:numCache>
            </c:numRef>
          </c:val>
        </c:ser>
        <c:dLbls>
          <c:showLegendKey val="0"/>
          <c:showVal val="1"/>
          <c:showCatName val="0"/>
          <c:showSerName val="0"/>
          <c:showPercent val="0"/>
          <c:showBubbleSize val="0"/>
        </c:dLbls>
        <c:gapWidth val="49"/>
        <c:overlap val="100"/>
        <c:axId val="555837112"/>
        <c:axId val="555835544"/>
      </c:barChart>
      <c:catAx>
        <c:axId val="555837112"/>
        <c:scaling>
          <c:orientation val="minMax"/>
        </c:scaling>
        <c:delete val="0"/>
        <c:axPos val="b"/>
        <c:numFmt formatCode="General" sourceLinked="0"/>
        <c:majorTickMark val="none"/>
        <c:minorTickMark val="none"/>
        <c:tickLblPos val="nextTo"/>
        <c:txPr>
          <a:bodyPr/>
          <a:lstStyle/>
          <a:p>
            <a:pPr>
              <a:defRPr sz="600"/>
            </a:pPr>
            <a:endParaRPr lang="en-US"/>
          </a:p>
        </c:txPr>
        <c:crossAx val="555835544"/>
        <c:crosses val="autoZero"/>
        <c:auto val="1"/>
        <c:lblAlgn val="ctr"/>
        <c:lblOffset val="100"/>
        <c:noMultiLvlLbl val="0"/>
      </c:catAx>
      <c:valAx>
        <c:axId val="555835544"/>
        <c:scaling>
          <c:orientation val="minMax"/>
        </c:scaling>
        <c:delete val="1"/>
        <c:axPos val="l"/>
        <c:numFmt formatCode="0%" sourceLinked="1"/>
        <c:majorTickMark val="none"/>
        <c:minorTickMark val="none"/>
        <c:tickLblPos val="nextTo"/>
        <c:crossAx val="555837112"/>
        <c:crosses val="autoZero"/>
        <c:crossBetween val="between"/>
      </c:valAx>
    </c:plotArea>
    <c:legend>
      <c:legendPos val="b"/>
      <c:layout>
        <c:manualLayout>
          <c:xMode val="edge"/>
          <c:yMode val="edge"/>
          <c:x val="7.3207749308097495E-4"/>
          <c:y val="0.82242583171200334"/>
          <c:w val="0.99926800219562939"/>
          <c:h val="9.6683317223143689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6386616858499"/>
          <c:y val="5.6335256474622723E-2"/>
          <c:w val="0.84086570032785413"/>
          <c:h val="0.75853679971020649"/>
        </c:manualLayout>
      </c:layout>
      <c:barChart>
        <c:barDir val="bar"/>
        <c:grouping val="stacked"/>
        <c:varyColors val="0"/>
        <c:ser>
          <c:idx val="0"/>
          <c:order val="0"/>
          <c:tx>
            <c:strRef>
              <c:f>Sheet1!$B$1</c:f>
              <c:strCache>
                <c:ptCount val="1"/>
                <c:pt idx="0">
                  <c:v>France</c:v>
                </c:pt>
              </c:strCache>
            </c:strRef>
          </c:tx>
          <c:spPr>
            <a:solidFill>
              <a:srgbClr val="00B05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Herts</c:v>
                </c:pt>
                <c:pt idx="1">
                  <c:v>All Day Trippers</c:v>
                </c:pt>
              </c:strCache>
            </c:strRef>
          </c:cat>
          <c:val>
            <c:numRef>
              <c:f>Sheet1!$B$2:$B$3</c:f>
              <c:numCache>
                <c:formatCode>0%</c:formatCode>
                <c:ptCount val="2"/>
                <c:pt idx="0">
                  <c:v>0.12</c:v>
                </c:pt>
                <c:pt idx="1">
                  <c:v>0.14000000000000001</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Herts</c:v>
                </c:pt>
                <c:pt idx="1">
                  <c:v>All Day Trippers</c:v>
                </c:pt>
              </c:strCache>
            </c:strRef>
          </c:cat>
          <c:val>
            <c:numRef>
              <c:f>Sheet1!$C$2:$C$3</c:f>
              <c:numCache>
                <c:formatCode>0%</c:formatCode>
                <c:ptCount val="2"/>
                <c:pt idx="0">
                  <c:v>0.06</c:v>
                </c:pt>
                <c:pt idx="1">
                  <c:v>0.15</c:v>
                </c:pt>
              </c:numCache>
            </c:numRef>
          </c:val>
        </c:ser>
        <c:ser>
          <c:idx val="2"/>
          <c:order val="2"/>
          <c:tx>
            <c:strRef>
              <c:f>Sheet1!$D$1</c:f>
              <c:strCache>
                <c:ptCount val="1"/>
                <c:pt idx="0">
                  <c:v>Germany</c:v>
                </c:pt>
              </c:strCache>
            </c:strRef>
          </c:tx>
          <c:spPr>
            <a:solidFill>
              <a:schemeClr val="accent6">
                <a:lumMod val="7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Herts</c:v>
                </c:pt>
                <c:pt idx="1">
                  <c:v>All Day Trippers</c:v>
                </c:pt>
              </c:strCache>
            </c:strRef>
          </c:cat>
          <c:val>
            <c:numRef>
              <c:f>Sheet1!$D$2:$D$3</c:f>
              <c:numCache>
                <c:formatCode>0%</c:formatCode>
                <c:ptCount val="2"/>
                <c:pt idx="0">
                  <c:v>0.09</c:v>
                </c:pt>
                <c:pt idx="1">
                  <c:v>0.14000000000000001</c:v>
                </c:pt>
              </c:numCache>
            </c:numRef>
          </c:val>
        </c:ser>
        <c:ser>
          <c:idx val="3"/>
          <c:order val="3"/>
          <c:tx>
            <c:strRef>
              <c:f>Sheet1!$E$1</c:f>
              <c:strCache>
                <c:ptCount val="1"/>
                <c:pt idx="0">
                  <c:v>Nordics</c:v>
                </c:pt>
              </c:strCache>
            </c:strRef>
          </c:tx>
          <c:spPr>
            <a:solidFill>
              <a:schemeClr val="accent5">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Herts</c:v>
                </c:pt>
                <c:pt idx="1">
                  <c:v>All Day Trippers</c:v>
                </c:pt>
              </c:strCache>
            </c:strRef>
          </c:cat>
          <c:val>
            <c:numRef>
              <c:f>Sheet1!$E$2:$E$3</c:f>
              <c:numCache>
                <c:formatCode>0%</c:formatCode>
                <c:ptCount val="2"/>
                <c:pt idx="0">
                  <c:v>0.21</c:v>
                </c:pt>
                <c:pt idx="1">
                  <c:v>0.06</c:v>
                </c:pt>
              </c:numCache>
            </c:numRef>
          </c:val>
        </c:ser>
        <c:ser>
          <c:idx val="4"/>
          <c:order val="4"/>
          <c:tx>
            <c:strRef>
              <c:f>Sheet1!$F$1</c:f>
              <c:strCache>
                <c:ptCount val="1"/>
                <c:pt idx="0">
                  <c:v>Italy</c:v>
                </c:pt>
              </c:strCache>
            </c:strRef>
          </c:tx>
          <c:spPr>
            <a:solidFill>
              <a:schemeClr val="bg2">
                <a:lumMod val="75000"/>
              </a:schemeClr>
            </a:solidFill>
          </c:spPr>
          <c:invertIfNegative val="0"/>
          <c:dLbls>
            <c:spPr>
              <a:noFill/>
              <a:ln>
                <a:noFill/>
              </a:ln>
              <a:effectLst/>
            </c:spPr>
            <c:txPr>
              <a:bodyPr/>
              <a:lstStyle/>
              <a:p>
                <a:pPr>
                  <a:defRPr sz="7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Herts</c:v>
                </c:pt>
                <c:pt idx="1">
                  <c:v>All Day Trippers</c:v>
                </c:pt>
              </c:strCache>
            </c:strRef>
          </c:cat>
          <c:val>
            <c:numRef>
              <c:f>Sheet1!$F$2:$F$3</c:f>
              <c:numCache>
                <c:formatCode>0%</c:formatCode>
                <c:ptCount val="2"/>
                <c:pt idx="0">
                  <c:v>0.02</c:v>
                </c:pt>
                <c:pt idx="1">
                  <c:v>0.04</c:v>
                </c:pt>
              </c:numCache>
            </c:numRef>
          </c:val>
        </c:ser>
        <c:ser>
          <c:idx val="5"/>
          <c:order val="5"/>
          <c:tx>
            <c:strRef>
              <c:f>Sheet1!$G$1</c:f>
              <c:strCache>
                <c:ptCount val="1"/>
                <c:pt idx="0">
                  <c:v>Spain</c:v>
                </c:pt>
              </c:strCache>
            </c:strRef>
          </c:tx>
          <c:spPr>
            <a:solidFill>
              <a:schemeClr val="bg2">
                <a:lumMod val="60000"/>
                <a:lumOff val="40000"/>
              </a:schemeClr>
            </a:solidFill>
          </c:spPr>
          <c:invertIfNegative val="0"/>
          <c:dLbls>
            <c:dLbl>
              <c:idx val="0"/>
              <c:delete val="1"/>
              <c:extLst>
                <c:ext xmlns:c15="http://schemas.microsoft.com/office/drawing/2012/chart" uri="{CE6537A1-D6FC-4f65-9D91-7224C49458BB}"/>
              </c:extLst>
            </c:dLbl>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Herts</c:v>
                </c:pt>
                <c:pt idx="1">
                  <c:v>All Day Trippers</c:v>
                </c:pt>
              </c:strCache>
            </c:strRef>
          </c:cat>
          <c:val>
            <c:numRef>
              <c:f>Sheet1!$G$2:$G$3</c:f>
              <c:numCache>
                <c:formatCode>0%</c:formatCode>
                <c:ptCount val="2"/>
                <c:pt idx="0">
                  <c:v>0.01</c:v>
                </c:pt>
                <c:pt idx="1">
                  <c:v>0.03</c:v>
                </c:pt>
              </c:numCache>
            </c:numRef>
          </c:val>
        </c:ser>
        <c:ser>
          <c:idx val="6"/>
          <c:order val="6"/>
          <c:tx>
            <c:strRef>
              <c:f>Sheet1!$H$1</c:f>
              <c:strCache>
                <c:ptCount val="1"/>
                <c:pt idx="0">
                  <c:v>Netherlands</c:v>
                </c:pt>
              </c:strCache>
            </c:strRef>
          </c:tx>
          <c:spPr>
            <a:solidFill>
              <a:srgbClr val="FFC000"/>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Herts</c:v>
                </c:pt>
                <c:pt idx="1">
                  <c:v>All Day Trippers</c:v>
                </c:pt>
              </c:strCache>
            </c:strRef>
          </c:cat>
          <c:val>
            <c:numRef>
              <c:f>Sheet1!$H$2:$H$3</c:f>
              <c:numCache>
                <c:formatCode>0%</c:formatCode>
                <c:ptCount val="2"/>
                <c:pt idx="0">
                  <c:v>0.02</c:v>
                </c:pt>
                <c:pt idx="1">
                  <c:v>0.06</c:v>
                </c:pt>
              </c:numCache>
            </c:numRef>
          </c:val>
        </c:ser>
        <c:ser>
          <c:idx val="7"/>
          <c:order val="7"/>
          <c:tx>
            <c:strRef>
              <c:f>Sheet1!$I$1</c:f>
              <c:strCache>
                <c:ptCount val="1"/>
                <c:pt idx="0">
                  <c:v>Australia</c:v>
                </c:pt>
              </c:strCache>
            </c:strRef>
          </c:tx>
          <c:spPr>
            <a:solidFill>
              <a:schemeClr val="accent2">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Herts</c:v>
                </c:pt>
                <c:pt idx="1">
                  <c:v>All Day Trippers</c:v>
                </c:pt>
              </c:strCache>
            </c:strRef>
          </c:cat>
          <c:val>
            <c:numRef>
              <c:f>Sheet1!$I$2:$I$3</c:f>
              <c:numCache>
                <c:formatCode>0%</c:formatCode>
                <c:ptCount val="2"/>
                <c:pt idx="0">
                  <c:v>0.04</c:v>
                </c:pt>
                <c:pt idx="1">
                  <c:v>0.04</c:v>
                </c:pt>
              </c:numCache>
            </c:numRef>
          </c:val>
        </c:ser>
        <c:ser>
          <c:idx val="8"/>
          <c:order val="8"/>
          <c:tx>
            <c:strRef>
              <c:f>Sheet1!$J$1</c:f>
              <c:strCache>
                <c:ptCount val="1"/>
                <c:pt idx="0">
                  <c:v>China</c:v>
                </c:pt>
              </c:strCache>
            </c:strRef>
          </c:tx>
          <c:spPr>
            <a:solidFill>
              <a:schemeClr val="accent2">
                <a:lumMod val="20000"/>
                <a:lumOff val="80000"/>
              </a:schemeClr>
            </a:solidFill>
          </c:spPr>
          <c:invertIfNegative val="0"/>
          <c:dLbls>
            <c:delete val="1"/>
          </c:dLbls>
          <c:cat>
            <c:strRef>
              <c:f>Sheet1!$A$2:$A$3</c:f>
              <c:strCache>
                <c:ptCount val="2"/>
                <c:pt idx="0">
                  <c:v>Day Trippers to Herts</c:v>
                </c:pt>
                <c:pt idx="1">
                  <c:v>All Day Trippers</c:v>
                </c:pt>
              </c:strCache>
            </c:strRef>
          </c:cat>
          <c:val>
            <c:numRef>
              <c:f>Sheet1!$J$2:$J$3</c:f>
              <c:numCache>
                <c:formatCode>0%</c:formatCode>
                <c:ptCount val="2"/>
                <c:pt idx="0">
                  <c:v>0</c:v>
                </c:pt>
                <c:pt idx="1">
                  <c:v>0.01</c:v>
                </c:pt>
              </c:numCache>
            </c:numRef>
          </c:val>
        </c:ser>
        <c:ser>
          <c:idx val="9"/>
          <c:order val="9"/>
          <c:tx>
            <c:strRef>
              <c:f>Sheet1!$K$1</c:f>
              <c:strCache>
                <c:ptCount val="1"/>
                <c:pt idx="0">
                  <c:v>Other</c:v>
                </c:pt>
              </c:strCache>
            </c:strRef>
          </c:tx>
          <c:spPr>
            <a:solidFill>
              <a:schemeClr val="bg1">
                <a:lumMod val="8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Herts</c:v>
                </c:pt>
                <c:pt idx="1">
                  <c:v>All Day Trippers</c:v>
                </c:pt>
              </c:strCache>
            </c:strRef>
          </c:cat>
          <c:val>
            <c:numRef>
              <c:f>Sheet1!$K$2:$K$3</c:f>
              <c:numCache>
                <c:formatCode>0%</c:formatCode>
                <c:ptCount val="2"/>
                <c:pt idx="0">
                  <c:v>0.43</c:v>
                </c:pt>
                <c:pt idx="1">
                  <c:v>0.33</c:v>
                </c:pt>
              </c:numCache>
            </c:numRef>
          </c:val>
        </c:ser>
        <c:dLbls>
          <c:showLegendKey val="0"/>
          <c:showVal val="1"/>
          <c:showCatName val="0"/>
          <c:showSerName val="0"/>
          <c:showPercent val="0"/>
          <c:showBubbleSize val="0"/>
        </c:dLbls>
        <c:gapWidth val="49"/>
        <c:overlap val="100"/>
        <c:axId val="555834368"/>
        <c:axId val="555838680"/>
      </c:barChart>
      <c:catAx>
        <c:axId val="555834368"/>
        <c:scaling>
          <c:orientation val="minMax"/>
        </c:scaling>
        <c:delete val="0"/>
        <c:axPos val="l"/>
        <c:numFmt formatCode="General" sourceLinked="0"/>
        <c:majorTickMark val="none"/>
        <c:minorTickMark val="none"/>
        <c:tickLblPos val="nextTo"/>
        <c:txPr>
          <a:bodyPr/>
          <a:lstStyle/>
          <a:p>
            <a:pPr>
              <a:defRPr sz="700"/>
            </a:pPr>
            <a:endParaRPr lang="en-US"/>
          </a:p>
        </c:txPr>
        <c:crossAx val="555838680"/>
        <c:crosses val="autoZero"/>
        <c:auto val="1"/>
        <c:lblAlgn val="ctr"/>
        <c:lblOffset val="100"/>
        <c:noMultiLvlLbl val="0"/>
      </c:catAx>
      <c:valAx>
        <c:axId val="555838680"/>
        <c:scaling>
          <c:orientation val="minMax"/>
          <c:max val="1"/>
        </c:scaling>
        <c:delete val="1"/>
        <c:axPos val="b"/>
        <c:numFmt formatCode="0%" sourceLinked="1"/>
        <c:majorTickMark val="out"/>
        <c:minorTickMark val="none"/>
        <c:tickLblPos val="nextTo"/>
        <c:crossAx val="555834368"/>
        <c:crosses val="autoZero"/>
        <c:crossBetween val="between"/>
      </c:valAx>
    </c:plotArea>
    <c:legend>
      <c:legendPos val="b"/>
      <c:layout>
        <c:manualLayout>
          <c:xMode val="edge"/>
          <c:yMode val="edge"/>
          <c:x val="0.12708242353688706"/>
          <c:y val="0.86174574901562351"/>
          <c:w val="0.7633755648195728"/>
          <c:h val="9.5024013693289222E-2"/>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Jan-Mar</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Herts</c:v>
                </c:pt>
                <c:pt idx="1">
                  <c:v>All Day Trippers</c:v>
                </c:pt>
              </c:strCache>
            </c:strRef>
          </c:cat>
          <c:val>
            <c:numRef>
              <c:f>Sheet1!$B$2:$B$3</c:f>
              <c:numCache>
                <c:formatCode>0%</c:formatCode>
                <c:ptCount val="2"/>
                <c:pt idx="0">
                  <c:v>0.15</c:v>
                </c:pt>
                <c:pt idx="1">
                  <c:v>0.15</c:v>
                </c:pt>
              </c:numCache>
            </c:numRef>
          </c:val>
        </c:ser>
        <c:ser>
          <c:idx val="1"/>
          <c:order val="1"/>
          <c:tx>
            <c:strRef>
              <c:f>Sheet1!$C$1</c:f>
              <c:strCache>
                <c:ptCount val="1"/>
                <c:pt idx="0">
                  <c:v>Apr-Jun</c:v>
                </c:pt>
              </c:strCache>
            </c:strRef>
          </c:tx>
          <c:spPr>
            <a:solidFill>
              <a:srgbClr val="FFC00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Herts</c:v>
                </c:pt>
                <c:pt idx="1">
                  <c:v>All Day Trippers</c:v>
                </c:pt>
              </c:strCache>
            </c:strRef>
          </c:cat>
          <c:val>
            <c:numRef>
              <c:f>Sheet1!$C$2:$C$3</c:f>
              <c:numCache>
                <c:formatCode>0%</c:formatCode>
                <c:ptCount val="2"/>
                <c:pt idx="0">
                  <c:v>0.24</c:v>
                </c:pt>
                <c:pt idx="1">
                  <c:v>0.32</c:v>
                </c:pt>
              </c:numCache>
            </c:numRef>
          </c:val>
        </c:ser>
        <c:ser>
          <c:idx val="2"/>
          <c:order val="2"/>
          <c:tx>
            <c:strRef>
              <c:f>Sheet1!$D$1</c:f>
              <c:strCache>
                <c:ptCount val="1"/>
                <c:pt idx="0">
                  <c:v>Jul-Sep</c:v>
                </c:pt>
              </c:strCache>
            </c:strRef>
          </c:tx>
          <c:spPr>
            <a:solidFill>
              <a:srgbClr val="00B05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Herts</c:v>
                </c:pt>
                <c:pt idx="1">
                  <c:v>All Day Trippers</c:v>
                </c:pt>
              </c:strCache>
            </c:strRef>
          </c:cat>
          <c:val>
            <c:numRef>
              <c:f>Sheet1!$D$2:$D$3</c:f>
              <c:numCache>
                <c:formatCode>0%</c:formatCode>
                <c:ptCount val="2"/>
                <c:pt idx="0">
                  <c:v>0.28999999999999998</c:v>
                </c:pt>
                <c:pt idx="1">
                  <c:v>0.38</c:v>
                </c:pt>
              </c:numCache>
            </c:numRef>
          </c:val>
        </c:ser>
        <c:ser>
          <c:idx val="3"/>
          <c:order val="3"/>
          <c:tx>
            <c:strRef>
              <c:f>Sheet1!$E$1</c:f>
              <c:strCache>
                <c:ptCount val="1"/>
                <c:pt idx="0">
                  <c:v>Oct-Dec</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Herts</c:v>
                </c:pt>
                <c:pt idx="1">
                  <c:v>All Day Trippers</c:v>
                </c:pt>
              </c:strCache>
            </c:strRef>
          </c:cat>
          <c:val>
            <c:numRef>
              <c:f>Sheet1!$E$2:$E$3</c:f>
              <c:numCache>
                <c:formatCode>0%</c:formatCode>
                <c:ptCount val="2"/>
                <c:pt idx="0">
                  <c:v>0.31</c:v>
                </c:pt>
                <c:pt idx="1">
                  <c:v>0.16</c:v>
                </c:pt>
              </c:numCache>
            </c:numRef>
          </c:val>
        </c:ser>
        <c:dLbls>
          <c:showLegendKey val="0"/>
          <c:showVal val="1"/>
          <c:showCatName val="0"/>
          <c:showSerName val="0"/>
          <c:showPercent val="0"/>
          <c:showBubbleSize val="0"/>
        </c:dLbls>
        <c:gapWidth val="49"/>
        <c:overlap val="100"/>
        <c:axId val="555844952"/>
        <c:axId val="555845344"/>
      </c:barChart>
      <c:catAx>
        <c:axId val="555844952"/>
        <c:scaling>
          <c:orientation val="minMax"/>
        </c:scaling>
        <c:delete val="0"/>
        <c:axPos val="b"/>
        <c:numFmt formatCode="General" sourceLinked="0"/>
        <c:majorTickMark val="none"/>
        <c:minorTickMark val="none"/>
        <c:tickLblPos val="nextTo"/>
        <c:txPr>
          <a:bodyPr/>
          <a:lstStyle/>
          <a:p>
            <a:pPr>
              <a:defRPr sz="600"/>
            </a:pPr>
            <a:endParaRPr lang="en-US"/>
          </a:p>
        </c:txPr>
        <c:crossAx val="555845344"/>
        <c:crosses val="autoZero"/>
        <c:auto val="1"/>
        <c:lblAlgn val="ctr"/>
        <c:lblOffset val="100"/>
        <c:noMultiLvlLbl val="0"/>
      </c:catAx>
      <c:valAx>
        <c:axId val="555845344"/>
        <c:scaling>
          <c:orientation val="minMax"/>
        </c:scaling>
        <c:delete val="1"/>
        <c:axPos val="l"/>
        <c:numFmt formatCode="0%" sourceLinked="1"/>
        <c:majorTickMark val="none"/>
        <c:minorTickMark val="none"/>
        <c:tickLblPos val="nextTo"/>
        <c:crossAx val="555844952"/>
        <c:crosses val="autoZero"/>
        <c:crossBetween val="between"/>
      </c:valAx>
    </c:plotArea>
    <c:legend>
      <c:legendPos val="b"/>
      <c:layout>
        <c:manualLayout>
          <c:xMode val="edge"/>
          <c:yMode val="edge"/>
          <c:x val="7.3199780437058378E-4"/>
          <c:y val="0.84698142630223361"/>
          <c:w val="0.99926800219562939"/>
          <c:h val="0.10612442945329363"/>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Independent</c:v>
                </c:pt>
              </c:strCache>
            </c:strRef>
          </c:tx>
          <c:spPr>
            <a:solidFill>
              <a:schemeClr val="tx1">
                <a:lumMod val="10000"/>
                <a:lumOff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Herts</c:v>
                </c:pt>
                <c:pt idx="1">
                  <c:v>All Day Trippers</c:v>
                </c:pt>
              </c:strCache>
            </c:strRef>
          </c:cat>
          <c:val>
            <c:numRef>
              <c:f>Sheet1!$B$2:$B$3</c:f>
              <c:numCache>
                <c:formatCode>0%</c:formatCode>
                <c:ptCount val="2"/>
                <c:pt idx="0">
                  <c:v>0.8</c:v>
                </c:pt>
                <c:pt idx="1">
                  <c:v>0.75</c:v>
                </c:pt>
              </c:numCache>
            </c:numRef>
          </c:val>
        </c:ser>
        <c:ser>
          <c:idx val="1"/>
          <c:order val="1"/>
          <c:tx>
            <c:strRef>
              <c:f>Sheet1!$C$1</c:f>
              <c:strCache>
                <c:ptCount val="1"/>
                <c:pt idx="0">
                  <c:v>Package</c:v>
                </c:pt>
              </c:strCache>
            </c:strRef>
          </c:tx>
          <c:spPr>
            <a:solidFill>
              <a:schemeClr val="tx1">
                <a:lumMod val="75000"/>
                <a:lumOff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Herts</c:v>
                </c:pt>
                <c:pt idx="1">
                  <c:v>All Day Trippers</c:v>
                </c:pt>
              </c:strCache>
            </c:strRef>
          </c:cat>
          <c:val>
            <c:numRef>
              <c:f>Sheet1!$C$2:$C$3</c:f>
              <c:numCache>
                <c:formatCode>0%</c:formatCode>
                <c:ptCount val="2"/>
                <c:pt idx="0">
                  <c:v>0.2</c:v>
                </c:pt>
                <c:pt idx="1">
                  <c:v>0.25</c:v>
                </c:pt>
              </c:numCache>
            </c:numRef>
          </c:val>
        </c:ser>
        <c:dLbls>
          <c:showLegendKey val="0"/>
          <c:showVal val="1"/>
          <c:showCatName val="0"/>
          <c:showSerName val="0"/>
          <c:showPercent val="0"/>
          <c:showBubbleSize val="0"/>
        </c:dLbls>
        <c:gapWidth val="49"/>
        <c:overlap val="100"/>
        <c:axId val="555788504"/>
        <c:axId val="555786152"/>
      </c:barChart>
      <c:catAx>
        <c:axId val="555788504"/>
        <c:scaling>
          <c:orientation val="minMax"/>
        </c:scaling>
        <c:delete val="0"/>
        <c:axPos val="b"/>
        <c:numFmt formatCode="General" sourceLinked="0"/>
        <c:majorTickMark val="none"/>
        <c:minorTickMark val="none"/>
        <c:tickLblPos val="nextTo"/>
        <c:txPr>
          <a:bodyPr/>
          <a:lstStyle/>
          <a:p>
            <a:pPr>
              <a:defRPr sz="600"/>
            </a:pPr>
            <a:endParaRPr lang="en-US"/>
          </a:p>
        </c:txPr>
        <c:crossAx val="555786152"/>
        <c:crosses val="autoZero"/>
        <c:auto val="1"/>
        <c:lblAlgn val="ctr"/>
        <c:lblOffset val="100"/>
        <c:noMultiLvlLbl val="0"/>
      </c:catAx>
      <c:valAx>
        <c:axId val="555786152"/>
        <c:scaling>
          <c:orientation val="minMax"/>
        </c:scaling>
        <c:delete val="1"/>
        <c:axPos val="l"/>
        <c:numFmt formatCode="0%" sourceLinked="1"/>
        <c:majorTickMark val="none"/>
        <c:minorTickMark val="none"/>
        <c:tickLblPos val="nextTo"/>
        <c:crossAx val="555788504"/>
        <c:crosses val="autoZero"/>
        <c:crossBetween val="between"/>
      </c:valAx>
    </c:plotArea>
    <c:legend>
      <c:legendPos val="b"/>
      <c:layout>
        <c:manualLayout>
          <c:xMode val="edge"/>
          <c:yMode val="edge"/>
          <c:x val="3.2355526775007859E-2"/>
          <c:y val="0.86109621103717549"/>
          <c:w val="0.95151912756551194"/>
          <c:h val="7.0826524042985187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chemeClr val="accent2">
                <a:lumMod val="75000"/>
              </a:schemeClr>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Aged 16-34 years</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London</c:v>
                </c:pt>
                <c:pt idx="1">
                  <c:v>All Day Trippers</c:v>
                </c:pt>
              </c:strCache>
            </c:strRef>
          </c:cat>
          <c:val>
            <c:numRef>
              <c:f>Sheet1!$B$2:$B$3</c:f>
              <c:numCache>
                <c:formatCode>0%</c:formatCode>
                <c:ptCount val="2"/>
                <c:pt idx="0">
                  <c:v>0.35</c:v>
                </c:pt>
                <c:pt idx="1">
                  <c:v>0.32</c:v>
                </c:pt>
              </c:numCache>
            </c:numRef>
          </c:val>
        </c:ser>
        <c:ser>
          <c:idx val="1"/>
          <c:order val="1"/>
          <c:tx>
            <c:strRef>
              <c:f>Sheet1!$C$1</c:f>
              <c:strCache>
                <c:ptCount val="1"/>
                <c:pt idx="0">
                  <c:v>Aged 35-54 years</c:v>
                </c:pt>
              </c:strCache>
            </c:strRef>
          </c:tx>
          <c:spPr>
            <a:solidFill>
              <a:schemeClr val="accent4"/>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London</c:v>
                </c:pt>
                <c:pt idx="1">
                  <c:v>All Day Trippers</c:v>
                </c:pt>
              </c:strCache>
            </c:strRef>
          </c:cat>
          <c:val>
            <c:numRef>
              <c:f>Sheet1!$C$2:$C$3</c:f>
              <c:numCache>
                <c:formatCode>0%</c:formatCode>
                <c:ptCount val="2"/>
                <c:pt idx="0">
                  <c:v>0.47</c:v>
                </c:pt>
                <c:pt idx="1">
                  <c:v>0.43</c:v>
                </c:pt>
              </c:numCache>
            </c:numRef>
          </c:val>
        </c:ser>
        <c:ser>
          <c:idx val="2"/>
          <c:order val="2"/>
          <c:tx>
            <c:strRef>
              <c:f>Sheet1!$D$1</c:f>
              <c:strCache>
                <c:ptCount val="1"/>
                <c:pt idx="0">
                  <c:v>Aged 55 years or over</c:v>
                </c:pt>
              </c:strCache>
            </c:strRef>
          </c:tx>
          <c:spPr>
            <a:solidFill>
              <a:srgbClr val="646363"/>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London</c:v>
                </c:pt>
                <c:pt idx="1">
                  <c:v>All Day Trippers</c:v>
                </c:pt>
              </c:strCache>
            </c:strRef>
          </c:cat>
          <c:val>
            <c:numRef>
              <c:f>Sheet1!$D$2:$D$3</c:f>
              <c:numCache>
                <c:formatCode>0%</c:formatCode>
                <c:ptCount val="2"/>
                <c:pt idx="0">
                  <c:v>0.18</c:v>
                </c:pt>
                <c:pt idx="1">
                  <c:v>0.25</c:v>
                </c:pt>
              </c:numCache>
            </c:numRef>
          </c:val>
        </c:ser>
        <c:dLbls>
          <c:showLegendKey val="0"/>
          <c:showVal val="1"/>
          <c:showCatName val="0"/>
          <c:showSerName val="0"/>
          <c:showPercent val="0"/>
          <c:showBubbleSize val="0"/>
        </c:dLbls>
        <c:gapWidth val="49"/>
        <c:overlap val="100"/>
        <c:axId val="561170584"/>
        <c:axId val="561165880"/>
      </c:barChart>
      <c:catAx>
        <c:axId val="561170584"/>
        <c:scaling>
          <c:orientation val="minMax"/>
        </c:scaling>
        <c:delete val="0"/>
        <c:axPos val="b"/>
        <c:numFmt formatCode="General" sourceLinked="0"/>
        <c:majorTickMark val="none"/>
        <c:minorTickMark val="none"/>
        <c:tickLblPos val="nextTo"/>
        <c:txPr>
          <a:bodyPr/>
          <a:lstStyle/>
          <a:p>
            <a:pPr>
              <a:defRPr sz="600"/>
            </a:pPr>
            <a:endParaRPr lang="en-US"/>
          </a:p>
        </c:txPr>
        <c:crossAx val="561165880"/>
        <c:crosses val="autoZero"/>
        <c:auto val="1"/>
        <c:lblAlgn val="ctr"/>
        <c:lblOffset val="100"/>
        <c:noMultiLvlLbl val="0"/>
      </c:catAx>
      <c:valAx>
        <c:axId val="561165880"/>
        <c:scaling>
          <c:orientation val="minMax"/>
        </c:scaling>
        <c:delete val="1"/>
        <c:axPos val="l"/>
        <c:numFmt formatCode="0%" sourceLinked="1"/>
        <c:majorTickMark val="none"/>
        <c:minorTickMark val="none"/>
        <c:tickLblPos val="nextTo"/>
        <c:crossAx val="561170584"/>
        <c:crosses val="autoZero"/>
        <c:crossBetween val="between"/>
      </c:valAx>
    </c:plotArea>
    <c:legend>
      <c:legendPos val="b"/>
      <c:layout>
        <c:manualLayout>
          <c:xMode val="edge"/>
          <c:yMode val="edge"/>
          <c:x val="0"/>
          <c:y val="0.86597901418973122"/>
          <c:w val="1"/>
          <c:h val="0.13273953983345216"/>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Aged 16-34 years</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Edinburgh</c:v>
                </c:pt>
                <c:pt idx="1">
                  <c:v>Day Trip Lothian</c:v>
                </c:pt>
                <c:pt idx="2">
                  <c:v>All Day Trippers</c:v>
                </c:pt>
              </c:strCache>
            </c:strRef>
          </c:cat>
          <c:val>
            <c:numRef>
              <c:f>Sheet1!$B$2:$B$4</c:f>
              <c:numCache>
                <c:formatCode>0%</c:formatCode>
                <c:ptCount val="3"/>
                <c:pt idx="0">
                  <c:v>0.21</c:v>
                </c:pt>
                <c:pt idx="1">
                  <c:v>0.19</c:v>
                </c:pt>
                <c:pt idx="2">
                  <c:v>0.32</c:v>
                </c:pt>
              </c:numCache>
            </c:numRef>
          </c:val>
        </c:ser>
        <c:ser>
          <c:idx val="1"/>
          <c:order val="1"/>
          <c:tx>
            <c:strRef>
              <c:f>Sheet1!$C$1</c:f>
              <c:strCache>
                <c:ptCount val="1"/>
                <c:pt idx="0">
                  <c:v>Aged 35-54 years</c:v>
                </c:pt>
              </c:strCache>
            </c:strRef>
          </c:tx>
          <c:spPr>
            <a:solidFill>
              <a:schemeClr val="accent4"/>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Edinburgh</c:v>
                </c:pt>
                <c:pt idx="1">
                  <c:v>Day Trip Lothian</c:v>
                </c:pt>
                <c:pt idx="2">
                  <c:v>All Day Trippers</c:v>
                </c:pt>
              </c:strCache>
            </c:strRef>
          </c:cat>
          <c:val>
            <c:numRef>
              <c:f>Sheet1!$C$2:$C$4</c:f>
              <c:numCache>
                <c:formatCode>0%</c:formatCode>
                <c:ptCount val="3"/>
                <c:pt idx="0">
                  <c:v>0.4</c:v>
                </c:pt>
                <c:pt idx="1">
                  <c:v>0.34</c:v>
                </c:pt>
                <c:pt idx="2">
                  <c:v>0.43</c:v>
                </c:pt>
              </c:numCache>
            </c:numRef>
          </c:val>
        </c:ser>
        <c:ser>
          <c:idx val="2"/>
          <c:order val="2"/>
          <c:tx>
            <c:strRef>
              <c:f>Sheet1!$D$1</c:f>
              <c:strCache>
                <c:ptCount val="1"/>
                <c:pt idx="0">
                  <c:v>Aged 55 years or over</c:v>
                </c:pt>
              </c:strCache>
            </c:strRef>
          </c:tx>
          <c:spPr>
            <a:solidFill>
              <a:srgbClr val="646363"/>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Edinburgh</c:v>
                </c:pt>
                <c:pt idx="1">
                  <c:v>Day Trip Lothian</c:v>
                </c:pt>
                <c:pt idx="2">
                  <c:v>All Day Trippers</c:v>
                </c:pt>
              </c:strCache>
            </c:strRef>
          </c:cat>
          <c:val>
            <c:numRef>
              <c:f>Sheet1!$D$2:$D$4</c:f>
              <c:numCache>
                <c:formatCode>0%</c:formatCode>
                <c:ptCount val="3"/>
                <c:pt idx="0">
                  <c:v>0.39</c:v>
                </c:pt>
                <c:pt idx="1">
                  <c:v>0.47</c:v>
                </c:pt>
                <c:pt idx="2">
                  <c:v>0.25</c:v>
                </c:pt>
              </c:numCache>
            </c:numRef>
          </c:val>
        </c:ser>
        <c:dLbls>
          <c:showLegendKey val="0"/>
          <c:showVal val="1"/>
          <c:showCatName val="0"/>
          <c:showSerName val="0"/>
          <c:showPercent val="0"/>
          <c:showBubbleSize val="0"/>
        </c:dLbls>
        <c:gapWidth val="49"/>
        <c:overlap val="100"/>
        <c:axId val="538946600"/>
        <c:axId val="538949736"/>
      </c:barChart>
      <c:catAx>
        <c:axId val="538946600"/>
        <c:scaling>
          <c:orientation val="minMax"/>
        </c:scaling>
        <c:delete val="0"/>
        <c:axPos val="b"/>
        <c:numFmt formatCode="General" sourceLinked="0"/>
        <c:majorTickMark val="none"/>
        <c:minorTickMark val="none"/>
        <c:tickLblPos val="nextTo"/>
        <c:txPr>
          <a:bodyPr/>
          <a:lstStyle/>
          <a:p>
            <a:pPr>
              <a:defRPr sz="600"/>
            </a:pPr>
            <a:endParaRPr lang="en-US"/>
          </a:p>
        </c:txPr>
        <c:crossAx val="538949736"/>
        <c:crosses val="autoZero"/>
        <c:auto val="1"/>
        <c:lblAlgn val="ctr"/>
        <c:lblOffset val="100"/>
        <c:noMultiLvlLbl val="0"/>
      </c:catAx>
      <c:valAx>
        <c:axId val="538949736"/>
        <c:scaling>
          <c:orientation val="minMax"/>
        </c:scaling>
        <c:delete val="1"/>
        <c:axPos val="l"/>
        <c:numFmt formatCode="0%" sourceLinked="1"/>
        <c:majorTickMark val="none"/>
        <c:minorTickMark val="none"/>
        <c:tickLblPos val="nextTo"/>
        <c:crossAx val="538946600"/>
        <c:crosses val="autoZero"/>
        <c:crossBetween val="between"/>
      </c:valAx>
    </c:plotArea>
    <c:legend>
      <c:legendPos val="b"/>
      <c:layout>
        <c:manualLayout>
          <c:xMode val="edge"/>
          <c:yMode val="edge"/>
          <c:x val="0"/>
          <c:y val="0.86455958949575551"/>
          <c:w val="0.9348935172192071"/>
          <c:h val="0.13544041050424446"/>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Male</c:v>
                </c:pt>
              </c:strCache>
            </c:strRef>
          </c:tx>
          <c:spPr>
            <a:solidFill>
              <a:schemeClr val="accent5"/>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Edinburgh</c:v>
                </c:pt>
                <c:pt idx="1">
                  <c:v>Day Trip Lothian</c:v>
                </c:pt>
                <c:pt idx="2">
                  <c:v>All Day Trippers</c:v>
                </c:pt>
              </c:strCache>
            </c:strRef>
          </c:cat>
          <c:val>
            <c:numRef>
              <c:f>Sheet1!$B$2:$B$4</c:f>
              <c:numCache>
                <c:formatCode>0%</c:formatCode>
                <c:ptCount val="3"/>
                <c:pt idx="0">
                  <c:v>0.48</c:v>
                </c:pt>
                <c:pt idx="1">
                  <c:v>0.48</c:v>
                </c:pt>
                <c:pt idx="2">
                  <c:v>0.51</c:v>
                </c:pt>
              </c:numCache>
            </c:numRef>
          </c:val>
        </c:ser>
        <c:ser>
          <c:idx val="1"/>
          <c:order val="1"/>
          <c:tx>
            <c:strRef>
              <c:f>Sheet1!$C$1</c:f>
              <c:strCache>
                <c:ptCount val="1"/>
                <c:pt idx="0">
                  <c:v>Female</c:v>
                </c:pt>
              </c:strCache>
            </c:strRef>
          </c:tx>
          <c:spPr>
            <a:solidFill>
              <a:schemeClr val="accent2">
                <a:lumMod val="40000"/>
                <a:lumOff val="6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Edinburgh</c:v>
                </c:pt>
                <c:pt idx="1">
                  <c:v>Day Trip Lothian</c:v>
                </c:pt>
                <c:pt idx="2">
                  <c:v>All Day Trippers</c:v>
                </c:pt>
              </c:strCache>
            </c:strRef>
          </c:cat>
          <c:val>
            <c:numRef>
              <c:f>Sheet1!$C$2:$C$4</c:f>
              <c:numCache>
                <c:formatCode>0%</c:formatCode>
                <c:ptCount val="3"/>
                <c:pt idx="0">
                  <c:v>0.52</c:v>
                </c:pt>
                <c:pt idx="1">
                  <c:v>0.52</c:v>
                </c:pt>
                <c:pt idx="2">
                  <c:v>0.49</c:v>
                </c:pt>
              </c:numCache>
            </c:numRef>
          </c:val>
        </c:ser>
        <c:dLbls>
          <c:showLegendKey val="0"/>
          <c:showVal val="1"/>
          <c:showCatName val="0"/>
          <c:showSerName val="0"/>
          <c:showPercent val="0"/>
          <c:showBubbleSize val="0"/>
        </c:dLbls>
        <c:gapWidth val="49"/>
        <c:overlap val="100"/>
        <c:axId val="538948560"/>
        <c:axId val="538957576"/>
      </c:barChart>
      <c:catAx>
        <c:axId val="538948560"/>
        <c:scaling>
          <c:orientation val="minMax"/>
        </c:scaling>
        <c:delete val="0"/>
        <c:axPos val="b"/>
        <c:numFmt formatCode="General" sourceLinked="0"/>
        <c:majorTickMark val="none"/>
        <c:minorTickMark val="none"/>
        <c:tickLblPos val="nextTo"/>
        <c:txPr>
          <a:bodyPr/>
          <a:lstStyle/>
          <a:p>
            <a:pPr>
              <a:defRPr sz="600"/>
            </a:pPr>
            <a:endParaRPr lang="en-US"/>
          </a:p>
        </c:txPr>
        <c:crossAx val="538957576"/>
        <c:crosses val="autoZero"/>
        <c:auto val="1"/>
        <c:lblAlgn val="ctr"/>
        <c:lblOffset val="100"/>
        <c:noMultiLvlLbl val="0"/>
      </c:catAx>
      <c:valAx>
        <c:axId val="538957576"/>
        <c:scaling>
          <c:orientation val="minMax"/>
        </c:scaling>
        <c:delete val="1"/>
        <c:axPos val="l"/>
        <c:numFmt formatCode="0%" sourceLinked="1"/>
        <c:majorTickMark val="none"/>
        <c:minorTickMark val="none"/>
        <c:tickLblPos val="nextTo"/>
        <c:crossAx val="538948560"/>
        <c:crosses val="autoZero"/>
        <c:crossBetween val="between"/>
      </c:valAx>
    </c:plotArea>
    <c:legend>
      <c:legendPos val="b"/>
      <c:layout>
        <c:manualLayout>
          <c:xMode val="edge"/>
          <c:yMode val="edge"/>
          <c:x val="0.12554654137407381"/>
          <c:y val="0.8634778363532275"/>
          <c:w val="0.71784440182327502"/>
          <c:h val="0.13652216364677247"/>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Air</c:v>
                </c:pt>
              </c:strCache>
            </c:strRef>
          </c:tx>
          <c:spPr>
            <a:solidFill>
              <a:srgbClr val="C0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Edinburgh</c:v>
                </c:pt>
                <c:pt idx="1">
                  <c:v>Day Trip Lothian</c:v>
                </c:pt>
                <c:pt idx="2">
                  <c:v>All Day Trippers</c:v>
                </c:pt>
              </c:strCache>
            </c:strRef>
          </c:cat>
          <c:val>
            <c:numRef>
              <c:f>Sheet1!$B$2:$B$4</c:f>
              <c:numCache>
                <c:formatCode>0%</c:formatCode>
                <c:ptCount val="3"/>
                <c:pt idx="0">
                  <c:v>0.59</c:v>
                </c:pt>
                <c:pt idx="1">
                  <c:v>0.7</c:v>
                </c:pt>
                <c:pt idx="2">
                  <c:v>0.59</c:v>
                </c:pt>
              </c:numCache>
            </c:numRef>
          </c:val>
        </c:ser>
        <c:ser>
          <c:idx val="1"/>
          <c:order val="1"/>
          <c:tx>
            <c:strRef>
              <c:f>Sheet1!$C$1</c:f>
              <c:strCache>
                <c:ptCount val="1"/>
                <c:pt idx="0">
                  <c:v>Foot</c:v>
                </c:pt>
              </c:strCache>
            </c:strRef>
          </c:tx>
          <c:spPr>
            <a:solidFill>
              <a:schemeClr val="bg2">
                <a:lumMod val="60000"/>
                <a:lumOff val="4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Edinburgh</c:v>
                </c:pt>
                <c:pt idx="1">
                  <c:v>Day Trip Lothian</c:v>
                </c:pt>
                <c:pt idx="2">
                  <c:v>All Day Trippers</c:v>
                </c:pt>
              </c:strCache>
            </c:strRef>
          </c:cat>
          <c:val>
            <c:numRef>
              <c:f>Sheet1!$C$2:$C$4</c:f>
              <c:numCache>
                <c:formatCode>0%</c:formatCode>
                <c:ptCount val="3"/>
                <c:pt idx="0">
                  <c:v>0.08</c:v>
                </c:pt>
                <c:pt idx="1">
                  <c:v>0.06</c:v>
                </c:pt>
                <c:pt idx="2">
                  <c:v>0.1</c:v>
                </c:pt>
              </c:numCache>
            </c:numRef>
          </c:val>
        </c:ser>
        <c:ser>
          <c:idx val="2"/>
          <c:order val="2"/>
          <c:tx>
            <c:strRef>
              <c:f>Sheet1!$D$1</c:f>
              <c:strCache>
                <c:ptCount val="1"/>
                <c:pt idx="0">
                  <c:v>Private Vehicle</c:v>
                </c:pt>
              </c:strCache>
            </c:strRef>
          </c:tx>
          <c:spPr>
            <a:solidFill>
              <a:schemeClr val="accent6">
                <a:lumMod val="50000"/>
              </a:schemeClr>
            </a:solidFill>
          </c:spPr>
          <c:invertIfNegative val="0"/>
          <c:dLbls>
            <c:spPr>
              <a:noFill/>
              <a:ln>
                <a:noFill/>
              </a:ln>
              <a:effectLst/>
            </c:spPr>
            <c:txPr>
              <a:bodyPr/>
              <a:lstStyle/>
              <a:p>
                <a:pPr>
                  <a:defRPr sz="7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Edinburgh</c:v>
                </c:pt>
                <c:pt idx="1">
                  <c:v>Day Trip Lothian</c:v>
                </c:pt>
                <c:pt idx="2">
                  <c:v>All Day Trippers</c:v>
                </c:pt>
              </c:strCache>
            </c:strRef>
          </c:cat>
          <c:val>
            <c:numRef>
              <c:f>Sheet1!$D$2:$D$4</c:f>
              <c:numCache>
                <c:formatCode>0%</c:formatCode>
                <c:ptCount val="3"/>
                <c:pt idx="0">
                  <c:v>0.11</c:v>
                </c:pt>
                <c:pt idx="1">
                  <c:v>7.0000000000000007E-2</c:v>
                </c:pt>
                <c:pt idx="2">
                  <c:v>0.14000000000000001</c:v>
                </c:pt>
              </c:numCache>
            </c:numRef>
          </c:val>
        </c:ser>
        <c:ser>
          <c:idx val="3"/>
          <c:order val="3"/>
          <c:tx>
            <c:strRef>
              <c:f>Sheet1!$E$1</c:f>
              <c:strCache>
                <c:ptCount val="1"/>
                <c:pt idx="0">
                  <c:v>Coach</c:v>
                </c:pt>
              </c:strCache>
            </c:strRef>
          </c:tx>
          <c:spPr>
            <a:solidFill>
              <a:schemeClr val="bg1">
                <a:lumMod val="6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Edinburgh</c:v>
                </c:pt>
                <c:pt idx="1">
                  <c:v>Day Trip Lothian</c:v>
                </c:pt>
                <c:pt idx="2">
                  <c:v>All Day Trippers</c:v>
                </c:pt>
              </c:strCache>
            </c:strRef>
          </c:cat>
          <c:val>
            <c:numRef>
              <c:f>Sheet1!$E$2:$E$4</c:f>
              <c:numCache>
                <c:formatCode>0%</c:formatCode>
                <c:ptCount val="3"/>
                <c:pt idx="0">
                  <c:v>0.22</c:v>
                </c:pt>
                <c:pt idx="1">
                  <c:v>0.17</c:v>
                </c:pt>
                <c:pt idx="2">
                  <c:v>0.17</c:v>
                </c:pt>
              </c:numCache>
            </c:numRef>
          </c:val>
        </c:ser>
        <c:dLbls>
          <c:showLegendKey val="0"/>
          <c:showVal val="1"/>
          <c:showCatName val="0"/>
          <c:showSerName val="0"/>
          <c:showPercent val="0"/>
          <c:showBubbleSize val="0"/>
        </c:dLbls>
        <c:gapWidth val="49"/>
        <c:overlap val="100"/>
        <c:axId val="538951696"/>
        <c:axId val="538962672"/>
      </c:barChart>
      <c:catAx>
        <c:axId val="538951696"/>
        <c:scaling>
          <c:orientation val="minMax"/>
        </c:scaling>
        <c:delete val="0"/>
        <c:axPos val="b"/>
        <c:numFmt formatCode="General" sourceLinked="0"/>
        <c:majorTickMark val="none"/>
        <c:minorTickMark val="none"/>
        <c:tickLblPos val="nextTo"/>
        <c:txPr>
          <a:bodyPr/>
          <a:lstStyle/>
          <a:p>
            <a:pPr>
              <a:defRPr sz="600"/>
            </a:pPr>
            <a:endParaRPr lang="en-US"/>
          </a:p>
        </c:txPr>
        <c:crossAx val="538962672"/>
        <c:crosses val="autoZero"/>
        <c:auto val="1"/>
        <c:lblAlgn val="ctr"/>
        <c:lblOffset val="100"/>
        <c:noMultiLvlLbl val="0"/>
      </c:catAx>
      <c:valAx>
        <c:axId val="538962672"/>
        <c:scaling>
          <c:orientation val="minMax"/>
        </c:scaling>
        <c:delete val="1"/>
        <c:axPos val="l"/>
        <c:numFmt formatCode="0%" sourceLinked="1"/>
        <c:majorTickMark val="none"/>
        <c:minorTickMark val="none"/>
        <c:tickLblPos val="nextTo"/>
        <c:crossAx val="538951696"/>
        <c:crosses val="autoZero"/>
        <c:crossBetween val="between"/>
      </c:valAx>
    </c:plotArea>
    <c:legend>
      <c:legendPos val="b"/>
      <c:layout>
        <c:manualLayout>
          <c:xMode val="edge"/>
          <c:yMode val="edge"/>
          <c:x val="4.5782782545438286E-2"/>
          <c:y val="0.8367386523977568"/>
          <c:w val="0.95035770902360273"/>
          <c:h val="0.12529637989080408"/>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4142693139659945"/>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Edinburgh</c:v>
                </c:pt>
                <c:pt idx="1">
                  <c:v>Day Trip Lothian</c:v>
                </c:pt>
                <c:pt idx="2">
                  <c:v>All Day Trippers</c:v>
                </c:pt>
              </c:strCache>
            </c:strRef>
          </c:cat>
          <c:val>
            <c:numRef>
              <c:f>Sheet1!$B$2:$B$4</c:f>
              <c:numCache>
                <c:formatCode>0%</c:formatCode>
                <c:ptCount val="3"/>
                <c:pt idx="0">
                  <c:v>0.06</c:v>
                </c:pt>
                <c:pt idx="1">
                  <c:v>0.06</c:v>
                </c:pt>
                <c:pt idx="2">
                  <c:v>0.2</c:v>
                </c:pt>
              </c:numCache>
            </c:numRef>
          </c:val>
        </c:ser>
        <c:ser>
          <c:idx val="1"/>
          <c:order val="1"/>
          <c:tx>
            <c:strRef>
              <c:f>Sheet1!$C$1</c:f>
              <c:strCache>
                <c:ptCount val="1"/>
                <c:pt idx="0">
                  <c:v>4-7 nights</c:v>
                </c:pt>
              </c:strCache>
            </c:strRef>
          </c:tx>
          <c:spPr>
            <a:solidFill>
              <a:schemeClr val="accent6">
                <a:lumMod val="75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Edinburgh</c:v>
                </c:pt>
                <c:pt idx="1">
                  <c:v>Day Trip Lothian</c:v>
                </c:pt>
                <c:pt idx="2">
                  <c:v>All Day Trippers</c:v>
                </c:pt>
              </c:strCache>
            </c:strRef>
          </c:cat>
          <c:val>
            <c:numRef>
              <c:f>Sheet1!$C$2:$C$4</c:f>
              <c:numCache>
                <c:formatCode>0%</c:formatCode>
                <c:ptCount val="3"/>
                <c:pt idx="0">
                  <c:v>0.46</c:v>
                </c:pt>
                <c:pt idx="1">
                  <c:v>0.38</c:v>
                </c:pt>
                <c:pt idx="2">
                  <c:v>0.45</c:v>
                </c:pt>
              </c:numCache>
            </c:numRef>
          </c:val>
        </c:ser>
        <c:ser>
          <c:idx val="2"/>
          <c:order val="2"/>
          <c:tx>
            <c:strRef>
              <c:f>Sheet1!$D$1</c:f>
              <c:strCache>
                <c:ptCount val="1"/>
                <c:pt idx="0">
                  <c:v>8-14 nights</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Edinburgh</c:v>
                </c:pt>
                <c:pt idx="1">
                  <c:v>Day Trip Lothian</c:v>
                </c:pt>
                <c:pt idx="2">
                  <c:v>All Day Trippers</c:v>
                </c:pt>
              </c:strCache>
            </c:strRef>
          </c:cat>
          <c:val>
            <c:numRef>
              <c:f>Sheet1!$D$2:$D$4</c:f>
              <c:numCache>
                <c:formatCode>0%</c:formatCode>
                <c:ptCount val="3"/>
                <c:pt idx="0">
                  <c:v>0.28999999999999998</c:v>
                </c:pt>
                <c:pt idx="1">
                  <c:v>0.45</c:v>
                </c:pt>
                <c:pt idx="2">
                  <c:v>0.25</c:v>
                </c:pt>
              </c:numCache>
            </c:numRef>
          </c:val>
        </c:ser>
        <c:ser>
          <c:idx val="3"/>
          <c:order val="3"/>
          <c:tx>
            <c:strRef>
              <c:f>Sheet1!$E$1</c:f>
              <c:strCache>
                <c:ptCount val="1"/>
                <c:pt idx="0">
                  <c:v>15+ nights</c:v>
                </c:pt>
              </c:strCache>
            </c:strRef>
          </c:tx>
          <c:spPr>
            <a:solidFill>
              <a:schemeClr val="accent6">
                <a:lumMod val="25000"/>
              </a:schemeClr>
            </a:solidFill>
          </c:spPr>
          <c:invertIfNegative val="0"/>
          <c:dLbls>
            <c:spPr>
              <a:noFill/>
              <a:ln>
                <a:noFill/>
              </a:ln>
              <a:effectLst/>
            </c:spPr>
            <c:txPr>
              <a:bodyPr/>
              <a:lstStyle/>
              <a:p>
                <a:pPr>
                  <a:defRPr sz="7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Edinburgh</c:v>
                </c:pt>
                <c:pt idx="1">
                  <c:v>Day Trip Lothian</c:v>
                </c:pt>
                <c:pt idx="2">
                  <c:v>All Day Trippers</c:v>
                </c:pt>
              </c:strCache>
            </c:strRef>
          </c:cat>
          <c:val>
            <c:numRef>
              <c:f>Sheet1!$E$2:$E$4</c:f>
              <c:numCache>
                <c:formatCode>0%</c:formatCode>
                <c:ptCount val="3"/>
                <c:pt idx="0">
                  <c:v>0.18</c:v>
                </c:pt>
                <c:pt idx="1">
                  <c:v>0.12</c:v>
                </c:pt>
                <c:pt idx="2">
                  <c:v>0.11</c:v>
                </c:pt>
              </c:numCache>
            </c:numRef>
          </c:val>
        </c:ser>
        <c:dLbls>
          <c:showLegendKey val="0"/>
          <c:showVal val="1"/>
          <c:showCatName val="0"/>
          <c:showSerName val="0"/>
          <c:showPercent val="0"/>
          <c:showBubbleSize val="0"/>
        </c:dLbls>
        <c:gapWidth val="49"/>
        <c:overlap val="100"/>
        <c:axId val="538969336"/>
        <c:axId val="538965808"/>
      </c:barChart>
      <c:catAx>
        <c:axId val="538969336"/>
        <c:scaling>
          <c:orientation val="minMax"/>
        </c:scaling>
        <c:delete val="0"/>
        <c:axPos val="b"/>
        <c:numFmt formatCode="General" sourceLinked="0"/>
        <c:majorTickMark val="none"/>
        <c:minorTickMark val="none"/>
        <c:tickLblPos val="nextTo"/>
        <c:txPr>
          <a:bodyPr/>
          <a:lstStyle/>
          <a:p>
            <a:pPr>
              <a:defRPr sz="600"/>
            </a:pPr>
            <a:endParaRPr lang="en-US"/>
          </a:p>
        </c:txPr>
        <c:crossAx val="538965808"/>
        <c:crosses val="autoZero"/>
        <c:auto val="1"/>
        <c:lblAlgn val="ctr"/>
        <c:lblOffset val="100"/>
        <c:noMultiLvlLbl val="0"/>
      </c:catAx>
      <c:valAx>
        <c:axId val="538965808"/>
        <c:scaling>
          <c:orientation val="minMax"/>
        </c:scaling>
        <c:delete val="1"/>
        <c:axPos val="l"/>
        <c:numFmt formatCode="0%" sourceLinked="1"/>
        <c:majorTickMark val="none"/>
        <c:minorTickMark val="none"/>
        <c:tickLblPos val="nextTo"/>
        <c:crossAx val="538969336"/>
        <c:crosses val="autoZero"/>
        <c:crossBetween val="between"/>
      </c:valAx>
    </c:plotArea>
    <c:legend>
      <c:legendPos val="b"/>
      <c:layout>
        <c:manualLayout>
          <c:xMode val="edge"/>
          <c:yMode val="edge"/>
          <c:x val="7.3207749308097495E-4"/>
          <c:y val="0.82242583171200334"/>
          <c:w val="0.99926800219562939"/>
          <c:h val="9.6683317223143689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6386616858499"/>
          <c:y val="5.6335256474622723E-2"/>
          <c:w val="0.84086570032785413"/>
          <c:h val="0.75853679971020649"/>
        </c:manualLayout>
      </c:layout>
      <c:barChart>
        <c:barDir val="bar"/>
        <c:grouping val="stacked"/>
        <c:varyColors val="0"/>
        <c:ser>
          <c:idx val="0"/>
          <c:order val="0"/>
          <c:tx>
            <c:strRef>
              <c:f>Sheet1!$B$1</c:f>
              <c:strCache>
                <c:ptCount val="1"/>
                <c:pt idx="0">
                  <c:v>France</c:v>
                </c:pt>
              </c:strCache>
            </c:strRef>
          </c:tx>
          <c:spPr>
            <a:solidFill>
              <a:srgbClr val="00B05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Edinburgh</c:v>
                </c:pt>
                <c:pt idx="1">
                  <c:v>Day Trip Lothian</c:v>
                </c:pt>
                <c:pt idx="2">
                  <c:v>All Day Trippers</c:v>
                </c:pt>
              </c:strCache>
            </c:strRef>
          </c:cat>
          <c:val>
            <c:numRef>
              <c:f>Sheet1!$B$2:$B$4</c:f>
              <c:numCache>
                <c:formatCode>0%</c:formatCode>
                <c:ptCount val="3"/>
                <c:pt idx="0">
                  <c:v>0.11</c:v>
                </c:pt>
                <c:pt idx="1">
                  <c:v>0.09</c:v>
                </c:pt>
                <c:pt idx="2">
                  <c:v>0.14000000000000001</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Edinburgh</c:v>
                </c:pt>
                <c:pt idx="1">
                  <c:v>Day Trip Lothian</c:v>
                </c:pt>
                <c:pt idx="2">
                  <c:v>All Day Trippers</c:v>
                </c:pt>
              </c:strCache>
            </c:strRef>
          </c:cat>
          <c:val>
            <c:numRef>
              <c:f>Sheet1!$C$2:$C$4</c:f>
              <c:numCache>
                <c:formatCode>0%</c:formatCode>
                <c:ptCount val="3"/>
                <c:pt idx="0">
                  <c:v>0.17</c:v>
                </c:pt>
                <c:pt idx="1">
                  <c:v>0.33</c:v>
                </c:pt>
                <c:pt idx="2">
                  <c:v>0.15</c:v>
                </c:pt>
              </c:numCache>
            </c:numRef>
          </c:val>
        </c:ser>
        <c:ser>
          <c:idx val="2"/>
          <c:order val="2"/>
          <c:tx>
            <c:strRef>
              <c:f>Sheet1!$D$1</c:f>
              <c:strCache>
                <c:ptCount val="1"/>
                <c:pt idx="0">
                  <c:v>Germany</c:v>
                </c:pt>
              </c:strCache>
            </c:strRef>
          </c:tx>
          <c:spPr>
            <a:solidFill>
              <a:schemeClr val="accent6">
                <a:lumMod val="7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Edinburgh</c:v>
                </c:pt>
                <c:pt idx="1">
                  <c:v>Day Trip Lothian</c:v>
                </c:pt>
                <c:pt idx="2">
                  <c:v>All Day Trippers</c:v>
                </c:pt>
              </c:strCache>
            </c:strRef>
          </c:cat>
          <c:val>
            <c:numRef>
              <c:f>Sheet1!$D$2:$D$4</c:f>
              <c:numCache>
                <c:formatCode>0%</c:formatCode>
                <c:ptCount val="3"/>
                <c:pt idx="0">
                  <c:v>0.18</c:v>
                </c:pt>
                <c:pt idx="1">
                  <c:v>0.15</c:v>
                </c:pt>
                <c:pt idx="2">
                  <c:v>0.14000000000000001</c:v>
                </c:pt>
              </c:numCache>
            </c:numRef>
          </c:val>
        </c:ser>
        <c:ser>
          <c:idx val="3"/>
          <c:order val="3"/>
          <c:tx>
            <c:strRef>
              <c:f>Sheet1!$E$1</c:f>
              <c:strCache>
                <c:ptCount val="1"/>
                <c:pt idx="0">
                  <c:v>Nordics</c:v>
                </c:pt>
              </c:strCache>
            </c:strRef>
          </c:tx>
          <c:spPr>
            <a:solidFill>
              <a:schemeClr val="accent5">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Edinburgh</c:v>
                </c:pt>
                <c:pt idx="1">
                  <c:v>Day Trip Lothian</c:v>
                </c:pt>
                <c:pt idx="2">
                  <c:v>All Day Trippers</c:v>
                </c:pt>
              </c:strCache>
            </c:strRef>
          </c:cat>
          <c:val>
            <c:numRef>
              <c:f>Sheet1!$E$2:$E$4</c:f>
              <c:numCache>
                <c:formatCode>0%</c:formatCode>
                <c:ptCount val="3"/>
                <c:pt idx="0">
                  <c:v>0.09</c:v>
                </c:pt>
                <c:pt idx="1">
                  <c:v>0.09</c:v>
                </c:pt>
                <c:pt idx="2">
                  <c:v>0.06</c:v>
                </c:pt>
              </c:numCache>
            </c:numRef>
          </c:val>
        </c:ser>
        <c:ser>
          <c:idx val="4"/>
          <c:order val="4"/>
          <c:tx>
            <c:strRef>
              <c:f>Sheet1!$F$1</c:f>
              <c:strCache>
                <c:ptCount val="1"/>
                <c:pt idx="0">
                  <c:v>Italy</c:v>
                </c:pt>
              </c:strCache>
            </c:strRef>
          </c:tx>
          <c:spPr>
            <a:solidFill>
              <a:schemeClr val="bg2">
                <a:lumMod val="75000"/>
              </a:schemeClr>
            </a:solidFill>
          </c:spPr>
          <c:invertIfNegative val="0"/>
          <c:dLbls>
            <c:spPr>
              <a:noFill/>
              <a:ln>
                <a:noFill/>
              </a:ln>
              <a:effectLst/>
            </c:spPr>
            <c:txPr>
              <a:bodyPr/>
              <a:lstStyle/>
              <a:p>
                <a:pPr>
                  <a:defRPr sz="7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Edinburgh</c:v>
                </c:pt>
                <c:pt idx="1">
                  <c:v>Day Trip Lothian</c:v>
                </c:pt>
                <c:pt idx="2">
                  <c:v>All Day Trippers</c:v>
                </c:pt>
              </c:strCache>
            </c:strRef>
          </c:cat>
          <c:val>
            <c:numRef>
              <c:f>Sheet1!$F$2:$F$4</c:f>
              <c:numCache>
                <c:formatCode>0%</c:formatCode>
                <c:ptCount val="3"/>
                <c:pt idx="0">
                  <c:v>0.01</c:v>
                </c:pt>
                <c:pt idx="1">
                  <c:v>0.01</c:v>
                </c:pt>
                <c:pt idx="2">
                  <c:v>0.04</c:v>
                </c:pt>
              </c:numCache>
            </c:numRef>
          </c:val>
        </c:ser>
        <c:ser>
          <c:idx val="5"/>
          <c:order val="5"/>
          <c:tx>
            <c:strRef>
              <c:f>Sheet1!$G$1</c:f>
              <c:strCache>
                <c:ptCount val="1"/>
                <c:pt idx="0">
                  <c:v>Spain</c:v>
                </c:pt>
              </c:strCache>
            </c:strRef>
          </c:tx>
          <c:spPr>
            <a:solidFill>
              <a:schemeClr val="bg2">
                <a:lumMod val="60000"/>
                <a:lumOff val="40000"/>
              </a:schemeClr>
            </a:solidFill>
          </c:spPr>
          <c:invertIfNegative val="0"/>
          <c:dLbls>
            <c:dLbl>
              <c:idx val="0"/>
              <c:delete val="1"/>
              <c:extLst>
                <c:ext xmlns:c15="http://schemas.microsoft.com/office/drawing/2012/chart" uri="{CE6537A1-D6FC-4f65-9D91-7224C49458BB}"/>
              </c:extLst>
            </c:dLbl>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Edinburgh</c:v>
                </c:pt>
                <c:pt idx="1">
                  <c:v>Day Trip Lothian</c:v>
                </c:pt>
                <c:pt idx="2">
                  <c:v>All Day Trippers</c:v>
                </c:pt>
              </c:strCache>
            </c:strRef>
          </c:cat>
          <c:val>
            <c:numRef>
              <c:f>Sheet1!$G$2:$G$4</c:f>
              <c:numCache>
                <c:formatCode>0%</c:formatCode>
                <c:ptCount val="3"/>
                <c:pt idx="0">
                  <c:v>0.01</c:v>
                </c:pt>
                <c:pt idx="1">
                  <c:v>0.01</c:v>
                </c:pt>
                <c:pt idx="2">
                  <c:v>0.03</c:v>
                </c:pt>
              </c:numCache>
            </c:numRef>
          </c:val>
        </c:ser>
        <c:ser>
          <c:idx val="6"/>
          <c:order val="6"/>
          <c:tx>
            <c:strRef>
              <c:f>Sheet1!$H$1</c:f>
              <c:strCache>
                <c:ptCount val="1"/>
                <c:pt idx="0">
                  <c:v>Netherlands</c:v>
                </c:pt>
              </c:strCache>
            </c:strRef>
          </c:tx>
          <c:spPr>
            <a:solidFill>
              <a:srgbClr val="FFC000"/>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Edinburgh</c:v>
                </c:pt>
                <c:pt idx="1">
                  <c:v>Day Trip Lothian</c:v>
                </c:pt>
                <c:pt idx="2">
                  <c:v>All Day Trippers</c:v>
                </c:pt>
              </c:strCache>
            </c:strRef>
          </c:cat>
          <c:val>
            <c:numRef>
              <c:f>Sheet1!$H$2:$H$4</c:f>
              <c:numCache>
                <c:formatCode>0%</c:formatCode>
                <c:ptCount val="3"/>
                <c:pt idx="0">
                  <c:v>0.09</c:v>
                </c:pt>
                <c:pt idx="1">
                  <c:v>7.0000000000000007E-2</c:v>
                </c:pt>
                <c:pt idx="2">
                  <c:v>0.06</c:v>
                </c:pt>
              </c:numCache>
            </c:numRef>
          </c:val>
        </c:ser>
        <c:ser>
          <c:idx val="7"/>
          <c:order val="7"/>
          <c:tx>
            <c:strRef>
              <c:f>Sheet1!$I$1</c:f>
              <c:strCache>
                <c:ptCount val="1"/>
                <c:pt idx="0">
                  <c:v>Australia</c:v>
                </c:pt>
              </c:strCache>
            </c:strRef>
          </c:tx>
          <c:spPr>
            <a:solidFill>
              <a:schemeClr val="accent2">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Edinburgh</c:v>
                </c:pt>
                <c:pt idx="1">
                  <c:v>Day Trip Lothian</c:v>
                </c:pt>
                <c:pt idx="2">
                  <c:v>All Day Trippers</c:v>
                </c:pt>
              </c:strCache>
            </c:strRef>
          </c:cat>
          <c:val>
            <c:numRef>
              <c:f>Sheet1!$I$2:$I$4</c:f>
              <c:numCache>
                <c:formatCode>0%</c:formatCode>
                <c:ptCount val="3"/>
                <c:pt idx="0">
                  <c:v>7.0000000000000007E-2</c:v>
                </c:pt>
                <c:pt idx="1">
                  <c:v>0.05</c:v>
                </c:pt>
                <c:pt idx="2">
                  <c:v>0.04</c:v>
                </c:pt>
              </c:numCache>
            </c:numRef>
          </c:val>
        </c:ser>
        <c:ser>
          <c:idx val="8"/>
          <c:order val="8"/>
          <c:tx>
            <c:strRef>
              <c:f>Sheet1!$J$1</c:f>
              <c:strCache>
                <c:ptCount val="1"/>
                <c:pt idx="0">
                  <c:v>China</c:v>
                </c:pt>
              </c:strCache>
            </c:strRef>
          </c:tx>
          <c:spPr>
            <a:solidFill>
              <a:schemeClr val="accent2">
                <a:lumMod val="20000"/>
                <a:lumOff val="80000"/>
              </a:schemeClr>
            </a:solidFill>
          </c:spPr>
          <c:invertIfNegative val="0"/>
          <c:dLbls>
            <c:delete val="1"/>
          </c:dLbls>
          <c:cat>
            <c:strRef>
              <c:f>Sheet1!$A$2:$A$4</c:f>
              <c:strCache>
                <c:ptCount val="3"/>
                <c:pt idx="0">
                  <c:v>Day Trip Edinburgh</c:v>
                </c:pt>
                <c:pt idx="1">
                  <c:v>Day Trip Lothian</c:v>
                </c:pt>
                <c:pt idx="2">
                  <c:v>All Day Trippers</c:v>
                </c:pt>
              </c:strCache>
            </c:strRef>
          </c:cat>
          <c:val>
            <c:numRef>
              <c:f>Sheet1!$J$2:$J$4</c:f>
              <c:numCache>
                <c:formatCode>0%</c:formatCode>
                <c:ptCount val="3"/>
                <c:pt idx="0">
                  <c:v>0.01</c:v>
                </c:pt>
                <c:pt idx="1">
                  <c:v>0.01</c:v>
                </c:pt>
                <c:pt idx="2">
                  <c:v>0.01</c:v>
                </c:pt>
              </c:numCache>
            </c:numRef>
          </c:val>
        </c:ser>
        <c:ser>
          <c:idx val="9"/>
          <c:order val="9"/>
          <c:tx>
            <c:strRef>
              <c:f>Sheet1!$K$1</c:f>
              <c:strCache>
                <c:ptCount val="1"/>
                <c:pt idx="0">
                  <c:v>Other</c:v>
                </c:pt>
              </c:strCache>
            </c:strRef>
          </c:tx>
          <c:spPr>
            <a:solidFill>
              <a:schemeClr val="bg1">
                <a:lumMod val="8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Edinburgh</c:v>
                </c:pt>
                <c:pt idx="1">
                  <c:v>Day Trip Lothian</c:v>
                </c:pt>
                <c:pt idx="2">
                  <c:v>All Day Trippers</c:v>
                </c:pt>
              </c:strCache>
            </c:strRef>
          </c:cat>
          <c:val>
            <c:numRef>
              <c:f>Sheet1!$K$2:$K$4</c:f>
              <c:numCache>
                <c:formatCode>0%</c:formatCode>
                <c:ptCount val="3"/>
                <c:pt idx="0">
                  <c:v>0.26</c:v>
                </c:pt>
                <c:pt idx="1">
                  <c:v>0.19</c:v>
                </c:pt>
                <c:pt idx="2">
                  <c:v>0.33</c:v>
                </c:pt>
              </c:numCache>
            </c:numRef>
          </c:val>
        </c:ser>
        <c:dLbls>
          <c:showLegendKey val="0"/>
          <c:showVal val="1"/>
          <c:showCatName val="0"/>
          <c:showSerName val="0"/>
          <c:showPercent val="0"/>
          <c:showBubbleSize val="0"/>
        </c:dLbls>
        <c:gapWidth val="49"/>
        <c:overlap val="100"/>
        <c:axId val="540288504"/>
        <c:axId val="540282232"/>
      </c:barChart>
      <c:catAx>
        <c:axId val="540288504"/>
        <c:scaling>
          <c:orientation val="minMax"/>
        </c:scaling>
        <c:delete val="0"/>
        <c:axPos val="l"/>
        <c:numFmt formatCode="General" sourceLinked="0"/>
        <c:majorTickMark val="none"/>
        <c:minorTickMark val="none"/>
        <c:tickLblPos val="nextTo"/>
        <c:txPr>
          <a:bodyPr/>
          <a:lstStyle/>
          <a:p>
            <a:pPr>
              <a:defRPr sz="700"/>
            </a:pPr>
            <a:endParaRPr lang="en-US"/>
          </a:p>
        </c:txPr>
        <c:crossAx val="540282232"/>
        <c:crosses val="autoZero"/>
        <c:auto val="1"/>
        <c:lblAlgn val="ctr"/>
        <c:lblOffset val="100"/>
        <c:noMultiLvlLbl val="0"/>
      </c:catAx>
      <c:valAx>
        <c:axId val="540282232"/>
        <c:scaling>
          <c:orientation val="minMax"/>
          <c:max val="1"/>
        </c:scaling>
        <c:delete val="1"/>
        <c:axPos val="b"/>
        <c:numFmt formatCode="0%" sourceLinked="1"/>
        <c:majorTickMark val="out"/>
        <c:minorTickMark val="none"/>
        <c:tickLblPos val="nextTo"/>
        <c:crossAx val="540288504"/>
        <c:crosses val="autoZero"/>
        <c:crossBetween val="between"/>
      </c:valAx>
    </c:plotArea>
    <c:legend>
      <c:legendPos val="b"/>
      <c:layout>
        <c:manualLayout>
          <c:xMode val="edge"/>
          <c:yMode val="edge"/>
          <c:x val="0.12708242353688706"/>
          <c:y val="0.86174574901562351"/>
          <c:w val="0.7633755648195728"/>
          <c:h val="9.5024013693289222E-2"/>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Jan-Mar</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Edinburgh</c:v>
                </c:pt>
                <c:pt idx="1">
                  <c:v>Day Trip Lothian</c:v>
                </c:pt>
                <c:pt idx="2">
                  <c:v>All Day Trippers</c:v>
                </c:pt>
              </c:strCache>
            </c:strRef>
          </c:cat>
          <c:val>
            <c:numRef>
              <c:f>Sheet1!$B$2:$B$4</c:f>
              <c:numCache>
                <c:formatCode>0%</c:formatCode>
                <c:ptCount val="3"/>
                <c:pt idx="0">
                  <c:v>0.05</c:v>
                </c:pt>
                <c:pt idx="1">
                  <c:v>0.05</c:v>
                </c:pt>
                <c:pt idx="2">
                  <c:v>0.15</c:v>
                </c:pt>
              </c:numCache>
            </c:numRef>
          </c:val>
        </c:ser>
        <c:ser>
          <c:idx val="1"/>
          <c:order val="1"/>
          <c:tx>
            <c:strRef>
              <c:f>Sheet1!$C$1</c:f>
              <c:strCache>
                <c:ptCount val="1"/>
                <c:pt idx="0">
                  <c:v>Apr-Jun</c:v>
                </c:pt>
              </c:strCache>
            </c:strRef>
          </c:tx>
          <c:spPr>
            <a:solidFill>
              <a:srgbClr val="FFC00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Edinburgh</c:v>
                </c:pt>
                <c:pt idx="1">
                  <c:v>Day Trip Lothian</c:v>
                </c:pt>
                <c:pt idx="2">
                  <c:v>All Day Trippers</c:v>
                </c:pt>
              </c:strCache>
            </c:strRef>
          </c:cat>
          <c:val>
            <c:numRef>
              <c:f>Sheet1!$C$2:$C$4</c:f>
              <c:numCache>
                <c:formatCode>0%</c:formatCode>
                <c:ptCount val="3"/>
                <c:pt idx="0">
                  <c:v>0.41</c:v>
                </c:pt>
                <c:pt idx="1">
                  <c:v>0.39</c:v>
                </c:pt>
                <c:pt idx="2">
                  <c:v>0.32</c:v>
                </c:pt>
              </c:numCache>
            </c:numRef>
          </c:val>
        </c:ser>
        <c:ser>
          <c:idx val="2"/>
          <c:order val="2"/>
          <c:tx>
            <c:strRef>
              <c:f>Sheet1!$D$1</c:f>
              <c:strCache>
                <c:ptCount val="1"/>
                <c:pt idx="0">
                  <c:v>Jul-Sep</c:v>
                </c:pt>
              </c:strCache>
            </c:strRef>
          </c:tx>
          <c:spPr>
            <a:solidFill>
              <a:srgbClr val="00B05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Edinburgh</c:v>
                </c:pt>
                <c:pt idx="1">
                  <c:v>Day Trip Lothian</c:v>
                </c:pt>
                <c:pt idx="2">
                  <c:v>All Day Trippers</c:v>
                </c:pt>
              </c:strCache>
            </c:strRef>
          </c:cat>
          <c:val>
            <c:numRef>
              <c:f>Sheet1!$D$2:$D$4</c:f>
              <c:numCache>
                <c:formatCode>0%</c:formatCode>
                <c:ptCount val="3"/>
                <c:pt idx="0">
                  <c:v>0.47</c:v>
                </c:pt>
                <c:pt idx="1">
                  <c:v>0.49</c:v>
                </c:pt>
                <c:pt idx="2">
                  <c:v>0.38</c:v>
                </c:pt>
              </c:numCache>
            </c:numRef>
          </c:val>
        </c:ser>
        <c:ser>
          <c:idx val="3"/>
          <c:order val="3"/>
          <c:tx>
            <c:strRef>
              <c:f>Sheet1!$E$1</c:f>
              <c:strCache>
                <c:ptCount val="1"/>
                <c:pt idx="0">
                  <c:v>Oct-Dec</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Edinburgh</c:v>
                </c:pt>
                <c:pt idx="1">
                  <c:v>Day Trip Lothian</c:v>
                </c:pt>
                <c:pt idx="2">
                  <c:v>All Day Trippers</c:v>
                </c:pt>
              </c:strCache>
            </c:strRef>
          </c:cat>
          <c:val>
            <c:numRef>
              <c:f>Sheet1!$E$2:$E$4</c:f>
              <c:numCache>
                <c:formatCode>0%</c:formatCode>
                <c:ptCount val="3"/>
                <c:pt idx="0">
                  <c:v>0.06</c:v>
                </c:pt>
                <c:pt idx="1">
                  <c:v>7.0000000000000007E-2</c:v>
                </c:pt>
                <c:pt idx="2">
                  <c:v>0.16</c:v>
                </c:pt>
              </c:numCache>
            </c:numRef>
          </c:val>
        </c:ser>
        <c:dLbls>
          <c:showLegendKey val="0"/>
          <c:showVal val="1"/>
          <c:showCatName val="0"/>
          <c:showSerName val="0"/>
          <c:showPercent val="0"/>
          <c:showBubbleSize val="0"/>
        </c:dLbls>
        <c:gapWidth val="49"/>
        <c:overlap val="100"/>
        <c:axId val="540231272"/>
        <c:axId val="540237936"/>
      </c:barChart>
      <c:catAx>
        <c:axId val="540231272"/>
        <c:scaling>
          <c:orientation val="minMax"/>
        </c:scaling>
        <c:delete val="0"/>
        <c:axPos val="b"/>
        <c:numFmt formatCode="General" sourceLinked="0"/>
        <c:majorTickMark val="none"/>
        <c:minorTickMark val="none"/>
        <c:tickLblPos val="nextTo"/>
        <c:txPr>
          <a:bodyPr/>
          <a:lstStyle/>
          <a:p>
            <a:pPr>
              <a:defRPr sz="600"/>
            </a:pPr>
            <a:endParaRPr lang="en-US"/>
          </a:p>
        </c:txPr>
        <c:crossAx val="540237936"/>
        <c:crosses val="autoZero"/>
        <c:auto val="1"/>
        <c:lblAlgn val="ctr"/>
        <c:lblOffset val="100"/>
        <c:noMultiLvlLbl val="0"/>
      </c:catAx>
      <c:valAx>
        <c:axId val="540237936"/>
        <c:scaling>
          <c:orientation val="minMax"/>
        </c:scaling>
        <c:delete val="1"/>
        <c:axPos val="l"/>
        <c:numFmt formatCode="0%" sourceLinked="1"/>
        <c:majorTickMark val="none"/>
        <c:minorTickMark val="none"/>
        <c:tickLblPos val="nextTo"/>
        <c:crossAx val="540231272"/>
        <c:crosses val="autoZero"/>
        <c:crossBetween val="between"/>
      </c:valAx>
    </c:plotArea>
    <c:legend>
      <c:legendPos val="b"/>
      <c:layout>
        <c:manualLayout>
          <c:xMode val="edge"/>
          <c:yMode val="edge"/>
          <c:x val="7.3199780437058378E-4"/>
          <c:y val="0.84698142630223361"/>
          <c:w val="0.99926800219562939"/>
          <c:h val="0.10612442945329363"/>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Independent</c:v>
                </c:pt>
              </c:strCache>
            </c:strRef>
          </c:tx>
          <c:spPr>
            <a:solidFill>
              <a:schemeClr val="tx1">
                <a:lumMod val="10000"/>
                <a:lumOff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Edinburgh</c:v>
                </c:pt>
                <c:pt idx="1">
                  <c:v>Day Trip Lothian</c:v>
                </c:pt>
                <c:pt idx="2">
                  <c:v>All Day Trippers</c:v>
                </c:pt>
              </c:strCache>
            </c:strRef>
          </c:cat>
          <c:val>
            <c:numRef>
              <c:f>Sheet1!$B$2:$B$4</c:f>
              <c:numCache>
                <c:formatCode>0%</c:formatCode>
                <c:ptCount val="3"/>
                <c:pt idx="0">
                  <c:v>0.66</c:v>
                </c:pt>
                <c:pt idx="1">
                  <c:v>0.72</c:v>
                </c:pt>
                <c:pt idx="2">
                  <c:v>0.75</c:v>
                </c:pt>
              </c:numCache>
            </c:numRef>
          </c:val>
        </c:ser>
        <c:ser>
          <c:idx val="1"/>
          <c:order val="1"/>
          <c:tx>
            <c:strRef>
              <c:f>Sheet1!$C$1</c:f>
              <c:strCache>
                <c:ptCount val="1"/>
                <c:pt idx="0">
                  <c:v>Package</c:v>
                </c:pt>
              </c:strCache>
            </c:strRef>
          </c:tx>
          <c:spPr>
            <a:solidFill>
              <a:schemeClr val="tx1">
                <a:lumMod val="75000"/>
                <a:lumOff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Edinburgh</c:v>
                </c:pt>
                <c:pt idx="1">
                  <c:v>Day Trip Lothian</c:v>
                </c:pt>
                <c:pt idx="2">
                  <c:v>All Day Trippers</c:v>
                </c:pt>
              </c:strCache>
            </c:strRef>
          </c:cat>
          <c:val>
            <c:numRef>
              <c:f>Sheet1!$C$2:$C$4</c:f>
              <c:numCache>
                <c:formatCode>0%</c:formatCode>
                <c:ptCount val="3"/>
                <c:pt idx="0">
                  <c:v>0.33</c:v>
                </c:pt>
                <c:pt idx="1">
                  <c:v>0.28000000000000003</c:v>
                </c:pt>
                <c:pt idx="2">
                  <c:v>0.25</c:v>
                </c:pt>
              </c:numCache>
            </c:numRef>
          </c:val>
        </c:ser>
        <c:dLbls>
          <c:showLegendKey val="0"/>
          <c:showVal val="1"/>
          <c:showCatName val="0"/>
          <c:showSerName val="0"/>
          <c:showPercent val="0"/>
          <c:showBubbleSize val="0"/>
        </c:dLbls>
        <c:gapWidth val="49"/>
        <c:overlap val="100"/>
        <c:axId val="540243424"/>
        <c:axId val="540261848"/>
      </c:barChart>
      <c:catAx>
        <c:axId val="540243424"/>
        <c:scaling>
          <c:orientation val="minMax"/>
        </c:scaling>
        <c:delete val="0"/>
        <c:axPos val="b"/>
        <c:numFmt formatCode="General" sourceLinked="0"/>
        <c:majorTickMark val="none"/>
        <c:minorTickMark val="none"/>
        <c:tickLblPos val="nextTo"/>
        <c:txPr>
          <a:bodyPr/>
          <a:lstStyle/>
          <a:p>
            <a:pPr>
              <a:defRPr sz="600"/>
            </a:pPr>
            <a:endParaRPr lang="en-US"/>
          </a:p>
        </c:txPr>
        <c:crossAx val="540261848"/>
        <c:crosses val="autoZero"/>
        <c:auto val="1"/>
        <c:lblAlgn val="ctr"/>
        <c:lblOffset val="100"/>
        <c:noMultiLvlLbl val="0"/>
      </c:catAx>
      <c:valAx>
        <c:axId val="540261848"/>
        <c:scaling>
          <c:orientation val="minMax"/>
        </c:scaling>
        <c:delete val="1"/>
        <c:axPos val="l"/>
        <c:numFmt formatCode="0%" sourceLinked="1"/>
        <c:majorTickMark val="none"/>
        <c:minorTickMark val="none"/>
        <c:tickLblPos val="nextTo"/>
        <c:crossAx val="540243424"/>
        <c:crosses val="autoZero"/>
        <c:crossBetween val="between"/>
      </c:valAx>
    </c:plotArea>
    <c:legend>
      <c:legendPos val="b"/>
      <c:layout>
        <c:manualLayout>
          <c:xMode val="edge"/>
          <c:yMode val="edge"/>
          <c:x val="3.2355526775007859E-2"/>
          <c:y val="0.86109621103717549"/>
          <c:w val="0.95151912756551194"/>
          <c:h val="7.0826524042985187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chemeClr val="accent2">
                <a:lumMod val="75000"/>
              </a:schemeClr>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2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Aged 16-34 years</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Glasgow </c:v>
                </c:pt>
                <c:pt idx="1">
                  <c:v>Day Trip Glasgow/ Gtr S'clyde</c:v>
                </c:pt>
                <c:pt idx="2">
                  <c:v>All Day Trippers</c:v>
                </c:pt>
              </c:strCache>
            </c:strRef>
          </c:cat>
          <c:val>
            <c:numRef>
              <c:f>Sheet1!$B$2:$B$4</c:f>
              <c:numCache>
                <c:formatCode>0%</c:formatCode>
                <c:ptCount val="3"/>
                <c:pt idx="0">
                  <c:v>0.35</c:v>
                </c:pt>
                <c:pt idx="1">
                  <c:v>0.33</c:v>
                </c:pt>
                <c:pt idx="2">
                  <c:v>0.32</c:v>
                </c:pt>
              </c:numCache>
            </c:numRef>
          </c:val>
        </c:ser>
        <c:ser>
          <c:idx val="1"/>
          <c:order val="1"/>
          <c:tx>
            <c:strRef>
              <c:f>Sheet1!$C$1</c:f>
              <c:strCache>
                <c:ptCount val="1"/>
                <c:pt idx="0">
                  <c:v>Aged 35-54 years</c:v>
                </c:pt>
              </c:strCache>
            </c:strRef>
          </c:tx>
          <c:spPr>
            <a:solidFill>
              <a:schemeClr val="accent4"/>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Glasgow </c:v>
                </c:pt>
                <c:pt idx="1">
                  <c:v>Day Trip Glasgow/ Gtr S'clyde</c:v>
                </c:pt>
                <c:pt idx="2">
                  <c:v>All Day Trippers</c:v>
                </c:pt>
              </c:strCache>
            </c:strRef>
          </c:cat>
          <c:val>
            <c:numRef>
              <c:f>Sheet1!$C$2:$C$4</c:f>
              <c:numCache>
                <c:formatCode>0%</c:formatCode>
                <c:ptCount val="3"/>
                <c:pt idx="0">
                  <c:v>0.2</c:v>
                </c:pt>
                <c:pt idx="1">
                  <c:v>0.24</c:v>
                </c:pt>
                <c:pt idx="2">
                  <c:v>0.43</c:v>
                </c:pt>
              </c:numCache>
            </c:numRef>
          </c:val>
        </c:ser>
        <c:ser>
          <c:idx val="2"/>
          <c:order val="2"/>
          <c:tx>
            <c:strRef>
              <c:f>Sheet1!$D$1</c:f>
              <c:strCache>
                <c:ptCount val="1"/>
                <c:pt idx="0">
                  <c:v>Aged 55 years or over</c:v>
                </c:pt>
              </c:strCache>
            </c:strRef>
          </c:tx>
          <c:spPr>
            <a:solidFill>
              <a:srgbClr val="646363"/>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Glasgow </c:v>
                </c:pt>
                <c:pt idx="1">
                  <c:v>Day Trip Glasgow/ Gtr S'clyde</c:v>
                </c:pt>
                <c:pt idx="2">
                  <c:v>All Day Trippers</c:v>
                </c:pt>
              </c:strCache>
            </c:strRef>
          </c:cat>
          <c:val>
            <c:numRef>
              <c:f>Sheet1!$D$2:$D$4</c:f>
              <c:numCache>
                <c:formatCode>0%</c:formatCode>
                <c:ptCount val="3"/>
                <c:pt idx="0">
                  <c:v>0.45</c:v>
                </c:pt>
                <c:pt idx="1">
                  <c:v>0.43</c:v>
                </c:pt>
                <c:pt idx="2">
                  <c:v>0.25</c:v>
                </c:pt>
              </c:numCache>
            </c:numRef>
          </c:val>
        </c:ser>
        <c:dLbls>
          <c:showLegendKey val="0"/>
          <c:showVal val="1"/>
          <c:showCatName val="0"/>
          <c:showSerName val="0"/>
          <c:showPercent val="0"/>
          <c:showBubbleSize val="0"/>
        </c:dLbls>
        <c:gapWidth val="49"/>
        <c:overlap val="100"/>
        <c:axId val="530629192"/>
        <c:axId val="530629976"/>
      </c:barChart>
      <c:catAx>
        <c:axId val="530629192"/>
        <c:scaling>
          <c:orientation val="minMax"/>
        </c:scaling>
        <c:delete val="0"/>
        <c:axPos val="b"/>
        <c:numFmt formatCode="General" sourceLinked="0"/>
        <c:majorTickMark val="none"/>
        <c:minorTickMark val="none"/>
        <c:tickLblPos val="nextTo"/>
        <c:txPr>
          <a:bodyPr/>
          <a:lstStyle/>
          <a:p>
            <a:pPr>
              <a:defRPr sz="600"/>
            </a:pPr>
            <a:endParaRPr lang="en-US"/>
          </a:p>
        </c:txPr>
        <c:crossAx val="530629976"/>
        <c:crosses val="autoZero"/>
        <c:auto val="1"/>
        <c:lblAlgn val="ctr"/>
        <c:lblOffset val="100"/>
        <c:noMultiLvlLbl val="0"/>
      </c:catAx>
      <c:valAx>
        <c:axId val="530629976"/>
        <c:scaling>
          <c:orientation val="minMax"/>
        </c:scaling>
        <c:delete val="1"/>
        <c:axPos val="l"/>
        <c:numFmt formatCode="0%" sourceLinked="1"/>
        <c:majorTickMark val="none"/>
        <c:minorTickMark val="none"/>
        <c:tickLblPos val="nextTo"/>
        <c:crossAx val="530629192"/>
        <c:crosses val="autoZero"/>
        <c:crossBetween val="between"/>
      </c:valAx>
    </c:plotArea>
    <c:legend>
      <c:legendPos val="b"/>
      <c:layout>
        <c:manualLayout>
          <c:xMode val="edge"/>
          <c:yMode val="edge"/>
          <c:x val="0"/>
          <c:y val="0.86455958949575551"/>
          <c:w val="0.9348935172192071"/>
          <c:h val="0.13544041050424446"/>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2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Male</c:v>
                </c:pt>
              </c:strCache>
            </c:strRef>
          </c:tx>
          <c:spPr>
            <a:solidFill>
              <a:schemeClr val="accent5"/>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Glasgow </c:v>
                </c:pt>
                <c:pt idx="1">
                  <c:v>Day Trip Glasgow/ Gtr S'clyde</c:v>
                </c:pt>
                <c:pt idx="2">
                  <c:v>All Day Trippers</c:v>
                </c:pt>
              </c:strCache>
            </c:strRef>
          </c:cat>
          <c:val>
            <c:numRef>
              <c:f>Sheet1!$B$2:$B$4</c:f>
              <c:numCache>
                <c:formatCode>0%</c:formatCode>
                <c:ptCount val="3"/>
                <c:pt idx="0">
                  <c:v>0.5</c:v>
                </c:pt>
                <c:pt idx="1">
                  <c:v>0.46</c:v>
                </c:pt>
                <c:pt idx="2">
                  <c:v>0.51</c:v>
                </c:pt>
              </c:numCache>
            </c:numRef>
          </c:val>
        </c:ser>
        <c:ser>
          <c:idx val="1"/>
          <c:order val="1"/>
          <c:tx>
            <c:strRef>
              <c:f>Sheet1!$C$1</c:f>
              <c:strCache>
                <c:ptCount val="1"/>
                <c:pt idx="0">
                  <c:v>Female</c:v>
                </c:pt>
              </c:strCache>
            </c:strRef>
          </c:tx>
          <c:spPr>
            <a:solidFill>
              <a:schemeClr val="accent2">
                <a:lumMod val="40000"/>
                <a:lumOff val="6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Glasgow </c:v>
                </c:pt>
                <c:pt idx="1">
                  <c:v>Day Trip Glasgow/ Gtr S'clyde</c:v>
                </c:pt>
                <c:pt idx="2">
                  <c:v>All Day Trippers</c:v>
                </c:pt>
              </c:strCache>
            </c:strRef>
          </c:cat>
          <c:val>
            <c:numRef>
              <c:f>Sheet1!$C$2:$C$4</c:f>
              <c:numCache>
                <c:formatCode>0%</c:formatCode>
                <c:ptCount val="3"/>
                <c:pt idx="0">
                  <c:v>0.5</c:v>
                </c:pt>
                <c:pt idx="1">
                  <c:v>0.53</c:v>
                </c:pt>
                <c:pt idx="2">
                  <c:v>0.49</c:v>
                </c:pt>
              </c:numCache>
            </c:numRef>
          </c:val>
        </c:ser>
        <c:dLbls>
          <c:showLegendKey val="0"/>
          <c:showVal val="1"/>
          <c:showCatName val="0"/>
          <c:showSerName val="0"/>
          <c:showPercent val="0"/>
          <c:showBubbleSize val="0"/>
        </c:dLbls>
        <c:gapWidth val="49"/>
        <c:overlap val="100"/>
        <c:axId val="530642912"/>
        <c:axId val="530643696"/>
      </c:barChart>
      <c:catAx>
        <c:axId val="530642912"/>
        <c:scaling>
          <c:orientation val="minMax"/>
        </c:scaling>
        <c:delete val="0"/>
        <c:axPos val="b"/>
        <c:numFmt formatCode="General" sourceLinked="0"/>
        <c:majorTickMark val="none"/>
        <c:minorTickMark val="none"/>
        <c:tickLblPos val="nextTo"/>
        <c:txPr>
          <a:bodyPr/>
          <a:lstStyle/>
          <a:p>
            <a:pPr>
              <a:defRPr sz="600"/>
            </a:pPr>
            <a:endParaRPr lang="en-US"/>
          </a:p>
        </c:txPr>
        <c:crossAx val="530643696"/>
        <c:crosses val="autoZero"/>
        <c:auto val="1"/>
        <c:lblAlgn val="ctr"/>
        <c:lblOffset val="100"/>
        <c:noMultiLvlLbl val="0"/>
      </c:catAx>
      <c:valAx>
        <c:axId val="530643696"/>
        <c:scaling>
          <c:orientation val="minMax"/>
        </c:scaling>
        <c:delete val="1"/>
        <c:axPos val="l"/>
        <c:numFmt formatCode="0%" sourceLinked="1"/>
        <c:majorTickMark val="none"/>
        <c:minorTickMark val="none"/>
        <c:tickLblPos val="nextTo"/>
        <c:crossAx val="530642912"/>
        <c:crosses val="autoZero"/>
        <c:crossBetween val="between"/>
      </c:valAx>
    </c:plotArea>
    <c:legend>
      <c:legendPos val="b"/>
      <c:layout>
        <c:manualLayout>
          <c:xMode val="edge"/>
          <c:yMode val="edge"/>
          <c:x val="0.12554654137407381"/>
          <c:y val="0.8634778363532275"/>
          <c:w val="0.71784440182327502"/>
          <c:h val="0.13652216364677247"/>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Male</c:v>
                </c:pt>
              </c:strCache>
            </c:strRef>
          </c:tx>
          <c:spPr>
            <a:solidFill>
              <a:schemeClr val="accent5"/>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London</c:v>
                </c:pt>
                <c:pt idx="1">
                  <c:v>All Day Trippers</c:v>
                </c:pt>
              </c:strCache>
            </c:strRef>
          </c:cat>
          <c:val>
            <c:numRef>
              <c:f>Sheet1!$B$2:$B$3</c:f>
              <c:numCache>
                <c:formatCode>0%</c:formatCode>
                <c:ptCount val="2"/>
                <c:pt idx="0">
                  <c:v>0.49</c:v>
                </c:pt>
                <c:pt idx="1">
                  <c:v>0.51</c:v>
                </c:pt>
              </c:numCache>
            </c:numRef>
          </c:val>
        </c:ser>
        <c:ser>
          <c:idx val="1"/>
          <c:order val="1"/>
          <c:tx>
            <c:strRef>
              <c:f>Sheet1!$C$1</c:f>
              <c:strCache>
                <c:ptCount val="1"/>
                <c:pt idx="0">
                  <c:v>Female</c:v>
                </c:pt>
              </c:strCache>
            </c:strRef>
          </c:tx>
          <c:spPr>
            <a:solidFill>
              <a:schemeClr val="accent2">
                <a:lumMod val="40000"/>
                <a:lumOff val="6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London</c:v>
                </c:pt>
                <c:pt idx="1">
                  <c:v>All Day Trippers</c:v>
                </c:pt>
              </c:strCache>
            </c:strRef>
          </c:cat>
          <c:val>
            <c:numRef>
              <c:f>Sheet1!$C$2:$C$3</c:f>
              <c:numCache>
                <c:formatCode>0%</c:formatCode>
                <c:ptCount val="2"/>
                <c:pt idx="0">
                  <c:v>0.51</c:v>
                </c:pt>
                <c:pt idx="1">
                  <c:v>0.49</c:v>
                </c:pt>
              </c:numCache>
            </c:numRef>
          </c:val>
        </c:ser>
        <c:dLbls>
          <c:showLegendKey val="0"/>
          <c:showVal val="1"/>
          <c:showCatName val="0"/>
          <c:showSerName val="0"/>
          <c:showPercent val="0"/>
          <c:showBubbleSize val="0"/>
        </c:dLbls>
        <c:gapWidth val="49"/>
        <c:overlap val="100"/>
        <c:axId val="561171368"/>
        <c:axId val="561164704"/>
      </c:barChart>
      <c:catAx>
        <c:axId val="561171368"/>
        <c:scaling>
          <c:orientation val="minMax"/>
        </c:scaling>
        <c:delete val="0"/>
        <c:axPos val="b"/>
        <c:numFmt formatCode="General" sourceLinked="0"/>
        <c:majorTickMark val="none"/>
        <c:minorTickMark val="none"/>
        <c:tickLblPos val="nextTo"/>
        <c:txPr>
          <a:bodyPr/>
          <a:lstStyle/>
          <a:p>
            <a:pPr>
              <a:defRPr sz="600"/>
            </a:pPr>
            <a:endParaRPr lang="en-US"/>
          </a:p>
        </c:txPr>
        <c:crossAx val="561164704"/>
        <c:crosses val="autoZero"/>
        <c:auto val="1"/>
        <c:lblAlgn val="ctr"/>
        <c:lblOffset val="100"/>
        <c:noMultiLvlLbl val="0"/>
      </c:catAx>
      <c:valAx>
        <c:axId val="561164704"/>
        <c:scaling>
          <c:orientation val="minMax"/>
        </c:scaling>
        <c:delete val="1"/>
        <c:axPos val="l"/>
        <c:numFmt formatCode="0%" sourceLinked="1"/>
        <c:majorTickMark val="none"/>
        <c:minorTickMark val="none"/>
        <c:tickLblPos val="nextTo"/>
        <c:crossAx val="561171368"/>
        <c:crosses val="autoZero"/>
        <c:crossBetween val="between"/>
      </c:valAx>
    </c:plotArea>
    <c:legend>
      <c:legendPos val="b"/>
      <c:layout>
        <c:manualLayout>
          <c:xMode val="edge"/>
          <c:yMode val="edge"/>
          <c:x val="0.12554654137407381"/>
          <c:y val="0.83161726544551828"/>
          <c:w val="0.71784440182327502"/>
          <c:h val="7.4052432517661734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Air</c:v>
                </c:pt>
              </c:strCache>
            </c:strRef>
          </c:tx>
          <c:spPr>
            <a:solidFill>
              <a:srgbClr val="C0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Glasgow </c:v>
                </c:pt>
                <c:pt idx="1">
                  <c:v>Day Trip Glasgow/ Gtr S'clyde</c:v>
                </c:pt>
                <c:pt idx="2">
                  <c:v>All Day Trippers</c:v>
                </c:pt>
              </c:strCache>
            </c:strRef>
          </c:cat>
          <c:val>
            <c:numRef>
              <c:f>Sheet1!$B$2:$B$4</c:f>
              <c:numCache>
                <c:formatCode>0%</c:formatCode>
                <c:ptCount val="3"/>
                <c:pt idx="0">
                  <c:v>0.79</c:v>
                </c:pt>
                <c:pt idx="1">
                  <c:v>0.8</c:v>
                </c:pt>
                <c:pt idx="2">
                  <c:v>0.59</c:v>
                </c:pt>
              </c:numCache>
            </c:numRef>
          </c:val>
        </c:ser>
        <c:ser>
          <c:idx val="1"/>
          <c:order val="1"/>
          <c:tx>
            <c:strRef>
              <c:f>Sheet1!$C$1</c:f>
              <c:strCache>
                <c:ptCount val="1"/>
                <c:pt idx="0">
                  <c:v>Foot</c:v>
                </c:pt>
              </c:strCache>
            </c:strRef>
          </c:tx>
          <c:spPr>
            <a:solidFill>
              <a:schemeClr val="bg2">
                <a:lumMod val="60000"/>
                <a:lumOff val="4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Glasgow </c:v>
                </c:pt>
                <c:pt idx="1">
                  <c:v>Day Trip Glasgow/ Gtr S'clyde</c:v>
                </c:pt>
                <c:pt idx="2">
                  <c:v>All Day Trippers</c:v>
                </c:pt>
              </c:strCache>
            </c:strRef>
          </c:cat>
          <c:val>
            <c:numRef>
              <c:f>Sheet1!$C$2:$C$4</c:f>
              <c:numCache>
                <c:formatCode>0%</c:formatCode>
                <c:ptCount val="3"/>
                <c:pt idx="0">
                  <c:v>0.02</c:v>
                </c:pt>
                <c:pt idx="1">
                  <c:v>0.02</c:v>
                </c:pt>
                <c:pt idx="2">
                  <c:v>0.1</c:v>
                </c:pt>
              </c:numCache>
            </c:numRef>
          </c:val>
        </c:ser>
        <c:ser>
          <c:idx val="2"/>
          <c:order val="2"/>
          <c:tx>
            <c:strRef>
              <c:f>Sheet1!$D$1</c:f>
              <c:strCache>
                <c:ptCount val="1"/>
                <c:pt idx="0">
                  <c:v>Private Vehicle</c:v>
                </c:pt>
              </c:strCache>
            </c:strRef>
          </c:tx>
          <c:spPr>
            <a:solidFill>
              <a:schemeClr val="accent6">
                <a:lumMod val="50000"/>
              </a:schemeClr>
            </a:solidFill>
          </c:spPr>
          <c:invertIfNegative val="0"/>
          <c:dLbls>
            <c:spPr>
              <a:noFill/>
              <a:ln>
                <a:noFill/>
              </a:ln>
              <a:effectLst/>
            </c:spPr>
            <c:txPr>
              <a:bodyPr/>
              <a:lstStyle/>
              <a:p>
                <a:pPr>
                  <a:defRPr sz="7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Glasgow </c:v>
                </c:pt>
                <c:pt idx="1">
                  <c:v>Day Trip Glasgow/ Gtr S'clyde</c:v>
                </c:pt>
                <c:pt idx="2">
                  <c:v>All Day Trippers</c:v>
                </c:pt>
              </c:strCache>
            </c:strRef>
          </c:cat>
          <c:val>
            <c:numRef>
              <c:f>Sheet1!$D$2:$D$4</c:f>
              <c:numCache>
                <c:formatCode>0%</c:formatCode>
                <c:ptCount val="3"/>
                <c:pt idx="0">
                  <c:v>0.04</c:v>
                </c:pt>
                <c:pt idx="1">
                  <c:v>0.05</c:v>
                </c:pt>
                <c:pt idx="2">
                  <c:v>0.14000000000000001</c:v>
                </c:pt>
              </c:numCache>
            </c:numRef>
          </c:val>
        </c:ser>
        <c:ser>
          <c:idx val="3"/>
          <c:order val="3"/>
          <c:tx>
            <c:strRef>
              <c:f>Sheet1!$E$1</c:f>
              <c:strCache>
                <c:ptCount val="1"/>
                <c:pt idx="0">
                  <c:v>Coach</c:v>
                </c:pt>
              </c:strCache>
            </c:strRef>
          </c:tx>
          <c:spPr>
            <a:solidFill>
              <a:schemeClr val="bg1">
                <a:lumMod val="6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Glasgow </c:v>
                </c:pt>
                <c:pt idx="1">
                  <c:v>Day Trip Glasgow/ Gtr S'clyde</c:v>
                </c:pt>
                <c:pt idx="2">
                  <c:v>All Day Trippers</c:v>
                </c:pt>
              </c:strCache>
            </c:strRef>
          </c:cat>
          <c:val>
            <c:numRef>
              <c:f>Sheet1!$E$2:$E$4</c:f>
              <c:numCache>
                <c:formatCode>0%</c:formatCode>
                <c:ptCount val="3"/>
                <c:pt idx="0">
                  <c:v>0.14000000000000001</c:v>
                </c:pt>
                <c:pt idx="1">
                  <c:v>0.13</c:v>
                </c:pt>
                <c:pt idx="2">
                  <c:v>0.17</c:v>
                </c:pt>
              </c:numCache>
            </c:numRef>
          </c:val>
        </c:ser>
        <c:dLbls>
          <c:showLegendKey val="0"/>
          <c:showVal val="1"/>
          <c:showCatName val="0"/>
          <c:showSerName val="0"/>
          <c:showPercent val="0"/>
          <c:showBubbleSize val="0"/>
        </c:dLbls>
        <c:gapWidth val="49"/>
        <c:overlap val="100"/>
        <c:axId val="513052776"/>
        <c:axId val="513046504"/>
      </c:barChart>
      <c:catAx>
        <c:axId val="513052776"/>
        <c:scaling>
          <c:orientation val="minMax"/>
        </c:scaling>
        <c:delete val="0"/>
        <c:axPos val="b"/>
        <c:numFmt formatCode="General" sourceLinked="0"/>
        <c:majorTickMark val="none"/>
        <c:minorTickMark val="none"/>
        <c:tickLblPos val="nextTo"/>
        <c:txPr>
          <a:bodyPr/>
          <a:lstStyle/>
          <a:p>
            <a:pPr>
              <a:defRPr sz="600"/>
            </a:pPr>
            <a:endParaRPr lang="en-US"/>
          </a:p>
        </c:txPr>
        <c:crossAx val="513046504"/>
        <c:crosses val="autoZero"/>
        <c:auto val="1"/>
        <c:lblAlgn val="ctr"/>
        <c:lblOffset val="100"/>
        <c:noMultiLvlLbl val="0"/>
      </c:catAx>
      <c:valAx>
        <c:axId val="513046504"/>
        <c:scaling>
          <c:orientation val="minMax"/>
        </c:scaling>
        <c:delete val="1"/>
        <c:axPos val="l"/>
        <c:numFmt formatCode="0%" sourceLinked="1"/>
        <c:majorTickMark val="none"/>
        <c:minorTickMark val="none"/>
        <c:tickLblPos val="nextTo"/>
        <c:crossAx val="513052776"/>
        <c:crosses val="autoZero"/>
        <c:crossBetween val="between"/>
      </c:valAx>
    </c:plotArea>
    <c:legend>
      <c:legendPos val="b"/>
      <c:layout>
        <c:manualLayout>
          <c:xMode val="edge"/>
          <c:yMode val="edge"/>
          <c:x val="4.5782782545438293E-2"/>
          <c:y val="0.86236069955993799"/>
          <c:w val="0.95035770902360273"/>
          <c:h val="0.12529637989080408"/>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2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95360210205647"/>
          <c:y val="5.6335256474622723E-2"/>
          <c:w val="0.76409279579588707"/>
          <c:h val="0.64142693139659945"/>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Glasgow </c:v>
                </c:pt>
                <c:pt idx="1">
                  <c:v>Day Trip Glasgow/ Gtr S'clyde</c:v>
                </c:pt>
                <c:pt idx="2">
                  <c:v>All Day Trippers</c:v>
                </c:pt>
              </c:strCache>
            </c:strRef>
          </c:cat>
          <c:val>
            <c:numRef>
              <c:f>Sheet1!$B$2:$B$4</c:f>
              <c:numCache>
                <c:formatCode>0%</c:formatCode>
                <c:ptCount val="3"/>
                <c:pt idx="0">
                  <c:v>0.05</c:v>
                </c:pt>
                <c:pt idx="1">
                  <c:v>0.05</c:v>
                </c:pt>
                <c:pt idx="2">
                  <c:v>0.2</c:v>
                </c:pt>
              </c:numCache>
            </c:numRef>
          </c:val>
        </c:ser>
        <c:ser>
          <c:idx val="1"/>
          <c:order val="1"/>
          <c:tx>
            <c:strRef>
              <c:f>Sheet1!$C$1</c:f>
              <c:strCache>
                <c:ptCount val="1"/>
                <c:pt idx="0">
                  <c:v>4-7 nights</c:v>
                </c:pt>
              </c:strCache>
            </c:strRef>
          </c:tx>
          <c:spPr>
            <a:solidFill>
              <a:schemeClr val="accent6">
                <a:lumMod val="75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Glasgow </c:v>
                </c:pt>
                <c:pt idx="1">
                  <c:v>Day Trip Glasgow/ Gtr S'clyde</c:v>
                </c:pt>
                <c:pt idx="2">
                  <c:v>All Day Trippers</c:v>
                </c:pt>
              </c:strCache>
            </c:strRef>
          </c:cat>
          <c:val>
            <c:numRef>
              <c:f>Sheet1!$C$2:$C$4</c:f>
              <c:numCache>
                <c:formatCode>0%</c:formatCode>
                <c:ptCount val="3"/>
                <c:pt idx="0">
                  <c:v>0.37</c:v>
                </c:pt>
                <c:pt idx="1">
                  <c:v>0.39</c:v>
                </c:pt>
                <c:pt idx="2">
                  <c:v>0.45</c:v>
                </c:pt>
              </c:numCache>
            </c:numRef>
          </c:val>
        </c:ser>
        <c:ser>
          <c:idx val="2"/>
          <c:order val="2"/>
          <c:tx>
            <c:strRef>
              <c:f>Sheet1!$D$1</c:f>
              <c:strCache>
                <c:ptCount val="1"/>
                <c:pt idx="0">
                  <c:v>8-14 nights</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Glasgow </c:v>
                </c:pt>
                <c:pt idx="1">
                  <c:v>Day Trip Glasgow/ Gtr S'clyde</c:v>
                </c:pt>
                <c:pt idx="2">
                  <c:v>All Day Trippers</c:v>
                </c:pt>
              </c:strCache>
            </c:strRef>
          </c:cat>
          <c:val>
            <c:numRef>
              <c:f>Sheet1!$D$2:$D$4</c:f>
              <c:numCache>
                <c:formatCode>0%</c:formatCode>
                <c:ptCount val="3"/>
                <c:pt idx="0">
                  <c:v>0.42</c:v>
                </c:pt>
                <c:pt idx="1">
                  <c:v>0.4</c:v>
                </c:pt>
                <c:pt idx="2">
                  <c:v>0.25</c:v>
                </c:pt>
              </c:numCache>
            </c:numRef>
          </c:val>
        </c:ser>
        <c:ser>
          <c:idx val="3"/>
          <c:order val="3"/>
          <c:tx>
            <c:strRef>
              <c:f>Sheet1!$E$1</c:f>
              <c:strCache>
                <c:ptCount val="1"/>
                <c:pt idx="0">
                  <c:v>15+ nights</c:v>
                </c:pt>
              </c:strCache>
            </c:strRef>
          </c:tx>
          <c:spPr>
            <a:solidFill>
              <a:schemeClr val="accent6">
                <a:lumMod val="25000"/>
              </a:schemeClr>
            </a:solidFill>
          </c:spPr>
          <c:invertIfNegative val="0"/>
          <c:dLbls>
            <c:spPr>
              <a:noFill/>
              <a:ln>
                <a:noFill/>
              </a:ln>
              <a:effectLst/>
            </c:spPr>
            <c:txPr>
              <a:bodyPr/>
              <a:lstStyle/>
              <a:p>
                <a:pPr>
                  <a:defRPr sz="7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Glasgow </c:v>
                </c:pt>
                <c:pt idx="1">
                  <c:v>Day Trip Glasgow/ Gtr S'clyde</c:v>
                </c:pt>
                <c:pt idx="2">
                  <c:v>All Day Trippers</c:v>
                </c:pt>
              </c:strCache>
            </c:strRef>
          </c:cat>
          <c:val>
            <c:numRef>
              <c:f>Sheet1!$E$2:$E$4</c:f>
              <c:numCache>
                <c:formatCode>0%</c:formatCode>
                <c:ptCount val="3"/>
                <c:pt idx="0">
                  <c:v>0.14000000000000001</c:v>
                </c:pt>
                <c:pt idx="1">
                  <c:v>0.16</c:v>
                </c:pt>
                <c:pt idx="2">
                  <c:v>0.11</c:v>
                </c:pt>
              </c:numCache>
            </c:numRef>
          </c:val>
        </c:ser>
        <c:dLbls>
          <c:showLegendKey val="0"/>
          <c:showVal val="1"/>
          <c:showCatName val="0"/>
          <c:showSerName val="0"/>
          <c:showPercent val="0"/>
          <c:showBubbleSize val="0"/>
        </c:dLbls>
        <c:gapWidth val="49"/>
        <c:overlap val="100"/>
        <c:axId val="513060616"/>
        <c:axId val="513063752"/>
      </c:barChart>
      <c:catAx>
        <c:axId val="513060616"/>
        <c:scaling>
          <c:orientation val="minMax"/>
        </c:scaling>
        <c:delete val="0"/>
        <c:axPos val="b"/>
        <c:numFmt formatCode="General" sourceLinked="0"/>
        <c:majorTickMark val="none"/>
        <c:minorTickMark val="none"/>
        <c:tickLblPos val="nextTo"/>
        <c:txPr>
          <a:bodyPr/>
          <a:lstStyle/>
          <a:p>
            <a:pPr>
              <a:defRPr sz="600"/>
            </a:pPr>
            <a:endParaRPr lang="en-US"/>
          </a:p>
        </c:txPr>
        <c:crossAx val="513063752"/>
        <c:crosses val="autoZero"/>
        <c:auto val="1"/>
        <c:lblAlgn val="ctr"/>
        <c:lblOffset val="100"/>
        <c:noMultiLvlLbl val="0"/>
      </c:catAx>
      <c:valAx>
        <c:axId val="513063752"/>
        <c:scaling>
          <c:orientation val="minMax"/>
        </c:scaling>
        <c:delete val="1"/>
        <c:axPos val="l"/>
        <c:numFmt formatCode="0%" sourceLinked="1"/>
        <c:majorTickMark val="none"/>
        <c:minorTickMark val="none"/>
        <c:tickLblPos val="nextTo"/>
        <c:crossAx val="513060616"/>
        <c:crosses val="autoZero"/>
        <c:crossBetween val="between"/>
      </c:valAx>
    </c:plotArea>
    <c:legend>
      <c:legendPos val="b"/>
      <c:layout>
        <c:manualLayout>
          <c:xMode val="edge"/>
          <c:yMode val="edge"/>
          <c:x val="7.3207749308097495E-4"/>
          <c:y val="0.82242583171200334"/>
          <c:w val="0.99926800219562939"/>
          <c:h val="9.6683317223143689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2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842814764172088"/>
          <c:y val="5.6335256474622723E-2"/>
          <c:w val="0.80650142372538924"/>
          <c:h val="0.75853679971020649"/>
        </c:manualLayout>
      </c:layout>
      <c:barChart>
        <c:barDir val="bar"/>
        <c:grouping val="stacked"/>
        <c:varyColors val="0"/>
        <c:ser>
          <c:idx val="0"/>
          <c:order val="0"/>
          <c:tx>
            <c:strRef>
              <c:f>Sheet1!$B$1</c:f>
              <c:strCache>
                <c:ptCount val="1"/>
                <c:pt idx="0">
                  <c:v>France</c:v>
                </c:pt>
              </c:strCache>
            </c:strRef>
          </c:tx>
          <c:spPr>
            <a:solidFill>
              <a:srgbClr val="00B05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Glasgow </c:v>
                </c:pt>
                <c:pt idx="1">
                  <c:v>Day Trip Glasgow/ Gtr S'clyde</c:v>
                </c:pt>
                <c:pt idx="2">
                  <c:v>All Day Trippers</c:v>
                </c:pt>
              </c:strCache>
            </c:strRef>
          </c:cat>
          <c:val>
            <c:numRef>
              <c:f>Sheet1!$B$2:$B$4</c:f>
              <c:numCache>
                <c:formatCode>0%</c:formatCode>
                <c:ptCount val="3"/>
                <c:pt idx="0">
                  <c:v>0.08</c:v>
                </c:pt>
                <c:pt idx="1">
                  <c:v>7.0000000000000007E-2</c:v>
                </c:pt>
                <c:pt idx="2">
                  <c:v>0.14000000000000001</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Glasgow </c:v>
                </c:pt>
                <c:pt idx="1">
                  <c:v>Day Trip Glasgow/ Gtr S'clyde</c:v>
                </c:pt>
                <c:pt idx="2">
                  <c:v>All Day Trippers</c:v>
                </c:pt>
              </c:strCache>
            </c:strRef>
          </c:cat>
          <c:val>
            <c:numRef>
              <c:f>Sheet1!$C$2:$C$4</c:f>
              <c:numCache>
                <c:formatCode>0%</c:formatCode>
                <c:ptCount val="3"/>
                <c:pt idx="0">
                  <c:v>0.27</c:v>
                </c:pt>
                <c:pt idx="1">
                  <c:v>0.26</c:v>
                </c:pt>
                <c:pt idx="2">
                  <c:v>0.15</c:v>
                </c:pt>
              </c:numCache>
            </c:numRef>
          </c:val>
        </c:ser>
        <c:ser>
          <c:idx val="2"/>
          <c:order val="2"/>
          <c:tx>
            <c:strRef>
              <c:f>Sheet1!$D$1</c:f>
              <c:strCache>
                <c:ptCount val="1"/>
                <c:pt idx="0">
                  <c:v>Germany</c:v>
                </c:pt>
              </c:strCache>
            </c:strRef>
          </c:tx>
          <c:spPr>
            <a:solidFill>
              <a:schemeClr val="accent6">
                <a:lumMod val="7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Glasgow </c:v>
                </c:pt>
                <c:pt idx="1">
                  <c:v>Day Trip Glasgow/ Gtr S'clyde</c:v>
                </c:pt>
                <c:pt idx="2">
                  <c:v>All Day Trippers</c:v>
                </c:pt>
              </c:strCache>
            </c:strRef>
          </c:cat>
          <c:val>
            <c:numRef>
              <c:f>Sheet1!$D$2:$D$4</c:f>
              <c:numCache>
                <c:formatCode>0%</c:formatCode>
                <c:ptCount val="3"/>
                <c:pt idx="0">
                  <c:v>0.28000000000000003</c:v>
                </c:pt>
                <c:pt idx="1">
                  <c:v>0.31</c:v>
                </c:pt>
                <c:pt idx="2">
                  <c:v>0.14000000000000001</c:v>
                </c:pt>
              </c:numCache>
            </c:numRef>
          </c:val>
        </c:ser>
        <c:ser>
          <c:idx val="3"/>
          <c:order val="3"/>
          <c:tx>
            <c:strRef>
              <c:f>Sheet1!$E$1</c:f>
              <c:strCache>
                <c:ptCount val="1"/>
                <c:pt idx="0">
                  <c:v>Nordics</c:v>
                </c:pt>
              </c:strCache>
            </c:strRef>
          </c:tx>
          <c:spPr>
            <a:solidFill>
              <a:schemeClr val="accent5">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Glasgow </c:v>
                </c:pt>
                <c:pt idx="1">
                  <c:v>Day Trip Glasgow/ Gtr S'clyde</c:v>
                </c:pt>
                <c:pt idx="2">
                  <c:v>All Day Trippers</c:v>
                </c:pt>
              </c:strCache>
            </c:strRef>
          </c:cat>
          <c:val>
            <c:numRef>
              <c:f>Sheet1!$E$2:$E$4</c:f>
              <c:numCache>
                <c:formatCode>0%</c:formatCode>
                <c:ptCount val="3"/>
                <c:pt idx="0">
                  <c:v>0.05</c:v>
                </c:pt>
                <c:pt idx="1">
                  <c:v>0.05</c:v>
                </c:pt>
                <c:pt idx="2">
                  <c:v>0.06</c:v>
                </c:pt>
              </c:numCache>
            </c:numRef>
          </c:val>
        </c:ser>
        <c:ser>
          <c:idx val="4"/>
          <c:order val="4"/>
          <c:tx>
            <c:strRef>
              <c:f>Sheet1!$F$1</c:f>
              <c:strCache>
                <c:ptCount val="1"/>
                <c:pt idx="0">
                  <c:v>Italy</c:v>
                </c:pt>
              </c:strCache>
            </c:strRef>
          </c:tx>
          <c:spPr>
            <a:solidFill>
              <a:schemeClr val="bg2">
                <a:lumMod val="75000"/>
              </a:schemeClr>
            </a:solidFill>
          </c:spPr>
          <c:invertIfNegative val="0"/>
          <c:dLbls>
            <c:spPr>
              <a:noFill/>
              <a:ln>
                <a:noFill/>
              </a:ln>
              <a:effectLst/>
            </c:spPr>
            <c:txPr>
              <a:bodyPr/>
              <a:lstStyle/>
              <a:p>
                <a:pPr>
                  <a:defRPr sz="7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Glasgow </c:v>
                </c:pt>
                <c:pt idx="1">
                  <c:v>Day Trip Glasgow/ Gtr S'clyde</c:v>
                </c:pt>
                <c:pt idx="2">
                  <c:v>All Day Trippers</c:v>
                </c:pt>
              </c:strCache>
            </c:strRef>
          </c:cat>
          <c:val>
            <c:numRef>
              <c:f>Sheet1!$F$2:$F$4</c:f>
              <c:numCache>
                <c:formatCode>0%</c:formatCode>
                <c:ptCount val="3"/>
                <c:pt idx="0">
                  <c:v>0.04</c:v>
                </c:pt>
                <c:pt idx="1">
                  <c:v>0.04</c:v>
                </c:pt>
                <c:pt idx="2">
                  <c:v>0.04</c:v>
                </c:pt>
              </c:numCache>
            </c:numRef>
          </c:val>
        </c:ser>
        <c:ser>
          <c:idx val="5"/>
          <c:order val="5"/>
          <c:tx>
            <c:strRef>
              <c:f>Sheet1!$G$1</c:f>
              <c:strCache>
                <c:ptCount val="1"/>
                <c:pt idx="0">
                  <c:v>Spain</c:v>
                </c:pt>
              </c:strCache>
            </c:strRef>
          </c:tx>
          <c:spPr>
            <a:solidFill>
              <a:schemeClr val="bg2">
                <a:lumMod val="60000"/>
                <a:lumOff val="40000"/>
              </a:schemeClr>
            </a:solidFill>
          </c:spPr>
          <c:invertIfNegative val="0"/>
          <c:dLbls>
            <c:dLbl>
              <c:idx val="0"/>
              <c:delete val="1"/>
              <c:extLst>
                <c:ext xmlns:c15="http://schemas.microsoft.com/office/drawing/2012/chart" uri="{CE6537A1-D6FC-4f65-9D91-7224C49458BB}"/>
              </c:extLst>
            </c:dLbl>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Glasgow </c:v>
                </c:pt>
                <c:pt idx="1">
                  <c:v>Day Trip Glasgow/ Gtr S'clyde</c:v>
                </c:pt>
                <c:pt idx="2">
                  <c:v>All Day Trippers</c:v>
                </c:pt>
              </c:strCache>
            </c:strRef>
          </c:cat>
          <c:val>
            <c:numRef>
              <c:f>Sheet1!$G$2:$G$4</c:f>
              <c:numCache>
                <c:formatCode>General</c:formatCode>
                <c:ptCount val="3"/>
                <c:pt idx="2" formatCode="0%">
                  <c:v>0.03</c:v>
                </c:pt>
              </c:numCache>
            </c:numRef>
          </c:val>
        </c:ser>
        <c:ser>
          <c:idx val="6"/>
          <c:order val="6"/>
          <c:tx>
            <c:strRef>
              <c:f>Sheet1!$H$1</c:f>
              <c:strCache>
                <c:ptCount val="1"/>
                <c:pt idx="0">
                  <c:v>Netherlands</c:v>
                </c:pt>
              </c:strCache>
            </c:strRef>
          </c:tx>
          <c:spPr>
            <a:solidFill>
              <a:srgbClr val="FFC000"/>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Glasgow </c:v>
                </c:pt>
                <c:pt idx="1">
                  <c:v>Day Trip Glasgow/ Gtr S'clyde</c:v>
                </c:pt>
                <c:pt idx="2">
                  <c:v>All Day Trippers</c:v>
                </c:pt>
              </c:strCache>
            </c:strRef>
          </c:cat>
          <c:val>
            <c:numRef>
              <c:f>Sheet1!$H$2:$H$4</c:f>
              <c:numCache>
                <c:formatCode>0%</c:formatCode>
                <c:ptCount val="3"/>
                <c:pt idx="0">
                  <c:v>0.01</c:v>
                </c:pt>
                <c:pt idx="1">
                  <c:v>0.01</c:v>
                </c:pt>
                <c:pt idx="2">
                  <c:v>0.06</c:v>
                </c:pt>
              </c:numCache>
            </c:numRef>
          </c:val>
        </c:ser>
        <c:ser>
          <c:idx val="7"/>
          <c:order val="7"/>
          <c:tx>
            <c:strRef>
              <c:f>Sheet1!$I$1</c:f>
              <c:strCache>
                <c:ptCount val="1"/>
                <c:pt idx="0">
                  <c:v>Australia</c:v>
                </c:pt>
              </c:strCache>
            </c:strRef>
          </c:tx>
          <c:spPr>
            <a:solidFill>
              <a:schemeClr val="accent2">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Glasgow </c:v>
                </c:pt>
                <c:pt idx="1">
                  <c:v>Day Trip Glasgow/ Gtr S'clyde</c:v>
                </c:pt>
                <c:pt idx="2">
                  <c:v>All Day Trippers</c:v>
                </c:pt>
              </c:strCache>
            </c:strRef>
          </c:cat>
          <c:val>
            <c:numRef>
              <c:f>Sheet1!$I$2:$I$4</c:f>
              <c:numCache>
                <c:formatCode>0%</c:formatCode>
                <c:ptCount val="3"/>
                <c:pt idx="0">
                  <c:v>0.01</c:v>
                </c:pt>
                <c:pt idx="1">
                  <c:v>0.01</c:v>
                </c:pt>
                <c:pt idx="2">
                  <c:v>0.04</c:v>
                </c:pt>
              </c:numCache>
            </c:numRef>
          </c:val>
        </c:ser>
        <c:ser>
          <c:idx val="8"/>
          <c:order val="8"/>
          <c:tx>
            <c:strRef>
              <c:f>Sheet1!$J$1</c:f>
              <c:strCache>
                <c:ptCount val="1"/>
                <c:pt idx="0">
                  <c:v>China</c:v>
                </c:pt>
              </c:strCache>
            </c:strRef>
          </c:tx>
          <c:spPr>
            <a:solidFill>
              <a:schemeClr val="accent2">
                <a:lumMod val="20000"/>
                <a:lumOff val="80000"/>
              </a:schemeClr>
            </a:solidFill>
          </c:spPr>
          <c:invertIfNegative val="0"/>
          <c:dLbls>
            <c:delete val="1"/>
          </c:dLbls>
          <c:cat>
            <c:strRef>
              <c:f>Sheet1!$A$2:$A$4</c:f>
              <c:strCache>
                <c:ptCount val="3"/>
                <c:pt idx="0">
                  <c:v>Day Trip Glasgow </c:v>
                </c:pt>
                <c:pt idx="1">
                  <c:v>Day Trip Glasgow/ Gtr S'clyde</c:v>
                </c:pt>
                <c:pt idx="2">
                  <c:v>All Day Trippers</c:v>
                </c:pt>
              </c:strCache>
            </c:strRef>
          </c:cat>
          <c:val>
            <c:numRef>
              <c:f>Sheet1!$J$2:$J$4</c:f>
              <c:numCache>
                <c:formatCode>0%</c:formatCode>
                <c:ptCount val="3"/>
                <c:pt idx="0">
                  <c:v>0.01</c:v>
                </c:pt>
                <c:pt idx="1">
                  <c:v>0.01</c:v>
                </c:pt>
                <c:pt idx="2">
                  <c:v>0.01</c:v>
                </c:pt>
              </c:numCache>
            </c:numRef>
          </c:val>
        </c:ser>
        <c:ser>
          <c:idx val="9"/>
          <c:order val="9"/>
          <c:tx>
            <c:strRef>
              <c:f>Sheet1!$K$1</c:f>
              <c:strCache>
                <c:ptCount val="1"/>
                <c:pt idx="0">
                  <c:v>Other</c:v>
                </c:pt>
              </c:strCache>
            </c:strRef>
          </c:tx>
          <c:spPr>
            <a:solidFill>
              <a:schemeClr val="bg1">
                <a:lumMod val="8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Glasgow </c:v>
                </c:pt>
                <c:pt idx="1">
                  <c:v>Day Trip Glasgow/ Gtr S'clyde</c:v>
                </c:pt>
                <c:pt idx="2">
                  <c:v>All Day Trippers</c:v>
                </c:pt>
              </c:strCache>
            </c:strRef>
          </c:cat>
          <c:val>
            <c:numRef>
              <c:f>Sheet1!$K$2:$K$4</c:f>
              <c:numCache>
                <c:formatCode>0%</c:formatCode>
                <c:ptCount val="3"/>
                <c:pt idx="0">
                  <c:v>0.25</c:v>
                </c:pt>
                <c:pt idx="1">
                  <c:v>0.24</c:v>
                </c:pt>
                <c:pt idx="2">
                  <c:v>0.33</c:v>
                </c:pt>
              </c:numCache>
            </c:numRef>
          </c:val>
        </c:ser>
        <c:dLbls>
          <c:showLegendKey val="0"/>
          <c:showVal val="1"/>
          <c:showCatName val="0"/>
          <c:showSerName val="0"/>
          <c:showPercent val="0"/>
          <c:showBubbleSize val="0"/>
        </c:dLbls>
        <c:gapWidth val="49"/>
        <c:overlap val="100"/>
        <c:axId val="561125504"/>
        <c:axId val="561127464"/>
      </c:barChart>
      <c:catAx>
        <c:axId val="561125504"/>
        <c:scaling>
          <c:orientation val="minMax"/>
        </c:scaling>
        <c:delete val="0"/>
        <c:axPos val="l"/>
        <c:numFmt formatCode="General" sourceLinked="0"/>
        <c:majorTickMark val="none"/>
        <c:minorTickMark val="none"/>
        <c:tickLblPos val="nextTo"/>
        <c:txPr>
          <a:bodyPr/>
          <a:lstStyle/>
          <a:p>
            <a:pPr>
              <a:defRPr sz="700"/>
            </a:pPr>
            <a:endParaRPr lang="en-US"/>
          </a:p>
        </c:txPr>
        <c:crossAx val="561127464"/>
        <c:crosses val="autoZero"/>
        <c:auto val="1"/>
        <c:lblAlgn val="ctr"/>
        <c:lblOffset val="100"/>
        <c:noMultiLvlLbl val="0"/>
      </c:catAx>
      <c:valAx>
        <c:axId val="561127464"/>
        <c:scaling>
          <c:orientation val="minMax"/>
          <c:max val="1"/>
        </c:scaling>
        <c:delete val="1"/>
        <c:axPos val="b"/>
        <c:numFmt formatCode="0%" sourceLinked="1"/>
        <c:majorTickMark val="out"/>
        <c:minorTickMark val="none"/>
        <c:tickLblPos val="nextTo"/>
        <c:crossAx val="561125504"/>
        <c:crosses val="autoZero"/>
        <c:crossBetween val="between"/>
      </c:valAx>
    </c:plotArea>
    <c:legend>
      <c:legendPos val="b"/>
      <c:layout>
        <c:manualLayout>
          <c:xMode val="edge"/>
          <c:yMode val="edge"/>
          <c:x val="0.12708242353688706"/>
          <c:y val="0.86174574901562351"/>
          <c:w val="0.7633755648195728"/>
          <c:h val="9.5024013693289222E-2"/>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2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95360210205647"/>
          <c:y val="5.6335256474622723E-2"/>
          <c:w val="0.76409279579588707"/>
          <c:h val="0.63281679672789926"/>
        </c:manualLayout>
      </c:layout>
      <c:barChart>
        <c:barDir val="col"/>
        <c:grouping val="percentStacked"/>
        <c:varyColors val="0"/>
        <c:ser>
          <c:idx val="0"/>
          <c:order val="0"/>
          <c:tx>
            <c:strRef>
              <c:f>Sheet1!$B$1</c:f>
              <c:strCache>
                <c:ptCount val="1"/>
                <c:pt idx="0">
                  <c:v>Jan-Mar</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Glasgow </c:v>
                </c:pt>
                <c:pt idx="1">
                  <c:v>Day Trip Glasgow/ Gtr S'clyde</c:v>
                </c:pt>
                <c:pt idx="2">
                  <c:v>All Day Trippers</c:v>
                </c:pt>
              </c:strCache>
            </c:strRef>
          </c:cat>
          <c:val>
            <c:numRef>
              <c:f>Sheet1!$B$2:$B$4</c:f>
              <c:numCache>
                <c:formatCode>0%</c:formatCode>
                <c:ptCount val="3"/>
                <c:pt idx="0">
                  <c:v>0.22</c:v>
                </c:pt>
                <c:pt idx="1">
                  <c:v>0.2</c:v>
                </c:pt>
                <c:pt idx="2">
                  <c:v>0.15</c:v>
                </c:pt>
              </c:numCache>
            </c:numRef>
          </c:val>
        </c:ser>
        <c:ser>
          <c:idx val="1"/>
          <c:order val="1"/>
          <c:tx>
            <c:strRef>
              <c:f>Sheet1!$C$1</c:f>
              <c:strCache>
                <c:ptCount val="1"/>
                <c:pt idx="0">
                  <c:v>Apr-Jun</c:v>
                </c:pt>
              </c:strCache>
            </c:strRef>
          </c:tx>
          <c:spPr>
            <a:solidFill>
              <a:srgbClr val="FFC00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Glasgow </c:v>
                </c:pt>
                <c:pt idx="1">
                  <c:v>Day Trip Glasgow/ Gtr S'clyde</c:v>
                </c:pt>
                <c:pt idx="2">
                  <c:v>All Day Trippers</c:v>
                </c:pt>
              </c:strCache>
            </c:strRef>
          </c:cat>
          <c:val>
            <c:numRef>
              <c:f>Sheet1!$C$2:$C$4</c:f>
              <c:numCache>
                <c:formatCode>0%</c:formatCode>
                <c:ptCount val="3"/>
                <c:pt idx="0">
                  <c:v>0.41</c:v>
                </c:pt>
                <c:pt idx="1">
                  <c:v>0.42</c:v>
                </c:pt>
                <c:pt idx="2">
                  <c:v>0.32</c:v>
                </c:pt>
              </c:numCache>
            </c:numRef>
          </c:val>
        </c:ser>
        <c:ser>
          <c:idx val="2"/>
          <c:order val="2"/>
          <c:tx>
            <c:strRef>
              <c:f>Sheet1!$D$1</c:f>
              <c:strCache>
                <c:ptCount val="1"/>
                <c:pt idx="0">
                  <c:v>Jul-Sep</c:v>
                </c:pt>
              </c:strCache>
            </c:strRef>
          </c:tx>
          <c:spPr>
            <a:solidFill>
              <a:srgbClr val="00B05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Glasgow </c:v>
                </c:pt>
                <c:pt idx="1">
                  <c:v>Day Trip Glasgow/ Gtr S'clyde</c:v>
                </c:pt>
                <c:pt idx="2">
                  <c:v>All Day Trippers</c:v>
                </c:pt>
              </c:strCache>
            </c:strRef>
          </c:cat>
          <c:val>
            <c:numRef>
              <c:f>Sheet1!$D$2:$D$4</c:f>
              <c:numCache>
                <c:formatCode>0%</c:formatCode>
                <c:ptCount val="3"/>
                <c:pt idx="0">
                  <c:v>0.3</c:v>
                </c:pt>
                <c:pt idx="1">
                  <c:v>0.31</c:v>
                </c:pt>
                <c:pt idx="2">
                  <c:v>0.38</c:v>
                </c:pt>
              </c:numCache>
            </c:numRef>
          </c:val>
        </c:ser>
        <c:ser>
          <c:idx val="3"/>
          <c:order val="3"/>
          <c:tx>
            <c:strRef>
              <c:f>Sheet1!$E$1</c:f>
              <c:strCache>
                <c:ptCount val="1"/>
                <c:pt idx="0">
                  <c:v>Oct-Dec</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Glasgow </c:v>
                </c:pt>
                <c:pt idx="1">
                  <c:v>Day Trip Glasgow/ Gtr S'clyde</c:v>
                </c:pt>
                <c:pt idx="2">
                  <c:v>All Day Trippers</c:v>
                </c:pt>
              </c:strCache>
            </c:strRef>
          </c:cat>
          <c:val>
            <c:numRef>
              <c:f>Sheet1!$E$2:$E$4</c:f>
              <c:numCache>
                <c:formatCode>0%</c:formatCode>
                <c:ptCount val="3"/>
                <c:pt idx="0">
                  <c:v>7.0000000000000007E-2</c:v>
                </c:pt>
                <c:pt idx="1">
                  <c:v>0.06</c:v>
                </c:pt>
                <c:pt idx="2">
                  <c:v>0.16</c:v>
                </c:pt>
              </c:numCache>
            </c:numRef>
          </c:val>
        </c:ser>
        <c:dLbls>
          <c:showLegendKey val="0"/>
          <c:showVal val="1"/>
          <c:showCatName val="0"/>
          <c:showSerName val="0"/>
          <c:showPercent val="0"/>
          <c:showBubbleSize val="0"/>
        </c:dLbls>
        <c:gapWidth val="49"/>
        <c:overlap val="100"/>
        <c:axId val="561171760"/>
        <c:axId val="561205080"/>
      </c:barChart>
      <c:catAx>
        <c:axId val="561171760"/>
        <c:scaling>
          <c:orientation val="minMax"/>
        </c:scaling>
        <c:delete val="0"/>
        <c:axPos val="b"/>
        <c:numFmt formatCode="General" sourceLinked="0"/>
        <c:majorTickMark val="none"/>
        <c:minorTickMark val="none"/>
        <c:tickLblPos val="nextTo"/>
        <c:txPr>
          <a:bodyPr/>
          <a:lstStyle/>
          <a:p>
            <a:pPr>
              <a:defRPr sz="600"/>
            </a:pPr>
            <a:endParaRPr lang="en-US"/>
          </a:p>
        </c:txPr>
        <c:crossAx val="561205080"/>
        <c:crosses val="autoZero"/>
        <c:auto val="1"/>
        <c:lblAlgn val="ctr"/>
        <c:lblOffset val="100"/>
        <c:noMultiLvlLbl val="0"/>
      </c:catAx>
      <c:valAx>
        <c:axId val="561205080"/>
        <c:scaling>
          <c:orientation val="minMax"/>
        </c:scaling>
        <c:delete val="1"/>
        <c:axPos val="l"/>
        <c:numFmt formatCode="0%" sourceLinked="1"/>
        <c:majorTickMark val="none"/>
        <c:minorTickMark val="none"/>
        <c:tickLblPos val="nextTo"/>
        <c:crossAx val="561171760"/>
        <c:crosses val="autoZero"/>
        <c:crossBetween val="between"/>
      </c:valAx>
    </c:plotArea>
    <c:legend>
      <c:legendPos val="b"/>
      <c:layout>
        <c:manualLayout>
          <c:xMode val="edge"/>
          <c:yMode val="edge"/>
          <c:x val="7.3199780437058378E-4"/>
          <c:y val="0.84698142630223361"/>
          <c:w val="0.99926800219562939"/>
          <c:h val="0.10612442945329363"/>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2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95360210205647"/>
          <c:y val="5.6335256474622723E-2"/>
          <c:w val="0.76409279579588707"/>
          <c:h val="0.61302014507372282"/>
        </c:manualLayout>
      </c:layout>
      <c:barChart>
        <c:barDir val="col"/>
        <c:grouping val="percentStacked"/>
        <c:varyColors val="0"/>
        <c:ser>
          <c:idx val="0"/>
          <c:order val="0"/>
          <c:tx>
            <c:strRef>
              <c:f>Sheet1!$B$1</c:f>
              <c:strCache>
                <c:ptCount val="1"/>
                <c:pt idx="0">
                  <c:v>Independent</c:v>
                </c:pt>
              </c:strCache>
            </c:strRef>
          </c:tx>
          <c:spPr>
            <a:solidFill>
              <a:schemeClr val="tx1">
                <a:lumMod val="10000"/>
                <a:lumOff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Glasgow </c:v>
                </c:pt>
                <c:pt idx="1">
                  <c:v>Day Trip Glasgow/ Gtr S'clyde</c:v>
                </c:pt>
                <c:pt idx="2">
                  <c:v>All Day Trippers</c:v>
                </c:pt>
              </c:strCache>
            </c:strRef>
          </c:cat>
          <c:val>
            <c:numRef>
              <c:f>Sheet1!$B$2:$B$4</c:f>
              <c:numCache>
                <c:formatCode>0%</c:formatCode>
                <c:ptCount val="3"/>
                <c:pt idx="0">
                  <c:v>0.68</c:v>
                </c:pt>
                <c:pt idx="1">
                  <c:v>0.69</c:v>
                </c:pt>
                <c:pt idx="2">
                  <c:v>0.75</c:v>
                </c:pt>
              </c:numCache>
            </c:numRef>
          </c:val>
        </c:ser>
        <c:ser>
          <c:idx val="1"/>
          <c:order val="1"/>
          <c:tx>
            <c:strRef>
              <c:f>Sheet1!$C$1</c:f>
              <c:strCache>
                <c:ptCount val="1"/>
                <c:pt idx="0">
                  <c:v>Package</c:v>
                </c:pt>
              </c:strCache>
            </c:strRef>
          </c:tx>
          <c:spPr>
            <a:solidFill>
              <a:schemeClr val="tx1">
                <a:lumMod val="75000"/>
                <a:lumOff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Glasgow </c:v>
                </c:pt>
                <c:pt idx="1">
                  <c:v>Day Trip Glasgow/ Gtr S'clyde</c:v>
                </c:pt>
                <c:pt idx="2">
                  <c:v>All Day Trippers</c:v>
                </c:pt>
              </c:strCache>
            </c:strRef>
          </c:cat>
          <c:val>
            <c:numRef>
              <c:f>Sheet1!$C$2:$C$4</c:f>
              <c:numCache>
                <c:formatCode>0%</c:formatCode>
                <c:ptCount val="3"/>
                <c:pt idx="0">
                  <c:v>0.32</c:v>
                </c:pt>
                <c:pt idx="1">
                  <c:v>0.3</c:v>
                </c:pt>
                <c:pt idx="2">
                  <c:v>0.25</c:v>
                </c:pt>
              </c:numCache>
            </c:numRef>
          </c:val>
        </c:ser>
        <c:dLbls>
          <c:showLegendKey val="0"/>
          <c:showVal val="1"/>
          <c:showCatName val="0"/>
          <c:showSerName val="0"/>
          <c:showPercent val="0"/>
          <c:showBubbleSize val="0"/>
        </c:dLbls>
        <c:gapWidth val="49"/>
        <c:overlap val="100"/>
        <c:axId val="561222720"/>
        <c:axId val="307987984"/>
      </c:barChart>
      <c:catAx>
        <c:axId val="561222720"/>
        <c:scaling>
          <c:orientation val="minMax"/>
        </c:scaling>
        <c:delete val="0"/>
        <c:axPos val="b"/>
        <c:numFmt formatCode="General" sourceLinked="0"/>
        <c:majorTickMark val="none"/>
        <c:minorTickMark val="none"/>
        <c:tickLblPos val="nextTo"/>
        <c:txPr>
          <a:bodyPr/>
          <a:lstStyle/>
          <a:p>
            <a:pPr>
              <a:defRPr sz="600"/>
            </a:pPr>
            <a:endParaRPr lang="en-US"/>
          </a:p>
        </c:txPr>
        <c:crossAx val="307987984"/>
        <c:crosses val="autoZero"/>
        <c:auto val="1"/>
        <c:lblAlgn val="ctr"/>
        <c:lblOffset val="100"/>
        <c:noMultiLvlLbl val="0"/>
      </c:catAx>
      <c:valAx>
        <c:axId val="307987984"/>
        <c:scaling>
          <c:orientation val="minMax"/>
        </c:scaling>
        <c:delete val="1"/>
        <c:axPos val="l"/>
        <c:numFmt formatCode="0%" sourceLinked="1"/>
        <c:majorTickMark val="none"/>
        <c:minorTickMark val="none"/>
        <c:tickLblPos val="nextTo"/>
        <c:crossAx val="561222720"/>
        <c:crosses val="autoZero"/>
        <c:crossBetween val="between"/>
      </c:valAx>
    </c:plotArea>
    <c:legend>
      <c:legendPos val="b"/>
      <c:layout>
        <c:manualLayout>
          <c:xMode val="edge"/>
          <c:yMode val="edge"/>
          <c:x val="3.2355526775007859E-2"/>
          <c:y val="0.86109621103717549"/>
          <c:w val="0.95151912756551194"/>
          <c:h val="7.0826524042985187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2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chemeClr val="accent2">
                <a:lumMod val="75000"/>
              </a:schemeClr>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2">
    <c:autoUpdate val="0"/>
  </c:externalData>
  <c:userShapes r:id="rId3"/>
</c:chartSpace>
</file>

<file path=ppt/charts/chart2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Aged 16-34 years</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Highlands </c:v>
                </c:pt>
                <c:pt idx="1">
                  <c:v>All Day Trippers</c:v>
                </c:pt>
              </c:strCache>
            </c:strRef>
          </c:cat>
          <c:val>
            <c:numRef>
              <c:f>Sheet1!$B$2:$B$3</c:f>
              <c:numCache>
                <c:formatCode>0%</c:formatCode>
                <c:ptCount val="2"/>
                <c:pt idx="0">
                  <c:v>0.14000000000000001</c:v>
                </c:pt>
                <c:pt idx="1">
                  <c:v>0.32</c:v>
                </c:pt>
              </c:numCache>
            </c:numRef>
          </c:val>
        </c:ser>
        <c:ser>
          <c:idx val="1"/>
          <c:order val="1"/>
          <c:tx>
            <c:strRef>
              <c:f>Sheet1!$C$1</c:f>
              <c:strCache>
                <c:ptCount val="1"/>
                <c:pt idx="0">
                  <c:v>Aged 35-54 years</c:v>
                </c:pt>
              </c:strCache>
            </c:strRef>
          </c:tx>
          <c:spPr>
            <a:solidFill>
              <a:schemeClr val="accent4"/>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Highlands </c:v>
                </c:pt>
                <c:pt idx="1">
                  <c:v>All Day Trippers</c:v>
                </c:pt>
              </c:strCache>
            </c:strRef>
          </c:cat>
          <c:val>
            <c:numRef>
              <c:f>Sheet1!$C$2:$C$3</c:f>
              <c:numCache>
                <c:formatCode>0%</c:formatCode>
                <c:ptCount val="2"/>
                <c:pt idx="0">
                  <c:v>0.48</c:v>
                </c:pt>
                <c:pt idx="1">
                  <c:v>0.43</c:v>
                </c:pt>
              </c:numCache>
            </c:numRef>
          </c:val>
        </c:ser>
        <c:ser>
          <c:idx val="2"/>
          <c:order val="2"/>
          <c:tx>
            <c:strRef>
              <c:f>Sheet1!$D$1</c:f>
              <c:strCache>
                <c:ptCount val="1"/>
                <c:pt idx="0">
                  <c:v>Aged 55 years or over</c:v>
                </c:pt>
              </c:strCache>
            </c:strRef>
          </c:tx>
          <c:spPr>
            <a:solidFill>
              <a:srgbClr val="646363"/>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Highlands </c:v>
                </c:pt>
                <c:pt idx="1">
                  <c:v>All Day Trippers</c:v>
                </c:pt>
              </c:strCache>
            </c:strRef>
          </c:cat>
          <c:val>
            <c:numRef>
              <c:f>Sheet1!$D$2:$D$3</c:f>
              <c:numCache>
                <c:formatCode>0%</c:formatCode>
                <c:ptCount val="2"/>
                <c:pt idx="0">
                  <c:v>0.37</c:v>
                </c:pt>
                <c:pt idx="1">
                  <c:v>0.25</c:v>
                </c:pt>
              </c:numCache>
            </c:numRef>
          </c:val>
        </c:ser>
        <c:dLbls>
          <c:showLegendKey val="0"/>
          <c:showVal val="1"/>
          <c:showCatName val="0"/>
          <c:showSerName val="0"/>
          <c:showPercent val="0"/>
          <c:showBubbleSize val="0"/>
        </c:dLbls>
        <c:gapWidth val="49"/>
        <c:overlap val="100"/>
        <c:axId val="307989552"/>
        <c:axId val="307982888"/>
      </c:barChart>
      <c:catAx>
        <c:axId val="307989552"/>
        <c:scaling>
          <c:orientation val="minMax"/>
        </c:scaling>
        <c:delete val="0"/>
        <c:axPos val="b"/>
        <c:numFmt formatCode="General" sourceLinked="0"/>
        <c:majorTickMark val="none"/>
        <c:minorTickMark val="none"/>
        <c:tickLblPos val="nextTo"/>
        <c:txPr>
          <a:bodyPr/>
          <a:lstStyle/>
          <a:p>
            <a:pPr>
              <a:defRPr sz="600"/>
            </a:pPr>
            <a:endParaRPr lang="en-US"/>
          </a:p>
        </c:txPr>
        <c:crossAx val="307982888"/>
        <c:crosses val="autoZero"/>
        <c:auto val="1"/>
        <c:lblAlgn val="ctr"/>
        <c:lblOffset val="100"/>
        <c:noMultiLvlLbl val="0"/>
      </c:catAx>
      <c:valAx>
        <c:axId val="307982888"/>
        <c:scaling>
          <c:orientation val="minMax"/>
        </c:scaling>
        <c:delete val="1"/>
        <c:axPos val="l"/>
        <c:numFmt formatCode="0%" sourceLinked="1"/>
        <c:majorTickMark val="none"/>
        <c:minorTickMark val="none"/>
        <c:tickLblPos val="nextTo"/>
        <c:crossAx val="307989552"/>
        <c:crosses val="autoZero"/>
        <c:crossBetween val="between"/>
      </c:valAx>
    </c:plotArea>
    <c:legend>
      <c:legendPos val="b"/>
      <c:layout>
        <c:manualLayout>
          <c:xMode val="edge"/>
          <c:yMode val="edge"/>
          <c:x val="0"/>
          <c:y val="0.86597901418973122"/>
          <c:w val="1"/>
          <c:h val="0.13273953983345216"/>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Male</c:v>
                </c:pt>
              </c:strCache>
            </c:strRef>
          </c:tx>
          <c:spPr>
            <a:solidFill>
              <a:schemeClr val="accent5"/>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Highlands </c:v>
                </c:pt>
                <c:pt idx="1">
                  <c:v>All Day Trippers</c:v>
                </c:pt>
              </c:strCache>
            </c:strRef>
          </c:cat>
          <c:val>
            <c:numRef>
              <c:f>Sheet1!$B$2:$B$3</c:f>
              <c:numCache>
                <c:formatCode>0%</c:formatCode>
                <c:ptCount val="2"/>
                <c:pt idx="0">
                  <c:v>0.56000000000000005</c:v>
                </c:pt>
                <c:pt idx="1">
                  <c:v>0.51</c:v>
                </c:pt>
              </c:numCache>
            </c:numRef>
          </c:val>
        </c:ser>
        <c:ser>
          <c:idx val="1"/>
          <c:order val="1"/>
          <c:tx>
            <c:strRef>
              <c:f>Sheet1!$C$1</c:f>
              <c:strCache>
                <c:ptCount val="1"/>
                <c:pt idx="0">
                  <c:v>Female</c:v>
                </c:pt>
              </c:strCache>
            </c:strRef>
          </c:tx>
          <c:spPr>
            <a:solidFill>
              <a:schemeClr val="accent2">
                <a:lumMod val="40000"/>
                <a:lumOff val="6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Highlands </c:v>
                </c:pt>
                <c:pt idx="1">
                  <c:v>All Day Trippers</c:v>
                </c:pt>
              </c:strCache>
            </c:strRef>
          </c:cat>
          <c:val>
            <c:numRef>
              <c:f>Sheet1!$C$2:$C$3</c:f>
              <c:numCache>
                <c:formatCode>0%</c:formatCode>
                <c:ptCount val="2"/>
                <c:pt idx="0">
                  <c:v>0.44</c:v>
                </c:pt>
                <c:pt idx="1">
                  <c:v>0.49</c:v>
                </c:pt>
              </c:numCache>
            </c:numRef>
          </c:val>
        </c:ser>
        <c:dLbls>
          <c:showLegendKey val="0"/>
          <c:showVal val="1"/>
          <c:showCatName val="0"/>
          <c:showSerName val="0"/>
          <c:showPercent val="0"/>
          <c:showBubbleSize val="0"/>
        </c:dLbls>
        <c:gapWidth val="49"/>
        <c:overlap val="100"/>
        <c:axId val="533238512"/>
        <c:axId val="533253800"/>
      </c:barChart>
      <c:catAx>
        <c:axId val="533238512"/>
        <c:scaling>
          <c:orientation val="minMax"/>
        </c:scaling>
        <c:delete val="0"/>
        <c:axPos val="b"/>
        <c:numFmt formatCode="General" sourceLinked="0"/>
        <c:majorTickMark val="none"/>
        <c:minorTickMark val="none"/>
        <c:tickLblPos val="nextTo"/>
        <c:txPr>
          <a:bodyPr/>
          <a:lstStyle/>
          <a:p>
            <a:pPr>
              <a:defRPr sz="600"/>
            </a:pPr>
            <a:endParaRPr lang="en-US"/>
          </a:p>
        </c:txPr>
        <c:crossAx val="533253800"/>
        <c:crosses val="autoZero"/>
        <c:auto val="1"/>
        <c:lblAlgn val="ctr"/>
        <c:lblOffset val="100"/>
        <c:noMultiLvlLbl val="0"/>
      </c:catAx>
      <c:valAx>
        <c:axId val="533253800"/>
        <c:scaling>
          <c:orientation val="minMax"/>
        </c:scaling>
        <c:delete val="1"/>
        <c:axPos val="l"/>
        <c:numFmt formatCode="0%" sourceLinked="1"/>
        <c:majorTickMark val="none"/>
        <c:minorTickMark val="none"/>
        <c:tickLblPos val="nextTo"/>
        <c:crossAx val="533238512"/>
        <c:crosses val="autoZero"/>
        <c:crossBetween val="between"/>
      </c:valAx>
    </c:plotArea>
    <c:legend>
      <c:legendPos val="b"/>
      <c:layout>
        <c:manualLayout>
          <c:xMode val="edge"/>
          <c:yMode val="edge"/>
          <c:x val="0.12554654137407381"/>
          <c:y val="0.83161726544551828"/>
          <c:w val="0.71784440182327502"/>
          <c:h val="7.4052432517661734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Air</c:v>
                </c:pt>
              </c:strCache>
            </c:strRef>
          </c:tx>
          <c:spPr>
            <a:solidFill>
              <a:srgbClr val="C0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Highlands </c:v>
                </c:pt>
                <c:pt idx="1">
                  <c:v>All Day Trippers</c:v>
                </c:pt>
              </c:strCache>
            </c:strRef>
          </c:cat>
          <c:val>
            <c:numRef>
              <c:f>Sheet1!$B$2:$B$3</c:f>
              <c:numCache>
                <c:formatCode>0%</c:formatCode>
                <c:ptCount val="2"/>
                <c:pt idx="0">
                  <c:v>0.68</c:v>
                </c:pt>
                <c:pt idx="1">
                  <c:v>0.59</c:v>
                </c:pt>
              </c:numCache>
            </c:numRef>
          </c:val>
        </c:ser>
        <c:ser>
          <c:idx val="1"/>
          <c:order val="1"/>
          <c:tx>
            <c:strRef>
              <c:f>Sheet1!$C$1</c:f>
              <c:strCache>
                <c:ptCount val="1"/>
                <c:pt idx="0">
                  <c:v>Foot</c:v>
                </c:pt>
              </c:strCache>
            </c:strRef>
          </c:tx>
          <c:spPr>
            <a:solidFill>
              <a:schemeClr val="bg2">
                <a:lumMod val="60000"/>
                <a:lumOff val="4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Highlands </c:v>
                </c:pt>
                <c:pt idx="1">
                  <c:v>All Day Trippers</c:v>
                </c:pt>
              </c:strCache>
            </c:strRef>
          </c:cat>
          <c:val>
            <c:numRef>
              <c:f>Sheet1!$C$2:$C$3</c:f>
              <c:numCache>
                <c:formatCode>0%</c:formatCode>
                <c:ptCount val="2"/>
                <c:pt idx="0">
                  <c:v>0.02</c:v>
                </c:pt>
                <c:pt idx="1">
                  <c:v>0.1</c:v>
                </c:pt>
              </c:numCache>
            </c:numRef>
          </c:val>
        </c:ser>
        <c:ser>
          <c:idx val="2"/>
          <c:order val="2"/>
          <c:tx>
            <c:strRef>
              <c:f>Sheet1!$D$1</c:f>
              <c:strCache>
                <c:ptCount val="1"/>
                <c:pt idx="0">
                  <c:v>Private Vehicle</c:v>
                </c:pt>
              </c:strCache>
            </c:strRef>
          </c:tx>
          <c:spPr>
            <a:solidFill>
              <a:schemeClr val="accent6">
                <a:lumMod val="50000"/>
              </a:schemeClr>
            </a:solidFill>
          </c:spPr>
          <c:invertIfNegative val="0"/>
          <c:dLbls>
            <c:spPr>
              <a:noFill/>
              <a:ln>
                <a:noFill/>
              </a:ln>
              <a:effectLst/>
            </c:spPr>
            <c:txPr>
              <a:bodyPr/>
              <a:lstStyle/>
              <a:p>
                <a:pPr>
                  <a:defRPr sz="7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Highlands </c:v>
                </c:pt>
                <c:pt idx="1">
                  <c:v>All Day Trippers</c:v>
                </c:pt>
              </c:strCache>
            </c:strRef>
          </c:cat>
          <c:val>
            <c:numRef>
              <c:f>Sheet1!$D$2:$D$3</c:f>
              <c:numCache>
                <c:formatCode>0%</c:formatCode>
                <c:ptCount val="2"/>
                <c:pt idx="0">
                  <c:v>0.16</c:v>
                </c:pt>
                <c:pt idx="1">
                  <c:v>0.14000000000000001</c:v>
                </c:pt>
              </c:numCache>
            </c:numRef>
          </c:val>
        </c:ser>
        <c:ser>
          <c:idx val="3"/>
          <c:order val="3"/>
          <c:tx>
            <c:strRef>
              <c:f>Sheet1!$E$1</c:f>
              <c:strCache>
                <c:ptCount val="1"/>
                <c:pt idx="0">
                  <c:v>Coach</c:v>
                </c:pt>
              </c:strCache>
            </c:strRef>
          </c:tx>
          <c:spPr>
            <a:solidFill>
              <a:schemeClr val="bg1">
                <a:lumMod val="6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Highlands </c:v>
                </c:pt>
                <c:pt idx="1">
                  <c:v>All Day Trippers</c:v>
                </c:pt>
              </c:strCache>
            </c:strRef>
          </c:cat>
          <c:val>
            <c:numRef>
              <c:f>Sheet1!$E$2:$E$3</c:f>
              <c:numCache>
                <c:formatCode>0%</c:formatCode>
                <c:ptCount val="2"/>
                <c:pt idx="0">
                  <c:v>0.15</c:v>
                </c:pt>
                <c:pt idx="1">
                  <c:v>0.17</c:v>
                </c:pt>
              </c:numCache>
            </c:numRef>
          </c:val>
        </c:ser>
        <c:dLbls>
          <c:showLegendKey val="0"/>
          <c:showVal val="1"/>
          <c:showCatName val="0"/>
          <c:showSerName val="0"/>
          <c:showPercent val="0"/>
          <c:showBubbleSize val="0"/>
        </c:dLbls>
        <c:gapWidth val="49"/>
        <c:overlap val="100"/>
        <c:axId val="509475568"/>
        <c:axId val="514689288"/>
      </c:barChart>
      <c:catAx>
        <c:axId val="509475568"/>
        <c:scaling>
          <c:orientation val="minMax"/>
        </c:scaling>
        <c:delete val="0"/>
        <c:axPos val="b"/>
        <c:numFmt formatCode="General" sourceLinked="0"/>
        <c:majorTickMark val="none"/>
        <c:minorTickMark val="none"/>
        <c:tickLblPos val="nextTo"/>
        <c:txPr>
          <a:bodyPr/>
          <a:lstStyle/>
          <a:p>
            <a:pPr>
              <a:defRPr sz="600"/>
            </a:pPr>
            <a:endParaRPr lang="en-US"/>
          </a:p>
        </c:txPr>
        <c:crossAx val="514689288"/>
        <c:crosses val="autoZero"/>
        <c:auto val="1"/>
        <c:lblAlgn val="ctr"/>
        <c:lblOffset val="100"/>
        <c:noMultiLvlLbl val="0"/>
      </c:catAx>
      <c:valAx>
        <c:axId val="514689288"/>
        <c:scaling>
          <c:orientation val="minMax"/>
        </c:scaling>
        <c:delete val="1"/>
        <c:axPos val="l"/>
        <c:numFmt formatCode="0%" sourceLinked="1"/>
        <c:majorTickMark val="none"/>
        <c:minorTickMark val="none"/>
        <c:tickLblPos val="nextTo"/>
        <c:crossAx val="509475568"/>
        <c:crosses val="autoZero"/>
        <c:crossBetween val="between"/>
      </c:valAx>
    </c:plotArea>
    <c:legend>
      <c:legendPos val="b"/>
      <c:layout>
        <c:manualLayout>
          <c:xMode val="edge"/>
          <c:yMode val="edge"/>
          <c:x val="4.5782782545438286E-2"/>
          <c:y val="0.8367386523977568"/>
          <c:w val="0.95035770902360273"/>
          <c:h val="0.12529637989080408"/>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4142693139659945"/>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Highlands </c:v>
                </c:pt>
                <c:pt idx="1">
                  <c:v>All Day Trippers</c:v>
                </c:pt>
              </c:strCache>
            </c:strRef>
          </c:cat>
          <c:val>
            <c:numRef>
              <c:f>Sheet1!$B$2:$B$3</c:f>
              <c:numCache>
                <c:formatCode>0%</c:formatCode>
                <c:ptCount val="2"/>
                <c:pt idx="0">
                  <c:v>0.01</c:v>
                </c:pt>
                <c:pt idx="1">
                  <c:v>0.2</c:v>
                </c:pt>
              </c:numCache>
            </c:numRef>
          </c:val>
        </c:ser>
        <c:ser>
          <c:idx val="1"/>
          <c:order val="1"/>
          <c:tx>
            <c:strRef>
              <c:f>Sheet1!$C$1</c:f>
              <c:strCache>
                <c:ptCount val="1"/>
                <c:pt idx="0">
                  <c:v>4-7 nights</c:v>
                </c:pt>
              </c:strCache>
            </c:strRef>
          </c:tx>
          <c:spPr>
            <a:solidFill>
              <a:schemeClr val="accent6">
                <a:lumMod val="75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Highlands </c:v>
                </c:pt>
                <c:pt idx="1">
                  <c:v>All Day Trippers</c:v>
                </c:pt>
              </c:strCache>
            </c:strRef>
          </c:cat>
          <c:val>
            <c:numRef>
              <c:f>Sheet1!$C$2:$C$3</c:f>
              <c:numCache>
                <c:formatCode>0%</c:formatCode>
                <c:ptCount val="2"/>
                <c:pt idx="0">
                  <c:v>0.32</c:v>
                </c:pt>
                <c:pt idx="1">
                  <c:v>0.45</c:v>
                </c:pt>
              </c:numCache>
            </c:numRef>
          </c:val>
        </c:ser>
        <c:ser>
          <c:idx val="2"/>
          <c:order val="2"/>
          <c:tx>
            <c:strRef>
              <c:f>Sheet1!$D$1</c:f>
              <c:strCache>
                <c:ptCount val="1"/>
                <c:pt idx="0">
                  <c:v>8-14 nights</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Highlands </c:v>
                </c:pt>
                <c:pt idx="1">
                  <c:v>All Day Trippers</c:v>
                </c:pt>
              </c:strCache>
            </c:strRef>
          </c:cat>
          <c:val>
            <c:numRef>
              <c:f>Sheet1!$D$2:$D$3</c:f>
              <c:numCache>
                <c:formatCode>0%</c:formatCode>
                <c:ptCount val="2"/>
                <c:pt idx="0">
                  <c:v>0.54</c:v>
                </c:pt>
                <c:pt idx="1">
                  <c:v>0.25</c:v>
                </c:pt>
              </c:numCache>
            </c:numRef>
          </c:val>
        </c:ser>
        <c:ser>
          <c:idx val="3"/>
          <c:order val="3"/>
          <c:tx>
            <c:strRef>
              <c:f>Sheet1!$E$1</c:f>
              <c:strCache>
                <c:ptCount val="1"/>
                <c:pt idx="0">
                  <c:v>15+ nights</c:v>
                </c:pt>
              </c:strCache>
            </c:strRef>
          </c:tx>
          <c:spPr>
            <a:solidFill>
              <a:schemeClr val="accent6">
                <a:lumMod val="25000"/>
              </a:schemeClr>
            </a:solidFill>
          </c:spPr>
          <c:invertIfNegative val="0"/>
          <c:dLbls>
            <c:spPr>
              <a:noFill/>
              <a:ln>
                <a:noFill/>
              </a:ln>
              <a:effectLst/>
            </c:spPr>
            <c:txPr>
              <a:bodyPr/>
              <a:lstStyle/>
              <a:p>
                <a:pPr>
                  <a:defRPr sz="7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Highlands </c:v>
                </c:pt>
                <c:pt idx="1">
                  <c:v>All Day Trippers</c:v>
                </c:pt>
              </c:strCache>
            </c:strRef>
          </c:cat>
          <c:val>
            <c:numRef>
              <c:f>Sheet1!$E$2:$E$3</c:f>
              <c:numCache>
                <c:formatCode>0%</c:formatCode>
                <c:ptCount val="2"/>
                <c:pt idx="0">
                  <c:v>0.13</c:v>
                </c:pt>
                <c:pt idx="1">
                  <c:v>0.11</c:v>
                </c:pt>
              </c:numCache>
            </c:numRef>
          </c:val>
        </c:ser>
        <c:dLbls>
          <c:showLegendKey val="0"/>
          <c:showVal val="1"/>
          <c:showCatName val="0"/>
          <c:showSerName val="0"/>
          <c:showPercent val="0"/>
          <c:showBubbleSize val="0"/>
        </c:dLbls>
        <c:gapWidth val="49"/>
        <c:overlap val="100"/>
        <c:axId val="455224656"/>
        <c:axId val="547739896"/>
      </c:barChart>
      <c:catAx>
        <c:axId val="455224656"/>
        <c:scaling>
          <c:orientation val="minMax"/>
        </c:scaling>
        <c:delete val="0"/>
        <c:axPos val="b"/>
        <c:numFmt formatCode="General" sourceLinked="0"/>
        <c:majorTickMark val="none"/>
        <c:minorTickMark val="none"/>
        <c:tickLblPos val="nextTo"/>
        <c:txPr>
          <a:bodyPr/>
          <a:lstStyle/>
          <a:p>
            <a:pPr>
              <a:defRPr sz="600"/>
            </a:pPr>
            <a:endParaRPr lang="en-US"/>
          </a:p>
        </c:txPr>
        <c:crossAx val="547739896"/>
        <c:crosses val="autoZero"/>
        <c:auto val="1"/>
        <c:lblAlgn val="ctr"/>
        <c:lblOffset val="100"/>
        <c:noMultiLvlLbl val="0"/>
      </c:catAx>
      <c:valAx>
        <c:axId val="547739896"/>
        <c:scaling>
          <c:orientation val="minMax"/>
        </c:scaling>
        <c:delete val="1"/>
        <c:axPos val="l"/>
        <c:numFmt formatCode="0%" sourceLinked="1"/>
        <c:majorTickMark val="none"/>
        <c:minorTickMark val="none"/>
        <c:tickLblPos val="nextTo"/>
        <c:crossAx val="455224656"/>
        <c:crosses val="autoZero"/>
        <c:crossBetween val="between"/>
      </c:valAx>
    </c:plotArea>
    <c:legend>
      <c:legendPos val="b"/>
      <c:layout>
        <c:manualLayout>
          <c:xMode val="edge"/>
          <c:yMode val="edge"/>
          <c:x val="7.3207749308097495E-4"/>
          <c:y val="0.82242583171200334"/>
          <c:w val="0.99926800219562939"/>
          <c:h val="9.6683317223143689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Air</c:v>
                </c:pt>
              </c:strCache>
            </c:strRef>
          </c:tx>
          <c:spPr>
            <a:solidFill>
              <a:srgbClr val="C0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London</c:v>
                </c:pt>
                <c:pt idx="1">
                  <c:v>All Day Trippers</c:v>
                </c:pt>
              </c:strCache>
            </c:strRef>
          </c:cat>
          <c:val>
            <c:numRef>
              <c:f>Sheet1!$B$2:$B$3</c:f>
              <c:numCache>
                <c:formatCode>0%</c:formatCode>
                <c:ptCount val="2"/>
                <c:pt idx="0">
                  <c:v>0.62</c:v>
                </c:pt>
                <c:pt idx="1">
                  <c:v>0.59</c:v>
                </c:pt>
              </c:numCache>
            </c:numRef>
          </c:val>
        </c:ser>
        <c:ser>
          <c:idx val="1"/>
          <c:order val="1"/>
          <c:tx>
            <c:strRef>
              <c:f>Sheet1!$C$1</c:f>
              <c:strCache>
                <c:ptCount val="1"/>
                <c:pt idx="0">
                  <c:v>Foot</c:v>
                </c:pt>
              </c:strCache>
            </c:strRef>
          </c:tx>
          <c:spPr>
            <a:solidFill>
              <a:schemeClr val="bg2">
                <a:lumMod val="60000"/>
                <a:lumOff val="4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London</c:v>
                </c:pt>
                <c:pt idx="1">
                  <c:v>All Day Trippers</c:v>
                </c:pt>
              </c:strCache>
            </c:strRef>
          </c:cat>
          <c:val>
            <c:numRef>
              <c:f>Sheet1!$C$2:$C$3</c:f>
              <c:numCache>
                <c:formatCode>0%</c:formatCode>
                <c:ptCount val="2"/>
                <c:pt idx="0">
                  <c:v>0.19</c:v>
                </c:pt>
                <c:pt idx="1">
                  <c:v>0.1</c:v>
                </c:pt>
              </c:numCache>
            </c:numRef>
          </c:val>
        </c:ser>
        <c:ser>
          <c:idx val="2"/>
          <c:order val="2"/>
          <c:tx>
            <c:strRef>
              <c:f>Sheet1!$D$1</c:f>
              <c:strCache>
                <c:ptCount val="1"/>
                <c:pt idx="0">
                  <c:v>Private Vehicle</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London</c:v>
                </c:pt>
                <c:pt idx="1">
                  <c:v>All Day Trippers</c:v>
                </c:pt>
              </c:strCache>
            </c:strRef>
          </c:cat>
          <c:val>
            <c:numRef>
              <c:f>Sheet1!$D$2:$D$3</c:f>
              <c:numCache>
                <c:formatCode>0%</c:formatCode>
                <c:ptCount val="2"/>
                <c:pt idx="0">
                  <c:v>0.03</c:v>
                </c:pt>
                <c:pt idx="1">
                  <c:v>0.14000000000000001</c:v>
                </c:pt>
              </c:numCache>
            </c:numRef>
          </c:val>
        </c:ser>
        <c:ser>
          <c:idx val="3"/>
          <c:order val="3"/>
          <c:tx>
            <c:strRef>
              <c:f>Sheet1!$E$1</c:f>
              <c:strCache>
                <c:ptCount val="1"/>
                <c:pt idx="0">
                  <c:v>Coach</c:v>
                </c:pt>
              </c:strCache>
            </c:strRef>
          </c:tx>
          <c:spPr>
            <a:solidFill>
              <a:schemeClr val="bg1">
                <a:lumMod val="6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London</c:v>
                </c:pt>
                <c:pt idx="1">
                  <c:v>All Day Trippers</c:v>
                </c:pt>
              </c:strCache>
            </c:strRef>
          </c:cat>
          <c:val>
            <c:numRef>
              <c:f>Sheet1!$E$2:$E$3</c:f>
              <c:numCache>
                <c:formatCode>0%</c:formatCode>
                <c:ptCount val="2"/>
                <c:pt idx="0">
                  <c:v>0.15</c:v>
                </c:pt>
                <c:pt idx="1">
                  <c:v>0.17</c:v>
                </c:pt>
              </c:numCache>
            </c:numRef>
          </c:val>
        </c:ser>
        <c:dLbls>
          <c:showLegendKey val="0"/>
          <c:showVal val="1"/>
          <c:showCatName val="0"/>
          <c:showSerName val="0"/>
          <c:showPercent val="0"/>
          <c:showBubbleSize val="0"/>
        </c:dLbls>
        <c:gapWidth val="49"/>
        <c:overlap val="100"/>
        <c:axId val="561160784"/>
        <c:axId val="561161176"/>
      </c:barChart>
      <c:catAx>
        <c:axId val="561160784"/>
        <c:scaling>
          <c:orientation val="minMax"/>
        </c:scaling>
        <c:delete val="0"/>
        <c:axPos val="b"/>
        <c:numFmt formatCode="General" sourceLinked="0"/>
        <c:majorTickMark val="none"/>
        <c:minorTickMark val="none"/>
        <c:tickLblPos val="nextTo"/>
        <c:txPr>
          <a:bodyPr/>
          <a:lstStyle/>
          <a:p>
            <a:pPr>
              <a:defRPr sz="600"/>
            </a:pPr>
            <a:endParaRPr lang="en-US"/>
          </a:p>
        </c:txPr>
        <c:crossAx val="561161176"/>
        <c:crosses val="autoZero"/>
        <c:auto val="1"/>
        <c:lblAlgn val="ctr"/>
        <c:lblOffset val="100"/>
        <c:noMultiLvlLbl val="0"/>
      </c:catAx>
      <c:valAx>
        <c:axId val="561161176"/>
        <c:scaling>
          <c:orientation val="minMax"/>
        </c:scaling>
        <c:delete val="1"/>
        <c:axPos val="l"/>
        <c:numFmt formatCode="0%" sourceLinked="1"/>
        <c:majorTickMark val="none"/>
        <c:minorTickMark val="none"/>
        <c:tickLblPos val="nextTo"/>
        <c:crossAx val="561160784"/>
        <c:crosses val="autoZero"/>
        <c:crossBetween val="between"/>
      </c:valAx>
    </c:plotArea>
    <c:legend>
      <c:legendPos val="b"/>
      <c:layout>
        <c:manualLayout>
          <c:xMode val="edge"/>
          <c:yMode val="edge"/>
          <c:x val="4.5782782545438286E-2"/>
          <c:y val="0.8367386523977568"/>
          <c:w val="0.95035770902360273"/>
          <c:h val="0.12529637989080408"/>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6386616858499"/>
          <c:y val="5.6335256474622723E-2"/>
          <c:w val="0.84086570032785413"/>
          <c:h val="0.75853679971020649"/>
        </c:manualLayout>
      </c:layout>
      <c:barChart>
        <c:barDir val="bar"/>
        <c:grouping val="stacked"/>
        <c:varyColors val="0"/>
        <c:ser>
          <c:idx val="0"/>
          <c:order val="0"/>
          <c:tx>
            <c:strRef>
              <c:f>Sheet1!$B$1</c:f>
              <c:strCache>
                <c:ptCount val="1"/>
                <c:pt idx="0">
                  <c:v>France</c:v>
                </c:pt>
              </c:strCache>
            </c:strRef>
          </c:tx>
          <c:spPr>
            <a:solidFill>
              <a:srgbClr val="00B05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Highlands </c:v>
                </c:pt>
                <c:pt idx="1">
                  <c:v>All Day Trippers</c:v>
                </c:pt>
              </c:strCache>
            </c:strRef>
          </c:cat>
          <c:val>
            <c:numRef>
              <c:f>Sheet1!$B$2:$B$3</c:f>
              <c:numCache>
                <c:formatCode>0%</c:formatCode>
                <c:ptCount val="2"/>
                <c:pt idx="0">
                  <c:v>7.0000000000000007E-2</c:v>
                </c:pt>
                <c:pt idx="1">
                  <c:v>0.14000000000000001</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Highlands </c:v>
                </c:pt>
                <c:pt idx="1">
                  <c:v>All Day Trippers</c:v>
                </c:pt>
              </c:strCache>
            </c:strRef>
          </c:cat>
          <c:val>
            <c:numRef>
              <c:f>Sheet1!$C$2:$C$3</c:f>
              <c:numCache>
                <c:formatCode>0%</c:formatCode>
                <c:ptCount val="2"/>
                <c:pt idx="0">
                  <c:v>0.22</c:v>
                </c:pt>
                <c:pt idx="1">
                  <c:v>0.15</c:v>
                </c:pt>
              </c:numCache>
            </c:numRef>
          </c:val>
        </c:ser>
        <c:ser>
          <c:idx val="2"/>
          <c:order val="2"/>
          <c:tx>
            <c:strRef>
              <c:f>Sheet1!$D$1</c:f>
              <c:strCache>
                <c:ptCount val="1"/>
                <c:pt idx="0">
                  <c:v>Germany</c:v>
                </c:pt>
              </c:strCache>
            </c:strRef>
          </c:tx>
          <c:spPr>
            <a:solidFill>
              <a:schemeClr val="accent6">
                <a:lumMod val="7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Highlands </c:v>
                </c:pt>
                <c:pt idx="1">
                  <c:v>All Day Trippers</c:v>
                </c:pt>
              </c:strCache>
            </c:strRef>
          </c:cat>
          <c:val>
            <c:numRef>
              <c:f>Sheet1!$D$2:$D$3</c:f>
              <c:numCache>
                <c:formatCode>0%</c:formatCode>
                <c:ptCount val="2"/>
                <c:pt idx="0">
                  <c:v>0.28999999999999998</c:v>
                </c:pt>
                <c:pt idx="1">
                  <c:v>0.14000000000000001</c:v>
                </c:pt>
              </c:numCache>
            </c:numRef>
          </c:val>
        </c:ser>
        <c:ser>
          <c:idx val="3"/>
          <c:order val="3"/>
          <c:tx>
            <c:strRef>
              <c:f>Sheet1!$E$1</c:f>
              <c:strCache>
                <c:ptCount val="1"/>
                <c:pt idx="0">
                  <c:v>Nordics</c:v>
                </c:pt>
              </c:strCache>
            </c:strRef>
          </c:tx>
          <c:spPr>
            <a:solidFill>
              <a:schemeClr val="accent5">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Highlands </c:v>
                </c:pt>
                <c:pt idx="1">
                  <c:v>All Day Trippers</c:v>
                </c:pt>
              </c:strCache>
            </c:strRef>
          </c:cat>
          <c:val>
            <c:numRef>
              <c:f>Sheet1!$E$2:$E$3</c:f>
              <c:numCache>
                <c:formatCode>0%</c:formatCode>
                <c:ptCount val="2"/>
                <c:pt idx="0">
                  <c:v>7.0000000000000007E-2</c:v>
                </c:pt>
                <c:pt idx="1">
                  <c:v>0.06</c:v>
                </c:pt>
              </c:numCache>
            </c:numRef>
          </c:val>
        </c:ser>
        <c:ser>
          <c:idx val="4"/>
          <c:order val="4"/>
          <c:tx>
            <c:strRef>
              <c:f>Sheet1!$F$1</c:f>
              <c:strCache>
                <c:ptCount val="1"/>
                <c:pt idx="0">
                  <c:v>Italy</c:v>
                </c:pt>
              </c:strCache>
            </c:strRef>
          </c:tx>
          <c:spPr>
            <a:solidFill>
              <a:schemeClr val="bg2">
                <a:lumMod val="75000"/>
              </a:schemeClr>
            </a:solidFill>
          </c:spPr>
          <c:invertIfNegative val="0"/>
          <c:dLbls>
            <c:spPr>
              <a:noFill/>
              <a:ln>
                <a:noFill/>
              </a:ln>
              <a:effectLst/>
            </c:spPr>
            <c:txPr>
              <a:bodyPr/>
              <a:lstStyle/>
              <a:p>
                <a:pPr>
                  <a:defRPr sz="7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Highlands </c:v>
                </c:pt>
                <c:pt idx="1">
                  <c:v>All Day Trippers</c:v>
                </c:pt>
              </c:strCache>
            </c:strRef>
          </c:cat>
          <c:val>
            <c:numRef>
              <c:f>Sheet1!$F$2:$F$3</c:f>
              <c:numCache>
                <c:formatCode>0%</c:formatCode>
                <c:ptCount val="2"/>
                <c:pt idx="0">
                  <c:v>0.02</c:v>
                </c:pt>
                <c:pt idx="1">
                  <c:v>0.04</c:v>
                </c:pt>
              </c:numCache>
            </c:numRef>
          </c:val>
        </c:ser>
        <c:ser>
          <c:idx val="5"/>
          <c:order val="5"/>
          <c:tx>
            <c:strRef>
              <c:f>Sheet1!$G$1</c:f>
              <c:strCache>
                <c:ptCount val="1"/>
                <c:pt idx="0">
                  <c:v>Spain</c:v>
                </c:pt>
              </c:strCache>
            </c:strRef>
          </c:tx>
          <c:spPr>
            <a:solidFill>
              <a:schemeClr val="bg2">
                <a:lumMod val="60000"/>
                <a:lumOff val="40000"/>
              </a:schemeClr>
            </a:solidFill>
          </c:spPr>
          <c:invertIfNegative val="0"/>
          <c:dLbls>
            <c:dLbl>
              <c:idx val="0"/>
              <c:delete val="1"/>
              <c:extLst>
                <c:ext xmlns:c15="http://schemas.microsoft.com/office/drawing/2012/chart" uri="{CE6537A1-D6FC-4f65-9D91-7224C49458BB}"/>
              </c:extLst>
            </c:dLbl>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Highlands </c:v>
                </c:pt>
                <c:pt idx="1">
                  <c:v>All Day Trippers</c:v>
                </c:pt>
              </c:strCache>
            </c:strRef>
          </c:cat>
          <c:val>
            <c:numRef>
              <c:f>Sheet1!$G$2:$G$3</c:f>
              <c:numCache>
                <c:formatCode>0%</c:formatCode>
                <c:ptCount val="2"/>
                <c:pt idx="0">
                  <c:v>0.01</c:v>
                </c:pt>
                <c:pt idx="1">
                  <c:v>0.03</c:v>
                </c:pt>
              </c:numCache>
            </c:numRef>
          </c:val>
        </c:ser>
        <c:ser>
          <c:idx val="6"/>
          <c:order val="6"/>
          <c:tx>
            <c:strRef>
              <c:f>Sheet1!$H$1</c:f>
              <c:strCache>
                <c:ptCount val="1"/>
                <c:pt idx="0">
                  <c:v>Netherlands</c:v>
                </c:pt>
              </c:strCache>
            </c:strRef>
          </c:tx>
          <c:spPr>
            <a:solidFill>
              <a:srgbClr val="FFC000"/>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Highlands </c:v>
                </c:pt>
                <c:pt idx="1">
                  <c:v>All Day Trippers</c:v>
                </c:pt>
              </c:strCache>
            </c:strRef>
          </c:cat>
          <c:val>
            <c:numRef>
              <c:f>Sheet1!$H$2:$H$3</c:f>
              <c:numCache>
                <c:formatCode>0%</c:formatCode>
                <c:ptCount val="2"/>
                <c:pt idx="0">
                  <c:v>0.08</c:v>
                </c:pt>
                <c:pt idx="1">
                  <c:v>0.06</c:v>
                </c:pt>
              </c:numCache>
            </c:numRef>
          </c:val>
        </c:ser>
        <c:ser>
          <c:idx val="7"/>
          <c:order val="7"/>
          <c:tx>
            <c:strRef>
              <c:f>Sheet1!$I$1</c:f>
              <c:strCache>
                <c:ptCount val="1"/>
                <c:pt idx="0">
                  <c:v>Australia</c:v>
                </c:pt>
              </c:strCache>
            </c:strRef>
          </c:tx>
          <c:spPr>
            <a:solidFill>
              <a:schemeClr val="accent2">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Highlands </c:v>
                </c:pt>
                <c:pt idx="1">
                  <c:v>All Day Trippers</c:v>
                </c:pt>
              </c:strCache>
            </c:strRef>
          </c:cat>
          <c:val>
            <c:numRef>
              <c:f>Sheet1!$I$2:$I$3</c:f>
              <c:numCache>
                <c:formatCode>0%</c:formatCode>
                <c:ptCount val="2"/>
                <c:pt idx="0">
                  <c:v>0.02</c:v>
                </c:pt>
                <c:pt idx="1">
                  <c:v>0.04</c:v>
                </c:pt>
              </c:numCache>
            </c:numRef>
          </c:val>
        </c:ser>
        <c:ser>
          <c:idx val="8"/>
          <c:order val="8"/>
          <c:tx>
            <c:strRef>
              <c:f>Sheet1!$J$1</c:f>
              <c:strCache>
                <c:ptCount val="1"/>
                <c:pt idx="0">
                  <c:v>China</c:v>
                </c:pt>
              </c:strCache>
            </c:strRef>
          </c:tx>
          <c:spPr>
            <a:solidFill>
              <a:schemeClr val="accent2">
                <a:lumMod val="20000"/>
                <a:lumOff val="80000"/>
              </a:schemeClr>
            </a:solidFill>
          </c:spPr>
          <c:invertIfNegative val="0"/>
          <c:dLbls>
            <c:delete val="1"/>
          </c:dLbls>
          <c:cat>
            <c:strRef>
              <c:f>Sheet1!$A$2:$A$3</c:f>
              <c:strCache>
                <c:ptCount val="2"/>
                <c:pt idx="0">
                  <c:v>Day Trippers to Highlands </c:v>
                </c:pt>
                <c:pt idx="1">
                  <c:v>All Day Trippers</c:v>
                </c:pt>
              </c:strCache>
            </c:strRef>
          </c:cat>
          <c:val>
            <c:numRef>
              <c:f>Sheet1!$J$2:$J$3</c:f>
              <c:numCache>
                <c:formatCode>0%</c:formatCode>
                <c:ptCount val="2"/>
                <c:pt idx="0">
                  <c:v>0.01</c:v>
                </c:pt>
                <c:pt idx="1">
                  <c:v>0.01</c:v>
                </c:pt>
              </c:numCache>
            </c:numRef>
          </c:val>
        </c:ser>
        <c:ser>
          <c:idx val="9"/>
          <c:order val="9"/>
          <c:tx>
            <c:strRef>
              <c:f>Sheet1!$K$1</c:f>
              <c:strCache>
                <c:ptCount val="1"/>
                <c:pt idx="0">
                  <c:v>Other</c:v>
                </c:pt>
              </c:strCache>
            </c:strRef>
          </c:tx>
          <c:spPr>
            <a:solidFill>
              <a:schemeClr val="bg1">
                <a:lumMod val="8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Highlands </c:v>
                </c:pt>
                <c:pt idx="1">
                  <c:v>All Day Trippers</c:v>
                </c:pt>
              </c:strCache>
            </c:strRef>
          </c:cat>
          <c:val>
            <c:numRef>
              <c:f>Sheet1!$K$2:$K$3</c:f>
              <c:numCache>
                <c:formatCode>0%</c:formatCode>
                <c:ptCount val="2"/>
                <c:pt idx="0">
                  <c:v>0.21</c:v>
                </c:pt>
                <c:pt idx="1">
                  <c:v>0.33</c:v>
                </c:pt>
              </c:numCache>
            </c:numRef>
          </c:val>
        </c:ser>
        <c:dLbls>
          <c:showLegendKey val="0"/>
          <c:showVal val="1"/>
          <c:showCatName val="0"/>
          <c:showSerName val="0"/>
          <c:showPercent val="0"/>
          <c:showBubbleSize val="0"/>
        </c:dLbls>
        <c:gapWidth val="49"/>
        <c:overlap val="100"/>
        <c:axId val="547752048"/>
        <c:axId val="547752832"/>
      </c:barChart>
      <c:catAx>
        <c:axId val="547752048"/>
        <c:scaling>
          <c:orientation val="minMax"/>
        </c:scaling>
        <c:delete val="0"/>
        <c:axPos val="l"/>
        <c:numFmt formatCode="General" sourceLinked="0"/>
        <c:majorTickMark val="none"/>
        <c:minorTickMark val="none"/>
        <c:tickLblPos val="nextTo"/>
        <c:txPr>
          <a:bodyPr/>
          <a:lstStyle/>
          <a:p>
            <a:pPr>
              <a:defRPr sz="700"/>
            </a:pPr>
            <a:endParaRPr lang="en-US"/>
          </a:p>
        </c:txPr>
        <c:crossAx val="547752832"/>
        <c:crosses val="autoZero"/>
        <c:auto val="1"/>
        <c:lblAlgn val="ctr"/>
        <c:lblOffset val="100"/>
        <c:noMultiLvlLbl val="0"/>
      </c:catAx>
      <c:valAx>
        <c:axId val="547752832"/>
        <c:scaling>
          <c:orientation val="minMax"/>
          <c:max val="1"/>
        </c:scaling>
        <c:delete val="1"/>
        <c:axPos val="b"/>
        <c:numFmt formatCode="0%" sourceLinked="1"/>
        <c:majorTickMark val="out"/>
        <c:minorTickMark val="none"/>
        <c:tickLblPos val="nextTo"/>
        <c:crossAx val="547752048"/>
        <c:crosses val="autoZero"/>
        <c:crossBetween val="between"/>
      </c:valAx>
    </c:plotArea>
    <c:legend>
      <c:legendPos val="b"/>
      <c:layout>
        <c:manualLayout>
          <c:xMode val="edge"/>
          <c:yMode val="edge"/>
          <c:x val="0.12708242353688706"/>
          <c:y val="0.86174574901562351"/>
          <c:w val="0.7633755648195728"/>
          <c:h val="9.5024013693289222E-2"/>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Jan-Mar</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Highlands </c:v>
                </c:pt>
                <c:pt idx="1">
                  <c:v>All Day Trippers</c:v>
                </c:pt>
              </c:strCache>
            </c:strRef>
          </c:cat>
          <c:val>
            <c:numRef>
              <c:f>Sheet1!$B$2:$B$3</c:f>
              <c:numCache>
                <c:formatCode>0%</c:formatCode>
                <c:ptCount val="2"/>
                <c:pt idx="0">
                  <c:v>0.02</c:v>
                </c:pt>
                <c:pt idx="1">
                  <c:v>0.15</c:v>
                </c:pt>
              </c:numCache>
            </c:numRef>
          </c:val>
        </c:ser>
        <c:ser>
          <c:idx val="1"/>
          <c:order val="1"/>
          <c:tx>
            <c:strRef>
              <c:f>Sheet1!$C$1</c:f>
              <c:strCache>
                <c:ptCount val="1"/>
                <c:pt idx="0">
                  <c:v>Apr-Jun</c:v>
                </c:pt>
              </c:strCache>
            </c:strRef>
          </c:tx>
          <c:spPr>
            <a:solidFill>
              <a:srgbClr val="FFC00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Highlands </c:v>
                </c:pt>
                <c:pt idx="1">
                  <c:v>All Day Trippers</c:v>
                </c:pt>
              </c:strCache>
            </c:strRef>
          </c:cat>
          <c:val>
            <c:numRef>
              <c:f>Sheet1!$C$2:$C$3</c:f>
              <c:numCache>
                <c:formatCode>0%</c:formatCode>
                <c:ptCount val="2"/>
                <c:pt idx="0">
                  <c:v>0.33</c:v>
                </c:pt>
                <c:pt idx="1">
                  <c:v>0.32</c:v>
                </c:pt>
              </c:numCache>
            </c:numRef>
          </c:val>
        </c:ser>
        <c:ser>
          <c:idx val="2"/>
          <c:order val="2"/>
          <c:tx>
            <c:strRef>
              <c:f>Sheet1!$D$1</c:f>
              <c:strCache>
                <c:ptCount val="1"/>
                <c:pt idx="0">
                  <c:v>Jul-Sep</c:v>
                </c:pt>
              </c:strCache>
            </c:strRef>
          </c:tx>
          <c:spPr>
            <a:solidFill>
              <a:srgbClr val="00B05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Highlands </c:v>
                </c:pt>
                <c:pt idx="1">
                  <c:v>All Day Trippers</c:v>
                </c:pt>
              </c:strCache>
            </c:strRef>
          </c:cat>
          <c:val>
            <c:numRef>
              <c:f>Sheet1!$D$2:$D$3</c:f>
              <c:numCache>
                <c:formatCode>0%</c:formatCode>
                <c:ptCount val="2"/>
                <c:pt idx="0">
                  <c:v>0.6</c:v>
                </c:pt>
                <c:pt idx="1">
                  <c:v>0.38</c:v>
                </c:pt>
              </c:numCache>
            </c:numRef>
          </c:val>
        </c:ser>
        <c:ser>
          <c:idx val="3"/>
          <c:order val="3"/>
          <c:tx>
            <c:strRef>
              <c:f>Sheet1!$E$1</c:f>
              <c:strCache>
                <c:ptCount val="1"/>
                <c:pt idx="0">
                  <c:v>Oct-Dec</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Highlands </c:v>
                </c:pt>
                <c:pt idx="1">
                  <c:v>All Day Trippers</c:v>
                </c:pt>
              </c:strCache>
            </c:strRef>
          </c:cat>
          <c:val>
            <c:numRef>
              <c:f>Sheet1!$E$2:$E$3</c:f>
              <c:numCache>
                <c:formatCode>0%</c:formatCode>
                <c:ptCount val="2"/>
                <c:pt idx="0">
                  <c:v>0.05</c:v>
                </c:pt>
                <c:pt idx="1">
                  <c:v>0.16</c:v>
                </c:pt>
              </c:numCache>
            </c:numRef>
          </c:val>
        </c:ser>
        <c:dLbls>
          <c:showLegendKey val="0"/>
          <c:showVal val="1"/>
          <c:showCatName val="0"/>
          <c:showSerName val="0"/>
          <c:showPercent val="0"/>
          <c:showBubbleSize val="0"/>
        </c:dLbls>
        <c:gapWidth val="49"/>
        <c:overlap val="100"/>
        <c:axId val="547703048"/>
        <c:axId val="547710888"/>
      </c:barChart>
      <c:catAx>
        <c:axId val="547703048"/>
        <c:scaling>
          <c:orientation val="minMax"/>
        </c:scaling>
        <c:delete val="0"/>
        <c:axPos val="b"/>
        <c:numFmt formatCode="General" sourceLinked="0"/>
        <c:majorTickMark val="none"/>
        <c:minorTickMark val="none"/>
        <c:tickLblPos val="nextTo"/>
        <c:txPr>
          <a:bodyPr/>
          <a:lstStyle/>
          <a:p>
            <a:pPr>
              <a:defRPr sz="600"/>
            </a:pPr>
            <a:endParaRPr lang="en-US"/>
          </a:p>
        </c:txPr>
        <c:crossAx val="547710888"/>
        <c:crosses val="autoZero"/>
        <c:auto val="1"/>
        <c:lblAlgn val="ctr"/>
        <c:lblOffset val="100"/>
        <c:noMultiLvlLbl val="0"/>
      </c:catAx>
      <c:valAx>
        <c:axId val="547710888"/>
        <c:scaling>
          <c:orientation val="minMax"/>
        </c:scaling>
        <c:delete val="1"/>
        <c:axPos val="l"/>
        <c:numFmt formatCode="0%" sourceLinked="1"/>
        <c:majorTickMark val="none"/>
        <c:minorTickMark val="none"/>
        <c:tickLblPos val="nextTo"/>
        <c:crossAx val="547703048"/>
        <c:crosses val="autoZero"/>
        <c:crossBetween val="between"/>
      </c:valAx>
    </c:plotArea>
    <c:legend>
      <c:legendPos val="b"/>
      <c:layout>
        <c:manualLayout>
          <c:xMode val="edge"/>
          <c:yMode val="edge"/>
          <c:x val="7.3199780437058378E-4"/>
          <c:y val="0.84698142630223361"/>
          <c:w val="0.99926800219562939"/>
          <c:h val="0.10612442945329363"/>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Independent</c:v>
                </c:pt>
              </c:strCache>
            </c:strRef>
          </c:tx>
          <c:spPr>
            <a:solidFill>
              <a:schemeClr val="tx1">
                <a:lumMod val="10000"/>
                <a:lumOff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Highlands </c:v>
                </c:pt>
                <c:pt idx="1">
                  <c:v>All Day Trippers</c:v>
                </c:pt>
              </c:strCache>
            </c:strRef>
          </c:cat>
          <c:val>
            <c:numRef>
              <c:f>Sheet1!$B$2:$B$3</c:f>
              <c:numCache>
                <c:formatCode>0%</c:formatCode>
                <c:ptCount val="2"/>
                <c:pt idx="0">
                  <c:v>0.71</c:v>
                </c:pt>
                <c:pt idx="1">
                  <c:v>0.75</c:v>
                </c:pt>
              </c:numCache>
            </c:numRef>
          </c:val>
        </c:ser>
        <c:ser>
          <c:idx val="1"/>
          <c:order val="1"/>
          <c:tx>
            <c:strRef>
              <c:f>Sheet1!$C$1</c:f>
              <c:strCache>
                <c:ptCount val="1"/>
                <c:pt idx="0">
                  <c:v>Package</c:v>
                </c:pt>
              </c:strCache>
            </c:strRef>
          </c:tx>
          <c:spPr>
            <a:solidFill>
              <a:schemeClr val="tx1">
                <a:lumMod val="75000"/>
                <a:lumOff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Highlands </c:v>
                </c:pt>
                <c:pt idx="1">
                  <c:v>All Day Trippers</c:v>
                </c:pt>
              </c:strCache>
            </c:strRef>
          </c:cat>
          <c:val>
            <c:numRef>
              <c:f>Sheet1!$C$2:$C$3</c:f>
              <c:numCache>
                <c:formatCode>0%</c:formatCode>
                <c:ptCount val="2"/>
                <c:pt idx="0">
                  <c:v>0.3</c:v>
                </c:pt>
                <c:pt idx="1">
                  <c:v>0.25</c:v>
                </c:pt>
              </c:numCache>
            </c:numRef>
          </c:val>
        </c:ser>
        <c:dLbls>
          <c:showLegendKey val="0"/>
          <c:showVal val="1"/>
          <c:showCatName val="0"/>
          <c:showSerName val="0"/>
          <c:showPercent val="0"/>
          <c:showBubbleSize val="0"/>
        </c:dLbls>
        <c:gapWidth val="49"/>
        <c:overlap val="100"/>
        <c:axId val="555789680"/>
        <c:axId val="555792032"/>
      </c:barChart>
      <c:catAx>
        <c:axId val="555789680"/>
        <c:scaling>
          <c:orientation val="minMax"/>
        </c:scaling>
        <c:delete val="0"/>
        <c:axPos val="b"/>
        <c:numFmt formatCode="General" sourceLinked="0"/>
        <c:majorTickMark val="none"/>
        <c:minorTickMark val="none"/>
        <c:tickLblPos val="nextTo"/>
        <c:txPr>
          <a:bodyPr/>
          <a:lstStyle/>
          <a:p>
            <a:pPr>
              <a:defRPr sz="600"/>
            </a:pPr>
            <a:endParaRPr lang="en-US"/>
          </a:p>
        </c:txPr>
        <c:crossAx val="555792032"/>
        <c:crosses val="autoZero"/>
        <c:auto val="1"/>
        <c:lblAlgn val="ctr"/>
        <c:lblOffset val="100"/>
        <c:noMultiLvlLbl val="0"/>
      </c:catAx>
      <c:valAx>
        <c:axId val="555792032"/>
        <c:scaling>
          <c:orientation val="minMax"/>
        </c:scaling>
        <c:delete val="1"/>
        <c:axPos val="l"/>
        <c:numFmt formatCode="0%" sourceLinked="1"/>
        <c:majorTickMark val="none"/>
        <c:minorTickMark val="none"/>
        <c:tickLblPos val="nextTo"/>
        <c:crossAx val="555789680"/>
        <c:crosses val="autoZero"/>
        <c:crossBetween val="between"/>
      </c:valAx>
    </c:plotArea>
    <c:legend>
      <c:legendPos val="b"/>
      <c:layout>
        <c:manualLayout>
          <c:xMode val="edge"/>
          <c:yMode val="edge"/>
          <c:x val="3.2355526775007859E-2"/>
          <c:y val="0.86109621103717549"/>
          <c:w val="0.95151912756551194"/>
          <c:h val="7.0826524042985187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chemeClr val="accent2">
                <a:lumMod val="75000"/>
              </a:schemeClr>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2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Aged 16-34 years</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Fife</c:v>
                </c:pt>
                <c:pt idx="1">
                  <c:v>All Day Trippers</c:v>
                </c:pt>
              </c:strCache>
            </c:strRef>
          </c:cat>
          <c:val>
            <c:numRef>
              <c:f>Sheet1!$B$2:$B$3</c:f>
              <c:numCache>
                <c:formatCode>0%</c:formatCode>
                <c:ptCount val="2"/>
                <c:pt idx="0">
                  <c:v>0.26</c:v>
                </c:pt>
                <c:pt idx="1">
                  <c:v>0.32</c:v>
                </c:pt>
              </c:numCache>
            </c:numRef>
          </c:val>
        </c:ser>
        <c:ser>
          <c:idx val="1"/>
          <c:order val="1"/>
          <c:tx>
            <c:strRef>
              <c:f>Sheet1!$C$1</c:f>
              <c:strCache>
                <c:ptCount val="1"/>
                <c:pt idx="0">
                  <c:v>Aged 35-54 years</c:v>
                </c:pt>
              </c:strCache>
            </c:strRef>
          </c:tx>
          <c:spPr>
            <a:solidFill>
              <a:schemeClr val="accent4"/>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Fife</c:v>
                </c:pt>
                <c:pt idx="1">
                  <c:v>All Day Trippers</c:v>
                </c:pt>
              </c:strCache>
            </c:strRef>
          </c:cat>
          <c:val>
            <c:numRef>
              <c:f>Sheet1!$C$2:$C$3</c:f>
              <c:numCache>
                <c:formatCode>0%</c:formatCode>
                <c:ptCount val="2"/>
                <c:pt idx="0">
                  <c:v>0.32</c:v>
                </c:pt>
                <c:pt idx="1">
                  <c:v>0.43</c:v>
                </c:pt>
              </c:numCache>
            </c:numRef>
          </c:val>
        </c:ser>
        <c:ser>
          <c:idx val="2"/>
          <c:order val="2"/>
          <c:tx>
            <c:strRef>
              <c:f>Sheet1!$D$1</c:f>
              <c:strCache>
                <c:ptCount val="1"/>
                <c:pt idx="0">
                  <c:v>Aged 55 years or over</c:v>
                </c:pt>
              </c:strCache>
            </c:strRef>
          </c:tx>
          <c:spPr>
            <a:solidFill>
              <a:srgbClr val="646363"/>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Fife</c:v>
                </c:pt>
                <c:pt idx="1">
                  <c:v>All Day Trippers</c:v>
                </c:pt>
              </c:strCache>
            </c:strRef>
          </c:cat>
          <c:val>
            <c:numRef>
              <c:f>Sheet1!$D$2:$D$3</c:f>
              <c:numCache>
                <c:formatCode>0%</c:formatCode>
                <c:ptCount val="2"/>
                <c:pt idx="0">
                  <c:v>0.42</c:v>
                </c:pt>
                <c:pt idx="1">
                  <c:v>0.25</c:v>
                </c:pt>
              </c:numCache>
            </c:numRef>
          </c:val>
        </c:ser>
        <c:dLbls>
          <c:showLegendKey val="0"/>
          <c:showVal val="1"/>
          <c:showCatName val="0"/>
          <c:showSerName val="0"/>
          <c:showPercent val="0"/>
          <c:showBubbleSize val="0"/>
        </c:dLbls>
        <c:gapWidth val="49"/>
        <c:overlap val="100"/>
        <c:axId val="555843384"/>
        <c:axId val="555841032"/>
      </c:barChart>
      <c:catAx>
        <c:axId val="555843384"/>
        <c:scaling>
          <c:orientation val="minMax"/>
        </c:scaling>
        <c:delete val="0"/>
        <c:axPos val="b"/>
        <c:numFmt formatCode="General" sourceLinked="0"/>
        <c:majorTickMark val="none"/>
        <c:minorTickMark val="none"/>
        <c:tickLblPos val="nextTo"/>
        <c:txPr>
          <a:bodyPr/>
          <a:lstStyle/>
          <a:p>
            <a:pPr>
              <a:defRPr sz="600"/>
            </a:pPr>
            <a:endParaRPr lang="en-US"/>
          </a:p>
        </c:txPr>
        <c:crossAx val="555841032"/>
        <c:crosses val="autoZero"/>
        <c:auto val="1"/>
        <c:lblAlgn val="ctr"/>
        <c:lblOffset val="100"/>
        <c:noMultiLvlLbl val="0"/>
      </c:catAx>
      <c:valAx>
        <c:axId val="555841032"/>
        <c:scaling>
          <c:orientation val="minMax"/>
        </c:scaling>
        <c:delete val="1"/>
        <c:axPos val="l"/>
        <c:numFmt formatCode="0%" sourceLinked="1"/>
        <c:majorTickMark val="none"/>
        <c:minorTickMark val="none"/>
        <c:tickLblPos val="nextTo"/>
        <c:crossAx val="555843384"/>
        <c:crosses val="autoZero"/>
        <c:crossBetween val="between"/>
      </c:valAx>
    </c:plotArea>
    <c:legend>
      <c:legendPos val="b"/>
      <c:layout>
        <c:manualLayout>
          <c:xMode val="edge"/>
          <c:yMode val="edge"/>
          <c:x val="0"/>
          <c:y val="0.86597901418973122"/>
          <c:w val="1"/>
          <c:h val="0.13273953983345216"/>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2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Male</c:v>
                </c:pt>
              </c:strCache>
            </c:strRef>
          </c:tx>
          <c:spPr>
            <a:solidFill>
              <a:schemeClr val="accent5"/>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Fife</c:v>
                </c:pt>
                <c:pt idx="1">
                  <c:v>All Day Trippers</c:v>
                </c:pt>
              </c:strCache>
            </c:strRef>
          </c:cat>
          <c:val>
            <c:numRef>
              <c:f>Sheet1!$B$2:$B$3</c:f>
              <c:numCache>
                <c:formatCode>0%</c:formatCode>
                <c:ptCount val="2"/>
                <c:pt idx="0">
                  <c:v>0.52</c:v>
                </c:pt>
                <c:pt idx="1">
                  <c:v>0.51</c:v>
                </c:pt>
              </c:numCache>
            </c:numRef>
          </c:val>
        </c:ser>
        <c:ser>
          <c:idx val="1"/>
          <c:order val="1"/>
          <c:tx>
            <c:strRef>
              <c:f>Sheet1!$C$1</c:f>
              <c:strCache>
                <c:ptCount val="1"/>
                <c:pt idx="0">
                  <c:v>Female</c:v>
                </c:pt>
              </c:strCache>
            </c:strRef>
          </c:tx>
          <c:spPr>
            <a:solidFill>
              <a:schemeClr val="accent2">
                <a:lumMod val="40000"/>
                <a:lumOff val="6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Fife</c:v>
                </c:pt>
                <c:pt idx="1">
                  <c:v>All Day Trippers</c:v>
                </c:pt>
              </c:strCache>
            </c:strRef>
          </c:cat>
          <c:val>
            <c:numRef>
              <c:f>Sheet1!$C$2:$C$3</c:f>
              <c:numCache>
                <c:formatCode>0%</c:formatCode>
                <c:ptCount val="2"/>
                <c:pt idx="0">
                  <c:v>0.48</c:v>
                </c:pt>
                <c:pt idx="1">
                  <c:v>0.49</c:v>
                </c:pt>
              </c:numCache>
            </c:numRef>
          </c:val>
        </c:ser>
        <c:dLbls>
          <c:showLegendKey val="0"/>
          <c:showVal val="1"/>
          <c:showCatName val="0"/>
          <c:showSerName val="0"/>
          <c:showPercent val="0"/>
          <c:showBubbleSize val="0"/>
        </c:dLbls>
        <c:gapWidth val="49"/>
        <c:overlap val="100"/>
        <c:axId val="540284976"/>
        <c:axId val="540280272"/>
      </c:barChart>
      <c:catAx>
        <c:axId val="540284976"/>
        <c:scaling>
          <c:orientation val="minMax"/>
        </c:scaling>
        <c:delete val="0"/>
        <c:axPos val="b"/>
        <c:numFmt formatCode="General" sourceLinked="0"/>
        <c:majorTickMark val="none"/>
        <c:minorTickMark val="none"/>
        <c:tickLblPos val="nextTo"/>
        <c:txPr>
          <a:bodyPr/>
          <a:lstStyle/>
          <a:p>
            <a:pPr>
              <a:defRPr sz="600"/>
            </a:pPr>
            <a:endParaRPr lang="en-US"/>
          </a:p>
        </c:txPr>
        <c:crossAx val="540280272"/>
        <c:crosses val="autoZero"/>
        <c:auto val="1"/>
        <c:lblAlgn val="ctr"/>
        <c:lblOffset val="100"/>
        <c:noMultiLvlLbl val="0"/>
      </c:catAx>
      <c:valAx>
        <c:axId val="540280272"/>
        <c:scaling>
          <c:orientation val="minMax"/>
        </c:scaling>
        <c:delete val="1"/>
        <c:axPos val="l"/>
        <c:numFmt formatCode="0%" sourceLinked="1"/>
        <c:majorTickMark val="none"/>
        <c:minorTickMark val="none"/>
        <c:tickLblPos val="nextTo"/>
        <c:crossAx val="540284976"/>
        <c:crosses val="autoZero"/>
        <c:crossBetween val="between"/>
      </c:valAx>
    </c:plotArea>
    <c:legend>
      <c:legendPos val="b"/>
      <c:layout>
        <c:manualLayout>
          <c:xMode val="edge"/>
          <c:yMode val="edge"/>
          <c:x val="0.12554654137407381"/>
          <c:y val="0.83161726544551828"/>
          <c:w val="0.71784440182327502"/>
          <c:h val="7.4052432517661734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2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Air</c:v>
                </c:pt>
              </c:strCache>
            </c:strRef>
          </c:tx>
          <c:spPr>
            <a:solidFill>
              <a:srgbClr val="C0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Fife</c:v>
                </c:pt>
                <c:pt idx="1">
                  <c:v>All Day Trippers</c:v>
                </c:pt>
              </c:strCache>
            </c:strRef>
          </c:cat>
          <c:val>
            <c:numRef>
              <c:f>Sheet1!$B$2:$B$3</c:f>
              <c:numCache>
                <c:formatCode>0%</c:formatCode>
                <c:ptCount val="2"/>
                <c:pt idx="0">
                  <c:v>0.88</c:v>
                </c:pt>
                <c:pt idx="1">
                  <c:v>0.59</c:v>
                </c:pt>
              </c:numCache>
            </c:numRef>
          </c:val>
        </c:ser>
        <c:ser>
          <c:idx val="1"/>
          <c:order val="1"/>
          <c:tx>
            <c:strRef>
              <c:f>Sheet1!$C$1</c:f>
              <c:strCache>
                <c:ptCount val="1"/>
                <c:pt idx="0">
                  <c:v>Foot</c:v>
                </c:pt>
              </c:strCache>
            </c:strRef>
          </c:tx>
          <c:spPr>
            <a:solidFill>
              <a:schemeClr val="bg2">
                <a:lumMod val="60000"/>
                <a:lumOff val="4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Fife</c:v>
                </c:pt>
                <c:pt idx="1">
                  <c:v>All Day Trippers</c:v>
                </c:pt>
              </c:strCache>
            </c:strRef>
          </c:cat>
          <c:val>
            <c:numRef>
              <c:f>Sheet1!$C$2:$C$3</c:f>
              <c:numCache>
                <c:formatCode>0%</c:formatCode>
                <c:ptCount val="2"/>
                <c:pt idx="1">
                  <c:v>0.1</c:v>
                </c:pt>
              </c:numCache>
            </c:numRef>
          </c:val>
        </c:ser>
        <c:ser>
          <c:idx val="2"/>
          <c:order val="2"/>
          <c:tx>
            <c:strRef>
              <c:f>Sheet1!$D$1</c:f>
              <c:strCache>
                <c:ptCount val="1"/>
                <c:pt idx="0">
                  <c:v>Private Vehicle</c:v>
                </c:pt>
              </c:strCache>
            </c:strRef>
          </c:tx>
          <c:spPr>
            <a:solidFill>
              <a:schemeClr val="accent6">
                <a:lumMod val="50000"/>
              </a:schemeClr>
            </a:solidFill>
          </c:spPr>
          <c:invertIfNegative val="0"/>
          <c:dLbls>
            <c:spPr>
              <a:noFill/>
              <a:ln>
                <a:noFill/>
              </a:ln>
              <a:effectLst/>
            </c:spPr>
            <c:txPr>
              <a:bodyPr/>
              <a:lstStyle/>
              <a:p>
                <a:pPr>
                  <a:defRPr sz="7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Fife</c:v>
                </c:pt>
                <c:pt idx="1">
                  <c:v>All Day Trippers</c:v>
                </c:pt>
              </c:strCache>
            </c:strRef>
          </c:cat>
          <c:val>
            <c:numRef>
              <c:f>Sheet1!$D$2:$D$3</c:f>
              <c:numCache>
                <c:formatCode>0%</c:formatCode>
                <c:ptCount val="2"/>
                <c:pt idx="0">
                  <c:v>0.04</c:v>
                </c:pt>
                <c:pt idx="1">
                  <c:v>0.14000000000000001</c:v>
                </c:pt>
              </c:numCache>
            </c:numRef>
          </c:val>
        </c:ser>
        <c:ser>
          <c:idx val="3"/>
          <c:order val="3"/>
          <c:tx>
            <c:strRef>
              <c:f>Sheet1!$E$1</c:f>
              <c:strCache>
                <c:ptCount val="1"/>
                <c:pt idx="0">
                  <c:v>Coach</c:v>
                </c:pt>
              </c:strCache>
            </c:strRef>
          </c:tx>
          <c:spPr>
            <a:solidFill>
              <a:schemeClr val="bg1">
                <a:lumMod val="6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Fife</c:v>
                </c:pt>
                <c:pt idx="1">
                  <c:v>All Day Trippers</c:v>
                </c:pt>
              </c:strCache>
            </c:strRef>
          </c:cat>
          <c:val>
            <c:numRef>
              <c:f>Sheet1!$E$2:$E$3</c:f>
              <c:numCache>
                <c:formatCode>0%</c:formatCode>
                <c:ptCount val="2"/>
                <c:pt idx="0">
                  <c:v>0.09</c:v>
                </c:pt>
                <c:pt idx="1">
                  <c:v>0.17</c:v>
                </c:pt>
              </c:numCache>
            </c:numRef>
          </c:val>
        </c:ser>
        <c:dLbls>
          <c:showLegendKey val="0"/>
          <c:showVal val="1"/>
          <c:showCatName val="0"/>
          <c:showSerName val="0"/>
          <c:showPercent val="0"/>
          <c:showBubbleSize val="0"/>
        </c:dLbls>
        <c:gapWidth val="49"/>
        <c:overlap val="100"/>
        <c:axId val="538970512"/>
        <c:axId val="538966200"/>
      </c:barChart>
      <c:catAx>
        <c:axId val="538970512"/>
        <c:scaling>
          <c:orientation val="minMax"/>
        </c:scaling>
        <c:delete val="0"/>
        <c:axPos val="b"/>
        <c:numFmt formatCode="General" sourceLinked="0"/>
        <c:majorTickMark val="none"/>
        <c:minorTickMark val="none"/>
        <c:tickLblPos val="nextTo"/>
        <c:txPr>
          <a:bodyPr/>
          <a:lstStyle/>
          <a:p>
            <a:pPr>
              <a:defRPr sz="600"/>
            </a:pPr>
            <a:endParaRPr lang="en-US"/>
          </a:p>
        </c:txPr>
        <c:crossAx val="538966200"/>
        <c:crosses val="autoZero"/>
        <c:auto val="1"/>
        <c:lblAlgn val="ctr"/>
        <c:lblOffset val="100"/>
        <c:noMultiLvlLbl val="0"/>
      </c:catAx>
      <c:valAx>
        <c:axId val="538966200"/>
        <c:scaling>
          <c:orientation val="minMax"/>
        </c:scaling>
        <c:delete val="1"/>
        <c:axPos val="l"/>
        <c:numFmt formatCode="0%" sourceLinked="1"/>
        <c:majorTickMark val="none"/>
        <c:minorTickMark val="none"/>
        <c:tickLblPos val="nextTo"/>
        <c:crossAx val="538970512"/>
        <c:crosses val="autoZero"/>
        <c:crossBetween val="between"/>
      </c:valAx>
    </c:plotArea>
    <c:legend>
      <c:legendPos val="b"/>
      <c:layout>
        <c:manualLayout>
          <c:xMode val="edge"/>
          <c:yMode val="edge"/>
          <c:x val="4.5782782545438286E-2"/>
          <c:y val="0.8367386523977568"/>
          <c:w val="0.95035770902360273"/>
          <c:h val="0.12529637989080408"/>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2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95360210205647"/>
          <c:y val="5.6335256474622723E-2"/>
          <c:w val="0.76409279579588707"/>
          <c:h val="0.64142693139659945"/>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Fife</c:v>
                </c:pt>
                <c:pt idx="1">
                  <c:v>All Day Trippers</c:v>
                </c:pt>
              </c:strCache>
            </c:strRef>
          </c:cat>
          <c:val>
            <c:numRef>
              <c:f>Sheet1!$B$2:$B$3</c:f>
              <c:numCache>
                <c:formatCode>0%</c:formatCode>
                <c:ptCount val="2"/>
                <c:pt idx="0">
                  <c:v>0.01</c:v>
                </c:pt>
                <c:pt idx="1">
                  <c:v>0.2</c:v>
                </c:pt>
              </c:numCache>
            </c:numRef>
          </c:val>
        </c:ser>
        <c:ser>
          <c:idx val="1"/>
          <c:order val="1"/>
          <c:tx>
            <c:strRef>
              <c:f>Sheet1!$C$1</c:f>
              <c:strCache>
                <c:ptCount val="1"/>
                <c:pt idx="0">
                  <c:v>4-7 nights</c:v>
                </c:pt>
              </c:strCache>
            </c:strRef>
          </c:tx>
          <c:spPr>
            <a:solidFill>
              <a:schemeClr val="accent6">
                <a:lumMod val="75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Fife</c:v>
                </c:pt>
                <c:pt idx="1">
                  <c:v>All Day Trippers</c:v>
                </c:pt>
              </c:strCache>
            </c:strRef>
          </c:cat>
          <c:val>
            <c:numRef>
              <c:f>Sheet1!$C$2:$C$3</c:f>
              <c:numCache>
                <c:formatCode>0%</c:formatCode>
                <c:ptCount val="2"/>
                <c:pt idx="0">
                  <c:v>0.38</c:v>
                </c:pt>
                <c:pt idx="1">
                  <c:v>0.45</c:v>
                </c:pt>
              </c:numCache>
            </c:numRef>
          </c:val>
        </c:ser>
        <c:ser>
          <c:idx val="2"/>
          <c:order val="2"/>
          <c:tx>
            <c:strRef>
              <c:f>Sheet1!$D$1</c:f>
              <c:strCache>
                <c:ptCount val="1"/>
                <c:pt idx="0">
                  <c:v>8-14 nights</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Fife</c:v>
                </c:pt>
                <c:pt idx="1">
                  <c:v>All Day Trippers</c:v>
                </c:pt>
              </c:strCache>
            </c:strRef>
          </c:cat>
          <c:val>
            <c:numRef>
              <c:f>Sheet1!$D$2:$D$3</c:f>
              <c:numCache>
                <c:formatCode>0%</c:formatCode>
                <c:ptCount val="2"/>
                <c:pt idx="0">
                  <c:v>0.53</c:v>
                </c:pt>
                <c:pt idx="1">
                  <c:v>0.25</c:v>
                </c:pt>
              </c:numCache>
            </c:numRef>
          </c:val>
        </c:ser>
        <c:ser>
          <c:idx val="3"/>
          <c:order val="3"/>
          <c:tx>
            <c:strRef>
              <c:f>Sheet1!$E$1</c:f>
              <c:strCache>
                <c:ptCount val="1"/>
                <c:pt idx="0">
                  <c:v>15+ nights</c:v>
                </c:pt>
              </c:strCache>
            </c:strRef>
          </c:tx>
          <c:spPr>
            <a:solidFill>
              <a:schemeClr val="accent6">
                <a:lumMod val="25000"/>
              </a:schemeClr>
            </a:solidFill>
          </c:spPr>
          <c:invertIfNegative val="0"/>
          <c:dLbls>
            <c:spPr>
              <a:noFill/>
              <a:ln>
                <a:noFill/>
              </a:ln>
              <a:effectLst/>
            </c:spPr>
            <c:txPr>
              <a:bodyPr/>
              <a:lstStyle/>
              <a:p>
                <a:pPr>
                  <a:defRPr sz="7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Fife</c:v>
                </c:pt>
                <c:pt idx="1">
                  <c:v>All Day Trippers</c:v>
                </c:pt>
              </c:strCache>
            </c:strRef>
          </c:cat>
          <c:val>
            <c:numRef>
              <c:f>Sheet1!$E$2:$E$3</c:f>
              <c:numCache>
                <c:formatCode>0%</c:formatCode>
                <c:ptCount val="2"/>
                <c:pt idx="0">
                  <c:v>7.0000000000000007E-2</c:v>
                </c:pt>
                <c:pt idx="1">
                  <c:v>0.11</c:v>
                </c:pt>
              </c:numCache>
            </c:numRef>
          </c:val>
        </c:ser>
        <c:dLbls>
          <c:showLegendKey val="0"/>
          <c:showVal val="1"/>
          <c:showCatName val="0"/>
          <c:showSerName val="0"/>
          <c:showPercent val="0"/>
          <c:showBubbleSize val="0"/>
        </c:dLbls>
        <c:gapWidth val="49"/>
        <c:overlap val="100"/>
        <c:axId val="538962280"/>
        <c:axId val="538963064"/>
      </c:barChart>
      <c:catAx>
        <c:axId val="538962280"/>
        <c:scaling>
          <c:orientation val="minMax"/>
        </c:scaling>
        <c:delete val="0"/>
        <c:axPos val="b"/>
        <c:numFmt formatCode="General" sourceLinked="0"/>
        <c:majorTickMark val="none"/>
        <c:minorTickMark val="none"/>
        <c:tickLblPos val="nextTo"/>
        <c:txPr>
          <a:bodyPr/>
          <a:lstStyle/>
          <a:p>
            <a:pPr>
              <a:defRPr sz="600"/>
            </a:pPr>
            <a:endParaRPr lang="en-US"/>
          </a:p>
        </c:txPr>
        <c:crossAx val="538963064"/>
        <c:crosses val="autoZero"/>
        <c:auto val="1"/>
        <c:lblAlgn val="ctr"/>
        <c:lblOffset val="100"/>
        <c:noMultiLvlLbl val="0"/>
      </c:catAx>
      <c:valAx>
        <c:axId val="538963064"/>
        <c:scaling>
          <c:orientation val="minMax"/>
        </c:scaling>
        <c:delete val="1"/>
        <c:axPos val="l"/>
        <c:numFmt formatCode="0%" sourceLinked="1"/>
        <c:majorTickMark val="none"/>
        <c:minorTickMark val="none"/>
        <c:tickLblPos val="nextTo"/>
        <c:crossAx val="538962280"/>
        <c:crosses val="autoZero"/>
        <c:crossBetween val="between"/>
      </c:valAx>
    </c:plotArea>
    <c:legend>
      <c:legendPos val="b"/>
      <c:layout>
        <c:manualLayout>
          <c:xMode val="edge"/>
          <c:yMode val="edge"/>
          <c:x val="7.3207749308097495E-4"/>
          <c:y val="0.82242583171200334"/>
          <c:w val="0.99926800219562939"/>
          <c:h val="9.6683317223143689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2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406386616858499"/>
          <c:y val="5.6335256474622723E-2"/>
          <c:w val="0.84086570032785413"/>
          <c:h val="0.75853679971020649"/>
        </c:manualLayout>
      </c:layout>
      <c:barChart>
        <c:barDir val="bar"/>
        <c:grouping val="stacked"/>
        <c:varyColors val="0"/>
        <c:ser>
          <c:idx val="0"/>
          <c:order val="0"/>
          <c:tx>
            <c:strRef>
              <c:f>Sheet1!$B$1</c:f>
              <c:strCache>
                <c:ptCount val="1"/>
                <c:pt idx="0">
                  <c:v>France</c:v>
                </c:pt>
              </c:strCache>
            </c:strRef>
          </c:tx>
          <c:spPr>
            <a:solidFill>
              <a:srgbClr val="00B05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Fife</c:v>
                </c:pt>
                <c:pt idx="1">
                  <c:v>All Day Trippers</c:v>
                </c:pt>
              </c:strCache>
            </c:strRef>
          </c:cat>
          <c:val>
            <c:numRef>
              <c:f>Sheet1!$B$2:$B$3</c:f>
              <c:numCache>
                <c:formatCode>0%</c:formatCode>
                <c:ptCount val="2"/>
                <c:pt idx="0">
                  <c:v>0.14000000000000001</c:v>
                </c:pt>
                <c:pt idx="1">
                  <c:v>0.14000000000000001</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Fife</c:v>
                </c:pt>
                <c:pt idx="1">
                  <c:v>All Day Trippers</c:v>
                </c:pt>
              </c:strCache>
            </c:strRef>
          </c:cat>
          <c:val>
            <c:numRef>
              <c:f>Sheet1!$C$2:$C$3</c:f>
              <c:numCache>
                <c:formatCode>0%</c:formatCode>
                <c:ptCount val="2"/>
                <c:pt idx="0">
                  <c:v>0.37</c:v>
                </c:pt>
                <c:pt idx="1">
                  <c:v>0.15</c:v>
                </c:pt>
              </c:numCache>
            </c:numRef>
          </c:val>
        </c:ser>
        <c:ser>
          <c:idx val="2"/>
          <c:order val="2"/>
          <c:tx>
            <c:strRef>
              <c:f>Sheet1!$D$1</c:f>
              <c:strCache>
                <c:ptCount val="1"/>
                <c:pt idx="0">
                  <c:v>Germany</c:v>
                </c:pt>
              </c:strCache>
            </c:strRef>
          </c:tx>
          <c:spPr>
            <a:solidFill>
              <a:schemeClr val="accent6">
                <a:lumMod val="7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Fife</c:v>
                </c:pt>
                <c:pt idx="1">
                  <c:v>All Day Trippers</c:v>
                </c:pt>
              </c:strCache>
            </c:strRef>
          </c:cat>
          <c:val>
            <c:numRef>
              <c:f>Sheet1!$D$2:$D$3</c:f>
              <c:numCache>
                <c:formatCode>0%</c:formatCode>
                <c:ptCount val="2"/>
                <c:pt idx="0">
                  <c:v>0.11</c:v>
                </c:pt>
                <c:pt idx="1">
                  <c:v>0.14000000000000001</c:v>
                </c:pt>
              </c:numCache>
            </c:numRef>
          </c:val>
        </c:ser>
        <c:ser>
          <c:idx val="3"/>
          <c:order val="3"/>
          <c:tx>
            <c:strRef>
              <c:f>Sheet1!$E$1</c:f>
              <c:strCache>
                <c:ptCount val="1"/>
                <c:pt idx="0">
                  <c:v>Nordics</c:v>
                </c:pt>
              </c:strCache>
            </c:strRef>
          </c:tx>
          <c:spPr>
            <a:solidFill>
              <a:schemeClr val="accent5">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Fife</c:v>
                </c:pt>
                <c:pt idx="1">
                  <c:v>All Day Trippers</c:v>
                </c:pt>
              </c:strCache>
            </c:strRef>
          </c:cat>
          <c:val>
            <c:numRef>
              <c:f>Sheet1!$E$2:$E$3</c:f>
              <c:numCache>
                <c:formatCode>0%</c:formatCode>
                <c:ptCount val="2"/>
                <c:pt idx="0">
                  <c:v>0.01</c:v>
                </c:pt>
                <c:pt idx="1">
                  <c:v>0.06</c:v>
                </c:pt>
              </c:numCache>
            </c:numRef>
          </c:val>
        </c:ser>
        <c:ser>
          <c:idx val="4"/>
          <c:order val="4"/>
          <c:tx>
            <c:strRef>
              <c:f>Sheet1!$F$1</c:f>
              <c:strCache>
                <c:ptCount val="1"/>
                <c:pt idx="0">
                  <c:v>Italy</c:v>
                </c:pt>
              </c:strCache>
            </c:strRef>
          </c:tx>
          <c:spPr>
            <a:solidFill>
              <a:schemeClr val="bg2">
                <a:lumMod val="75000"/>
              </a:schemeClr>
            </a:solidFill>
          </c:spPr>
          <c:invertIfNegative val="0"/>
          <c:dLbls>
            <c:spPr>
              <a:noFill/>
              <a:ln>
                <a:noFill/>
              </a:ln>
              <a:effectLst/>
            </c:spPr>
            <c:txPr>
              <a:bodyPr/>
              <a:lstStyle/>
              <a:p>
                <a:pPr>
                  <a:defRPr sz="7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Fife</c:v>
                </c:pt>
                <c:pt idx="1">
                  <c:v>All Day Trippers</c:v>
                </c:pt>
              </c:strCache>
            </c:strRef>
          </c:cat>
          <c:val>
            <c:numRef>
              <c:f>Sheet1!$F$2:$F$3</c:f>
              <c:numCache>
                <c:formatCode>0%</c:formatCode>
                <c:ptCount val="2"/>
                <c:pt idx="0">
                  <c:v>7.0000000000000007E-2</c:v>
                </c:pt>
                <c:pt idx="1">
                  <c:v>0.04</c:v>
                </c:pt>
              </c:numCache>
            </c:numRef>
          </c:val>
        </c:ser>
        <c:ser>
          <c:idx val="5"/>
          <c:order val="5"/>
          <c:tx>
            <c:strRef>
              <c:f>Sheet1!$G$1</c:f>
              <c:strCache>
                <c:ptCount val="1"/>
                <c:pt idx="0">
                  <c:v>Spain</c:v>
                </c:pt>
              </c:strCache>
            </c:strRef>
          </c:tx>
          <c:spPr>
            <a:solidFill>
              <a:schemeClr val="bg2">
                <a:lumMod val="60000"/>
                <a:lumOff val="40000"/>
              </a:schemeClr>
            </a:solidFill>
          </c:spPr>
          <c:invertIfNegative val="0"/>
          <c:dLbls>
            <c:dLbl>
              <c:idx val="0"/>
              <c:delete val="1"/>
              <c:extLst>
                <c:ext xmlns:c15="http://schemas.microsoft.com/office/drawing/2012/chart" uri="{CE6537A1-D6FC-4f65-9D91-7224C49458BB}"/>
              </c:extLst>
            </c:dLbl>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Fife</c:v>
                </c:pt>
                <c:pt idx="1">
                  <c:v>All Day Trippers</c:v>
                </c:pt>
              </c:strCache>
            </c:strRef>
          </c:cat>
          <c:val>
            <c:numRef>
              <c:f>Sheet1!$G$2:$G$3</c:f>
              <c:numCache>
                <c:formatCode>0%</c:formatCode>
                <c:ptCount val="2"/>
                <c:pt idx="0">
                  <c:v>0.01</c:v>
                </c:pt>
                <c:pt idx="1">
                  <c:v>0.03</c:v>
                </c:pt>
              </c:numCache>
            </c:numRef>
          </c:val>
        </c:ser>
        <c:ser>
          <c:idx val="6"/>
          <c:order val="6"/>
          <c:tx>
            <c:strRef>
              <c:f>Sheet1!$H$1</c:f>
              <c:strCache>
                <c:ptCount val="1"/>
                <c:pt idx="0">
                  <c:v>Netherlands</c:v>
                </c:pt>
              </c:strCache>
            </c:strRef>
          </c:tx>
          <c:spPr>
            <a:solidFill>
              <a:srgbClr val="FFC000"/>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Fife</c:v>
                </c:pt>
                <c:pt idx="1">
                  <c:v>All Day Trippers</c:v>
                </c:pt>
              </c:strCache>
            </c:strRef>
          </c:cat>
          <c:val>
            <c:numRef>
              <c:f>Sheet1!$H$2:$H$3</c:f>
              <c:numCache>
                <c:formatCode>0%</c:formatCode>
                <c:ptCount val="2"/>
                <c:pt idx="0">
                  <c:v>0.02</c:v>
                </c:pt>
                <c:pt idx="1">
                  <c:v>0.06</c:v>
                </c:pt>
              </c:numCache>
            </c:numRef>
          </c:val>
        </c:ser>
        <c:ser>
          <c:idx val="7"/>
          <c:order val="7"/>
          <c:tx>
            <c:strRef>
              <c:f>Sheet1!$I$1</c:f>
              <c:strCache>
                <c:ptCount val="1"/>
                <c:pt idx="0">
                  <c:v>Australia</c:v>
                </c:pt>
              </c:strCache>
            </c:strRef>
          </c:tx>
          <c:spPr>
            <a:solidFill>
              <a:schemeClr val="accent2">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Fife</c:v>
                </c:pt>
                <c:pt idx="1">
                  <c:v>All Day Trippers</c:v>
                </c:pt>
              </c:strCache>
            </c:strRef>
          </c:cat>
          <c:val>
            <c:numRef>
              <c:f>Sheet1!$I$2:$I$3</c:f>
              <c:numCache>
                <c:formatCode>0%</c:formatCode>
                <c:ptCount val="2"/>
                <c:pt idx="0">
                  <c:v>0.06</c:v>
                </c:pt>
                <c:pt idx="1">
                  <c:v>0.04</c:v>
                </c:pt>
              </c:numCache>
            </c:numRef>
          </c:val>
        </c:ser>
        <c:ser>
          <c:idx val="8"/>
          <c:order val="8"/>
          <c:tx>
            <c:strRef>
              <c:f>Sheet1!$J$1</c:f>
              <c:strCache>
                <c:ptCount val="1"/>
                <c:pt idx="0">
                  <c:v>China</c:v>
                </c:pt>
              </c:strCache>
            </c:strRef>
          </c:tx>
          <c:spPr>
            <a:solidFill>
              <a:schemeClr val="accent2">
                <a:lumMod val="20000"/>
                <a:lumOff val="80000"/>
              </a:schemeClr>
            </a:solidFill>
          </c:spPr>
          <c:invertIfNegative val="0"/>
          <c:dLbls>
            <c:delete val="1"/>
          </c:dLbls>
          <c:cat>
            <c:strRef>
              <c:f>Sheet1!$A$2:$A$3</c:f>
              <c:strCache>
                <c:ptCount val="2"/>
                <c:pt idx="0">
                  <c:v>Day Trippers to Fife</c:v>
                </c:pt>
                <c:pt idx="1">
                  <c:v>All Day Trippers</c:v>
                </c:pt>
              </c:strCache>
            </c:strRef>
          </c:cat>
          <c:val>
            <c:numRef>
              <c:f>Sheet1!$J$2:$J$3</c:f>
              <c:numCache>
                <c:formatCode>0%</c:formatCode>
                <c:ptCount val="2"/>
                <c:pt idx="0">
                  <c:v>0</c:v>
                </c:pt>
                <c:pt idx="1">
                  <c:v>0.01</c:v>
                </c:pt>
              </c:numCache>
            </c:numRef>
          </c:val>
        </c:ser>
        <c:ser>
          <c:idx val="9"/>
          <c:order val="9"/>
          <c:tx>
            <c:strRef>
              <c:f>Sheet1!$K$1</c:f>
              <c:strCache>
                <c:ptCount val="1"/>
                <c:pt idx="0">
                  <c:v>Other</c:v>
                </c:pt>
              </c:strCache>
            </c:strRef>
          </c:tx>
          <c:spPr>
            <a:solidFill>
              <a:schemeClr val="bg1">
                <a:lumMod val="8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Fife</c:v>
                </c:pt>
                <c:pt idx="1">
                  <c:v>All Day Trippers</c:v>
                </c:pt>
              </c:strCache>
            </c:strRef>
          </c:cat>
          <c:val>
            <c:numRef>
              <c:f>Sheet1!$K$2:$K$3</c:f>
              <c:numCache>
                <c:formatCode>0%</c:formatCode>
                <c:ptCount val="2"/>
                <c:pt idx="0">
                  <c:v>0.21</c:v>
                </c:pt>
                <c:pt idx="1">
                  <c:v>0.33</c:v>
                </c:pt>
              </c:numCache>
            </c:numRef>
          </c:val>
        </c:ser>
        <c:dLbls>
          <c:showLegendKey val="0"/>
          <c:showVal val="1"/>
          <c:showCatName val="0"/>
          <c:showSerName val="0"/>
          <c:showPercent val="0"/>
          <c:showBubbleSize val="0"/>
        </c:dLbls>
        <c:gapWidth val="49"/>
        <c:overlap val="100"/>
        <c:axId val="513062576"/>
        <c:axId val="513058264"/>
      </c:barChart>
      <c:catAx>
        <c:axId val="513062576"/>
        <c:scaling>
          <c:orientation val="minMax"/>
        </c:scaling>
        <c:delete val="0"/>
        <c:axPos val="l"/>
        <c:numFmt formatCode="General" sourceLinked="0"/>
        <c:majorTickMark val="none"/>
        <c:minorTickMark val="none"/>
        <c:tickLblPos val="nextTo"/>
        <c:txPr>
          <a:bodyPr/>
          <a:lstStyle/>
          <a:p>
            <a:pPr>
              <a:defRPr sz="700"/>
            </a:pPr>
            <a:endParaRPr lang="en-US"/>
          </a:p>
        </c:txPr>
        <c:crossAx val="513058264"/>
        <c:crosses val="autoZero"/>
        <c:auto val="1"/>
        <c:lblAlgn val="ctr"/>
        <c:lblOffset val="100"/>
        <c:noMultiLvlLbl val="0"/>
      </c:catAx>
      <c:valAx>
        <c:axId val="513058264"/>
        <c:scaling>
          <c:orientation val="minMax"/>
          <c:max val="1"/>
        </c:scaling>
        <c:delete val="1"/>
        <c:axPos val="b"/>
        <c:numFmt formatCode="0%" sourceLinked="1"/>
        <c:majorTickMark val="out"/>
        <c:minorTickMark val="none"/>
        <c:tickLblPos val="nextTo"/>
        <c:crossAx val="513062576"/>
        <c:crosses val="autoZero"/>
        <c:crossBetween val="between"/>
      </c:valAx>
    </c:plotArea>
    <c:legend>
      <c:legendPos val="b"/>
      <c:layout>
        <c:manualLayout>
          <c:xMode val="edge"/>
          <c:yMode val="edge"/>
          <c:x val="0.12708242353688706"/>
          <c:y val="0.86174574901562351"/>
          <c:w val="0.7633755648195728"/>
          <c:h val="9.5024013693289222E-2"/>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2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Jan-Mar</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Fife</c:v>
                </c:pt>
                <c:pt idx="1">
                  <c:v>All Day Trippers</c:v>
                </c:pt>
              </c:strCache>
            </c:strRef>
          </c:cat>
          <c:val>
            <c:numRef>
              <c:f>Sheet1!$B$2:$B$3</c:f>
              <c:numCache>
                <c:formatCode>0%</c:formatCode>
                <c:ptCount val="2"/>
                <c:pt idx="0">
                  <c:v>0.12</c:v>
                </c:pt>
                <c:pt idx="1">
                  <c:v>0.15</c:v>
                </c:pt>
              </c:numCache>
            </c:numRef>
          </c:val>
        </c:ser>
        <c:ser>
          <c:idx val="1"/>
          <c:order val="1"/>
          <c:tx>
            <c:strRef>
              <c:f>Sheet1!$C$1</c:f>
              <c:strCache>
                <c:ptCount val="1"/>
                <c:pt idx="0">
                  <c:v>Apr-Jun</c:v>
                </c:pt>
              </c:strCache>
            </c:strRef>
          </c:tx>
          <c:spPr>
            <a:solidFill>
              <a:srgbClr val="FFC00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Fife</c:v>
                </c:pt>
                <c:pt idx="1">
                  <c:v>All Day Trippers</c:v>
                </c:pt>
              </c:strCache>
            </c:strRef>
          </c:cat>
          <c:val>
            <c:numRef>
              <c:f>Sheet1!$C$2:$C$3</c:f>
              <c:numCache>
                <c:formatCode>0%</c:formatCode>
                <c:ptCount val="2"/>
                <c:pt idx="0">
                  <c:v>0.44</c:v>
                </c:pt>
                <c:pt idx="1">
                  <c:v>0.32</c:v>
                </c:pt>
              </c:numCache>
            </c:numRef>
          </c:val>
        </c:ser>
        <c:ser>
          <c:idx val="2"/>
          <c:order val="2"/>
          <c:tx>
            <c:strRef>
              <c:f>Sheet1!$D$1</c:f>
              <c:strCache>
                <c:ptCount val="1"/>
                <c:pt idx="0">
                  <c:v>Jul-Sep</c:v>
                </c:pt>
              </c:strCache>
            </c:strRef>
          </c:tx>
          <c:spPr>
            <a:solidFill>
              <a:srgbClr val="00B05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Fife</c:v>
                </c:pt>
                <c:pt idx="1">
                  <c:v>All Day Trippers</c:v>
                </c:pt>
              </c:strCache>
            </c:strRef>
          </c:cat>
          <c:val>
            <c:numRef>
              <c:f>Sheet1!$D$2:$D$3</c:f>
              <c:numCache>
                <c:formatCode>0%</c:formatCode>
                <c:ptCount val="2"/>
                <c:pt idx="0">
                  <c:v>0.36</c:v>
                </c:pt>
                <c:pt idx="1">
                  <c:v>0.38</c:v>
                </c:pt>
              </c:numCache>
            </c:numRef>
          </c:val>
        </c:ser>
        <c:ser>
          <c:idx val="3"/>
          <c:order val="3"/>
          <c:tx>
            <c:strRef>
              <c:f>Sheet1!$E$1</c:f>
              <c:strCache>
                <c:ptCount val="1"/>
                <c:pt idx="0">
                  <c:v>Oct-Dec</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Fife</c:v>
                </c:pt>
                <c:pt idx="1">
                  <c:v>All Day Trippers</c:v>
                </c:pt>
              </c:strCache>
            </c:strRef>
          </c:cat>
          <c:val>
            <c:numRef>
              <c:f>Sheet1!$E$2:$E$3</c:f>
              <c:numCache>
                <c:formatCode>0%</c:formatCode>
                <c:ptCount val="2"/>
                <c:pt idx="0">
                  <c:v>0.09</c:v>
                </c:pt>
                <c:pt idx="1">
                  <c:v>0.16</c:v>
                </c:pt>
              </c:numCache>
            </c:numRef>
          </c:val>
        </c:ser>
        <c:dLbls>
          <c:showLegendKey val="0"/>
          <c:showVal val="1"/>
          <c:showCatName val="0"/>
          <c:showSerName val="0"/>
          <c:showPercent val="0"/>
          <c:showBubbleSize val="0"/>
        </c:dLbls>
        <c:gapWidth val="49"/>
        <c:overlap val="100"/>
        <c:axId val="516321096"/>
        <c:axId val="628491928"/>
      </c:barChart>
      <c:catAx>
        <c:axId val="516321096"/>
        <c:scaling>
          <c:orientation val="minMax"/>
        </c:scaling>
        <c:delete val="0"/>
        <c:axPos val="b"/>
        <c:numFmt formatCode="General" sourceLinked="0"/>
        <c:majorTickMark val="none"/>
        <c:minorTickMark val="none"/>
        <c:tickLblPos val="nextTo"/>
        <c:txPr>
          <a:bodyPr/>
          <a:lstStyle/>
          <a:p>
            <a:pPr>
              <a:defRPr sz="600"/>
            </a:pPr>
            <a:endParaRPr lang="en-US"/>
          </a:p>
        </c:txPr>
        <c:crossAx val="628491928"/>
        <c:crosses val="autoZero"/>
        <c:auto val="1"/>
        <c:lblAlgn val="ctr"/>
        <c:lblOffset val="100"/>
        <c:noMultiLvlLbl val="0"/>
      </c:catAx>
      <c:valAx>
        <c:axId val="628491928"/>
        <c:scaling>
          <c:orientation val="minMax"/>
        </c:scaling>
        <c:delete val="1"/>
        <c:axPos val="l"/>
        <c:numFmt formatCode="0%" sourceLinked="1"/>
        <c:majorTickMark val="none"/>
        <c:minorTickMark val="none"/>
        <c:tickLblPos val="nextTo"/>
        <c:crossAx val="516321096"/>
        <c:crosses val="autoZero"/>
        <c:crossBetween val="between"/>
      </c:valAx>
    </c:plotArea>
    <c:legend>
      <c:legendPos val="b"/>
      <c:layout>
        <c:manualLayout>
          <c:xMode val="edge"/>
          <c:yMode val="edge"/>
          <c:x val="7.3199780437058378E-4"/>
          <c:y val="0.84698142630223361"/>
          <c:w val="0.99926800219562939"/>
          <c:h val="0.10612442945329363"/>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3.6124237384326768E-2"/>
          <c:w val="0.80815904117796999"/>
          <c:h val="0.96214854649787962"/>
        </c:manualLayout>
      </c:layout>
      <c:pieChart>
        <c:varyColors val="1"/>
        <c:ser>
          <c:idx val="0"/>
          <c:order val="0"/>
          <c:tx>
            <c:strRef>
              <c:f>Sheet1!$B$1</c:f>
              <c:strCache>
                <c:ptCount val="1"/>
                <c:pt idx="0">
                  <c:v>Series 1</c:v>
                </c:pt>
              </c:strCache>
            </c:strRef>
          </c:tx>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2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Independent</c:v>
                </c:pt>
              </c:strCache>
            </c:strRef>
          </c:tx>
          <c:spPr>
            <a:solidFill>
              <a:schemeClr val="tx1">
                <a:lumMod val="10000"/>
                <a:lumOff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Fife</c:v>
                </c:pt>
                <c:pt idx="1">
                  <c:v>All Day Trippers</c:v>
                </c:pt>
              </c:strCache>
            </c:strRef>
          </c:cat>
          <c:val>
            <c:numRef>
              <c:f>Sheet1!$B$2:$B$3</c:f>
              <c:numCache>
                <c:formatCode>0%</c:formatCode>
                <c:ptCount val="2"/>
                <c:pt idx="0">
                  <c:v>0.79</c:v>
                </c:pt>
                <c:pt idx="1">
                  <c:v>0.75</c:v>
                </c:pt>
              </c:numCache>
            </c:numRef>
          </c:val>
        </c:ser>
        <c:ser>
          <c:idx val="1"/>
          <c:order val="1"/>
          <c:tx>
            <c:strRef>
              <c:f>Sheet1!$C$1</c:f>
              <c:strCache>
                <c:ptCount val="1"/>
                <c:pt idx="0">
                  <c:v>Package</c:v>
                </c:pt>
              </c:strCache>
            </c:strRef>
          </c:tx>
          <c:spPr>
            <a:solidFill>
              <a:schemeClr val="tx1">
                <a:lumMod val="75000"/>
                <a:lumOff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to Fife</c:v>
                </c:pt>
                <c:pt idx="1">
                  <c:v>All Day Trippers</c:v>
                </c:pt>
              </c:strCache>
            </c:strRef>
          </c:cat>
          <c:val>
            <c:numRef>
              <c:f>Sheet1!$C$2:$C$3</c:f>
              <c:numCache>
                <c:formatCode>0%</c:formatCode>
                <c:ptCount val="2"/>
                <c:pt idx="0">
                  <c:v>0.21</c:v>
                </c:pt>
                <c:pt idx="1">
                  <c:v>0.25</c:v>
                </c:pt>
              </c:numCache>
            </c:numRef>
          </c:val>
        </c:ser>
        <c:dLbls>
          <c:showLegendKey val="0"/>
          <c:showVal val="1"/>
          <c:showCatName val="0"/>
          <c:showSerName val="0"/>
          <c:showPercent val="0"/>
          <c:showBubbleSize val="0"/>
        </c:dLbls>
        <c:gapWidth val="49"/>
        <c:overlap val="100"/>
        <c:axId val="628489968"/>
        <c:axId val="628491144"/>
      </c:barChart>
      <c:catAx>
        <c:axId val="628489968"/>
        <c:scaling>
          <c:orientation val="minMax"/>
        </c:scaling>
        <c:delete val="0"/>
        <c:axPos val="b"/>
        <c:numFmt formatCode="General" sourceLinked="0"/>
        <c:majorTickMark val="none"/>
        <c:minorTickMark val="none"/>
        <c:tickLblPos val="nextTo"/>
        <c:txPr>
          <a:bodyPr/>
          <a:lstStyle/>
          <a:p>
            <a:pPr>
              <a:defRPr sz="600"/>
            </a:pPr>
            <a:endParaRPr lang="en-US"/>
          </a:p>
        </c:txPr>
        <c:crossAx val="628491144"/>
        <c:crosses val="autoZero"/>
        <c:auto val="1"/>
        <c:lblAlgn val="ctr"/>
        <c:lblOffset val="100"/>
        <c:noMultiLvlLbl val="0"/>
      </c:catAx>
      <c:valAx>
        <c:axId val="628491144"/>
        <c:scaling>
          <c:orientation val="minMax"/>
        </c:scaling>
        <c:delete val="1"/>
        <c:axPos val="l"/>
        <c:numFmt formatCode="0%" sourceLinked="1"/>
        <c:majorTickMark val="none"/>
        <c:minorTickMark val="none"/>
        <c:tickLblPos val="nextTo"/>
        <c:crossAx val="628489968"/>
        <c:crosses val="autoZero"/>
        <c:crossBetween val="between"/>
      </c:valAx>
    </c:plotArea>
    <c:legend>
      <c:legendPos val="b"/>
      <c:layout>
        <c:manualLayout>
          <c:xMode val="edge"/>
          <c:yMode val="edge"/>
          <c:x val="3.2355526775007859E-2"/>
          <c:y val="0.86109621103717549"/>
          <c:w val="0.95151912756551194"/>
          <c:h val="7.0826524042985187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2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chemeClr val="accent2">
                <a:lumMod val="75000"/>
              </a:schemeClr>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2">
    <c:autoUpdate val="0"/>
  </c:externalData>
  <c:userShapes r:id="rId3"/>
</c:chartSpace>
</file>

<file path=ppt/charts/chart2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Aged 16-34 years</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Cardiff</c:v>
                </c:pt>
                <c:pt idx="1">
                  <c:v>Day Trip Wales</c:v>
                </c:pt>
                <c:pt idx="2">
                  <c:v>All Day Trippers</c:v>
                </c:pt>
              </c:strCache>
            </c:strRef>
          </c:cat>
          <c:val>
            <c:numRef>
              <c:f>Sheet1!$B$2:$B$4</c:f>
              <c:numCache>
                <c:formatCode>0%</c:formatCode>
                <c:ptCount val="3"/>
                <c:pt idx="0">
                  <c:v>0.4</c:v>
                </c:pt>
                <c:pt idx="1">
                  <c:v>0.32</c:v>
                </c:pt>
                <c:pt idx="2">
                  <c:v>0.32</c:v>
                </c:pt>
              </c:numCache>
            </c:numRef>
          </c:val>
        </c:ser>
        <c:ser>
          <c:idx val="1"/>
          <c:order val="1"/>
          <c:tx>
            <c:strRef>
              <c:f>Sheet1!$C$1</c:f>
              <c:strCache>
                <c:ptCount val="1"/>
                <c:pt idx="0">
                  <c:v>Aged 35-54 years</c:v>
                </c:pt>
              </c:strCache>
            </c:strRef>
          </c:tx>
          <c:spPr>
            <a:solidFill>
              <a:schemeClr val="accent4"/>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Cardiff</c:v>
                </c:pt>
                <c:pt idx="1">
                  <c:v>Day Trip Wales</c:v>
                </c:pt>
                <c:pt idx="2">
                  <c:v>All Day Trippers</c:v>
                </c:pt>
              </c:strCache>
            </c:strRef>
          </c:cat>
          <c:val>
            <c:numRef>
              <c:f>Sheet1!$C$2:$C$4</c:f>
              <c:numCache>
                <c:formatCode>0%</c:formatCode>
                <c:ptCount val="3"/>
                <c:pt idx="0">
                  <c:v>0.42</c:v>
                </c:pt>
                <c:pt idx="1">
                  <c:v>0.41</c:v>
                </c:pt>
                <c:pt idx="2">
                  <c:v>0.43</c:v>
                </c:pt>
              </c:numCache>
            </c:numRef>
          </c:val>
        </c:ser>
        <c:ser>
          <c:idx val="2"/>
          <c:order val="2"/>
          <c:tx>
            <c:strRef>
              <c:f>Sheet1!$D$1</c:f>
              <c:strCache>
                <c:ptCount val="1"/>
                <c:pt idx="0">
                  <c:v>Aged 55 years or over</c:v>
                </c:pt>
              </c:strCache>
            </c:strRef>
          </c:tx>
          <c:spPr>
            <a:solidFill>
              <a:srgbClr val="646363"/>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Cardiff</c:v>
                </c:pt>
                <c:pt idx="1">
                  <c:v>Day Trip Wales</c:v>
                </c:pt>
                <c:pt idx="2">
                  <c:v>All Day Trippers</c:v>
                </c:pt>
              </c:strCache>
            </c:strRef>
          </c:cat>
          <c:val>
            <c:numRef>
              <c:f>Sheet1!$D$2:$D$4</c:f>
              <c:numCache>
                <c:formatCode>0%</c:formatCode>
                <c:ptCount val="3"/>
                <c:pt idx="0">
                  <c:v>0.19</c:v>
                </c:pt>
                <c:pt idx="1">
                  <c:v>0.27</c:v>
                </c:pt>
                <c:pt idx="2">
                  <c:v>0.25</c:v>
                </c:pt>
              </c:numCache>
            </c:numRef>
          </c:val>
        </c:ser>
        <c:dLbls>
          <c:showLegendKey val="0"/>
          <c:showVal val="1"/>
          <c:showCatName val="0"/>
          <c:showSerName val="0"/>
          <c:showPercent val="0"/>
          <c:showBubbleSize val="0"/>
        </c:dLbls>
        <c:gapWidth val="49"/>
        <c:overlap val="100"/>
        <c:axId val="628482912"/>
        <c:axId val="628486832"/>
      </c:barChart>
      <c:catAx>
        <c:axId val="628482912"/>
        <c:scaling>
          <c:orientation val="minMax"/>
        </c:scaling>
        <c:delete val="0"/>
        <c:axPos val="b"/>
        <c:numFmt formatCode="General" sourceLinked="0"/>
        <c:majorTickMark val="none"/>
        <c:minorTickMark val="none"/>
        <c:tickLblPos val="nextTo"/>
        <c:txPr>
          <a:bodyPr/>
          <a:lstStyle/>
          <a:p>
            <a:pPr>
              <a:defRPr sz="600"/>
            </a:pPr>
            <a:endParaRPr lang="en-US"/>
          </a:p>
        </c:txPr>
        <c:crossAx val="628486832"/>
        <c:crosses val="autoZero"/>
        <c:auto val="1"/>
        <c:lblAlgn val="ctr"/>
        <c:lblOffset val="100"/>
        <c:noMultiLvlLbl val="0"/>
      </c:catAx>
      <c:valAx>
        <c:axId val="628486832"/>
        <c:scaling>
          <c:orientation val="minMax"/>
        </c:scaling>
        <c:delete val="1"/>
        <c:axPos val="l"/>
        <c:numFmt formatCode="0%" sourceLinked="1"/>
        <c:majorTickMark val="none"/>
        <c:minorTickMark val="none"/>
        <c:tickLblPos val="nextTo"/>
        <c:crossAx val="628482912"/>
        <c:crosses val="autoZero"/>
        <c:crossBetween val="between"/>
      </c:valAx>
    </c:plotArea>
    <c:legend>
      <c:legendPos val="b"/>
      <c:layout>
        <c:manualLayout>
          <c:xMode val="edge"/>
          <c:yMode val="edge"/>
          <c:x val="0"/>
          <c:y val="0.86455958949575551"/>
          <c:w val="0.9348935172192071"/>
          <c:h val="0.13544041050424446"/>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2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Male</c:v>
                </c:pt>
              </c:strCache>
            </c:strRef>
          </c:tx>
          <c:spPr>
            <a:solidFill>
              <a:schemeClr val="accent5"/>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Cardiff</c:v>
                </c:pt>
                <c:pt idx="1">
                  <c:v>Day Trip Wales</c:v>
                </c:pt>
                <c:pt idx="2">
                  <c:v>All Day Trippers</c:v>
                </c:pt>
              </c:strCache>
            </c:strRef>
          </c:cat>
          <c:val>
            <c:numRef>
              <c:f>Sheet1!$B$2:$B$4</c:f>
              <c:numCache>
                <c:formatCode>0%</c:formatCode>
                <c:ptCount val="3"/>
                <c:pt idx="0">
                  <c:v>0.51</c:v>
                </c:pt>
                <c:pt idx="1">
                  <c:v>0.55000000000000004</c:v>
                </c:pt>
                <c:pt idx="2">
                  <c:v>0.51</c:v>
                </c:pt>
              </c:numCache>
            </c:numRef>
          </c:val>
        </c:ser>
        <c:ser>
          <c:idx val="1"/>
          <c:order val="1"/>
          <c:tx>
            <c:strRef>
              <c:f>Sheet1!$C$1</c:f>
              <c:strCache>
                <c:ptCount val="1"/>
                <c:pt idx="0">
                  <c:v>Female</c:v>
                </c:pt>
              </c:strCache>
            </c:strRef>
          </c:tx>
          <c:spPr>
            <a:solidFill>
              <a:schemeClr val="accent2">
                <a:lumMod val="40000"/>
                <a:lumOff val="6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Cardiff</c:v>
                </c:pt>
                <c:pt idx="1">
                  <c:v>Day Trip Wales</c:v>
                </c:pt>
                <c:pt idx="2">
                  <c:v>All Day Trippers</c:v>
                </c:pt>
              </c:strCache>
            </c:strRef>
          </c:cat>
          <c:val>
            <c:numRef>
              <c:f>Sheet1!$C$2:$C$4</c:f>
              <c:numCache>
                <c:formatCode>0%</c:formatCode>
                <c:ptCount val="3"/>
                <c:pt idx="0">
                  <c:v>0.49</c:v>
                </c:pt>
                <c:pt idx="1">
                  <c:v>0.45</c:v>
                </c:pt>
                <c:pt idx="2">
                  <c:v>0.49</c:v>
                </c:pt>
              </c:numCache>
            </c:numRef>
          </c:val>
        </c:ser>
        <c:dLbls>
          <c:showLegendKey val="0"/>
          <c:showVal val="1"/>
          <c:showCatName val="0"/>
          <c:showSerName val="0"/>
          <c:showPercent val="0"/>
          <c:showBubbleSize val="0"/>
        </c:dLbls>
        <c:gapWidth val="49"/>
        <c:overlap val="100"/>
        <c:axId val="628492320"/>
        <c:axId val="628487616"/>
      </c:barChart>
      <c:catAx>
        <c:axId val="628492320"/>
        <c:scaling>
          <c:orientation val="minMax"/>
        </c:scaling>
        <c:delete val="0"/>
        <c:axPos val="b"/>
        <c:numFmt formatCode="General" sourceLinked="0"/>
        <c:majorTickMark val="none"/>
        <c:minorTickMark val="none"/>
        <c:tickLblPos val="nextTo"/>
        <c:txPr>
          <a:bodyPr/>
          <a:lstStyle/>
          <a:p>
            <a:pPr>
              <a:defRPr sz="600"/>
            </a:pPr>
            <a:endParaRPr lang="en-US"/>
          </a:p>
        </c:txPr>
        <c:crossAx val="628487616"/>
        <c:crosses val="autoZero"/>
        <c:auto val="1"/>
        <c:lblAlgn val="ctr"/>
        <c:lblOffset val="100"/>
        <c:noMultiLvlLbl val="0"/>
      </c:catAx>
      <c:valAx>
        <c:axId val="628487616"/>
        <c:scaling>
          <c:orientation val="minMax"/>
        </c:scaling>
        <c:delete val="1"/>
        <c:axPos val="l"/>
        <c:numFmt formatCode="0%" sourceLinked="1"/>
        <c:majorTickMark val="none"/>
        <c:minorTickMark val="none"/>
        <c:tickLblPos val="nextTo"/>
        <c:crossAx val="628492320"/>
        <c:crosses val="autoZero"/>
        <c:crossBetween val="between"/>
      </c:valAx>
    </c:plotArea>
    <c:legend>
      <c:legendPos val="b"/>
      <c:layout>
        <c:manualLayout>
          <c:xMode val="edge"/>
          <c:yMode val="edge"/>
          <c:x val="0.12554654137407381"/>
          <c:y val="0.8634778363532275"/>
          <c:w val="0.71784440182327502"/>
          <c:h val="0.13652216364677247"/>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2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Air</c:v>
                </c:pt>
              </c:strCache>
            </c:strRef>
          </c:tx>
          <c:spPr>
            <a:solidFill>
              <a:srgbClr val="C0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Cardiff</c:v>
                </c:pt>
                <c:pt idx="1">
                  <c:v>Day Trip Wales</c:v>
                </c:pt>
                <c:pt idx="2">
                  <c:v>All Day Trippers</c:v>
                </c:pt>
              </c:strCache>
            </c:strRef>
          </c:cat>
          <c:val>
            <c:numRef>
              <c:f>Sheet1!$B$2:$B$4</c:f>
              <c:numCache>
                <c:formatCode>0%</c:formatCode>
                <c:ptCount val="3"/>
                <c:pt idx="0">
                  <c:v>0.45</c:v>
                </c:pt>
                <c:pt idx="1">
                  <c:v>0.48</c:v>
                </c:pt>
                <c:pt idx="2">
                  <c:v>0.59</c:v>
                </c:pt>
              </c:numCache>
            </c:numRef>
          </c:val>
        </c:ser>
        <c:ser>
          <c:idx val="1"/>
          <c:order val="1"/>
          <c:tx>
            <c:strRef>
              <c:f>Sheet1!$C$1</c:f>
              <c:strCache>
                <c:ptCount val="1"/>
                <c:pt idx="0">
                  <c:v>Foot</c:v>
                </c:pt>
              </c:strCache>
            </c:strRef>
          </c:tx>
          <c:spPr>
            <a:solidFill>
              <a:schemeClr val="bg2">
                <a:lumMod val="60000"/>
                <a:lumOff val="4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Cardiff</c:v>
                </c:pt>
                <c:pt idx="1">
                  <c:v>Day Trip Wales</c:v>
                </c:pt>
                <c:pt idx="2">
                  <c:v>All Day Trippers</c:v>
                </c:pt>
              </c:strCache>
            </c:strRef>
          </c:cat>
          <c:val>
            <c:numRef>
              <c:f>Sheet1!$C$2:$C$4</c:f>
              <c:numCache>
                <c:formatCode>0%</c:formatCode>
                <c:ptCount val="3"/>
                <c:pt idx="0">
                  <c:v>0.09</c:v>
                </c:pt>
                <c:pt idx="1">
                  <c:v>0.04</c:v>
                </c:pt>
                <c:pt idx="2">
                  <c:v>0.1</c:v>
                </c:pt>
              </c:numCache>
            </c:numRef>
          </c:val>
        </c:ser>
        <c:ser>
          <c:idx val="2"/>
          <c:order val="2"/>
          <c:tx>
            <c:strRef>
              <c:f>Sheet1!$D$1</c:f>
              <c:strCache>
                <c:ptCount val="1"/>
                <c:pt idx="0">
                  <c:v>Private Vehicle</c:v>
                </c:pt>
              </c:strCache>
            </c:strRef>
          </c:tx>
          <c:spPr>
            <a:solidFill>
              <a:schemeClr val="accent6">
                <a:lumMod val="50000"/>
              </a:schemeClr>
            </a:solidFill>
          </c:spPr>
          <c:invertIfNegative val="0"/>
          <c:dLbls>
            <c:spPr>
              <a:noFill/>
              <a:ln>
                <a:noFill/>
              </a:ln>
              <a:effectLst/>
            </c:spPr>
            <c:txPr>
              <a:bodyPr/>
              <a:lstStyle/>
              <a:p>
                <a:pPr>
                  <a:defRPr sz="7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Cardiff</c:v>
                </c:pt>
                <c:pt idx="1">
                  <c:v>Day Trip Wales</c:v>
                </c:pt>
                <c:pt idx="2">
                  <c:v>All Day Trippers</c:v>
                </c:pt>
              </c:strCache>
            </c:strRef>
          </c:cat>
          <c:val>
            <c:numRef>
              <c:f>Sheet1!$D$2:$D$4</c:f>
              <c:numCache>
                <c:formatCode>0%</c:formatCode>
                <c:ptCount val="3"/>
                <c:pt idx="0">
                  <c:v>0.17</c:v>
                </c:pt>
                <c:pt idx="1">
                  <c:v>0.33</c:v>
                </c:pt>
                <c:pt idx="2">
                  <c:v>0.14000000000000001</c:v>
                </c:pt>
              </c:numCache>
            </c:numRef>
          </c:val>
        </c:ser>
        <c:ser>
          <c:idx val="3"/>
          <c:order val="3"/>
          <c:tx>
            <c:strRef>
              <c:f>Sheet1!$E$1</c:f>
              <c:strCache>
                <c:ptCount val="1"/>
                <c:pt idx="0">
                  <c:v>Coach</c:v>
                </c:pt>
              </c:strCache>
            </c:strRef>
          </c:tx>
          <c:spPr>
            <a:solidFill>
              <a:schemeClr val="bg1">
                <a:lumMod val="6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Cardiff</c:v>
                </c:pt>
                <c:pt idx="1">
                  <c:v>Day Trip Wales</c:v>
                </c:pt>
                <c:pt idx="2">
                  <c:v>All Day Trippers</c:v>
                </c:pt>
              </c:strCache>
            </c:strRef>
          </c:cat>
          <c:val>
            <c:numRef>
              <c:f>Sheet1!$E$2:$E$4</c:f>
              <c:numCache>
                <c:formatCode>0%</c:formatCode>
                <c:ptCount val="3"/>
                <c:pt idx="0">
                  <c:v>0.28000000000000003</c:v>
                </c:pt>
                <c:pt idx="1">
                  <c:v>0.15</c:v>
                </c:pt>
                <c:pt idx="2">
                  <c:v>0.17</c:v>
                </c:pt>
              </c:numCache>
            </c:numRef>
          </c:val>
        </c:ser>
        <c:dLbls>
          <c:showLegendKey val="0"/>
          <c:showVal val="1"/>
          <c:showCatName val="0"/>
          <c:showSerName val="0"/>
          <c:showPercent val="0"/>
          <c:showBubbleSize val="0"/>
        </c:dLbls>
        <c:gapWidth val="49"/>
        <c:overlap val="100"/>
        <c:axId val="628493888"/>
        <c:axId val="628492712"/>
      </c:barChart>
      <c:catAx>
        <c:axId val="628493888"/>
        <c:scaling>
          <c:orientation val="minMax"/>
        </c:scaling>
        <c:delete val="0"/>
        <c:axPos val="b"/>
        <c:numFmt formatCode="General" sourceLinked="0"/>
        <c:majorTickMark val="none"/>
        <c:minorTickMark val="none"/>
        <c:tickLblPos val="nextTo"/>
        <c:txPr>
          <a:bodyPr/>
          <a:lstStyle/>
          <a:p>
            <a:pPr>
              <a:defRPr sz="600"/>
            </a:pPr>
            <a:endParaRPr lang="en-US"/>
          </a:p>
        </c:txPr>
        <c:crossAx val="628492712"/>
        <c:crosses val="autoZero"/>
        <c:auto val="1"/>
        <c:lblAlgn val="ctr"/>
        <c:lblOffset val="100"/>
        <c:noMultiLvlLbl val="0"/>
      </c:catAx>
      <c:valAx>
        <c:axId val="628492712"/>
        <c:scaling>
          <c:orientation val="minMax"/>
        </c:scaling>
        <c:delete val="1"/>
        <c:axPos val="l"/>
        <c:numFmt formatCode="0%" sourceLinked="1"/>
        <c:majorTickMark val="none"/>
        <c:minorTickMark val="none"/>
        <c:tickLblPos val="nextTo"/>
        <c:crossAx val="628493888"/>
        <c:crosses val="autoZero"/>
        <c:crossBetween val="between"/>
      </c:valAx>
    </c:plotArea>
    <c:legend>
      <c:legendPos val="b"/>
      <c:layout>
        <c:manualLayout>
          <c:xMode val="edge"/>
          <c:yMode val="edge"/>
          <c:x val="4.5782782545438293E-2"/>
          <c:y val="0.86236069955993799"/>
          <c:w val="0.95035770902360273"/>
          <c:h val="0.12529637989080408"/>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2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95360210205647"/>
          <c:y val="5.6335256474622723E-2"/>
          <c:w val="0.76409279579588707"/>
          <c:h val="0.64142693139659945"/>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Cardiff</c:v>
                </c:pt>
                <c:pt idx="1">
                  <c:v>Day Trip Wales</c:v>
                </c:pt>
                <c:pt idx="2">
                  <c:v>All Day Trippers</c:v>
                </c:pt>
              </c:strCache>
            </c:strRef>
          </c:cat>
          <c:val>
            <c:numRef>
              <c:f>Sheet1!$B$2:$B$4</c:f>
              <c:numCache>
                <c:formatCode>0%</c:formatCode>
                <c:ptCount val="3"/>
                <c:pt idx="0">
                  <c:v>0.13</c:v>
                </c:pt>
                <c:pt idx="1">
                  <c:v>0.13</c:v>
                </c:pt>
                <c:pt idx="2">
                  <c:v>0.2</c:v>
                </c:pt>
              </c:numCache>
            </c:numRef>
          </c:val>
        </c:ser>
        <c:ser>
          <c:idx val="1"/>
          <c:order val="1"/>
          <c:tx>
            <c:strRef>
              <c:f>Sheet1!$C$1</c:f>
              <c:strCache>
                <c:ptCount val="1"/>
                <c:pt idx="0">
                  <c:v>4-7 nights</c:v>
                </c:pt>
              </c:strCache>
            </c:strRef>
          </c:tx>
          <c:spPr>
            <a:solidFill>
              <a:schemeClr val="accent6">
                <a:lumMod val="75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Cardiff</c:v>
                </c:pt>
                <c:pt idx="1">
                  <c:v>Day Trip Wales</c:v>
                </c:pt>
                <c:pt idx="2">
                  <c:v>All Day Trippers</c:v>
                </c:pt>
              </c:strCache>
            </c:strRef>
          </c:cat>
          <c:val>
            <c:numRef>
              <c:f>Sheet1!$C$2:$C$4</c:f>
              <c:numCache>
                <c:formatCode>0%</c:formatCode>
                <c:ptCount val="3"/>
                <c:pt idx="0">
                  <c:v>0.45</c:v>
                </c:pt>
                <c:pt idx="1">
                  <c:v>0.39</c:v>
                </c:pt>
                <c:pt idx="2">
                  <c:v>0.45</c:v>
                </c:pt>
              </c:numCache>
            </c:numRef>
          </c:val>
        </c:ser>
        <c:ser>
          <c:idx val="2"/>
          <c:order val="2"/>
          <c:tx>
            <c:strRef>
              <c:f>Sheet1!$D$1</c:f>
              <c:strCache>
                <c:ptCount val="1"/>
                <c:pt idx="0">
                  <c:v>8-14 nights</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Cardiff</c:v>
                </c:pt>
                <c:pt idx="1">
                  <c:v>Day Trip Wales</c:v>
                </c:pt>
                <c:pt idx="2">
                  <c:v>All Day Trippers</c:v>
                </c:pt>
              </c:strCache>
            </c:strRef>
          </c:cat>
          <c:val>
            <c:numRef>
              <c:f>Sheet1!$D$2:$D$4</c:f>
              <c:numCache>
                <c:formatCode>0%</c:formatCode>
                <c:ptCount val="3"/>
                <c:pt idx="0">
                  <c:v>0.26</c:v>
                </c:pt>
                <c:pt idx="1">
                  <c:v>0.3</c:v>
                </c:pt>
                <c:pt idx="2">
                  <c:v>0.25</c:v>
                </c:pt>
              </c:numCache>
            </c:numRef>
          </c:val>
        </c:ser>
        <c:ser>
          <c:idx val="3"/>
          <c:order val="3"/>
          <c:tx>
            <c:strRef>
              <c:f>Sheet1!$E$1</c:f>
              <c:strCache>
                <c:ptCount val="1"/>
                <c:pt idx="0">
                  <c:v>15+ nights</c:v>
                </c:pt>
              </c:strCache>
            </c:strRef>
          </c:tx>
          <c:spPr>
            <a:solidFill>
              <a:schemeClr val="accent6">
                <a:lumMod val="25000"/>
              </a:schemeClr>
            </a:solidFill>
          </c:spPr>
          <c:invertIfNegative val="0"/>
          <c:dLbls>
            <c:spPr>
              <a:noFill/>
              <a:ln>
                <a:noFill/>
              </a:ln>
              <a:effectLst/>
            </c:spPr>
            <c:txPr>
              <a:bodyPr/>
              <a:lstStyle/>
              <a:p>
                <a:pPr>
                  <a:defRPr sz="7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Cardiff</c:v>
                </c:pt>
                <c:pt idx="1">
                  <c:v>Day Trip Wales</c:v>
                </c:pt>
                <c:pt idx="2">
                  <c:v>All Day Trippers</c:v>
                </c:pt>
              </c:strCache>
            </c:strRef>
          </c:cat>
          <c:val>
            <c:numRef>
              <c:f>Sheet1!$E$2:$E$4</c:f>
              <c:numCache>
                <c:formatCode>0%</c:formatCode>
                <c:ptCount val="3"/>
                <c:pt idx="0">
                  <c:v>0.15</c:v>
                </c:pt>
                <c:pt idx="1">
                  <c:v>0.18</c:v>
                </c:pt>
                <c:pt idx="2">
                  <c:v>0.11</c:v>
                </c:pt>
              </c:numCache>
            </c:numRef>
          </c:val>
        </c:ser>
        <c:dLbls>
          <c:showLegendKey val="0"/>
          <c:showVal val="1"/>
          <c:showCatName val="0"/>
          <c:showSerName val="0"/>
          <c:showPercent val="0"/>
          <c:showBubbleSize val="0"/>
        </c:dLbls>
        <c:gapWidth val="49"/>
        <c:overlap val="100"/>
        <c:axId val="628488400"/>
        <c:axId val="628489184"/>
      </c:barChart>
      <c:catAx>
        <c:axId val="628488400"/>
        <c:scaling>
          <c:orientation val="minMax"/>
        </c:scaling>
        <c:delete val="0"/>
        <c:axPos val="b"/>
        <c:numFmt formatCode="General" sourceLinked="0"/>
        <c:majorTickMark val="none"/>
        <c:minorTickMark val="none"/>
        <c:tickLblPos val="nextTo"/>
        <c:txPr>
          <a:bodyPr/>
          <a:lstStyle/>
          <a:p>
            <a:pPr>
              <a:defRPr sz="600"/>
            </a:pPr>
            <a:endParaRPr lang="en-US"/>
          </a:p>
        </c:txPr>
        <c:crossAx val="628489184"/>
        <c:crosses val="autoZero"/>
        <c:auto val="1"/>
        <c:lblAlgn val="ctr"/>
        <c:lblOffset val="100"/>
        <c:noMultiLvlLbl val="0"/>
      </c:catAx>
      <c:valAx>
        <c:axId val="628489184"/>
        <c:scaling>
          <c:orientation val="minMax"/>
        </c:scaling>
        <c:delete val="1"/>
        <c:axPos val="l"/>
        <c:numFmt formatCode="0%" sourceLinked="1"/>
        <c:majorTickMark val="none"/>
        <c:minorTickMark val="none"/>
        <c:tickLblPos val="nextTo"/>
        <c:crossAx val="628488400"/>
        <c:crosses val="autoZero"/>
        <c:crossBetween val="between"/>
      </c:valAx>
    </c:plotArea>
    <c:legend>
      <c:legendPos val="b"/>
      <c:layout>
        <c:manualLayout>
          <c:xMode val="edge"/>
          <c:yMode val="edge"/>
          <c:x val="7.3207749308097495E-4"/>
          <c:y val="0.82242583171200334"/>
          <c:w val="0.99926800219562939"/>
          <c:h val="9.6683317223143689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2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842814764172088"/>
          <c:y val="5.6335256474622723E-2"/>
          <c:w val="0.80650142372538924"/>
          <c:h val="0.75853679971020649"/>
        </c:manualLayout>
      </c:layout>
      <c:barChart>
        <c:barDir val="bar"/>
        <c:grouping val="stacked"/>
        <c:varyColors val="0"/>
        <c:ser>
          <c:idx val="0"/>
          <c:order val="0"/>
          <c:tx>
            <c:strRef>
              <c:f>Sheet1!$B$1</c:f>
              <c:strCache>
                <c:ptCount val="1"/>
                <c:pt idx="0">
                  <c:v>France</c:v>
                </c:pt>
              </c:strCache>
            </c:strRef>
          </c:tx>
          <c:spPr>
            <a:solidFill>
              <a:srgbClr val="00B05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Cardiff</c:v>
                </c:pt>
                <c:pt idx="1">
                  <c:v>Day Trip Wales</c:v>
                </c:pt>
                <c:pt idx="2">
                  <c:v>All Day Trippers</c:v>
                </c:pt>
              </c:strCache>
            </c:strRef>
          </c:cat>
          <c:val>
            <c:numRef>
              <c:f>Sheet1!$B$2:$B$4</c:f>
              <c:numCache>
                <c:formatCode>0%</c:formatCode>
                <c:ptCount val="3"/>
                <c:pt idx="0">
                  <c:v>0.23</c:v>
                </c:pt>
                <c:pt idx="1">
                  <c:v>0.16</c:v>
                </c:pt>
                <c:pt idx="2">
                  <c:v>0.14000000000000001</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Cardiff</c:v>
                </c:pt>
                <c:pt idx="1">
                  <c:v>Day Trip Wales</c:v>
                </c:pt>
                <c:pt idx="2">
                  <c:v>All Day Trippers</c:v>
                </c:pt>
              </c:strCache>
            </c:strRef>
          </c:cat>
          <c:val>
            <c:numRef>
              <c:f>Sheet1!$C$2:$C$4</c:f>
              <c:numCache>
                <c:formatCode>0%</c:formatCode>
                <c:ptCount val="3"/>
                <c:pt idx="0">
                  <c:v>0.02</c:v>
                </c:pt>
                <c:pt idx="1">
                  <c:v>0.08</c:v>
                </c:pt>
                <c:pt idx="2">
                  <c:v>0.15</c:v>
                </c:pt>
              </c:numCache>
            </c:numRef>
          </c:val>
        </c:ser>
        <c:ser>
          <c:idx val="2"/>
          <c:order val="2"/>
          <c:tx>
            <c:strRef>
              <c:f>Sheet1!$D$1</c:f>
              <c:strCache>
                <c:ptCount val="1"/>
                <c:pt idx="0">
                  <c:v>Germany</c:v>
                </c:pt>
              </c:strCache>
            </c:strRef>
          </c:tx>
          <c:spPr>
            <a:solidFill>
              <a:schemeClr val="accent6">
                <a:lumMod val="7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Cardiff</c:v>
                </c:pt>
                <c:pt idx="1">
                  <c:v>Day Trip Wales</c:v>
                </c:pt>
                <c:pt idx="2">
                  <c:v>All Day Trippers</c:v>
                </c:pt>
              </c:strCache>
            </c:strRef>
          </c:cat>
          <c:val>
            <c:numRef>
              <c:f>Sheet1!$D$2:$D$4</c:f>
              <c:numCache>
                <c:formatCode>0%</c:formatCode>
                <c:ptCount val="3"/>
                <c:pt idx="0">
                  <c:v>0.19</c:v>
                </c:pt>
                <c:pt idx="1">
                  <c:v>0.17</c:v>
                </c:pt>
                <c:pt idx="2">
                  <c:v>0.14000000000000001</c:v>
                </c:pt>
              </c:numCache>
            </c:numRef>
          </c:val>
        </c:ser>
        <c:ser>
          <c:idx val="3"/>
          <c:order val="3"/>
          <c:tx>
            <c:strRef>
              <c:f>Sheet1!$E$1</c:f>
              <c:strCache>
                <c:ptCount val="1"/>
                <c:pt idx="0">
                  <c:v>Nordics</c:v>
                </c:pt>
              </c:strCache>
            </c:strRef>
          </c:tx>
          <c:spPr>
            <a:solidFill>
              <a:schemeClr val="accent5">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Cardiff</c:v>
                </c:pt>
                <c:pt idx="1">
                  <c:v>Day Trip Wales</c:v>
                </c:pt>
                <c:pt idx="2">
                  <c:v>All Day Trippers</c:v>
                </c:pt>
              </c:strCache>
            </c:strRef>
          </c:cat>
          <c:val>
            <c:numRef>
              <c:f>Sheet1!$E$2:$E$4</c:f>
              <c:numCache>
                <c:formatCode>0%</c:formatCode>
                <c:ptCount val="3"/>
                <c:pt idx="0">
                  <c:v>0.02</c:v>
                </c:pt>
                <c:pt idx="1">
                  <c:v>0.04</c:v>
                </c:pt>
                <c:pt idx="2">
                  <c:v>0.06</c:v>
                </c:pt>
              </c:numCache>
            </c:numRef>
          </c:val>
        </c:ser>
        <c:ser>
          <c:idx val="4"/>
          <c:order val="4"/>
          <c:tx>
            <c:strRef>
              <c:f>Sheet1!$F$1</c:f>
              <c:strCache>
                <c:ptCount val="1"/>
                <c:pt idx="0">
                  <c:v>Italy</c:v>
                </c:pt>
              </c:strCache>
            </c:strRef>
          </c:tx>
          <c:spPr>
            <a:solidFill>
              <a:schemeClr val="bg2">
                <a:lumMod val="75000"/>
              </a:schemeClr>
            </a:solidFill>
          </c:spPr>
          <c:invertIfNegative val="0"/>
          <c:dLbls>
            <c:spPr>
              <a:noFill/>
              <a:ln>
                <a:noFill/>
              </a:ln>
              <a:effectLst/>
            </c:spPr>
            <c:txPr>
              <a:bodyPr/>
              <a:lstStyle/>
              <a:p>
                <a:pPr>
                  <a:defRPr sz="7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Cardiff</c:v>
                </c:pt>
                <c:pt idx="1">
                  <c:v>Day Trip Wales</c:v>
                </c:pt>
                <c:pt idx="2">
                  <c:v>All Day Trippers</c:v>
                </c:pt>
              </c:strCache>
            </c:strRef>
          </c:cat>
          <c:val>
            <c:numRef>
              <c:f>Sheet1!$F$2:$F$4</c:f>
              <c:numCache>
                <c:formatCode>0%</c:formatCode>
                <c:ptCount val="3"/>
                <c:pt idx="0">
                  <c:v>0.06</c:v>
                </c:pt>
                <c:pt idx="1">
                  <c:v>0.03</c:v>
                </c:pt>
                <c:pt idx="2">
                  <c:v>0.04</c:v>
                </c:pt>
              </c:numCache>
            </c:numRef>
          </c:val>
        </c:ser>
        <c:ser>
          <c:idx val="5"/>
          <c:order val="5"/>
          <c:tx>
            <c:strRef>
              <c:f>Sheet1!$G$1</c:f>
              <c:strCache>
                <c:ptCount val="1"/>
                <c:pt idx="0">
                  <c:v>Spain</c:v>
                </c:pt>
              </c:strCache>
            </c:strRef>
          </c:tx>
          <c:spPr>
            <a:solidFill>
              <a:schemeClr val="bg2">
                <a:lumMod val="60000"/>
                <a:lumOff val="40000"/>
              </a:schemeClr>
            </a:solidFill>
          </c:spPr>
          <c:invertIfNegative val="0"/>
          <c:dLbls>
            <c:dLbl>
              <c:idx val="0"/>
              <c:delete val="1"/>
              <c:extLst>
                <c:ext xmlns:c15="http://schemas.microsoft.com/office/drawing/2012/chart" uri="{CE6537A1-D6FC-4f65-9D91-7224C49458BB}"/>
              </c:extLst>
            </c:dLbl>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Cardiff</c:v>
                </c:pt>
                <c:pt idx="1">
                  <c:v>Day Trip Wales</c:v>
                </c:pt>
                <c:pt idx="2">
                  <c:v>All Day Trippers</c:v>
                </c:pt>
              </c:strCache>
            </c:strRef>
          </c:cat>
          <c:val>
            <c:numRef>
              <c:f>Sheet1!$G$2:$G$4</c:f>
              <c:numCache>
                <c:formatCode>0%</c:formatCode>
                <c:ptCount val="3"/>
                <c:pt idx="0">
                  <c:v>0.08</c:v>
                </c:pt>
                <c:pt idx="1">
                  <c:v>0.03</c:v>
                </c:pt>
                <c:pt idx="2">
                  <c:v>0.03</c:v>
                </c:pt>
              </c:numCache>
            </c:numRef>
          </c:val>
        </c:ser>
        <c:ser>
          <c:idx val="6"/>
          <c:order val="6"/>
          <c:tx>
            <c:strRef>
              <c:f>Sheet1!$H$1</c:f>
              <c:strCache>
                <c:ptCount val="1"/>
                <c:pt idx="0">
                  <c:v>Netherlands</c:v>
                </c:pt>
              </c:strCache>
            </c:strRef>
          </c:tx>
          <c:spPr>
            <a:solidFill>
              <a:srgbClr val="FFC000"/>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Cardiff</c:v>
                </c:pt>
                <c:pt idx="1">
                  <c:v>Day Trip Wales</c:v>
                </c:pt>
                <c:pt idx="2">
                  <c:v>All Day Trippers</c:v>
                </c:pt>
              </c:strCache>
            </c:strRef>
          </c:cat>
          <c:val>
            <c:numRef>
              <c:f>Sheet1!$H$2:$H$4</c:f>
              <c:numCache>
                <c:formatCode>0%</c:formatCode>
                <c:ptCount val="3"/>
                <c:pt idx="0">
                  <c:v>0.06</c:v>
                </c:pt>
                <c:pt idx="1">
                  <c:v>0.06</c:v>
                </c:pt>
                <c:pt idx="2">
                  <c:v>0.06</c:v>
                </c:pt>
              </c:numCache>
            </c:numRef>
          </c:val>
        </c:ser>
        <c:ser>
          <c:idx val="7"/>
          <c:order val="7"/>
          <c:tx>
            <c:strRef>
              <c:f>Sheet1!$I$1</c:f>
              <c:strCache>
                <c:ptCount val="1"/>
                <c:pt idx="0">
                  <c:v>Australia</c:v>
                </c:pt>
              </c:strCache>
            </c:strRef>
          </c:tx>
          <c:spPr>
            <a:solidFill>
              <a:schemeClr val="accent2">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Cardiff</c:v>
                </c:pt>
                <c:pt idx="1">
                  <c:v>Day Trip Wales</c:v>
                </c:pt>
                <c:pt idx="2">
                  <c:v>All Day Trippers</c:v>
                </c:pt>
              </c:strCache>
            </c:strRef>
          </c:cat>
          <c:val>
            <c:numRef>
              <c:f>Sheet1!$I$2:$I$4</c:f>
              <c:numCache>
                <c:formatCode>0%</c:formatCode>
                <c:ptCount val="3"/>
                <c:pt idx="0">
                  <c:v>0.08</c:v>
                </c:pt>
                <c:pt idx="1">
                  <c:v>0.09</c:v>
                </c:pt>
                <c:pt idx="2">
                  <c:v>0.04</c:v>
                </c:pt>
              </c:numCache>
            </c:numRef>
          </c:val>
        </c:ser>
        <c:ser>
          <c:idx val="8"/>
          <c:order val="8"/>
          <c:tx>
            <c:strRef>
              <c:f>Sheet1!$J$1</c:f>
              <c:strCache>
                <c:ptCount val="1"/>
                <c:pt idx="0">
                  <c:v>China</c:v>
                </c:pt>
              </c:strCache>
            </c:strRef>
          </c:tx>
          <c:spPr>
            <a:solidFill>
              <a:schemeClr val="accent2">
                <a:lumMod val="20000"/>
                <a:lumOff val="80000"/>
              </a:schemeClr>
            </a:solidFill>
          </c:spPr>
          <c:invertIfNegative val="0"/>
          <c:dLbls>
            <c:delete val="1"/>
          </c:dLbls>
          <c:cat>
            <c:strRef>
              <c:f>Sheet1!$A$2:$A$4</c:f>
              <c:strCache>
                <c:ptCount val="3"/>
                <c:pt idx="0">
                  <c:v>Day Trip Cardiff</c:v>
                </c:pt>
                <c:pt idx="1">
                  <c:v>Day Trip Wales</c:v>
                </c:pt>
                <c:pt idx="2">
                  <c:v>All Day Trippers</c:v>
                </c:pt>
              </c:strCache>
            </c:strRef>
          </c:cat>
          <c:val>
            <c:numRef>
              <c:f>Sheet1!$J$2:$J$4</c:f>
              <c:numCache>
                <c:formatCode>0%</c:formatCode>
                <c:ptCount val="3"/>
                <c:pt idx="0">
                  <c:v>0.02</c:v>
                </c:pt>
                <c:pt idx="1">
                  <c:v>0.01</c:v>
                </c:pt>
                <c:pt idx="2">
                  <c:v>0.01</c:v>
                </c:pt>
              </c:numCache>
            </c:numRef>
          </c:val>
        </c:ser>
        <c:ser>
          <c:idx val="9"/>
          <c:order val="9"/>
          <c:tx>
            <c:strRef>
              <c:f>Sheet1!$K$1</c:f>
              <c:strCache>
                <c:ptCount val="1"/>
                <c:pt idx="0">
                  <c:v>Other</c:v>
                </c:pt>
              </c:strCache>
            </c:strRef>
          </c:tx>
          <c:spPr>
            <a:solidFill>
              <a:schemeClr val="bg1">
                <a:lumMod val="8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Cardiff</c:v>
                </c:pt>
                <c:pt idx="1">
                  <c:v>Day Trip Wales</c:v>
                </c:pt>
                <c:pt idx="2">
                  <c:v>All Day Trippers</c:v>
                </c:pt>
              </c:strCache>
            </c:strRef>
          </c:cat>
          <c:val>
            <c:numRef>
              <c:f>Sheet1!$K$2:$K$4</c:f>
              <c:numCache>
                <c:formatCode>0%</c:formatCode>
                <c:ptCount val="3"/>
                <c:pt idx="0">
                  <c:v>0.26</c:v>
                </c:pt>
                <c:pt idx="1">
                  <c:v>0.34</c:v>
                </c:pt>
                <c:pt idx="2">
                  <c:v>0.33</c:v>
                </c:pt>
              </c:numCache>
            </c:numRef>
          </c:val>
        </c:ser>
        <c:dLbls>
          <c:showLegendKey val="0"/>
          <c:showVal val="1"/>
          <c:showCatName val="0"/>
          <c:showSerName val="0"/>
          <c:showPercent val="0"/>
          <c:showBubbleSize val="0"/>
        </c:dLbls>
        <c:gapWidth val="49"/>
        <c:overlap val="100"/>
        <c:axId val="628494280"/>
        <c:axId val="628497808"/>
      </c:barChart>
      <c:catAx>
        <c:axId val="628494280"/>
        <c:scaling>
          <c:orientation val="minMax"/>
        </c:scaling>
        <c:delete val="0"/>
        <c:axPos val="l"/>
        <c:numFmt formatCode="General" sourceLinked="0"/>
        <c:majorTickMark val="none"/>
        <c:minorTickMark val="none"/>
        <c:tickLblPos val="nextTo"/>
        <c:txPr>
          <a:bodyPr/>
          <a:lstStyle/>
          <a:p>
            <a:pPr>
              <a:defRPr sz="700"/>
            </a:pPr>
            <a:endParaRPr lang="en-US"/>
          </a:p>
        </c:txPr>
        <c:crossAx val="628497808"/>
        <c:crosses val="autoZero"/>
        <c:auto val="1"/>
        <c:lblAlgn val="ctr"/>
        <c:lblOffset val="100"/>
        <c:noMultiLvlLbl val="0"/>
      </c:catAx>
      <c:valAx>
        <c:axId val="628497808"/>
        <c:scaling>
          <c:orientation val="minMax"/>
          <c:max val="1"/>
        </c:scaling>
        <c:delete val="1"/>
        <c:axPos val="b"/>
        <c:numFmt formatCode="0%" sourceLinked="1"/>
        <c:majorTickMark val="out"/>
        <c:minorTickMark val="none"/>
        <c:tickLblPos val="nextTo"/>
        <c:crossAx val="628494280"/>
        <c:crosses val="autoZero"/>
        <c:crossBetween val="between"/>
      </c:valAx>
    </c:plotArea>
    <c:legend>
      <c:legendPos val="b"/>
      <c:layout>
        <c:manualLayout>
          <c:xMode val="edge"/>
          <c:yMode val="edge"/>
          <c:x val="0.12708242353688706"/>
          <c:y val="0.86174574901562351"/>
          <c:w val="0.7633755648195728"/>
          <c:h val="9.5024013693289222E-2"/>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2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95360210205647"/>
          <c:y val="5.6335256474622723E-2"/>
          <c:w val="0.76409279579588707"/>
          <c:h val="0.63281679672789926"/>
        </c:manualLayout>
      </c:layout>
      <c:barChart>
        <c:barDir val="col"/>
        <c:grouping val="percentStacked"/>
        <c:varyColors val="0"/>
        <c:ser>
          <c:idx val="0"/>
          <c:order val="0"/>
          <c:tx>
            <c:strRef>
              <c:f>Sheet1!$B$1</c:f>
              <c:strCache>
                <c:ptCount val="1"/>
                <c:pt idx="0">
                  <c:v>Jan-Mar</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Cardiff</c:v>
                </c:pt>
                <c:pt idx="1">
                  <c:v>Day Trip Wales</c:v>
                </c:pt>
                <c:pt idx="2">
                  <c:v>All Day Trippers</c:v>
                </c:pt>
              </c:strCache>
            </c:strRef>
          </c:cat>
          <c:val>
            <c:numRef>
              <c:f>Sheet1!$B$2:$B$4</c:f>
              <c:numCache>
                <c:formatCode>0%</c:formatCode>
                <c:ptCount val="3"/>
                <c:pt idx="0">
                  <c:v>0.09</c:v>
                </c:pt>
                <c:pt idx="1">
                  <c:v>0.1</c:v>
                </c:pt>
                <c:pt idx="2">
                  <c:v>0.15</c:v>
                </c:pt>
              </c:numCache>
            </c:numRef>
          </c:val>
        </c:ser>
        <c:ser>
          <c:idx val="1"/>
          <c:order val="1"/>
          <c:tx>
            <c:strRef>
              <c:f>Sheet1!$C$1</c:f>
              <c:strCache>
                <c:ptCount val="1"/>
                <c:pt idx="0">
                  <c:v>Apr-Jun</c:v>
                </c:pt>
              </c:strCache>
            </c:strRef>
          </c:tx>
          <c:spPr>
            <a:solidFill>
              <a:srgbClr val="FFC00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Cardiff</c:v>
                </c:pt>
                <c:pt idx="1">
                  <c:v>Day Trip Wales</c:v>
                </c:pt>
                <c:pt idx="2">
                  <c:v>All Day Trippers</c:v>
                </c:pt>
              </c:strCache>
            </c:strRef>
          </c:cat>
          <c:val>
            <c:numRef>
              <c:f>Sheet1!$C$2:$C$4</c:f>
              <c:numCache>
                <c:formatCode>0%</c:formatCode>
                <c:ptCount val="3"/>
                <c:pt idx="0">
                  <c:v>0.42</c:v>
                </c:pt>
                <c:pt idx="1">
                  <c:v>0.34</c:v>
                </c:pt>
                <c:pt idx="2">
                  <c:v>0.32</c:v>
                </c:pt>
              </c:numCache>
            </c:numRef>
          </c:val>
        </c:ser>
        <c:ser>
          <c:idx val="2"/>
          <c:order val="2"/>
          <c:tx>
            <c:strRef>
              <c:f>Sheet1!$D$1</c:f>
              <c:strCache>
                <c:ptCount val="1"/>
                <c:pt idx="0">
                  <c:v>Jul-Sep</c:v>
                </c:pt>
              </c:strCache>
            </c:strRef>
          </c:tx>
          <c:spPr>
            <a:solidFill>
              <a:srgbClr val="00B05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Cardiff</c:v>
                </c:pt>
                <c:pt idx="1">
                  <c:v>Day Trip Wales</c:v>
                </c:pt>
                <c:pt idx="2">
                  <c:v>All Day Trippers</c:v>
                </c:pt>
              </c:strCache>
            </c:strRef>
          </c:cat>
          <c:val>
            <c:numRef>
              <c:f>Sheet1!$D$2:$D$4</c:f>
              <c:numCache>
                <c:formatCode>0%</c:formatCode>
                <c:ptCount val="3"/>
                <c:pt idx="0">
                  <c:v>0.42</c:v>
                </c:pt>
                <c:pt idx="1">
                  <c:v>0.49</c:v>
                </c:pt>
                <c:pt idx="2">
                  <c:v>0.38</c:v>
                </c:pt>
              </c:numCache>
            </c:numRef>
          </c:val>
        </c:ser>
        <c:ser>
          <c:idx val="3"/>
          <c:order val="3"/>
          <c:tx>
            <c:strRef>
              <c:f>Sheet1!$E$1</c:f>
              <c:strCache>
                <c:ptCount val="1"/>
                <c:pt idx="0">
                  <c:v>Oct-Dec</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Cardiff</c:v>
                </c:pt>
                <c:pt idx="1">
                  <c:v>Day Trip Wales</c:v>
                </c:pt>
                <c:pt idx="2">
                  <c:v>All Day Trippers</c:v>
                </c:pt>
              </c:strCache>
            </c:strRef>
          </c:cat>
          <c:val>
            <c:numRef>
              <c:f>Sheet1!$E$2:$E$4</c:f>
              <c:numCache>
                <c:formatCode>0%</c:formatCode>
                <c:ptCount val="3"/>
                <c:pt idx="0">
                  <c:v>0.08</c:v>
                </c:pt>
                <c:pt idx="1">
                  <c:v>0.08</c:v>
                </c:pt>
                <c:pt idx="2">
                  <c:v>0.16</c:v>
                </c:pt>
              </c:numCache>
            </c:numRef>
          </c:val>
        </c:ser>
        <c:dLbls>
          <c:showLegendKey val="0"/>
          <c:showVal val="1"/>
          <c:showCatName val="0"/>
          <c:showSerName val="0"/>
          <c:showPercent val="0"/>
          <c:showBubbleSize val="0"/>
        </c:dLbls>
        <c:gapWidth val="49"/>
        <c:overlap val="100"/>
        <c:axId val="628496240"/>
        <c:axId val="628506432"/>
      </c:barChart>
      <c:catAx>
        <c:axId val="628496240"/>
        <c:scaling>
          <c:orientation val="minMax"/>
        </c:scaling>
        <c:delete val="0"/>
        <c:axPos val="b"/>
        <c:numFmt formatCode="General" sourceLinked="0"/>
        <c:majorTickMark val="none"/>
        <c:minorTickMark val="none"/>
        <c:tickLblPos val="nextTo"/>
        <c:txPr>
          <a:bodyPr/>
          <a:lstStyle/>
          <a:p>
            <a:pPr>
              <a:defRPr sz="600"/>
            </a:pPr>
            <a:endParaRPr lang="en-US"/>
          </a:p>
        </c:txPr>
        <c:crossAx val="628506432"/>
        <c:crosses val="autoZero"/>
        <c:auto val="1"/>
        <c:lblAlgn val="ctr"/>
        <c:lblOffset val="100"/>
        <c:noMultiLvlLbl val="0"/>
      </c:catAx>
      <c:valAx>
        <c:axId val="628506432"/>
        <c:scaling>
          <c:orientation val="minMax"/>
        </c:scaling>
        <c:delete val="1"/>
        <c:axPos val="l"/>
        <c:numFmt formatCode="0%" sourceLinked="1"/>
        <c:majorTickMark val="none"/>
        <c:minorTickMark val="none"/>
        <c:tickLblPos val="nextTo"/>
        <c:crossAx val="628496240"/>
        <c:crosses val="autoZero"/>
        <c:crossBetween val="between"/>
      </c:valAx>
    </c:plotArea>
    <c:legend>
      <c:legendPos val="b"/>
      <c:layout>
        <c:manualLayout>
          <c:xMode val="edge"/>
          <c:yMode val="edge"/>
          <c:x val="7.3199780437058378E-4"/>
          <c:y val="0.84698142630223361"/>
          <c:w val="0.99926800219562939"/>
          <c:h val="0.10612442945329363"/>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2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95360210205647"/>
          <c:y val="5.6335256474622723E-2"/>
          <c:w val="0.76409279579588707"/>
          <c:h val="0.61302014507372282"/>
        </c:manualLayout>
      </c:layout>
      <c:barChart>
        <c:barDir val="col"/>
        <c:grouping val="percentStacked"/>
        <c:varyColors val="0"/>
        <c:ser>
          <c:idx val="0"/>
          <c:order val="0"/>
          <c:tx>
            <c:strRef>
              <c:f>Sheet1!$B$1</c:f>
              <c:strCache>
                <c:ptCount val="1"/>
                <c:pt idx="0">
                  <c:v>Independent</c:v>
                </c:pt>
              </c:strCache>
            </c:strRef>
          </c:tx>
          <c:spPr>
            <a:solidFill>
              <a:schemeClr val="tx1">
                <a:lumMod val="10000"/>
                <a:lumOff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Cardiff</c:v>
                </c:pt>
                <c:pt idx="1">
                  <c:v>Day Trip Wales</c:v>
                </c:pt>
                <c:pt idx="2">
                  <c:v>All Day Trippers</c:v>
                </c:pt>
              </c:strCache>
            </c:strRef>
          </c:cat>
          <c:val>
            <c:numRef>
              <c:f>Sheet1!$B$2:$B$4</c:f>
              <c:numCache>
                <c:formatCode>0%</c:formatCode>
                <c:ptCount val="3"/>
                <c:pt idx="0">
                  <c:v>0.68</c:v>
                </c:pt>
                <c:pt idx="1">
                  <c:v>0.82</c:v>
                </c:pt>
                <c:pt idx="2">
                  <c:v>0.75</c:v>
                </c:pt>
              </c:numCache>
            </c:numRef>
          </c:val>
        </c:ser>
        <c:ser>
          <c:idx val="1"/>
          <c:order val="1"/>
          <c:tx>
            <c:strRef>
              <c:f>Sheet1!$C$1</c:f>
              <c:strCache>
                <c:ptCount val="1"/>
                <c:pt idx="0">
                  <c:v>Package</c:v>
                </c:pt>
              </c:strCache>
            </c:strRef>
          </c:tx>
          <c:spPr>
            <a:solidFill>
              <a:schemeClr val="tx1">
                <a:lumMod val="75000"/>
                <a:lumOff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Day Trip Cardiff</c:v>
                </c:pt>
                <c:pt idx="1">
                  <c:v>Day Trip Wales</c:v>
                </c:pt>
                <c:pt idx="2">
                  <c:v>All Day Trippers</c:v>
                </c:pt>
              </c:strCache>
            </c:strRef>
          </c:cat>
          <c:val>
            <c:numRef>
              <c:f>Sheet1!$C$2:$C$4</c:f>
              <c:numCache>
                <c:formatCode>0%</c:formatCode>
                <c:ptCount val="3"/>
                <c:pt idx="0">
                  <c:v>0.32</c:v>
                </c:pt>
                <c:pt idx="1">
                  <c:v>0.19</c:v>
                </c:pt>
                <c:pt idx="2">
                  <c:v>0.25</c:v>
                </c:pt>
              </c:numCache>
            </c:numRef>
          </c:val>
        </c:ser>
        <c:dLbls>
          <c:showLegendKey val="0"/>
          <c:showVal val="1"/>
          <c:showCatName val="0"/>
          <c:showSerName val="0"/>
          <c:showPercent val="0"/>
          <c:showBubbleSize val="0"/>
        </c:dLbls>
        <c:gapWidth val="49"/>
        <c:overlap val="100"/>
        <c:axId val="628499376"/>
        <c:axId val="628503296"/>
      </c:barChart>
      <c:catAx>
        <c:axId val="628499376"/>
        <c:scaling>
          <c:orientation val="minMax"/>
        </c:scaling>
        <c:delete val="0"/>
        <c:axPos val="b"/>
        <c:numFmt formatCode="General" sourceLinked="0"/>
        <c:majorTickMark val="none"/>
        <c:minorTickMark val="none"/>
        <c:tickLblPos val="nextTo"/>
        <c:txPr>
          <a:bodyPr/>
          <a:lstStyle/>
          <a:p>
            <a:pPr>
              <a:defRPr sz="600"/>
            </a:pPr>
            <a:endParaRPr lang="en-US"/>
          </a:p>
        </c:txPr>
        <c:crossAx val="628503296"/>
        <c:crosses val="autoZero"/>
        <c:auto val="1"/>
        <c:lblAlgn val="ctr"/>
        <c:lblOffset val="100"/>
        <c:noMultiLvlLbl val="0"/>
      </c:catAx>
      <c:valAx>
        <c:axId val="628503296"/>
        <c:scaling>
          <c:orientation val="minMax"/>
        </c:scaling>
        <c:delete val="1"/>
        <c:axPos val="l"/>
        <c:numFmt formatCode="0%" sourceLinked="1"/>
        <c:majorTickMark val="none"/>
        <c:minorTickMark val="none"/>
        <c:tickLblPos val="nextTo"/>
        <c:crossAx val="628499376"/>
        <c:crosses val="autoZero"/>
        <c:crossBetween val="between"/>
      </c:valAx>
    </c:plotArea>
    <c:legend>
      <c:legendPos val="b"/>
      <c:layout>
        <c:manualLayout>
          <c:xMode val="edge"/>
          <c:yMode val="edge"/>
          <c:x val="3.2355526775007859E-2"/>
          <c:y val="0.86109621103717549"/>
          <c:w val="0.95151912756551194"/>
          <c:h val="7.0826524042985187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2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chemeClr val="accent2">
                <a:lumMod val="75000"/>
              </a:schemeClr>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4142693139659945"/>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London</c:v>
                </c:pt>
                <c:pt idx="1">
                  <c:v>All Day Trippers</c:v>
                </c:pt>
              </c:strCache>
            </c:strRef>
          </c:cat>
          <c:val>
            <c:numRef>
              <c:f>Sheet1!$B$2:$B$3</c:f>
              <c:numCache>
                <c:formatCode>0%</c:formatCode>
                <c:ptCount val="2"/>
                <c:pt idx="0">
                  <c:v>0.26</c:v>
                </c:pt>
                <c:pt idx="1">
                  <c:v>0.2</c:v>
                </c:pt>
              </c:numCache>
            </c:numRef>
          </c:val>
        </c:ser>
        <c:ser>
          <c:idx val="1"/>
          <c:order val="1"/>
          <c:tx>
            <c:strRef>
              <c:f>Sheet1!$C$1</c:f>
              <c:strCache>
                <c:ptCount val="1"/>
                <c:pt idx="0">
                  <c:v>4-7 nights</c:v>
                </c:pt>
              </c:strCache>
            </c:strRef>
          </c:tx>
          <c:spPr>
            <a:solidFill>
              <a:schemeClr val="accent6">
                <a:lumMod val="75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London</c:v>
                </c:pt>
                <c:pt idx="1">
                  <c:v>All Day Trippers</c:v>
                </c:pt>
              </c:strCache>
            </c:strRef>
          </c:cat>
          <c:val>
            <c:numRef>
              <c:f>Sheet1!$C$2:$C$3</c:f>
              <c:numCache>
                <c:formatCode>0%</c:formatCode>
                <c:ptCount val="2"/>
                <c:pt idx="0">
                  <c:v>0.45</c:v>
                </c:pt>
                <c:pt idx="1">
                  <c:v>0.45</c:v>
                </c:pt>
              </c:numCache>
            </c:numRef>
          </c:val>
        </c:ser>
        <c:ser>
          <c:idx val="2"/>
          <c:order val="2"/>
          <c:tx>
            <c:strRef>
              <c:f>Sheet1!$D$1</c:f>
              <c:strCache>
                <c:ptCount val="1"/>
                <c:pt idx="0">
                  <c:v>8-14 nights</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London</c:v>
                </c:pt>
                <c:pt idx="1">
                  <c:v>All Day Trippers</c:v>
                </c:pt>
              </c:strCache>
            </c:strRef>
          </c:cat>
          <c:val>
            <c:numRef>
              <c:f>Sheet1!$D$2:$D$3</c:f>
              <c:numCache>
                <c:formatCode>0%</c:formatCode>
                <c:ptCount val="2"/>
                <c:pt idx="0">
                  <c:v>0.2</c:v>
                </c:pt>
                <c:pt idx="1">
                  <c:v>0.25</c:v>
                </c:pt>
              </c:numCache>
            </c:numRef>
          </c:val>
        </c:ser>
        <c:ser>
          <c:idx val="3"/>
          <c:order val="3"/>
          <c:tx>
            <c:strRef>
              <c:f>Sheet1!$E$1</c:f>
              <c:strCache>
                <c:ptCount val="1"/>
                <c:pt idx="0">
                  <c:v>15+ nights</c:v>
                </c:pt>
              </c:strCache>
            </c:strRef>
          </c:tx>
          <c:spPr>
            <a:solidFill>
              <a:schemeClr val="accent6">
                <a:lumMod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London</c:v>
                </c:pt>
                <c:pt idx="1">
                  <c:v>All Day Trippers</c:v>
                </c:pt>
              </c:strCache>
            </c:strRef>
          </c:cat>
          <c:val>
            <c:numRef>
              <c:f>Sheet1!$E$2:$E$3</c:f>
              <c:numCache>
                <c:formatCode>0%</c:formatCode>
                <c:ptCount val="2"/>
                <c:pt idx="0">
                  <c:v>0.08</c:v>
                </c:pt>
                <c:pt idx="1">
                  <c:v>0.11</c:v>
                </c:pt>
              </c:numCache>
            </c:numRef>
          </c:val>
        </c:ser>
        <c:dLbls>
          <c:showLegendKey val="0"/>
          <c:showVal val="1"/>
          <c:showCatName val="0"/>
          <c:showSerName val="0"/>
          <c:showPercent val="0"/>
          <c:showBubbleSize val="0"/>
        </c:dLbls>
        <c:gapWidth val="49"/>
        <c:overlap val="100"/>
        <c:axId val="561168232"/>
        <c:axId val="561178424"/>
      </c:barChart>
      <c:catAx>
        <c:axId val="561168232"/>
        <c:scaling>
          <c:orientation val="minMax"/>
        </c:scaling>
        <c:delete val="0"/>
        <c:axPos val="b"/>
        <c:numFmt formatCode="General" sourceLinked="0"/>
        <c:majorTickMark val="none"/>
        <c:minorTickMark val="none"/>
        <c:tickLblPos val="nextTo"/>
        <c:txPr>
          <a:bodyPr/>
          <a:lstStyle/>
          <a:p>
            <a:pPr>
              <a:defRPr sz="600"/>
            </a:pPr>
            <a:endParaRPr lang="en-US"/>
          </a:p>
        </c:txPr>
        <c:crossAx val="561178424"/>
        <c:crosses val="autoZero"/>
        <c:auto val="1"/>
        <c:lblAlgn val="ctr"/>
        <c:lblOffset val="100"/>
        <c:noMultiLvlLbl val="0"/>
      </c:catAx>
      <c:valAx>
        <c:axId val="561178424"/>
        <c:scaling>
          <c:orientation val="minMax"/>
        </c:scaling>
        <c:delete val="1"/>
        <c:axPos val="l"/>
        <c:numFmt formatCode="0%" sourceLinked="1"/>
        <c:majorTickMark val="none"/>
        <c:minorTickMark val="none"/>
        <c:tickLblPos val="nextTo"/>
        <c:crossAx val="561168232"/>
        <c:crosses val="autoZero"/>
        <c:crossBetween val="between"/>
      </c:valAx>
    </c:plotArea>
    <c:legend>
      <c:legendPos val="b"/>
      <c:layout>
        <c:manualLayout>
          <c:xMode val="edge"/>
          <c:yMode val="edge"/>
          <c:x val="7.3207749308097495E-4"/>
          <c:y val="0.82242583171200334"/>
          <c:w val="0.99926800219562939"/>
          <c:h val="9.6683317223143689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6386616858499"/>
          <c:y val="5.6335256474622723E-2"/>
          <c:w val="0.84086570032785413"/>
          <c:h val="0.75853679971020649"/>
        </c:manualLayout>
      </c:layout>
      <c:barChart>
        <c:barDir val="bar"/>
        <c:grouping val="stacked"/>
        <c:varyColors val="0"/>
        <c:ser>
          <c:idx val="0"/>
          <c:order val="0"/>
          <c:tx>
            <c:strRef>
              <c:f>Sheet1!$B$1</c:f>
              <c:strCache>
                <c:ptCount val="1"/>
                <c:pt idx="0">
                  <c:v>France</c:v>
                </c:pt>
              </c:strCache>
            </c:strRef>
          </c:tx>
          <c:spPr>
            <a:solidFill>
              <a:srgbClr val="00B05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London</c:v>
                </c:pt>
                <c:pt idx="1">
                  <c:v>All Day Trippers</c:v>
                </c:pt>
              </c:strCache>
            </c:strRef>
          </c:cat>
          <c:val>
            <c:numRef>
              <c:f>Sheet1!$B$2:$B$3</c:f>
              <c:numCache>
                <c:formatCode>0%</c:formatCode>
                <c:ptCount val="2"/>
                <c:pt idx="0">
                  <c:v>0.13</c:v>
                </c:pt>
                <c:pt idx="1">
                  <c:v>0.14000000000000001</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London</c:v>
                </c:pt>
                <c:pt idx="1">
                  <c:v>All Day Trippers</c:v>
                </c:pt>
              </c:strCache>
            </c:strRef>
          </c:cat>
          <c:val>
            <c:numRef>
              <c:f>Sheet1!$C$2:$C$3</c:f>
              <c:numCache>
                <c:formatCode>0%</c:formatCode>
                <c:ptCount val="2"/>
                <c:pt idx="0">
                  <c:v>0.19</c:v>
                </c:pt>
                <c:pt idx="1">
                  <c:v>0.15</c:v>
                </c:pt>
              </c:numCache>
            </c:numRef>
          </c:val>
        </c:ser>
        <c:ser>
          <c:idx val="2"/>
          <c:order val="2"/>
          <c:tx>
            <c:strRef>
              <c:f>Sheet1!$D$1</c:f>
              <c:strCache>
                <c:ptCount val="1"/>
                <c:pt idx="0">
                  <c:v>Germany</c:v>
                </c:pt>
              </c:strCache>
            </c:strRef>
          </c:tx>
          <c:spPr>
            <a:solidFill>
              <a:schemeClr val="accent6">
                <a:lumMod val="7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London</c:v>
                </c:pt>
                <c:pt idx="1">
                  <c:v>All Day Trippers</c:v>
                </c:pt>
              </c:strCache>
            </c:strRef>
          </c:cat>
          <c:val>
            <c:numRef>
              <c:f>Sheet1!$D$2:$D$3</c:f>
              <c:numCache>
                <c:formatCode>0%</c:formatCode>
                <c:ptCount val="2"/>
                <c:pt idx="0">
                  <c:v>0.06</c:v>
                </c:pt>
                <c:pt idx="1">
                  <c:v>0.14000000000000001</c:v>
                </c:pt>
              </c:numCache>
            </c:numRef>
          </c:val>
        </c:ser>
        <c:ser>
          <c:idx val="3"/>
          <c:order val="3"/>
          <c:tx>
            <c:strRef>
              <c:f>Sheet1!$E$1</c:f>
              <c:strCache>
                <c:ptCount val="1"/>
                <c:pt idx="0">
                  <c:v>Nordics</c:v>
                </c:pt>
              </c:strCache>
            </c:strRef>
          </c:tx>
          <c:spPr>
            <a:solidFill>
              <a:schemeClr val="accent5">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London</c:v>
                </c:pt>
                <c:pt idx="1">
                  <c:v>All Day Trippers</c:v>
                </c:pt>
              </c:strCache>
            </c:strRef>
          </c:cat>
          <c:val>
            <c:numRef>
              <c:f>Sheet1!$E$2:$E$3</c:f>
              <c:numCache>
                <c:formatCode>0%</c:formatCode>
                <c:ptCount val="2"/>
                <c:pt idx="0">
                  <c:v>7.0000000000000007E-2</c:v>
                </c:pt>
                <c:pt idx="1">
                  <c:v>0.06</c:v>
                </c:pt>
              </c:numCache>
            </c:numRef>
          </c:val>
        </c:ser>
        <c:ser>
          <c:idx val="4"/>
          <c:order val="4"/>
          <c:tx>
            <c:strRef>
              <c:f>Sheet1!$F$1</c:f>
              <c:strCache>
                <c:ptCount val="1"/>
                <c:pt idx="0">
                  <c:v>Italy</c:v>
                </c:pt>
              </c:strCache>
            </c:strRef>
          </c:tx>
          <c:spPr>
            <a:solidFill>
              <a:schemeClr val="bg2">
                <a:lumMod val="75000"/>
              </a:schemeClr>
            </a:solidFill>
          </c:spPr>
          <c:invertIfNegative val="0"/>
          <c:dLbls>
            <c:spPr>
              <a:noFill/>
              <a:ln>
                <a:noFill/>
              </a:ln>
              <a:effectLst/>
            </c:spPr>
            <c:txPr>
              <a:bodyPr/>
              <a:lstStyle/>
              <a:p>
                <a:pPr>
                  <a:defRPr sz="7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London</c:v>
                </c:pt>
                <c:pt idx="1">
                  <c:v>All Day Trippers</c:v>
                </c:pt>
              </c:strCache>
            </c:strRef>
          </c:cat>
          <c:val>
            <c:numRef>
              <c:f>Sheet1!$F$2:$F$3</c:f>
              <c:numCache>
                <c:formatCode>0%</c:formatCode>
                <c:ptCount val="2"/>
                <c:pt idx="0">
                  <c:v>0.03</c:v>
                </c:pt>
                <c:pt idx="1">
                  <c:v>0.04</c:v>
                </c:pt>
              </c:numCache>
            </c:numRef>
          </c:val>
        </c:ser>
        <c:ser>
          <c:idx val="5"/>
          <c:order val="5"/>
          <c:tx>
            <c:strRef>
              <c:f>Sheet1!$G$1</c:f>
              <c:strCache>
                <c:ptCount val="1"/>
                <c:pt idx="0">
                  <c:v>Spain</c:v>
                </c:pt>
              </c:strCache>
            </c:strRef>
          </c:tx>
          <c:spPr>
            <a:solidFill>
              <a:schemeClr val="bg2">
                <a:lumMod val="60000"/>
                <a:lumOff val="40000"/>
              </a:schemeClr>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London</c:v>
                </c:pt>
                <c:pt idx="1">
                  <c:v>All Day Trippers</c:v>
                </c:pt>
              </c:strCache>
            </c:strRef>
          </c:cat>
          <c:val>
            <c:numRef>
              <c:f>Sheet1!$G$2:$G$3</c:f>
              <c:numCache>
                <c:formatCode>0%</c:formatCode>
                <c:ptCount val="2"/>
                <c:pt idx="0">
                  <c:v>0.04</c:v>
                </c:pt>
                <c:pt idx="1">
                  <c:v>0.03</c:v>
                </c:pt>
              </c:numCache>
            </c:numRef>
          </c:val>
        </c:ser>
        <c:ser>
          <c:idx val="6"/>
          <c:order val="6"/>
          <c:tx>
            <c:strRef>
              <c:f>Sheet1!$H$1</c:f>
              <c:strCache>
                <c:ptCount val="1"/>
                <c:pt idx="0">
                  <c:v>Netherlands</c:v>
                </c:pt>
              </c:strCache>
            </c:strRef>
          </c:tx>
          <c:spPr>
            <a:solidFill>
              <a:srgbClr val="FFC000"/>
            </a:solidFill>
          </c:spPr>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London</c:v>
                </c:pt>
                <c:pt idx="1">
                  <c:v>All Day Trippers</c:v>
                </c:pt>
              </c:strCache>
            </c:strRef>
          </c:cat>
          <c:val>
            <c:numRef>
              <c:f>Sheet1!$H$2:$H$3</c:f>
              <c:numCache>
                <c:formatCode>0%</c:formatCode>
                <c:ptCount val="2"/>
                <c:pt idx="0">
                  <c:v>0.04</c:v>
                </c:pt>
                <c:pt idx="1">
                  <c:v>0.06</c:v>
                </c:pt>
              </c:numCache>
            </c:numRef>
          </c:val>
        </c:ser>
        <c:ser>
          <c:idx val="7"/>
          <c:order val="7"/>
          <c:tx>
            <c:strRef>
              <c:f>Sheet1!$I$1</c:f>
              <c:strCache>
                <c:ptCount val="1"/>
                <c:pt idx="0">
                  <c:v>Australia</c:v>
                </c:pt>
              </c:strCache>
            </c:strRef>
          </c:tx>
          <c:spPr>
            <a:solidFill>
              <a:schemeClr val="accent2">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London</c:v>
                </c:pt>
                <c:pt idx="1">
                  <c:v>All Day Trippers</c:v>
                </c:pt>
              </c:strCache>
            </c:strRef>
          </c:cat>
          <c:val>
            <c:numRef>
              <c:f>Sheet1!$I$2:$I$3</c:f>
              <c:numCache>
                <c:formatCode>0%</c:formatCode>
                <c:ptCount val="2"/>
                <c:pt idx="0">
                  <c:v>0.04</c:v>
                </c:pt>
                <c:pt idx="1">
                  <c:v>0.04</c:v>
                </c:pt>
              </c:numCache>
            </c:numRef>
          </c:val>
        </c:ser>
        <c:ser>
          <c:idx val="8"/>
          <c:order val="8"/>
          <c:tx>
            <c:strRef>
              <c:f>Sheet1!$J$1</c:f>
              <c:strCache>
                <c:ptCount val="1"/>
                <c:pt idx="0">
                  <c:v>China</c:v>
                </c:pt>
              </c:strCache>
            </c:strRef>
          </c:tx>
          <c:spPr>
            <a:solidFill>
              <a:schemeClr val="accent2">
                <a:lumMod val="20000"/>
                <a:lumOff val="80000"/>
              </a:schemeClr>
            </a:solidFill>
          </c:spPr>
          <c:invertIfNegative val="0"/>
          <c:dLbls>
            <c:delete val="1"/>
          </c:dLbls>
          <c:cat>
            <c:strRef>
              <c:f>Sheet1!$A$2:$A$3</c:f>
              <c:strCache>
                <c:ptCount val="2"/>
                <c:pt idx="0">
                  <c:v>Day Trippers from London</c:v>
                </c:pt>
                <c:pt idx="1">
                  <c:v>All Day Trippers</c:v>
                </c:pt>
              </c:strCache>
            </c:strRef>
          </c:cat>
          <c:val>
            <c:numRef>
              <c:f>Sheet1!$J$2:$J$3</c:f>
              <c:numCache>
                <c:formatCode>0%</c:formatCode>
                <c:ptCount val="2"/>
                <c:pt idx="0">
                  <c:v>0.02</c:v>
                </c:pt>
                <c:pt idx="1">
                  <c:v>0.01</c:v>
                </c:pt>
              </c:numCache>
            </c:numRef>
          </c:val>
        </c:ser>
        <c:ser>
          <c:idx val="9"/>
          <c:order val="9"/>
          <c:tx>
            <c:strRef>
              <c:f>Sheet1!$K$1</c:f>
              <c:strCache>
                <c:ptCount val="1"/>
                <c:pt idx="0">
                  <c:v>Other</c:v>
                </c:pt>
              </c:strCache>
            </c:strRef>
          </c:tx>
          <c:spPr>
            <a:solidFill>
              <a:schemeClr val="bg1">
                <a:lumMod val="8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London</c:v>
                </c:pt>
                <c:pt idx="1">
                  <c:v>All Day Trippers</c:v>
                </c:pt>
              </c:strCache>
            </c:strRef>
          </c:cat>
          <c:val>
            <c:numRef>
              <c:f>Sheet1!$K$2:$K$3</c:f>
              <c:numCache>
                <c:formatCode>0%</c:formatCode>
                <c:ptCount val="2"/>
                <c:pt idx="0">
                  <c:v>0.38</c:v>
                </c:pt>
                <c:pt idx="1">
                  <c:v>0.33</c:v>
                </c:pt>
              </c:numCache>
            </c:numRef>
          </c:val>
        </c:ser>
        <c:dLbls>
          <c:showLegendKey val="0"/>
          <c:showVal val="1"/>
          <c:showCatName val="0"/>
          <c:showSerName val="0"/>
          <c:showPercent val="0"/>
          <c:showBubbleSize val="0"/>
        </c:dLbls>
        <c:gapWidth val="49"/>
        <c:overlap val="100"/>
        <c:axId val="561182344"/>
        <c:axId val="561176464"/>
      </c:barChart>
      <c:catAx>
        <c:axId val="561182344"/>
        <c:scaling>
          <c:orientation val="minMax"/>
        </c:scaling>
        <c:delete val="0"/>
        <c:axPos val="l"/>
        <c:numFmt formatCode="General" sourceLinked="0"/>
        <c:majorTickMark val="none"/>
        <c:minorTickMark val="none"/>
        <c:tickLblPos val="nextTo"/>
        <c:txPr>
          <a:bodyPr/>
          <a:lstStyle/>
          <a:p>
            <a:pPr>
              <a:defRPr sz="700"/>
            </a:pPr>
            <a:endParaRPr lang="en-US"/>
          </a:p>
        </c:txPr>
        <c:crossAx val="561176464"/>
        <c:crosses val="autoZero"/>
        <c:auto val="1"/>
        <c:lblAlgn val="ctr"/>
        <c:lblOffset val="100"/>
        <c:noMultiLvlLbl val="0"/>
      </c:catAx>
      <c:valAx>
        <c:axId val="561176464"/>
        <c:scaling>
          <c:orientation val="minMax"/>
          <c:max val="1"/>
        </c:scaling>
        <c:delete val="1"/>
        <c:axPos val="b"/>
        <c:numFmt formatCode="0%" sourceLinked="1"/>
        <c:majorTickMark val="out"/>
        <c:minorTickMark val="none"/>
        <c:tickLblPos val="nextTo"/>
        <c:crossAx val="561182344"/>
        <c:crosses val="autoZero"/>
        <c:crossBetween val="between"/>
      </c:valAx>
    </c:plotArea>
    <c:legend>
      <c:legendPos val="b"/>
      <c:layout>
        <c:manualLayout>
          <c:xMode val="edge"/>
          <c:yMode val="edge"/>
          <c:x val="0.12708242353688706"/>
          <c:y val="0.86174574901562351"/>
          <c:w val="0.7633755648195728"/>
          <c:h val="9.5024013693289222E-2"/>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Jan-Mar</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London</c:v>
                </c:pt>
                <c:pt idx="1">
                  <c:v>All Day Trippers</c:v>
                </c:pt>
              </c:strCache>
            </c:strRef>
          </c:cat>
          <c:val>
            <c:numRef>
              <c:f>Sheet1!$B$2:$B$3</c:f>
              <c:numCache>
                <c:formatCode>0%</c:formatCode>
                <c:ptCount val="2"/>
                <c:pt idx="0">
                  <c:v>0.18</c:v>
                </c:pt>
                <c:pt idx="1">
                  <c:v>0.15</c:v>
                </c:pt>
              </c:numCache>
            </c:numRef>
          </c:val>
        </c:ser>
        <c:ser>
          <c:idx val="1"/>
          <c:order val="1"/>
          <c:tx>
            <c:strRef>
              <c:f>Sheet1!$C$1</c:f>
              <c:strCache>
                <c:ptCount val="1"/>
                <c:pt idx="0">
                  <c:v>Apr-Jun</c:v>
                </c:pt>
              </c:strCache>
            </c:strRef>
          </c:tx>
          <c:spPr>
            <a:solidFill>
              <a:srgbClr val="FFC00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London</c:v>
                </c:pt>
                <c:pt idx="1">
                  <c:v>All Day Trippers</c:v>
                </c:pt>
              </c:strCache>
            </c:strRef>
          </c:cat>
          <c:val>
            <c:numRef>
              <c:f>Sheet1!$C$2:$C$3</c:f>
              <c:numCache>
                <c:formatCode>0%</c:formatCode>
                <c:ptCount val="2"/>
                <c:pt idx="0">
                  <c:v>0.28999999999999998</c:v>
                </c:pt>
                <c:pt idx="1">
                  <c:v>0.32</c:v>
                </c:pt>
              </c:numCache>
            </c:numRef>
          </c:val>
        </c:ser>
        <c:ser>
          <c:idx val="2"/>
          <c:order val="2"/>
          <c:tx>
            <c:strRef>
              <c:f>Sheet1!$D$1</c:f>
              <c:strCache>
                <c:ptCount val="1"/>
                <c:pt idx="0">
                  <c:v>Jul-Sep</c:v>
                </c:pt>
              </c:strCache>
            </c:strRef>
          </c:tx>
          <c:spPr>
            <a:solidFill>
              <a:srgbClr val="00B05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London</c:v>
                </c:pt>
                <c:pt idx="1">
                  <c:v>All Day Trippers</c:v>
                </c:pt>
              </c:strCache>
            </c:strRef>
          </c:cat>
          <c:val>
            <c:numRef>
              <c:f>Sheet1!$D$2:$D$3</c:f>
              <c:numCache>
                <c:formatCode>0%</c:formatCode>
                <c:ptCount val="2"/>
                <c:pt idx="0">
                  <c:v>0.34</c:v>
                </c:pt>
                <c:pt idx="1">
                  <c:v>0.38</c:v>
                </c:pt>
              </c:numCache>
            </c:numRef>
          </c:val>
        </c:ser>
        <c:ser>
          <c:idx val="3"/>
          <c:order val="3"/>
          <c:tx>
            <c:strRef>
              <c:f>Sheet1!$E$1</c:f>
              <c:strCache>
                <c:ptCount val="1"/>
                <c:pt idx="0">
                  <c:v>Oct-Dec</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London</c:v>
                </c:pt>
                <c:pt idx="1">
                  <c:v>All Day Trippers</c:v>
                </c:pt>
              </c:strCache>
            </c:strRef>
          </c:cat>
          <c:val>
            <c:numRef>
              <c:f>Sheet1!$E$2:$E$3</c:f>
              <c:numCache>
                <c:formatCode>0%</c:formatCode>
                <c:ptCount val="2"/>
                <c:pt idx="0">
                  <c:v>0.2</c:v>
                </c:pt>
                <c:pt idx="1">
                  <c:v>0.16</c:v>
                </c:pt>
              </c:numCache>
            </c:numRef>
          </c:val>
        </c:ser>
        <c:dLbls>
          <c:showLegendKey val="0"/>
          <c:showVal val="1"/>
          <c:showCatName val="0"/>
          <c:showSerName val="0"/>
          <c:showPercent val="0"/>
          <c:showBubbleSize val="0"/>
        </c:dLbls>
        <c:gapWidth val="49"/>
        <c:overlap val="100"/>
        <c:axId val="561179208"/>
        <c:axId val="561176856"/>
      </c:barChart>
      <c:catAx>
        <c:axId val="561179208"/>
        <c:scaling>
          <c:orientation val="minMax"/>
        </c:scaling>
        <c:delete val="0"/>
        <c:axPos val="b"/>
        <c:numFmt formatCode="General" sourceLinked="0"/>
        <c:majorTickMark val="none"/>
        <c:minorTickMark val="none"/>
        <c:tickLblPos val="nextTo"/>
        <c:txPr>
          <a:bodyPr/>
          <a:lstStyle/>
          <a:p>
            <a:pPr>
              <a:defRPr sz="600"/>
            </a:pPr>
            <a:endParaRPr lang="en-US"/>
          </a:p>
        </c:txPr>
        <c:crossAx val="561176856"/>
        <c:crosses val="autoZero"/>
        <c:auto val="1"/>
        <c:lblAlgn val="ctr"/>
        <c:lblOffset val="100"/>
        <c:noMultiLvlLbl val="0"/>
      </c:catAx>
      <c:valAx>
        <c:axId val="561176856"/>
        <c:scaling>
          <c:orientation val="minMax"/>
        </c:scaling>
        <c:delete val="1"/>
        <c:axPos val="l"/>
        <c:numFmt formatCode="0%" sourceLinked="1"/>
        <c:majorTickMark val="none"/>
        <c:minorTickMark val="none"/>
        <c:tickLblPos val="nextTo"/>
        <c:crossAx val="561179208"/>
        <c:crosses val="autoZero"/>
        <c:crossBetween val="between"/>
      </c:valAx>
    </c:plotArea>
    <c:legend>
      <c:legendPos val="b"/>
      <c:layout>
        <c:manualLayout>
          <c:xMode val="edge"/>
          <c:yMode val="edge"/>
          <c:x val="7.3199780437058378E-4"/>
          <c:y val="0.84698142630223361"/>
          <c:w val="0.99926800219562939"/>
          <c:h val="0.10612442945329363"/>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Independent</c:v>
                </c:pt>
              </c:strCache>
            </c:strRef>
          </c:tx>
          <c:spPr>
            <a:solidFill>
              <a:schemeClr val="tx1">
                <a:lumMod val="10000"/>
                <a:lumOff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London</c:v>
                </c:pt>
                <c:pt idx="1">
                  <c:v>All Day Trippers</c:v>
                </c:pt>
              </c:strCache>
            </c:strRef>
          </c:cat>
          <c:val>
            <c:numRef>
              <c:f>Sheet1!$B$2:$B$3</c:f>
              <c:numCache>
                <c:formatCode>0%</c:formatCode>
                <c:ptCount val="2"/>
                <c:pt idx="0">
                  <c:v>0.75</c:v>
                </c:pt>
                <c:pt idx="1">
                  <c:v>0.75</c:v>
                </c:pt>
              </c:numCache>
            </c:numRef>
          </c:val>
        </c:ser>
        <c:ser>
          <c:idx val="1"/>
          <c:order val="1"/>
          <c:tx>
            <c:strRef>
              <c:f>Sheet1!$C$1</c:f>
              <c:strCache>
                <c:ptCount val="1"/>
                <c:pt idx="0">
                  <c:v>Package</c:v>
                </c:pt>
              </c:strCache>
            </c:strRef>
          </c:tx>
          <c:spPr>
            <a:solidFill>
              <a:schemeClr val="tx1">
                <a:lumMod val="75000"/>
                <a:lumOff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London</c:v>
                </c:pt>
                <c:pt idx="1">
                  <c:v>All Day Trippers</c:v>
                </c:pt>
              </c:strCache>
            </c:strRef>
          </c:cat>
          <c:val>
            <c:numRef>
              <c:f>Sheet1!$C$2:$C$3</c:f>
              <c:numCache>
                <c:formatCode>0%</c:formatCode>
                <c:ptCount val="2"/>
                <c:pt idx="0">
                  <c:v>0.25</c:v>
                </c:pt>
                <c:pt idx="1">
                  <c:v>0.25</c:v>
                </c:pt>
              </c:numCache>
            </c:numRef>
          </c:val>
        </c:ser>
        <c:dLbls>
          <c:showLegendKey val="0"/>
          <c:showVal val="1"/>
          <c:showCatName val="0"/>
          <c:showSerName val="0"/>
          <c:showPercent val="0"/>
          <c:showBubbleSize val="0"/>
        </c:dLbls>
        <c:gapWidth val="49"/>
        <c:overlap val="100"/>
        <c:axId val="561179600"/>
        <c:axId val="561181952"/>
      </c:barChart>
      <c:catAx>
        <c:axId val="561179600"/>
        <c:scaling>
          <c:orientation val="minMax"/>
        </c:scaling>
        <c:delete val="0"/>
        <c:axPos val="b"/>
        <c:numFmt formatCode="General" sourceLinked="0"/>
        <c:majorTickMark val="none"/>
        <c:minorTickMark val="none"/>
        <c:tickLblPos val="nextTo"/>
        <c:txPr>
          <a:bodyPr/>
          <a:lstStyle/>
          <a:p>
            <a:pPr>
              <a:defRPr sz="600"/>
            </a:pPr>
            <a:endParaRPr lang="en-US"/>
          </a:p>
        </c:txPr>
        <c:crossAx val="561181952"/>
        <c:crosses val="autoZero"/>
        <c:auto val="1"/>
        <c:lblAlgn val="ctr"/>
        <c:lblOffset val="100"/>
        <c:noMultiLvlLbl val="0"/>
      </c:catAx>
      <c:valAx>
        <c:axId val="561181952"/>
        <c:scaling>
          <c:orientation val="minMax"/>
        </c:scaling>
        <c:delete val="1"/>
        <c:axPos val="l"/>
        <c:numFmt formatCode="0%" sourceLinked="1"/>
        <c:majorTickMark val="none"/>
        <c:minorTickMark val="none"/>
        <c:tickLblPos val="nextTo"/>
        <c:crossAx val="561179600"/>
        <c:crosses val="autoZero"/>
        <c:crossBetween val="between"/>
      </c:valAx>
    </c:plotArea>
    <c:legend>
      <c:legendPos val="b"/>
      <c:layout>
        <c:manualLayout>
          <c:xMode val="edge"/>
          <c:yMode val="edge"/>
          <c:x val="3.2355526775007859E-2"/>
          <c:y val="0.86109621103717549"/>
          <c:w val="0.95151912756551194"/>
          <c:h val="7.0826524042985187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972943007373952E-2"/>
          <c:y val="0.24633389220739219"/>
          <c:w val="0.95205411398525208"/>
          <c:h val="0.31267723432598782"/>
        </c:manualLayout>
      </c:layout>
      <c:barChart>
        <c:barDir val="col"/>
        <c:grouping val="clustered"/>
        <c:varyColors val="0"/>
        <c:ser>
          <c:idx val="0"/>
          <c:order val="0"/>
          <c:tx>
            <c:strRef>
              <c:f>Sheet1!$B$1</c:f>
              <c:strCache>
                <c:ptCount val="1"/>
                <c:pt idx="0">
                  <c:v>Day trippers</c:v>
                </c:pt>
              </c:strCache>
            </c:strRef>
          </c:tx>
          <c:invertIfNegative val="0"/>
          <c:dLbls>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4"/>
                <c:pt idx="0">
                  <c:v>Category 1</c:v>
                </c:pt>
                <c:pt idx="1">
                  <c:v>Category 2</c:v>
                </c:pt>
                <c:pt idx="2">
                  <c:v>Category 3</c:v>
                </c:pt>
                <c:pt idx="3">
                  <c:v>Category 4</c:v>
                </c:pt>
              </c:strCache>
            </c:strRef>
          </c:cat>
          <c:val>
            <c:numRef>
              <c:f>Sheet1!$B$2:$B$6</c:f>
              <c:numCache>
                <c:formatCode>General</c:formatCode>
                <c:ptCount val="5"/>
                <c:pt idx="0">
                  <c:v>78</c:v>
                </c:pt>
                <c:pt idx="1">
                  <c:v>98</c:v>
                </c:pt>
                <c:pt idx="2">
                  <c:v>47</c:v>
                </c:pt>
                <c:pt idx="3">
                  <c:v>147</c:v>
                </c:pt>
                <c:pt idx="4">
                  <c:v>108</c:v>
                </c:pt>
              </c:numCache>
            </c:numRef>
          </c:val>
        </c:ser>
        <c:ser>
          <c:idx val="1"/>
          <c:order val="1"/>
          <c:tx>
            <c:strRef>
              <c:f>Sheet1!$C$1</c:f>
              <c:strCache>
                <c:ptCount val="1"/>
                <c:pt idx="0">
                  <c:v>All visitors</c:v>
                </c:pt>
              </c:strCache>
            </c:strRef>
          </c:tx>
          <c:invertIfNegative val="0"/>
          <c:dLbls>
            <c:dLbl>
              <c:idx val="0"/>
              <c:layout/>
              <c:tx>
                <c:rich>
                  <a:bodyPr/>
                  <a:lstStyle/>
                  <a:p>
                    <a:r>
                      <a:rPr lang="en-US" smtClean="0"/>
                      <a:t>£81</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£104</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£45</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t>£147</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mtClean="0"/>
                      <a:t>£74</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Category 1</c:v>
                </c:pt>
                <c:pt idx="1">
                  <c:v>Category 2</c:v>
                </c:pt>
                <c:pt idx="2">
                  <c:v>Category 3</c:v>
                </c:pt>
                <c:pt idx="3">
                  <c:v>Category 4</c:v>
                </c:pt>
              </c:strCache>
            </c:strRef>
          </c:cat>
          <c:val>
            <c:numRef>
              <c:f>Sheet1!$C$2:$C$6</c:f>
              <c:numCache>
                <c:formatCode>General</c:formatCode>
                <c:ptCount val="5"/>
                <c:pt idx="0">
                  <c:v>81</c:v>
                </c:pt>
                <c:pt idx="1">
                  <c:v>104</c:v>
                </c:pt>
                <c:pt idx="2">
                  <c:v>45</c:v>
                </c:pt>
                <c:pt idx="3">
                  <c:v>147</c:v>
                </c:pt>
                <c:pt idx="4">
                  <c:v>74</c:v>
                </c:pt>
              </c:numCache>
            </c:numRef>
          </c:val>
        </c:ser>
        <c:dLbls>
          <c:showLegendKey val="0"/>
          <c:showVal val="0"/>
          <c:showCatName val="0"/>
          <c:showSerName val="0"/>
          <c:showPercent val="0"/>
          <c:showBubbleSize val="0"/>
        </c:dLbls>
        <c:gapWidth val="150"/>
        <c:axId val="561145496"/>
        <c:axId val="561142360"/>
      </c:barChart>
      <c:catAx>
        <c:axId val="561145496"/>
        <c:scaling>
          <c:orientation val="minMax"/>
        </c:scaling>
        <c:delete val="1"/>
        <c:axPos val="b"/>
        <c:numFmt formatCode="General" sourceLinked="0"/>
        <c:majorTickMark val="out"/>
        <c:minorTickMark val="none"/>
        <c:tickLblPos val="nextTo"/>
        <c:crossAx val="561142360"/>
        <c:crosses val="autoZero"/>
        <c:auto val="1"/>
        <c:lblAlgn val="ctr"/>
        <c:lblOffset val="100"/>
        <c:noMultiLvlLbl val="0"/>
      </c:catAx>
      <c:valAx>
        <c:axId val="561142360"/>
        <c:scaling>
          <c:orientation val="minMax"/>
        </c:scaling>
        <c:delete val="1"/>
        <c:axPos val="l"/>
        <c:majorGridlines>
          <c:spPr>
            <a:ln>
              <a:noFill/>
            </a:ln>
          </c:spPr>
        </c:majorGridlines>
        <c:numFmt formatCode="General" sourceLinked="1"/>
        <c:majorTickMark val="out"/>
        <c:minorTickMark val="none"/>
        <c:tickLblPos val="nextTo"/>
        <c:crossAx val="561145496"/>
        <c:crosses val="autoZero"/>
        <c:crossBetween val="between"/>
      </c:valAx>
    </c:plotArea>
    <c:legend>
      <c:legendPos val="b"/>
      <c:layout>
        <c:manualLayout>
          <c:xMode val="edge"/>
          <c:yMode val="edge"/>
          <c:x val="0.32203916564548563"/>
          <c:y val="0.83738471767808387"/>
          <c:w val="0.35592166870902869"/>
          <c:h val="0.1626152823219161"/>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Aged 16-34 years</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SE</c:v>
                </c:pt>
                <c:pt idx="1">
                  <c:v>All Day Trippers</c:v>
                </c:pt>
              </c:strCache>
            </c:strRef>
          </c:cat>
          <c:val>
            <c:numRef>
              <c:f>Sheet1!$B$2:$B$3</c:f>
              <c:numCache>
                <c:formatCode>0%</c:formatCode>
                <c:ptCount val="2"/>
                <c:pt idx="0">
                  <c:v>0.3</c:v>
                </c:pt>
                <c:pt idx="1">
                  <c:v>0.32</c:v>
                </c:pt>
              </c:numCache>
            </c:numRef>
          </c:val>
        </c:ser>
        <c:ser>
          <c:idx val="1"/>
          <c:order val="1"/>
          <c:tx>
            <c:strRef>
              <c:f>Sheet1!$C$1</c:f>
              <c:strCache>
                <c:ptCount val="1"/>
                <c:pt idx="0">
                  <c:v>Aged 35-54 years</c:v>
                </c:pt>
              </c:strCache>
            </c:strRef>
          </c:tx>
          <c:spPr>
            <a:solidFill>
              <a:schemeClr val="accent4"/>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SE</c:v>
                </c:pt>
                <c:pt idx="1">
                  <c:v>All Day Trippers</c:v>
                </c:pt>
              </c:strCache>
            </c:strRef>
          </c:cat>
          <c:val>
            <c:numRef>
              <c:f>Sheet1!$C$2:$C$3</c:f>
              <c:numCache>
                <c:formatCode>0%</c:formatCode>
                <c:ptCount val="2"/>
                <c:pt idx="0">
                  <c:v>0.43</c:v>
                </c:pt>
                <c:pt idx="1">
                  <c:v>0.43</c:v>
                </c:pt>
              </c:numCache>
            </c:numRef>
          </c:val>
        </c:ser>
        <c:ser>
          <c:idx val="2"/>
          <c:order val="2"/>
          <c:tx>
            <c:strRef>
              <c:f>Sheet1!$D$1</c:f>
              <c:strCache>
                <c:ptCount val="1"/>
                <c:pt idx="0">
                  <c:v>Aged 55 years or over</c:v>
                </c:pt>
              </c:strCache>
            </c:strRef>
          </c:tx>
          <c:spPr>
            <a:solidFill>
              <a:srgbClr val="646363"/>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SE</c:v>
                </c:pt>
                <c:pt idx="1">
                  <c:v>All Day Trippers</c:v>
                </c:pt>
              </c:strCache>
            </c:strRef>
          </c:cat>
          <c:val>
            <c:numRef>
              <c:f>Sheet1!$D$2:$D$3</c:f>
              <c:numCache>
                <c:formatCode>0%</c:formatCode>
                <c:ptCount val="2"/>
                <c:pt idx="0">
                  <c:v>0.27</c:v>
                </c:pt>
                <c:pt idx="1">
                  <c:v>0.25</c:v>
                </c:pt>
              </c:numCache>
            </c:numRef>
          </c:val>
        </c:ser>
        <c:dLbls>
          <c:showLegendKey val="0"/>
          <c:showVal val="1"/>
          <c:showCatName val="0"/>
          <c:showSerName val="0"/>
          <c:showPercent val="0"/>
          <c:showBubbleSize val="0"/>
        </c:dLbls>
        <c:gapWidth val="49"/>
        <c:overlap val="100"/>
        <c:axId val="561177640"/>
        <c:axId val="561176072"/>
      </c:barChart>
      <c:catAx>
        <c:axId val="561177640"/>
        <c:scaling>
          <c:orientation val="minMax"/>
        </c:scaling>
        <c:delete val="0"/>
        <c:axPos val="b"/>
        <c:numFmt formatCode="General" sourceLinked="0"/>
        <c:majorTickMark val="none"/>
        <c:minorTickMark val="none"/>
        <c:tickLblPos val="nextTo"/>
        <c:txPr>
          <a:bodyPr/>
          <a:lstStyle/>
          <a:p>
            <a:pPr>
              <a:defRPr sz="600"/>
            </a:pPr>
            <a:endParaRPr lang="en-US"/>
          </a:p>
        </c:txPr>
        <c:crossAx val="561176072"/>
        <c:crosses val="autoZero"/>
        <c:auto val="1"/>
        <c:lblAlgn val="ctr"/>
        <c:lblOffset val="100"/>
        <c:noMultiLvlLbl val="0"/>
      </c:catAx>
      <c:valAx>
        <c:axId val="561176072"/>
        <c:scaling>
          <c:orientation val="minMax"/>
        </c:scaling>
        <c:delete val="1"/>
        <c:axPos val="l"/>
        <c:numFmt formatCode="0%" sourceLinked="1"/>
        <c:majorTickMark val="none"/>
        <c:minorTickMark val="none"/>
        <c:tickLblPos val="nextTo"/>
        <c:crossAx val="561177640"/>
        <c:crosses val="autoZero"/>
        <c:crossBetween val="between"/>
      </c:valAx>
    </c:plotArea>
    <c:legend>
      <c:legendPos val="b"/>
      <c:layout>
        <c:manualLayout>
          <c:xMode val="edge"/>
          <c:yMode val="edge"/>
          <c:x val="0"/>
          <c:y val="0.86597901418973122"/>
          <c:w val="1"/>
          <c:h val="0.13273953983345216"/>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Male</c:v>
                </c:pt>
              </c:strCache>
            </c:strRef>
          </c:tx>
          <c:spPr>
            <a:solidFill>
              <a:schemeClr val="accent5"/>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SE</c:v>
                </c:pt>
                <c:pt idx="1">
                  <c:v>All Day Trippers</c:v>
                </c:pt>
              </c:strCache>
            </c:strRef>
          </c:cat>
          <c:val>
            <c:numRef>
              <c:f>Sheet1!$B$2:$B$3</c:f>
              <c:numCache>
                <c:formatCode>0%</c:formatCode>
                <c:ptCount val="2"/>
                <c:pt idx="0">
                  <c:v>0.5</c:v>
                </c:pt>
                <c:pt idx="1">
                  <c:v>0.51</c:v>
                </c:pt>
              </c:numCache>
            </c:numRef>
          </c:val>
        </c:ser>
        <c:ser>
          <c:idx val="1"/>
          <c:order val="1"/>
          <c:tx>
            <c:strRef>
              <c:f>Sheet1!$C$1</c:f>
              <c:strCache>
                <c:ptCount val="1"/>
                <c:pt idx="0">
                  <c:v>Female</c:v>
                </c:pt>
              </c:strCache>
            </c:strRef>
          </c:tx>
          <c:spPr>
            <a:solidFill>
              <a:schemeClr val="accent2">
                <a:lumMod val="40000"/>
                <a:lumOff val="6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SE</c:v>
                </c:pt>
                <c:pt idx="1">
                  <c:v>All Day Trippers</c:v>
                </c:pt>
              </c:strCache>
            </c:strRef>
          </c:cat>
          <c:val>
            <c:numRef>
              <c:f>Sheet1!$C$2:$C$3</c:f>
              <c:numCache>
                <c:formatCode>0%</c:formatCode>
                <c:ptCount val="2"/>
                <c:pt idx="0">
                  <c:v>0.5</c:v>
                </c:pt>
                <c:pt idx="1">
                  <c:v>0.49</c:v>
                </c:pt>
              </c:numCache>
            </c:numRef>
          </c:val>
        </c:ser>
        <c:dLbls>
          <c:showLegendKey val="0"/>
          <c:showVal val="1"/>
          <c:showCatName val="0"/>
          <c:showSerName val="0"/>
          <c:showPercent val="0"/>
          <c:showBubbleSize val="0"/>
        </c:dLbls>
        <c:gapWidth val="49"/>
        <c:overlap val="100"/>
        <c:axId val="561173720"/>
        <c:axId val="561179992"/>
      </c:barChart>
      <c:catAx>
        <c:axId val="561173720"/>
        <c:scaling>
          <c:orientation val="minMax"/>
        </c:scaling>
        <c:delete val="0"/>
        <c:axPos val="b"/>
        <c:numFmt formatCode="General" sourceLinked="0"/>
        <c:majorTickMark val="none"/>
        <c:minorTickMark val="none"/>
        <c:tickLblPos val="nextTo"/>
        <c:txPr>
          <a:bodyPr/>
          <a:lstStyle/>
          <a:p>
            <a:pPr>
              <a:defRPr sz="600"/>
            </a:pPr>
            <a:endParaRPr lang="en-US"/>
          </a:p>
        </c:txPr>
        <c:crossAx val="561179992"/>
        <c:crosses val="autoZero"/>
        <c:auto val="1"/>
        <c:lblAlgn val="ctr"/>
        <c:lblOffset val="100"/>
        <c:noMultiLvlLbl val="0"/>
      </c:catAx>
      <c:valAx>
        <c:axId val="561179992"/>
        <c:scaling>
          <c:orientation val="minMax"/>
        </c:scaling>
        <c:delete val="1"/>
        <c:axPos val="l"/>
        <c:numFmt formatCode="0%" sourceLinked="1"/>
        <c:majorTickMark val="none"/>
        <c:minorTickMark val="none"/>
        <c:tickLblPos val="nextTo"/>
        <c:crossAx val="561173720"/>
        <c:crosses val="autoZero"/>
        <c:crossBetween val="between"/>
      </c:valAx>
    </c:plotArea>
    <c:legend>
      <c:legendPos val="b"/>
      <c:layout>
        <c:manualLayout>
          <c:xMode val="edge"/>
          <c:yMode val="edge"/>
          <c:x val="0.12554654137407381"/>
          <c:y val="0.83161726544551828"/>
          <c:w val="0.71784440182327502"/>
          <c:h val="7.4052432517661734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Air</c:v>
                </c:pt>
              </c:strCache>
            </c:strRef>
          </c:tx>
          <c:spPr>
            <a:solidFill>
              <a:srgbClr val="C0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SE</c:v>
                </c:pt>
                <c:pt idx="1">
                  <c:v>All Day Trippers</c:v>
                </c:pt>
              </c:strCache>
            </c:strRef>
          </c:cat>
          <c:val>
            <c:numRef>
              <c:f>Sheet1!$B$2:$B$3</c:f>
              <c:numCache>
                <c:formatCode>0%</c:formatCode>
                <c:ptCount val="2"/>
                <c:pt idx="0">
                  <c:v>0.35</c:v>
                </c:pt>
                <c:pt idx="1">
                  <c:v>0.59</c:v>
                </c:pt>
              </c:numCache>
            </c:numRef>
          </c:val>
        </c:ser>
        <c:ser>
          <c:idx val="1"/>
          <c:order val="1"/>
          <c:tx>
            <c:strRef>
              <c:f>Sheet1!$C$1</c:f>
              <c:strCache>
                <c:ptCount val="1"/>
                <c:pt idx="0">
                  <c:v>Foot</c:v>
                </c:pt>
              </c:strCache>
            </c:strRef>
          </c:tx>
          <c:spPr>
            <a:solidFill>
              <a:schemeClr val="bg2">
                <a:lumMod val="60000"/>
                <a:lumOff val="4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SE</c:v>
                </c:pt>
                <c:pt idx="1">
                  <c:v>All Day Trippers</c:v>
                </c:pt>
              </c:strCache>
            </c:strRef>
          </c:cat>
          <c:val>
            <c:numRef>
              <c:f>Sheet1!$C$2:$C$3</c:f>
              <c:numCache>
                <c:formatCode>0%</c:formatCode>
                <c:ptCount val="2"/>
                <c:pt idx="0">
                  <c:v>7.0000000000000007E-2</c:v>
                </c:pt>
                <c:pt idx="1">
                  <c:v>0.1</c:v>
                </c:pt>
              </c:numCache>
            </c:numRef>
          </c:val>
        </c:ser>
        <c:ser>
          <c:idx val="2"/>
          <c:order val="2"/>
          <c:tx>
            <c:strRef>
              <c:f>Sheet1!$D$1</c:f>
              <c:strCache>
                <c:ptCount val="1"/>
                <c:pt idx="0">
                  <c:v>Private Vehicle</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SE</c:v>
                </c:pt>
                <c:pt idx="1">
                  <c:v>All Day Trippers</c:v>
                </c:pt>
              </c:strCache>
            </c:strRef>
          </c:cat>
          <c:val>
            <c:numRef>
              <c:f>Sheet1!$D$2:$D$3</c:f>
              <c:numCache>
                <c:formatCode>0%</c:formatCode>
                <c:ptCount val="2"/>
                <c:pt idx="0">
                  <c:v>0.3</c:v>
                </c:pt>
                <c:pt idx="1">
                  <c:v>0.14000000000000001</c:v>
                </c:pt>
              </c:numCache>
            </c:numRef>
          </c:val>
        </c:ser>
        <c:ser>
          <c:idx val="3"/>
          <c:order val="3"/>
          <c:tx>
            <c:strRef>
              <c:f>Sheet1!$E$1</c:f>
              <c:strCache>
                <c:ptCount val="1"/>
                <c:pt idx="0">
                  <c:v>Coach</c:v>
                </c:pt>
              </c:strCache>
            </c:strRef>
          </c:tx>
          <c:spPr>
            <a:solidFill>
              <a:schemeClr val="bg1">
                <a:lumMod val="6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SE</c:v>
                </c:pt>
                <c:pt idx="1">
                  <c:v>All Day Trippers</c:v>
                </c:pt>
              </c:strCache>
            </c:strRef>
          </c:cat>
          <c:val>
            <c:numRef>
              <c:f>Sheet1!$E$2:$E$3</c:f>
              <c:numCache>
                <c:formatCode>0%</c:formatCode>
                <c:ptCount val="2"/>
                <c:pt idx="0">
                  <c:v>0.28000000000000003</c:v>
                </c:pt>
                <c:pt idx="1">
                  <c:v>0.17</c:v>
                </c:pt>
              </c:numCache>
            </c:numRef>
          </c:val>
        </c:ser>
        <c:dLbls>
          <c:showLegendKey val="0"/>
          <c:showVal val="1"/>
          <c:showCatName val="0"/>
          <c:showSerName val="0"/>
          <c:showPercent val="0"/>
          <c:showBubbleSize val="0"/>
        </c:dLbls>
        <c:gapWidth val="49"/>
        <c:overlap val="100"/>
        <c:axId val="561184696"/>
        <c:axId val="561180384"/>
      </c:barChart>
      <c:catAx>
        <c:axId val="561184696"/>
        <c:scaling>
          <c:orientation val="minMax"/>
        </c:scaling>
        <c:delete val="0"/>
        <c:axPos val="b"/>
        <c:numFmt formatCode="General" sourceLinked="0"/>
        <c:majorTickMark val="none"/>
        <c:minorTickMark val="none"/>
        <c:tickLblPos val="nextTo"/>
        <c:txPr>
          <a:bodyPr/>
          <a:lstStyle/>
          <a:p>
            <a:pPr>
              <a:defRPr sz="600"/>
            </a:pPr>
            <a:endParaRPr lang="en-US"/>
          </a:p>
        </c:txPr>
        <c:crossAx val="561180384"/>
        <c:crosses val="autoZero"/>
        <c:auto val="1"/>
        <c:lblAlgn val="ctr"/>
        <c:lblOffset val="100"/>
        <c:noMultiLvlLbl val="0"/>
      </c:catAx>
      <c:valAx>
        <c:axId val="561180384"/>
        <c:scaling>
          <c:orientation val="minMax"/>
        </c:scaling>
        <c:delete val="1"/>
        <c:axPos val="l"/>
        <c:numFmt formatCode="0%" sourceLinked="1"/>
        <c:majorTickMark val="none"/>
        <c:minorTickMark val="none"/>
        <c:tickLblPos val="nextTo"/>
        <c:crossAx val="561184696"/>
        <c:crosses val="autoZero"/>
        <c:crossBetween val="between"/>
      </c:valAx>
    </c:plotArea>
    <c:legend>
      <c:legendPos val="b"/>
      <c:layout>
        <c:manualLayout>
          <c:xMode val="edge"/>
          <c:yMode val="edge"/>
          <c:x val="4.5782782545438286E-2"/>
          <c:y val="0.8367386523977568"/>
          <c:w val="0.95035770902360273"/>
          <c:h val="0.12529637989080408"/>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3.6124237384326768E-2"/>
          <c:w val="0.80815904117796999"/>
          <c:h val="0.96214854649787962"/>
        </c:manualLayout>
      </c:layout>
      <c:pieChart>
        <c:varyColors val="1"/>
        <c:ser>
          <c:idx val="0"/>
          <c:order val="0"/>
          <c:tx>
            <c:strRef>
              <c:f>Sheet1!$B$1</c:f>
              <c:strCache>
                <c:ptCount val="1"/>
                <c:pt idx="0">
                  <c:v>Series 1</c:v>
                </c:pt>
              </c:strCache>
            </c:strRef>
          </c:tx>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4142693139659945"/>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SE</c:v>
                </c:pt>
                <c:pt idx="1">
                  <c:v>All Day Trippers</c:v>
                </c:pt>
              </c:strCache>
            </c:strRef>
          </c:cat>
          <c:val>
            <c:numRef>
              <c:f>Sheet1!$B$2:$B$3</c:f>
              <c:numCache>
                <c:formatCode>0%</c:formatCode>
                <c:ptCount val="2"/>
                <c:pt idx="0">
                  <c:v>0.21</c:v>
                </c:pt>
                <c:pt idx="1">
                  <c:v>0.2</c:v>
                </c:pt>
              </c:numCache>
            </c:numRef>
          </c:val>
        </c:ser>
        <c:ser>
          <c:idx val="1"/>
          <c:order val="1"/>
          <c:tx>
            <c:strRef>
              <c:f>Sheet1!$C$1</c:f>
              <c:strCache>
                <c:ptCount val="1"/>
                <c:pt idx="0">
                  <c:v>4-7 nights</c:v>
                </c:pt>
              </c:strCache>
            </c:strRef>
          </c:tx>
          <c:spPr>
            <a:solidFill>
              <a:schemeClr val="accent6">
                <a:lumMod val="75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SE</c:v>
                </c:pt>
                <c:pt idx="1">
                  <c:v>All Day Trippers</c:v>
                </c:pt>
              </c:strCache>
            </c:strRef>
          </c:cat>
          <c:val>
            <c:numRef>
              <c:f>Sheet1!$C$2:$C$3</c:f>
              <c:numCache>
                <c:formatCode>0%</c:formatCode>
                <c:ptCount val="2"/>
                <c:pt idx="0">
                  <c:v>0.49</c:v>
                </c:pt>
                <c:pt idx="1">
                  <c:v>0.45</c:v>
                </c:pt>
              </c:numCache>
            </c:numRef>
          </c:val>
        </c:ser>
        <c:ser>
          <c:idx val="2"/>
          <c:order val="2"/>
          <c:tx>
            <c:strRef>
              <c:f>Sheet1!$D$1</c:f>
              <c:strCache>
                <c:ptCount val="1"/>
                <c:pt idx="0">
                  <c:v>8-14 nights</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SE</c:v>
                </c:pt>
                <c:pt idx="1">
                  <c:v>All Day Trippers</c:v>
                </c:pt>
              </c:strCache>
            </c:strRef>
          </c:cat>
          <c:val>
            <c:numRef>
              <c:f>Sheet1!$D$2:$D$3</c:f>
              <c:numCache>
                <c:formatCode>0%</c:formatCode>
                <c:ptCount val="2"/>
                <c:pt idx="0">
                  <c:v>0.24</c:v>
                </c:pt>
                <c:pt idx="1">
                  <c:v>0.25</c:v>
                </c:pt>
              </c:numCache>
            </c:numRef>
          </c:val>
        </c:ser>
        <c:ser>
          <c:idx val="3"/>
          <c:order val="3"/>
          <c:tx>
            <c:strRef>
              <c:f>Sheet1!$E$1</c:f>
              <c:strCache>
                <c:ptCount val="1"/>
                <c:pt idx="0">
                  <c:v>15+ nights</c:v>
                </c:pt>
              </c:strCache>
            </c:strRef>
          </c:tx>
          <c:spPr>
            <a:solidFill>
              <a:schemeClr val="accent6">
                <a:lumMod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SE</c:v>
                </c:pt>
                <c:pt idx="1">
                  <c:v>All Day Trippers</c:v>
                </c:pt>
              </c:strCache>
            </c:strRef>
          </c:cat>
          <c:val>
            <c:numRef>
              <c:f>Sheet1!$E$2:$E$3</c:f>
              <c:numCache>
                <c:formatCode>0%</c:formatCode>
                <c:ptCount val="2"/>
                <c:pt idx="0">
                  <c:v>0.11</c:v>
                </c:pt>
                <c:pt idx="1">
                  <c:v>0.11</c:v>
                </c:pt>
              </c:numCache>
            </c:numRef>
          </c:val>
        </c:ser>
        <c:dLbls>
          <c:showLegendKey val="0"/>
          <c:showVal val="1"/>
          <c:showCatName val="0"/>
          <c:showSerName val="0"/>
          <c:showPercent val="0"/>
          <c:showBubbleSize val="0"/>
        </c:dLbls>
        <c:gapWidth val="49"/>
        <c:overlap val="100"/>
        <c:axId val="561183912"/>
        <c:axId val="561180776"/>
      </c:barChart>
      <c:catAx>
        <c:axId val="561183912"/>
        <c:scaling>
          <c:orientation val="minMax"/>
        </c:scaling>
        <c:delete val="0"/>
        <c:axPos val="b"/>
        <c:numFmt formatCode="General" sourceLinked="0"/>
        <c:majorTickMark val="none"/>
        <c:minorTickMark val="none"/>
        <c:tickLblPos val="nextTo"/>
        <c:txPr>
          <a:bodyPr/>
          <a:lstStyle/>
          <a:p>
            <a:pPr>
              <a:defRPr sz="600"/>
            </a:pPr>
            <a:endParaRPr lang="en-US"/>
          </a:p>
        </c:txPr>
        <c:crossAx val="561180776"/>
        <c:crosses val="autoZero"/>
        <c:auto val="1"/>
        <c:lblAlgn val="ctr"/>
        <c:lblOffset val="100"/>
        <c:noMultiLvlLbl val="0"/>
      </c:catAx>
      <c:valAx>
        <c:axId val="561180776"/>
        <c:scaling>
          <c:orientation val="minMax"/>
        </c:scaling>
        <c:delete val="1"/>
        <c:axPos val="l"/>
        <c:numFmt formatCode="0%" sourceLinked="1"/>
        <c:majorTickMark val="none"/>
        <c:minorTickMark val="none"/>
        <c:tickLblPos val="nextTo"/>
        <c:crossAx val="561183912"/>
        <c:crosses val="autoZero"/>
        <c:crossBetween val="between"/>
      </c:valAx>
    </c:plotArea>
    <c:legend>
      <c:legendPos val="b"/>
      <c:layout>
        <c:manualLayout>
          <c:xMode val="edge"/>
          <c:yMode val="edge"/>
          <c:x val="7.3207749308097495E-4"/>
          <c:y val="0.82242583171200334"/>
          <c:w val="0.99926800219562939"/>
          <c:h val="9.6683317223143689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6386616858499"/>
          <c:y val="5.6335256474622723E-2"/>
          <c:w val="0.84086570032785413"/>
          <c:h val="0.75853679971020649"/>
        </c:manualLayout>
      </c:layout>
      <c:barChart>
        <c:barDir val="bar"/>
        <c:grouping val="stacked"/>
        <c:varyColors val="0"/>
        <c:ser>
          <c:idx val="0"/>
          <c:order val="0"/>
          <c:tx>
            <c:strRef>
              <c:f>Sheet1!$B$1</c:f>
              <c:strCache>
                <c:ptCount val="1"/>
                <c:pt idx="0">
                  <c:v>France</c:v>
                </c:pt>
              </c:strCache>
            </c:strRef>
          </c:tx>
          <c:spPr>
            <a:solidFill>
              <a:srgbClr val="00B05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SE</c:v>
                </c:pt>
                <c:pt idx="1">
                  <c:v>All Day Trippers</c:v>
                </c:pt>
              </c:strCache>
            </c:strRef>
          </c:cat>
          <c:val>
            <c:numRef>
              <c:f>Sheet1!$B$2:$B$3</c:f>
              <c:numCache>
                <c:formatCode>0%</c:formatCode>
                <c:ptCount val="2"/>
                <c:pt idx="0">
                  <c:v>0.27</c:v>
                </c:pt>
                <c:pt idx="1">
                  <c:v>0.14000000000000001</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SE</c:v>
                </c:pt>
                <c:pt idx="1">
                  <c:v>All Day Trippers</c:v>
                </c:pt>
              </c:strCache>
            </c:strRef>
          </c:cat>
          <c:val>
            <c:numRef>
              <c:f>Sheet1!$C$2:$C$3</c:f>
              <c:numCache>
                <c:formatCode>0%</c:formatCode>
                <c:ptCount val="2"/>
                <c:pt idx="0">
                  <c:v>0.08</c:v>
                </c:pt>
                <c:pt idx="1">
                  <c:v>0.15</c:v>
                </c:pt>
              </c:numCache>
            </c:numRef>
          </c:val>
        </c:ser>
        <c:ser>
          <c:idx val="2"/>
          <c:order val="2"/>
          <c:tx>
            <c:strRef>
              <c:f>Sheet1!$D$1</c:f>
              <c:strCache>
                <c:ptCount val="1"/>
                <c:pt idx="0">
                  <c:v>Germany</c:v>
                </c:pt>
              </c:strCache>
            </c:strRef>
          </c:tx>
          <c:spPr>
            <a:solidFill>
              <a:schemeClr val="accent6">
                <a:lumMod val="7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SE</c:v>
                </c:pt>
                <c:pt idx="1">
                  <c:v>All Day Trippers</c:v>
                </c:pt>
              </c:strCache>
            </c:strRef>
          </c:cat>
          <c:val>
            <c:numRef>
              <c:f>Sheet1!$D$2:$D$3</c:f>
              <c:numCache>
                <c:formatCode>0%</c:formatCode>
                <c:ptCount val="2"/>
                <c:pt idx="0">
                  <c:v>0.2</c:v>
                </c:pt>
                <c:pt idx="1">
                  <c:v>0.14000000000000001</c:v>
                </c:pt>
              </c:numCache>
            </c:numRef>
          </c:val>
        </c:ser>
        <c:ser>
          <c:idx val="3"/>
          <c:order val="3"/>
          <c:tx>
            <c:strRef>
              <c:f>Sheet1!$E$1</c:f>
              <c:strCache>
                <c:ptCount val="1"/>
                <c:pt idx="0">
                  <c:v>Nordics</c:v>
                </c:pt>
              </c:strCache>
            </c:strRef>
          </c:tx>
          <c:spPr>
            <a:solidFill>
              <a:schemeClr val="accent5">
                <a:lumMod val="40000"/>
                <a:lumOff val="60000"/>
              </a:schemeClr>
            </a:solidFill>
          </c:spPr>
          <c:invertIfNegative val="0"/>
          <c:dLbls>
            <c:dLbl>
              <c:idx val="0"/>
              <c:layout>
                <c:manualLayout>
                  <c:x val="-1.8972081660619835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SE</c:v>
                </c:pt>
                <c:pt idx="1">
                  <c:v>All Day Trippers</c:v>
                </c:pt>
              </c:strCache>
            </c:strRef>
          </c:cat>
          <c:val>
            <c:numRef>
              <c:f>Sheet1!$E$2:$E$3</c:f>
              <c:numCache>
                <c:formatCode>0%</c:formatCode>
                <c:ptCount val="2"/>
                <c:pt idx="0">
                  <c:v>0.04</c:v>
                </c:pt>
                <c:pt idx="1">
                  <c:v>0.06</c:v>
                </c:pt>
              </c:numCache>
            </c:numRef>
          </c:val>
        </c:ser>
        <c:ser>
          <c:idx val="4"/>
          <c:order val="4"/>
          <c:tx>
            <c:strRef>
              <c:f>Sheet1!$F$1</c:f>
              <c:strCache>
                <c:ptCount val="1"/>
                <c:pt idx="0">
                  <c:v>Italy</c:v>
                </c:pt>
              </c:strCache>
            </c:strRef>
          </c:tx>
          <c:spPr>
            <a:solidFill>
              <a:schemeClr val="bg2">
                <a:lumMod val="75000"/>
              </a:schemeClr>
            </a:solidFill>
          </c:spPr>
          <c:invertIfNegative val="0"/>
          <c:dLbls>
            <c:dLbl>
              <c:idx val="0"/>
              <c:layout>
                <c:manualLayout>
                  <c:x val="0"/>
                  <c:y val="3.025262129832181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SE</c:v>
                </c:pt>
                <c:pt idx="1">
                  <c:v>All Day Trippers</c:v>
                </c:pt>
              </c:strCache>
            </c:strRef>
          </c:cat>
          <c:val>
            <c:numRef>
              <c:f>Sheet1!$F$2:$F$3</c:f>
              <c:numCache>
                <c:formatCode>0%</c:formatCode>
                <c:ptCount val="2"/>
                <c:pt idx="0">
                  <c:v>0.03</c:v>
                </c:pt>
                <c:pt idx="1">
                  <c:v>0.04</c:v>
                </c:pt>
              </c:numCache>
            </c:numRef>
          </c:val>
        </c:ser>
        <c:ser>
          <c:idx val="5"/>
          <c:order val="5"/>
          <c:tx>
            <c:strRef>
              <c:f>Sheet1!$G$1</c:f>
              <c:strCache>
                <c:ptCount val="1"/>
                <c:pt idx="0">
                  <c:v>Spain</c:v>
                </c:pt>
              </c:strCache>
            </c:strRef>
          </c:tx>
          <c:spPr>
            <a:solidFill>
              <a:schemeClr val="bg2">
                <a:lumMod val="60000"/>
                <a:lumOff val="40000"/>
              </a:schemeClr>
            </a:solidFill>
          </c:spPr>
          <c:invertIfNegative val="0"/>
          <c:dLbls>
            <c:dLbl>
              <c:idx val="0"/>
              <c:layout>
                <c:manualLayout>
                  <c:x val="0"/>
                  <c:y val="-4.033682839776241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SE</c:v>
                </c:pt>
                <c:pt idx="1">
                  <c:v>All Day Trippers</c:v>
                </c:pt>
              </c:strCache>
            </c:strRef>
          </c:cat>
          <c:val>
            <c:numRef>
              <c:f>Sheet1!$G$2:$G$3</c:f>
              <c:numCache>
                <c:formatCode>0%</c:formatCode>
                <c:ptCount val="2"/>
                <c:pt idx="0">
                  <c:v>0.03</c:v>
                </c:pt>
                <c:pt idx="1">
                  <c:v>0.03</c:v>
                </c:pt>
              </c:numCache>
            </c:numRef>
          </c:val>
        </c:ser>
        <c:ser>
          <c:idx val="6"/>
          <c:order val="6"/>
          <c:tx>
            <c:strRef>
              <c:f>Sheet1!$H$1</c:f>
              <c:strCache>
                <c:ptCount val="1"/>
                <c:pt idx="0">
                  <c:v>Netherlands</c:v>
                </c:pt>
              </c:strCache>
            </c:strRef>
          </c:tx>
          <c:spPr>
            <a:solidFill>
              <a:srgbClr val="FFC000"/>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SE</c:v>
                </c:pt>
                <c:pt idx="1">
                  <c:v>All Day Trippers</c:v>
                </c:pt>
              </c:strCache>
            </c:strRef>
          </c:cat>
          <c:val>
            <c:numRef>
              <c:f>Sheet1!$H$2:$H$3</c:f>
              <c:numCache>
                <c:formatCode>0%</c:formatCode>
                <c:ptCount val="2"/>
                <c:pt idx="0">
                  <c:v>7.0000000000000007E-2</c:v>
                </c:pt>
                <c:pt idx="1">
                  <c:v>0.06</c:v>
                </c:pt>
              </c:numCache>
            </c:numRef>
          </c:val>
        </c:ser>
        <c:ser>
          <c:idx val="7"/>
          <c:order val="7"/>
          <c:tx>
            <c:strRef>
              <c:f>Sheet1!$I$1</c:f>
              <c:strCache>
                <c:ptCount val="1"/>
                <c:pt idx="0">
                  <c:v>Australia</c:v>
                </c:pt>
              </c:strCache>
            </c:strRef>
          </c:tx>
          <c:spPr>
            <a:solidFill>
              <a:schemeClr val="accent2">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SE</c:v>
                </c:pt>
                <c:pt idx="1">
                  <c:v>All Day Trippers</c:v>
                </c:pt>
              </c:strCache>
            </c:strRef>
          </c:cat>
          <c:val>
            <c:numRef>
              <c:f>Sheet1!$I$2:$I$3</c:f>
              <c:numCache>
                <c:formatCode>0%</c:formatCode>
                <c:ptCount val="2"/>
                <c:pt idx="0">
                  <c:v>0.03</c:v>
                </c:pt>
                <c:pt idx="1">
                  <c:v>0.04</c:v>
                </c:pt>
              </c:numCache>
            </c:numRef>
          </c:val>
        </c:ser>
        <c:ser>
          <c:idx val="8"/>
          <c:order val="8"/>
          <c:tx>
            <c:strRef>
              <c:f>Sheet1!$J$1</c:f>
              <c:strCache>
                <c:ptCount val="1"/>
                <c:pt idx="0">
                  <c:v>China</c:v>
                </c:pt>
              </c:strCache>
            </c:strRef>
          </c:tx>
          <c:spPr>
            <a:solidFill>
              <a:schemeClr val="accent2">
                <a:lumMod val="20000"/>
                <a:lumOff val="80000"/>
              </a:schemeClr>
            </a:solidFill>
          </c:spPr>
          <c:invertIfNegative val="0"/>
          <c:dLbls>
            <c:delete val="1"/>
          </c:dLbls>
          <c:cat>
            <c:strRef>
              <c:f>Sheet1!$A$2:$A$3</c:f>
              <c:strCache>
                <c:ptCount val="2"/>
                <c:pt idx="0">
                  <c:v>Day Trippers from SE</c:v>
                </c:pt>
                <c:pt idx="1">
                  <c:v>All Day Trippers</c:v>
                </c:pt>
              </c:strCache>
            </c:strRef>
          </c:cat>
          <c:val>
            <c:numRef>
              <c:f>Sheet1!$J$2:$J$3</c:f>
              <c:numCache>
                <c:formatCode>0%</c:formatCode>
                <c:ptCount val="2"/>
                <c:pt idx="0">
                  <c:v>5.0000000000000001E-3</c:v>
                </c:pt>
                <c:pt idx="1">
                  <c:v>0.01</c:v>
                </c:pt>
              </c:numCache>
            </c:numRef>
          </c:val>
        </c:ser>
        <c:ser>
          <c:idx val="9"/>
          <c:order val="9"/>
          <c:tx>
            <c:strRef>
              <c:f>Sheet1!$K$1</c:f>
              <c:strCache>
                <c:ptCount val="1"/>
                <c:pt idx="0">
                  <c:v>Other</c:v>
                </c:pt>
              </c:strCache>
            </c:strRef>
          </c:tx>
          <c:spPr>
            <a:solidFill>
              <a:schemeClr val="bg1">
                <a:lumMod val="8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SE</c:v>
                </c:pt>
                <c:pt idx="1">
                  <c:v>All Day Trippers</c:v>
                </c:pt>
              </c:strCache>
            </c:strRef>
          </c:cat>
          <c:val>
            <c:numRef>
              <c:f>Sheet1!$K$2:$K$3</c:f>
              <c:numCache>
                <c:formatCode>0%</c:formatCode>
                <c:ptCount val="2"/>
                <c:pt idx="0">
                  <c:v>0.24</c:v>
                </c:pt>
                <c:pt idx="1">
                  <c:v>0.33</c:v>
                </c:pt>
              </c:numCache>
            </c:numRef>
          </c:val>
        </c:ser>
        <c:dLbls>
          <c:showLegendKey val="0"/>
          <c:showVal val="1"/>
          <c:showCatName val="0"/>
          <c:showSerName val="0"/>
          <c:showPercent val="0"/>
          <c:showBubbleSize val="0"/>
        </c:dLbls>
        <c:gapWidth val="49"/>
        <c:overlap val="100"/>
        <c:axId val="561181560"/>
        <c:axId val="561182736"/>
      </c:barChart>
      <c:catAx>
        <c:axId val="561181560"/>
        <c:scaling>
          <c:orientation val="minMax"/>
        </c:scaling>
        <c:delete val="0"/>
        <c:axPos val="l"/>
        <c:numFmt formatCode="General" sourceLinked="0"/>
        <c:majorTickMark val="none"/>
        <c:minorTickMark val="none"/>
        <c:tickLblPos val="nextTo"/>
        <c:txPr>
          <a:bodyPr/>
          <a:lstStyle/>
          <a:p>
            <a:pPr>
              <a:defRPr sz="700"/>
            </a:pPr>
            <a:endParaRPr lang="en-US"/>
          </a:p>
        </c:txPr>
        <c:crossAx val="561182736"/>
        <c:crosses val="autoZero"/>
        <c:auto val="1"/>
        <c:lblAlgn val="ctr"/>
        <c:lblOffset val="100"/>
        <c:noMultiLvlLbl val="0"/>
      </c:catAx>
      <c:valAx>
        <c:axId val="561182736"/>
        <c:scaling>
          <c:orientation val="minMax"/>
          <c:max val="1"/>
        </c:scaling>
        <c:delete val="1"/>
        <c:axPos val="b"/>
        <c:numFmt formatCode="0%" sourceLinked="1"/>
        <c:majorTickMark val="out"/>
        <c:minorTickMark val="none"/>
        <c:tickLblPos val="nextTo"/>
        <c:crossAx val="561181560"/>
        <c:crosses val="autoZero"/>
        <c:crossBetween val="between"/>
      </c:valAx>
    </c:plotArea>
    <c:legend>
      <c:legendPos val="b"/>
      <c:layout>
        <c:manualLayout>
          <c:xMode val="edge"/>
          <c:yMode val="edge"/>
          <c:x val="0.12708242353688706"/>
          <c:y val="0.86174574901562351"/>
          <c:w val="0.7633755648195728"/>
          <c:h val="9.5024013693289222E-2"/>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Jan-Mar</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SE</c:v>
                </c:pt>
                <c:pt idx="1">
                  <c:v>All Day Trippers</c:v>
                </c:pt>
              </c:strCache>
            </c:strRef>
          </c:cat>
          <c:val>
            <c:numRef>
              <c:f>Sheet1!$B$2:$B$3</c:f>
              <c:numCache>
                <c:formatCode>0%</c:formatCode>
                <c:ptCount val="2"/>
                <c:pt idx="0">
                  <c:v>0.13</c:v>
                </c:pt>
                <c:pt idx="1">
                  <c:v>0.15</c:v>
                </c:pt>
              </c:numCache>
            </c:numRef>
          </c:val>
        </c:ser>
        <c:ser>
          <c:idx val="1"/>
          <c:order val="1"/>
          <c:tx>
            <c:strRef>
              <c:f>Sheet1!$C$1</c:f>
              <c:strCache>
                <c:ptCount val="1"/>
                <c:pt idx="0">
                  <c:v>Apr-Jun</c:v>
                </c:pt>
              </c:strCache>
            </c:strRef>
          </c:tx>
          <c:spPr>
            <a:solidFill>
              <a:srgbClr val="FFC00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SE</c:v>
                </c:pt>
                <c:pt idx="1">
                  <c:v>All Day Trippers</c:v>
                </c:pt>
              </c:strCache>
            </c:strRef>
          </c:cat>
          <c:val>
            <c:numRef>
              <c:f>Sheet1!$C$2:$C$3</c:f>
              <c:numCache>
                <c:formatCode>0%</c:formatCode>
                <c:ptCount val="2"/>
                <c:pt idx="0">
                  <c:v>0.36</c:v>
                </c:pt>
                <c:pt idx="1">
                  <c:v>0.32</c:v>
                </c:pt>
              </c:numCache>
            </c:numRef>
          </c:val>
        </c:ser>
        <c:ser>
          <c:idx val="2"/>
          <c:order val="2"/>
          <c:tx>
            <c:strRef>
              <c:f>Sheet1!$D$1</c:f>
              <c:strCache>
                <c:ptCount val="1"/>
                <c:pt idx="0">
                  <c:v>Jul-Sep</c:v>
                </c:pt>
              </c:strCache>
            </c:strRef>
          </c:tx>
          <c:spPr>
            <a:solidFill>
              <a:srgbClr val="00B05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SE</c:v>
                </c:pt>
                <c:pt idx="1">
                  <c:v>All Day Trippers</c:v>
                </c:pt>
              </c:strCache>
            </c:strRef>
          </c:cat>
          <c:val>
            <c:numRef>
              <c:f>Sheet1!$D$2:$D$3</c:f>
              <c:numCache>
                <c:formatCode>0%</c:formatCode>
                <c:ptCount val="2"/>
                <c:pt idx="0">
                  <c:v>0.33</c:v>
                </c:pt>
                <c:pt idx="1">
                  <c:v>0.38</c:v>
                </c:pt>
              </c:numCache>
            </c:numRef>
          </c:val>
        </c:ser>
        <c:ser>
          <c:idx val="3"/>
          <c:order val="3"/>
          <c:tx>
            <c:strRef>
              <c:f>Sheet1!$E$1</c:f>
              <c:strCache>
                <c:ptCount val="1"/>
                <c:pt idx="0">
                  <c:v>Oct-Dec</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SE</c:v>
                </c:pt>
                <c:pt idx="1">
                  <c:v>All Day Trippers</c:v>
                </c:pt>
              </c:strCache>
            </c:strRef>
          </c:cat>
          <c:val>
            <c:numRef>
              <c:f>Sheet1!$E$2:$E$3</c:f>
              <c:numCache>
                <c:formatCode>0%</c:formatCode>
                <c:ptCount val="2"/>
                <c:pt idx="0">
                  <c:v>0.18</c:v>
                </c:pt>
                <c:pt idx="1">
                  <c:v>0.16</c:v>
                </c:pt>
              </c:numCache>
            </c:numRef>
          </c:val>
        </c:ser>
        <c:dLbls>
          <c:showLegendKey val="0"/>
          <c:showVal val="1"/>
          <c:showCatName val="0"/>
          <c:showSerName val="0"/>
          <c:showPercent val="0"/>
          <c:showBubbleSize val="0"/>
        </c:dLbls>
        <c:gapWidth val="49"/>
        <c:overlap val="100"/>
        <c:axId val="561184304"/>
        <c:axId val="561185088"/>
      </c:barChart>
      <c:catAx>
        <c:axId val="561184304"/>
        <c:scaling>
          <c:orientation val="minMax"/>
        </c:scaling>
        <c:delete val="0"/>
        <c:axPos val="b"/>
        <c:numFmt formatCode="General" sourceLinked="0"/>
        <c:majorTickMark val="none"/>
        <c:minorTickMark val="none"/>
        <c:tickLblPos val="nextTo"/>
        <c:txPr>
          <a:bodyPr/>
          <a:lstStyle/>
          <a:p>
            <a:pPr>
              <a:defRPr sz="600"/>
            </a:pPr>
            <a:endParaRPr lang="en-US"/>
          </a:p>
        </c:txPr>
        <c:crossAx val="561185088"/>
        <c:crosses val="autoZero"/>
        <c:auto val="1"/>
        <c:lblAlgn val="ctr"/>
        <c:lblOffset val="100"/>
        <c:noMultiLvlLbl val="0"/>
      </c:catAx>
      <c:valAx>
        <c:axId val="561185088"/>
        <c:scaling>
          <c:orientation val="minMax"/>
        </c:scaling>
        <c:delete val="1"/>
        <c:axPos val="l"/>
        <c:numFmt formatCode="0%" sourceLinked="1"/>
        <c:majorTickMark val="none"/>
        <c:minorTickMark val="none"/>
        <c:tickLblPos val="nextTo"/>
        <c:crossAx val="561184304"/>
        <c:crosses val="autoZero"/>
        <c:crossBetween val="between"/>
      </c:valAx>
    </c:plotArea>
    <c:legend>
      <c:legendPos val="b"/>
      <c:layout>
        <c:manualLayout>
          <c:xMode val="edge"/>
          <c:yMode val="edge"/>
          <c:x val="7.3199780437058378E-4"/>
          <c:y val="0.84698142630223361"/>
          <c:w val="0.99926800219562939"/>
          <c:h val="0.10612442945329363"/>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Independent</c:v>
                </c:pt>
              </c:strCache>
            </c:strRef>
          </c:tx>
          <c:spPr>
            <a:solidFill>
              <a:schemeClr val="tx1">
                <a:lumMod val="10000"/>
                <a:lumOff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SE</c:v>
                </c:pt>
                <c:pt idx="1">
                  <c:v>All Day Trippers</c:v>
                </c:pt>
              </c:strCache>
            </c:strRef>
          </c:cat>
          <c:val>
            <c:numRef>
              <c:f>Sheet1!$B$2:$B$3</c:f>
              <c:numCache>
                <c:formatCode>0%</c:formatCode>
                <c:ptCount val="2"/>
                <c:pt idx="0">
                  <c:v>0.65</c:v>
                </c:pt>
                <c:pt idx="1">
                  <c:v>0.75</c:v>
                </c:pt>
              </c:numCache>
            </c:numRef>
          </c:val>
        </c:ser>
        <c:ser>
          <c:idx val="1"/>
          <c:order val="1"/>
          <c:tx>
            <c:strRef>
              <c:f>Sheet1!$C$1</c:f>
              <c:strCache>
                <c:ptCount val="1"/>
                <c:pt idx="0">
                  <c:v>Package</c:v>
                </c:pt>
              </c:strCache>
            </c:strRef>
          </c:tx>
          <c:spPr>
            <a:solidFill>
              <a:schemeClr val="tx1">
                <a:lumMod val="75000"/>
                <a:lumOff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SE</c:v>
                </c:pt>
                <c:pt idx="1">
                  <c:v>All Day Trippers</c:v>
                </c:pt>
              </c:strCache>
            </c:strRef>
          </c:cat>
          <c:val>
            <c:numRef>
              <c:f>Sheet1!$C$2:$C$3</c:f>
              <c:numCache>
                <c:formatCode>0%</c:formatCode>
                <c:ptCount val="2"/>
                <c:pt idx="0">
                  <c:v>0.35</c:v>
                </c:pt>
                <c:pt idx="1">
                  <c:v>0.25</c:v>
                </c:pt>
              </c:numCache>
            </c:numRef>
          </c:val>
        </c:ser>
        <c:dLbls>
          <c:showLegendKey val="0"/>
          <c:showVal val="1"/>
          <c:showCatName val="0"/>
          <c:showSerName val="0"/>
          <c:showPercent val="0"/>
          <c:showBubbleSize val="0"/>
        </c:dLbls>
        <c:gapWidth val="49"/>
        <c:overlap val="100"/>
        <c:axId val="561191360"/>
        <c:axId val="561191752"/>
      </c:barChart>
      <c:catAx>
        <c:axId val="561191360"/>
        <c:scaling>
          <c:orientation val="minMax"/>
        </c:scaling>
        <c:delete val="0"/>
        <c:axPos val="b"/>
        <c:numFmt formatCode="General" sourceLinked="0"/>
        <c:majorTickMark val="none"/>
        <c:minorTickMark val="none"/>
        <c:tickLblPos val="nextTo"/>
        <c:txPr>
          <a:bodyPr/>
          <a:lstStyle/>
          <a:p>
            <a:pPr>
              <a:defRPr sz="600"/>
            </a:pPr>
            <a:endParaRPr lang="en-US"/>
          </a:p>
        </c:txPr>
        <c:crossAx val="561191752"/>
        <c:crosses val="autoZero"/>
        <c:auto val="1"/>
        <c:lblAlgn val="ctr"/>
        <c:lblOffset val="100"/>
        <c:noMultiLvlLbl val="0"/>
      </c:catAx>
      <c:valAx>
        <c:axId val="561191752"/>
        <c:scaling>
          <c:orientation val="minMax"/>
        </c:scaling>
        <c:delete val="1"/>
        <c:axPos val="l"/>
        <c:numFmt formatCode="0%" sourceLinked="1"/>
        <c:majorTickMark val="none"/>
        <c:minorTickMark val="none"/>
        <c:tickLblPos val="nextTo"/>
        <c:crossAx val="561191360"/>
        <c:crosses val="autoZero"/>
        <c:crossBetween val="between"/>
      </c:valAx>
    </c:plotArea>
    <c:legend>
      <c:legendPos val="b"/>
      <c:layout>
        <c:manualLayout>
          <c:xMode val="edge"/>
          <c:yMode val="edge"/>
          <c:x val="3.2355526775007859E-2"/>
          <c:y val="0.86109621103717549"/>
          <c:w val="0.95151912756551194"/>
          <c:h val="7.0826524042985187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Aged 16-34 years</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SW</c:v>
                </c:pt>
                <c:pt idx="1">
                  <c:v>All Day Trippers</c:v>
                </c:pt>
              </c:strCache>
            </c:strRef>
          </c:cat>
          <c:val>
            <c:numRef>
              <c:f>Sheet1!$B$2:$B$3</c:f>
              <c:numCache>
                <c:formatCode>0%</c:formatCode>
                <c:ptCount val="2"/>
                <c:pt idx="0">
                  <c:v>0.25</c:v>
                </c:pt>
                <c:pt idx="1">
                  <c:v>0.32</c:v>
                </c:pt>
              </c:numCache>
            </c:numRef>
          </c:val>
        </c:ser>
        <c:ser>
          <c:idx val="1"/>
          <c:order val="1"/>
          <c:tx>
            <c:strRef>
              <c:f>Sheet1!$C$1</c:f>
              <c:strCache>
                <c:ptCount val="1"/>
                <c:pt idx="0">
                  <c:v>Aged 35-54 years</c:v>
                </c:pt>
              </c:strCache>
            </c:strRef>
          </c:tx>
          <c:spPr>
            <a:solidFill>
              <a:schemeClr val="accent4"/>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SW</c:v>
                </c:pt>
                <c:pt idx="1">
                  <c:v>All Day Trippers</c:v>
                </c:pt>
              </c:strCache>
            </c:strRef>
          </c:cat>
          <c:val>
            <c:numRef>
              <c:f>Sheet1!$C$2:$C$3</c:f>
              <c:numCache>
                <c:formatCode>0%</c:formatCode>
                <c:ptCount val="2"/>
                <c:pt idx="0">
                  <c:v>0.41</c:v>
                </c:pt>
                <c:pt idx="1">
                  <c:v>0.43</c:v>
                </c:pt>
              </c:numCache>
            </c:numRef>
          </c:val>
        </c:ser>
        <c:ser>
          <c:idx val="2"/>
          <c:order val="2"/>
          <c:tx>
            <c:strRef>
              <c:f>Sheet1!$D$1</c:f>
              <c:strCache>
                <c:ptCount val="1"/>
                <c:pt idx="0">
                  <c:v>Aged 55 years or over</c:v>
                </c:pt>
              </c:strCache>
            </c:strRef>
          </c:tx>
          <c:spPr>
            <a:solidFill>
              <a:srgbClr val="646363"/>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SW</c:v>
                </c:pt>
                <c:pt idx="1">
                  <c:v>All Day Trippers</c:v>
                </c:pt>
              </c:strCache>
            </c:strRef>
          </c:cat>
          <c:val>
            <c:numRef>
              <c:f>Sheet1!$D$2:$D$3</c:f>
              <c:numCache>
                <c:formatCode>0%</c:formatCode>
                <c:ptCount val="2"/>
                <c:pt idx="0">
                  <c:v>0.34</c:v>
                </c:pt>
                <c:pt idx="1">
                  <c:v>0.25</c:v>
                </c:pt>
              </c:numCache>
            </c:numRef>
          </c:val>
        </c:ser>
        <c:dLbls>
          <c:showLegendKey val="0"/>
          <c:showVal val="1"/>
          <c:showCatName val="0"/>
          <c:showSerName val="0"/>
          <c:showPercent val="0"/>
          <c:showBubbleSize val="0"/>
        </c:dLbls>
        <c:gapWidth val="49"/>
        <c:overlap val="100"/>
        <c:axId val="561186656"/>
        <c:axId val="561196064"/>
      </c:barChart>
      <c:catAx>
        <c:axId val="561186656"/>
        <c:scaling>
          <c:orientation val="minMax"/>
        </c:scaling>
        <c:delete val="0"/>
        <c:axPos val="b"/>
        <c:numFmt formatCode="General" sourceLinked="0"/>
        <c:majorTickMark val="none"/>
        <c:minorTickMark val="none"/>
        <c:tickLblPos val="nextTo"/>
        <c:txPr>
          <a:bodyPr/>
          <a:lstStyle/>
          <a:p>
            <a:pPr>
              <a:defRPr sz="600"/>
            </a:pPr>
            <a:endParaRPr lang="en-US"/>
          </a:p>
        </c:txPr>
        <c:crossAx val="561196064"/>
        <c:crosses val="autoZero"/>
        <c:auto val="1"/>
        <c:lblAlgn val="ctr"/>
        <c:lblOffset val="100"/>
        <c:noMultiLvlLbl val="0"/>
      </c:catAx>
      <c:valAx>
        <c:axId val="561196064"/>
        <c:scaling>
          <c:orientation val="minMax"/>
        </c:scaling>
        <c:delete val="1"/>
        <c:axPos val="l"/>
        <c:numFmt formatCode="0%" sourceLinked="1"/>
        <c:majorTickMark val="none"/>
        <c:minorTickMark val="none"/>
        <c:tickLblPos val="nextTo"/>
        <c:crossAx val="561186656"/>
        <c:crosses val="autoZero"/>
        <c:crossBetween val="between"/>
      </c:valAx>
    </c:plotArea>
    <c:legend>
      <c:legendPos val="b"/>
      <c:layout>
        <c:manualLayout>
          <c:xMode val="edge"/>
          <c:yMode val="edge"/>
          <c:x val="0"/>
          <c:y val="0.86597901418973122"/>
          <c:w val="1"/>
          <c:h val="0.13273953983345216"/>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Male</c:v>
                </c:pt>
              </c:strCache>
            </c:strRef>
          </c:tx>
          <c:spPr>
            <a:solidFill>
              <a:schemeClr val="accent5"/>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SW</c:v>
                </c:pt>
                <c:pt idx="1">
                  <c:v>All Day Trippers</c:v>
                </c:pt>
              </c:strCache>
            </c:strRef>
          </c:cat>
          <c:val>
            <c:numRef>
              <c:f>Sheet1!$B$2:$B$3</c:f>
              <c:numCache>
                <c:formatCode>0%</c:formatCode>
                <c:ptCount val="2"/>
                <c:pt idx="0">
                  <c:v>0.46</c:v>
                </c:pt>
                <c:pt idx="1">
                  <c:v>0.51</c:v>
                </c:pt>
              </c:numCache>
            </c:numRef>
          </c:val>
        </c:ser>
        <c:ser>
          <c:idx val="1"/>
          <c:order val="1"/>
          <c:tx>
            <c:strRef>
              <c:f>Sheet1!$C$1</c:f>
              <c:strCache>
                <c:ptCount val="1"/>
                <c:pt idx="0">
                  <c:v>Female</c:v>
                </c:pt>
              </c:strCache>
            </c:strRef>
          </c:tx>
          <c:spPr>
            <a:solidFill>
              <a:schemeClr val="accent2">
                <a:lumMod val="40000"/>
                <a:lumOff val="6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SW</c:v>
                </c:pt>
                <c:pt idx="1">
                  <c:v>All Day Trippers</c:v>
                </c:pt>
              </c:strCache>
            </c:strRef>
          </c:cat>
          <c:val>
            <c:numRef>
              <c:f>Sheet1!$C$2:$C$3</c:f>
              <c:numCache>
                <c:formatCode>0%</c:formatCode>
                <c:ptCount val="2"/>
                <c:pt idx="0">
                  <c:v>0.54</c:v>
                </c:pt>
                <c:pt idx="1">
                  <c:v>0.49</c:v>
                </c:pt>
              </c:numCache>
            </c:numRef>
          </c:val>
        </c:ser>
        <c:dLbls>
          <c:showLegendKey val="0"/>
          <c:showVal val="1"/>
          <c:showCatName val="0"/>
          <c:showSerName val="0"/>
          <c:showPercent val="0"/>
          <c:showBubbleSize val="0"/>
        </c:dLbls>
        <c:gapWidth val="49"/>
        <c:overlap val="100"/>
        <c:axId val="561190968"/>
        <c:axId val="561197240"/>
      </c:barChart>
      <c:catAx>
        <c:axId val="561190968"/>
        <c:scaling>
          <c:orientation val="minMax"/>
        </c:scaling>
        <c:delete val="0"/>
        <c:axPos val="b"/>
        <c:numFmt formatCode="General" sourceLinked="0"/>
        <c:majorTickMark val="none"/>
        <c:minorTickMark val="none"/>
        <c:tickLblPos val="nextTo"/>
        <c:txPr>
          <a:bodyPr/>
          <a:lstStyle/>
          <a:p>
            <a:pPr>
              <a:defRPr sz="600"/>
            </a:pPr>
            <a:endParaRPr lang="en-US"/>
          </a:p>
        </c:txPr>
        <c:crossAx val="561197240"/>
        <c:crosses val="autoZero"/>
        <c:auto val="1"/>
        <c:lblAlgn val="ctr"/>
        <c:lblOffset val="100"/>
        <c:noMultiLvlLbl val="0"/>
      </c:catAx>
      <c:valAx>
        <c:axId val="561197240"/>
        <c:scaling>
          <c:orientation val="minMax"/>
        </c:scaling>
        <c:delete val="1"/>
        <c:axPos val="l"/>
        <c:numFmt formatCode="0%" sourceLinked="1"/>
        <c:majorTickMark val="none"/>
        <c:minorTickMark val="none"/>
        <c:tickLblPos val="nextTo"/>
        <c:crossAx val="561190968"/>
        <c:crosses val="autoZero"/>
        <c:crossBetween val="between"/>
      </c:valAx>
    </c:plotArea>
    <c:legend>
      <c:legendPos val="b"/>
      <c:layout>
        <c:manualLayout>
          <c:xMode val="edge"/>
          <c:yMode val="edge"/>
          <c:x val="0.12554654137407381"/>
          <c:y val="0.83161726544551828"/>
          <c:w val="0.71784440182327502"/>
          <c:h val="7.4052432517661734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4"/>
                <c:pt idx="0">
                  <c:v>Category 1</c:v>
                </c:pt>
                <c:pt idx="1">
                  <c:v>Category 2</c:v>
                </c:pt>
                <c:pt idx="2">
                  <c:v>Category 3</c:v>
                </c:pt>
                <c:pt idx="3">
                  <c:v>Category 4</c:v>
                </c:pt>
              </c:strCache>
            </c:strRef>
          </c:cat>
          <c:val>
            <c:numRef>
              <c:f>Sheet1!$B$2:$B$6</c:f>
              <c:numCache>
                <c:formatCode>General</c:formatCode>
                <c:ptCount val="5"/>
                <c:pt idx="0" formatCode="0.0">
                  <c:v>9</c:v>
                </c:pt>
                <c:pt idx="1">
                  <c:v>7.9</c:v>
                </c:pt>
                <c:pt idx="2">
                  <c:v>10.1</c:v>
                </c:pt>
                <c:pt idx="3" formatCode="0.0">
                  <c:v>7</c:v>
                </c:pt>
                <c:pt idx="4">
                  <c:v>12.3</c:v>
                </c:pt>
              </c:numCache>
            </c:numRef>
          </c:val>
        </c:ser>
        <c:ser>
          <c:idx val="1"/>
          <c:order val="1"/>
          <c:tx>
            <c:strRef>
              <c:f>Sheet1!$C$1</c:f>
              <c:strCache>
                <c:ptCount val="1"/>
                <c:pt idx="0">
                  <c:v>Series 2</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4"/>
                <c:pt idx="0">
                  <c:v>Category 1</c:v>
                </c:pt>
                <c:pt idx="1">
                  <c:v>Category 2</c:v>
                </c:pt>
                <c:pt idx="2">
                  <c:v>Category 3</c:v>
                </c:pt>
                <c:pt idx="3">
                  <c:v>Category 4</c:v>
                </c:pt>
              </c:strCache>
            </c:strRef>
          </c:cat>
          <c:val>
            <c:numRef>
              <c:f>Sheet1!$C$2:$C$6</c:f>
              <c:numCache>
                <c:formatCode>0.0</c:formatCode>
                <c:ptCount val="5"/>
                <c:pt idx="0">
                  <c:v>7.3</c:v>
                </c:pt>
                <c:pt idx="1">
                  <c:v>6</c:v>
                </c:pt>
                <c:pt idx="2">
                  <c:v>9.6999999999999993</c:v>
                </c:pt>
                <c:pt idx="3">
                  <c:v>15</c:v>
                </c:pt>
                <c:pt idx="4">
                  <c:v>7.4</c:v>
                </c:pt>
              </c:numCache>
            </c:numRef>
          </c:val>
        </c:ser>
        <c:dLbls>
          <c:showLegendKey val="0"/>
          <c:showVal val="0"/>
          <c:showCatName val="0"/>
          <c:showSerName val="0"/>
          <c:showPercent val="0"/>
          <c:showBubbleSize val="0"/>
        </c:dLbls>
        <c:gapWidth val="150"/>
        <c:axId val="561143144"/>
        <c:axId val="561140400"/>
      </c:barChart>
      <c:catAx>
        <c:axId val="561143144"/>
        <c:scaling>
          <c:orientation val="minMax"/>
        </c:scaling>
        <c:delete val="1"/>
        <c:axPos val="b"/>
        <c:numFmt formatCode="General" sourceLinked="0"/>
        <c:majorTickMark val="out"/>
        <c:minorTickMark val="none"/>
        <c:tickLblPos val="nextTo"/>
        <c:crossAx val="561140400"/>
        <c:crosses val="autoZero"/>
        <c:auto val="1"/>
        <c:lblAlgn val="ctr"/>
        <c:lblOffset val="100"/>
        <c:noMultiLvlLbl val="0"/>
      </c:catAx>
      <c:valAx>
        <c:axId val="561140400"/>
        <c:scaling>
          <c:orientation val="minMax"/>
        </c:scaling>
        <c:delete val="1"/>
        <c:axPos val="l"/>
        <c:majorGridlines>
          <c:spPr>
            <a:ln>
              <a:noFill/>
            </a:ln>
          </c:spPr>
        </c:majorGridlines>
        <c:numFmt formatCode="0.0" sourceLinked="1"/>
        <c:majorTickMark val="out"/>
        <c:minorTickMark val="none"/>
        <c:tickLblPos val="nextTo"/>
        <c:crossAx val="5611431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Air</c:v>
                </c:pt>
              </c:strCache>
            </c:strRef>
          </c:tx>
          <c:spPr>
            <a:solidFill>
              <a:srgbClr val="C0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SW</c:v>
                </c:pt>
                <c:pt idx="1">
                  <c:v>All Day Trippers</c:v>
                </c:pt>
              </c:strCache>
            </c:strRef>
          </c:cat>
          <c:val>
            <c:numRef>
              <c:f>Sheet1!$B$2:$B$3</c:f>
              <c:numCache>
                <c:formatCode>0%</c:formatCode>
                <c:ptCount val="2"/>
                <c:pt idx="0">
                  <c:v>0.44</c:v>
                </c:pt>
                <c:pt idx="1">
                  <c:v>0.59</c:v>
                </c:pt>
              </c:numCache>
            </c:numRef>
          </c:val>
        </c:ser>
        <c:ser>
          <c:idx val="1"/>
          <c:order val="1"/>
          <c:tx>
            <c:strRef>
              <c:f>Sheet1!$C$1</c:f>
              <c:strCache>
                <c:ptCount val="1"/>
                <c:pt idx="0">
                  <c:v>Foot</c:v>
                </c:pt>
              </c:strCache>
            </c:strRef>
          </c:tx>
          <c:spPr>
            <a:solidFill>
              <a:schemeClr val="bg2">
                <a:lumMod val="60000"/>
                <a:lumOff val="4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SW</c:v>
                </c:pt>
                <c:pt idx="1">
                  <c:v>All Day Trippers</c:v>
                </c:pt>
              </c:strCache>
            </c:strRef>
          </c:cat>
          <c:val>
            <c:numRef>
              <c:f>Sheet1!$C$2:$C$3</c:f>
              <c:numCache>
                <c:formatCode>0%</c:formatCode>
                <c:ptCount val="2"/>
                <c:pt idx="0">
                  <c:v>0.02</c:v>
                </c:pt>
                <c:pt idx="1">
                  <c:v>0.1</c:v>
                </c:pt>
              </c:numCache>
            </c:numRef>
          </c:val>
        </c:ser>
        <c:ser>
          <c:idx val="2"/>
          <c:order val="2"/>
          <c:tx>
            <c:strRef>
              <c:f>Sheet1!$D$1</c:f>
              <c:strCache>
                <c:ptCount val="1"/>
                <c:pt idx="0">
                  <c:v>Private Vehicle</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SW</c:v>
                </c:pt>
                <c:pt idx="1">
                  <c:v>All Day Trippers</c:v>
                </c:pt>
              </c:strCache>
            </c:strRef>
          </c:cat>
          <c:val>
            <c:numRef>
              <c:f>Sheet1!$D$2:$D$3</c:f>
              <c:numCache>
                <c:formatCode>0%</c:formatCode>
                <c:ptCount val="2"/>
                <c:pt idx="0">
                  <c:v>0.28999999999999998</c:v>
                </c:pt>
                <c:pt idx="1">
                  <c:v>0.14000000000000001</c:v>
                </c:pt>
              </c:numCache>
            </c:numRef>
          </c:val>
        </c:ser>
        <c:ser>
          <c:idx val="3"/>
          <c:order val="3"/>
          <c:tx>
            <c:strRef>
              <c:f>Sheet1!$E$1</c:f>
              <c:strCache>
                <c:ptCount val="1"/>
                <c:pt idx="0">
                  <c:v>Coach</c:v>
                </c:pt>
              </c:strCache>
            </c:strRef>
          </c:tx>
          <c:spPr>
            <a:solidFill>
              <a:schemeClr val="bg1">
                <a:lumMod val="6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SW</c:v>
                </c:pt>
                <c:pt idx="1">
                  <c:v>All Day Trippers</c:v>
                </c:pt>
              </c:strCache>
            </c:strRef>
          </c:cat>
          <c:val>
            <c:numRef>
              <c:f>Sheet1!$E$2:$E$3</c:f>
              <c:numCache>
                <c:formatCode>0%</c:formatCode>
                <c:ptCount val="2"/>
                <c:pt idx="0">
                  <c:v>0.24</c:v>
                </c:pt>
                <c:pt idx="1">
                  <c:v>0.17</c:v>
                </c:pt>
              </c:numCache>
            </c:numRef>
          </c:val>
        </c:ser>
        <c:dLbls>
          <c:showLegendKey val="0"/>
          <c:showVal val="1"/>
          <c:showCatName val="0"/>
          <c:showSerName val="0"/>
          <c:showPercent val="0"/>
          <c:showBubbleSize val="0"/>
        </c:dLbls>
        <c:gapWidth val="49"/>
        <c:overlap val="100"/>
        <c:axId val="561197632"/>
        <c:axId val="561196456"/>
      </c:barChart>
      <c:catAx>
        <c:axId val="561197632"/>
        <c:scaling>
          <c:orientation val="minMax"/>
        </c:scaling>
        <c:delete val="0"/>
        <c:axPos val="b"/>
        <c:numFmt formatCode="General" sourceLinked="0"/>
        <c:majorTickMark val="none"/>
        <c:minorTickMark val="none"/>
        <c:tickLblPos val="nextTo"/>
        <c:txPr>
          <a:bodyPr/>
          <a:lstStyle/>
          <a:p>
            <a:pPr>
              <a:defRPr sz="600"/>
            </a:pPr>
            <a:endParaRPr lang="en-US"/>
          </a:p>
        </c:txPr>
        <c:crossAx val="561196456"/>
        <c:crosses val="autoZero"/>
        <c:auto val="1"/>
        <c:lblAlgn val="ctr"/>
        <c:lblOffset val="100"/>
        <c:noMultiLvlLbl val="0"/>
      </c:catAx>
      <c:valAx>
        <c:axId val="561196456"/>
        <c:scaling>
          <c:orientation val="minMax"/>
        </c:scaling>
        <c:delete val="1"/>
        <c:axPos val="l"/>
        <c:numFmt formatCode="0%" sourceLinked="1"/>
        <c:majorTickMark val="none"/>
        <c:minorTickMark val="none"/>
        <c:tickLblPos val="nextTo"/>
        <c:crossAx val="561197632"/>
        <c:crosses val="autoZero"/>
        <c:crossBetween val="between"/>
      </c:valAx>
    </c:plotArea>
    <c:legend>
      <c:legendPos val="b"/>
      <c:layout>
        <c:manualLayout>
          <c:xMode val="edge"/>
          <c:yMode val="edge"/>
          <c:x val="4.5782782545438286E-2"/>
          <c:y val="0.8367386523977568"/>
          <c:w val="0.95035770902360273"/>
          <c:h val="0.12529637989080408"/>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3.6124237384326768E-2"/>
          <c:w val="0.80815904117796999"/>
          <c:h val="0.96214854649787962"/>
        </c:manualLayout>
      </c:layout>
      <c:pieChart>
        <c:varyColors val="1"/>
        <c:ser>
          <c:idx val="0"/>
          <c:order val="0"/>
          <c:tx>
            <c:strRef>
              <c:f>Sheet1!$B$1</c:f>
              <c:strCache>
                <c:ptCount val="1"/>
                <c:pt idx="0">
                  <c:v>Series 1</c:v>
                </c:pt>
              </c:strCache>
            </c:strRef>
          </c:tx>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4142693139659945"/>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SW</c:v>
                </c:pt>
                <c:pt idx="1">
                  <c:v>All Day Trippers</c:v>
                </c:pt>
              </c:strCache>
            </c:strRef>
          </c:cat>
          <c:val>
            <c:numRef>
              <c:f>Sheet1!$B$2:$B$3</c:f>
              <c:numCache>
                <c:formatCode>0%</c:formatCode>
                <c:ptCount val="2"/>
                <c:pt idx="0">
                  <c:v>0.1</c:v>
                </c:pt>
                <c:pt idx="1">
                  <c:v>0.2</c:v>
                </c:pt>
              </c:numCache>
            </c:numRef>
          </c:val>
        </c:ser>
        <c:ser>
          <c:idx val="1"/>
          <c:order val="1"/>
          <c:tx>
            <c:strRef>
              <c:f>Sheet1!$C$1</c:f>
              <c:strCache>
                <c:ptCount val="1"/>
                <c:pt idx="0">
                  <c:v>4-7 nights</c:v>
                </c:pt>
              </c:strCache>
            </c:strRef>
          </c:tx>
          <c:spPr>
            <a:solidFill>
              <a:schemeClr val="accent6">
                <a:lumMod val="75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SW</c:v>
                </c:pt>
                <c:pt idx="1">
                  <c:v>All Day Trippers</c:v>
                </c:pt>
              </c:strCache>
            </c:strRef>
          </c:cat>
          <c:val>
            <c:numRef>
              <c:f>Sheet1!$C$2:$C$3</c:f>
              <c:numCache>
                <c:formatCode>0%</c:formatCode>
                <c:ptCount val="2"/>
                <c:pt idx="0">
                  <c:v>0.41</c:v>
                </c:pt>
                <c:pt idx="1">
                  <c:v>0.45</c:v>
                </c:pt>
              </c:numCache>
            </c:numRef>
          </c:val>
        </c:ser>
        <c:ser>
          <c:idx val="2"/>
          <c:order val="2"/>
          <c:tx>
            <c:strRef>
              <c:f>Sheet1!$D$1</c:f>
              <c:strCache>
                <c:ptCount val="1"/>
                <c:pt idx="0">
                  <c:v>8-14 nights</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SW</c:v>
                </c:pt>
                <c:pt idx="1">
                  <c:v>All Day Trippers</c:v>
                </c:pt>
              </c:strCache>
            </c:strRef>
          </c:cat>
          <c:val>
            <c:numRef>
              <c:f>Sheet1!$D$2:$D$3</c:f>
              <c:numCache>
                <c:formatCode>0%</c:formatCode>
                <c:ptCount val="2"/>
                <c:pt idx="0">
                  <c:v>0.33</c:v>
                </c:pt>
                <c:pt idx="1">
                  <c:v>0.25</c:v>
                </c:pt>
              </c:numCache>
            </c:numRef>
          </c:val>
        </c:ser>
        <c:ser>
          <c:idx val="3"/>
          <c:order val="3"/>
          <c:tx>
            <c:strRef>
              <c:f>Sheet1!$E$1</c:f>
              <c:strCache>
                <c:ptCount val="1"/>
                <c:pt idx="0">
                  <c:v>15+ nights</c:v>
                </c:pt>
              </c:strCache>
            </c:strRef>
          </c:tx>
          <c:spPr>
            <a:solidFill>
              <a:schemeClr val="accent6">
                <a:lumMod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SW</c:v>
                </c:pt>
                <c:pt idx="1">
                  <c:v>All Day Trippers</c:v>
                </c:pt>
              </c:strCache>
            </c:strRef>
          </c:cat>
          <c:val>
            <c:numRef>
              <c:f>Sheet1!$E$2:$E$3</c:f>
              <c:numCache>
                <c:formatCode>0%</c:formatCode>
                <c:ptCount val="2"/>
                <c:pt idx="0">
                  <c:v>0.16</c:v>
                </c:pt>
                <c:pt idx="1">
                  <c:v>0.11</c:v>
                </c:pt>
              </c:numCache>
            </c:numRef>
          </c:val>
        </c:ser>
        <c:dLbls>
          <c:showLegendKey val="0"/>
          <c:showVal val="1"/>
          <c:showCatName val="0"/>
          <c:showSerName val="0"/>
          <c:showPercent val="0"/>
          <c:showBubbleSize val="0"/>
        </c:dLbls>
        <c:gapWidth val="49"/>
        <c:overlap val="100"/>
        <c:axId val="561194104"/>
        <c:axId val="561188616"/>
      </c:barChart>
      <c:catAx>
        <c:axId val="561194104"/>
        <c:scaling>
          <c:orientation val="minMax"/>
        </c:scaling>
        <c:delete val="0"/>
        <c:axPos val="b"/>
        <c:numFmt formatCode="General" sourceLinked="0"/>
        <c:majorTickMark val="none"/>
        <c:minorTickMark val="none"/>
        <c:tickLblPos val="nextTo"/>
        <c:txPr>
          <a:bodyPr/>
          <a:lstStyle/>
          <a:p>
            <a:pPr>
              <a:defRPr sz="600"/>
            </a:pPr>
            <a:endParaRPr lang="en-US"/>
          </a:p>
        </c:txPr>
        <c:crossAx val="561188616"/>
        <c:crosses val="autoZero"/>
        <c:auto val="1"/>
        <c:lblAlgn val="ctr"/>
        <c:lblOffset val="100"/>
        <c:noMultiLvlLbl val="0"/>
      </c:catAx>
      <c:valAx>
        <c:axId val="561188616"/>
        <c:scaling>
          <c:orientation val="minMax"/>
        </c:scaling>
        <c:delete val="1"/>
        <c:axPos val="l"/>
        <c:numFmt formatCode="0%" sourceLinked="1"/>
        <c:majorTickMark val="none"/>
        <c:minorTickMark val="none"/>
        <c:tickLblPos val="nextTo"/>
        <c:crossAx val="561194104"/>
        <c:crosses val="autoZero"/>
        <c:crossBetween val="between"/>
      </c:valAx>
    </c:plotArea>
    <c:legend>
      <c:legendPos val="b"/>
      <c:layout>
        <c:manualLayout>
          <c:xMode val="edge"/>
          <c:yMode val="edge"/>
          <c:x val="7.3207749308097495E-4"/>
          <c:y val="0.82242583171200334"/>
          <c:w val="0.99926800219562939"/>
          <c:h val="9.6683317223143689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6386616858499"/>
          <c:y val="5.6335256474622723E-2"/>
          <c:w val="0.84086570032785413"/>
          <c:h val="0.75853679971020649"/>
        </c:manualLayout>
      </c:layout>
      <c:barChart>
        <c:barDir val="bar"/>
        <c:grouping val="stacked"/>
        <c:varyColors val="0"/>
        <c:ser>
          <c:idx val="0"/>
          <c:order val="0"/>
          <c:tx>
            <c:strRef>
              <c:f>Sheet1!$B$1</c:f>
              <c:strCache>
                <c:ptCount val="1"/>
                <c:pt idx="0">
                  <c:v>France</c:v>
                </c:pt>
              </c:strCache>
            </c:strRef>
          </c:tx>
          <c:spPr>
            <a:solidFill>
              <a:srgbClr val="00B05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SW</c:v>
                </c:pt>
                <c:pt idx="1">
                  <c:v>All Day Trippers</c:v>
                </c:pt>
              </c:strCache>
            </c:strRef>
          </c:cat>
          <c:val>
            <c:numRef>
              <c:f>Sheet1!$B$2:$B$3</c:f>
              <c:numCache>
                <c:formatCode>0%</c:formatCode>
                <c:ptCount val="2"/>
                <c:pt idx="0">
                  <c:v>0.14000000000000001</c:v>
                </c:pt>
                <c:pt idx="1">
                  <c:v>0.14000000000000001</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SW</c:v>
                </c:pt>
                <c:pt idx="1">
                  <c:v>All Day Trippers</c:v>
                </c:pt>
              </c:strCache>
            </c:strRef>
          </c:cat>
          <c:val>
            <c:numRef>
              <c:f>Sheet1!$C$2:$C$3</c:f>
              <c:numCache>
                <c:formatCode>0%</c:formatCode>
                <c:ptCount val="2"/>
                <c:pt idx="0">
                  <c:v>0.09</c:v>
                </c:pt>
                <c:pt idx="1">
                  <c:v>0.15</c:v>
                </c:pt>
              </c:numCache>
            </c:numRef>
          </c:val>
        </c:ser>
        <c:ser>
          <c:idx val="2"/>
          <c:order val="2"/>
          <c:tx>
            <c:strRef>
              <c:f>Sheet1!$D$1</c:f>
              <c:strCache>
                <c:ptCount val="1"/>
                <c:pt idx="0">
                  <c:v>Germany</c:v>
                </c:pt>
              </c:strCache>
            </c:strRef>
          </c:tx>
          <c:spPr>
            <a:solidFill>
              <a:schemeClr val="accent6">
                <a:lumMod val="7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SW</c:v>
                </c:pt>
                <c:pt idx="1">
                  <c:v>All Day Trippers</c:v>
                </c:pt>
              </c:strCache>
            </c:strRef>
          </c:cat>
          <c:val>
            <c:numRef>
              <c:f>Sheet1!$D$2:$D$3</c:f>
              <c:numCache>
                <c:formatCode>0%</c:formatCode>
                <c:ptCount val="2"/>
                <c:pt idx="0">
                  <c:v>0.26</c:v>
                </c:pt>
                <c:pt idx="1">
                  <c:v>0.14000000000000001</c:v>
                </c:pt>
              </c:numCache>
            </c:numRef>
          </c:val>
        </c:ser>
        <c:ser>
          <c:idx val="3"/>
          <c:order val="3"/>
          <c:tx>
            <c:strRef>
              <c:f>Sheet1!$E$1</c:f>
              <c:strCache>
                <c:ptCount val="1"/>
                <c:pt idx="0">
                  <c:v>Nordics</c:v>
                </c:pt>
              </c:strCache>
            </c:strRef>
          </c:tx>
          <c:spPr>
            <a:solidFill>
              <a:schemeClr val="accent5">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SW</c:v>
                </c:pt>
                <c:pt idx="1">
                  <c:v>All Day Trippers</c:v>
                </c:pt>
              </c:strCache>
            </c:strRef>
          </c:cat>
          <c:val>
            <c:numRef>
              <c:f>Sheet1!$E$2:$E$3</c:f>
              <c:numCache>
                <c:formatCode>0%</c:formatCode>
                <c:ptCount val="2"/>
                <c:pt idx="0">
                  <c:v>0.04</c:v>
                </c:pt>
                <c:pt idx="1">
                  <c:v>0.06</c:v>
                </c:pt>
              </c:numCache>
            </c:numRef>
          </c:val>
        </c:ser>
        <c:ser>
          <c:idx val="4"/>
          <c:order val="4"/>
          <c:tx>
            <c:strRef>
              <c:f>Sheet1!$F$1</c:f>
              <c:strCache>
                <c:ptCount val="1"/>
                <c:pt idx="0">
                  <c:v>Italy</c:v>
                </c:pt>
              </c:strCache>
            </c:strRef>
          </c:tx>
          <c:spPr>
            <a:solidFill>
              <a:schemeClr val="bg2">
                <a:lumMod val="75000"/>
              </a:schemeClr>
            </a:solidFill>
          </c:spPr>
          <c:invertIfNegative val="0"/>
          <c:dLbls>
            <c:spPr>
              <a:noFill/>
              <a:ln>
                <a:noFill/>
              </a:ln>
              <a:effectLst/>
            </c:spPr>
            <c:txPr>
              <a:bodyPr/>
              <a:lstStyle/>
              <a:p>
                <a:pPr>
                  <a:defRPr sz="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SW</c:v>
                </c:pt>
                <c:pt idx="1">
                  <c:v>All Day Trippers</c:v>
                </c:pt>
              </c:strCache>
            </c:strRef>
          </c:cat>
          <c:val>
            <c:numRef>
              <c:f>Sheet1!$F$2:$F$3</c:f>
              <c:numCache>
                <c:formatCode>0%</c:formatCode>
                <c:ptCount val="2"/>
                <c:pt idx="0">
                  <c:v>0.05</c:v>
                </c:pt>
                <c:pt idx="1">
                  <c:v>0.04</c:v>
                </c:pt>
              </c:numCache>
            </c:numRef>
          </c:val>
        </c:ser>
        <c:ser>
          <c:idx val="5"/>
          <c:order val="5"/>
          <c:tx>
            <c:strRef>
              <c:f>Sheet1!$G$1</c:f>
              <c:strCache>
                <c:ptCount val="1"/>
                <c:pt idx="0">
                  <c:v>Spain</c:v>
                </c:pt>
              </c:strCache>
            </c:strRef>
          </c:tx>
          <c:spPr>
            <a:solidFill>
              <a:schemeClr val="bg2">
                <a:lumMod val="60000"/>
                <a:lumOff val="40000"/>
              </a:schemeClr>
            </a:solidFill>
          </c:spPr>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SW</c:v>
                </c:pt>
                <c:pt idx="1">
                  <c:v>All Day Trippers</c:v>
                </c:pt>
              </c:strCache>
            </c:strRef>
          </c:cat>
          <c:val>
            <c:numRef>
              <c:f>Sheet1!$G$2:$G$3</c:f>
              <c:numCache>
                <c:formatCode>0%</c:formatCode>
                <c:ptCount val="2"/>
                <c:pt idx="0">
                  <c:v>0.03</c:v>
                </c:pt>
                <c:pt idx="1">
                  <c:v>0.03</c:v>
                </c:pt>
              </c:numCache>
            </c:numRef>
          </c:val>
        </c:ser>
        <c:ser>
          <c:idx val="6"/>
          <c:order val="6"/>
          <c:tx>
            <c:strRef>
              <c:f>Sheet1!$H$1</c:f>
              <c:strCache>
                <c:ptCount val="1"/>
                <c:pt idx="0">
                  <c:v>Netherlands</c:v>
                </c:pt>
              </c:strCache>
            </c:strRef>
          </c:tx>
          <c:spPr>
            <a:solidFill>
              <a:srgbClr val="FFC000"/>
            </a:solidFill>
          </c:spPr>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SW</c:v>
                </c:pt>
                <c:pt idx="1">
                  <c:v>All Day Trippers</c:v>
                </c:pt>
              </c:strCache>
            </c:strRef>
          </c:cat>
          <c:val>
            <c:numRef>
              <c:f>Sheet1!$H$2:$H$3</c:f>
              <c:numCache>
                <c:formatCode>0%</c:formatCode>
                <c:ptCount val="2"/>
                <c:pt idx="0">
                  <c:v>0.09</c:v>
                </c:pt>
                <c:pt idx="1">
                  <c:v>0.06</c:v>
                </c:pt>
              </c:numCache>
            </c:numRef>
          </c:val>
        </c:ser>
        <c:ser>
          <c:idx val="7"/>
          <c:order val="7"/>
          <c:tx>
            <c:strRef>
              <c:f>Sheet1!$I$1</c:f>
              <c:strCache>
                <c:ptCount val="1"/>
                <c:pt idx="0">
                  <c:v>Australia</c:v>
                </c:pt>
              </c:strCache>
            </c:strRef>
          </c:tx>
          <c:spPr>
            <a:solidFill>
              <a:schemeClr val="accent2">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SW</c:v>
                </c:pt>
                <c:pt idx="1">
                  <c:v>All Day Trippers</c:v>
                </c:pt>
              </c:strCache>
            </c:strRef>
          </c:cat>
          <c:val>
            <c:numRef>
              <c:f>Sheet1!$I$2:$I$3</c:f>
              <c:numCache>
                <c:formatCode>0%</c:formatCode>
                <c:ptCount val="2"/>
                <c:pt idx="0">
                  <c:v>0.06</c:v>
                </c:pt>
                <c:pt idx="1">
                  <c:v>0.04</c:v>
                </c:pt>
              </c:numCache>
            </c:numRef>
          </c:val>
        </c:ser>
        <c:ser>
          <c:idx val="8"/>
          <c:order val="8"/>
          <c:tx>
            <c:strRef>
              <c:f>Sheet1!$J$1</c:f>
              <c:strCache>
                <c:ptCount val="1"/>
                <c:pt idx="0">
                  <c:v>China</c:v>
                </c:pt>
              </c:strCache>
            </c:strRef>
          </c:tx>
          <c:spPr>
            <a:solidFill>
              <a:schemeClr val="accent2">
                <a:lumMod val="20000"/>
                <a:lumOff val="80000"/>
              </a:schemeClr>
            </a:solidFill>
          </c:spPr>
          <c:invertIfNegative val="0"/>
          <c:dLbls>
            <c:delete val="1"/>
          </c:dLbls>
          <c:cat>
            <c:strRef>
              <c:f>Sheet1!$A$2:$A$3</c:f>
              <c:strCache>
                <c:ptCount val="2"/>
                <c:pt idx="0">
                  <c:v>Day Trippers from SW</c:v>
                </c:pt>
                <c:pt idx="1">
                  <c:v>All Day Trippers</c:v>
                </c:pt>
              </c:strCache>
            </c:strRef>
          </c:cat>
          <c:val>
            <c:numRef>
              <c:f>Sheet1!$J$2:$J$3</c:f>
              <c:numCache>
                <c:formatCode>0%</c:formatCode>
                <c:ptCount val="2"/>
                <c:pt idx="0">
                  <c:v>0.01</c:v>
                </c:pt>
                <c:pt idx="1">
                  <c:v>0.01</c:v>
                </c:pt>
              </c:numCache>
            </c:numRef>
          </c:val>
        </c:ser>
        <c:ser>
          <c:idx val="9"/>
          <c:order val="9"/>
          <c:tx>
            <c:strRef>
              <c:f>Sheet1!$K$1</c:f>
              <c:strCache>
                <c:ptCount val="1"/>
                <c:pt idx="0">
                  <c:v>Other</c:v>
                </c:pt>
              </c:strCache>
            </c:strRef>
          </c:tx>
          <c:spPr>
            <a:solidFill>
              <a:schemeClr val="bg1">
                <a:lumMod val="8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SW</c:v>
                </c:pt>
                <c:pt idx="1">
                  <c:v>All Day Trippers</c:v>
                </c:pt>
              </c:strCache>
            </c:strRef>
          </c:cat>
          <c:val>
            <c:numRef>
              <c:f>Sheet1!$K$2:$K$3</c:f>
              <c:numCache>
                <c:formatCode>0%</c:formatCode>
                <c:ptCount val="2"/>
                <c:pt idx="0">
                  <c:v>0.23</c:v>
                </c:pt>
                <c:pt idx="1">
                  <c:v>0.33</c:v>
                </c:pt>
              </c:numCache>
            </c:numRef>
          </c:val>
        </c:ser>
        <c:dLbls>
          <c:showLegendKey val="0"/>
          <c:showVal val="1"/>
          <c:showCatName val="0"/>
          <c:showSerName val="0"/>
          <c:showPercent val="0"/>
          <c:showBubbleSize val="0"/>
        </c:dLbls>
        <c:gapWidth val="49"/>
        <c:overlap val="100"/>
        <c:axId val="561187832"/>
        <c:axId val="561189400"/>
      </c:barChart>
      <c:catAx>
        <c:axId val="561187832"/>
        <c:scaling>
          <c:orientation val="minMax"/>
        </c:scaling>
        <c:delete val="0"/>
        <c:axPos val="l"/>
        <c:numFmt formatCode="General" sourceLinked="0"/>
        <c:majorTickMark val="none"/>
        <c:minorTickMark val="none"/>
        <c:tickLblPos val="nextTo"/>
        <c:txPr>
          <a:bodyPr/>
          <a:lstStyle/>
          <a:p>
            <a:pPr>
              <a:defRPr sz="700"/>
            </a:pPr>
            <a:endParaRPr lang="en-US"/>
          </a:p>
        </c:txPr>
        <c:crossAx val="561189400"/>
        <c:crosses val="autoZero"/>
        <c:auto val="1"/>
        <c:lblAlgn val="ctr"/>
        <c:lblOffset val="100"/>
        <c:noMultiLvlLbl val="0"/>
      </c:catAx>
      <c:valAx>
        <c:axId val="561189400"/>
        <c:scaling>
          <c:orientation val="minMax"/>
          <c:max val="1"/>
        </c:scaling>
        <c:delete val="1"/>
        <c:axPos val="b"/>
        <c:numFmt formatCode="0%" sourceLinked="1"/>
        <c:majorTickMark val="out"/>
        <c:minorTickMark val="none"/>
        <c:tickLblPos val="nextTo"/>
        <c:crossAx val="561187832"/>
        <c:crosses val="autoZero"/>
        <c:crossBetween val="between"/>
      </c:valAx>
    </c:plotArea>
    <c:legend>
      <c:legendPos val="b"/>
      <c:layout>
        <c:manualLayout>
          <c:xMode val="edge"/>
          <c:yMode val="edge"/>
          <c:x val="0.12708242353688706"/>
          <c:y val="0.86174574901562351"/>
          <c:w val="0.7633755648195728"/>
          <c:h val="9.5024013693289222E-2"/>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Jan-Mar</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SW</c:v>
                </c:pt>
                <c:pt idx="1">
                  <c:v>All Day Trippers</c:v>
                </c:pt>
              </c:strCache>
            </c:strRef>
          </c:cat>
          <c:val>
            <c:numRef>
              <c:f>Sheet1!$B$2:$B$3</c:f>
              <c:numCache>
                <c:formatCode>0%</c:formatCode>
                <c:ptCount val="2"/>
                <c:pt idx="0">
                  <c:v>0.08</c:v>
                </c:pt>
                <c:pt idx="1">
                  <c:v>0.15</c:v>
                </c:pt>
              </c:numCache>
            </c:numRef>
          </c:val>
        </c:ser>
        <c:ser>
          <c:idx val="1"/>
          <c:order val="1"/>
          <c:tx>
            <c:strRef>
              <c:f>Sheet1!$C$1</c:f>
              <c:strCache>
                <c:ptCount val="1"/>
                <c:pt idx="0">
                  <c:v>Apr-Jun</c:v>
                </c:pt>
              </c:strCache>
            </c:strRef>
          </c:tx>
          <c:spPr>
            <a:solidFill>
              <a:srgbClr val="FFC00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SW</c:v>
                </c:pt>
                <c:pt idx="1">
                  <c:v>All Day Trippers</c:v>
                </c:pt>
              </c:strCache>
            </c:strRef>
          </c:cat>
          <c:val>
            <c:numRef>
              <c:f>Sheet1!$C$2:$C$3</c:f>
              <c:numCache>
                <c:formatCode>0%</c:formatCode>
                <c:ptCount val="2"/>
                <c:pt idx="0">
                  <c:v>0.33</c:v>
                </c:pt>
                <c:pt idx="1">
                  <c:v>0.32</c:v>
                </c:pt>
              </c:numCache>
            </c:numRef>
          </c:val>
        </c:ser>
        <c:ser>
          <c:idx val="2"/>
          <c:order val="2"/>
          <c:tx>
            <c:strRef>
              <c:f>Sheet1!$D$1</c:f>
              <c:strCache>
                <c:ptCount val="1"/>
                <c:pt idx="0">
                  <c:v>Jul-Sep</c:v>
                </c:pt>
              </c:strCache>
            </c:strRef>
          </c:tx>
          <c:spPr>
            <a:solidFill>
              <a:srgbClr val="00B05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SW</c:v>
                </c:pt>
                <c:pt idx="1">
                  <c:v>All Day Trippers</c:v>
                </c:pt>
              </c:strCache>
            </c:strRef>
          </c:cat>
          <c:val>
            <c:numRef>
              <c:f>Sheet1!$D$2:$D$3</c:f>
              <c:numCache>
                <c:formatCode>0%</c:formatCode>
                <c:ptCount val="2"/>
                <c:pt idx="0">
                  <c:v>0.51</c:v>
                </c:pt>
                <c:pt idx="1">
                  <c:v>0.38</c:v>
                </c:pt>
              </c:numCache>
            </c:numRef>
          </c:val>
        </c:ser>
        <c:ser>
          <c:idx val="3"/>
          <c:order val="3"/>
          <c:tx>
            <c:strRef>
              <c:f>Sheet1!$E$1</c:f>
              <c:strCache>
                <c:ptCount val="1"/>
                <c:pt idx="0">
                  <c:v>Oct-Dec</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SW</c:v>
                </c:pt>
                <c:pt idx="1">
                  <c:v>All Day Trippers</c:v>
                </c:pt>
              </c:strCache>
            </c:strRef>
          </c:cat>
          <c:val>
            <c:numRef>
              <c:f>Sheet1!$E$2:$E$3</c:f>
              <c:numCache>
                <c:formatCode>0%</c:formatCode>
                <c:ptCount val="2"/>
                <c:pt idx="0">
                  <c:v>0.08</c:v>
                </c:pt>
                <c:pt idx="1">
                  <c:v>0.16</c:v>
                </c:pt>
              </c:numCache>
            </c:numRef>
          </c:val>
        </c:ser>
        <c:dLbls>
          <c:showLegendKey val="0"/>
          <c:showVal val="1"/>
          <c:showCatName val="0"/>
          <c:showSerName val="0"/>
          <c:showPercent val="0"/>
          <c:showBubbleSize val="0"/>
        </c:dLbls>
        <c:gapWidth val="49"/>
        <c:overlap val="100"/>
        <c:axId val="561185872"/>
        <c:axId val="561185480"/>
      </c:barChart>
      <c:catAx>
        <c:axId val="561185872"/>
        <c:scaling>
          <c:orientation val="minMax"/>
        </c:scaling>
        <c:delete val="0"/>
        <c:axPos val="b"/>
        <c:numFmt formatCode="General" sourceLinked="0"/>
        <c:majorTickMark val="none"/>
        <c:minorTickMark val="none"/>
        <c:tickLblPos val="nextTo"/>
        <c:txPr>
          <a:bodyPr/>
          <a:lstStyle/>
          <a:p>
            <a:pPr>
              <a:defRPr sz="600"/>
            </a:pPr>
            <a:endParaRPr lang="en-US"/>
          </a:p>
        </c:txPr>
        <c:crossAx val="561185480"/>
        <c:crosses val="autoZero"/>
        <c:auto val="1"/>
        <c:lblAlgn val="ctr"/>
        <c:lblOffset val="100"/>
        <c:noMultiLvlLbl val="0"/>
      </c:catAx>
      <c:valAx>
        <c:axId val="561185480"/>
        <c:scaling>
          <c:orientation val="minMax"/>
        </c:scaling>
        <c:delete val="1"/>
        <c:axPos val="l"/>
        <c:numFmt formatCode="0%" sourceLinked="1"/>
        <c:majorTickMark val="none"/>
        <c:minorTickMark val="none"/>
        <c:tickLblPos val="nextTo"/>
        <c:crossAx val="561185872"/>
        <c:crosses val="autoZero"/>
        <c:crossBetween val="between"/>
      </c:valAx>
    </c:plotArea>
    <c:legend>
      <c:legendPos val="b"/>
      <c:layout>
        <c:manualLayout>
          <c:xMode val="edge"/>
          <c:yMode val="edge"/>
          <c:x val="7.3199780437058378E-4"/>
          <c:y val="0.84698142630223361"/>
          <c:w val="0.99926800219562939"/>
          <c:h val="0.10612442945329363"/>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Independent</c:v>
                </c:pt>
              </c:strCache>
            </c:strRef>
          </c:tx>
          <c:spPr>
            <a:solidFill>
              <a:schemeClr val="tx1">
                <a:lumMod val="10000"/>
                <a:lumOff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SW</c:v>
                </c:pt>
                <c:pt idx="1">
                  <c:v>All Day Trippers</c:v>
                </c:pt>
              </c:strCache>
            </c:strRef>
          </c:cat>
          <c:val>
            <c:numRef>
              <c:f>Sheet1!$B$2:$B$3</c:f>
              <c:numCache>
                <c:formatCode>0%</c:formatCode>
                <c:ptCount val="2"/>
                <c:pt idx="0">
                  <c:v>0.71</c:v>
                </c:pt>
                <c:pt idx="1">
                  <c:v>0.75</c:v>
                </c:pt>
              </c:numCache>
            </c:numRef>
          </c:val>
        </c:ser>
        <c:ser>
          <c:idx val="1"/>
          <c:order val="1"/>
          <c:tx>
            <c:strRef>
              <c:f>Sheet1!$C$1</c:f>
              <c:strCache>
                <c:ptCount val="1"/>
                <c:pt idx="0">
                  <c:v>Package</c:v>
                </c:pt>
              </c:strCache>
            </c:strRef>
          </c:tx>
          <c:spPr>
            <a:solidFill>
              <a:schemeClr val="tx1">
                <a:lumMod val="75000"/>
                <a:lumOff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SW</c:v>
                </c:pt>
                <c:pt idx="1">
                  <c:v>All Day Trippers</c:v>
                </c:pt>
              </c:strCache>
            </c:strRef>
          </c:cat>
          <c:val>
            <c:numRef>
              <c:f>Sheet1!$C$2:$C$3</c:f>
              <c:numCache>
                <c:formatCode>0%</c:formatCode>
                <c:ptCount val="2"/>
                <c:pt idx="0">
                  <c:v>0.28999999999999998</c:v>
                </c:pt>
                <c:pt idx="1">
                  <c:v>0.25</c:v>
                </c:pt>
              </c:numCache>
            </c:numRef>
          </c:val>
        </c:ser>
        <c:dLbls>
          <c:showLegendKey val="0"/>
          <c:showVal val="1"/>
          <c:showCatName val="0"/>
          <c:showSerName val="0"/>
          <c:showPercent val="0"/>
          <c:showBubbleSize val="0"/>
        </c:dLbls>
        <c:gapWidth val="49"/>
        <c:overlap val="100"/>
        <c:axId val="561193712"/>
        <c:axId val="561188224"/>
      </c:barChart>
      <c:catAx>
        <c:axId val="561193712"/>
        <c:scaling>
          <c:orientation val="minMax"/>
        </c:scaling>
        <c:delete val="0"/>
        <c:axPos val="b"/>
        <c:numFmt formatCode="General" sourceLinked="0"/>
        <c:majorTickMark val="none"/>
        <c:minorTickMark val="none"/>
        <c:tickLblPos val="nextTo"/>
        <c:txPr>
          <a:bodyPr/>
          <a:lstStyle/>
          <a:p>
            <a:pPr>
              <a:defRPr sz="600"/>
            </a:pPr>
            <a:endParaRPr lang="en-US"/>
          </a:p>
        </c:txPr>
        <c:crossAx val="561188224"/>
        <c:crosses val="autoZero"/>
        <c:auto val="1"/>
        <c:lblAlgn val="ctr"/>
        <c:lblOffset val="100"/>
        <c:noMultiLvlLbl val="0"/>
      </c:catAx>
      <c:valAx>
        <c:axId val="561188224"/>
        <c:scaling>
          <c:orientation val="minMax"/>
        </c:scaling>
        <c:delete val="1"/>
        <c:axPos val="l"/>
        <c:numFmt formatCode="0%" sourceLinked="1"/>
        <c:majorTickMark val="none"/>
        <c:minorTickMark val="none"/>
        <c:tickLblPos val="nextTo"/>
        <c:crossAx val="561193712"/>
        <c:crosses val="autoZero"/>
        <c:crossBetween val="between"/>
      </c:valAx>
    </c:plotArea>
    <c:legend>
      <c:legendPos val="b"/>
      <c:layout>
        <c:manualLayout>
          <c:xMode val="edge"/>
          <c:yMode val="edge"/>
          <c:x val="3.2355526775007859E-2"/>
          <c:y val="0.86109621103717549"/>
          <c:w val="0.95151912756551194"/>
          <c:h val="7.0826524042985187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Aged 16-34 years</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NW</c:v>
                </c:pt>
                <c:pt idx="1">
                  <c:v>All Day Trippers</c:v>
                </c:pt>
              </c:strCache>
            </c:strRef>
          </c:cat>
          <c:val>
            <c:numRef>
              <c:f>Sheet1!$B$2:$B$3</c:f>
              <c:numCache>
                <c:formatCode>0%</c:formatCode>
                <c:ptCount val="2"/>
                <c:pt idx="0">
                  <c:v>0.42</c:v>
                </c:pt>
                <c:pt idx="1">
                  <c:v>0.32</c:v>
                </c:pt>
              </c:numCache>
            </c:numRef>
          </c:val>
        </c:ser>
        <c:ser>
          <c:idx val="1"/>
          <c:order val="1"/>
          <c:tx>
            <c:strRef>
              <c:f>Sheet1!$C$1</c:f>
              <c:strCache>
                <c:ptCount val="1"/>
                <c:pt idx="0">
                  <c:v>Aged 35-54 years</c:v>
                </c:pt>
              </c:strCache>
            </c:strRef>
          </c:tx>
          <c:spPr>
            <a:solidFill>
              <a:schemeClr val="accent4"/>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NW</c:v>
                </c:pt>
                <c:pt idx="1">
                  <c:v>All Day Trippers</c:v>
                </c:pt>
              </c:strCache>
            </c:strRef>
          </c:cat>
          <c:val>
            <c:numRef>
              <c:f>Sheet1!$C$2:$C$3</c:f>
              <c:numCache>
                <c:formatCode>0%</c:formatCode>
                <c:ptCount val="2"/>
                <c:pt idx="0">
                  <c:v>0.38</c:v>
                </c:pt>
                <c:pt idx="1">
                  <c:v>0.43</c:v>
                </c:pt>
              </c:numCache>
            </c:numRef>
          </c:val>
        </c:ser>
        <c:ser>
          <c:idx val="2"/>
          <c:order val="2"/>
          <c:tx>
            <c:strRef>
              <c:f>Sheet1!$D$1</c:f>
              <c:strCache>
                <c:ptCount val="1"/>
                <c:pt idx="0">
                  <c:v>Aged 55 years or over</c:v>
                </c:pt>
              </c:strCache>
            </c:strRef>
          </c:tx>
          <c:spPr>
            <a:solidFill>
              <a:srgbClr val="646363"/>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NW</c:v>
                </c:pt>
                <c:pt idx="1">
                  <c:v>All Day Trippers</c:v>
                </c:pt>
              </c:strCache>
            </c:strRef>
          </c:cat>
          <c:val>
            <c:numRef>
              <c:f>Sheet1!$D$2:$D$3</c:f>
              <c:numCache>
                <c:formatCode>0%</c:formatCode>
                <c:ptCount val="2"/>
                <c:pt idx="0">
                  <c:v>0.2</c:v>
                </c:pt>
                <c:pt idx="1">
                  <c:v>0.25</c:v>
                </c:pt>
              </c:numCache>
            </c:numRef>
          </c:val>
        </c:ser>
        <c:dLbls>
          <c:showLegendKey val="0"/>
          <c:showVal val="1"/>
          <c:showCatName val="0"/>
          <c:showSerName val="0"/>
          <c:showPercent val="0"/>
          <c:showBubbleSize val="0"/>
        </c:dLbls>
        <c:gapWidth val="49"/>
        <c:overlap val="100"/>
        <c:axId val="561192144"/>
        <c:axId val="561196848"/>
      </c:barChart>
      <c:catAx>
        <c:axId val="561192144"/>
        <c:scaling>
          <c:orientation val="minMax"/>
        </c:scaling>
        <c:delete val="0"/>
        <c:axPos val="b"/>
        <c:numFmt formatCode="General" sourceLinked="0"/>
        <c:majorTickMark val="none"/>
        <c:minorTickMark val="none"/>
        <c:tickLblPos val="nextTo"/>
        <c:txPr>
          <a:bodyPr/>
          <a:lstStyle/>
          <a:p>
            <a:pPr>
              <a:defRPr sz="600"/>
            </a:pPr>
            <a:endParaRPr lang="en-US"/>
          </a:p>
        </c:txPr>
        <c:crossAx val="561196848"/>
        <c:crosses val="autoZero"/>
        <c:auto val="1"/>
        <c:lblAlgn val="ctr"/>
        <c:lblOffset val="100"/>
        <c:noMultiLvlLbl val="0"/>
      </c:catAx>
      <c:valAx>
        <c:axId val="561196848"/>
        <c:scaling>
          <c:orientation val="minMax"/>
        </c:scaling>
        <c:delete val="1"/>
        <c:axPos val="l"/>
        <c:numFmt formatCode="0%" sourceLinked="1"/>
        <c:majorTickMark val="none"/>
        <c:minorTickMark val="none"/>
        <c:tickLblPos val="nextTo"/>
        <c:crossAx val="561192144"/>
        <c:crosses val="autoZero"/>
        <c:crossBetween val="between"/>
      </c:valAx>
    </c:plotArea>
    <c:legend>
      <c:legendPos val="b"/>
      <c:layout>
        <c:manualLayout>
          <c:xMode val="edge"/>
          <c:yMode val="edge"/>
          <c:x val="0"/>
          <c:y val="0.86597901418973122"/>
          <c:w val="1"/>
          <c:h val="0.13273953983345216"/>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Male</c:v>
                </c:pt>
              </c:strCache>
            </c:strRef>
          </c:tx>
          <c:spPr>
            <a:solidFill>
              <a:schemeClr val="accent5"/>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NW</c:v>
                </c:pt>
                <c:pt idx="1">
                  <c:v>All Day Trippers</c:v>
                </c:pt>
              </c:strCache>
            </c:strRef>
          </c:cat>
          <c:val>
            <c:numRef>
              <c:f>Sheet1!$B$2:$B$3</c:f>
              <c:numCache>
                <c:formatCode>0%</c:formatCode>
                <c:ptCount val="2"/>
                <c:pt idx="0">
                  <c:v>0.65</c:v>
                </c:pt>
                <c:pt idx="1">
                  <c:v>0.51</c:v>
                </c:pt>
              </c:numCache>
            </c:numRef>
          </c:val>
        </c:ser>
        <c:ser>
          <c:idx val="1"/>
          <c:order val="1"/>
          <c:tx>
            <c:strRef>
              <c:f>Sheet1!$C$1</c:f>
              <c:strCache>
                <c:ptCount val="1"/>
                <c:pt idx="0">
                  <c:v>Female</c:v>
                </c:pt>
              </c:strCache>
            </c:strRef>
          </c:tx>
          <c:spPr>
            <a:solidFill>
              <a:schemeClr val="accent2">
                <a:lumMod val="40000"/>
                <a:lumOff val="6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NW</c:v>
                </c:pt>
                <c:pt idx="1">
                  <c:v>All Day Trippers</c:v>
                </c:pt>
              </c:strCache>
            </c:strRef>
          </c:cat>
          <c:val>
            <c:numRef>
              <c:f>Sheet1!$C$2:$C$3</c:f>
              <c:numCache>
                <c:formatCode>0%</c:formatCode>
                <c:ptCount val="2"/>
                <c:pt idx="0">
                  <c:v>0.35</c:v>
                </c:pt>
                <c:pt idx="1">
                  <c:v>0.49</c:v>
                </c:pt>
              </c:numCache>
            </c:numRef>
          </c:val>
        </c:ser>
        <c:dLbls>
          <c:showLegendKey val="0"/>
          <c:showVal val="1"/>
          <c:showCatName val="0"/>
          <c:showSerName val="0"/>
          <c:showPercent val="0"/>
          <c:showBubbleSize val="0"/>
        </c:dLbls>
        <c:gapWidth val="49"/>
        <c:overlap val="100"/>
        <c:axId val="561192536"/>
        <c:axId val="561190184"/>
      </c:barChart>
      <c:catAx>
        <c:axId val="561192536"/>
        <c:scaling>
          <c:orientation val="minMax"/>
        </c:scaling>
        <c:delete val="0"/>
        <c:axPos val="b"/>
        <c:numFmt formatCode="General" sourceLinked="0"/>
        <c:majorTickMark val="none"/>
        <c:minorTickMark val="none"/>
        <c:tickLblPos val="nextTo"/>
        <c:txPr>
          <a:bodyPr/>
          <a:lstStyle/>
          <a:p>
            <a:pPr>
              <a:defRPr sz="600"/>
            </a:pPr>
            <a:endParaRPr lang="en-US"/>
          </a:p>
        </c:txPr>
        <c:crossAx val="561190184"/>
        <c:crosses val="autoZero"/>
        <c:auto val="1"/>
        <c:lblAlgn val="ctr"/>
        <c:lblOffset val="100"/>
        <c:noMultiLvlLbl val="0"/>
      </c:catAx>
      <c:valAx>
        <c:axId val="561190184"/>
        <c:scaling>
          <c:orientation val="minMax"/>
        </c:scaling>
        <c:delete val="1"/>
        <c:axPos val="l"/>
        <c:numFmt formatCode="0%" sourceLinked="1"/>
        <c:majorTickMark val="none"/>
        <c:minorTickMark val="none"/>
        <c:tickLblPos val="nextTo"/>
        <c:crossAx val="561192536"/>
        <c:crosses val="autoZero"/>
        <c:crossBetween val="between"/>
      </c:valAx>
    </c:plotArea>
    <c:legend>
      <c:legendPos val="b"/>
      <c:layout>
        <c:manualLayout>
          <c:xMode val="edge"/>
          <c:yMode val="edge"/>
          <c:x val="0.12554654137407381"/>
          <c:y val="0.83161726544551828"/>
          <c:w val="0.71784440182327502"/>
          <c:h val="7.4052432517661734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Air</c:v>
                </c:pt>
              </c:strCache>
            </c:strRef>
          </c:tx>
          <c:spPr>
            <a:solidFill>
              <a:srgbClr val="C0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NW</c:v>
                </c:pt>
                <c:pt idx="1">
                  <c:v>All Day Trippers</c:v>
                </c:pt>
              </c:strCache>
            </c:strRef>
          </c:cat>
          <c:val>
            <c:numRef>
              <c:f>Sheet1!$B$2:$B$3</c:f>
              <c:numCache>
                <c:formatCode>0%</c:formatCode>
                <c:ptCount val="2"/>
                <c:pt idx="0">
                  <c:v>0.79</c:v>
                </c:pt>
                <c:pt idx="1">
                  <c:v>0.59</c:v>
                </c:pt>
              </c:numCache>
            </c:numRef>
          </c:val>
        </c:ser>
        <c:ser>
          <c:idx val="1"/>
          <c:order val="1"/>
          <c:tx>
            <c:strRef>
              <c:f>Sheet1!$C$1</c:f>
              <c:strCache>
                <c:ptCount val="1"/>
                <c:pt idx="0">
                  <c:v>Foot</c:v>
                </c:pt>
              </c:strCache>
            </c:strRef>
          </c:tx>
          <c:spPr>
            <a:solidFill>
              <a:schemeClr val="bg2">
                <a:lumMod val="60000"/>
                <a:lumOff val="4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NW</c:v>
                </c:pt>
                <c:pt idx="1">
                  <c:v>All Day Trippers</c:v>
                </c:pt>
              </c:strCache>
            </c:strRef>
          </c:cat>
          <c:val>
            <c:numRef>
              <c:f>Sheet1!$C$2:$C$3</c:f>
              <c:numCache>
                <c:formatCode>0%</c:formatCode>
                <c:ptCount val="2"/>
                <c:pt idx="0">
                  <c:v>0.05</c:v>
                </c:pt>
                <c:pt idx="1">
                  <c:v>0.1</c:v>
                </c:pt>
              </c:numCache>
            </c:numRef>
          </c:val>
        </c:ser>
        <c:ser>
          <c:idx val="2"/>
          <c:order val="2"/>
          <c:tx>
            <c:strRef>
              <c:f>Sheet1!$D$1</c:f>
              <c:strCache>
                <c:ptCount val="1"/>
                <c:pt idx="0">
                  <c:v>Private Vehicle</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NW</c:v>
                </c:pt>
                <c:pt idx="1">
                  <c:v>All Day Trippers</c:v>
                </c:pt>
              </c:strCache>
            </c:strRef>
          </c:cat>
          <c:val>
            <c:numRef>
              <c:f>Sheet1!$D$2:$D$3</c:f>
              <c:numCache>
                <c:formatCode>0%</c:formatCode>
                <c:ptCount val="2"/>
                <c:pt idx="0">
                  <c:v>0.09</c:v>
                </c:pt>
                <c:pt idx="1">
                  <c:v>0.14000000000000001</c:v>
                </c:pt>
              </c:numCache>
            </c:numRef>
          </c:val>
        </c:ser>
        <c:ser>
          <c:idx val="3"/>
          <c:order val="3"/>
          <c:tx>
            <c:strRef>
              <c:f>Sheet1!$E$1</c:f>
              <c:strCache>
                <c:ptCount val="1"/>
                <c:pt idx="0">
                  <c:v>Coach</c:v>
                </c:pt>
              </c:strCache>
            </c:strRef>
          </c:tx>
          <c:spPr>
            <a:solidFill>
              <a:schemeClr val="bg1">
                <a:lumMod val="6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NW</c:v>
                </c:pt>
                <c:pt idx="1">
                  <c:v>All Day Trippers</c:v>
                </c:pt>
              </c:strCache>
            </c:strRef>
          </c:cat>
          <c:val>
            <c:numRef>
              <c:f>Sheet1!$E$2:$E$3</c:f>
              <c:numCache>
                <c:formatCode>0%</c:formatCode>
                <c:ptCount val="2"/>
                <c:pt idx="0">
                  <c:v>7.0000000000000007E-2</c:v>
                </c:pt>
                <c:pt idx="1">
                  <c:v>0.17</c:v>
                </c:pt>
              </c:numCache>
            </c:numRef>
          </c:val>
        </c:ser>
        <c:dLbls>
          <c:showLegendKey val="0"/>
          <c:showVal val="1"/>
          <c:showCatName val="0"/>
          <c:showSerName val="0"/>
          <c:showPercent val="0"/>
          <c:showBubbleSize val="0"/>
        </c:dLbls>
        <c:gapWidth val="49"/>
        <c:overlap val="100"/>
        <c:axId val="561203120"/>
        <c:axId val="561199592"/>
      </c:barChart>
      <c:catAx>
        <c:axId val="561203120"/>
        <c:scaling>
          <c:orientation val="minMax"/>
        </c:scaling>
        <c:delete val="0"/>
        <c:axPos val="b"/>
        <c:numFmt formatCode="General" sourceLinked="0"/>
        <c:majorTickMark val="none"/>
        <c:minorTickMark val="none"/>
        <c:tickLblPos val="nextTo"/>
        <c:txPr>
          <a:bodyPr/>
          <a:lstStyle/>
          <a:p>
            <a:pPr>
              <a:defRPr sz="600"/>
            </a:pPr>
            <a:endParaRPr lang="en-US"/>
          </a:p>
        </c:txPr>
        <c:crossAx val="561199592"/>
        <c:crosses val="autoZero"/>
        <c:auto val="1"/>
        <c:lblAlgn val="ctr"/>
        <c:lblOffset val="100"/>
        <c:noMultiLvlLbl val="0"/>
      </c:catAx>
      <c:valAx>
        <c:axId val="561199592"/>
        <c:scaling>
          <c:orientation val="minMax"/>
        </c:scaling>
        <c:delete val="1"/>
        <c:axPos val="l"/>
        <c:numFmt formatCode="0%" sourceLinked="1"/>
        <c:majorTickMark val="none"/>
        <c:minorTickMark val="none"/>
        <c:tickLblPos val="nextTo"/>
        <c:crossAx val="561203120"/>
        <c:crosses val="autoZero"/>
        <c:crossBetween val="between"/>
      </c:valAx>
    </c:plotArea>
    <c:legend>
      <c:legendPos val="b"/>
      <c:layout>
        <c:manualLayout>
          <c:xMode val="edge"/>
          <c:yMode val="edge"/>
          <c:x val="4.5782782545438286E-2"/>
          <c:y val="0.8367386523977568"/>
          <c:w val="0.95035770902360273"/>
          <c:h val="0.12529637989080408"/>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3.6124237384326768E-2"/>
          <c:w val="0.80815904117796999"/>
          <c:h val="0.96214854649787962"/>
        </c:manualLayout>
      </c:layout>
      <c:pieChart>
        <c:varyColors val="1"/>
        <c:ser>
          <c:idx val="0"/>
          <c:order val="0"/>
          <c:tx>
            <c:strRef>
              <c:f>Sheet1!$B$1</c:f>
              <c:strCache>
                <c:ptCount val="1"/>
                <c:pt idx="0">
                  <c:v>Series 1</c:v>
                </c:pt>
              </c:strCache>
            </c:strRef>
          </c:tx>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Aged 16-34 years</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All</c:v>
                </c:pt>
                <c:pt idx="1">
                  <c:v>Holiday</c:v>
                </c:pt>
                <c:pt idx="2">
                  <c:v>VFR</c:v>
                </c:pt>
                <c:pt idx="3">
                  <c:v>Business</c:v>
                </c:pt>
                <c:pt idx="4">
                  <c:v>Study/Misc</c:v>
                </c:pt>
              </c:strCache>
            </c:strRef>
          </c:cat>
          <c:val>
            <c:numRef>
              <c:f>Sheet1!$B$2:$B$6</c:f>
              <c:numCache>
                <c:formatCode>0%</c:formatCode>
                <c:ptCount val="5"/>
                <c:pt idx="0">
                  <c:v>0.33</c:v>
                </c:pt>
                <c:pt idx="1">
                  <c:v>0.32</c:v>
                </c:pt>
                <c:pt idx="2">
                  <c:v>0.33</c:v>
                </c:pt>
                <c:pt idx="3">
                  <c:v>0.27</c:v>
                </c:pt>
                <c:pt idx="4">
                  <c:v>0.55000000000000004</c:v>
                </c:pt>
              </c:numCache>
            </c:numRef>
          </c:val>
        </c:ser>
        <c:ser>
          <c:idx val="1"/>
          <c:order val="1"/>
          <c:tx>
            <c:strRef>
              <c:f>Sheet1!$C$1</c:f>
              <c:strCache>
                <c:ptCount val="1"/>
                <c:pt idx="0">
                  <c:v>Aged 35-54 years</c:v>
                </c:pt>
              </c:strCache>
            </c:strRef>
          </c:tx>
          <c:spPr>
            <a:solidFill>
              <a:schemeClr val="accent4"/>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All</c:v>
                </c:pt>
                <c:pt idx="1">
                  <c:v>Holiday</c:v>
                </c:pt>
                <c:pt idx="2">
                  <c:v>VFR</c:v>
                </c:pt>
                <c:pt idx="3">
                  <c:v>Business</c:v>
                </c:pt>
                <c:pt idx="4">
                  <c:v>Study/Misc</c:v>
                </c:pt>
              </c:strCache>
            </c:strRef>
          </c:cat>
          <c:val>
            <c:numRef>
              <c:f>Sheet1!$C$2:$C$6</c:f>
              <c:numCache>
                <c:formatCode>0%</c:formatCode>
                <c:ptCount val="5"/>
                <c:pt idx="0">
                  <c:v>0.42</c:v>
                </c:pt>
                <c:pt idx="1">
                  <c:v>0.43</c:v>
                </c:pt>
                <c:pt idx="2">
                  <c:v>0.38</c:v>
                </c:pt>
                <c:pt idx="3">
                  <c:v>0.62</c:v>
                </c:pt>
                <c:pt idx="4">
                  <c:v>0.31</c:v>
                </c:pt>
              </c:numCache>
            </c:numRef>
          </c:val>
        </c:ser>
        <c:ser>
          <c:idx val="2"/>
          <c:order val="2"/>
          <c:tx>
            <c:strRef>
              <c:f>Sheet1!$D$1</c:f>
              <c:strCache>
                <c:ptCount val="1"/>
                <c:pt idx="0">
                  <c:v>Aged 55 years or over</c:v>
                </c:pt>
              </c:strCache>
            </c:strRef>
          </c:tx>
          <c:spPr>
            <a:solidFill>
              <a:srgbClr val="646363"/>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All</c:v>
                </c:pt>
                <c:pt idx="1">
                  <c:v>Holiday</c:v>
                </c:pt>
                <c:pt idx="2">
                  <c:v>VFR</c:v>
                </c:pt>
                <c:pt idx="3">
                  <c:v>Business</c:v>
                </c:pt>
                <c:pt idx="4">
                  <c:v>Study/Misc</c:v>
                </c:pt>
              </c:strCache>
            </c:strRef>
          </c:cat>
          <c:val>
            <c:numRef>
              <c:f>Sheet1!$D$2:$D$6</c:f>
              <c:numCache>
                <c:formatCode>0%</c:formatCode>
                <c:ptCount val="5"/>
                <c:pt idx="0">
                  <c:v>0.25</c:v>
                </c:pt>
                <c:pt idx="1">
                  <c:v>0.25</c:v>
                </c:pt>
                <c:pt idx="2">
                  <c:v>0.28999999999999998</c:v>
                </c:pt>
                <c:pt idx="3">
                  <c:v>0.12</c:v>
                </c:pt>
                <c:pt idx="4">
                  <c:v>0.14000000000000001</c:v>
                </c:pt>
              </c:numCache>
            </c:numRef>
          </c:val>
        </c:ser>
        <c:dLbls>
          <c:showLegendKey val="0"/>
          <c:showVal val="1"/>
          <c:showCatName val="0"/>
          <c:showSerName val="0"/>
          <c:showPercent val="0"/>
          <c:showBubbleSize val="0"/>
        </c:dLbls>
        <c:gapWidth val="49"/>
        <c:overlap val="100"/>
        <c:axId val="561143536"/>
        <c:axId val="561160000"/>
      </c:barChart>
      <c:catAx>
        <c:axId val="561143536"/>
        <c:scaling>
          <c:orientation val="minMax"/>
        </c:scaling>
        <c:delete val="0"/>
        <c:axPos val="b"/>
        <c:numFmt formatCode="General" sourceLinked="0"/>
        <c:majorTickMark val="none"/>
        <c:minorTickMark val="none"/>
        <c:tickLblPos val="nextTo"/>
        <c:txPr>
          <a:bodyPr/>
          <a:lstStyle/>
          <a:p>
            <a:pPr>
              <a:defRPr sz="600"/>
            </a:pPr>
            <a:endParaRPr lang="en-US"/>
          </a:p>
        </c:txPr>
        <c:crossAx val="561160000"/>
        <c:crosses val="autoZero"/>
        <c:auto val="1"/>
        <c:lblAlgn val="ctr"/>
        <c:lblOffset val="100"/>
        <c:noMultiLvlLbl val="0"/>
      </c:catAx>
      <c:valAx>
        <c:axId val="561160000"/>
        <c:scaling>
          <c:orientation val="minMax"/>
        </c:scaling>
        <c:delete val="1"/>
        <c:axPos val="l"/>
        <c:numFmt formatCode="0%" sourceLinked="1"/>
        <c:majorTickMark val="none"/>
        <c:minorTickMark val="none"/>
        <c:tickLblPos val="nextTo"/>
        <c:crossAx val="561143536"/>
        <c:crosses val="autoZero"/>
        <c:crossBetween val="between"/>
      </c:valAx>
    </c:plotArea>
    <c:legend>
      <c:legendPos val="b"/>
      <c:layout>
        <c:manualLayout>
          <c:xMode val="edge"/>
          <c:yMode val="edge"/>
          <c:x val="0.15682258508654259"/>
          <c:y val="0.83411847404570161"/>
          <c:w val="0.7595387028673013"/>
          <c:h val="0.16460007997748188"/>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4142693139659945"/>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NW</c:v>
                </c:pt>
                <c:pt idx="1">
                  <c:v>All Day Trippers</c:v>
                </c:pt>
              </c:strCache>
            </c:strRef>
          </c:cat>
          <c:val>
            <c:numRef>
              <c:f>Sheet1!$B$2:$B$3</c:f>
              <c:numCache>
                <c:formatCode>0%</c:formatCode>
                <c:ptCount val="2"/>
                <c:pt idx="0">
                  <c:v>0.16</c:v>
                </c:pt>
                <c:pt idx="1">
                  <c:v>0.2</c:v>
                </c:pt>
              </c:numCache>
            </c:numRef>
          </c:val>
        </c:ser>
        <c:ser>
          <c:idx val="1"/>
          <c:order val="1"/>
          <c:tx>
            <c:strRef>
              <c:f>Sheet1!$C$1</c:f>
              <c:strCache>
                <c:ptCount val="1"/>
                <c:pt idx="0">
                  <c:v>4-7 nights</c:v>
                </c:pt>
              </c:strCache>
            </c:strRef>
          </c:tx>
          <c:spPr>
            <a:solidFill>
              <a:schemeClr val="accent6">
                <a:lumMod val="75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NW</c:v>
                </c:pt>
                <c:pt idx="1">
                  <c:v>All Day Trippers</c:v>
                </c:pt>
              </c:strCache>
            </c:strRef>
          </c:cat>
          <c:val>
            <c:numRef>
              <c:f>Sheet1!$C$2:$C$3</c:f>
              <c:numCache>
                <c:formatCode>0%</c:formatCode>
                <c:ptCount val="2"/>
                <c:pt idx="0">
                  <c:v>0.41</c:v>
                </c:pt>
                <c:pt idx="1">
                  <c:v>0.45</c:v>
                </c:pt>
              </c:numCache>
            </c:numRef>
          </c:val>
        </c:ser>
        <c:ser>
          <c:idx val="2"/>
          <c:order val="2"/>
          <c:tx>
            <c:strRef>
              <c:f>Sheet1!$D$1</c:f>
              <c:strCache>
                <c:ptCount val="1"/>
                <c:pt idx="0">
                  <c:v>8-14 nights</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NW</c:v>
                </c:pt>
                <c:pt idx="1">
                  <c:v>All Day Trippers</c:v>
                </c:pt>
              </c:strCache>
            </c:strRef>
          </c:cat>
          <c:val>
            <c:numRef>
              <c:f>Sheet1!$D$2:$D$3</c:f>
              <c:numCache>
                <c:formatCode>0%</c:formatCode>
                <c:ptCount val="2"/>
                <c:pt idx="0">
                  <c:v>0.22</c:v>
                </c:pt>
                <c:pt idx="1">
                  <c:v>0.25</c:v>
                </c:pt>
              </c:numCache>
            </c:numRef>
          </c:val>
        </c:ser>
        <c:ser>
          <c:idx val="3"/>
          <c:order val="3"/>
          <c:tx>
            <c:strRef>
              <c:f>Sheet1!$E$1</c:f>
              <c:strCache>
                <c:ptCount val="1"/>
                <c:pt idx="0">
                  <c:v>15+ nights</c:v>
                </c:pt>
              </c:strCache>
            </c:strRef>
          </c:tx>
          <c:spPr>
            <a:solidFill>
              <a:schemeClr val="accent6">
                <a:lumMod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NW</c:v>
                </c:pt>
                <c:pt idx="1">
                  <c:v>All Day Trippers</c:v>
                </c:pt>
              </c:strCache>
            </c:strRef>
          </c:cat>
          <c:val>
            <c:numRef>
              <c:f>Sheet1!$E$2:$E$3</c:f>
              <c:numCache>
                <c:formatCode>0%</c:formatCode>
                <c:ptCount val="2"/>
                <c:pt idx="0">
                  <c:v>0.21</c:v>
                </c:pt>
                <c:pt idx="1">
                  <c:v>0.11</c:v>
                </c:pt>
              </c:numCache>
            </c:numRef>
          </c:val>
        </c:ser>
        <c:dLbls>
          <c:showLegendKey val="0"/>
          <c:showVal val="1"/>
          <c:showCatName val="0"/>
          <c:showSerName val="0"/>
          <c:showPercent val="0"/>
          <c:showBubbleSize val="0"/>
        </c:dLbls>
        <c:gapWidth val="49"/>
        <c:overlap val="100"/>
        <c:axId val="561209392"/>
        <c:axId val="561203512"/>
      </c:barChart>
      <c:catAx>
        <c:axId val="561209392"/>
        <c:scaling>
          <c:orientation val="minMax"/>
        </c:scaling>
        <c:delete val="0"/>
        <c:axPos val="b"/>
        <c:numFmt formatCode="General" sourceLinked="0"/>
        <c:majorTickMark val="none"/>
        <c:minorTickMark val="none"/>
        <c:tickLblPos val="nextTo"/>
        <c:txPr>
          <a:bodyPr/>
          <a:lstStyle/>
          <a:p>
            <a:pPr>
              <a:defRPr sz="600"/>
            </a:pPr>
            <a:endParaRPr lang="en-US"/>
          </a:p>
        </c:txPr>
        <c:crossAx val="561203512"/>
        <c:crosses val="autoZero"/>
        <c:auto val="1"/>
        <c:lblAlgn val="ctr"/>
        <c:lblOffset val="100"/>
        <c:noMultiLvlLbl val="0"/>
      </c:catAx>
      <c:valAx>
        <c:axId val="561203512"/>
        <c:scaling>
          <c:orientation val="minMax"/>
        </c:scaling>
        <c:delete val="1"/>
        <c:axPos val="l"/>
        <c:numFmt formatCode="0%" sourceLinked="1"/>
        <c:majorTickMark val="none"/>
        <c:minorTickMark val="none"/>
        <c:tickLblPos val="nextTo"/>
        <c:crossAx val="561209392"/>
        <c:crosses val="autoZero"/>
        <c:crossBetween val="between"/>
      </c:valAx>
    </c:plotArea>
    <c:legend>
      <c:legendPos val="b"/>
      <c:layout>
        <c:manualLayout>
          <c:xMode val="edge"/>
          <c:yMode val="edge"/>
          <c:x val="7.3207749308097495E-4"/>
          <c:y val="0.82242583171200334"/>
          <c:w val="0.99926800219562939"/>
          <c:h val="9.6683317223143689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6386616858499"/>
          <c:y val="5.6335256474622723E-2"/>
          <c:w val="0.84086570032785413"/>
          <c:h val="0.75853679971020649"/>
        </c:manualLayout>
      </c:layout>
      <c:barChart>
        <c:barDir val="bar"/>
        <c:grouping val="stacked"/>
        <c:varyColors val="0"/>
        <c:ser>
          <c:idx val="0"/>
          <c:order val="0"/>
          <c:tx>
            <c:strRef>
              <c:f>Sheet1!$B$1</c:f>
              <c:strCache>
                <c:ptCount val="1"/>
                <c:pt idx="0">
                  <c:v>France</c:v>
                </c:pt>
              </c:strCache>
            </c:strRef>
          </c:tx>
          <c:spPr>
            <a:solidFill>
              <a:srgbClr val="00B05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NW</c:v>
                </c:pt>
                <c:pt idx="1">
                  <c:v>All Day Trippers</c:v>
                </c:pt>
              </c:strCache>
            </c:strRef>
          </c:cat>
          <c:val>
            <c:numRef>
              <c:f>Sheet1!$B$2:$B$3</c:f>
              <c:numCache>
                <c:formatCode>0%</c:formatCode>
                <c:ptCount val="2"/>
                <c:pt idx="0">
                  <c:v>0.08</c:v>
                </c:pt>
                <c:pt idx="1">
                  <c:v>0.14000000000000001</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NW</c:v>
                </c:pt>
                <c:pt idx="1">
                  <c:v>All Day Trippers</c:v>
                </c:pt>
              </c:strCache>
            </c:strRef>
          </c:cat>
          <c:val>
            <c:numRef>
              <c:f>Sheet1!$C$2:$C$3</c:f>
              <c:numCache>
                <c:formatCode>0%</c:formatCode>
                <c:ptCount val="2"/>
                <c:pt idx="0">
                  <c:v>0.09</c:v>
                </c:pt>
                <c:pt idx="1">
                  <c:v>0.15</c:v>
                </c:pt>
              </c:numCache>
            </c:numRef>
          </c:val>
        </c:ser>
        <c:ser>
          <c:idx val="2"/>
          <c:order val="2"/>
          <c:tx>
            <c:strRef>
              <c:f>Sheet1!$D$1</c:f>
              <c:strCache>
                <c:ptCount val="1"/>
                <c:pt idx="0">
                  <c:v>Germany</c:v>
                </c:pt>
              </c:strCache>
            </c:strRef>
          </c:tx>
          <c:spPr>
            <a:solidFill>
              <a:schemeClr val="accent6">
                <a:lumMod val="7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NW</c:v>
                </c:pt>
                <c:pt idx="1">
                  <c:v>All Day Trippers</c:v>
                </c:pt>
              </c:strCache>
            </c:strRef>
          </c:cat>
          <c:val>
            <c:numRef>
              <c:f>Sheet1!$D$2:$D$3</c:f>
              <c:numCache>
                <c:formatCode>0%</c:formatCode>
                <c:ptCount val="2"/>
                <c:pt idx="0">
                  <c:v>0.09</c:v>
                </c:pt>
                <c:pt idx="1">
                  <c:v>0.14000000000000001</c:v>
                </c:pt>
              </c:numCache>
            </c:numRef>
          </c:val>
        </c:ser>
        <c:ser>
          <c:idx val="3"/>
          <c:order val="3"/>
          <c:tx>
            <c:strRef>
              <c:f>Sheet1!$E$1</c:f>
              <c:strCache>
                <c:ptCount val="1"/>
                <c:pt idx="0">
                  <c:v>Nordics</c:v>
                </c:pt>
              </c:strCache>
            </c:strRef>
          </c:tx>
          <c:spPr>
            <a:solidFill>
              <a:schemeClr val="accent5">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NW</c:v>
                </c:pt>
                <c:pt idx="1">
                  <c:v>All Day Trippers</c:v>
                </c:pt>
              </c:strCache>
            </c:strRef>
          </c:cat>
          <c:val>
            <c:numRef>
              <c:f>Sheet1!$E$2:$E$3</c:f>
              <c:numCache>
                <c:formatCode>0%</c:formatCode>
                <c:ptCount val="2"/>
                <c:pt idx="0">
                  <c:v>7.0000000000000007E-2</c:v>
                </c:pt>
                <c:pt idx="1">
                  <c:v>0.06</c:v>
                </c:pt>
              </c:numCache>
            </c:numRef>
          </c:val>
        </c:ser>
        <c:ser>
          <c:idx val="4"/>
          <c:order val="4"/>
          <c:tx>
            <c:strRef>
              <c:f>Sheet1!$F$1</c:f>
              <c:strCache>
                <c:ptCount val="1"/>
                <c:pt idx="0">
                  <c:v>Italy</c:v>
                </c:pt>
              </c:strCache>
            </c:strRef>
          </c:tx>
          <c:spPr>
            <a:solidFill>
              <a:schemeClr val="bg2">
                <a:lumMod val="75000"/>
              </a:schemeClr>
            </a:solidFill>
          </c:spPr>
          <c:invertIfNegative val="0"/>
          <c:dLbls>
            <c:spPr>
              <a:noFill/>
              <a:ln>
                <a:noFill/>
              </a:ln>
              <a:effectLst/>
            </c:spPr>
            <c:txPr>
              <a:bodyPr/>
              <a:lstStyle/>
              <a:p>
                <a:pPr>
                  <a:defRPr sz="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NW</c:v>
                </c:pt>
                <c:pt idx="1">
                  <c:v>All Day Trippers</c:v>
                </c:pt>
              </c:strCache>
            </c:strRef>
          </c:cat>
          <c:val>
            <c:numRef>
              <c:f>Sheet1!$F$2:$F$3</c:f>
              <c:numCache>
                <c:formatCode>0%</c:formatCode>
                <c:ptCount val="2"/>
                <c:pt idx="0">
                  <c:v>0.03</c:v>
                </c:pt>
                <c:pt idx="1">
                  <c:v>0.04</c:v>
                </c:pt>
              </c:numCache>
            </c:numRef>
          </c:val>
        </c:ser>
        <c:ser>
          <c:idx val="5"/>
          <c:order val="5"/>
          <c:tx>
            <c:strRef>
              <c:f>Sheet1!$G$1</c:f>
              <c:strCache>
                <c:ptCount val="1"/>
                <c:pt idx="0">
                  <c:v>Spain</c:v>
                </c:pt>
              </c:strCache>
            </c:strRef>
          </c:tx>
          <c:spPr>
            <a:solidFill>
              <a:schemeClr val="bg2">
                <a:lumMod val="60000"/>
                <a:lumOff val="40000"/>
              </a:schemeClr>
            </a:solidFill>
          </c:spPr>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NW</c:v>
                </c:pt>
                <c:pt idx="1">
                  <c:v>All Day Trippers</c:v>
                </c:pt>
              </c:strCache>
            </c:strRef>
          </c:cat>
          <c:val>
            <c:numRef>
              <c:f>Sheet1!$G$2:$G$3</c:f>
              <c:numCache>
                <c:formatCode>0%</c:formatCode>
                <c:ptCount val="2"/>
                <c:pt idx="0">
                  <c:v>0.03</c:v>
                </c:pt>
                <c:pt idx="1">
                  <c:v>0.03</c:v>
                </c:pt>
              </c:numCache>
            </c:numRef>
          </c:val>
        </c:ser>
        <c:ser>
          <c:idx val="6"/>
          <c:order val="6"/>
          <c:tx>
            <c:strRef>
              <c:f>Sheet1!$H$1</c:f>
              <c:strCache>
                <c:ptCount val="1"/>
                <c:pt idx="0">
                  <c:v>Netherlands</c:v>
                </c:pt>
              </c:strCache>
            </c:strRef>
          </c:tx>
          <c:spPr>
            <a:solidFill>
              <a:srgbClr val="FFC000"/>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NW</c:v>
                </c:pt>
                <c:pt idx="1">
                  <c:v>All Day Trippers</c:v>
                </c:pt>
              </c:strCache>
            </c:strRef>
          </c:cat>
          <c:val>
            <c:numRef>
              <c:f>Sheet1!$H$2:$H$3</c:f>
              <c:numCache>
                <c:formatCode>0%</c:formatCode>
                <c:ptCount val="2"/>
                <c:pt idx="0">
                  <c:v>0.08</c:v>
                </c:pt>
                <c:pt idx="1">
                  <c:v>0.06</c:v>
                </c:pt>
              </c:numCache>
            </c:numRef>
          </c:val>
        </c:ser>
        <c:ser>
          <c:idx val="7"/>
          <c:order val="7"/>
          <c:tx>
            <c:strRef>
              <c:f>Sheet1!$I$1</c:f>
              <c:strCache>
                <c:ptCount val="1"/>
                <c:pt idx="0">
                  <c:v>Australia</c:v>
                </c:pt>
              </c:strCache>
            </c:strRef>
          </c:tx>
          <c:spPr>
            <a:solidFill>
              <a:schemeClr val="accent2">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NW</c:v>
                </c:pt>
                <c:pt idx="1">
                  <c:v>All Day Trippers</c:v>
                </c:pt>
              </c:strCache>
            </c:strRef>
          </c:cat>
          <c:val>
            <c:numRef>
              <c:f>Sheet1!$I$2:$I$3</c:f>
              <c:numCache>
                <c:formatCode>0%</c:formatCode>
                <c:ptCount val="2"/>
                <c:pt idx="0">
                  <c:v>0.06</c:v>
                </c:pt>
                <c:pt idx="1">
                  <c:v>0.04</c:v>
                </c:pt>
              </c:numCache>
            </c:numRef>
          </c:val>
        </c:ser>
        <c:ser>
          <c:idx val="8"/>
          <c:order val="8"/>
          <c:tx>
            <c:strRef>
              <c:f>Sheet1!$J$1</c:f>
              <c:strCache>
                <c:ptCount val="1"/>
                <c:pt idx="0">
                  <c:v>China</c:v>
                </c:pt>
              </c:strCache>
            </c:strRef>
          </c:tx>
          <c:spPr>
            <a:solidFill>
              <a:schemeClr val="accent2">
                <a:lumMod val="20000"/>
                <a:lumOff val="80000"/>
              </a:schemeClr>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7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Day Trippers from NW</c:v>
                </c:pt>
                <c:pt idx="1">
                  <c:v>All Day Trippers</c:v>
                </c:pt>
              </c:strCache>
            </c:strRef>
          </c:cat>
          <c:val>
            <c:numRef>
              <c:f>Sheet1!$J$2:$J$3</c:f>
              <c:numCache>
                <c:formatCode>0%</c:formatCode>
                <c:ptCount val="2"/>
                <c:pt idx="0">
                  <c:v>0.02</c:v>
                </c:pt>
                <c:pt idx="1">
                  <c:v>0.01</c:v>
                </c:pt>
              </c:numCache>
            </c:numRef>
          </c:val>
        </c:ser>
        <c:ser>
          <c:idx val="9"/>
          <c:order val="9"/>
          <c:tx>
            <c:strRef>
              <c:f>Sheet1!$K$1</c:f>
              <c:strCache>
                <c:ptCount val="1"/>
                <c:pt idx="0">
                  <c:v>Other</c:v>
                </c:pt>
              </c:strCache>
            </c:strRef>
          </c:tx>
          <c:spPr>
            <a:solidFill>
              <a:schemeClr val="bg1">
                <a:lumMod val="8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NW</c:v>
                </c:pt>
                <c:pt idx="1">
                  <c:v>All Day Trippers</c:v>
                </c:pt>
              </c:strCache>
            </c:strRef>
          </c:cat>
          <c:val>
            <c:numRef>
              <c:f>Sheet1!$K$2:$K$3</c:f>
              <c:numCache>
                <c:formatCode>0%</c:formatCode>
                <c:ptCount val="2"/>
                <c:pt idx="0">
                  <c:v>0.45</c:v>
                </c:pt>
                <c:pt idx="1">
                  <c:v>0.33</c:v>
                </c:pt>
              </c:numCache>
            </c:numRef>
          </c:val>
        </c:ser>
        <c:dLbls>
          <c:showLegendKey val="0"/>
          <c:showVal val="1"/>
          <c:showCatName val="0"/>
          <c:showSerName val="0"/>
          <c:showPercent val="0"/>
          <c:showBubbleSize val="0"/>
        </c:dLbls>
        <c:gapWidth val="49"/>
        <c:overlap val="100"/>
        <c:axId val="561202728"/>
        <c:axId val="561208216"/>
      </c:barChart>
      <c:catAx>
        <c:axId val="561202728"/>
        <c:scaling>
          <c:orientation val="minMax"/>
        </c:scaling>
        <c:delete val="0"/>
        <c:axPos val="l"/>
        <c:numFmt formatCode="General" sourceLinked="0"/>
        <c:majorTickMark val="none"/>
        <c:minorTickMark val="none"/>
        <c:tickLblPos val="nextTo"/>
        <c:txPr>
          <a:bodyPr/>
          <a:lstStyle/>
          <a:p>
            <a:pPr>
              <a:defRPr sz="700"/>
            </a:pPr>
            <a:endParaRPr lang="en-US"/>
          </a:p>
        </c:txPr>
        <c:crossAx val="561208216"/>
        <c:crosses val="autoZero"/>
        <c:auto val="1"/>
        <c:lblAlgn val="ctr"/>
        <c:lblOffset val="100"/>
        <c:noMultiLvlLbl val="0"/>
      </c:catAx>
      <c:valAx>
        <c:axId val="561208216"/>
        <c:scaling>
          <c:orientation val="minMax"/>
          <c:max val="1"/>
        </c:scaling>
        <c:delete val="1"/>
        <c:axPos val="b"/>
        <c:numFmt formatCode="0%" sourceLinked="1"/>
        <c:majorTickMark val="out"/>
        <c:minorTickMark val="none"/>
        <c:tickLblPos val="nextTo"/>
        <c:crossAx val="561202728"/>
        <c:crosses val="autoZero"/>
        <c:crossBetween val="between"/>
      </c:valAx>
    </c:plotArea>
    <c:legend>
      <c:legendPos val="b"/>
      <c:layout>
        <c:manualLayout>
          <c:xMode val="edge"/>
          <c:yMode val="edge"/>
          <c:x val="0.12708242353688706"/>
          <c:y val="0.86174574901562351"/>
          <c:w val="0.7633755648195728"/>
          <c:h val="9.5024013693289222E-2"/>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Jan-Mar</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NW</c:v>
                </c:pt>
                <c:pt idx="1">
                  <c:v>All Day Trippers</c:v>
                </c:pt>
              </c:strCache>
            </c:strRef>
          </c:cat>
          <c:val>
            <c:numRef>
              <c:f>Sheet1!$B$2:$B$3</c:f>
              <c:numCache>
                <c:formatCode>0%</c:formatCode>
                <c:ptCount val="2"/>
                <c:pt idx="0">
                  <c:v>0.14000000000000001</c:v>
                </c:pt>
                <c:pt idx="1">
                  <c:v>0.15</c:v>
                </c:pt>
              </c:numCache>
            </c:numRef>
          </c:val>
        </c:ser>
        <c:ser>
          <c:idx val="1"/>
          <c:order val="1"/>
          <c:tx>
            <c:strRef>
              <c:f>Sheet1!$C$1</c:f>
              <c:strCache>
                <c:ptCount val="1"/>
                <c:pt idx="0">
                  <c:v>Apr-Jun</c:v>
                </c:pt>
              </c:strCache>
            </c:strRef>
          </c:tx>
          <c:spPr>
            <a:solidFill>
              <a:srgbClr val="FFC00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NW</c:v>
                </c:pt>
                <c:pt idx="1">
                  <c:v>All Day Trippers</c:v>
                </c:pt>
              </c:strCache>
            </c:strRef>
          </c:cat>
          <c:val>
            <c:numRef>
              <c:f>Sheet1!$C$2:$C$3</c:f>
              <c:numCache>
                <c:formatCode>0%</c:formatCode>
                <c:ptCount val="2"/>
                <c:pt idx="0">
                  <c:v>0.32</c:v>
                </c:pt>
                <c:pt idx="1">
                  <c:v>0.32</c:v>
                </c:pt>
              </c:numCache>
            </c:numRef>
          </c:val>
        </c:ser>
        <c:ser>
          <c:idx val="2"/>
          <c:order val="2"/>
          <c:tx>
            <c:strRef>
              <c:f>Sheet1!$D$1</c:f>
              <c:strCache>
                <c:ptCount val="1"/>
                <c:pt idx="0">
                  <c:v>Jul-Sep</c:v>
                </c:pt>
              </c:strCache>
            </c:strRef>
          </c:tx>
          <c:spPr>
            <a:solidFill>
              <a:srgbClr val="00B05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NW</c:v>
                </c:pt>
                <c:pt idx="1">
                  <c:v>All Day Trippers</c:v>
                </c:pt>
              </c:strCache>
            </c:strRef>
          </c:cat>
          <c:val>
            <c:numRef>
              <c:f>Sheet1!$D$2:$D$3</c:f>
              <c:numCache>
                <c:formatCode>0%</c:formatCode>
                <c:ptCount val="2"/>
                <c:pt idx="0">
                  <c:v>0.4</c:v>
                </c:pt>
                <c:pt idx="1">
                  <c:v>0.38</c:v>
                </c:pt>
              </c:numCache>
            </c:numRef>
          </c:val>
        </c:ser>
        <c:ser>
          <c:idx val="3"/>
          <c:order val="3"/>
          <c:tx>
            <c:strRef>
              <c:f>Sheet1!$E$1</c:f>
              <c:strCache>
                <c:ptCount val="1"/>
                <c:pt idx="0">
                  <c:v>Oct-Dec</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NW</c:v>
                </c:pt>
                <c:pt idx="1">
                  <c:v>All Day Trippers</c:v>
                </c:pt>
              </c:strCache>
            </c:strRef>
          </c:cat>
          <c:val>
            <c:numRef>
              <c:f>Sheet1!$E$2:$E$3</c:f>
              <c:numCache>
                <c:formatCode>0%</c:formatCode>
                <c:ptCount val="2"/>
                <c:pt idx="0">
                  <c:v>0.15</c:v>
                </c:pt>
                <c:pt idx="1">
                  <c:v>0.16</c:v>
                </c:pt>
              </c:numCache>
            </c:numRef>
          </c:val>
        </c:ser>
        <c:dLbls>
          <c:showLegendKey val="0"/>
          <c:showVal val="1"/>
          <c:showCatName val="0"/>
          <c:showSerName val="0"/>
          <c:showPercent val="0"/>
          <c:showBubbleSize val="0"/>
        </c:dLbls>
        <c:gapWidth val="49"/>
        <c:overlap val="100"/>
        <c:axId val="561199200"/>
        <c:axId val="561209784"/>
      </c:barChart>
      <c:catAx>
        <c:axId val="561199200"/>
        <c:scaling>
          <c:orientation val="minMax"/>
        </c:scaling>
        <c:delete val="0"/>
        <c:axPos val="b"/>
        <c:numFmt formatCode="General" sourceLinked="0"/>
        <c:majorTickMark val="none"/>
        <c:minorTickMark val="none"/>
        <c:tickLblPos val="nextTo"/>
        <c:txPr>
          <a:bodyPr/>
          <a:lstStyle/>
          <a:p>
            <a:pPr>
              <a:defRPr sz="600"/>
            </a:pPr>
            <a:endParaRPr lang="en-US"/>
          </a:p>
        </c:txPr>
        <c:crossAx val="561209784"/>
        <c:crosses val="autoZero"/>
        <c:auto val="1"/>
        <c:lblAlgn val="ctr"/>
        <c:lblOffset val="100"/>
        <c:noMultiLvlLbl val="0"/>
      </c:catAx>
      <c:valAx>
        <c:axId val="561209784"/>
        <c:scaling>
          <c:orientation val="minMax"/>
        </c:scaling>
        <c:delete val="1"/>
        <c:axPos val="l"/>
        <c:numFmt formatCode="0%" sourceLinked="1"/>
        <c:majorTickMark val="none"/>
        <c:minorTickMark val="none"/>
        <c:tickLblPos val="nextTo"/>
        <c:crossAx val="561199200"/>
        <c:crosses val="autoZero"/>
        <c:crossBetween val="between"/>
      </c:valAx>
    </c:plotArea>
    <c:legend>
      <c:legendPos val="b"/>
      <c:layout>
        <c:manualLayout>
          <c:xMode val="edge"/>
          <c:yMode val="edge"/>
          <c:x val="7.3199780437058378E-4"/>
          <c:y val="0.84698142630223361"/>
          <c:w val="0.99926800219562939"/>
          <c:h val="0.10612442945329363"/>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Independent</c:v>
                </c:pt>
              </c:strCache>
            </c:strRef>
          </c:tx>
          <c:spPr>
            <a:solidFill>
              <a:schemeClr val="tx1">
                <a:lumMod val="10000"/>
                <a:lumOff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NW</c:v>
                </c:pt>
                <c:pt idx="1">
                  <c:v>All Day Trippers</c:v>
                </c:pt>
              </c:strCache>
            </c:strRef>
          </c:cat>
          <c:val>
            <c:numRef>
              <c:f>Sheet1!$B$2:$B$3</c:f>
              <c:numCache>
                <c:formatCode>0%</c:formatCode>
                <c:ptCount val="2"/>
                <c:pt idx="0">
                  <c:v>0.92</c:v>
                </c:pt>
                <c:pt idx="1">
                  <c:v>0.75</c:v>
                </c:pt>
              </c:numCache>
            </c:numRef>
          </c:val>
        </c:ser>
        <c:ser>
          <c:idx val="1"/>
          <c:order val="1"/>
          <c:tx>
            <c:strRef>
              <c:f>Sheet1!$C$1</c:f>
              <c:strCache>
                <c:ptCount val="1"/>
                <c:pt idx="0">
                  <c:v>Package</c:v>
                </c:pt>
              </c:strCache>
            </c:strRef>
          </c:tx>
          <c:spPr>
            <a:solidFill>
              <a:schemeClr val="tx1">
                <a:lumMod val="75000"/>
                <a:lumOff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NW</c:v>
                </c:pt>
                <c:pt idx="1">
                  <c:v>All Day Trippers</c:v>
                </c:pt>
              </c:strCache>
            </c:strRef>
          </c:cat>
          <c:val>
            <c:numRef>
              <c:f>Sheet1!$C$2:$C$3</c:f>
              <c:numCache>
                <c:formatCode>0%</c:formatCode>
                <c:ptCount val="2"/>
                <c:pt idx="0">
                  <c:v>0.08</c:v>
                </c:pt>
                <c:pt idx="1">
                  <c:v>0.25</c:v>
                </c:pt>
              </c:numCache>
            </c:numRef>
          </c:val>
        </c:ser>
        <c:dLbls>
          <c:showLegendKey val="0"/>
          <c:showVal val="1"/>
          <c:showCatName val="0"/>
          <c:showSerName val="0"/>
          <c:showPercent val="0"/>
          <c:showBubbleSize val="0"/>
        </c:dLbls>
        <c:gapWidth val="49"/>
        <c:overlap val="100"/>
        <c:axId val="561206256"/>
        <c:axId val="561210176"/>
      </c:barChart>
      <c:catAx>
        <c:axId val="561206256"/>
        <c:scaling>
          <c:orientation val="minMax"/>
        </c:scaling>
        <c:delete val="0"/>
        <c:axPos val="b"/>
        <c:numFmt formatCode="General" sourceLinked="0"/>
        <c:majorTickMark val="none"/>
        <c:minorTickMark val="none"/>
        <c:tickLblPos val="nextTo"/>
        <c:txPr>
          <a:bodyPr/>
          <a:lstStyle/>
          <a:p>
            <a:pPr>
              <a:defRPr sz="600"/>
            </a:pPr>
            <a:endParaRPr lang="en-US"/>
          </a:p>
        </c:txPr>
        <c:crossAx val="561210176"/>
        <c:crosses val="autoZero"/>
        <c:auto val="1"/>
        <c:lblAlgn val="ctr"/>
        <c:lblOffset val="100"/>
        <c:noMultiLvlLbl val="0"/>
      </c:catAx>
      <c:valAx>
        <c:axId val="561210176"/>
        <c:scaling>
          <c:orientation val="minMax"/>
        </c:scaling>
        <c:delete val="1"/>
        <c:axPos val="l"/>
        <c:numFmt formatCode="0%" sourceLinked="1"/>
        <c:majorTickMark val="none"/>
        <c:minorTickMark val="none"/>
        <c:tickLblPos val="nextTo"/>
        <c:crossAx val="561206256"/>
        <c:crosses val="autoZero"/>
        <c:crossBetween val="between"/>
      </c:valAx>
    </c:plotArea>
    <c:legend>
      <c:legendPos val="b"/>
      <c:layout>
        <c:manualLayout>
          <c:xMode val="edge"/>
          <c:yMode val="edge"/>
          <c:x val="3.2355526775007859E-2"/>
          <c:y val="0.86109621103717549"/>
          <c:w val="0.95151912756551194"/>
          <c:h val="7.0826524042985187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Aged 16-34 years</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East</c:v>
                </c:pt>
                <c:pt idx="1">
                  <c:v>All Day Trippers</c:v>
                </c:pt>
              </c:strCache>
            </c:strRef>
          </c:cat>
          <c:val>
            <c:numRef>
              <c:f>Sheet1!$B$2:$B$3</c:f>
              <c:numCache>
                <c:formatCode>0%</c:formatCode>
                <c:ptCount val="2"/>
                <c:pt idx="0">
                  <c:v>0.28000000000000003</c:v>
                </c:pt>
                <c:pt idx="1">
                  <c:v>0.32</c:v>
                </c:pt>
              </c:numCache>
            </c:numRef>
          </c:val>
        </c:ser>
        <c:ser>
          <c:idx val="1"/>
          <c:order val="1"/>
          <c:tx>
            <c:strRef>
              <c:f>Sheet1!$C$1</c:f>
              <c:strCache>
                <c:ptCount val="1"/>
                <c:pt idx="0">
                  <c:v>Aged 35-54 years</c:v>
                </c:pt>
              </c:strCache>
            </c:strRef>
          </c:tx>
          <c:spPr>
            <a:solidFill>
              <a:schemeClr val="accent4"/>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East</c:v>
                </c:pt>
                <c:pt idx="1">
                  <c:v>All Day Trippers</c:v>
                </c:pt>
              </c:strCache>
            </c:strRef>
          </c:cat>
          <c:val>
            <c:numRef>
              <c:f>Sheet1!$C$2:$C$3</c:f>
              <c:numCache>
                <c:formatCode>0%</c:formatCode>
                <c:ptCount val="2"/>
                <c:pt idx="0">
                  <c:v>0.39</c:v>
                </c:pt>
                <c:pt idx="1">
                  <c:v>0.43</c:v>
                </c:pt>
              </c:numCache>
            </c:numRef>
          </c:val>
        </c:ser>
        <c:ser>
          <c:idx val="2"/>
          <c:order val="2"/>
          <c:tx>
            <c:strRef>
              <c:f>Sheet1!$D$1</c:f>
              <c:strCache>
                <c:ptCount val="1"/>
                <c:pt idx="0">
                  <c:v>Aged 55 years or over</c:v>
                </c:pt>
              </c:strCache>
            </c:strRef>
          </c:tx>
          <c:spPr>
            <a:solidFill>
              <a:srgbClr val="646363"/>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East</c:v>
                </c:pt>
                <c:pt idx="1">
                  <c:v>All Day Trippers</c:v>
                </c:pt>
              </c:strCache>
            </c:strRef>
          </c:cat>
          <c:val>
            <c:numRef>
              <c:f>Sheet1!$D$2:$D$3</c:f>
              <c:numCache>
                <c:formatCode>0%</c:formatCode>
                <c:ptCount val="2"/>
                <c:pt idx="0">
                  <c:v>0.33</c:v>
                </c:pt>
                <c:pt idx="1">
                  <c:v>0.25</c:v>
                </c:pt>
              </c:numCache>
            </c:numRef>
          </c:val>
        </c:ser>
        <c:dLbls>
          <c:showLegendKey val="0"/>
          <c:showVal val="1"/>
          <c:showCatName val="0"/>
          <c:showSerName val="0"/>
          <c:showPercent val="0"/>
          <c:showBubbleSize val="0"/>
        </c:dLbls>
        <c:gapWidth val="49"/>
        <c:overlap val="100"/>
        <c:axId val="561201552"/>
        <c:axId val="561201944"/>
      </c:barChart>
      <c:catAx>
        <c:axId val="561201552"/>
        <c:scaling>
          <c:orientation val="minMax"/>
        </c:scaling>
        <c:delete val="0"/>
        <c:axPos val="b"/>
        <c:numFmt formatCode="General" sourceLinked="0"/>
        <c:majorTickMark val="none"/>
        <c:minorTickMark val="none"/>
        <c:tickLblPos val="nextTo"/>
        <c:txPr>
          <a:bodyPr/>
          <a:lstStyle/>
          <a:p>
            <a:pPr>
              <a:defRPr sz="600"/>
            </a:pPr>
            <a:endParaRPr lang="en-US"/>
          </a:p>
        </c:txPr>
        <c:crossAx val="561201944"/>
        <c:crosses val="autoZero"/>
        <c:auto val="1"/>
        <c:lblAlgn val="ctr"/>
        <c:lblOffset val="100"/>
        <c:noMultiLvlLbl val="0"/>
      </c:catAx>
      <c:valAx>
        <c:axId val="561201944"/>
        <c:scaling>
          <c:orientation val="minMax"/>
        </c:scaling>
        <c:delete val="1"/>
        <c:axPos val="l"/>
        <c:numFmt formatCode="0%" sourceLinked="1"/>
        <c:majorTickMark val="none"/>
        <c:minorTickMark val="none"/>
        <c:tickLblPos val="nextTo"/>
        <c:crossAx val="561201552"/>
        <c:crosses val="autoZero"/>
        <c:crossBetween val="between"/>
      </c:valAx>
    </c:plotArea>
    <c:legend>
      <c:legendPos val="b"/>
      <c:layout>
        <c:manualLayout>
          <c:xMode val="edge"/>
          <c:yMode val="edge"/>
          <c:x val="0"/>
          <c:y val="0.86597901418973122"/>
          <c:w val="1"/>
          <c:h val="0.13273953983345216"/>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Male</c:v>
                </c:pt>
              </c:strCache>
            </c:strRef>
          </c:tx>
          <c:spPr>
            <a:solidFill>
              <a:schemeClr val="accent5"/>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East</c:v>
                </c:pt>
                <c:pt idx="1">
                  <c:v>All Day Trippers</c:v>
                </c:pt>
              </c:strCache>
            </c:strRef>
          </c:cat>
          <c:val>
            <c:numRef>
              <c:f>Sheet1!$B$2:$B$3</c:f>
              <c:numCache>
                <c:formatCode>0%</c:formatCode>
                <c:ptCount val="2"/>
                <c:pt idx="0">
                  <c:v>0.54</c:v>
                </c:pt>
                <c:pt idx="1">
                  <c:v>0.51</c:v>
                </c:pt>
              </c:numCache>
            </c:numRef>
          </c:val>
        </c:ser>
        <c:ser>
          <c:idx val="1"/>
          <c:order val="1"/>
          <c:tx>
            <c:strRef>
              <c:f>Sheet1!$C$1</c:f>
              <c:strCache>
                <c:ptCount val="1"/>
                <c:pt idx="0">
                  <c:v>Female</c:v>
                </c:pt>
              </c:strCache>
            </c:strRef>
          </c:tx>
          <c:spPr>
            <a:solidFill>
              <a:schemeClr val="accent2">
                <a:lumMod val="40000"/>
                <a:lumOff val="6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East</c:v>
                </c:pt>
                <c:pt idx="1">
                  <c:v>All Day Trippers</c:v>
                </c:pt>
              </c:strCache>
            </c:strRef>
          </c:cat>
          <c:val>
            <c:numRef>
              <c:f>Sheet1!$C$2:$C$3</c:f>
              <c:numCache>
                <c:formatCode>0%</c:formatCode>
                <c:ptCount val="2"/>
                <c:pt idx="0">
                  <c:v>0.46</c:v>
                </c:pt>
                <c:pt idx="1">
                  <c:v>0.49</c:v>
                </c:pt>
              </c:numCache>
            </c:numRef>
          </c:val>
        </c:ser>
        <c:dLbls>
          <c:showLegendKey val="0"/>
          <c:showVal val="1"/>
          <c:showCatName val="0"/>
          <c:showSerName val="0"/>
          <c:showPercent val="0"/>
          <c:showBubbleSize val="0"/>
        </c:dLbls>
        <c:gapWidth val="49"/>
        <c:overlap val="100"/>
        <c:axId val="561198808"/>
        <c:axId val="561198024"/>
      </c:barChart>
      <c:catAx>
        <c:axId val="561198808"/>
        <c:scaling>
          <c:orientation val="minMax"/>
        </c:scaling>
        <c:delete val="0"/>
        <c:axPos val="b"/>
        <c:numFmt formatCode="General" sourceLinked="0"/>
        <c:majorTickMark val="none"/>
        <c:minorTickMark val="none"/>
        <c:tickLblPos val="nextTo"/>
        <c:txPr>
          <a:bodyPr/>
          <a:lstStyle/>
          <a:p>
            <a:pPr>
              <a:defRPr sz="600"/>
            </a:pPr>
            <a:endParaRPr lang="en-US"/>
          </a:p>
        </c:txPr>
        <c:crossAx val="561198024"/>
        <c:crosses val="autoZero"/>
        <c:auto val="1"/>
        <c:lblAlgn val="ctr"/>
        <c:lblOffset val="100"/>
        <c:noMultiLvlLbl val="0"/>
      </c:catAx>
      <c:valAx>
        <c:axId val="561198024"/>
        <c:scaling>
          <c:orientation val="minMax"/>
        </c:scaling>
        <c:delete val="1"/>
        <c:axPos val="l"/>
        <c:numFmt formatCode="0%" sourceLinked="1"/>
        <c:majorTickMark val="none"/>
        <c:minorTickMark val="none"/>
        <c:tickLblPos val="nextTo"/>
        <c:crossAx val="561198808"/>
        <c:crosses val="autoZero"/>
        <c:crossBetween val="between"/>
      </c:valAx>
    </c:plotArea>
    <c:legend>
      <c:legendPos val="b"/>
      <c:layout>
        <c:manualLayout>
          <c:xMode val="edge"/>
          <c:yMode val="edge"/>
          <c:x val="0.12554654137407381"/>
          <c:y val="0.83161726544551828"/>
          <c:w val="0.71784440182327502"/>
          <c:h val="7.4052432517661734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Air</c:v>
                </c:pt>
              </c:strCache>
            </c:strRef>
          </c:tx>
          <c:spPr>
            <a:solidFill>
              <a:srgbClr val="C0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East</c:v>
                </c:pt>
                <c:pt idx="1">
                  <c:v>All Day Trippers</c:v>
                </c:pt>
              </c:strCache>
            </c:strRef>
          </c:cat>
          <c:val>
            <c:numRef>
              <c:f>Sheet1!$B$2:$B$3</c:f>
              <c:numCache>
                <c:formatCode>0%</c:formatCode>
                <c:ptCount val="2"/>
                <c:pt idx="0">
                  <c:v>0.61</c:v>
                </c:pt>
                <c:pt idx="1">
                  <c:v>0.59</c:v>
                </c:pt>
              </c:numCache>
            </c:numRef>
          </c:val>
        </c:ser>
        <c:ser>
          <c:idx val="1"/>
          <c:order val="1"/>
          <c:tx>
            <c:strRef>
              <c:f>Sheet1!$C$1</c:f>
              <c:strCache>
                <c:ptCount val="1"/>
                <c:pt idx="0">
                  <c:v>Foot</c:v>
                </c:pt>
              </c:strCache>
            </c:strRef>
          </c:tx>
          <c:spPr>
            <a:solidFill>
              <a:schemeClr val="bg2">
                <a:lumMod val="60000"/>
                <a:lumOff val="4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East</c:v>
                </c:pt>
                <c:pt idx="1">
                  <c:v>All Day Trippers</c:v>
                </c:pt>
              </c:strCache>
            </c:strRef>
          </c:cat>
          <c:val>
            <c:numRef>
              <c:f>Sheet1!$C$2:$C$3</c:f>
              <c:numCache>
                <c:formatCode>0%</c:formatCode>
                <c:ptCount val="2"/>
                <c:pt idx="0">
                  <c:v>0.02</c:v>
                </c:pt>
                <c:pt idx="1">
                  <c:v>0.1</c:v>
                </c:pt>
              </c:numCache>
            </c:numRef>
          </c:val>
        </c:ser>
        <c:ser>
          <c:idx val="2"/>
          <c:order val="2"/>
          <c:tx>
            <c:strRef>
              <c:f>Sheet1!$D$1</c:f>
              <c:strCache>
                <c:ptCount val="1"/>
                <c:pt idx="0">
                  <c:v>Private Vehicle</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East</c:v>
                </c:pt>
                <c:pt idx="1">
                  <c:v>All Day Trippers</c:v>
                </c:pt>
              </c:strCache>
            </c:strRef>
          </c:cat>
          <c:val>
            <c:numRef>
              <c:f>Sheet1!$D$2:$D$3</c:f>
              <c:numCache>
                <c:formatCode>0%</c:formatCode>
                <c:ptCount val="2"/>
                <c:pt idx="0">
                  <c:v>0.15</c:v>
                </c:pt>
                <c:pt idx="1">
                  <c:v>0.14000000000000001</c:v>
                </c:pt>
              </c:numCache>
            </c:numRef>
          </c:val>
        </c:ser>
        <c:ser>
          <c:idx val="3"/>
          <c:order val="3"/>
          <c:tx>
            <c:strRef>
              <c:f>Sheet1!$E$1</c:f>
              <c:strCache>
                <c:ptCount val="1"/>
                <c:pt idx="0">
                  <c:v>Coach</c:v>
                </c:pt>
              </c:strCache>
            </c:strRef>
          </c:tx>
          <c:spPr>
            <a:solidFill>
              <a:schemeClr val="bg1">
                <a:lumMod val="6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East</c:v>
                </c:pt>
                <c:pt idx="1">
                  <c:v>All Day Trippers</c:v>
                </c:pt>
              </c:strCache>
            </c:strRef>
          </c:cat>
          <c:val>
            <c:numRef>
              <c:f>Sheet1!$E$2:$E$3</c:f>
              <c:numCache>
                <c:formatCode>0%</c:formatCode>
                <c:ptCount val="2"/>
                <c:pt idx="0">
                  <c:v>0.22</c:v>
                </c:pt>
                <c:pt idx="1">
                  <c:v>0.17</c:v>
                </c:pt>
              </c:numCache>
            </c:numRef>
          </c:val>
        </c:ser>
        <c:dLbls>
          <c:showLegendKey val="0"/>
          <c:showVal val="1"/>
          <c:showCatName val="0"/>
          <c:showSerName val="0"/>
          <c:showPercent val="0"/>
          <c:showBubbleSize val="0"/>
        </c:dLbls>
        <c:gapWidth val="49"/>
        <c:overlap val="100"/>
        <c:axId val="561159216"/>
        <c:axId val="561205864"/>
      </c:barChart>
      <c:catAx>
        <c:axId val="561159216"/>
        <c:scaling>
          <c:orientation val="minMax"/>
        </c:scaling>
        <c:delete val="0"/>
        <c:axPos val="b"/>
        <c:numFmt formatCode="General" sourceLinked="0"/>
        <c:majorTickMark val="none"/>
        <c:minorTickMark val="none"/>
        <c:tickLblPos val="nextTo"/>
        <c:txPr>
          <a:bodyPr/>
          <a:lstStyle/>
          <a:p>
            <a:pPr>
              <a:defRPr sz="600"/>
            </a:pPr>
            <a:endParaRPr lang="en-US"/>
          </a:p>
        </c:txPr>
        <c:crossAx val="561205864"/>
        <c:crosses val="autoZero"/>
        <c:auto val="1"/>
        <c:lblAlgn val="ctr"/>
        <c:lblOffset val="100"/>
        <c:noMultiLvlLbl val="0"/>
      </c:catAx>
      <c:valAx>
        <c:axId val="561205864"/>
        <c:scaling>
          <c:orientation val="minMax"/>
        </c:scaling>
        <c:delete val="1"/>
        <c:axPos val="l"/>
        <c:numFmt formatCode="0%" sourceLinked="1"/>
        <c:majorTickMark val="none"/>
        <c:minorTickMark val="none"/>
        <c:tickLblPos val="nextTo"/>
        <c:crossAx val="561159216"/>
        <c:crosses val="autoZero"/>
        <c:crossBetween val="between"/>
      </c:valAx>
    </c:plotArea>
    <c:legend>
      <c:legendPos val="b"/>
      <c:layout>
        <c:manualLayout>
          <c:xMode val="edge"/>
          <c:yMode val="edge"/>
          <c:x val="4.5782782545438286E-2"/>
          <c:y val="0.8367386523977568"/>
          <c:w val="0.95035770902360273"/>
          <c:h val="0.12529637989080408"/>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3.6124237384326768E-2"/>
          <c:w val="0.81001561163095737"/>
          <c:h val="0.92448211998335617"/>
        </c:manualLayout>
      </c:layout>
      <c:pieChart>
        <c:varyColors val="1"/>
        <c:ser>
          <c:idx val="0"/>
          <c:order val="0"/>
          <c:tx>
            <c:strRef>
              <c:f>Sheet1!$B$1</c:f>
              <c:strCache>
                <c:ptCount val="1"/>
                <c:pt idx="0">
                  <c:v>Series 1</c:v>
                </c:pt>
              </c:strCache>
            </c:strRef>
          </c:tx>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4142693139659945"/>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East</c:v>
                </c:pt>
                <c:pt idx="1">
                  <c:v>All Day Trippers</c:v>
                </c:pt>
              </c:strCache>
            </c:strRef>
          </c:cat>
          <c:val>
            <c:numRef>
              <c:f>Sheet1!$B$2:$B$3</c:f>
              <c:numCache>
                <c:formatCode>0%</c:formatCode>
                <c:ptCount val="2"/>
                <c:pt idx="0">
                  <c:v>0.2</c:v>
                </c:pt>
                <c:pt idx="1">
                  <c:v>0.2</c:v>
                </c:pt>
              </c:numCache>
            </c:numRef>
          </c:val>
        </c:ser>
        <c:ser>
          <c:idx val="1"/>
          <c:order val="1"/>
          <c:tx>
            <c:strRef>
              <c:f>Sheet1!$C$1</c:f>
              <c:strCache>
                <c:ptCount val="1"/>
                <c:pt idx="0">
                  <c:v>4-7 nights</c:v>
                </c:pt>
              </c:strCache>
            </c:strRef>
          </c:tx>
          <c:spPr>
            <a:solidFill>
              <a:schemeClr val="accent6">
                <a:lumMod val="75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East</c:v>
                </c:pt>
                <c:pt idx="1">
                  <c:v>All Day Trippers</c:v>
                </c:pt>
              </c:strCache>
            </c:strRef>
          </c:cat>
          <c:val>
            <c:numRef>
              <c:f>Sheet1!$C$2:$C$3</c:f>
              <c:numCache>
                <c:formatCode>0%</c:formatCode>
                <c:ptCount val="2"/>
                <c:pt idx="0">
                  <c:v>0.43</c:v>
                </c:pt>
                <c:pt idx="1">
                  <c:v>0.45</c:v>
                </c:pt>
              </c:numCache>
            </c:numRef>
          </c:val>
        </c:ser>
        <c:ser>
          <c:idx val="2"/>
          <c:order val="2"/>
          <c:tx>
            <c:strRef>
              <c:f>Sheet1!$D$1</c:f>
              <c:strCache>
                <c:ptCount val="1"/>
                <c:pt idx="0">
                  <c:v>8-14 nights</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East</c:v>
                </c:pt>
                <c:pt idx="1">
                  <c:v>All Day Trippers</c:v>
                </c:pt>
              </c:strCache>
            </c:strRef>
          </c:cat>
          <c:val>
            <c:numRef>
              <c:f>Sheet1!$D$2:$D$3</c:f>
              <c:numCache>
                <c:formatCode>0%</c:formatCode>
                <c:ptCount val="2"/>
                <c:pt idx="0">
                  <c:v>0.2</c:v>
                </c:pt>
                <c:pt idx="1">
                  <c:v>0.25</c:v>
                </c:pt>
              </c:numCache>
            </c:numRef>
          </c:val>
        </c:ser>
        <c:ser>
          <c:idx val="3"/>
          <c:order val="3"/>
          <c:tx>
            <c:strRef>
              <c:f>Sheet1!$E$1</c:f>
              <c:strCache>
                <c:ptCount val="1"/>
                <c:pt idx="0">
                  <c:v>15+ nights</c:v>
                </c:pt>
              </c:strCache>
            </c:strRef>
          </c:tx>
          <c:spPr>
            <a:solidFill>
              <a:schemeClr val="accent6">
                <a:lumMod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East</c:v>
                </c:pt>
                <c:pt idx="1">
                  <c:v>All Day Trippers</c:v>
                </c:pt>
              </c:strCache>
            </c:strRef>
          </c:cat>
          <c:val>
            <c:numRef>
              <c:f>Sheet1!$E$2:$E$3</c:f>
              <c:numCache>
                <c:formatCode>0%</c:formatCode>
                <c:ptCount val="2"/>
                <c:pt idx="0">
                  <c:v>0.17</c:v>
                </c:pt>
                <c:pt idx="1">
                  <c:v>0.11</c:v>
                </c:pt>
              </c:numCache>
            </c:numRef>
          </c:val>
        </c:ser>
        <c:dLbls>
          <c:showLegendKey val="0"/>
          <c:showVal val="1"/>
          <c:showCatName val="0"/>
          <c:showSerName val="0"/>
          <c:showPercent val="0"/>
          <c:showBubbleSize val="0"/>
        </c:dLbls>
        <c:gapWidth val="49"/>
        <c:overlap val="100"/>
        <c:axId val="561198416"/>
        <c:axId val="561201160"/>
      </c:barChart>
      <c:catAx>
        <c:axId val="561198416"/>
        <c:scaling>
          <c:orientation val="minMax"/>
        </c:scaling>
        <c:delete val="0"/>
        <c:axPos val="b"/>
        <c:numFmt formatCode="General" sourceLinked="0"/>
        <c:majorTickMark val="none"/>
        <c:minorTickMark val="none"/>
        <c:tickLblPos val="nextTo"/>
        <c:txPr>
          <a:bodyPr/>
          <a:lstStyle/>
          <a:p>
            <a:pPr>
              <a:defRPr sz="600"/>
            </a:pPr>
            <a:endParaRPr lang="en-US"/>
          </a:p>
        </c:txPr>
        <c:crossAx val="561201160"/>
        <c:crosses val="autoZero"/>
        <c:auto val="1"/>
        <c:lblAlgn val="ctr"/>
        <c:lblOffset val="100"/>
        <c:noMultiLvlLbl val="0"/>
      </c:catAx>
      <c:valAx>
        <c:axId val="561201160"/>
        <c:scaling>
          <c:orientation val="minMax"/>
        </c:scaling>
        <c:delete val="1"/>
        <c:axPos val="l"/>
        <c:numFmt formatCode="0%" sourceLinked="1"/>
        <c:majorTickMark val="none"/>
        <c:minorTickMark val="none"/>
        <c:tickLblPos val="nextTo"/>
        <c:crossAx val="561198416"/>
        <c:crosses val="autoZero"/>
        <c:crossBetween val="between"/>
      </c:valAx>
    </c:plotArea>
    <c:legend>
      <c:legendPos val="b"/>
      <c:layout>
        <c:manualLayout>
          <c:xMode val="edge"/>
          <c:yMode val="edge"/>
          <c:x val="7.3207749308097495E-4"/>
          <c:y val="0.82242583171200334"/>
          <c:w val="0.99926800219562939"/>
          <c:h val="9.6683317223143689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6386616858499"/>
          <c:y val="5.6335256474622723E-2"/>
          <c:w val="0.84086570032785413"/>
          <c:h val="0.75853679971020649"/>
        </c:manualLayout>
      </c:layout>
      <c:barChart>
        <c:barDir val="bar"/>
        <c:grouping val="stacked"/>
        <c:varyColors val="0"/>
        <c:ser>
          <c:idx val="0"/>
          <c:order val="0"/>
          <c:tx>
            <c:strRef>
              <c:f>Sheet1!$B$1</c:f>
              <c:strCache>
                <c:ptCount val="1"/>
                <c:pt idx="0">
                  <c:v>France</c:v>
                </c:pt>
              </c:strCache>
            </c:strRef>
          </c:tx>
          <c:spPr>
            <a:solidFill>
              <a:srgbClr val="00B05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East</c:v>
                </c:pt>
                <c:pt idx="1">
                  <c:v>All Day Trippers</c:v>
                </c:pt>
              </c:strCache>
            </c:strRef>
          </c:cat>
          <c:val>
            <c:numRef>
              <c:f>Sheet1!$B$2:$B$3</c:f>
              <c:numCache>
                <c:formatCode>0%</c:formatCode>
                <c:ptCount val="2"/>
                <c:pt idx="0">
                  <c:v>0.11</c:v>
                </c:pt>
                <c:pt idx="1">
                  <c:v>0.14000000000000001</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East</c:v>
                </c:pt>
                <c:pt idx="1">
                  <c:v>All Day Trippers</c:v>
                </c:pt>
              </c:strCache>
            </c:strRef>
          </c:cat>
          <c:val>
            <c:numRef>
              <c:f>Sheet1!$C$2:$C$3</c:f>
              <c:numCache>
                <c:formatCode>0%</c:formatCode>
                <c:ptCount val="2"/>
                <c:pt idx="0">
                  <c:v>0.08</c:v>
                </c:pt>
                <c:pt idx="1">
                  <c:v>0.15</c:v>
                </c:pt>
              </c:numCache>
            </c:numRef>
          </c:val>
        </c:ser>
        <c:ser>
          <c:idx val="2"/>
          <c:order val="2"/>
          <c:tx>
            <c:strRef>
              <c:f>Sheet1!$D$1</c:f>
              <c:strCache>
                <c:ptCount val="1"/>
                <c:pt idx="0">
                  <c:v>Germany</c:v>
                </c:pt>
              </c:strCache>
            </c:strRef>
          </c:tx>
          <c:spPr>
            <a:solidFill>
              <a:schemeClr val="accent6">
                <a:lumMod val="7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East</c:v>
                </c:pt>
                <c:pt idx="1">
                  <c:v>All Day Trippers</c:v>
                </c:pt>
              </c:strCache>
            </c:strRef>
          </c:cat>
          <c:val>
            <c:numRef>
              <c:f>Sheet1!$D$2:$D$3</c:f>
              <c:numCache>
                <c:formatCode>0%</c:formatCode>
                <c:ptCount val="2"/>
                <c:pt idx="0">
                  <c:v>0.09</c:v>
                </c:pt>
                <c:pt idx="1">
                  <c:v>0.14000000000000001</c:v>
                </c:pt>
              </c:numCache>
            </c:numRef>
          </c:val>
        </c:ser>
        <c:ser>
          <c:idx val="3"/>
          <c:order val="3"/>
          <c:tx>
            <c:strRef>
              <c:f>Sheet1!$E$1</c:f>
              <c:strCache>
                <c:ptCount val="1"/>
                <c:pt idx="0">
                  <c:v>Nordics</c:v>
                </c:pt>
              </c:strCache>
            </c:strRef>
          </c:tx>
          <c:spPr>
            <a:solidFill>
              <a:schemeClr val="accent5">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East</c:v>
                </c:pt>
                <c:pt idx="1">
                  <c:v>All Day Trippers</c:v>
                </c:pt>
              </c:strCache>
            </c:strRef>
          </c:cat>
          <c:val>
            <c:numRef>
              <c:f>Sheet1!$E$2:$E$3</c:f>
              <c:numCache>
                <c:formatCode>0%</c:formatCode>
                <c:ptCount val="2"/>
                <c:pt idx="0">
                  <c:v>0.09</c:v>
                </c:pt>
                <c:pt idx="1">
                  <c:v>0.06</c:v>
                </c:pt>
              </c:numCache>
            </c:numRef>
          </c:val>
        </c:ser>
        <c:ser>
          <c:idx val="4"/>
          <c:order val="4"/>
          <c:tx>
            <c:strRef>
              <c:f>Sheet1!$F$1</c:f>
              <c:strCache>
                <c:ptCount val="1"/>
                <c:pt idx="0">
                  <c:v>Italy</c:v>
                </c:pt>
              </c:strCache>
            </c:strRef>
          </c:tx>
          <c:spPr>
            <a:solidFill>
              <a:schemeClr val="bg2">
                <a:lumMod val="7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East</c:v>
                </c:pt>
                <c:pt idx="1">
                  <c:v>All Day Trippers</c:v>
                </c:pt>
              </c:strCache>
            </c:strRef>
          </c:cat>
          <c:val>
            <c:numRef>
              <c:f>Sheet1!$F$2:$F$3</c:f>
              <c:numCache>
                <c:formatCode>0%</c:formatCode>
                <c:ptCount val="2"/>
                <c:pt idx="0">
                  <c:v>0.06</c:v>
                </c:pt>
                <c:pt idx="1">
                  <c:v>0.04</c:v>
                </c:pt>
              </c:numCache>
            </c:numRef>
          </c:val>
        </c:ser>
        <c:ser>
          <c:idx val="5"/>
          <c:order val="5"/>
          <c:tx>
            <c:strRef>
              <c:f>Sheet1!$G$1</c:f>
              <c:strCache>
                <c:ptCount val="1"/>
                <c:pt idx="0">
                  <c:v>Spain</c:v>
                </c:pt>
              </c:strCache>
            </c:strRef>
          </c:tx>
          <c:spPr>
            <a:solidFill>
              <a:schemeClr val="bg2">
                <a:lumMod val="60000"/>
                <a:lumOff val="40000"/>
              </a:schemeClr>
            </a:solidFill>
          </c:spPr>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East</c:v>
                </c:pt>
                <c:pt idx="1">
                  <c:v>All Day Trippers</c:v>
                </c:pt>
              </c:strCache>
            </c:strRef>
          </c:cat>
          <c:val>
            <c:numRef>
              <c:f>Sheet1!$G$2:$G$3</c:f>
              <c:numCache>
                <c:formatCode>0%</c:formatCode>
                <c:ptCount val="2"/>
                <c:pt idx="0">
                  <c:v>0.03</c:v>
                </c:pt>
                <c:pt idx="1">
                  <c:v>0.03</c:v>
                </c:pt>
              </c:numCache>
            </c:numRef>
          </c:val>
        </c:ser>
        <c:ser>
          <c:idx val="6"/>
          <c:order val="6"/>
          <c:tx>
            <c:strRef>
              <c:f>Sheet1!$H$1</c:f>
              <c:strCache>
                <c:ptCount val="1"/>
                <c:pt idx="0">
                  <c:v>Netherlands</c:v>
                </c:pt>
              </c:strCache>
            </c:strRef>
          </c:tx>
          <c:spPr>
            <a:solidFill>
              <a:srgbClr val="FFC000"/>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East</c:v>
                </c:pt>
                <c:pt idx="1">
                  <c:v>All Day Trippers</c:v>
                </c:pt>
              </c:strCache>
            </c:strRef>
          </c:cat>
          <c:val>
            <c:numRef>
              <c:f>Sheet1!$H$2:$H$3</c:f>
              <c:numCache>
                <c:formatCode>0%</c:formatCode>
                <c:ptCount val="2"/>
                <c:pt idx="0">
                  <c:v>0.19</c:v>
                </c:pt>
                <c:pt idx="1">
                  <c:v>0.06</c:v>
                </c:pt>
              </c:numCache>
            </c:numRef>
          </c:val>
        </c:ser>
        <c:ser>
          <c:idx val="7"/>
          <c:order val="7"/>
          <c:tx>
            <c:strRef>
              <c:f>Sheet1!$I$1</c:f>
              <c:strCache>
                <c:ptCount val="1"/>
                <c:pt idx="0">
                  <c:v>Australia</c:v>
                </c:pt>
              </c:strCache>
            </c:strRef>
          </c:tx>
          <c:spPr>
            <a:solidFill>
              <a:schemeClr val="accent2">
                <a:lumMod val="40000"/>
                <a:lumOff val="60000"/>
              </a:schemeClr>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East</c:v>
                </c:pt>
                <c:pt idx="1">
                  <c:v>All Day Trippers</c:v>
                </c:pt>
              </c:strCache>
            </c:strRef>
          </c:cat>
          <c:val>
            <c:numRef>
              <c:f>Sheet1!$I$2:$I$3</c:f>
              <c:numCache>
                <c:formatCode>0%</c:formatCode>
                <c:ptCount val="2"/>
                <c:pt idx="0">
                  <c:v>0.02</c:v>
                </c:pt>
                <c:pt idx="1">
                  <c:v>0.04</c:v>
                </c:pt>
              </c:numCache>
            </c:numRef>
          </c:val>
        </c:ser>
        <c:ser>
          <c:idx val="8"/>
          <c:order val="8"/>
          <c:tx>
            <c:strRef>
              <c:f>Sheet1!$J$1</c:f>
              <c:strCache>
                <c:ptCount val="1"/>
                <c:pt idx="0">
                  <c:v>China</c:v>
                </c:pt>
              </c:strCache>
            </c:strRef>
          </c:tx>
          <c:spPr>
            <a:solidFill>
              <a:schemeClr val="accent2">
                <a:lumMod val="20000"/>
                <a:lumOff val="80000"/>
              </a:schemeClr>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7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Day Trippers from East</c:v>
                </c:pt>
                <c:pt idx="1">
                  <c:v>All Day Trippers</c:v>
                </c:pt>
              </c:strCache>
            </c:strRef>
          </c:cat>
          <c:val>
            <c:numRef>
              <c:f>Sheet1!$J$2:$J$3</c:f>
              <c:numCache>
                <c:formatCode>0%</c:formatCode>
                <c:ptCount val="2"/>
                <c:pt idx="0">
                  <c:v>0.01</c:v>
                </c:pt>
                <c:pt idx="1">
                  <c:v>0.01</c:v>
                </c:pt>
              </c:numCache>
            </c:numRef>
          </c:val>
        </c:ser>
        <c:ser>
          <c:idx val="9"/>
          <c:order val="9"/>
          <c:tx>
            <c:strRef>
              <c:f>Sheet1!$K$1</c:f>
              <c:strCache>
                <c:ptCount val="1"/>
                <c:pt idx="0">
                  <c:v>Other</c:v>
                </c:pt>
              </c:strCache>
            </c:strRef>
          </c:tx>
          <c:spPr>
            <a:solidFill>
              <a:schemeClr val="bg1">
                <a:lumMod val="8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East</c:v>
                </c:pt>
                <c:pt idx="1">
                  <c:v>All Day Trippers</c:v>
                </c:pt>
              </c:strCache>
            </c:strRef>
          </c:cat>
          <c:val>
            <c:numRef>
              <c:f>Sheet1!$K$2:$K$3</c:f>
              <c:numCache>
                <c:formatCode>0%</c:formatCode>
                <c:ptCount val="2"/>
                <c:pt idx="0">
                  <c:v>0.32</c:v>
                </c:pt>
                <c:pt idx="1">
                  <c:v>0.33</c:v>
                </c:pt>
              </c:numCache>
            </c:numRef>
          </c:val>
        </c:ser>
        <c:dLbls>
          <c:showLegendKey val="0"/>
          <c:showVal val="1"/>
          <c:showCatName val="0"/>
          <c:showSerName val="0"/>
          <c:showPercent val="0"/>
          <c:showBubbleSize val="0"/>
        </c:dLbls>
        <c:gapWidth val="49"/>
        <c:overlap val="100"/>
        <c:axId val="561212528"/>
        <c:axId val="561213312"/>
      </c:barChart>
      <c:catAx>
        <c:axId val="561212528"/>
        <c:scaling>
          <c:orientation val="minMax"/>
        </c:scaling>
        <c:delete val="0"/>
        <c:axPos val="l"/>
        <c:numFmt formatCode="General" sourceLinked="0"/>
        <c:majorTickMark val="none"/>
        <c:minorTickMark val="none"/>
        <c:tickLblPos val="nextTo"/>
        <c:txPr>
          <a:bodyPr/>
          <a:lstStyle/>
          <a:p>
            <a:pPr>
              <a:defRPr sz="700"/>
            </a:pPr>
            <a:endParaRPr lang="en-US"/>
          </a:p>
        </c:txPr>
        <c:crossAx val="561213312"/>
        <c:crosses val="autoZero"/>
        <c:auto val="1"/>
        <c:lblAlgn val="ctr"/>
        <c:lblOffset val="100"/>
        <c:noMultiLvlLbl val="0"/>
      </c:catAx>
      <c:valAx>
        <c:axId val="561213312"/>
        <c:scaling>
          <c:orientation val="minMax"/>
          <c:max val="1"/>
        </c:scaling>
        <c:delete val="1"/>
        <c:axPos val="b"/>
        <c:numFmt formatCode="0%" sourceLinked="1"/>
        <c:majorTickMark val="out"/>
        <c:minorTickMark val="none"/>
        <c:tickLblPos val="nextTo"/>
        <c:crossAx val="561212528"/>
        <c:crosses val="autoZero"/>
        <c:crossBetween val="between"/>
      </c:valAx>
    </c:plotArea>
    <c:legend>
      <c:legendPos val="b"/>
      <c:layout>
        <c:manualLayout>
          <c:xMode val="edge"/>
          <c:yMode val="edge"/>
          <c:x val="0.12708242353688706"/>
          <c:y val="0.86174574901562351"/>
          <c:w val="0.7633755648195728"/>
          <c:h val="9.5024013693289222E-2"/>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Male</c:v>
                </c:pt>
              </c:strCache>
            </c:strRef>
          </c:tx>
          <c:spPr>
            <a:solidFill>
              <a:schemeClr val="accent5"/>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All</c:v>
                </c:pt>
                <c:pt idx="1">
                  <c:v>Holiday</c:v>
                </c:pt>
                <c:pt idx="2">
                  <c:v>VFR</c:v>
                </c:pt>
                <c:pt idx="3">
                  <c:v>Business</c:v>
                </c:pt>
                <c:pt idx="4">
                  <c:v>Study/Misc</c:v>
                </c:pt>
              </c:strCache>
            </c:strRef>
          </c:cat>
          <c:val>
            <c:numRef>
              <c:f>Sheet1!$B$2:$B$6</c:f>
              <c:numCache>
                <c:formatCode>0%</c:formatCode>
                <c:ptCount val="5"/>
                <c:pt idx="0">
                  <c:v>0.5</c:v>
                </c:pt>
                <c:pt idx="1">
                  <c:v>0.51</c:v>
                </c:pt>
                <c:pt idx="2">
                  <c:v>0.44</c:v>
                </c:pt>
                <c:pt idx="3">
                  <c:v>0.7</c:v>
                </c:pt>
                <c:pt idx="4">
                  <c:v>0.54</c:v>
                </c:pt>
              </c:numCache>
            </c:numRef>
          </c:val>
        </c:ser>
        <c:ser>
          <c:idx val="1"/>
          <c:order val="1"/>
          <c:tx>
            <c:strRef>
              <c:f>Sheet1!$C$1</c:f>
              <c:strCache>
                <c:ptCount val="1"/>
                <c:pt idx="0">
                  <c:v>Female</c:v>
                </c:pt>
              </c:strCache>
            </c:strRef>
          </c:tx>
          <c:spPr>
            <a:solidFill>
              <a:schemeClr val="accent2">
                <a:lumMod val="40000"/>
                <a:lumOff val="6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All</c:v>
                </c:pt>
                <c:pt idx="1">
                  <c:v>Holiday</c:v>
                </c:pt>
                <c:pt idx="2">
                  <c:v>VFR</c:v>
                </c:pt>
                <c:pt idx="3">
                  <c:v>Business</c:v>
                </c:pt>
                <c:pt idx="4">
                  <c:v>Study/Misc</c:v>
                </c:pt>
              </c:strCache>
            </c:strRef>
          </c:cat>
          <c:val>
            <c:numRef>
              <c:f>Sheet1!$C$2:$C$6</c:f>
              <c:numCache>
                <c:formatCode>0%</c:formatCode>
                <c:ptCount val="5"/>
                <c:pt idx="0">
                  <c:v>0.5</c:v>
                </c:pt>
                <c:pt idx="1">
                  <c:v>0.49</c:v>
                </c:pt>
                <c:pt idx="2">
                  <c:v>0.56000000000000005</c:v>
                </c:pt>
                <c:pt idx="3">
                  <c:v>0.3</c:v>
                </c:pt>
                <c:pt idx="4">
                  <c:v>0.46</c:v>
                </c:pt>
              </c:numCache>
            </c:numRef>
          </c:val>
        </c:ser>
        <c:dLbls>
          <c:showLegendKey val="0"/>
          <c:showVal val="1"/>
          <c:showCatName val="0"/>
          <c:showSerName val="0"/>
          <c:showPercent val="0"/>
          <c:showBubbleSize val="0"/>
        </c:dLbls>
        <c:gapWidth val="49"/>
        <c:overlap val="100"/>
        <c:axId val="561148240"/>
        <c:axId val="561150592"/>
      </c:barChart>
      <c:catAx>
        <c:axId val="561148240"/>
        <c:scaling>
          <c:orientation val="minMax"/>
        </c:scaling>
        <c:delete val="0"/>
        <c:axPos val="b"/>
        <c:numFmt formatCode="General" sourceLinked="0"/>
        <c:majorTickMark val="none"/>
        <c:minorTickMark val="none"/>
        <c:tickLblPos val="nextTo"/>
        <c:txPr>
          <a:bodyPr/>
          <a:lstStyle/>
          <a:p>
            <a:pPr>
              <a:defRPr sz="600"/>
            </a:pPr>
            <a:endParaRPr lang="en-US"/>
          </a:p>
        </c:txPr>
        <c:crossAx val="561150592"/>
        <c:crosses val="autoZero"/>
        <c:auto val="1"/>
        <c:lblAlgn val="ctr"/>
        <c:lblOffset val="100"/>
        <c:noMultiLvlLbl val="0"/>
      </c:catAx>
      <c:valAx>
        <c:axId val="561150592"/>
        <c:scaling>
          <c:orientation val="minMax"/>
        </c:scaling>
        <c:delete val="1"/>
        <c:axPos val="l"/>
        <c:numFmt formatCode="0%" sourceLinked="1"/>
        <c:majorTickMark val="none"/>
        <c:minorTickMark val="none"/>
        <c:tickLblPos val="nextTo"/>
        <c:crossAx val="561148240"/>
        <c:crosses val="autoZero"/>
        <c:crossBetween val="between"/>
      </c:valAx>
    </c:plotArea>
    <c:legend>
      <c:legendPos val="b"/>
      <c:layout>
        <c:manualLayout>
          <c:xMode val="edge"/>
          <c:yMode val="edge"/>
          <c:x val="0.14202760689023752"/>
          <c:y val="0.92082680861248101"/>
          <c:w val="0.71784440182327502"/>
          <c:h val="7.4052432517661734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Jan-Mar</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East</c:v>
                </c:pt>
                <c:pt idx="1">
                  <c:v>All Day Trippers</c:v>
                </c:pt>
              </c:strCache>
            </c:strRef>
          </c:cat>
          <c:val>
            <c:numRef>
              <c:f>Sheet1!$B$2:$B$3</c:f>
              <c:numCache>
                <c:formatCode>0%</c:formatCode>
                <c:ptCount val="2"/>
                <c:pt idx="0">
                  <c:v>0.17</c:v>
                </c:pt>
                <c:pt idx="1">
                  <c:v>0.15</c:v>
                </c:pt>
              </c:numCache>
            </c:numRef>
          </c:val>
        </c:ser>
        <c:ser>
          <c:idx val="1"/>
          <c:order val="1"/>
          <c:tx>
            <c:strRef>
              <c:f>Sheet1!$C$1</c:f>
              <c:strCache>
                <c:ptCount val="1"/>
                <c:pt idx="0">
                  <c:v>Apr-Jun</c:v>
                </c:pt>
              </c:strCache>
            </c:strRef>
          </c:tx>
          <c:spPr>
            <a:solidFill>
              <a:srgbClr val="FFC00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East</c:v>
                </c:pt>
                <c:pt idx="1">
                  <c:v>All Day Trippers</c:v>
                </c:pt>
              </c:strCache>
            </c:strRef>
          </c:cat>
          <c:val>
            <c:numRef>
              <c:f>Sheet1!$C$2:$C$3</c:f>
              <c:numCache>
                <c:formatCode>0%</c:formatCode>
                <c:ptCount val="2"/>
                <c:pt idx="0">
                  <c:v>0.24</c:v>
                </c:pt>
                <c:pt idx="1">
                  <c:v>0.32</c:v>
                </c:pt>
              </c:numCache>
            </c:numRef>
          </c:val>
        </c:ser>
        <c:ser>
          <c:idx val="2"/>
          <c:order val="2"/>
          <c:tx>
            <c:strRef>
              <c:f>Sheet1!$D$1</c:f>
              <c:strCache>
                <c:ptCount val="1"/>
                <c:pt idx="0">
                  <c:v>Jul-Sep</c:v>
                </c:pt>
              </c:strCache>
            </c:strRef>
          </c:tx>
          <c:spPr>
            <a:solidFill>
              <a:srgbClr val="00B05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East</c:v>
                </c:pt>
                <c:pt idx="1">
                  <c:v>All Day Trippers</c:v>
                </c:pt>
              </c:strCache>
            </c:strRef>
          </c:cat>
          <c:val>
            <c:numRef>
              <c:f>Sheet1!$D$2:$D$3</c:f>
              <c:numCache>
                <c:formatCode>0%</c:formatCode>
                <c:ptCount val="2"/>
                <c:pt idx="0">
                  <c:v>0.39</c:v>
                </c:pt>
                <c:pt idx="1">
                  <c:v>0.38</c:v>
                </c:pt>
              </c:numCache>
            </c:numRef>
          </c:val>
        </c:ser>
        <c:ser>
          <c:idx val="3"/>
          <c:order val="3"/>
          <c:tx>
            <c:strRef>
              <c:f>Sheet1!$E$1</c:f>
              <c:strCache>
                <c:ptCount val="1"/>
                <c:pt idx="0">
                  <c:v>Oct-Dec</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East</c:v>
                </c:pt>
                <c:pt idx="1">
                  <c:v>All Day Trippers</c:v>
                </c:pt>
              </c:strCache>
            </c:strRef>
          </c:cat>
          <c:val>
            <c:numRef>
              <c:f>Sheet1!$E$2:$E$3</c:f>
              <c:numCache>
                <c:formatCode>0%</c:formatCode>
                <c:ptCount val="2"/>
                <c:pt idx="0">
                  <c:v>0.2</c:v>
                </c:pt>
                <c:pt idx="1">
                  <c:v>0.16</c:v>
                </c:pt>
              </c:numCache>
            </c:numRef>
          </c:val>
        </c:ser>
        <c:dLbls>
          <c:showLegendKey val="0"/>
          <c:showVal val="1"/>
          <c:showCatName val="0"/>
          <c:showSerName val="0"/>
          <c:showPercent val="0"/>
          <c:showBubbleSize val="0"/>
        </c:dLbls>
        <c:gapWidth val="49"/>
        <c:overlap val="100"/>
        <c:axId val="561214880"/>
        <c:axId val="561217232"/>
      </c:barChart>
      <c:catAx>
        <c:axId val="561214880"/>
        <c:scaling>
          <c:orientation val="minMax"/>
        </c:scaling>
        <c:delete val="0"/>
        <c:axPos val="b"/>
        <c:numFmt formatCode="General" sourceLinked="0"/>
        <c:majorTickMark val="none"/>
        <c:minorTickMark val="none"/>
        <c:tickLblPos val="nextTo"/>
        <c:txPr>
          <a:bodyPr/>
          <a:lstStyle/>
          <a:p>
            <a:pPr>
              <a:defRPr sz="600"/>
            </a:pPr>
            <a:endParaRPr lang="en-US"/>
          </a:p>
        </c:txPr>
        <c:crossAx val="561217232"/>
        <c:crosses val="autoZero"/>
        <c:auto val="1"/>
        <c:lblAlgn val="ctr"/>
        <c:lblOffset val="100"/>
        <c:noMultiLvlLbl val="0"/>
      </c:catAx>
      <c:valAx>
        <c:axId val="561217232"/>
        <c:scaling>
          <c:orientation val="minMax"/>
        </c:scaling>
        <c:delete val="1"/>
        <c:axPos val="l"/>
        <c:numFmt formatCode="0%" sourceLinked="1"/>
        <c:majorTickMark val="none"/>
        <c:minorTickMark val="none"/>
        <c:tickLblPos val="nextTo"/>
        <c:crossAx val="561214880"/>
        <c:crosses val="autoZero"/>
        <c:crossBetween val="between"/>
      </c:valAx>
    </c:plotArea>
    <c:legend>
      <c:legendPos val="b"/>
      <c:layout>
        <c:manualLayout>
          <c:xMode val="edge"/>
          <c:yMode val="edge"/>
          <c:x val="7.3199780437058378E-4"/>
          <c:y val="0.84698142630223361"/>
          <c:w val="0.99926800219562939"/>
          <c:h val="0.10612442945329363"/>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Independent</c:v>
                </c:pt>
              </c:strCache>
            </c:strRef>
          </c:tx>
          <c:spPr>
            <a:solidFill>
              <a:schemeClr val="tx1">
                <a:lumMod val="10000"/>
                <a:lumOff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East</c:v>
                </c:pt>
                <c:pt idx="1">
                  <c:v>All Day Trippers</c:v>
                </c:pt>
              </c:strCache>
            </c:strRef>
          </c:cat>
          <c:val>
            <c:numRef>
              <c:f>Sheet1!$B$2:$B$3</c:f>
              <c:numCache>
                <c:formatCode>0%</c:formatCode>
                <c:ptCount val="2"/>
                <c:pt idx="0">
                  <c:v>0.79</c:v>
                </c:pt>
                <c:pt idx="1">
                  <c:v>0.75</c:v>
                </c:pt>
              </c:numCache>
            </c:numRef>
          </c:val>
        </c:ser>
        <c:ser>
          <c:idx val="1"/>
          <c:order val="1"/>
          <c:tx>
            <c:strRef>
              <c:f>Sheet1!$C$1</c:f>
              <c:strCache>
                <c:ptCount val="1"/>
                <c:pt idx="0">
                  <c:v>Package</c:v>
                </c:pt>
              </c:strCache>
            </c:strRef>
          </c:tx>
          <c:spPr>
            <a:solidFill>
              <a:schemeClr val="tx1">
                <a:lumMod val="75000"/>
                <a:lumOff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East</c:v>
                </c:pt>
                <c:pt idx="1">
                  <c:v>All Day Trippers</c:v>
                </c:pt>
              </c:strCache>
            </c:strRef>
          </c:cat>
          <c:val>
            <c:numRef>
              <c:f>Sheet1!$C$2:$C$3</c:f>
              <c:numCache>
                <c:formatCode>0%</c:formatCode>
                <c:ptCount val="2"/>
                <c:pt idx="0">
                  <c:v>0.21</c:v>
                </c:pt>
                <c:pt idx="1">
                  <c:v>0.25</c:v>
                </c:pt>
              </c:numCache>
            </c:numRef>
          </c:val>
        </c:ser>
        <c:dLbls>
          <c:showLegendKey val="0"/>
          <c:showVal val="1"/>
          <c:showCatName val="0"/>
          <c:showSerName val="0"/>
          <c:showPercent val="0"/>
          <c:showBubbleSize val="0"/>
        </c:dLbls>
        <c:gapWidth val="49"/>
        <c:overlap val="100"/>
        <c:axId val="561218800"/>
        <c:axId val="561215664"/>
      </c:barChart>
      <c:catAx>
        <c:axId val="561218800"/>
        <c:scaling>
          <c:orientation val="minMax"/>
        </c:scaling>
        <c:delete val="0"/>
        <c:axPos val="b"/>
        <c:numFmt formatCode="General" sourceLinked="0"/>
        <c:majorTickMark val="none"/>
        <c:minorTickMark val="none"/>
        <c:tickLblPos val="nextTo"/>
        <c:txPr>
          <a:bodyPr/>
          <a:lstStyle/>
          <a:p>
            <a:pPr>
              <a:defRPr sz="600"/>
            </a:pPr>
            <a:endParaRPr lang="en-US"/>
          </a:p>
        </c:txPr>
        <c:crossAx val="561215664"/>
        <c:crosses val="autoZero"/>
        <c:auto val="1"/>
        <c:lblAlgn val="ctr"/>
        <c:lblOffset val="100"/>
        <c:noMultiLvlLbl val="0"/>
      </c:catAx>
      <c:valAx>
        <c:axId val="561215664"/>
        <c:scaling>
          <c:orientation val="minMax"/>
        </c:scaling>
        <c:delete val="1"/>
        <c:axPos val="l"/>
        <c:numFmt formatCode="0%" sourceLinked="1"/>
        <c:majorTickMark val="none"/>
        <c:minorTickMark val="none"/>
        <c:tickLblPos val="nextTo"/>
        <c:crossAx val="561218800"/>
        <c:crosses val="autoZero"/>
        <c:crossBetween val="between"/>
      </c:valAx>
    </c:plotArea>
    <c:legend>
      <c:legendPos val="b"/>
      <c:layout>
        <c:manualLayout>
          <c:xMode val="edge"/>
          <c:yMode val="edge"/>
          <c:x val="3.2355526775007859E-2"/>
          <c:y val="0.86109621103717549"/>
          <c:w val="0.95151912756551194"/>
          <c:h val="7.0826524042985187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Aged 16-34 years</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West Mids</c:v>
                </c:pt>
                <c:pt idx="1">
                  <c:v>All Day Trippers</c:v>
                </c:pt>
              </c:strCache>
            </c:strRef>
          </c:cat>
          <c:val>
            <c:numRef>
              <c:f>Sheet1!$B$2:$B$3</c:f>
              <c:numCache>
                <c:formatCode>0%</c:formatCode>
                <c:ptCount val="2"/>
                <c:pt idx="0">
                  <c:v>0.38</c:v>
                </c:pt>
                <c:pt idx="1">
                  <c:v>0.32</c:v>
                </c:pt>
              </c:numCache>
            </c:numRef>
          </c:val>
        </c:ser>
        <c:ser>
          <c:idx val="1"/>
          <c:order val="1"/>
          <c:tx>
            <c:strRef>
              <c:f>Sheet1!$C$1</c:f>
              <c:strCache>
                <c:ptCount val="1"/>
                <c:pt idx="0">
                  <c:v>Aged 35-54 years</c:v>
                </c:pt>
              </c:strCache>
            </c:strRef>
          </c:tx>
          <c:spPr>
            <a:solidFill>
              <a:schemeClr val="accent4"/>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West Mids</c:v>
                </c:pt>
                <c:pt idx="1">
                  <c:v>All Day Trippers</c:v>
                </c:pt>
              </c:strCache>
            </c:strRef>
          </c:cat>
          <c:val>
            <c:numRef>
              <c:f>Sheet1!$C$2:$C$3</c:f>
              <c:numCache>
                <c:formatCode>0%</c:formatCode>
                <c:ptCount val="2"/>
                <c:pt idx="0">
                  <c:v>0.39</c:v>
                </c:pt>
                <c:pt idx="1">
                  <c:v>0.43</c:v>
                </c:pt>
              </c:numCache>
            </c:numRef>
          </c:val>
        </c:ser>
        <c:ser>
          <c:idx val="2"/>
          <c:order val="2"/>
          <c:tx>
            <c:strRef>
              <c:f>Sheet1!$D$1</c:f>
              <c:strCache>
                <c:ptCount val="1"/>
                <c:pt idx="0">
                  <c:v>Aged 55 years or over</c:v>
                </c:pt>
              </c:strCache>
            </c:strRef>
          </c:tx>
          <c:spPr>
            <a:solidFill>
              <a:srgbClr val="646363"/>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West Mids</c:v>
                </c:pt>
                <c:pt idx="1">
                  <c:v>All Day Trippers</c:v>
                </c:pt>
              </c:strCache>
            </c:strRef>
          </c:cat>
          <c:val>
            <c:numRef>
              <c:f>Sheet1!$D$2:$D$3</c:f>
              <c:numCache>
                <c:formatCode>0%</c:formatCode>
                <c:ptCount val="2"/>
                <c:pt idx="0">
                  <c:v>0.24</c:v>
                </c:pt>
                <c:pt idx="1">
                  <c:v>0.25</c:v>
                </c:pt>
              </c:numCache>
            </c:numRef>
          </c:val>
        </c:ser>
        <c:dLbls>
          <c:showLegendKey val="0"/>
          <c:showVal val="1"/>
          <c:showCatName val="0"/>
          <c:showSerName val="0"/>
          <c:showPercent val="0"/>
          <c:showBubbleSize val="0"/>
        </c:dLbls>
        <c:gapWidth val="49"/>
        <c:overlap val="100"/>
        <c:axId val="561213704"/>
        <c:axId val="561212136"/>
      </c:barChart>
      <c:catAx>
        <c:axId val="561213704"/>
        <c:scaling>
          <c:orientation val="minMax"/>
        </c:scaling>
        <c:delete val="0"/>
        <c:axPos val="b"/>
        <c:numFmt formatCode="General" sourceLinked="0"/>
        <c:majorTickMark val="none"/>
        <c:minorTickMark val="none"/>
        <c:tickLblPos val="nextTo"/>
        <c:txPr>
          <a:bodyPr/>
          <a:lstStyle/>
          <a:p>
            <a:pPr>
              <a:defRPr sz="600"/>
            </a:pPr>
            <a:endParaRPr lang="en-US"/>
          </a:p>
        </c:txPr>
        <c:crossAx val="561212136"/>
        <c:crosses val="autoZero"/>
        <c:auto val="1"/>
        <c:lblAlgn val="ctr"/>
        <c:lblOffset val="100"/>
        <c:noMultiLvlLbl val="0"/>
      </c:catAx>
      <c:valAx>
        <c:axId val="561212136"/>
        <c:scaling>
          <c:orientation val="minMax"/>
        </c:scaling>
        <c:delete val="1"/>
        <c:axPos val="l"/>
        <c:numFmt formatCode="0%" sourceLinked="1"/>
        <c:majorTickMark val="none"/>
        <c:minorTickMark val="none"/>
        <c:tickLblPos val="nextTo"/>
        <c:crossAx val="561213704"/>
        <c:crosses val="autoZero"/>
        <c:crossBetween val="between"/>
      </c:valAx>
    </c:plotArea>
    <c:legend>
      <c:legendPos val="b"/>
      <c:layout>
        <c:manualLayout>
          <c:xMode val="edge"/>
          <c:yMode val="edge"/>
          <c:x val="0"/>
          <c:y val="0.86597901418973122"/>
          <c:w val="1"/>
          <c:h val="0.13273953983345216"/>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Male</c:v>
                </c:pt>
              </c:strCache>
            </c:strRef>
          </c:tx>
          <c:spPr>
            <a:solidFill>
              <a:schemeClr val="accent5"/>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West Mids</c:v>
                </c:pt>
                <c:pt idx="1">
                  <c:v>All Day Trippers</c:v>
                </c:pt>
              </c:strCache>
            </c:strRef>
          </c:cat>
          <c:val>
            <c:numRef>
              <c:f>Sheet1!$B$2:$B$3</c:f>
              <c:numCache>
                <c:formatCode>0%</c:formatCode>
                <c:ptCount val="2"/>
                <c:pt idx="0">
                  <c:v>0.44</c:v>
                </c:pt>
                <c:pt idx="1">
                  <c:v>0.51</c:v>
                </c:pt>
              </c:numCache>
            </c:numRef>
          </c:val>
        </c:ser>
        <c:ser>
          <c:idx val="1"/>
          <c:order val="1"/>
          <c:tx>
            <c:strRef>
              <c:f>Sheet1!$C$1</c:f>
              <c:strCache>
                <c:ptCount val="1"/>
                <c:pt idx="0">
                  <c:v>Female</c:v>
                </c:pt>
              </c:strCache>
            </c:strRef>
          </c:tx>
          <c:spPr>
            <a:solidFill>
              <a:schemeClr val="accent2">
                <a:lumMod val="40000"/>
                <a:lumOff val="6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West Mids</c:v>
                </c:pt>
                <c:pt idx="1">
                  <c:v>All Day Trippers</c:v>
                </c:pt>
              </c:strCache>
            </c:strRef>
          </c:cat>
          <c:val>
            <c:numRef>
              <c:f>Sheet1!$C$2:$C$3</c:f>
              <c:numCache>
                <c:formatCode>0%</c:formatCode>
                <c:ptCount val="2"/>
                <c:pt idx="0">
                  <c:v>0.56000000000000005</c:v>
                </c:pt>
                <c:pt idx="1">
                  <c:v>0.49</c:v>
                </c:pt>
              </c:numCache>
            </c:numRef>
          </c:val>
        </c:ser>
        <c:dLbls>
          <c:showLegendKey val="0"/>
          <c:showVal val="1"/>
          <c:showCatName val="0"/>
          <c:showSerName val="0"/>
          <c:showPercent val="0"/>
          <c:showBubbleSize val="0"/>
        </c:dLbls>
        <c:gapWidth val="49"/>
        <c:overlap val="100"/>
        <c:axId val="561214488"/>
        <c:axId val="561219192"/>
      </c:barChart>
      <c:catAx>
        <c:axId val="561214488"/>
        <c:scaling>
          <c:orientation val="minMax"/>
        </c:scaling>
        <c:delete val="0"/>
        <c:axPos val="b"/>
        <c:numFmt formatCode="General" sourceLinked="0"/>
        <c:majorTickMark val="none"/>
        <c:minorTickMark val="none"/>
        <c:tickLblPos val="nextTo"/>
        <c:txPr>
          <a:bodyPr/>
          <a:lstStyle/>
          <a:p>
            <a:pPr>
              <a:defRPr sz="600"/>
            </a:pPr>
            <a:endParaRPr lang="en-US"/>
          </a:p>
        </c:txPr>
        <c:crossAx val="561219192"/>
        <c:crosses val="autoZero"/>
        <c:auto val="1"/>
        <c:lblAlgn val="ctr"/>
        <c:lblOffset val="100"/>
        <c:noMultiLvlLbl val="0"/>
      </c:catAx>
      <c:valAx>
        <c:axId val="561219192"/>
        <c:scaling>
          <c:orientation val="minMax"/>
        </c:scaling>
        <c:delete val="1"/>
        <c:axPos val="l"/>
        <c:numFmt formatCode="0%" sourceLinked="1"/>
        <c:majorTickMark val="none"/>
        <c:minorTickMark val="none"/>
        <c:tickLblPos val="nextTo"/>
        <c:crossAx val="561214488"/>
        <c:crosses val="autoZero"/>
        <c:crossBetween val="between"/>
      </c:valAx>
    </c:plotArea>
    <c:legend>
      <c:legendPos val="b"/>
      <c:layout>
        <c:manualLayout>
          <c:xMode val="edge"/>
          <c:yMode val="edge"/>
          <c:x val="0.12554654137407381"/>
          <c:y val="0.83161726544551828"/>
          <c:w val="0.71784440182327502"/>
          <c:h val="7.4052432517661734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Air</c:v>
                </c:pt>
              </c:strCache>
            </c:strRef>
          </c:tx>
          <c:spPr>
            <a:solidFill>
              <a:srgbClr val="C0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West Mids</c:v>
                </c:pt>
                <c:pt idx="1">
                  <c:v>All Day Trippers</c:v>
                </c:pt>
              </c:strCache>
            </c:strRef>
          </c:cat>
          <c:val>
            <c:numRef>
              <c:f>Sheet1!$B$2:$B$3</c:f>
              <c:numCache>
                <c:formatCode>0%</c:formatCode>
                <c:ptCount val="2"/>
                <c:pt idx="0">
                  <c:v>0.73</c:v>
                </c:pt>
                <c:pt idx="1">
                  <c:v>0.59</c:v>
                </c:pt>
              </c:numCache>
            </c:numRef>
          </c:val>
        </c:ser>
        <c:ser>
          <c:idx val="1"/>
          <c:order val="1"/>
          <c:tx>
            <c:strRef>
              <c:f>Sheet1!$C$1</c:f>
              <c:strCache>
                <c:ptCount val="1"/>
                <c:pt idx="0">
                  <c:v>Foot</c:v>
                </c:pt>
              </c:strCache>
            </c:strRef>
          </c:tx>
          <c:spPr>
            <a:solidFill>
              <a:schemeClr val="bg2">
                <a:lumMod val="60000"/>
                <a:lumOff val="40000"/>
              </a:schemeClr>
            </a:solidFill>
          </c:spPr>
          <c:invertIfNegative val="0"/>
          <c:dLbls>
            <c:spPr>
              <a:noFill/>
              <a:ln>
                <a:noFill/>
              </a:ln>
              <a:effectLst/>
            </c:spPr>
            <c:txPr>
              <a:bodyPr/>
              <a:lstStyle/>
              <a:p>
                <a:pPr>
                  <a:defRPr sz="7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West Mids</c:v>
                </c:pt>
                <c:pt idx="1">
                  <c:v>All Day Trippers</c:v>
                </c:pt>
              </c:strCache>
            </c:strRef>
          </c:cat>
          <c:val>
            <c:numRef>
              <c:f>Sheet1!$C$2:$C$3</c:f>
              <c:numCache>
                <c:formatCode>0%</c:formatCode>
                <c:ptCount val="2"/>
                <c:pt idx="0">
                  <c:v>0.01</c:v>
                </c:pt>
                <c:pt idx="1">
                  <c:v>0.1</c:v>
                </c:pt>
              </c:numCache>
            </c:numRef>
          </c:val>
        </c:ser>
        <c:ser>
          <c:idx val="2"/>
          <c:order val="2"/>
          <c:tx>
            <c:strRef>
              <c:f>Sheet1!$D$1</c:f>
              <c:strCache>
                <c:ptCount val="1"/>
                <c:pt idx="0">
                  <c:v>Private Vehicle</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West Mids</c:v>
                </c:pt>
                <c:pt idx="1">
                  <c:v>All Day Trippers</c:v>
                </c:pt>
              </c:strCache>
            </c:strRef>
          </c:cat>
          <c:val>
            <c:numRef>
              <c:f>Sheet1!$D$2:$D$3</c:f>
              <c:numCache>
                <c:formatCode>0%</c:formatCode>
                <c:ptCount val="2"/>
                <c:pt idx="0">
                  <c:v>0.19</c:v>
                </c:pt>
                <c:pt idx="1">
                  <c:v>0.14000000000000001</c:v>
                </c:pt>
              </c:numCache>
            </c:numRef>
          </c:val>
        </c:ser>
        <c:ser>
          <c:idx val="3"/>
          <c:order val="3"/>
          <c:tx>
            <c:strRef>
              <c:f>Sheet1!$E$1</c:f>
              <c:strCache>
                <c:ptCount val="1"/>
                <c:pt idx="0">
                  <c:v>Coach</c:v>
                </c:pt>
              </c:strCache>
            </c:strRef>
          </c:tx>
          <c:spPr>
            <a:solidFill>
              <a:schemeClr val="bg1">
                <a:lumMod val="6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West Mids</c:v>
                </c:pt>
                <c:pt idx="1">
                  <c:v>All Day Trippers</c:v>
                </c:pt>
              </c:strCache>
            </c:strRef>
          </c:cat>
          <c:val>
            <c:numRef>
              <c:f>Sheet1!$E$2:$E$3</c:f>
              <c:numCache>
                <c:formatCode>0%</c:formatCode>
                <c:ptCount val="2"/>
                <c:pt idx="0">
                  <c:v>0.08</c:v>
                </c:pt>
                <c:pt idx="1">
                  <c:v>0.17</c:v>
                </c:pt>
              </c:numCache>
            </c:numRef>
          </c:val>
        </c:ser>
        <c:dLbls>
          <c:showLegendKey val="0"/>
          <c:showVal val="1"/>
          <c:showCatName val="0"/>
          <c:showSerName val="0"/>
          <c:showPercent val="0"/>
          <c:showBubbleSize val="0"/>
        </c:dLbls>
        <c:gapWidth val="49"/>
        <c:overlap val="100"/>
        <c:axId val="561212920"/>
        <c:axId val="561221544"/>
      </c:barChart>
      <c:catAx>
        <c:axId val="561212920"/>
        <c:scaling>
          <c:orientation val="minMax"/>
        </c:scaling>
        <c:delete val="0"/>
        <c:axPos val="b"/>
        <c:numFmt formatCode="General" sourceLinked="0"/>
        <c:majorTickMark val="none"/>
        <c:minorTickMark val="none"/>
        <c:tickLblPos val="nextTo"/>
        <c:txPr>
          <a:bodyPr/>
          <a:lstStyle/>
          <a:p>
            <a:pPr>
              <a:defRPr sz="600"/>
            </a:pPr>
            <a:endParaRPr lang="en-US"/>
          </a:p>
        </c:txPr>
        <c:crossAx val="561221544"/>
        <c:crosses val="autoZero"/>
        <c:auto val="1"/>
        <c:lblAlgn val="ctr"/>
        <c:lblOffset val="100"/>
        <c:noMultiLvlLbl val="0"/>
      </c:catAx>
      <c:valAx>
        <c:axId val="561221544"/>
        <c:scaling>
          <c:orientation val="minMax"/>
        </c:scaling>
        <c:delete val="1"/>
        <c:axPos val="l"/>
        <c:numFmt formatCode="0%" sourceLinked="1"/>
        <c:majorTickMark val="none"/>
        <c:minorTickMark val="none"/>
        <c:tickLblPos val="nextTo"/>
        <c:crossAx val="561212920"/>
        <c:crosses val="autoZero"/>
        <c:crossBetween val="between"/>
      </c:valAx>
    </c:plotArea>
    <c:legend>
      <c:legendPos val="b"/>
      <c:layout>
        <c:manualLayout>
          <c:xMode val="edge"/>
          <c:yMode val="edge"/>
          <c:x val="4.5782782545438286E-2"/>
          <c:y val="0.8367386523977568"/>
          <c:w val="0.95035770902360273"/>
          <c:h val="0.12529637989080408"/>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3.6124237384326768E-2"/>
          <c:w val="0.80815904117796999"/>
          <c:h val="0.96214854649787962"/>
        </c:manualLayout>
      </c:layout>
      <c:pieChart>
        <c:varyColors val="1"/>
        <c:ser>
          <c:idx val="0"/>
          <c:order val="0"/>
          <c:tx>
            <c:strRef>
              <c:f>Sheet1!$B$1</c:f>
              <c:strCache>
                <c:ptCount val="1"/>
                <c:pt idx="0">
                  <c:v>Series 1</c:v>
                </c:pt>
              </c:strCache>
            </c:strRef>
          </c:tx>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4142693139659945"/>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West Mids</c:v>
                </c:pt>
                <c:pt idx="1">
                  <c:v>All Day Trippers</c:v>
                </c:pt>
              </c:strCache>
            </c:strRef>
          </c:cat>
          <c:val>
            <c:numRef>
              <c:f>Sheet1!$B$2:$B$3</c:f>
              <c:numCache>
                <c:formatCode>0%</c:formatCode>
                <c:ptCount val="2"/>
                <c:pt idx="0">
                  <c:v>0.21</c:v>
                </c:pt>
                <c:pt idx="1">
                  <c:v>0.2</c:v>
                </c:pt>
              </c:numCache>
            </c:numRef>
          </c:val>
        </c:ser>
        <c:ser>
          <c:idx val="1"/>
          <c:order val="1"/>
          <c:tx>
            <c:strRef>
              <c:f>Sheet1!$C$1</c:f>
              <c:strCache>
                <c:ptCount val="1"/>
                <c:pt idx="0">
                  <c:v>4-7 nights</c:v>
                </c:pt>
              </c:strCache>
            </c:strRef>
          </c:tx>
          <c:spPr>
            <a:solidFill>
              <a:schemeClr val="accent6">
                <a:lumMod val="75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West Mids</c:v>
                </c:pt>
                <c:pt idx="1">
                  <c:v>All Day Trippers</c:v>
                </c:pt>
              </c:strCache>
            </c:strRef>
          </c:cat>
          <c:val>
            <c:numRef>
              <c:f>Sheet1!$C$2:$C$3</c:f>
              <c:numCache>
                <c:formatCode>0%</c:formatCode>
                <c:ptCount val="2"/>
                <c:pt idx="0">
                  <c:v>0.33</c:v>
                </c:pt>
                <c:pt idx="1">
                  <c:v>0.45</c:v>
                </c:pt>
              </c:numCache>
            </c:numRef>
          </c:val>
        </c:ser>
        <c:ser>
          <c:idx val="2"/>
          <c:order val="2"/>
          <c:tx>
            <c:strRef>
              <c:f>Sheet1!$D$1</c:f>
              <c:strCache>
                <c:ptCount val="1"/>
                <c:pt idx="0">
                  <c:v>8-14 nights</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West Mids</c:v>
                </c:pt>
                <c:pt idx="1">
                  <c:v>All Day Trippers</c:v>
                </c:pt>
              </c:strCache>
            </c:strRef>
          </c:cat>
          <c:val>
            <c:numRef>
              <c:f>Sheet1!$D$2:$D$3</c:f>
              <c:numCache>
                <c:formatCode>0%</c:formatCode>
                <c:ptCount val="2"/>
                <c:pt idx="0">
                  <c:v>0.22</c:v>
                </c:pt>
                <c:pt idx="1">
                  <c:v>0.25</c:v>
                </c:pt>
              </c:numCache>
            </c:numRef>
          </c:val>
        </c:ser>
        <c:ser>
          <c:idx val="3"/>
          <c:order val="3"/>
          <c:tx>
            <c:strRef>
              <c:f>Sheet1!$E$1</c:f>
              <c:strCache>
                <c:ptCount val="1"/>
                <c:pt idx="0">
                  <c:v>15+ nights</c:v>
                </c:pt>
              </c:strCache>
            </c:strRef>
          </c:tx>
          <c:spPr>
            <a:solidFill>
              <a:schemeClr val="accent6">
                <a:lumMod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West Mids</c:v>
                </c:pt>
                <c:pt idx="1">
                  <c:v>All Day Trippers</c:v>
                </c:pt>
              </c:strCache>
            </c:strRef>
          </c:cat>
          <c:val>
            <c:numRef>
              <c:f>Sheet1!$E$2:$E$3</c:f>
              <c:numCache>
                <c:formatCode>0%</c:formatCode>
                <c:ptCount val="2"/>
                <c:pt idx="0">
                  <c:v>0.23</c:v>
                </c:pt>
                <c:pt idx="1">
                  <c:v>0.11</c:v>
                </c:pt>
              </c:numCache>
            </c:numRef>
          </c:val>
        </c:ser>
        <c:dLbls>
          <c:showLegendKey val="0"/>
          <c:showVal val="1"/>
          <c:showCatName val="0"/>
          <c:showSerName val="0"/>
          <c:showPercent val="0"/>
          <c:showBubbleSize val="0"/>
        </c:dLbls>
        <c:gapWidth val="49"/>
        <c:overlap val="100"/>
        <c:axId val="561216840"/>
        <c:axId val="561216056"/>
      </c:barChart>
      <c:catAx>
        <c:axId val="561216840"/>
        <c:scaling>
          <c:orientation val="minMax"/>
        </c:scaling>
        <c:delete val="0"/>
        <c:axPos val="b"/>
        <c:numFmt formatCode="General" sourceLinked="0"/>
        <c:majorTickMark val="none"/>
        <c:minorTickMark val="none"/>
        <c:tickLblPos val="nextTo"/>
        <c:txPr>
          <a:bodyPr/>
          <a:lstStyle/>
          <a:p>
            <a:pPr>
              <a:defRPr sz="600"/>
            </a:pPr>
            <a:endParaRPr lang="en-US"/>
          </a:p>
        </c:txPr>
        <c:crossAx val="561216056"/>
        <c:crosses val="autoZero"/>
        <c:auto val="1"/>
        <c:lblAlgn val="ctr"/>
        <c:lblOffset val="100"/>
        <c:noMultiLvlLbl val="0"/>
      </c:catAx>
      <c:valAx>
        <c:axId val="561216056"/>
        <c:scaling>
          <c:orientation val="minMax"/>
        </c:scaling>
        <c:delete val="1"/>
        <c:axPos val="l"/>
        <c:numFmt formatCode="0%" sourceLinked="1"/>
        <c:majorTickMark val="none"/>
        <c:minorTickMark val="none"/>
        <c:tickLblPos val="nextTo"/>
        <c:crossAx val="561216840"/>
        <c:crosses val="autoZero"/>
        <c:crossBetween val="between"/>
      </c:valAx>
    </c:plotArea>
    <c:legend>
      <c:legendPos val="b"/>
      <c:layout>
        <c:manualLayout>
          <c:xMode val="edge"/>
          <c:yMode val="edge"/>
          <c:x val="7.3207749308097495E-4"/>
          <c:y val="0.82242583171200334"/>
          <c:w val="0.99926800219562939"/>
          <c:h val="9.6683317223143689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6386616858499"/>
          <c:y val="5.6335256474622723E-2"/>
          <c:w val="0.84086570032785413"/>
          <c:h val="0.75853679971020649"/>
        </c:manualLayout>
      </c:layout>
      <c:barChart>
        <c:barDir val="bar"/>
        <c:grouping val="stacked"/>
        <c:varyColors val="0"/>
        <c:ser>
          <c:idx val="0"/>
          <c:order val="0"/>
          <c:tx>
            <c:strRef>
              <c:f>Sheet1!$B$1</c:f>
              <c:strCache>
                <c:ptCount val="1"/>
                <c:pt idx="0">
                  <c:v>France</c:v>
                </c:pt>
              </c:strCache>
            </c:strRef>
          </c:tx>
          <c:spPr>
            <a:solidFill>
              <a:srgbClr val="00B05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W.Mids</c:v>
                </c:pt>
                <c:pt idx="1">
                  <c:v>All Day Trippers</c:v>
                </c:pt>
              </c:strCache>
            </c:strRef>
          </c:cat>
          <c:val>
            <c:numRef>
              <c:f>Sheet1!$B$2:$B$3</c:f>
              <c:numCache>
                <c:formatCode>0%</c:formatCode>
                <c:ptCount val="2"/>
                <c:pt idx="0">
                  <c:v>0.1</c:v>
                </c:pt>
                <c:pt idx="1">
                  <c:v>0.14000000000000001</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W.Mids</c:v>
                </c:pt>
                <c:pt idx="1">
                  <c:v>All Day Trippers</c:v>
                </c:pt>
              </c:strCache>
            </c:strRef>
          </c:cat>
          <c:val>
            <c:numRef>
              <c:f>Sheet1!$C$2:$C$3</c:f>
              <c:numCache>
                <c:formatCode>0%</c:formatCode>
                <c:ptCount val="2"/>
                <c:pt idx="0">
                  <c:v>0.19</c:v>
                </c:pt>
                <c:pt idx="1">
                  <c:v>0.15</c:v>
                </c:pt>
              </c:numCache>
            </c:numRef>
          </c:val>
        </c:ser>
        <c:ser>
          <c:idx val="2"/>
          <c:order val="2"/>
          <c:tx>
            <c:strRef>
              <c:f>Sheet1!$D$1</c:f>
              <c:strCache>
                <c:ptCount val="1"/>
                <c:pt idx="0">
                  <c:v>Germany</c:v>
                </c:pt>
              </c:strCache>
            </c:strRef>
          </c:tx>
          <c:spPr>
            <a:solidFill>
              <a:schemeClr val="accent6">
                <a:lumMod val="7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W.Mids</c:v>
                </c:pt>
                <c:pt idx="1">
                  <c:v>All Day Trippers</c:v>
                </c:pt>
              </c:strCache>
            </c:strRef>
          </c:cat>
          <c:val>
            <c:numRef>
              <c:f>Sheet1!$D$2:$D$3</c:f>
              <c:numCache>
                <c:formatCode>0%</c:formatCode>
                <c:ptCount val="2"/>
                <c:pt idx="0">
                  <c:v>7.0000000000000007E-2</c:v>
                </c:pt>
                <c:pt idx="1">
                  <c:v>0.14000000000000001</c:v>
                </c:pt>
              </c:numCache>
            </c:numRef>
          </c:val>
        </c:ser>
        <c:ser>
          <c:idx val="3"/>
          <c:order val="3"/>
          <c:tx>
            <c:strRef>
              <c:f>Sheet1!$E$1</c:f>
              <c:strCache>
                <c:ptCount val="1"/>
                <c:pt idx="0">
                  <c:v>Nordics</c:v>
                </c:pt>
              </c:strCache>
            </c:strRef>
          </c:tx>
          <c:spPr>
            <a:solidFill>
              <a:schemeClr val="accent5">
                <a:lumMod val="40000"/>
                <a:lumOff val="60000"/>
              </a:schemeClr>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W.Mids</c:v>
                </c:pt>
                <c:pt idx="1">
                  <c:v>All Day Trippers</c:v>
                </c:pt>
              </c:strCache>
            </c:strRef>
          </c:cat>
          <c:val>
            <c:numRef>
              <c:f>Sheet1!$E$2:$E$3</c:f>
              <c:numCache>
                <c:formatCode>0%</c:formatCode>
                <c:ptCount val="2"/>
                <c:pt idx="0">
                  <c:v>0.03</c:v>
                </c:pt>
                <c:pt idx="1">
                  <c:v>0.06</c:v>
                </c:pt>
              </c:numCache>
            </c:numRef>
          </c:val>
        </c:ser>
        <c:ser>
          <c:idx val="4"/>
          <c:order val="4"/>
          <c:tx>
            <c:strRef>
              <c:f>Sheet1!$F$1</c:f>
              <c:strCache>
                <c:ptCount val="1"/>
                <c:pt idx="0">
                  <c:v>Italy</c:v>
                </c:pt>
              </c:strCache>
            </c:strRef>
          </c:tx>
          <c:spPr>
            <a:solidFill>
              <a:schemeClr val="bg2">
                <a:lumMod val="75000"/>
              </a:schemeClr>
            </a:solidFill>
          </c:spPr>
          <c:invertIfNegative val="0"/>
          <c:dLbls>
            <c:spPr>
              <a:noFill/>
              <a:ln>
                <a:noFill/>
              </a:ln>
              <a:effectLst/>
            </c:spPr>
            <c:txPr>
              <a:bodyPr/>
              <a:lstStyle/>
              <a:p>
                <a:pPr>
                  <a:defRPr sz="7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W.Mids</c:v>
                </c:pt>
                <c:pt idx="1">
                  <c:v>All Day Trippers</c:v>
                </c:pt>
              </c:strCache>
            </c:strRef>
          </c:cat>
          <c:val>
            <c:numRef>
              <c:f>Sheet1!$F$2:$F$3</c:f>
              <c:numCache>
                <c:formatCode>0%</c:formatCode>
                <c:ptCount val="2"/>
                <c:pt idx="0">
                  <c:v>0.02</c:v>
                </c:pt>
                <c:pt idx="1">
                  <c:v>0.04</c:v>
                </c:pt>
              </c:numCache>
            </c:numRef>
          </c:val>
        </c:ser>
        <c:ser>
          <c:idx val="5"/>
          <c:order val="5"/>
          <c:tx>
            <c:strRef>
              <c:f>Sheet1!$G$1</c:f>
              <c:strCache>
                <c:ptCount val="1"/>
                <c:pt idx="0">
                  <c:v>Spain</c:v>
                </c:pt>
              </c:strCache>
            </c:strRef>
          </c:tx>
          <c:spPr>
            <a:solidFill>
              <a:schemeClr val="bg2">
                <a:lumMod val="60000"/>
                <a:lumOff val="40000"/>
              </a:schemeClr>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W.Mids</c:v>
                </c:pt>
                <c:pt idx="1">
                  <c:v>All Day Trippers</c:v>
                </c:pt>
              </c:strCache>
            </c:strRef>
          </c:cat>
          <c:val>
            <c:numRef>
              <c:f>Sheet1!$G$2:$G$3</c:f>
              <c:numCache>
                <c:formatCode>0%</c:formatCode>
                <c:ptCount val="2"/>
                <c:pt idx="0">
                  <c:v>0.03</c:v>
                </c:pt>
                <c:pt idx="1">
                  <c:v>0.03</c:v>
                </c:pt>
              </c:numCache>
            </c:numRef>
          </c:val>
        </c:ser>
        <c:ser>
          <c:idx val="6"/>
          <c:order val="6"/>
          <c:tx>
            <c:strRef>
              <c:f>Sheet1!$H$1</c:f>
              <c:strCache>
                <c:ptCount val="1"/>
                <c:pt idx="0">
                  <c:v>Netherlands</c:v>
                </c:pt>
              </c:strCache>
            </c:strRef>
          </c:tx>
          <c:spPr>
            <a:solidFill>
              <a:srgbClr val="FFC000"/>
            </a:solidFill>
          </c:spPr>
          <c:invertIfNegative val="0"/>
          <c:dLbls>
            <c:dLbl>
              <c:idx val="0"/>
              <c:delete val="1"/>
              <c:extLst>
                <c:ext xmlns:c15="http://schemas.microsoft.com/office/drawing/2012/chart" uri="{CE6537A1-D6FC-4f65-9D91-7224C49458BB}"/>
              </c:extLst>
            </c:dLbl>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W.Mids</c:v>
                </c:pt>
                <c:pt idx="1">
                  <c:v>All Day Trippers</c:v>
                </c:pt>
              </c:strCache>
            </c:strRef>
          </c:cat>
          <c:val>
            <c:numRef>
              <c:f>Sheet1!$H$2:$H$3</c:f>
              <c:numCache>
                <c:formatCode>0%</c:formatCode>
                <c:ptCount val="2"/>
                <c:pt idx="0">
                  <c:v>0.01</c:v>
                </c:pt>
                <c:pt idx="1">
                  <c:v>0.06</c:v>
                </c:pt>
              </c:numCache>
            </c:numRef>
          </c:val>
        </c:ser>
        <c:ser>
          <c:idx val="7"/>
          <c:order val="7"/>
          <c:tx>
            <c:strRef>
              <c:f>Sheet1!$I$1</c:f>
              <c:strCache>
                <c:ptCount val="1"/>
                <c:pt idx="0">
                  <c:v>Australia</c:v>
                </c:pt>
              </c:strCache>
            </c:strRef>
          </c:tx>
          <c:spPr>
            <a:solidFill>
              <a:schemeClr val="accent2">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W.Mids</c:v>
                </c:pt>
                <c:pt idx="1">
                  <c:v>All Day Trippers</c:v>
                </c:pt>
              </c:strCache>
            </c:strRef>
          </c:cat>
          <c:val>
            <c:numRef>
              <c:f>Sheet1!$I$2:$I$3</c:f>
              <c:numCache>
                <c:formatCode>0%</c:formatCode>
                <c:ptCount val="2"/>
                <c:pt idx="0">
                  <c:v>0.02</c:v>
                </c:pt>
                <c:pt idx="1">
                  <c:v>0.04</c:v>
                </c:pt>
              </c:numCache>
            </c:numRef>
          </c:val>
        </c:ser>
        <c:ser>
          <c:idx val="8"/>
          <c:order val="8"/>
          <c:tx>
            <c:strRef>
              <c:f>Sheet1!$J$1</c:f>
              <c:strCache>
                <c:ptCount val="1"/>
                <c:pt idx="0">
                  <c:v>China</c:v>
                </c:pt>
              </c:strCache>
            </c:strRef>
          </c:tx>
          <c:spPr>
            <a:solidFill>
              <a:schemeClr val="accent2">
                <a:lumMod val="20000"/>
                <a:lumOff val="80000"/>
              </a:schemeClr>
            </a:solidFill>
          </c:spPr>
          <c:invertIfNegative val="0"/>
          <c:dLbls>
            <c:delete val="1"/>
          </c:dLbls>
          <c:cat>
            <c:strRef>
              <c:f>Sheet1!$A$2:$A$3</c:f>
              <c:strCache>
                <c:ptCount val="2"/>
                <c:pt idx="0">
                  <c:v>Day Trippers from W.Mids</c:v>
                </c:pt>
                <c:pt idx="1">
                  <c:v>All Day Trippers</c:v>
                </c:pt>
              </c:strCache>
            </c:strRef>
          </c:cat>
          <c:val>
            <c:numRef>
              <c:f>Sheet1!$J$2:$J$3</c:f>
              <c:numCache>
                <c:formatCode>0%</c:formatCode>
                <c:ptCount val="2"/>
                <c:pt idx="0">
                  <c:v>0.01</c:v>
                </c:pt>
                <c:pt idx="1">
                  <c:v>0.01</c:v>
                </c:pt>
              </c:numCache>
            </c:numRef>
          </c:val>
        </c:ser>
        <c:ser>
          <c:idx val="9"/>
          <c:order val="9"/>
          <c:tx>
            <c:strRef>
              <c:f>Sheet1!$K$1</c:f>
              <c:strCache>
                <c:ptCount val="1"/>
                <c:pt idx="0">
                  <c:v>Other</c:v>
                </c:pt>
              </c:strCache>
            </c:strRef>
          </c:tx>
          <c:spPr>
            <a:solidFill>
              <a:schemeClr val="bg1">
                <a:lumMod val="8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W.Mids</c:v>
                </c:pt>
                <c:pt idx="1">
                  <c:v>All Day Trippers</c:v>
                </c:pt>
              </c:strCache>
            </c:strRef>
          </c:cat>
          <c:val>
            <c:numRef>
              <c:f>Sheet1!$K$2:$K$3</c:f>
              <c:numCache>
                <c:formatCode>0%</c:formatCode>
                <c:ptCount val="2"/>
                <c:pt idx="0">
                  <c:v>0.51</c:v>
                </c:pt>
                <c:pt idx="1">
                  <c:v>0.33</c:v>
                </c:pt>
              </c:numCache>
            </c:numRef>
          </c:val>
        </c:ser>
        <c:dLbls>
          <c:showLegendKey val="0"/>
          <c:showVal val="1"/>
          <c:showCatName val="0"/>
          <c:showSerName val="0"/>
          <c:showPercent val="0"/>
          <c:showBubbleSize val="0"/>
        </c:dLbls>
        <c:gapWidth val="49"/>
        <c:overlap val="100"/>
        <c:axId val="561216448"/>
        <c:axId val="561218016"/>
      </c:barChart>
      <c:catAx>
        <c:axId val="561216448"/>
        <c:scaling>
          <c:orientation val="minMax"/>
        </c:scaling>
        <c:delete val="0"/>
        <c:axPos val="l"/>
        <c:numFmt formatCode="General" sourceLinked="0"/>
        <c:majorTickMark val="none"/>
        <c:minorTickMark val="none"/>
        <c:tickLblPos val="nextTo"/>
        <c:txPr>
          <a:bodyPr/>
          <a:lstStyle/>
          <a:p>
            <a:pPr>
              <a:defRPr sz="700"/>
            </a:pPr>
            <a:endParaRPr lang="en-US"/>
          </a:p>
        </c:txPr>
        <c:crossAx val="561218016"/>
        <c:crosses val="autoZero"/>
        <c:auto val="1"/>
        <c:lblAlgn val="ctr"/>
        <c:lblOffset val="100"/>
        <c:noMultiLvlLbl val="0"/>
      </c:catAx>
      <c:valAx>
        <c:axId val="561218016"/>
        <c:scaling>
          <c:orientation val="minMax"/>
          <c:max val="1"/>
        </c:scaling>
        <c:delete val="1"/>
        <c:axPos val="b"/>
        <c:numFmt formatCode="0%" sourceLinked="1"/>
        <c:majorTickMark val="out"/>
        <c:minorTickMark val="none"/>
        <c:tickLblPos val="nextTo"/>
        <c:crossAx val="561216448"/>
        <c:crosses val="autoZero"/>
        <c:crossBetween val="between"/>
      </c:valAx>
    </c:plotArea>
    <c:legend>
      <c:legendPos val="b"/>
      <c:layout>
        <c:manualLayout>
          <c:xMode val="edge"/>
          <c:yMode val="edge"/>
          <c:x val="0.12708242353688706"/>
          <c:y val="0.86174574901562351"/>
          <c:w val="0.7633755648195728"/>
          <c:h val="9.5024013693289222E-2"/>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Jan-Mar</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West Mids</c:v>
                </c:pt>
                <c:pt idx="1">
                  <c:v>All Day Trippers</c:v>
                </c:pt>
              </c:strCache>
            </c:strRef>
          </c:cat>
          <c:val>
            <c:numRef>
              <c:f>Sheet1!$B$2:$B$3</c:f>
              <c:numCache>
                <c:formatCode>0%</c:formatCode>
                <c:ptCount val="2"/>
                <c:pt idx="0">
                  <c:v>0.14000000000000001</c:v>
                </c:pt>
                <c:pt idx="1">
                  <c:v>0.15</c:v>
                </c:pt>
              </c:numCache>
            </c:numRef>
          </c:val>
        </c:ser>
        <c:ser>
          <c:idx val="1"/>
          <c:order val="1"/>
          <c:tx>
            <c:strRef>
              <c:f>Sheet1!$C$1</c:f>
              <c:strCache>
                <c:ptCount val="1"/>
                <c:pt idx="0">
                  <c:v>Apr-Jun</c:v>
                </c:pt>
              </c:strCache>
            </c:strRef>
          </c:tx>
          <c:spPr>
            <a:solidFill>
              <a:srgbClr val="FFC00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West Mids</c:v>
                </c:pt>
                <c:pt idx="1">
                  <c:v>All Day Trippers</c:v>
                </c:pt>
              </c:strCache>
            </c:strRef>
          </c:cat>
          <c:val>
            <c:numRef>
              <c:f>Sheet1!$C$2:$C$3</c:f>
              <c:numCache>
                <c:formatCode>0%</c:formatCode>
                <c:ptCount val="2"/>
                <c:pt idx="0">
                  <c:v>0.32</c:v>
                </c:pt>
                <c:pt idx="1">
                  <c:v>0.32</c:v>
                </c:pt>
              </c:numCache>
            </c:numRef>
          </c:val>
        </c:ser>
        <c:ser>
          <c:idx val="2"/>
          <c:order val="2"/>
          <c:tx>
            <c:strRef>
              <c:f>Sheet1!$D$1</c:f>
              <c:strCache>
                <c:ptCount val="1"/>
                <c:pt idx="0">
                  <c:v>Jul-Sep</c:v>
                </c:pt>
              </c:strCache>
            </c:strRef>
          </c:tx>
          <c:spPr>
            <a:solidFill>
              <a:srgbClr val="00B05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West Mids</c:v>
                </c:pt>
                <c:pt idx="1">
                  <c:v>All Day Trippers</c:v>
                </c:pt>
              </c:strCache>
            </c:strRef>
          </c:cat>
          <c:val>
            <c:numRef>
              <c:f>Sheet1!$D$2:$D$3</c:f>
              <c:numCache>
                <c:formatCode>0%</c:formatCode>
                <c:ptCount val="2"/>
                <c:pt idx="0">
                  <c:v>0.36</c:v>
                </c:pt>
                <c:pt idx="1">
                  <c:v>0.38</c:v>
                </c:pt>
              </c:numCache>
            </c:numRef>
          </c:val>
        </c:ser>
        <c:ser>
          <c:idx val="3"/>
          <c:order val="3"/>
          <c:tx>
            <c:strRef>
              <c:f>Sheet1!$E$1</c:f>
              <c:strCache>
                <c:ptCount val="1"/>
                <c:pt idx="0">
                  <c:v>Oct-Dec</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West Mids</c:v>
                </c:pt>
                <c:pt idx="1">
                  <c:v>All Day Trippers</c:v>
                </c:pt>
              </c:strCache>
            </c:strRef>
          </c:cat>
          <c:val>
            <c:numRef>
              <c:f>Sheet1!$E$2:$E$3</c:f>
              <c:numCache>
                <c:formatCode>0%</c:formatCode>
                <c:ptCount val="2"/>
                <c:pt idx="0">
                  <c:v>0.16</c:v>
                </c:pt>
                <c:pt idx="1">
                  <c:v>0.16</c:v>
                </c:pt>
              </c:numCache>
            </c:numRef>
          </c:val>
        </c:ser>
        <c:dLbls>
          <c:showLegendKey val="0"/>
          <c:showVal val="1"/>
          <c:showCatName val="0"/>
          <c:showSerName val="0"/>
          <c:showPercent val="0"/>
          <c:showBubbleSize val="0"/>
        </c:dLbls>
        <c:gapWidth val="49"/>
        <c:overlap val="100"/>
        <c:axId val="561211352"/>
        <c:axId val="561220760"/>
      </c:barChart>
      <c:catAx>
        <c:axId val="561211352"/>
        <c:scaling>
          <c:orientation val="minMax"/>
        </c:scaling>
        <c:delete val="0"/>
        <c:axPos val="b"/>
        <c:numFmt formatCode="General" sourceLinked="0"/>
        <c:majorTickMark val="none"/>
        <c:minorTickMark val="none"/>
        <c:tickLblPos val="nextTo"/>
        <c:txPr>
          <a:bodyPr/>
          <a:lstStyle/>
          <a:p>
            <a:pPr>
              <a:defRPr sz="600"/>
            </a:pPr>
            <a:endParaRPr lang="en-US"/>
          </a:p>
        </c:txPr>
        <c:crossAx val="561220760"/>
        <c:crosses val="autoZero"/>
        <c:auto val="1"/>
        <c:lblAlgn val="ctr"/>
        <c:lblOffset val="100"/>
        <c:noMultiLvlLbl val="0"/>
      </c:catAx>
      <c:valAx>
        <c:axId val="561220760"/>
        <c:scaling>
          <c:orientation val="minMax"/>
        </c:scaling>
        <c:delete val="1"/>
        <c:axPos val="l"/>
        <c:numFmt formatCode="0%" sourceLinked="1"/>
        <c:majorTickMark val="none"/>
        <c:minorTickMark val="none"/>
        <c:tickLblPos val="nextTo"/>
        <c:crossAx val="561211352"/>
        <c:crosses val="autoZero"/>
        <c:crossBetween val="between"/>
      </c:valAx>
    </c:plotArea>
    <c:legend>
      <c:legendPos val="b"/>
      <c:layout>
        <c:manualLayout>
          <c:xMode val="edge"/>
          <c:yMode val="edge"/>
          <c:x val="7.3199780437058378E-4"/>
          <c:y val="0.84698142630223361"/>
          <c:w val="0.99926800219562939"/>
          <c:h val="0.10612442945329363"/>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Independent</c:v>
                </c:pt>
              </c:strCache>
            </c:strRef>
          </c:tx>
          <c:spPr>
            <a:solidFill>
              <a:schemeClr val="tx1">
                <a:lumMod val="10000"/>
                <a:lumOff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West Mids</c:v>
                </c:pt>
                <c:pt idx="1">
                  <c:v>All Day Trippers</c:v>
                </c:pt>
              </c:strCache>
            </c:strRef>
          </c:cat>
          <c:val>
            <c:numRef>
              <c:f>Sheet1!$B$2:$B$3</c:f>
              <c:numCache>
                <c:formatCode>0%</c:formatCode>
                <c:ptCount val="2"/>
                <c:pt idx="0">
                  <c:v>0.86</c:v>
                </c:pt>
                <c:pt idx="1">
                  <c:v>0.75</c:v>
                </c:pt>
              </c:numCache>
            </c:numRef>
          </c:val>
        </c:ser>
        <c:ser>
          <c:idx val="1"/>
          <c:order val="1"/>
          <c:tx>
            <c:strRef>
              <c:f>Sheet1!$C$1</c:f>
              <c:strCache>
                <c:ptCount val="1"/>
                <c:pt idx="0">
                  <c:v>Package</c:v>
                </c:pt>
              </c:strCache>
            </c:strRef>
          </c:tx>
          <c:spPr>
            <a:solidFill>
              <a:schemeClr val="tx1">
                <a:lumMod val="75000"/>
                <a:lumOff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West Mids</c:v>
                </c:pt>
                <c:pt idx="1">
                  <c:v>All Day Trippers</c:v>
                </c:pt>
              </c:strCache>
            </c:strRef>
          </c:cat>
          <c:val>
            <c:numRef>
              <c:f>Sheet1!$C$2:$C$3</c:f>
              <c:numCache>
                <c:formatCode>0%</c:formatCode>
                <c:ptCount val="2"/>
                <c:pt idx="0">
                  <c:v>0.14000000000000001</c:v>
                </c:pt>
                <c:pt idx="1">
                  <c:v>0.25</c:v>
                </c:pt>
              </c:numCache>
            </c:numRef>
          </c:val>
        </c:ser>
        <c:dLbls>
          <c:showLegendKey val="0"/>
          <c:showVal val="1"/>
          <c:showCatName val="0"/>
          <c:showSerName val="0"/>
          <c:showPercent val="0"/>
          <c:showBubbleSize val="0"/>
        </c:dLbls>
        <c:gapWidth val="49"/>
        <c:overlap val="100"/>
        <c:axId val="561210568"/>
        <c:axId val="561234480"/>
      </c:barChart>
      <c:catAx>
        <c:axId val="561210568"/>
        <c:scaling>
          <c:orientation val="minMax"/>
        </c:scaling>
        <c:delete val="0"/>
        <c:axPos val="b"/>
        <c:numFmt formatCode="General" sourceLinked="0"/>
        <c:majorTickMark val="none"/>
        <c:minorTickMark val="none"/>
        <c:tickLblPos val="nextTo"/>
        <c:txPr>
          <a:bodyPr/>
          <a:lstStyle/>
          <a:p>
            <a:pPr>
              <a:defRPr sz="600"/>
            </a:pPr>
            <a:endParaRPr lang="en-US"/>
          </a:p>
        </c:txPr>
        <c:crossAx val="561234480"/>
        <c:crosses val="autoZero"/>
        <c:auto val="1"/>
        <c:lblAlgn val="ctr"/>
        <c:lblOffset val="100"/>
        <c:noMultiLvlLbl val="0"/>
      </c:catAx>
      <c:valAx>
        <c:axId val="561234480"/>
        <c:scaling>
          <c:orientation val="minMax"/>
        </c:scaling>
        <c:delete val="1"/>
        <c:axPos val="l"/>
        <c:numFmt formatCode="0%" sourceLinked="1"/>
        <c:majorTickMark val="none"/>
        <c:minorTickMark val="none"/>
        <c:tickLblPos val="nextTo"/>
        <c:crossAx val="561210568"/>
        <c:crosses val="autoZero"/>
        <c:crossBetween val="between"/>
      </c:valAx>
    </c:plotArea>
    <c:legend>
      <c:legendPos val="b"/>
      <c:layout>
        <c:manualLayout>
          <c:xMode val="edge"/>
          <c:yMode val="edge"/>
          <c:x val="3.2355526775007859E-2"/>
          <c:y val="0.86109621103717549"/>
          <c:w val="0.95151912756551194"/>
          <c:h val="7.0826524042985187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Air</c:v>
                </c:pt>
              </c:strCache>
            </c:strRef>
          </c:tx>
          <c:spPr>
            <a:solidFill>
              <a:srgbClr val="C0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All</c:v>
                </c:pt>
                <c:pt idx="1">
                  <c:v>Holiday</c:v>
                </c:pt>
                <c:pt idx="2">
                  <c:v>VFR</c:v>
                </c:pt>
                <c:pt idx="3">
                  <c:v>Business</c:v>
                </c:pt>
                <c:pt idx="4">
                  <c:v>Study/Misc</c:v>
                </c:pt>
              </c:strCache>
            </c:strRef>
          </c:cat>
          <c:val>
            <c:numRef>
              <c:f>Sheet1!$B$2:$B$6</c:f>
              <c:numCache>
                <c:formatCode>0%</c:formatCode>
                <c:ptCount val="5"/>
                <c:pt idx="0">
                  <c:v>0.73</c:v>
                </c:pt>
                <c:pt idx="1">
                  <c:v>0.59</c:v>
                </c:pt>
                <c:pt idx="2">
                  <c:v>0.85</c:v>
                </c:pt>
                <c:pt idx="3">
                  <c:v>0.8</c:v>
                </c:pt>
                <c:pt idx="4">
                  <c:v>0.87</c:v>
                </c:pt>
              </c:numCache>
            </c:numRef>
          </c:val>
        </c:ser>
        <c:ser>
          <c:idx val="1"/>
          <c:order val="1"/>
          <c:tx>
            <c:strRef>
              <c:f>Sheet1!$C$1</c:f>
              <c:strCache>
                <c:ptCount val="1"/>
                <c:pt idx="0">
                  <c:v>Foot</c:v>
                </c:pt>
              </c:strCache>
            </c:strRef>
          </c:tx>
          <c:spPr>
            <a:solidFill>
              <a:schemeClr val="bg2">
                <a:lumMod val="60000"/>
                <a:lumOff val="40000"/>
              </a:schemeClr>
            </a:solidFill>
          </c:spPr>
          <c:invertIfNegative val="0"/>
          <c:dLbls>
            <c:spPr>
              <a:noFill/>
              <a:ln>
                <a:noFill/>
              </a:ln>
              <a:effectLst/>
            </c:spPr>
            <c:txPr>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All</c:v>
                </c:pt>
                <c:pt idx="1">
                  <c:v>Holiday</c:v>
                </c:pt>
                <c:pt idx="2">
                  <c:v>VFR</c:v>
                </c:pt>
                <c:pt idx="3">
                  <c:v>Business</c:v>
                </c:pt>
                <c:pt idx="4">
                  <c:v>Study/Misc</c:v>
                </c:pt>
              </c:strCache>
            </c:strRef>
          </c:cat>
          <c:val>
            <c:numRef>
              <c:f>Sheet1!$C$2:$C$6</c:f>
              <c:numCache>
                <c:formatCode>0%</c:formatCode>
                <c:ptCount val="5"/>
                <c:pt idx="0">
                  <c:v>0.06</c:v>
                </c:pt>
                <c:pt idx="1">
                  <c:v>0.1</c:v>
                </c:pt>
                <c:pt idx="2">
                  <c:v>0.03</c:v>
                </c:pt>
                <c:pt idx="3">
                  <c:v>0.03</c:v>
                </c:pt>
                <c:pt idx="4">
                  <c:v>0.04</c:v>
                </c:pt>
              </c:numCache>
            </c:numRef>
          </c:val>
        </c:ser>
        <c:ser>
          <c:idx val="2"/>
          <c:order val="2"/>
          <c:tx>
            <c:strRef>
              <c:f>Sheet1!$D$1</c:f>
              <c:strCache>
                <c:ptCount val="1"/>
                <c:pt idx="0">
                  <c:v>Private Vehicle</c:v>
                </c:pt>
              </c:strCache>
            </c:strRef>
          </c:tx>
          <c:spPr>
            <a:solidFill>
              <a:schemeClr val="accent6">
                <a:lumMod val="50000"/>
              </a:schemeClr>
            </a:solidFill>
          </c:spPr>
          <c:invertIfNegative val="0"/>
          <c:dLbls>
            <c:spPr>
              <a:noFill/>
              <a:ln>
                <a:noFill/>
              </a:ln>
              <a:effectLst/>
            </c:spPr>
            <c:txPr>
              <a:bodyPr/>
              <a:lstStyle/>
              <a:p>
                <a:pPr>
                  <a:defRPr sz="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All</c:v>
                </c:pt>
                <c:pt idx="1">
                  <c:v>Holiday</c:v>
                </c:pt>
                <c:pt idx="2">
                  <c:v>VFR</c:v>
                </c:pt>
                <c:pt idx="3">
                  <c:v>Business</c:v>
                </c:pt>
                <c:pt idx="4">
                  <c:v>Study/Misc</c:v>
                </c:pt>
              </c:strCache>
            </c:strRef>
          </c:cat>
          <c:val>
            <c:numRef>
              <c:f>Sheet1!$D$2:$D$6</c:f>
              <c:numCache>
                <c:formatCode>0%</c:formatCode>
                <c:ptCount val="5"/>
                <c:pt idx="0">
                  <c:v>0.12</c:v>
                </c:pt>
                <c:pt idx="1">
                  <c:v>0.14000000000000001</c:v>
                </c:pt>
                <c:pt idx="2">
                  <c:v>0.12</c:v>
                </c:pt>
                <c:pt idx="3">
                  <c:v>0.05</c:v>
                </c:pt>
                <c:pt idx="4">
                  <c:v>0.06</c:v>
                </c:pt>
              </c:numCache>
            </c:numRef>
          </c:val>
        </c:ser>
        <c:ser>
          <c:idx val="3"/>
          <c:order val="3"/>
          <c:tx>
            <c:strRef>
              <c:f>Sheet1!$E$1</c:f>
              <c:strCache>
                <c:ptCount val="1"/>
                <c:pt idx="0">
                  <c:v>Coach</c:v>
                </c:pt>
              </c:strCache>
            </c:strRef>
          </c:tx>
          <c:spPr>
            <a:solidFill>
              <a:schemeClr val="bg1">
                <a:lumMod val="65000"/>
              </a:schemeClr>
            </a:solidFill>
          </c:spPr>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All</c:v>
                </c:pt>
                <c:pt idx="1">
                  <c:v>Holiday</c:v>
                </c:pt>
                <c:pt idx="2">
                  <c:v>VFR</c:v>
                </c:pt>
                <c:pt idx="3">
                  <c:v>Business</c:v>
                </c:pt>
                <c:pt idx="4">
                  <c:v>Study/Misc</c:v>
                </c:pt>
              </c:strCache>
            </c:strRef>
          </c:cat>
          <c:val>
            <c:numRef>
              <c:f>Sheet1!$E$2:$E$6</c:f>
              <c:numCache>
                <c:formatCode>0%</c:formatCode>
                <c:ptCount val="5"/>
                <c:pt idx="0">
                  <c:v>0.09</c:v>
                </c:pt>
                <c:pt idx="1">
                  <c:v>0.17</c:v>
                </c:pt>
                <c:pt idx="2">
                  <c:v>0.01</c:v>
                </c:pt>
                <c:pt idx="3">
                  <c:v>0.11</c:v>
                </c:pt>
                <c:pt idx="4">
                  <c:v>0.03</c:v>
                </c:pt>
              </c:numCache>
            </c:numRef>
          </c:val>
        </c:ser>
        <c:dLbls>
          <c:showLegendKey val="0"/>
          <c:showVal val="1"/>
          <c:showCatName val="0"/>
          <c:showSerName val="0"/>
          <c:showPercent val="0"/>
          <c:showBubbleSize val="0"/>
        </c:dLbls>
        <c:gapWidth val="49"/>
        <c:overlap val="100"/>
        <c:axId val="561150984"/>
        <c:axId val="561149808"/>
      </c:barChart>
      <c:catAx>
        <c:axId val="561150984"/>
        <c:scaling>
          <c:orientation val="minMax"/>
        </c:scaling>
        <c:delete val="0"/>
        <c:axPos val="b"/>
        <c:numFmt formatCode="General" sourceLinked="0"/>
        <c:majorTickMark val="none"/>
        <c:minorTickMark val="none"/>
        <c:tickLblPos val="nextTo"/>
        <c:txPr>
          <a:bodyPr/>
          <a:lstStyle/>
          <a:p>
            <a:pPr>
              <a:defRPr sz="600"/>
            </a:pPr>
            <a:endParaRPr lang="en-US"/>
          </a:p>
        </c:txPr>
        <c:crossAx val="561149808"/>
        <c:crosses val="autoZero"/>
        <c:auto val="1"/>
        <c:lblAlgn val="ctr"/>
        <c:lblOffset val="100"/>
        <c:noMultiLvlLbl val="0"/>
      </c:catAx>
      <c:valAx>
        <c:axId val="561149808"/>
        <c:scaling>
          <c:orientation val="minMax"/>
        </c:scaling>
        <c:delete val="1"/>
        <c:axPos val="l"/>
        <c:numFmt formatCode="0%" sourceLinked="1"/>
        <c:majorTickMark val="none"/>
        <c:minorTickMark val="none"/>
        <c:tickLblPos val="nextTo"/>
        <c:crossAx val="561150984"/>
        <c:crosses val="autoZero"/>
        <c:crossBetween val="between"/>
      </c:valAx>
    </c:plotArea>
    <c:legend>
      <c:legendPos val="b"/>
      <c:layout>
        <c:manualLayout>
          <c:xMode val="edge"/>
          <c:yMode val="edge"/>
          <c:x val="4.5782782545438286E-2"/>
          <c:y val="0.8367386523977568"/>
          <c:w val="0.9019016078200951"/>
          <c:h val="0.12529637989080408"/>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Aged 16-34 years</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Yorks</c:v>
                </c:pt>
                <c:pt idx="1">
                  <c:v>All Day Trippers</c:v>
                </c:pt>
              </c:strCache>
            </c:strRef>
          </c:cat>
          <c:val>
            <c:numRef>
              <c:f>Sheet1!$B$2:$B$3</c:f>
              <c:numCache>
                <c:formatCode>0%</c:formatCode>
                <c:ptCount val="2"/>
                <c:pt idx="0">
                  <c:v>0.21</c:v>
                </c:pt>
                <c:pt idx="1">
                  <c:v>0.32</c:v>
                </c:pt>
              </c:numCache>
            </c:numRef>
          </c:val>
        </c:ser>
        <c:ser>
          <c:idx val="1"/>
          <c:order val="1"/>
          <c:tx>
            <c:strRef>
              <c:f>Sheet1!$C$1</c:f>
              <c:strCache>
                <c:ptCount val="1"/>
                <c:pt idx="0">
                  <c:v>Aged 35-54 years</c:v>
                </c:pt>
              </c:strCache>
            </c:strRef>
          </c:tx>
          <c:spPr>
            <a:solidFill>
              <a:schemeClr val="accent4"/>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Yorks</c:v>
                </c:pt>
                <c:pt idx="1">
                  <c:v>All Day Trippers</c:v>
                </c:pt>
              </c:strCache>
            </c:strRef>
          </c:cat>
          <c:val>
            <c:numRef>
              <c:f>Sheet1!$C$2:$C$3</c:f>
              <c:numCache>
                <c:formatCode>0%</c:formatCode>
                <c:ptCount val="2"/>
                <c:pt idx="0">
                  <c:v>0.36</c:v>
                </c:pt>
                <c:pt idx="1">
                  <c:v>0.43</c:v>
                </c:pt>
              </c:numCache>
            </c:numRef>
          </c:val>
        </c:ser>
        <c:ser>
          <c:idx val="2"/>
          <c:order val="2"/>
          <c:tx>
            <c:strRef>
              <c:f>Sheet1!$D$1</c:f>
              <c:strCache>
                <c:ptCount val="1"/>
                <c:pt idx="0">
                  <c:v>Aged 55 years or over</c:v>
                </c:pt>
              </c:strCache>
            </c:strRef>
          </c:tx>
          <c:spPr>
            <a:solidFill>
              <a:srgbClr val="646363"/>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Yorks</c:v>
                </c:pt>
                <c:pt idx="1">
                  <c:v>All Day Trippers</c:v>
                </c:pt>
              </c:strCache>
            </c:strRef>
          </c:cat>
          <c:val>
            <c:numRef>
              <c:f>Sheet1!$D$2:$D$3</c:f>
              <c:numCache>
                <c:formatCode>0%</c:formatCode>
                <c:ptCount val="2"/>
                <c:pt idx="0">
                  <c:v>0.42</c:v>
                </c:pt>
                <c:pt idx="1">
                  <c:v>0.25</c:v>
                </c:pt>
              </c:numCache>
            </c:numRef>
          </c:val>
        </c:ser>
        <c:dLbls>
          <c:showLegendKey val="0"/>
          <c:showVal val="1"/>
          <c:showCatName val="0"/>
          <c:showSerName val="0"/>
          <c:showPercent val="0"/>
          <c:showBubbleSize val="0"/>
        </c:dLbls>
        <c:gapWidth val="49"/>
        <c:overlap val="100"/>
        <c:axId val="561224288"/>
        <c:axId val="561234872"/>
      </c:barChart>
      <c:catAx>
        <c:axId val="561224288"/>
        <c:scaling>
          <c:orientation val="minMax"/>
        </c:scaling>
        <c:delete val="0"/>
        <c:axPos val="b"/>
        <c:numFmt formatCode="General" sourceLinked="0"/>
        <c:majorTickMark val="none"/>
        <c:minorTickMark val="none"/>
        <c:tickLblPos val="nextTo"/>
        <c:txPr>
          <a:bodyPr/>
          <a:lstStyle/>
          <a:p>
            <a:pPr>
              <a:defRPr sz="600"/>
            </a:pPr>
            <a:endParaRPr lang="en-US"/>
          </a:p>
        </c:txPr>
        <c:crossAx val="561234872"/>
        <c:crosses val="autoZero"/>
        <c:auto val="1"/>
        <c:lblAlgn val="ctr"/>
        <c:lblOffset val="100"/>
        <c:noMultiLvlLbl val="0"/>
      </c:catAx>
      <c:valAx>
        <c:axId val="561234872"/>
        <c:scaling>
          <c:orientation val="minMax"/>
        </c:scaling>
        <c:delete val="1"/>
        <c:axPos val="l"/>
        <c:numFmt formatCode="0%" sourceLinked="1"/>
        <c:majorTickMark val="none"/>
        <c:minorTickMark val="none"/>
        <c:tickLblPos val="nextTo"/>
        <c:crossAx val="561224288"/>
        <c:crosses val="autoZero"/>
        <c:crossBetween val="between"/>
      </c:valAx>
    </c:plotArea>
    <c:legend>
      <c:legendPos val="b"/>
      <c:layout>
        <c:manualLayout>
          <c:xMode val="edge"/>
          <c:yMode val="edge"/>
          <c:x val="0"/>
          <c:y val="0.86597901418973122"/>
          <c:w val="1"/>
          <c:h val="0.13273953983345216"/>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Male</c:v>
                </c:pt>
              </c:strCache>
            </c:strRef>
          </c:tx>
          <c:spPr>
            <a:solidFill>
              <a:schemeClr val="accent5"/>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Yorks</c:v>
                </c:pt>
                <c:pt idx="1">
                  <c:v>All Day Trippers</c:v>
                </c:pt>
              </c:strCache>
            </c:strRef>
          </c:cat>
          <c:val>
            <c:numRef>
              <c:f>Sheet1!$B$2:$B$3</c:f>
              <c:numCache>
                <c:formatCode>0%</c:formatCode>
                <c:ptCount val="2"/>
                <c:pt idx="0">
                  <c:v>0.56999999999999995</c:v>
                </c:pt>
                <c:pt idx="1">
                  <c:v>0.51</c:v>
                </c:pt>
              </c:numCache>
            </c:numRef>
          </c:val>
        </c:ser>
        <c:ser>
          <c:idx val="1"/>
          <c:order val="1"/>
          <c:tx>
            <c:strRef>
              <c:f>Sheet1!$C$1</c:f>
              <c:strCache>
                <c:ptCount val="1"/>
                <c:pt idx="0">
                  <c:v>Female</c:v>
                </c:pt>
              </c:strCache>
            </c:strRef>
          </c:tx>
          <c:spPr>
            <a:solidFill>
              <a:schemeClr val="accent2">
                <a:lumMod val="40000"/>
                <a:lumOff val="6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Yorks</c:v>
                </c:pt>
                <c:pt idx="1">
                  <c:v>All Day Trippers</c:v>
                </c:pt>
              </c:strCache>
            </c:strRef>
          </c:cat>
          <c:val>
            <c:numRef>
              <c:f>Sheet1!$C$2:$C$3</c:f>
              <c:numCache>
                <c:formatCode>0%</c:formatCode>
                <c:ptCount val="2"/>
                <c:pt idx="0">
                  <c:v>0.43</c:v>
                </c:pt>
                <c:pt idx="1">
                  <c:v>0.49</c:v>
                </c:pt>
              </c:numCache>
            </c:numRef>
          </c:val>
        </c:ser>
        <c:dLbls>
          <c:showLegendKey val="0"/>
          <c:showVal val="1"/>
          <c:showCatName val="0"/>
          <c:showSerName val="0"/>
          <c:showPercent val="0"/>
          <c:showBubbleSize val="0"/>
        </c:dLbls>
        <c:gapWidth val="49"/>
        <c:overlap val="100"/>
        <c:axId val="561208608"/>
        <c:axId val="561207040"/>
      </c:barChart>
      <c:catAx>
        <c:axId val="561208608"/>
        <c:scaling>
          <c:orientation val="minMax"/>
        </c:scaling>
        <c:delete val="0"/>
        <c:axPos val="b"/>
        <c:numFmt formatCode="General" sourceLinked="0"/>
        <c:majorTickMark val="none"/>
        <c:minorTickMark val="none"/>
        <c:tickLblPos val="nextTo"/>
        <c:txPr>
          <a:bodyPr/>
          <a:lstStyle/>
          <a:p>
            <a:pPr>
              <a:defRPr sz="600"/>
            </a:pPr>
            <a:endParaRPr lang="en-US"/>
          </a:p>
        </c:txPr>
        <c:crossAx val="561207040"/>
        <c:crosses val="autoZero"/>
        <c:auto val="1"/>
        <c:lblAlgn val="ctr"/>
        <c:lblOffset val="100"/>
        <c:noMultiLvlLbl val="0"/>
      </c:catAx>
      <c:valAx>
        <c:axId val="561207040"/>
        <c:scaling>
          <c:orientation val="minMax"/>
        </c:scaling>
        <c:delete val="1"/>
        <c:axPos val="l"/>
        <c:numFmt formatCode="0%" sourceLinked="1"/>
        <c:majorTickMark val="none"/>
        <c:minorTickMark val="none"/>
        <c:tickLblPos val="nextTo"/>
        <c:crossAx val="561208608"/>
        <c:crosses val="autoZero"/>
        <c:crossBetween val="between"/>
      </c:valAx>
    </c:plotArea>
    <c:legend>
      <c:legendPos val="b"/>
      <c:layout>
        <c:manualLayout>
          <c:xMode val="edge"/>
          <c:yMode val="edge"/>
          <c:x val="0.12554654137407381"/>
          <c:y val="0.83161726544551828"/>
          <c:w val="0.71784440182327502"/>
          <c:h val="7.4052432517661734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Air</c:v>
                </c:pt>
              </c:strCache>
            </c:strRef>
          </c:tx>
          <c:spPr>
            <a:solidFill>
              <a:srgbClr val="C0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Yorks</c:v>
                </c:pt>
                <c:pt idx="1">
                  <c:v>All Day Trippers</c:v>
                </c:pt>
              </c:strCache>
            </c:strRef>
          </c:cat>
          <c:val>
            <c:numRef>
              <c:f>Sheet1!$B$2:$B$3</c:f>
              <c:numCache>
                <c:formatCode>0%</c:formatCode>
                <c:ptCount val="2"/>
                <c:pt idx="0">
                  <c:v>0.67</c:v>
                </c:pt>
                <c:pt idx="1">
                  <c:v>0.59</c:v>
                </c:pt>
              </c:numCache>
            </c:numRef>
          </c:val>
        </c:ser>
        <c:ser>
          <c:idx val="1"/>
          <c:order val="1"/>
          <c:tx>
            <c:strRef>
              <c:f>Sheet1!$C$1</c:f>
              <c:strCache>
                <c:ptCount val="1"/>
                <c:pt idx="0">
                  <c:v>Foot</c:v>
                </c:pt>
              </c:strCache>
            </c:strRef>
          </c:tx>
          <c:spPr>
            <a:solidFill>
              <a:schemeClr val="bg2">
                <a:lumMod val="60000"/>
                <a:lumOff val="4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Yorks</c:v>
                </c:pt>
                <c:pt idx="1">
                  <c:v>All Day Trippers</c:v>
                </c:pt>
              </c:strCache>
            </c:strRef>
          </c:cat>
          <c:val>
            <c:numRef>
              <c:f>Sheet1!$C$2:$C$3</c:f>
              <c:numCache>
                <c:formatCode>0%</c:formatCode>
                <c:ptCount val="2"/>
                <c:pt idx="0">
                  <c:v>0.05</c:v>
                </c:pt>
                <c:pt idx="1">
                  <c:v>0.1</c:v>
                </c:pt>
              </c:numCache>
            </c:numRef>
          </c:val>
        </c:ser>
        <c:ser>
          <c:idx val="2"/>
          <c:order val="2"/>
          <c:tx>
            <c:strRef>
              <c:f>Sheet1!$D$1</c:f>
              <c:strCache>
                <c:ptCount val="1"/>
                <c:pt idx="0">
                  <c:v>Private Vehicle</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Yorks</c:v>
                </c:pt>
                <c:pt idx="1">
                  <c:v>All Day Trippers</c:v>
                </c:pt>
              </c:strCache>
            </c:strRef>
          </c:cat>
          <c:val>
            <c:numRef>
              <c:f>Sheet1!$D$2:$D$3</c:f>
              <c:numCache>
                <c:formatCode>0%</c:formatCode>
                <c:ptCount val="2"/>
                <c:pt idx="0">
                  <c:v>0.25</c:v>
                </c:pt>
                <c:pt idx="1">
                  <c:v>0.14000000000000001</c:v>
                </c:pt>
              </c:numCache>
            </c:numRef>
          </c:val>
        </c:ser>
        <c:ser>
          <c:idx val="3"/>
          <c:order val="3"/>
          <c:tx>
            <c:strRef>
              <c:f>Sheet1!$E$1</c:f>
              <c:strCache>
                <c:ptCount val="1"/>
                <c:pt idx="0">
                  <c:v>Coach</c:v>
                </c:pt>
              </c:strCache>
            </c:strRef>
          </c:tx>
          <c:spPr>
            <a:solidFill>
              <a:schemeClr val="bg1">
                <a:lumMod val="6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Yorks</c:v>
                </c:pt>
                <c:pt idx="1">
                  <c:v>All Day Trippers</c:v>
                </c:pt>
              </c:strCache>
            </c:strRef>
          </c:cat>
          <c:val>
            <c:numRef>
              <c:f>Sheet1!$E$2:$E$3</c:f>
              <c:numCache>
                <c:formatCode>0%</c:formatCode>
                <c:ptCount val="2"/>
                <c:pt idx="0">
                  <c:v>0.03</c:v>
                </c:pt>
                <c:pt idx="1">
                  <c:v>0.17</c:v>
                </c:pt>
              </c:numCache>
            </c:numRef>
          </c:val>
        </c:ser>
        <c:dLbls>
          <c:showLegendKey val="0"/>
          <c:showVal val="1"/>
          <c:showCatName val="0"/>
          <c:showSerName val="0"/>
          <c:showPercent val="0"/>
          <c:showBubbleSize val="0"/>
        </c:dLbls>
        <c:gapWidth val="49"/>
        <c:overlap val="100"/>
        <c:axId val="561235264"/>
        <c:axId val="561228208"/>
      </c:barChart>
      <c:catAx>
        <c:axId val="561235264"/>
        <c:scaling>
          <c:orientation val="minMax"/>
        </c:scaling>
        <c:delete val="0"/>
        <c:axPos val="b"/>
        <c:numFmt formatCode="General" sourceLinked="0"/>
        <c:majorTickMark val="none"/>
        <c:minorTickMark val="none"/>
        <c:tickLblPos val="nextTo"/>
        <c:txPr>
          <a:bodyPr/>
          <a:lstStyle/>
          <a:p>
            <a:pPr>
              <a:defRPr sz="600"/>
            </a:pPr>
            <a:endParaRPr lang="en-US"/>
          </a:p>
        </c:txPr>
        <c:crossAx val="561228208"/>
        <c:crosses val="autoZero"/>
        <c:auto val="1"/>
        <c:lblAlgn val="ctr"/>
        <c:lblOffset val="100"/>
        <c:noMultiLvlLbl val="0"/>
      </c:catAx>
      <c:valAx>
        <c:axId val="561228208"/>
        <c:scaling>
          <c:orientation val="minMax"/>
        </c:scaling>
        <c:delete val="1"/>
        <c:axPos val="l"/>
        <c:numFmt formatCode="0%" sourceLinked="1"/>
        <c:majorTickMark val="none"/>
        <c:minorTickMark val="none"/>
        <c:tickLblPos val="nextTo"/>
        <c:crossAx val="561235264"/>
        <c:crosses val="autoZero"/>
        <c:crossBetween val="between"/>
      </c:valAx>
    </c:plotArea>
    <c:legend>
      <c:legendPos val="b"/>
      <c:layout>
        <c:manualLayout>
          <c:xMode val="edge"/>
          <c:yMode val="edge"/>
          <c:x val="4.5782782545438286E-2"/>
          <c:y val="0.8367386523977568"/>
          <c:w val="0.95035770902360273"/>
          <c:h val="0.12529637989080408"/>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3.6124237384326768E-2"/>
          <c:w val="0.80815904117796999"/>
          <c:h val="0.96214854649787962"/>
        </c:manualLayout>
      </c:layout>
      <c:pieChart>
        <c:varyColors val="1"/>
        <c:ser>
          <c:idx val="0"/>
          <c:order val="0"/>
          <c:tx>
            <c:strRef>
              <c:f>Sheet1!$B$1</c:f>
              <c:strCache>
                <c:ptCount val="1"/>
                <c:pt idx="0">
                  <c:v>Series 1</c:v>
                </c:pt>
              </c:strCache>
            </c:strRef>
          </c:tx>
          <c:dPt>
            <c:idx val="0"/>
            <c:bubble3D val="0"/>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4142693139659945"/>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Yorks</c:v>
                </c:pt>
                <c:pt idx="1">
                  <c:v>All Day Trippers</c:v>
                </c:pt>
              </c:strCache>
            </c:strRef>
          </c:cat>
          <c:val>
            <c:numRef>
              <c:f>Sheet1!$B$2:$B$3</c:f>
              <c:numCache>
                <c:formatCode>0%</c:formatCode>
                <c:ptCount val="2"/>
                <c:pt idx="0">
                  <c:v>0.05</c:v>
                </c:pt>
                <c:pt idx="1">
                  <c:v>0.2</c:v>
                </c:pt>
              </c:numCache>
            </c:numRef>
          </c:val>
        </c:ser>
        <c:ser>
          <c:idx val="1"/>
          <c:order val="1"/>
          <c:tx>
            <c:strRef>
              <c:f>Sheet1!$C$1</c:f>
              <c:strCache>
                <c:ptCount val="1"/>
                <c:pt idx="0">
                  <c:v>4-7 nights</c:v>
                </c:pt>
              </c:strCache>
            </c:strRef>
          </c:tx>
          <c:spPr>
            <a:solidFill>
              <a:schemeClr val="accent6">
                <a:lumMod val="75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Yorks</c:v>
                </c:pt>
                <c:pt idx="1">
                  <c:v>All Day Trippers</c:v>
                </c:pt>
              </c:strCache>
            </c:strRef>
          </c:cat>
          <c:val>
            <c:numRef>
              <c:f>Sheet1!$C$2:$C$3</c:f>
              <c:numCache>
                <c:formatCode>0%</c:formatCode>
                <c:ptCount val="2"/>
                <c:pt idx="0">
                  <c:v>0.33</c:v>
                </c:pt>
                <c:pt idx="1">
                  <c:v>0.45</c:v>
                </c:pt>
              </c:numCache>
            </c:numRef>
          </c:val>
        </c:ser>
        <c:ser>
          <c:idx val="2"/>
          <c:order val="2"/>
          <c:tx>
            <c:strRef>
              <c:f>Sheet1!$D$1</c:f>
              <c:strCache>
                <c:ptCount val="1"/>
                <c:pt idx="0">
                  <c:v>8-14 nights</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Yorks</c:v>
                </c:pt>
                <c:pt idx="1">
                  <c:v>All Day Trippers</c:v>
                </c:pt>
              </c:strCache>
            </c:strRef>
          </c:cat>
          <c:val>
            <c:numRef>
              <c:f>Sheet1!$D$2:$D$3</c:f>
              <c:numCache>
                <c:formatCode>0%</c:formatCode>
                <c:ptCount val="2"/>
                <c:pt idx="0">
                  <c:v>0.32</c:v>
                </c:pt>
                <c:pt idx="1">
                  <c:v>0.25</c:v>
                </c:pt>
              </c:numCache>
            </c:numRef>
          </c:val>
        </c:ser>
        <c:ser>
          <c:idx val="3"/>
          <c:order val="3"/>
          <c:tx>
            <c:strRef>
              <c:f>Sheet1!$E$1</c:f>
              <c:strCache>
                <c:ptCount val="1"/>
                <c:pt idx="0">
                  <c:v>15+ nights</c:v>
                </c:pt>
              </c:strCache>
            </c:strRef>
          </c:tx>
          <c:spPr>
            <a:solidFill>
              <a:schemeClr val="accent6">
                <a:lumMod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Yorks</c:v>
                </c:pt>
                <c:pt idx="1">
                  <c:v>All Day Trippers</c:v>
                </c:pt>
              </c:strCache>
            </c:strRef>
          </c:cat>
          <c:val>
            <c:numRef>
              <c:f>Sheet1!$E$2:$E$3</c:f>
              <c:numCache>
                <c:formatCode>0%</c:formatCode>
                <c:ptCount val="2"/>
                <c:pt idx="0">
                  <c:v>0.31</c:v>
                </c:pt>
                <c:pt idx="1">
                  <c:v>0.11</c:v>
                </c:pt>
              </c:numCache>
            </c:numRef>
          </c:val>
        </c:ser>
        <c:dLbls>
          <c:showLegendKey val="0"/>
          <c:showVal val="1"/>
          <c:showCatName val="0"/>
          <c:showSerName val="0"/>
          <c:showPercent val="0"/>
          <c:showBubbleSize val="0"/>
        </c:dLbls>
        <c:gapWidth val="49"/>
        <c:overlap val="100"/>
        <c:axId val="561225464"/>
        <c:axId val="561223896"/>
      </c:barChart>
      <c:catAx>
        <c:axId val="561225464"/>
        <c:scaling>
          <c:orientation val="minMax"/>
        </c:scaling>
        <c:delete val="0"/>
        <c:axPos val="b"/>
        <c:numFmt formatCode="General" sourceLinked="0"/>
        <c:majorTickMark val="none"/>
        <c:minorTickMark val="none"/>
        <c:tickLblPos val="nextTo"/>
        <c:txPr>
          <a:bodyPr/>
          <a:lstStyle/>
          <a:p>
            <a:pPr>
              <a:defRPr sz="600"/>
            </a:pPr>
            <a:endParaRPr lang="en-US"/>
          </a:p>
        </c:txPr>
        <c:crossAx val="561223896"/>
        <c:crosses val="autoZero"/>
        <c:auto val="1"/>
        <c:lblAlgn val="ctr"/>
        <c:lblOffset val="100"/>
        <c:noMultiLvlLbl val="0"/>
      </c:catAx>
      <c:valAx>
        <c:axId val="561223896"/>
        <c:scaling>
          <c:orientation val="minMax"/>
        </c:scaling>
        <c:delete val="1"/>
        <c:axPos val="l"/>
        <c:numFmt formatCode="0%" sourceLinked="1"/>
        <c:majorTickMark val="none"/>
        <c:minorTickMark val="none"/>
        <c:tickLblPos val="nextTo"/>
        <c:crossAx val="561225464"/>
        <c:crosses val="autoZero"/>
        <c:crossBetween val="between"/>
      </c:valAx>
    </c:plotArea>
    <c:legend>
      <c:legendPos val="b"/>
      <c:layout>
        <c:manualLayout>
          <c:xMode val="edge"/>
          <c:yMode val="edge"/>
          <c:x val="7.3207749308097495E-4"/>
          <c:y val="0.82242583171200334"/>
          <c:w val="0.99926800219562939"/>
          <c:h val="9.6683317223143689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6386616858499"/>
          <c:y val="5.6335256474622723E-2"/>
          <c:w val="0.84086570032785413"/>
          <c:h val="0.75853679971020649"/>
        </c:manualLayout>
      </c:layout>
      <c:barChart>
        <c:barDir val="bar"/>
        <c:grouping val="stacked"/>
        <c:varyColors val="0"/>
        <c:ser>
          <c:idx val="0"/>
          <c:order val="0"/>
          <c:tx>
            <c:strRef>
              <c:f>Sheet1!$B$1</c:f>
              <c:strCache>
                <c:ptCount val="1"/>
                <c:pt idx="0">
                  <c:v>France</c:v>
                </c:pt>
              </c:strCache>
            </c:strRef>
          </c:tx>
          <c:spPr>
            <a:solidFill>
              <a:srgbClr val="00B05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Yorks</c:v>
                </c:pt>
                <c:pt idx="1">
                  <c:v>All Day Trippers</c:v>
                </c:pt>
              </c:strCache>
            </c:strRef>
          </c:cat>
          <c:val>
            <c:numRef>
              <c:f>Sheet1!$B$2:$B$3</c:f>
              <c:numCache>
                <c:formatCode>0%</c:formatCode>
                <c:ptCount val="2"/>
                <c:pt idx="0">
                  <c:v>0.08</c:v>
                </c:pt>
                <c:pt idx="1">
                  <c:v>0.14000000000000001</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Yorks</c:v>
                </c:pt>
                <c:pt idx="1">
                  <c:v>All Day Trippers</c:v>
                </c:pt>
              </c:strCache>
            </c:strRef>
          </c:cat>
          <c:val>
            <c:numRef>
              <c:f>Sheet1!$C$2:$C$3</c:f>
              <c:numCache>
                <c:formatCode>0%</c:formatCode>
                <c:ptCount val="2"/>
                <c:pt idx="0">
                  <c:v>0.11</c:v>
                </c:pt>
                <c:pt idx="1">
                  <c:v>0.15</c:v>
                </c:pt>
              </c:numCache>
            </c:numRef>
          </c:val>
        </c:ser>
        <c:ser>
          <c:idx val="2"/>
          <c:order val="2"/>
          <c:tx>
            <c:strRef>
              <c:f>Sheet1!$D$1</c:f>
              <c:strCache>
                <c:ptCount val="1"/>
                <c:pt idx="0">
                  <c:v>Germany</c:v>
                </c:pt>
              </c:strCache>
            </c:strRef>
          </c:tx>
          <c:spPr>
            <a:solidFill>
              <a:schemeClr val="accent6">
                <a:lumMod val="7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Yorks</c:v>
                </c:pt>
                <c:pt idx="1">
                  <c:v>All Day Trippers</c:v>
                </c:pt>
              </c:strCache>
            </c:strRef>
          </c:cat>
          <c:val>
            <c:numRef>
              <c:f>Sheet1!$D$2:$D$3</c:f>
              <c:numCache>
                <c:formatCode>0%</c:formatCode>
                <c:ptCount val="2"/>
                <c:pt idx="0">
                  <c:v>0.12</c:v>
                </c:pt>
                <c:pt idx="1">
                  <c:v>0.14000000000000001</c:v>
                </c:pt>
              </c:numCache>
            </c:numRef>
          </c:val>
        </c:ser>
        <c:ser>
          <c:idx val="3"/>
          <c:order val="3"/>
          <c:tx>
            <c:strRef>
              <c:f>Sheet1!$E$1</c:f>
              <c:strCache>
                <c:ptCount val="1"/>
                <c:pt idx="0">
                  <c:v>Nordics</c:v>
                </c:pt>
              </c:strCache>
            </c:strRef>
          </c:tx>
          <c:spPr>
            <a:solidFill>
              <a:schemeClr val="accent5">
                <a:lumMod val="40000"/>
                <a:lumOff val="60000"/>
              </a:schemeClr>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Yorks</c:v>
                </c:pt>
                <c:pt idx="1">
                  <c:v>All Day Trippers</c:v>
                </c:pt>
              </c:strCache>
            </c:strRef>
          </c:cat>
          <c:val>
            <c:numRef>
              <c:f>Sheet1!$E$2:$E$3</c:f>
              <c:numCache>
                <c:formatCode>0%</c:formatCode>
                <c:ptCount val="2"/>
                <c:pt idx="0">
                  <c:v>0.03</c:v>
                </c:pt>
                <c:pt idx="1">
                  <c:v>0.06</c:v>
                </c:pt>
              </c:numCache>
            </c:numRef>
          </c:val>
        </c:ser>
        <c:ser>
          <c:idx val="4"/>
          <c:order val="4"/>
          <c:tx>
            <c:strRef>
              <c:f>Sheet1!$F$1</c:f>
              <c:strCache>
                <c:ptCount val="1"/>
                <c:pt idx="0">
                  <c:v>Italy</c:v>
                </c:pt>
              </c:strCache>
            </c:strRef>
          </c:tx>
          <c:spPr>
            <a:solidFill>
              <a:schemeClr val="bg2">
                <a:lumMod val="75000"/>
              </a:schemeClr>
            </a:solidFill>
          </c:spPr>
          <c:invertIfNegative val="0"/>
          <c:dLbls>
            <c:spPr>
              <a:noFill/>
              <a:ln>
                <a:noFill/>
              </a:ln>
              <a:effectLst/>
            </c:spPr>
            <c:txPr>
              <a:bodyPr/>
              <a:lstStyle/>
              <a:p>
                <a:pPr>
                  <a:defRPr sz="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Yorks</c:v>
                </c:pt>
                <c:pt idx="1">
                  <c:v>All Day Trippers</c:v>
                </c:pt>
              </c:strCache>
            </c:strRef>
          </c:cat>
          <c:val>
            <c:numRef>
              <c:f>Sheet1!$F$2:$F$3</c:f>
              <c:numCache>
                <c:formatCode>0%</c:formatCode>
                <c:ptCount val="2"/>
                <c:pt idx="0">
                  <c:v>0.05</c:v>
                </c:pt>
                <c:pt idx="1">
                  <c:v>0.04</c:v>
                </c:pt>
              </c:numCache>
            </c:numRef>
          </c:val>
        </c:ser>
        <c:ser>
          <c:idx val="5"/>
          <c:order val="5"/>
          <c:tx>
            <c:strRef>
              <c:f>Sheet1!$G$1</c:f>
              <c:strCache>
                <c:ptCount val="1"/>
                <c:pt idx="0">
                  <c:v>Spain</c:v>
                </c:pt>
              </c:strCache>
            </c:strRef>
          </c:tx>
          <c:spPr>
            <a:solidFill>
              <a:schemeClr val="bg2">
                <a:lumMod val="60000"/>
                <a:lumOff val="40000"/>
              </a:schemeClr>
            </a:solidFill>
          </c:spPr>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Yorks</c:v>
                </c:pt>
                <c:pt idx="1">
                  <c:v>All Day Trippers</c:v>
                </c:pt>
              </c:strCache>
            </c:strRef>
          </c:cat>
          <c:val>
            <c:numRef>
              <c:f>Sheet1!$G$2:$G$3</c:f>
              <c:numCache>
                <c:formatCode>0%</c:formatCode>
                <c:ptCount val="2"/>
                <c:pt idx="0">
                  <c:v>7.0000000000000007E-2</c:v>
                </c:pt>
                <c:pt idx="1">
                  <c:v>0.03</c:v>
                </c:pt>
              </c:numCache>
            </c:numRef>
          </c:val>
        </c:ser>
        <c:ser>
          <c:idx val="6"/>
          <c:order val="6"/>
          <c:tx>
            <c:strRef>
              <c:f>Sheet1!$H$1</c:f>
              <c:strCache>
                <c:ptCount val="1"/>
                <c:pt idx="0">
                  <c:v>Netherlands</c:v>
                </c:pt>
              </c:strCache>
            </c:strRef>
          </c:tx>
          <c:spPr>
            <a:solidFill>
              <a:srgbClr val="FFC000"/>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Yorks</c:v>
                </c:pt>
                <c:pt idx="1">
                  <c:v>All Day Trippers</c:v>
                </c:pt>
              </c:strCache>
            </c:strRef>
          </c:cat>
          <c:val>
            <c:numRef>
              <c:f>Sheet1!$H$2:$H$3</c:f>
              <c:numCache>
                <c:formatCode>0%</c:formatCode>
                <c:ptCount val="2"/>
                <c:pt idx="0">
                  <c:v>0.08</c:v>
                </c:pt>
                <c:pt idx="1">
                  <c:v>0.06</c:v>
                </c:pt>
              </c:numCache>
            </c:numRef>
          </c:val>
        </c:ser>
        <c:ser>
          <c:idx val="7"/>
          <c:order val="7"/>
          <c:tx>
            <c:strRef>
              <c:f>Sheet1!$I$1</c:f>
              <c:strCache>
                <c:ptCount val="1"/>
                <c:pt idx="0">
                  <c:v>Australia</c:v>
                </c:pt>
              </c:strCache>
            </c:strRef>
          </c:tx>
          <c:spPr>
            <a:solidFill>
              <a:schemeClr val="accent2">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Yorks</c:v>
                </c:pt>
                <c:pt idx="1">
                  <c:v>All Day Trippers</c:v>
                </c:pt>
              </c:strCache>
            </c:strRef>
          </c:cat>
          <c:val>
            <c:numRef>
              <c:f>Sheet1!$I$2:$I$3</c:f>
              <c:numCache>
                <c:formatCode>0%</c:formatCode>
                <c:ptCount val="2"/>
                <c:pt idx="0">
                  <c:v>0.09</c:v>
                </c:pt>
                <c:pt idx="1">
                  <c:v>0.04</c:v>
                </c:pt>
              </c:numCache>
            </c:numRef>
          </c:val>
        </c:ser>
        <c:ser>
          <c:idx val="8"/>
          <c:order val="8"/>
          <c:tx>
            <c:strRef>
              <c:f>Sheet1!$J$1</c:f>
              <c:strCache>
                <c:ptCount val="1"/>
                <c:pt idx="0">
                  <c:v>China</c:v>
                </c:pt>
              </c:strCache>
            </c:strRef>
          </c:tx>
          <c:spPr>
            <a:solidFill>
              <a:schemeClr val="accent2">
                <a:lumMod val="20000"/>
                <a:lumOff val="80000"/>
              </a:schemeClr>
            </a:solidFill>
          </c:spPr>
          <c:invertIfNegative val="0"/>
          <c:dLbls>
            <c:delete val="1"/>
          </c:dLbls>
          <c:cat>
            <c:strRef>
              <c:f>Sheet1!$A$2:$A$3</c:f>
              <c:strCache>
                <c:ptCount val="2"/>
                <c:pt idx="0">
                  <c:v>Day Trippers from Yorks</c:v>
                </c:pt>
                <c:pt idx="1">
                  <c:v>All Day Trippers</c:v>
                </c:pt>
              </c:strCache>
            </c:strRef>
          </c:cat>
          <c:val>
            <c:numRef>
              <c:f>Sheet1!$J$2:$J$3</c:f>
              <c:numCache>
                <c:formatCode>0%</c:formatCode>
                <c:ptCount val="2"/>
                <c:pt idx="0">
                  <c:v>0.01</c:v>
                </c:pt>
                <c:pt idx="1">
                  <c:v>0.01</c:v>
                </c:pt>
              </c:numCache>
            </c:numRef>
          </c:val>
        </c:ser>
        <c:ser>
          <c:idx val="9"/>
          <c:order val="9"/>
          <c:tx>
            <c:strRef>
              <c:f>Sheet1!$K$1</c:f>
              <c:strCache>
                <c:ptCount val="1"/>
                <c:pt idx="0">
                  <c:v>Other</c:v>
                </c:pt>
              </c:strCache>
            </c:strRef>
          </c:tx>
          <c:spPr>
            <a:solidFill>
              <a:schemeClr val="bg1">
                <a:lumMod val="8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Yorks</c:v>
                </c:pt>
                <c:pt idx="1">
                  <c:v>All Day Trippers</c:v>
                </c:pt>
              </c:strCache>
            </c:strRef>
          </c:cat>
          <c:val>
            <c:numRef>
              <c:f>Sheet1!$K$2:$K$3</c:f>
              <c:numCache>
                <c:formatCode>0%</c:formatCode>
                <c:ptCount val="2"/>
                <c:pt idx="0">
                  <c:v>0.36</c:v>
                </c:pt>
                <c:pt idx="1">
                  <c:v>0.33</c:v>
                </c:pt>
              </c:numCache>
            </c:numRef>
          </c:val>
        </c:ser>
        <c:dLbls>
          <c:showLegendKey val="0"/>
          <c:showVal val="1"/>
          <c:showCatName val="0"/>
          <c:showSerName val="0"/>
          <c:showPercent val="0"/>
          <c:showBubbleSize val="0"/>
        </c:dLbls>
        <c:gapWidth val="49"/>
        <c:overlap val="100"/>
        <c:axId val="561233304"/>
        <c:axId val="561232128"/>
      </c:barChart>
      <c:catAx>
        <c:axId val="561233304"/>
        <c:scaling>
          <c:orientation val="minMax"/>
        </c:scaling>
        <c:delete val="0"/>
        <c:axPos val="l"/>
        <c:numFmt formatCode="General" sourceLinked="0"/>
        <c:majorTickMark val="none"/>
        <c:minorTickMark val="none"/>
        <c:tickLblPos val="nextTo"/>
        <c:txPr>
          <a:bodyPr/>
          <a:lstStyle/>
          <a:p>
            <a:pPr>
              <a:defRPr sz="700"/>
            </a:pPr>
            <a:endParaRPr lang="en-US"/>
          </a:p>
        </c:txPr>
        <c:crossAx val="561232128"/>
        <c:crosses val="autoZero"/>
        <c:auto val="1"/>
        <c:lblAlgn val="ctr"/>
        <c:lblOffset val="100"/>
        <c:noMultiLvlLbl val="0"/>
      </c:catAx>
      <c:valAx>
        <c:axId val="561232128"/>
        <c:scaling>
          <c:orientation val="minMax"/>
          <c:max val="1"/>
        </c:scaling>
        <c:delete val="1"/>
        <c:axPos val="b"/>
        <c:numFmt formatCode="0%" sourceLinked="1"/>
        <c:majorTickMark val="out"/>
        <c:minorTickMark val="none"/>
        <c:tickLblPos val="nextTo"/>
        <c:crossAx val="561233304"/>
        <c:crosses val="autoZero"/>
        <c:crossBetween val="between"/>
      </c:valAx>
    </c:plotArea>
    <c:legend>
      <c:legendPos val="b"/>
      <c:layout>
        <c:manualLayout>
          <c:xMode val="edge"/>
          <c:yMode val="edge"/>
          <c:x val="0.12708242353688706"/>
          <c:y val="0.86174574901562351"/>
          <c:w val="0.7633755648195728"/>
          <c:h val="9.5024013693289222E-2"/>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Jan-Mar</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Yorks</c:v>
                </c:pt>
                <c:pt idx="1">
                  <c:v>All Day Trippers</c:v>
                </c:pt>
              </c:strCache>
            </c:strRef>
          </c:cat>
          <c:val>
            <c:numRef>
              <c:f>Sheet1!$B$2:$B$3</c:f>
              <c:numCache>
                <c:formatCode>0%</c:formatCode>
                <c:ptCount val="2"/>
                <c:pt idx="0">
                  <c:v>0.16</c:v>
                </c:pt>
                <c:pt idx="1">
                  <c:v>0.15</c:v>
                </c:pt>
              </c:numCache>
            </c:numRef>
          </c:val>
        </c:ser>
        <c:ser>
          <c:idx val="1"/>
          <c:order val="1"/>
          <c:tx>
            <c:strRef>
              <c:f>Sheet1!$C$1</c:f>
              <c:strCache>
                <c:ptCount val="1"/>
                <c:pt idx="0">
                  <c:v>Apr-Jun</c:v>
                </c:pt>
              </c:strCache>
            </c:strRef>
          </c:tx>
          <c:spPr>
            <a:solidFill>
              <a:srgbClr val="FFC00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Yorks</c:v>
                </c:pt>
                <c:pt idx="1">
                  <c:v>All Day Trippers</c:v>
                </c:pt>
              </c:strCache>
            </c:strRef>
          </c:cat>
          <c:val>
            <c:numRef>
              <c:f>Sheet1!$C$2:$C$3</c:f>
              <c:numCache>
                <c:formatCode>0%</c:formatCode>
                <c:ptCount val="2"/>
                <c:pt idx="0">
                  <c:v>0.35</c:v>
                </c:pt>
                <c:pt idx="1">
                  <c:v>0.32</c:v>
                </c:pt>
              </c:numCache>
            </c:numRef>
          </c:val>
        </c:ser>
        <c:ser>
          <c:idx val="2"/>
          <c:order val="2"/>
          <c:tx>
            <c:strRef>
              <c:f>Sheet1!$D$1</c:f>
              <c:strCache>
                <c:ptCount val="1"/>
                <c:pt idx="0">
                  <c:v>Jul-Sep</c:v>
                </c:pt>
              </c:strCache>
            </c:strRef>
          </c:tx>
          <c:spPr>
            <a:solidFill>
              <a:srgbClr val="00B05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Yorks</c:v>
                </c:pt>
                <c:pt idx="1">
                  <c:v>All Day Trippers</c:v>
                </c:pt>
              </c:strCache>
            </c:strRef>
          </c:cat>
          <c:val>
            <c:numRef>
              <c:f>Sheet1!$D$2:$D$3</c:f>
              <c:numCache>
                <c:formatCode>0%</c:formatCode>
                <c:ptCount val="2"/>
                <c:pt idx="0">
                  <c:v>0.44</c:v>
                </c:pt>
                <c:pt idx="1">
                  <c:v>0.38</c:v>
                </c:pt>
              </c:numCache>
            </c:numRef>
          </c:val>
        </c:ser>
        <c:ser>
          <c:idx val="3"/>
          <c:order val="3"/>
          <c:tx>
            <c:strRef>
              <c:f>Sheet1!$E$1</c:f>
              <c:strCache>
                <c:ptCount val="1"/>
                <c:pt idx="0">
                  <c:v>Oct-Dec</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Yorks</c:v>
                </c:pt>
                <c:pt idx="1">
                  <c:v>All Day Trippers</c:v>
                </c:pt>
              </c:strCache>
            </c:strRef>
          </c:cat>
          <c:val>
            <c:numRef>
              <c:f>Sheet1!$E$2:$E$3</c:f>
              <c:numCache>
                <c:formatCode>0%</c:formatCode>
                <c:ptCount val="2"/>
                <c:pt idx="0">
                  <c:v>7.0000000000000007E-2</c:v>
                </c:pt>
                <c:pt idx="1">
                  <c:v>0.16</c:v>
                </c:pt>
              </c:numCache>
            </c:numRef>
          </c:val>
        </c:ser>
        <c:dLbls>
          <c:showLegendKey val="0"/>
          <c:showVal val="1"/>
          <c:showCatName val="0"/>
          <c:showSerName val="0"/>
          <c:showPercent val="0"/>
          <c:showBubbleSize val="0"/>
        </c:dLbls>
        <c:gapWidth val="49"/>
        <c:overlap val="100"/>
        <c:axId val="561234088"/>
        <c:axId val="561226248"/>
      </c:barChart>
      <c:catAx>
        <c:axId val="561234088"/>
        <c:scaling>
          <c:orientation val="minMax"/>
        </c:scaling>
        <c:delete val="0"/>
        <c:axPos val="b"/>
        <c:numFmt formatCode="General" sourceLinked="0"/>
        <c:majorTickMark val="none"/>
        <c:minorTickMark val="none"/>
        <c:tickLblPos val="nextTo"/>
        <c:txPr>
          <a:bodyPr/>
          <a:lstStyle/>
          <a:p>
            <a:pPr>
              <a:defRPr sz="600"/>
            </a:pPr>
            <a:endParaRPr lang="en-US"/>
          </a:p>
        </c:txPr>
        <c:crossAx val="561226248"/>
        <c:crosses val="autoZero"/>
        <c:auto val="1"/>
        <c:lblAlgn val="ctr"/>
        <c:lblOffset val="100"/>
        <c:noMultiLvlLbl val="0"/>
      </c:catAx>
      <c:valAx>
        <c:axId val="561226248"/>
        <c:scaling>
          <c:orientation val="minMax"/>
        </c:scaling>
        <c:delete val="1"/>
        <c:axPos val="l"/>
        <c:numFmt formatCode="0%" sourceLinked="1"/>
        <c:majorTickMark val="none"/>
        <c:minorTickMark val="none"/>
        <c:tickLblPos val="nextTo"/>
        <c:crossAx val="561234088"/>
        <c:crosses val="autoZero"/>
        <c:crossBetween val="between"/>
      </c:valAx>
    </c:plotArea>
    <c:legend>
      <c:legendPos val="b"/>
      <c:layout>
        <c:manualLayout>
          <c:xMode val="edge"/>
          <c:yMode val="edge"/>
          <c:x val="7.3199780437058378E-4"/>
          <c:y val="0.84698142630223361"/>
          <c:w val="0.99926800219562939"/>
          <c:h val="0.10612442945329363"/>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Independent</c:v>
                </c:pt>
              </c:strCache>
            </c:strRef>
          </c:tx>
          <c:spPr>
            <a:solidFill>
              <a:schemeClr val="tx1">
                <a:lumMod val="10000"/>
                <a:lumOff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Yorks</c:v>
                </c:pt>
                <c:pt idx="1">
                  <c:v>All Day Trippers</c:v>
                </c:pt>
              </c:strCache>
            </c:strRef>
          </c:cat>
          <c:val>
            <c:numRef>
              <c:f>Sheet1!$B$2:$B$3</c:f>
              <c:numCache>
                <c:formatCode>0%</c:formatCode>
                <c:ptCount val="2"/>
                <c:pt idx="0">
                  <c:v>0.86</c:v>
                </c:pt>
                <c:pt idx="1">
                  <c:v>0.75</c:v>
                </c:pt>
              </c:numCache>
            </c:numRef>
          </c:val>
        </c:ser>
        <c:ser>
          <c:idx val="1"/>
          <c:order val="1"/>
          <c:tx>
            <c:strRef>
              <c:f>Sheet1!$C$1</c:f>
              <c:strCache>
                <c:ptCount val="1"/>
                <c:pt idx="0">
                  <c:v>Package</c:v>
                </c:pt>
              </c:strCache>
            </c:strRef>
          </c:tx>
          <c:spPr>
            <a:solidFill>
              <a:schemeClr val="tx1">
                <a:lumMod val="75000"/>
                <a:lumOff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Yorks</c:v>
                </c:pt>
                <c:pt idx="1">
                  <c:v>All Day Trippers</c:v>
                </c:pt>
              </c:strCache>
            </c:strRef>
          </c:cat>
          <c:val>
            <c:numRef>
              <c:f>Sheet1!$C$2:$C$3</c:f>
              <c:numCache>
                <c:formatCode>0%</c:formatCode>
                <c:ptCount val="2"/>
                <c:pt idx="0">
                  <c:v>0.14000000000000001</c:v>
                </c:pt>
                <c:pt idx="1">
                  <c:v>0.25</c:v>
                </c:pt>
              </c:numCache>
            </c:numRef>
          </c:val>
        </c:ser>
        <c:dLbls>
          <c:showLegendKey val="0"/>
          <c:showVal val="1"/>
          <c:showCatName val="0"/>
          <c:showSerName val="0"/>
          <c:showPercent val="0"/>
          <c:showBubbleSize val="0"/>
        </c:dLbls>
        <c:gapWidth val="49"/>
        <c:overlap val="100"/>
        <c:axId val="561230952"/>
        <c:axId val="561228600"/>
      </c:barChart>
      <c:catAx>
        <c:axId val="561230952"/>
        <c:scaling>
          <c:orientation val="minMax"/>
        </c:scaling>
        <c:delete val="0"/>
        <c:axPos val="b"/>
        <c:numFmt formatCode="General" sourceLinked="0"/>
        <c:majorTickMark val="none"/>
        <c:minorTickMark val="none"/>
        <c:tickLblPos val="nextTo"/>
        <c:txPr>
          <a:bodyPr/>
          <a:lstStyle/>
          <a:p>
            <a:pPr>
              <a:defRPr sz="600"/>
            </a:pPr>
            <a:endParaRPr lang="en-US"/>
          </a:p>
        </c:txPr>
        <c:crossAx val="561228600"/>
        <c:crosses val="autoZero"/>
        <c:auto val="1"/>
        <c:lblAlgn val="ctr"/>
        <c:lblOffset val="100"/>
        <c:noMultiLvlLbl val="0"/>
      </c:catAx>
      <c:valAx>
        <c:axId val="561228600"/>
        <c:scaling>
          <c:orientation val="minMax"/>
        </c:scaling>
        <c:delete val="1"/>
        <c:axPos val="l"/>
        <c:numFmt formatCode="0%" sourceLinked="1"/>
        <c:majorTickMark val="none"/>
        <c:minorTickMark val="none"/>
        <c:tickLblPos val="nextTo"/>
        <c:crossAx val="561230952"/>
        <c:crosses val="autoZero"/>
        <c:crossBetween val="between"/>
      </c:valAx>
    </c:plotArea>
    <c:legend>
      <c:legendPos val="b"/>
      <c:layout>
        <c:manualLayout>
          <c:xMode val="edge"/>
          <c:yMode val="edge"/>
          <c:x val="3.2355526775007859E-2"/>
          <c:y val="0.86109621103717549"/>
          <c:w val="0.95151912756551194"/>
          <c:h val="7.0826524042985187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Aged 16-34 years</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Scotland</c:v>
                </c:pt>
                <c:pt idx="1">
                  <c:v>All Day Trippers</c:v>
                </c:pt>
              </c:strCache>
            </c:strRef>
          </c:cat>
          <c:val>
            <c:numRef>
              <c:f>Sheet1!$B$2:$B$3</c:f>
              <c:numCache>
                <c:formatCode>0%</c:formatCode>
                <c:ptCount val="2"/>
                <c:pt idx="0">
                  <c:v>0.26</c:v>
                </c:pt>
                <c:pt idx="1">
                  <c:v>0.32</c:v>
                </c:pt>
              </c:numCache>
            </c:numRef>
          </c:val>
        </c:ser>
        <c:ser>
          <c:idx val="1"/>
          <c:order val="1"/>
          <c:tx>
            <c:strRef>
              <c:f>Sheet1!$C$1</c:f>
              <c:strCache>
                <c:ptCount val="1"/>
                <c:pt idx="0">
                  <c:v>Aged 35-54 years</c:v>
                </c:pt>
              </c:strCache>
            </c:strRef>
          </c:tx>
          <c:spPr>
            <a:solidFill>
              <a:schemeClr val="accent4"/>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Scotland</c:v>
                </c:pt>
                <c:pt idx="1">
                  <c:v>All Day Trippers</c:v>
                </c:pt>
              </c:strCache>
            </c:strRef>
          </c:cat>
          <c:val>
            <c:numRef>
              <c:f>Sheet1!$C$2:$C$3</c:f>
              <c:numCache>
                <c:formatCode>0%</c:formatCode>
                <c:ptCount val="2"/>
                <c:pt idx="0">
                  <c:v>0.37</c:v>
                </c:pt>
                <c:pt idx="1">
                  <c:v>0.43</c:v>
                </c:pt>
              </c:numCache>
            </c:numRef>
          </c:val>
        </c:ser>
        <c:ser>
          <c:idx val="2"/>
          <c:order val="2"/>
          <c:tx>
            <c:strRef>
              <c:f>Sheet1!$D$1</c:f>
              <c:strCache>
                <c:ptCount val="1"/>
                <c:pt idx="0">
                  <c:v>Aged 55 years or over</c:v>
                </c:pt>
              </c:strCache>
            </c:strRef>
          </c:tx>
          <c:spPr>
            <a:solidFill>
              <a:srgbClr val="646363"/>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Scotland</c:v>
                </c:pt>
                <c:pt idx="1">
                  <c:v>All Day Trippers</c:v>
                </c:pt>
              </c:strCache>
            </c:strRef>
          </c:cat>
          <c:val>
            <c:numRef>
              <c:f>Sheet1!$D$2:$D$3</c:f>
              <c:numCache>
                <c:formatCode>0%</c:formatCode>
                <c:ptCount val="2"/>
                <c:pt idx="0">
                  <c:v>0.37</c:v>
                </c:pt>
                <c:pt idx="1">
                  <c:v>0.25</c:v>
                </c:pt>
              </c:numCache>
            </c:numRef>
          </c:val>
        </c:ser>
        <c:dLbls>
          <c:showLegendKey val="0"/>
          <c:showVal val="1"/>
          <c:showCatName val="0"/>
          <c:showSerName val="0"/>
          <c:showPercent val="0"/>
          <c:showBubbleSize val="0"/>
        </c:dLbls>
        <c:gapWidth val="49"/>
        <c:overlap val="100"/>
        <c:axId val="561223112"/>
        <c:axId val="561232912"/>
      </c:barChart>
      <c:catAx>
        <c:axId val="561223112"/>
        <c:scaling>
          <c:orientation val="minMax"/>
        </c:scaling>
        <c:delete val="0"/>
        <c:axPos val="b"/>
        <c:numFmt formatCode="General" sourceLinked="0"/>
        <c:majorTickMark val="none"/>
        <c:minorTickMark val="none"/>
        <c:tickLblPos val="nextTo"/>
        <c:txPr>
          <a:bodyPr/>
          <a:lstStyle/>
          <a:p>
            <a:pPr>
              <a:defRPr sz="600"/>
            </a:pPr>
            <a:endParaRPr lang="en-US"/>
          </a:p>
        </c:txPr>
        <c:crossAx val="561232912"/>
        <c:crosses val="autoZero"/>
        <c:auto val="1"/>
        <c:lblAlgn val="ctr"/>
        <c:lblOffset val="100"/>
        <c:noMultiLvlLbl val="0"/>
      </c:catAx>
      <c:valAx>
        <c:axId val="561232912"/>
        <c:scaling>
          <c:orientation val="minMax"/>
        </c:scaling>
        <c:delete val="1"/>
        <c:axPos val="l"/>
        <c:numFmt formatCode="0%" sourceLinked="1"/>
        <c:majorTickMark val="none"/>
        <c:minorTickMark val="none"/>
        <c:tickLblPos val="nextTo"/>
        <c:crossAx val="561223112"/>
        <c:crosses val="autoZero"/>
        <c:crossBetween val="between"/>
      </c:valAx>
    </c:plotArea>
    <c:legend>
      <c:legendPos val="b"/>
      <c:layout>
        <c:manualLayout>
          <c:xMode val="edge"/>
          <c:yMode val="edge"/>
          <c:x val="0"/>
          <c:y val="0.86597901418973122"/>
          <c:w val="1"/>
          <c:h val="0.13273953983345216"/>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Male</c:v>
                </c:pt>
              </c:strCache>
            </c:strRef>
          </c:tx>
          <c:spPr>
            <a:solidFill>
              <a:schemeClr val="accent5"/>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Scotland </c:v>
                </c:pt>
                <c:pt idx="1">
                  <c:v>All Day Trippers</c:v>
                </c:pt>
              </c:strCache>
            </c:strRef>
          </c:cat>
          <c:val>
            <c:numRef>
              <c:f>Sheet1!$B$2:$B$3</c:f>
              <c:numCache>
                <c:formatCode>0%</c:formatCode>
                <c:ptCount val="2"/>
                <c:pt idx="0">
                  <c:v>0.52</c:v>
                </c:pt>
                <c:pt idx="1">
                  <c:v>0.51</c:v>
                </c:pt>
              </c:numCache>
            </c:numRef>
          </c:val>
        </c:ser>
        <c:ser>
          <c:idx val="1"/>
          <c:order val="1"/>
          <c:tx>
            <c:strRef>
              <c:f>Sheet1!$C$1</c:f>
              <c:strCache>
                <c:ptCount val="1"/>
                <c:pt idx="0">
                  <c:v>Female</c:v>
                </c:pt>
              </c:strCache>
            </c:strRef>
          </c:tx>
          <c:spPr>
            <a:solidFill>
              <a:schemeClr val="accent2">
                <a:lumMod val="40000"/>
                <a:lumOff val="6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Scotland </c:v>
                </c:pt>
                <c:pt idx="1">
                  <c:v>All Day Trippers</c:v>
                </c:pt>
              </c:strCache>
            </c:strRef>
          </c:cat>
          <c:val>
            <c:numRef>
              <c:f>Sheet1!$C$2:$C$3</c:f>
              <c:numCache>
                <c:formatCode>0%</c:formatCode>
                <c:ptCount val="2"/>
                <c:pt idx="0">
                  <c:v>0.48</c:v>
                </c:pt>
                <c:pt idx="1">
                  <c:v>0.49</c:v>
                </c:pt>
              </c:numCache>
            </c:numRef>
          </c:val>
        </c:ser>
        <c:dLbls>
          <c:showLegendKey val="0"/>
          <c:showVal val="1"/>
          <c:showCatName val="0"/>
          <c:showSerName val="0"/>
          <c:showPercent val="0"/>
          <c:showBubbleSize val="0"/>
        </c:dLbls>
        <c:gapWidth val="49"/>
        <c:overlap val="100"/>
        <c:axId val="561224680"/>
        <c:axId val="561228992"/>
      </c:barChart>
      <c:catAx>
        <c:axId val="561224680"/>
        <c:scaling>
          <c:orientation val="minMax"/>
        </c:scaling>
        <c:delete val="0"/>
        <c:axPos val="b"/>
        <c:numFmt formatCode="General" sourceLinked="0"/>
        <c:majorTickMark val="none"/>
        <c:minorTickMark val="none"/>
        <c:tickLblPos val="nextTo"/>
        <c:txPr>
          <a:bodyPr/>
          <a:lstStyle/>
          <a:p>
            <a:pPr>
              <a:defRPr sz="600"/>
            </a:pPr>
            <a:endParaRPr lang="en-US"/>
          </a:p>
        </c:txPr>
        <c:crossAx val="561228992"/>
        <c:crosses val="autoZero"/>
        <c:auto val="1"/>
        <c:lblAlgn val="ctr"/>
        <c:lblOffset val="100"/>
        <c:noMultiLvlLbl val="0"/>
      </c:catAx>
      <c:valAx>
        <c:axId val="561228992"/>
        <c:scaling>
          <c:orientation val="minMax"/>
        </c:scaling>
        <c:delete val="1"/>
        <c:axPos val="l"/>
        <c:numFmt formatCode="0%" sourceLinked="1"/>
        <c:majorTickMark val="none"/>
        <c:minorTickMark val="none"/>
        <c:tickLblPos val="nextTo"/>
        <c:crossAx val="561224680"/>
        <c:crosses val="autoZero"/>
        <c:crossBetween val="between"/>
      </c:valAx>
    </c:plotArea>
    <c:legend>
      <c:legendPos val="b"/>
      <c:layout>
        <c:manualLayout>
          <c:xMode val="edge"/>
          <c:yMode val="edge"/>
          <c:x val="0.12554654137407381"/>
          <c:y val="0.83161726544551828"/>
          <c:w val="0.71784440182327502"/>
          <c:h val="7.4052432517661734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5360210205647"/>
          <c:y val="5.6335256474622723E-2"/>
          <c:w val="0.76409279579588707"/>
          <c:h val="0.64142693139659945"/>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All</c:v>
                </c:pt>
                <c:pt idx="1">
                  <c:v>Holiday</c:v>
                </c:pt>
                <c:pt idx="2">
                  <c:v>VFR</c:v>
                </c:pt>
                <c:pt idx="3">
                  <c:v>Business</c:v>
                </c:pt>
                <c:pt idx="4">
                  <c:v>Study/Misc</c:v>
                </c:pt>
              </c:strCache>
            </c:strRef>
          </c:cat>
          <c:val>
            <c:numRef>
              <c:f>Sheet1!$B$2:$B$6</c:f>
              <c:numCache>
                <c:formatCode>0%</c:formatCode>
                <c:ptCount val="5"/>
                <c:pt idx="0">
                  <c:v>0.2</c:v>
                </c:pt>
                <c:pt idx="1">
                  <c:v>0.2</c:v>
                </c:pt>
                <c:pt idx="2">
                  <c:v>0.15</c:v>
                </c:pt>
                <c:pt idx="3">
                  <c:v>0.38</c:v>
                </c:pt>
                <c:pt idx="4">
                  <c:v>0.33</c:v>
                </c:pt>
              </c:numCache>
            </c:numRef>
          </c:val>
        </c:ser>
        <c:ser>
          <c:idx val="1"/>
          <c:order val="1"/>
          <c:tx>
            <c:strRef>
              <c:f>Sheet1!$C$1</c:f>
              <c:strCache>
                <c:ptCount val="1"/>
                <c:pt idx="0">
                  <c:v>4-7 nights</c:v>
                </c:pt>
              </c:strCache>
            </c:strRef>
          </c:tx>
          <c:spPr>
            <a:solidFill>
              <a:schemeClr val="accent6">
                <a:lumMod val="75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All</c:v>
                </c:pt>
                <c:pt idx="1">
                  <c:v>Holiday</c:v>
                </c:pt>
                <c:pt idx="2">
                  <c:v>VFR</c:v>
                </c:pt>
                <c:pt idx="3">
                  <c:v>Business</c:v>
                </c:pt>
                <c:pt idx="4">
                  <c:v>Study/Misc</c:v>
                </c:pt>
              </c:strCache>
            </c:strRef>
          </c:cat>
          <c:val>
            <c:numRef>
              <c:f>Sheet1!$C$2:$C$6</c:f>
              <c:numCache>
                <c:formatCode>0%</c:formatCode>
                <c:ptCount val="5"/>
                <c:pt idx="0">
                  <c:v>0.41</c:v>
                </c:pt>
                <c:pt idx="1">
                  <c:v>0.45</c:v>
                </c:pt>
                <c:pt idx="2">
                  <c:v>0.39</c:v>
                </c:pt>
                <c:pt idx="3">
                  <c:v>0.38</c:v>
                </c:pt>
                <c:pt idx="4">
                  <c:v>0.21</c:v>
                </c:pt>
              </c:numCache>
            </c:numRef>
          </c:val>
        </c:ser>
        <c:ser>
          <c:idx val="2"/>
          <c:order val="2"/>
          <c:tx>
            <c:strRef>
              <c:f>Sheet1!$D$1</c:f>
              <c:strCache>
                <c:ptCount val="1"/>
                <c:pt idx="0">
                  <c:v>8-14 nights</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All</c:v>
                </c:pt>
                <c:pt idx="1">
                  <c:v>Holiday</c:v>
                </c:pt>
                <c:pt idx="2">
                  <c:v>VFR</c:v>
                </c:pt>
                <c:pt idx="3">
                  <c:v>Business</c:v>
                </c:pt>
                <c:pt idx="4">
                  <c:v>Study/Misc</c:v>
                </c:pt>
              </c:strCache>
            </c:strRef>
          </c:cat>
          <c:val>
            <c:numRef>
              <c:f>Sheet1!$D$2:$D$6</c:f>
              <c:numCache>
                <c:formatCode>0%</c:formatCode>
                <c:ptCount val="5"/>
                <c:pt idx="0">
                  <c:v>0.24</c:v>
                </c:pt>
                <c:pt idx="1">
                  <c:v>0.25</c:v>
                </c:pt>
                <c:pt idx="2">
                  <c:v>0.27</c:v>
                </c:pt>
                <c:pt idx="3">
                  <c:v>0.15</c:v>
                </c:pt>
                <c:pt idx="4">
                  <c:v>0.2</c:v>
                </c:pt>
              </c:numCache>
            </c:numRef>
          </c:val>
        </c:ser>
        <c:ser>
          <c:idx val="3"/>
          <c:order val="3"/>
          <c:tx>
            <c:strRef>
              <c:f>Sheet1!$E$1</c:f>
              <c:strCache>
                <c:ptCount val="1"/>
                <c:pt idx="0">
                  <c:v>15+ nights</c:v>
                </c:pt>
              </c:strCache>
            </c:strRef>
          </c:tx>
          <c:spPr>
            <a:solidFill>
              <a:schemeClr val="accent6">
                <a:lumMod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All</c:v>
                </c:pt>
                <c:pt idx="1">
                  <c:v>Holiday</c:v>
                </c:pt>
                <c:pt idx="2">
                  <c:v>VFR</c:v>
                </c:pt>
                <c:pt idx="3">
                  <c:v>Business</c:v>
                </c:pt>
                <c:pt idx="4">
                  <c:v>Study/Misc</c:v>
                </c:pt>
              </c:strCache>
            </c:strRef>
          </c:cat>
          <c:val>
            <c:numRef>
              <c:f>Sheet1!$E$2:$E$6</c:f>
              <c:numCache>
                <c:formatCode>0%</c:formatCode>
                <c:ptCount val="5"/>
                <c:pt idx="0">
                  <c:v>0.15</c:v>
                </c:pt>
                <c:pt idx="1">
                  <c:v>0.11</c:v>
                </c:pt>
                <c:pt idx="2">
                  <c:v>0.19</c:v>
                </c:pt>
                <c:pt idx="3">
                  <c:v>0.1</c:v>
                </c:pt>
                <c:pt idx="4">
                  <c:v>0.26</c:v>
                </c:pt>
              </c:numCache>
            </c:numRef>
          </c:val>
        </c:ser>
        <c:dLbls>
          <c:showLegendKey val="0"/>
          <c:showVal val="1"/>
          <c:showCatName val="0"/>
          <c:showSerName val="0"/>
          <c:showPercent val="0"/>
          <c:showBubbleSize val="0"/>
        </c:dLbls>
        <c:gapWidth val="49"/>
        <c:overlap val="100"/>
        <c:axId val="561149024"/>
        <c:axId val="561155688"/>
      </c:barChart>
      <c:catAx>
        <c:axId val="561149024"/>
        <c:scaling>
          <c:orientation val="minMax"/>
        </c:scaling>
        <c:delete val="0"/>
        <c:axPos val="b"/>
        <c:numFmt formatCode="General" sourceLinked="0"/>
        <c:majorTickMark val="none"/>
        <c:minorTickMark val="none"/>
        <c:tickLblPos val="nextTo"/>
        <c:txPr>
          <a:bodyPr/>
          <a:lstStyle/>
          <a:p>
            <a:pPr>
              <a:defRPr sz="600"/>
            </a:pPr>
            <a:endParaRPr lang="en-US"/>
          </a:p>
        </c:txPr>
        <c:crossAx val="561155688"/>
        <c:crosses val="autoZero"/>
        <c:auto val="1"/>
        <c:lblAlgn val="ctr"/>
        <c:lblOffset val="100"/>
        <c:noMultiLvlLbl val="0"/>
      </c:catAx>
      <c:valAx>
        <c:axId val="561155688"/>
        <c:scaling>
          <c:orientation val="minMax"/>
        </c:scaling>
        <c:delete val="1"/>
        <c:axPos val="l"/>
        <c:numFmt formatCode="0%" sourceLinked="1"/>
        <c:majorTickMark val="none"/>
        <c:minorTickMark val="none"/>
        <c:tickLblPos val="nextTo"/>
        <c:crossAx val="561149024"/>
        <c:crosses val="autoZero"/>
        <c:crossBetween val="between"/>
      </c:valAx>
    </c:plotArea>
    <c:legend>
      <c:legendPos val="b"/>
      <c:layout>
        <c:manualLayout>
          <c:xMode val="edge"/>
          <c:yMode val="edge"/>
          <c:x val="7.2004230565838184E-2"/>
          <c:y val="0.82242583171200334"/>
          <c:w val="0.92799576943416184"/>
          <c:h val="9.6683317223143689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Air</c:v>
                </c:pt>
              </c:strCache>
            </c:strRef>
          </c:tx>
          <c:spPr>
            <a:solidFill>
              <a:srgbClr val="C0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Scotland</c:v>
                </c:pt>
                <c:pt idx="1">
                  <c:v>All Day Trippers</c:v>
                </c:pt>
              </c:strCache>
            </c:strRef>
          </c:cat>
          <c:val>
            <c:numRef>
              <c:f>Sheet1!$B$2:$B$3</c:f>
              <c:numCache>
                <c:formatCode>0%</c:formatCode>
                <c:ptCount val="2"/>
                <c:pt idx="0">
                  <c:v>0.79</c:v>
                </c:pt>
                <c:pt idx="1">
                  <c:v>0.59</c:v>
                </c:pt>
              </c:numCache>
            </c:numRef>
          </c:val>
        </c:ser>
        <c:ser>
          <c:idx val="1"/>
          <c:order val="1"/>
          <c:tx>
            <c:strRef>
              <c:f>Sheet1!$C$1</c:f>
              <c:strCache>
                <c:ptCount val="1"/>
                <c:pt idx="0">
                  <c:v>Foot</c:v>
                </c:pt>
              </c:strCache>
            </c:strRef>
          </c:tx>
          <c:spPr>
            <a:solidFill>
              <a:schemeClr val="bg2">
                <a:lumMod val="60000"/>
                <a:lumOff val="4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Scotland</c:v>
                </c:pt>
                <c:pt idx="1">
                  <c:v>All Day Trippers</c:v>
                </c:pt>
              </c:strCache>
            </c:strRef>
          </c:cat>
          <c:val>
            <c:numRef>
              <c:f>Sheet1!$C$2:$C$3</c:f>
              <c:numCache>
                <c:formatCode>0%</c:formatCode>
                <c:ptCount val="2"/>
                <c:pt idx="0">
                  <c:v>0.01</c:v>
                </c:pt>
                <c:pt idx="1">
                  <c:v>0.1</c:v>
                </c:pt>
              </c:numCache>
            </c:numRef>
          </c:val>
        </c:ser>
        <c:ser>
          <c:idx val="2"/>
          <c:order val="2"/>
          <c:tx>
            <c:strRef>
              <c:f>Sheet1!$D$1</c:f>
              <c:strCache>
                <c:ptCount val="1"/>
                <c:pt idx="0">
                  <c:v>Private Vehicle</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Scotland</c:v>
                </c:pt>
                <c:pt idx="1">
                  <c:v>All Day Trippers</c:v>
                </c:pt>
              </c:strCache>
            </c:strRef>
          </c:cat>
          <c:val>
            <c:numRef>
              <c:f>Sheet1!$D$2:$D$3</c:f>
              <c:numCache>
                <c:formatCode>0%</c:formatCode>
                <c:ptCount val="2"/>
                <c:pt idx="0">
                  <c:v>0.1</c:v>
                </c:pt>
                <c:pt idx="1">
                  <c:v>0.14000000000000001</c:v>
                </c:pt>
              </c:numCache>
            </c:numRef>
          </c:val>
        </c:ser>
        <c:ser>
          <c:idx val="3"/>
          <c:order val="3"/>
          <c:tx>
            <c:strRef>
              <c:f>Sheet1!$E$1</c:f>
              <c:strCache>
                <c:ptCount val="1"/>
                <c:pt idx="0">
                  <c:v>Coach</c:v>
                </c:pt>
              </c:strCache>
            </c:strRef>
          </c:tx>
          <c:spPr>
            <a:solidFill>
              <a:schemeClr val="bg1">
                <a:lumMod val="6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Scotland</c:v>
                </c:pt>
                <c:pt idx="1">
                  <c:v>All Day Trippers</c:v>
                </c:pt>
              </c:strCache>
            </c:strRef>
          </c:cat>
          <c:val>
            <c:numRef>
              <c:f>Sheet1!$E$2:$E$3</c:f>
              <c:numCache>
                <c:formatCode>0%</c:formatCode>
                <c:ptCount val="2"/>
                <c:pt idx="0">
                  <c:v>0.1</c:v>
                </c:pt>
                <c:pt idx="1">
                  <c:v>0.17</c:v>
                </c:pt>
              </c:numCache>
            </c:numRef>
          </c:val>
        </c:ser>
        <c:dLbls>
          <c:showLegendKey val="0"/>
          <c:showVal val="1"/>
          <c:showCatName val="0"/>
          <c:showSerName val="0"/>
          <c:showPercent val="0"/>
          <c:showBubbleSize val="0"/>
        </c:dLbls>
        <c:gapWidth val="49"/>
        <c:overlap val="100"/>
        <c:axId val="561227816"/>
        <c:axId val="561230560"/>
      </c:barChart>
      <c:catAx>
        <c:axId val="561227816"/>
        <c:scaling>
          <c:orientation val="minMax"/>
        </c:scaling>
        <c:delete val="0"/>
        <c:axPos val="b"/>
        <c:numFmt formatCode="General" sourceLinked="0"/>
        <c:majorTickMark val="none"/>
        <c:minorTickMark val="none"/>
        <c:tickLblPos val="nextTo"/>
        <c:txPr>
          <a:bodyPr/>
          <a:lstStyle/>
          <a:p>
            <a:pPr>
              <a:defRPr sz="600"/>
            </a:pPr>
            <a:endParaRPr lang="en-US"/>
          </a:p>
        </c:txPr>
        <c:crossAx val="561230560"/>
        <c:crosses val="autoZero"/>
        <c:auto val="1"/>
        <c:lblAlgn val="ctr"/>
        <c:lblOffset val="100"/>
        <c:noMultiLvlLbl val="0"/>
      </c:catAx>
      <c:valAx>
        <c:axId val="561230560"/>
        <c:scaling>
          <c:orientation val="minMax"/>
        </c:scaling>
        <c:delete val="1"/>
        <c:axPos val="l"/>
        <c:numFmt formatCode="0%" sourceLinked="1"/>
        <c:majorTickMark val="none"/>
        <c:minorTickMark val="none"/>
        <c:tickLblPos val="nextTo"/>
        <c:crossAx val="561227816"/>
        <c:crosses val="autoZero"/>
        <c:crossBetween val="between"/>
      </c:valAx>
    </c:plotArea>
    <c:legend>
      <c:legendPos val="b"/>
      <c:layout>
        <c:manualLayout>
          <c:xMode val="edge"/>
          <c:yMode val="edge"/>
          <c:x val="4.5782782545438286E-2"/>
          <c:y val="0.8367386523977568"/>
          <c:w val="0.95035770902360273"/>
          <c:h val="0.12529637989080408"/>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405179229752384E-2"/>
          <c:y val="3.6124237384326768E-2"/>
          <c:w val="0.80815904117796999"/>
          <c:h val="0.96214854649787962"/>
        </c:manualLayout>
      </c:layout>
      <c:pieChart>
        <c:varyColors val="1"/>
        <c:ser>
          <c:idx val="0"/>
          <c:order val="0"/>
          <c:tx>
            <c:strRef>
              <c:f>Sheet1!$B$1</c:f>
              <c:strCache>
                <c:ptCount val="1"/>
                <c:pt idx="0">
                  <c:v>Series 1</c:v>
                </c:pt>
              </c:strCache>
            </c:strRef>
          </c:tx>
          <c:dPt>
            <c:idx val="0"/>
            <c:bubble3D val="0"/>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2">
    <c:autoUpdate val="0"/>
  </c:externalData>
  <c:userShapes r:id="rId3"/>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95360210205647"/>
          <c:y val="5.6335256474622723E-2"/>
          <c:w val="0.76409279579588707"/>
          <c:h val="0.64142693139659945"/>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Scotland</c:v>
                </c:pt>
                <c:pt idx="1">
                  <c:v>All Day Trippers</c:v>
                </c:pt>
              </c:strCache>
            </c:strRef>
          </c:cat>
          <c:val>
            <c:numRef>
              <c:f>Sheet1!$B$2:$B$3</c:f>
              <c:numCache>
                <c:formatCode>0%</c:formatCode>
                <c:ptCount val="2"/>
                <c:pt idx="0">
                  <c:v>0.04</c:v>
                </c:pt>
                <c:pt idx="1">
                  <c:v>0.2</c:v>
                </c:pt>
              </c:numCache>
            </c:numRef>
          </c:val>
        </c:ser>
        <c:ser>
          <c:idx val="1"/>
          <c:order val="1"/>
          <c:tx>
            <c:strRef>
              <c:f>Sheet1!$C$1</c:f>
              <c:strCache>
                <c:ptCount val="1"/>
                <c:pt idx="0">
                  <c:v>4-7 nights</c:v>
                </c:pt>
              </c:strCache>
            </c:strRef>
          </c:tx>
          <c:spPr>
            <a:solidFill>
              <a:schemeClr val="accent6">
                <a:lumMod val="75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Scotland</c:v>
                </c:pt>
                <c:pt idx="1">
                  <c:v>All Day Trippers</c:v>
                </c:pt>
              </c:strCache>
            </c:strRef>
          </c:cat>
          <c:val>
            <c:numRef>
              <c:f>Sheet1!$C$2:$C$3</c:f>
              <c:numCache>
                <c:formatCode>0%</c:formatCode>
                <c:ptCount val="2"/>
                <c:pt idx="0">
                  <c:v>0.41</c:v>
                </c:pt>
                <c:pt idx="1">
                  <c:v>0.45</c:v>
                </c:pt>
              </c:numCache>
            </c:numRef>
          </c:val>
        </c:ser>
        <c:ser>
          <c:idx val="2"/>
          <c:order val="2"/>
          <c:tx>
            <c:strRef>
              <c:f>Sheet1!$D$1</c:f>
              <c:strCache>
                <c:ptCount val="1"/>
                <c:pt idx="0">
                  <c:v>8-14 nights</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Scotland</c:v>
                </c:pt>
                <c:pt idx="1">
                  <c:v>All Day Trippers</c:v>
                </c:pt>
              </c:strCache>
            </c:strRef>
          </c:cat>
          <c:val>
            <c:numRef>
              <c:f>Sheet1!$D$2:$D$3</c:f>
              <c:numCache>
                <c:formatCode>0%</c:formatCode>
                <c:ptCount val="2"/>
                <c:pt idx="0">
                  <c:v>0.43</c:v>
                </c:pt>
                <c:pt idx="1">
                  <c:v>0.25</c:v>
                </c:pt>
              </c:numCache>
            </c:numRef>
          </c:val>
        </c:ser>
        <c:ser>
          <c:idx val="3"/>
          <c:order val="3"/>
          <c:tx>
            <c:strRef>
              <c:f>Sheet1!$E$1</c:f>
              <c:strCache>
                <c:ptCount val="1"/>
                <c:pt idx="0">
                  <c:v>15+ nights</c:v>
                </c:pt>
              </c:strCache>
            </c:strRef>
          </c:tx>
          <c:spPr>
            <a:solidFill>
              <a:schemeClr val="accent6">
                <a:lumMod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Scotland</c:v>
                </c:pt>
                <c:pt idx="1">
                  <c:v>All Day Trippers</c:v>
                </c:pt>
              </c:strCache>
            </c:strRef>
          </c:cat>
          <c:val>
            <c:numRef>
              <c:f>Sheet1!$E$2:$E$3</c:f>
              <c:numCache>
                <c:formatCode>0%</c:formatCode>
                <c:ptCount val="2"/>
                <c:pt idx="0">
                  <c:v>0.12</c:v>
                </c:pt>
                <c:pt idx="1">
                  <c:v>0.11</c:v>
                </c:pt>
              </c:numCache>
            </c:numRef>
          </c:val>
        </c:ser>
        <c:dLbls>
          <c:showLegendKey val="0"/>
          <c:showVal val="1"/>
          <c:showCatName val="0"/>
          <c:showSerName val="0"/>
          <c:showPercent val="0"/>
          <c:showBubbleSize val="0"/>
        </c:dLbls>
        <c:gapWidth val="49"/>
        <c:overlap val="100"/>
        <c:axId val="561242320"/>
        <c:axId val="561237224"/>
      </c:barChart>
      <c:catAx>
        <c:axId val="561242320"/>
        <c:scaling>
          <c:orientation val="minMax"/>
        </c:scaling>
        <c:delete val="0"/>
        <c:axPos val="b"/>
        <c:numFmt formatCode="General" sourceLinked="0"/>
        <c:majorTickMark val="none"/>
        <c:minorTickMark val="none"/>
        <c:tickLblPos val="nextTo"/>
        <c:txPr>
          <a:bodyPr/>
          <a:lstStyle/>
          <a:p>
            <a:pPr>
              <a:defRPr sz="600"/>
            </a:pPr>
            <a:endParaRPr lang="en-US"/>
          </a:p>
        </c:txPr>
        <c:crossAx val="561237224"/>
        <c:crosses val="autoZero"/>
        <c:auto val="1"/>
        <c:lblAlgn val="ctr"/>
        <c:lblOffset val="100"/>
        <c:noMultiLvlLbl val="0"/>
      </c:catAx>
      <c:valAx>
        <c:axId val="561237224"/>
        <c:scaling>
          <c:orientation val="minMax"/>
        </c:scaling>
        <c:delete val="1"/>
        <c:axPos val="l"/>
        <c:numFmt formatCode="0%" sourceLinked="1"/>
        <c:majorTickMark val="none"/>
        <c:minorTickMark val="none"/>
        <c:tickLblPos val="nextTo"/>
        <c:crossAx val="561242320"/>
        <c:crosses val="autoZero"/>
        <c:crossBetween val="between"/>
      </c:valAx>
    </c:plotArea>
    <c:legend>
      <c:legendPos val="b"/>
      <c:layout>
        <c:manualLayout>
          <c:xMode val="edge"/>
          <c:yMode val="edge"/>
          <c:x val="7.3207749308097495E-4"/>
          <c:y val="0.82242583171200334"/>
          <c:w val="0.99926800219562939"/>
          <c:h val="9.6683317223143689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406386616858499"/>
          <c:y val="5.6335256474622723E-2"/>
          <c:w val="0.84086570032785413"/>
          <c:h val="0.75853679971020649"/>
        </c:manualLayout>
      </c:layout>
      <c:barChart>
        <c:barDir val="bar"/>
        <c:grouping val="stacked"/>
        <c:varyColors val="0"/>
        <c:ser>
          <c:idx val="0"/>
          <c:order val="0"/>
          <c:tx>
            <c:strRef>
              <c:f>Sheet1!$B$1</c:f>
              <c:strCache>
                <c:ptCount val="1"/>
                <c:pt idx="0">
                  <c:v>France</c:v>
                </c:pt>
              </c:strCache>
            </c:strRef>
          </c:tx>
          <c:spPr>
            <a:solidFill>
              <a:srgbClr val="00B05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Scotland</c:v>
                </c:pt>
                <c:pt idx="1">
                  <c:v>All Day Trippers</c:v>
                </c:pt>
              </c:strCache>
            </c:strRef>
          </c:cat>
          <c:val>
            <c:numRef>
              <c:f>Sheet1!$B$2:$B$3</c:f>
              <c:numCache>
                <c:formatCode>0%</c:formatCode>
                <c:ptCount val="2"/>
                <c:pt idx="0">
                  <c:v>0.06</c:v>
                </c:pt>
                <c:pt idx="1">
                  <c:v>0.14000000000000001</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Scotland</c:v>
                </c:pt>
                <c:pt idx="1">
                  <c:v>All Day Trippers</c:v>
                </c:pt>
              </c:strCache>
            </c:strRef>
          </c:cat>
          <c:val>
            <c:numRef>
              <c:f>Sheet1!$C$2:$C$3</c:f>
              <c:numCache>
                <c:formatCode>0%</c:formatCode>
                <c:ptCount val="2"/>
                <c:pt idx="0">
                  <c:v>0.26</c:v>
                </c:pt>
                <c:pt idx="1">
                  <c:v>0.15</c:v>
                </c:pt>
              </c:numCache>
            </c:numRef>
          </c:val>
        </c:ser>
        <c:ser>
          <c:idx val="2"/>
          <c:order val="2"/>
          <c:tx>
            <c:strRef>
              <c:f>Sheet1!$D$1</c:f>
              <c:strCache>
                <c:ptCount val="1"/>
                <c:pt idx="0">
                  <c:v>Germany</c:v>
                </c:pt>
              </c:strCache>
            </c:strRef>
          </c:tx>
          <c:spPr>
            <a:solidFill>
              <a:schemeClr val="accent6">
                <a:lumMod val="7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Scotland</c:v>
                </c:pt>
                <c:pt idx="1">
                  <c:v>All Day Trippers</c:v>
                </c:pt>
              </c:strCache>
            </c:strRef>
          </c:cat>
          <c:val>
            <c:numRef>
              <c:f>Sheet1!$D$2:$D$3</c:f>
              <c:numCache>
                <c:formatCode>0%</c:formatCode>
                <c:ptCount val="2"/>
                <c:pt idx="0">
                  <c:v>0.24</c:v>
                </c:pt>
                <c:pt idx="1">
                  <c:v>0.14000000000000001</c:v>
                </c:pt>
              </c:numCache>
            </c:numRef>
          </c:val>
        </c:ser>
        <c:ser>
          <c:idx val="3"/>
          <c:order val="3"/>
          <c:tx>
            <c:strRef>
              <c:f>Sheet1!$E$1</c:f>
              <c:strCache>
                <c:ptCount val="1"/>
                <c:pt idx="0">
                  <c:v>Nordics</c:v>
                </c:pt>
              </c:strCache>
            </c:strRef>
          </c:tx>
          <c:spPr>
            <a:solidFill>
              <a:schemeClr val="accent5">
                <a:lumMod val="40000"/>
                <a:lumOff val="60000"/>
              </a:schemeClr>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Scotland</c:v>
                </c:pt>
                <c:pt idx="1">
                  <c:v>All Day Trippers</c:v>
                </c:pt>
              </c:strCache>
            </c:strRef>
          </c:cat>
          <c:val>
            <c:numRef>
              <c:f>Sheet1!$E$2:$E$3</c:f>
              <c:numCache>
                <c:formatCode>0%</c:formatCode>
                <c:ptCount val="2"/>
                <c:pt idx="0">
                  <c:v>0.06</c:v>
                </c:pt>
                <c:pt idx="1">
                  <c:v>0.06</c:v>
                </c:pt>
              </c:numCache>
            </c:numRef>
          </c:val>
        </c:ser>
        <c:ser>
          <c:idx val="4"/>
          <c:order val="4"/>
          <c:tx>
            <c:strRef>
              <c:f>Sheet1!$F$1</c:f>
              <c:strCache>
                <c:ptCount val="1"/>
                <c:pt idx="0">
                  <c:v>Italy</c:v>
                </c:pt>
              </c:strCache>
            </c:strRef>
          </c:tx>
          <c:spPr>
            <a:solidFill>
              <a:schemeClr val="bg2">
                <a:lumMod val="75000"/>
              </a:schemeClr>
            </a:solidFill>
          </c:spPr>
          <c:invertIfNegative val="0"/>
          <c:dLbls>
            <c:spPr>
              <a:noFill/>
              <a:ln>
                <a:noFill/>
              </a:ln>
              <a:effectLst/>
            </c:spPr>
            <c:txPr>
              <a:bodyPr/>
              <a:lstStyle/>
              <a:p>
                <a:pPr>
                  <a:defRPr sz="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Scotland</c:v>
                </c:pt>
                <c:pt idx="1">
                  <c:v>All Day Trippers</c:v>
                </c:pt>
              </c:strCache>
            </c:strRef>
          </c:cat>
          <c:val>
            <c:numRef>
              <c:f>Sheet1!$F$2:$F$3</c:f>
              <c:numCache>
                <c:formatCode>0%</c:formatCode>
                <c:ptCount val="2"/>
                <c:pt idx="0">
                  <c:v>0.04</c:v>
                </c:pt>
                <c:pt idx="1">
                  <c:v>0.04</c:v>
                </c:pt>
              </c:numCache>
            </c:numRef>
          </c:val>
        </c:ser>
        <c:ser>
          <c:idx val="5"/>
          <c:order val="5"/>
          <c:tx>
            <c:strRef>
              <c:f>Sheet1!$G$1</c:f>
              <c:strCache>
                <c:ptCount val="1"/>
                <c:pt idx="0">
                  <c:v>Spain</c:v>
                </c:pt>
              </c:strCache>
            </c:strRef>
          </c:tx>
          <c:spPr>
            <a:solidFill>
              <a:schemeClr val="bg2">
                <a:lumMod val="60000"/>
                <a:lumOff val="40000"/>
              </a:schemeClr>
            </a:solidFill>
          </c:spPr>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Scotland</c:v>
                </c:pt>
                <c:pt idx="1">
                  <c:v>All Day Trippers</c:v>
                </c:pt>
              </c:strCache>
            </c:strRef>
          </c:cat>
          <c:val>
            <c:numRef>
              <c:f>Sheet1!$G$2:$G$3</c:f>
              <c:numCache>
                <c:formatCode>0%</c:formatCode>
                <c:ptCount val="2"/>
                <c:pt idx="0">
                  <c:v>0.01</c:v>
                </c:pt>
                <c:pt idx="1">
                  <c:v>0.03</c:v>
                </c:pt>
              </c:numCache>
            </c:numRef>
          </c:val>
        </c:ser>
        <c:ser>
          <c:idx val="6"/>
          <c:order val="6"/>
          <c:tx>
            <c:strRef>
              <c:f>Sheet1!$H$1</c:f>
              <c:strCache>
                <c:ptCount val="1"/>
                <c:pt idx="0">
                  <c:v>Netherlands</c:v>
                </c:pt>
              </c:strCache>
            </c:strRef>
          </c:tx>
          <c:spPr>
            <a:solidFill>
              <a:srgbClr val="FFC000"/>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Scotland</c:v>
                </c:pt>
                <c:pt idx="1">
                  <c:v>All Day Trippers</c:v>
                </c:pt>
              </c:strCache>
            </c:strRef>
          </c:cat>
          <c:val>
            <c:numRef>
              <c:f>Sheet1!$H$2:$H$3</c:f>
              <c:numCache>
                <c:formatCode>0%</c:formatCode>
                <c:ptCount val="2"/>
                <c:pt idx="0">
                  <c:v>0.05</c:v>
                </c:pt>
                <c:pt idx="1">
                  <c:v>0.06</c:v>
                </c:pt>
              </c:numCache>
            </c:numRef>
          </c:val>
        </c:ser>
        <c:ser>
          <c:idx val="7"/>
          <c:order val="7"/>
          <c:tx>
            <c:strRef>
              <c:f>Sheet1!$I$1</c:f>
              <c:strCache>
                <c:ptCount val="1"/>
                <c:pt idx="0">
                  <c:v>Australia</c:v>
                </c:pt>
              </c:strCache>
            </c:strRef>
          </c:tx>
          <c:spPr>
            <a:solidFill>
              <a:schemeClr val="accent2">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Scotland</c:v>
                </c:pt>
                <c:pt idx="1">
                  <c:v>All Day Trippers</c:v>
                </c:pt>
              </c:strCache>
            </c:strRef>
          </c:cat>
          <c:val>
            <c:numRef>
              <c:f>Sheet1!$I$2:$I$3</c:f>
              <c:numCache>
                <c:formatCode>0%</c:formatCode>
                <c:ptCount val="2"/>
                <c:pt idx="0">
                  <c:v>0.04</c:v>
                </c:pt>
                <c:pt idx="1">
                  <c:v>0.04</c:v>
                </c:pt>
              </c:numCache>
            </c:numRef>
          </c:val>
        </c:ser>
        <c:ser>
          <c:idx val="8"/>
          <c:order val="8"/>
          <c:tx>
            <c:strRef>
              <c:f>Sheet1!$J$1</c:f>
              <c:strCache>
                <c:ptCount val="1"/>
                <c:pt idx="0">
                  <c:v>China</c:v>
                </c:pt>
              </c:strCache>
            </c:strRef>
          </c:tx>
          <c:spPr>
            <a:solidFill>
              <a:schemeClr val="accent2">
                <a:lumMod val="20000"/>
                <a:lumOff val="80000"/>
              </a:schemeClr>
            </a:solidFill>
          </c:spPr>
          <c:invertIfNegative val="0"/>
          <c:dLbls>
            <c:delete val="1"/>
          </c:dLbls>
          <c:cat>
            <c:strRef>
              <c:f>Sheet1!$A$2:$A$3</c:f>
              <c:strCache>
                <c:ptCount val="2"/>
                <c:pt idx="0">
                  <c:v>Day Trippers From Scotland</c:v>
                </c:pt>
                <c:pt idx="1">
                  <c:v>All Day Trippers</c:v>
                </c:pt>
              </c:strCache>
            </c:strRef>
          </c:cat>
          <c:val>
            <c:numRef>
              <c:f>Sheet1!$J$2:$J$3</c:f>
              <c:numCache>
                <c:formatCode>0%</c:formatCode>
                <c:ptCount val="2"/>
                <c:pt idx="0">
                  <c:v>0</c:v>
                </c:pt>
                <c:pt idx="1">
                  <c:v>0.01</c:v>
                </c:pt>
              </c:numCache>
            </c:numRef>
          </c:val>
        </c:ser>
        <c:ser>
          <c:idx val="9"/>
          <c:order val="9"/>
          <c:tx>
            <c:strRef>
              <c:f>Sheet1!$K$1</c:f>
              <c:strCache>
                <c:ptCount val="1"/>
                <c:pt idx="0">
                  <c:v>Other</c:v>
                </c:pt>
              </c:strCache>
            </c:strRef>
          </c:tx>
          <c:spPr>
            <a:solidFill>
              <a:schemeClr val="bg1">
                <a:lumMod val="8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Scotland</c:v>
                </c:pt>
                <c:pt idx="1">
                  <c:v>All Day Trippers</c:v>
                </c:pt>
              </c:strCache>
            </c:strRef>
          </c:cat>
          <c:val>
            <c:numRef>
              <c:f>Sheet1!$K$2:$K$3</c:f>
              <c:numCache>
                <c:formatCode>0%</c:formatCode>
                <c:ptCount val="2"/>
                <c:pt idx="0">
                  <c:v>0.24</c:v>
                </c:pt>
                <c:pt idx="1">
                  <c:v>0.33</c:v>
                </c:pt>
              </c:numCache>
            </c:numRef>
          </c:val>
        </c:ser>
        <c:dLbls>
          <c:showLegendKey val="0"/>
          <c:showVal val="1"/>
          <c:showCatName val="0"/>
          <c:showSerName val="0"/>
          <c:showPercent val="0"/>
          <c:showBubbleSize val="0"/>
        </c:dLbls>
        <c:gapWidth val="49"/>
        <c:overlap val="100"/>
        <c:axId val="561245456"/>
        <c:axId val="561237616"/>
      </c:barChart>
      <c:catAx>
        <c:axId val="561245456"/>
        <c:scaling>
          <c:orientation val="minMax"/>
        </c:scaling>
        <c:delete val="0"/>
        <c:axPos val="l"/>
        <c:numFmt formatCode="General" sourceLinked="0"/>
        <c:majorTickMark val="none"/>
        <c:minorTickMark val="none"/>
        <c:tickLblPos val="nextTo"/>
        <c:txPr>
          <a:bodyPr/>
          <a:lstStyle/>
          <a:p>
            <a:pPr>
              <a:defRPr sz="700"/>
            </a:pPr>
            <a:endParaRPr lang="en-US"/>
          </a:p>
        </c:txPr>
        <c:crossAx val="561237616"/>
        <c:crosses val="autoZero"/>
        <c:auto val="1"/>
        <c:lblAlgn val="ctr"/>
        <c:lblOffset val="100"/>
        <c:noMultiLvlLbl val="0"/>
      </c:catAx>
      <c:valAx>
        <c:axId val="561237616"/>
        <c:scaling>
          <c:orientation val="minMax"/>
          <c:max val="1"/>
        </c:scaling>
        <c:delete val="1"/>
        <c:axPos val="b"/>
        <c:numFmt formatCode="0%" sourceLinked="1"/>
        <c:majorTickMark val="out"/>
        <c:minorTickMark val="none"/>
        <c:tickLblPos val="nextTo"/>
        <c:crossAx val="561245456"/>
        <c:crosses val="autoZero"/>
        <c:crossBetween val="between"/>
      </c:valAx>
    </c:plotArea>
    <c:legend>
      <c:legendPos val="b"/>
      <c:layout>
        <c:manualLayout>
          <c:xMode val="edge"/>
          <c:yMode val="edge"/>
          <c:x val="0.12708242353688706"/>
          <c:y val="0.86174574901562351"/>
          <c:w val="0.7633755648195728"/>
          <c:h val="9.5024013693289222E-2"/>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Jan-Mar</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Scotland</c:v>
                </c:pt>
                <c:pt idx="1">
                  <c:v>All Day Trippers</c:v>
                </c:pt>
              </c:strCache>
            </c:strRef>
          </c:cat>
          <c:val>
            <c:numRef>
              <c:f>Sheet1!$B$2:$B$3</c:f>
              <c:numCache>
                <c:formatCode>0%</c:formatCode>
                <c:ptCount val="2"/>
                <c:pt idx="0">
                  <c:v>0.11</c:v>
                </c:pt>
                <c:pt idx="1">
                  <c:v>0.15</c:v>
                </c:pt>
              </c:numCache>
            </c:numRef>
          </c:val>
        </c:ser>
        <c:ser>
          <c:idx val="1"/>
          <c:order val="1"/>
          <c:tx>
            <c:strRef>
              <c:f>Sheet1!$C$1</c:f>
              <c:strCache>
                <c:ptCount val="1"/>
                <c:pt idx="0">
                  <c:v>Apr-Jun</c:v>
                </c:pt>
              </c:strCache>
            </c:strRef>
          </c:tx>
          <c:spPr>
            <a:solidFill>
              <a:srgbClr val="FFC00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Scotland</c:v>
                </c:pt>
                <c:pt idx="1">
                  <c:v>All Day Trippers</c:v>
                </c:pt>
              </c:strCache>
            </c:strRef>
          </c:cat>
          <c:val>
            <c:numRef>
              <c:f>Sheet1!$C$2:$C$3</c:f>
              <c:numCache>
                <c:formatCode>0%</c:formatCode>
                <c:ptCount val="2"/>
                <c:pt idx="0">
                  <c:v>0.31</c:v>
                </c:pt>
                <c:pt idx="1">
                  <c:v>0.32</c:v>
                </c:pt>
              </c:numCache>
            </c:numRef>
          </c:val>
        </c:ser>
        <c:ser>
          <c:idx val="2"/>
          <c:order val="2"/>
          <c:tx>
            <c:strRef>
              <c:f>Sheet1!$D$1</c:f>
              <c:strCache>
                <c:ptCount val="1"/>
                <c:pt idx="0">
                  <c:v>Jul-Sep</c:v>
                </c:pt>
              </c:strCache>
            </c:strRef>
          </c:tx>
          <c:spPr>
            <a:solidFill>
              <a:srgbClr val="00B05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Scotland</c:v>
                </c:pt>
                <c:pt idx="1">
                  <c:v>All Day Trippers</c:v>
                </c:pt>
              </c:strCache>
            </c:strRef>
          </c:cat>
          <c:val>
            <c:numRef>
              <c:f>Sheet1!$D$2:$D$3</c:f>
              <c:numCache>
                <c:formatCode>0%</c:formatCode>
                <c:ptCount val="2"/>
                <c:pt idx="0">
                  <c:v>0.48</c:v>
                </c:pt>
                <c:pt idx="1">
                  <c:v>0.38</c:v>
                </c:pt>
              </c:numCache>
            </c:numRef>
          </c:val>
        </c:ser>
        <c:ser>
          <c:idx val="3"/>
          <c:order val="3"/>
          <c:tx>
            <c:strRef>
              <c:f>Sheet1!$E$1</c:f>
              <c:strCache>
                <c:ptCount val="1"/>
                <c:pt idx="0">
                  <c:v>Oct-Dec</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Scotland</c:v>
                </c:pt>
                <c:pt idx="1">
                  <c:v>All Day Trippers</c:v>
                </c:pt>
              </c:strCache>
            </c:strRef>
          </c:cat>
          <c:val>
            <c:numRef>
              <c:f>Sheet1!$E$2:$E$3</c:f>
              <c:numCache>
                <c:formatCode>0%</c:formatCode>
                <c:ptCount val="2"/>
                <c:pt idx="0">
                  <c:v>0.1</c:v>
                </c:pt>
                <c:pt idx="1">
                  <c:v>0.16</c:v>
                </c:pt>
              </c:numCache>
            </c:numRef>
          </c:val>
        </c:ser>
        <c:dLbls>
          <c:showLegendKey val="0"/>
          <c:showVal val="1"/>
          <c:showCatName val="0"/>
          <c:showSerName val="0"/>
          <c:showPercent val="0"/>
          <c:showBubbleSize val="0"/>
        </c:dLbls>
        <c:gapWidth val="49"/>
        <c:overlap val="100"/>
        <c:axId val="561245848"/>
        <c:axId val="561238400"/>
      </c:barChart>
      <c:catAx>
        <c:axId val="561245848"/>
        <c:scaling>
          <c:orientation val="minMax"/>
        </c:scaling>
        <c:delete val="0"/>
        <c:axPos val="b"/>
        <c:numFmt formatCode="General" sourceLinked="0"/>
        <c:majorTickMark val="none"/>
        <c:minorTickMark val="none"/>
        <c:tickLblPos val="nextTo"/>
        <c:txPr>
          <a:bodyPr/>
          <a:lstStyle/>
          <a:p>
            <a:pPr>
              <a:defRPr sz="600"/>
            </a:pPr>
            <a:endParaRPr lang="en-US"/>
          </a:p>
        </c:txPr>
        <c:crossAx val="561238400"/>
        <c:crosses val="autoZero"/>
        <c:auto val="1"/>
        <c:lblAlgn val="ctr"/>
        <c:lblOffset val="100"/>
        <c:noMultiLvlLbl val="0"/>
      </c:catAx>
      <c:valAx>
        <c:axId val="561238400"/>
        <c:scaling>
          <c:orientation val="minMax"/>
        </c:scaling>
        <c:delete val="1"/>
        <c:axPos val="l"/>
        <c:numFmt formatCode="0%" sourceLinked="1"/>
        <c:majorTickMark val="none"/>
        <c:minorTickMark val="none"/>
        <c:tickLblPos val="nextTo"/>
        <c:crossAx val="561245848"/>
        <c:crosses val="autoZero"/>
        <c:crossBetween val="between"/>
      </c:valAx>
    </c:plotArea>
    <c:legend>
      <c:legendPos val="b"/>
      <c:layout>
        <c:manualLayout>
          <c:xMode val="edge"/>
          <c:yMode val="edge"/>
          <c:x val="7.3199780437058378E-4"/>
          <c:y val="0.84698142630223361"/>
          <c:w val="0.99926800219562939"/>
          <c:h val="0.10612442945329363"/>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Independent</c:v>
                </c:pt>
              </c:strCache>
            </c:strRef>
          </c:tx>
          <c:spPr>
            <a:solidFill>
              <a:schemeClr val="tx1">
                <a:lumMod val="10000"/>
                <a:lumOff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Scotland</c:v>
                </c:pt>
                <c:pt idx="1">
                  <c:v>All Day Trippers</c:v>
                </c:pt>
              </c:strCache>
            </c:strRef>
          </c:cat>
          <c:val>
            <c:numRef>
              <c:f>Sheet1!$B$2:$B$3</c:f>
              <c:numCache>
                <c:formatCode>0%</c:formatCode>
                <c:ptCount val="2"/>
                <c:pt idx="0">
                  <c:v>0.75</c:v>
                </c:pt>
                <c:pt idx="1">
                  <c:v>0.75</c:v>
                </c:pt>
              </c:numCache>
            </c:numRef>
          </c:val>
        </c:ser>
        <c:ser>
          <c:idx val="1"/>
          <c:order val="1"/>
          <c:tx>
            <c:strRef>
              <c:f>Sheet1!$C$1</c:f>
              <c:strCache>
                <c:ptCount val="1"/>
                <c:pt idx="0">
                  <c:v>Package</c:v>
                </c:pt>
              </c:strCache>
            </c:strRef>
          </c:tx>
          <c:spPr>
            <a:solidFill>
              <a:schemeClr val="tx1">
                <a:lumMod val="75000"/>
                <a:lumOff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Scotland</c:v>
                </c:pt>
                <c:pt idx="1">
                  <c:v>All Day Trippers</c:v>
                </c:pt>
              </c:strCache>
            </c:strRef>
          </c:cat>
          <c:val>
            <c:numRef>
              <c:f>Sheet1!$C$2:$C$3</c:f>
              <c:numCache>
                <c:formatCode>0%</c:formatCode>
                <c:ptCount val="2"/>
                <c:pt idx="0">
                  <c:v>0.25</c:v>
                </c:pt>
                <c:pt idx="1">
                  <c:v>0.25</c:v>
                </c:pt>
              </c:numCache>
            </c:numRef>
          </c:val>
        </c:ser>
        <c:dLbls>
          <c:showLegendKey val="0"/>
          <c:showVal val="1"/>
          <c:showCatName val="0"/>
          <c:showSerName val="0"/>
          <c:showPercent val="0"/>
          <c:showBubbleSize val="0"/>
        </c:dLbls>
        <c:gapWidth val="49"/>
        <c:overlap val="100"/>
        <c:axId val="561239184"/>
        <c:axId val="561241144"/>
      </c:barChart>
      <c:catAx>
        <c:axId val="561239184"/>
        <c:scaling>
          <c:orientation val="minMax"/>
        </c:scaling>
        <c:delete val="0"/>
        <c:axPos val="b"/>
        <c:numFmt formatCode="General" sourceLinked="0"/>
        <c:majorTickMark val="none"/>
        <c:minorTickMark val="none"/>
        <c:tickLblPos val="nextTo"/>
        <c:txPr>
          <a:bodyPr/>
          <a:lstStyle/>
          <a:p>
            <a:pPr>
              <a:defRPr sz="600"/>
            </a:pPr>
            <a:endParaRPr lang="en-US"/>
          </a:p>
        </c:txPr>
        <c:crossAx val="561241144"/>
        <c:crosses val="autoZero"/>
        <c:auto val="1"/>
        <c:lblAlgn val="ctr"/>
        <c:lblOffset val="100"/>
        <c:noMultiLvlLbl val="0"/>
      </c:catAx>
      <c:valAx>
        <c:axId val="561241144"/>
        <c:scaling>
          <c:orientation val="minMax"/>
        </c:scaling>
        <c:delete val="1"/>
        <c:axPos val="l"/>
        <c:numFmt formatCode="0%" sourceLinked="1"/>
        <c:majorTickMark val="none"/>
        <c:minorTickMark val="none"/>
        <c:tickLblPos val="nextTo"/>
        <c:crossAx val="561239184"/>
        <c:crosses val="autoZero"/>
        <c:crossBetween val="between"/>
      </c:valAx>
    </c:plotArea>
    <c:legend>
      <c:legendPos val="b"/>
      <c:layout>
        <c:manualLayout>
          <c:xMode val="edge"/>
          <c:yMode val="edge"/>
          <c:x val="3.2355526775007859E-2"/>
          <c:y val="0.86109621103717549"/>
          <c:w val="0.95151912756551194"/>
          <c:h val="7.0826524042985187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Aged 16-34 years</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Wales</c:v>
                </c:pt>
                <c:pt idx="1">
                  <c:v>All Day Trippers</c:v>
                </c:pt>
              </c:strCache>
            </c:strRef>
          </c:cat>
          <c:val>
            <c:numRef>
              <c:f>Sheet1!$B$2:$B$3</c:f>
              <c:numCache>
                <c:formatCode>0%</c:formatCode>
                <c:ptCount val="2"/>
                <c:pt idx="0">
                  <c:v>0.28999999999999998</c:v>
                </c:pt>
                <c:pt idx="1">
                  <c:v>0.32</c:v>
                </c:pt>
              </c:numCache>
            </c:numRef>
          </c:val>
        </c:ser>
        <c:ser>
          <c:idx val="1"/>
          <c:order val="1"/>
          <c:tx>
            <c:strRef>
              <c:f>Sheet1!$C$1</c:f>
              <c:strCache>
                <c:ptCount val="1"/>
                <c:pt idx="0">
                  <c:v>Aged 35-54 years</c:v>
                </c:pt>
              </c:strCache>
            </c:strRef>
          </c:tx>
          <c:spPr>
            <a:solidFill>
              <a:schemeClr val="accent4"/>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Wales</c:v>
                </c:pt>
                <c:pt idx="1">
                  <c:v>All Day Trippers</c:v>
                </c:pt>
              </c:strCache>
            </c:strRef>
          </c:cat>
          <c:val>
            <c:numRef>
              <c:f>Sheet1!$C$2:$C$3</c:f>
              <c:numCache>
                <c:formatCode>0%</c:formatCode>
                <c:ptCount val="2"/>
                <c:pt idx="0">
                  <c:v>0.43</c:v>
                </c:pt>
                <c:pt idx="1">
                  <c:v>0.43</c:v>
                </c:pt>
              </c:numCache>
            </c:numRef>
          </c:val>
        </c:ser>
        <c:ser>
          <c:idx val="2"/>
          <c:order val="2"/>
          <c:tx>
            <c:strRef>
              <c:f>Sheet1!$D$1</c:f>
              <c:strCache>
                <c:ptCount val="1"/>
                <c:pt idx="0">
                  <c:v>Aged 55 years or over</c:v>
                </c:pt>
              </c:strCache>
            </c:strRef>
          </c:tx>
          <c:spPr>
            <a:solidFill>
              <a:srgbClr val="646363"/>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Wales</c:v>
                </c:pt>
                <c:pt idx="1">
                  <c:v>All Day Trippers</c:v>
                </c:pt>
              </c:strCache>
            </c:strRef>
          </c:cat>
          <c:val>
            <c:numRef>
              <c:f>Sheet1!$D$2:$D$3</c:f>
              <c:numCache>
                <c:formatCode>0%</c:formatCode>
                <c:ptCount val="2"/>
                <c:pt idx="0">
                  <c:v>0.28000000000000003</c:v>
                </c:pt>
                <c:pt idx="1">
                  <c:v>0.25</c:v>
                </c:pt>
              </c:numCache>
            </c:numRef>
          </c:val>
        </c:ser>
        <c:dLbls>
          <c:showLegendKey val="0"/>
          <c:showVal val="1"/>
          <c:showCatName val="0"/>
          <c:showSerName val="0"/>
          <c:showPercent val="0"/>
          <c:showBubbleSize val="0"/>
        </c:dLbls>
        <c:gapWidth val="49"/>
        <c:overlap val="100"/>
        <c:axId val="561236832"/>
        <c:axId val="561238792"/>
      </c:barChart>
      <c:catAx>
        <c:axId val="561236832"/>
        <c:scaling>
          <c:orientation val="minMax"/>
        </c:scaling>
        <c:delete val="0"/>
        <c:axPos val="b"/>
        <c:numFmt formatCode="General" sourceLinked="0"/>
        <c:majorTickMark val="none"/>
        <c:minorTickMark val="none"/>
        <c:tickLblPos val="nextTo"/>
        <c:txPr>
          <a:bodyPr/>
          <a:lstStyle/>
          <a:p>
            <a:pPr>
              <a:defRPr sz="600"/>
            </a:pPr>
            <a:endParaRPr lang="en-US"/>
          </a:p>
        </c:txPr>
        <c:crossAx val="561238792"/>
        <c:crosses val="autoZero"/>
        <c:auto val="1"/>
        <c:lblAlgn val="ctr"/>
        <c:lblOffset val="100"/>
        <c:noMultiLvlLbl val="0"/>
      </c:catAx>
      <c:valAx>
        <c:axId val="561238792"/>
        <c:scaling>
          <c:orientation val="minMax"/>
        </c:scaling>
        <c:delete val="1"/>
        <c:axPos val="l"/>
        <c:numFmt formatCode="0%" sourceLinked="1"/>
        <c:majorTickMark val="none"/>
        <c:minorTickMark val="none"/>
        <c:tickLblPos val="nextTo"/>
        <c:crossAx val="561236832"/>
        <c:crosses val="autoZero"/>
        <c:crossBetween val="between"/>
      </c:valAx>
    </c:plotArea>
    <c:legend>
      <c:legendPos val="b"/>
      <c:layout>
        <c:manualLayout>
          <c:xMode val="edge"/>
          <c:yMode val="edge"/>
          <c:x val="0"/>
          <c:y val="0.86597901418973122"/>
          <c:w val="1"/>
          <c:h val="0.13273953983345216"/>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Male</c:v>
                </c:pt>
              </c:strCache>
            </c:strRef>
          </c:tx>
          <c:spPr>
            <a:solidFill>
              <a:schemeClr val="accent5"/>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Wales </c:v>
                </c:pt>
                <c:pt idx="1">
                  <c:v>All Day Trippers</c:v>
                </c:pt>
              </c:strCache>
            </c:strRef>
          </c:cat>
          <c:val>
            <c:numRef>
              <c:f>Sheet1!$B$2:$B$3</c:f>
              <c:numCache>
                <c:formatCode>0%</c:formatCode>
                <c:ptCount val="2"/>
                <c:pt idx="0">
                  <c:v>0.61</c:v>
                </c:pt>
                <c:pt idx="1">
                  <c:v>0.51</c:v>
                </c:pt>
              </c:numCache>
            </c:numRef>
          </c:val>
        </c:ser>
        <c:ser>
          <c:idx val="1"/>
          <c:order val="1"/>
          <c:tx>
            <c:strRef>
              <c:f>Sheet1!$C$1</c:f>
              <c:strCache>
                <c:ptCount val="1"/>
                <c:pt idx="0">
                  <c:v>Female</c:v>
                </c:pt>
              </c:strCache>
            </c:strRef>
          </c:tx>
          <c:spPr>
            <a:solidFill>
              <a:schemeClr val="accent2">
                <a:lumMod val="40000"/>
                <a:lumOff val="6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Wales </c:v>
                </c:pt>
                <c:pt idx="1">
                  <c:v>All Day Trippers</c:v>
                </c:pt>
              </c:strCache>
            </c:strRef>
          </c:cat>
          <c:val>
            <c:numRef>
              <c:f>Sheet1!$C$2:$C$3</c:f>
              <c:numCache>
                <c:formatCode>0%</c:formatCode>
                <c:ptCount val="2"/>
                <c:pt idx="0">
                  <c:v>0.39</c:v>
                </c:pt>
                <c:pt idx="1">
                  <c:v>0.49</c:v>
                </c:pt>
              </c:numCache>
            </c:numRef>
          </c:val>
        </c:ser>
        <c:dLbls>
          <c:showLegendKey val="0"/>
          <c:showVal val="1"/>
          <c:showCatName val="0"/>
          <c:showSerName val="0"/>
          <c:showPercent val="0"/>
          <c:showBubbleSize val="0"/>
        </c:dLbls>
        <c:gapWidth val="49"/>
        <c:overlap val="100"/>
        <c:axId val="561239576"/>
        <c:axId val="561240752"/>
      </c:barChart>
      <c:catAx>
        <c:axId val="561239576"/>
        <c:scaling>
          <c:orientation val="minMax"/>
        </c:scaling>
        <c:delete val="0"/>
        <c:axPos val="b"/>
        <c:numFmt formatCode="General" sourceLinked="0"/>
        <c:majorTickMark val="none"/>
        <c:minorTickMark val="none"/>
        <c:tickLblPos val="nextTo"/>
        <c:txPr>
          <a:bodyPr/>
          <a:lstStyle/>
          <a:p>
            <a:pPr>
              <a:defRPr sz="600"/>
            </a:pPr>
            <a:endParaRPr lang="en-US"/>
          </a:p>
        </c:txPr>
        <c:crossAx val="561240752"/>
        <c:crosses val="autoZero"/>
        <c:auto val="1"/>
        <c:lblAlgn val="ctr"/>
        <c:lblOffset val="100"/>
        <c:noMultiLvlLbl val="0"/>
      </c:catAx>
      <c:valAx>
        <c:axId val="561240752"/>
        <c:scaling>
          <c:orientation val="minMax"/>
        </c:scaling>
        <c:delete val="1"/>
        <c:axPos val="l"/>
        <c:numFmt formatCode="0%" sourceLinked="1"/>
        <c:majorTickMark val="none"/>
        <c:minorTickMark val="none"/>
        <c:tickLblPos val="nextTo"/>
        <c:crossAx val="561239576"/>
        <c:crosses val="autoZero"/>
        <c:crossBetween val="between"/>
      </c:valAx>
    </c:plotArea>
    <c:legend>
      <c:legendPos val="b"/>
      <c:layout>
        <c:manualLayout>
          <c:xMode val="edge"/>
          <c:yMode val="edge"/>
          <c:x val="0.12554654137407381"/>
          <c:y val="0.83161726544551828"/>
          <c:w val="0.71784440182327502"/>
          <c:h val="7.4052432517661734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Air</c:v>
                </c:pt>
              </c:strCache>
            </c:strRef>
          </c:tx>
          <c:spPr>
            <a:solidFill>
              <a:srgbClr val="C0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Wales</c:v>
                </c:pt>
                <c:pt idx="1">
                  <c:v>All Day Trippers</c:v>
                </c:pt>
              </c:strCache>
            </c:strRef>
          </c:cat>
          <c:val>
            <c:numRef>
              <c:f>Sheet1!$B$2:$B$3</c:f>
              <c:numCache>
                <c:formatCode>0%</c:formatCode>
                <c:ptCount val="2"/>
                <c:pt idx="0">
                  <c:v>0.45</c:v>
                </c:pt>
                <c:pt idx="1">
                  <c:v>0.59</c:v>
                </c:pt>
              </c:numCache>
            </c:numRef>
          </c:val>
        </c:ser>
        <c:ser>
          <c:idx val="1"/>
          <c:order val="1"/>
          <c:tx>
            <c:strRef>
              <c:f>Sheet1!$C$1</c:f>
              <c:strCache>
                <c:ptCount val="1"/>
                <c:pt idx="0">
                  <c:v>Foot</c:v>
                </c:pt>
              </c:strCache>
            </c:strRef>
          </c:tx>
          <c:spPr>
            <a:solidFill>
              <a:schemeClr val="bg2">
                <a:lumMod val="60000"/>
                <a:lumOff val="4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Wales</c:v>
                </c:pt>
                <c:pt idx="1">
                  <c:v>All Day Trippers</c:v>
                </c:pt>
              </c:strCache>
            </c:strRef>
          </c:cat>
          <c:val>
            <c:numRef>
              <c:f>Sheet1!$C$2:$C$3</c:f>
              <c:numCache>
                <c:formatCode>0%</c:formatCode>
                <c:ptCount val="2"/>
                <c:pt idx="0">
                  <c:v>0.05</c:v>
                </c:pt>
                <c:pt idx="1">
                  <c:v>0.1</c:v>
                </c:pt>
              </c:numCache>
            </c:numRef>
          </c:val>
        </c:ser>
        <c:ser>
          <c:idx val="2"/>
          <c:order val="2"/>
          <c:tx>
            <c:strRef>
              <c:f>Sheet1!$D$1</c:f>
              <c:strCache>
                <c:ptCount val="1"/>
                <c:pt idx="0">
                  <c:v>Private Vehicle</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Wales</c:v>
                </c:pt>
                <c:pt idx="1">
                  <c:v>All Day Trippers</c:v>
                </c:pt>
              </c:strCache>
            </c:strRef>
          </c:cat>
          <c:val>
            <c:numRef>
              <c:f>Sheet1!$D$2:$D$3</c:f>
              <c:numCache>
                <c:formatCode>0%</c:formatCode>
                <c:ptCount val="2"/>
                <c:pt idx="0">
                  <c:v>0.39</c:v>
                </c:pt>
                <c:pt idx="1">
                  <c:v>0.14000000000000001</c:v>
                </c:pt>
              </c:numCache>
            </c:numRef>
          </c:val>
        </c:ser>
        <c:ser>
          <c:idx val="3"/>
          <c:order val="3"/>
          <c:tx>
            <c:strRef>
              <c:f>Sheet1!$E$1</c:f>
              <c:strCache>
                <c:ptCount val="1"/>
                <c:pt idx="0">
                  <c:v>Coach</c:v>
                </c:pt>
              </c:strCache>
            </c:strRef>
          </c:tx>
          <c:spPr>
            <a:solidFill>
              <a:schemeClr val="bg1">
                <a:lumMod val="6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Wales</c:v>
                </c:pt>
                <c:pt idx="1">
                  <c:v>All Day Trippers</c:v>
                </c:pt>
              </c:strCache>
            </c:strRef>
          </c:cat>
          <c:val>
            <c:numRef>
              <c:f>Sheet1!$E$2:$E$3</c:f>
              <c:numCache>
                <c:formatCode>0%</c:formatCode>
                <c:ptCount val="2"/>
                <c:pt idx="0">
                  <c:v>0.11</c:v>
                </c:pt>
                <c:pt idx="1">
                  <c:v>0.17</c:v>
                </c:pt>
              </c:numCache>
            </c:numRef>
          </c:val>
        </c:ser>
        <c:dLbls>
          <c:showLegendKey val="0"/>
          <c:showVal val="1"/>
          <c:showCatName val="0"/>
          <c:showSerName val="0"/>
          <c:showPercent val="0"/>
          <c:showBubbleSize val="0"/>
        </c:dLbls>
        <c:gapWidth val="49"/>
        <c:overlap val="100"/>
        <c:axId val="561241536"/>
        <c:axId val="561247808"/>
      </c:barChart>
      <c:catAx>
        <c:axId val="561241536"/>
        <c:scaling>
          <c:orientation val="minMax"/>
        </c:scaling>
        <c:delete val="0"/>
        <c:axPos val="b"/>
        <c:numFmt formatCode="General" sourceLinked="0"/>
        <c:majorTickMark val="none"/>
        <c:minorTickMark val="none"/>
        <c:tickLblPos val="nextTo"/>
        <c:txPr>
          <a:bodyPr/>
          <a:lstStyle/>
          <a:p>
            <a:pPr>
              <a:defRPr sz="600"/>
            </a:pPr>
            <a:endParaRPr lang="en-US"/>
          </a:p>
        </c:txPr>
        <c:crossAx val="561247808"/>
        <c:crosses val="autoZero"/>
        <c:auto val="1"/>
        <c:lblAlgn val="ctr"/>
        <c:lblOffset val="100"/>
        <c:noMultiLvlLbl val="0"/>
      </c:catAx>
      <c:valAx>
        <c:axId val="561247808"/>
        <c:scaling>
          <c:orientation val="minMax"/>
        </c:scaling>
        <c:delete val="1"/>
        <c:axPos val="l"/>
        <c:numFmt formatCode="0%" sourceLinked="1"/>
        <c:majorTickMark val="none"/>
        <c:minorTickMark val="none"/>
        <c:tickLblPos val="nextTo"/>
        <c:crossAx val="561241536"/>
        <c:crosses val="autoZero"/>
        <c:crossBetween val="between"/>
      </c:valAx>
    </c:plotArea>
    <c:legend>
      <c:legendPos val="b"/>
      <c:layout>
        <c:manualLayout>
          <c:xMode val="edge"/>
          <c:yMode val="edge"/>
          <c:x val="4.5782782545438286E-2"/>
          <c:y val="0.8367386523977568"/>
          <c:w val="0.95035770902360273"/>
          <c:h val="0.12529637989080408"/>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405179229752384E-2"/>
          <c:y val="3.6124237384326768E-2"/>
          <c:w val="0.80815904117796999"/>
          <c:h val="0.96214854649787962"/>
        </c:manualLayout>
      </c:layout>
      <c:pieChart>
        <c:varyColors val="1"/>
        <c:ser>
          <c:idx val="0"/>
          <c:order val="0"/>
          <c:tx>
            <c:strRef>
              <c:f>Sheet1!$B$1</c:f>
              <c:strCache>
                <c:ptCount val="1"/>
                <c:pt idx="0">
                  <c:v>Series 1</c:v>
                </c:pt>
              </c:strCache>
            </c:strRef>
          </c:tx>
          <c:dPt>
            <c:idx val="0"/>
            <c:bubble3D val="0"/>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6386616858499"/>
          <c:y val="5.6335256474622723E-2"/>
          <c:w val="0.84086570032785413"/>
          <c:h val="0.75853679971020649"/>
        </c:manualLayout>
      </c:layout>
      <c:barChart>
        <c:barDir val="bar"/>
        <c:grouping val="stacked"/>
        <c:varyColors val="0"/>
        <c:ser>
          <c:idx val="0"/>
          <c:order val="0"/>
          <c:tx>
            <c:strRef>
              <c:f>Sheet1!$B$1</c:f>
              <c:strCache>
                <c:ptCount val="1"/>
                <c:pt idx="0">
                  <c:v>France</c:v>
                </c:pt>
              </c:strCache>
            </c:strRef>
          </c:tx>
          <c:spPr>
            <a:solidFill>
              <a:srgbClr val="00B050"/>
            </a:solidFill>
          </c:spPr>
          <c:invertIfNegative val="0"/>
          <c:dLbls>
            <c:spPr>
              <a:noFill/>
              <a:ln>
                <a:noFill/>
              </a:ln>
              <a:effectLst/>
            </c:spPr>
            <c:txPr>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All</c:v>
                </c:pt>
                <c:pt idx="1">
                  <c:v>Holiday</c:v>
                </c:pt>
                <c:pt idx="2">
                  <c:v>VFR</c:v>
                </c:pt>
                <c:pt idx="3">
                  <c:v>Business</c:v>
                </c:pt>
                <c:pt idx="4">
                  <c:v>Study/Misc</c:v>
                </c:pt>
              </c:strCache>
            </c:strRef>
          </c:cat>
          <c:val>
            <c:numRef>
              <c:f>Sheet1!$B$2:$B$6</c:f>
              <c:numCache>
                <c:formatCode>0%</c:formatCode>
                <c:ptCount val="5"/>
                <c:pt idx="0">
                  <c:v>0.12</c:v>
                </c:pt>
                <c:pt idx="1">
                  <c:v>0.14000000000000001</c:v>
                </c:pt>
                <c:pt idx="2">
                  <c:v>0.09</c:v>
                </c:pt>
                <c:pt idx="3">
                  <c:v>0.08</c:v>
                </c:pt>
                <c:pt idx="4">
                  <c:v>0.09</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a:lstStyle/>
              <a:p>
                <a:pPr>
                  <a:defRPr sz="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All</c:v>
                </c:pt>
                <c:pt idx="1">
                  <c:v>Holiday</c:v>
                </c:pt>
                <c:pt idx="2">
                  <c:v>VFR</c:v>
                </c:pt>
                <c:pt idx="3">
                  <c:v>Business</c:v>
                </c:pt>
                <c:pt idx="4">
                  <c:v>Study/Misc</c:v>
                </c:pt>
              </c:strCache>
            </c:strRef>
          </c:cat>
          <c:val>
            <c:numRef>
              <c:f>Sheet1!$C$2:$C$6</c:f>
              <c:numCache>
                <c:formatCode>0%</c:formatCode>
                <c:ptCount val="5"/>
                <c:pt idx="0">
                  <c:v>0.12</c:v>
                </c:pt>
                <c:pt idx="1">
                  <c:v>0.15</c:v>
                </c:pt>
                <c:pt idx="2">
                  <c:v>0.09</c:v>
                </c:pt>
                <c:pt idx="3">
                  <c:v>0.13</c:v>
                </c:pt>
                <c:pt idx="4">
                  <c:v>0.1</c:v>
                </c:pt>
              </c:numCache>
            </c:numRef>
          </c:val>
        </c:ser>
        <c:ser>
          <c:idx val="2"/>
          <c:order val="2"/>
          <c:tx>
            <c:strRef>
              <c:f>Sheet1!$D$1</c:f>
              <c:strCache>
                <c:ptCount val="1"/>
                <c:pt idx="0">
                  <c:v>Germany</c:v>
                </c:pt>
              </c:strCache>
            </c:strRef>
          </c:tx>
          <c:spPr>
            <a:solidFill>
              <a:schemeClr val="accent6">
                <a:lumMod val="75000"/>
              </a:schemeClr>
            </a:solidFill>
          </c:spPr>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All</c:v>
                </c:pt>
                <c:pt idx="1">
                  <c:v>Holiday</c:v>
                </c:pt>
                <c:pt idx="2">
                  <c:v>VFR</c:v>
                </c:pt>
                <c:pt idx="3">
                  <c:v>Business</c:v>
                </c:pt>
                <c:pt idx="4">
                  <c:v>Study/Misc</c:v>
                </c:pt>
              </c:strCache>
            </c:strRef>
          </c:cat>
          <c:val>
            <c:numRef>
              <c:f>Sheet1!$D$2:$D$6</c:f>
              <c:numCache>
                <c:formatCode>0%</c:formatCode>
                <c:ptCount val="5"/>
                <c:pt idx="0">
                  <c:v>0.11</c:v>
                </c:pt>
                <c:pt idx="1">
                  <c:v>0.14000000000000001</c:v>
                </c:pt>
                <c:pt idx="2">
                  <c:v>7.0000000000000007E-2</c:v>
                </c:pt>
                <c:pt idx="3">
                  <c:v>0.17</c:v>
                </c:pt>
                <c:pt idx="4">
                  <c:v>0.06</c:v>
                </c:pt>
              </c:numCache>
            </c:numRef>
          </c:val>
        </c:ser>
        <c:ser>
          <c:idx val="3"/>
          <c:order val="3"/>
          <c:tx>
            <c:strRef>
              <c:f>Sheet1!$E$1</c:f>
              <c:strCache>
                <c:ptCount val="1"/>
                <c:pt idx="0">
                  <c:v>Nordics</c:v>
                </c:pt>
              </c:strCache>
            </c:strRef>
          </c:tx>
          <c:spPr>
            <a:solidFill>
              <a:schemeClr val="accent5">
                <a:lumMod val="40000"/>
                <a:lumOff val="60000"/>
              </a:schemeClr>
            </a:solidFill>
          </c:spPr>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All</c:v>
                </c:pt>
                <c:pt idx="1">
                  <c:v>Holiday</c:v>
                </c:pt>
                <c:pt idx="2">
                  <c:v>VFR</c:v>
                </c:pt>
                <c:pt idx="3">
                  <c:v>Business</c:v>
                </c:pt>
                <c:pt idx="4">
                  <c:v>Study/Misc</c:v>
                </c:pt>
              </c:strCache>
            </c:strRef>
          </c:cat>
          <c:val>
            <c:numRef>
              <c:f>Sheet1!$E$2:$E$6</c:f>
              <c:numCache>
                <c:formatCode>0%</c:formatCode>
                <c:ptCount val="5"/>
                <c:pt idx="0">
                  <c:v>0.05</c:v>
                </c:pt>
                <c:pt idx="1">
                  <c:v>0.06</c:v>
                </c:pt>
                <c:pt idx="2">
                  <c:v>0.05</c:v>
                </c:pt>
                <c:pt idx="3">
                  <c:v>0.03</c:v>
                </c:pt>
                <c:pt idx="4">
                  <c:v>0.11</c:v>
                </c:pt>
              </c:numCache>
            </c:numRef>
          </c:val>
        </c:ser>
        <c:ser>
          <c:idx val="4"/>
          <c:order val="4"/>
          <c:tx>
            <c:strRef>
              <c:f>Sheet1!$F$1</c:f>
              <c:strCache>
                <c:ptCount val="1"/>
                <c:pt idx="0">
                  <c:v>Italy</c:v>
                </c:pt>
              </c:strCache>
            </c:strRef>
          </c:tx>
          <c:spPr>
            <a:solidFill>
              <a:schemeClr val="bg2">
                <a:lumMod val="75000"/>
              </a:schemeClr>
            </a:solidFill>
          </c:spPr>
          <c:invertIfNegative val="0"/>
          <c:dLbls>
            <c:spPr>
              <a:noFill/>
              <a:ln>
                <a:noFill/>
              </a:ln>
              <a:effectLst/>
            </c:spPr>
            <c:txPr>
              <a:bodyPr/>
              <a:lstStyle/>
              <a:p>
                <a:pPr>
                  <a:defRPr sz="7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All</c:v>
                </c:pt>
                <c:pt idx="1">
                  <c:v>Holiday</c:v>
                </c:pt>
                <c:pt idx="2">
                  <c:v>VFR</c:v>
                </c:pt>
                <c:pt idx="3">
                  <c:v>Business</c:v>
                </c:pt>
                <c:pt idx="4">
                  <c:v>Study/Misc</c:v>
                </c:pt>
              </c:strCache>
            </c:strRef>
          </c:cat>
          <c:val>
            <c:numRef>
              <c:f>Sheet1!$F$2:$F$6</c:f>
              <c:numCache>
                <c:formatCode>0%</c:formatCode>
                <c:ptCount val="5"/>
                <c:pt idx="0">
                  <c:v>0.04</c:v>
                </c:pt>
                <c:pt idx="1">
                  <c:v>0.04</c:v>
                </c:pt>
                <c:pt idx="2">
                  <c:v>0.03</c:v>
                </c:pt>
                <c:pt idx="3">
                  <c:v>0.04</c:v>
                </c:pt>
                <c:pt idx="4">
                  <c:v>0.1</c:v>
                </c:pt>
              </c:numCache>
            </c:numRef>
          </c:val>
        </c:ser>
        <c:ser>
          <c:idx val="5"/>
          <c:order val="5"/>
          <c:tx>
            <c:strRef>
              <c:f>Sheet1!$G$1</c:f>
              <c:strCache>
                <c:ptCount val="1"/>
                <c:pt idx="0">
                  <c:v>Spain</c:v>
                </c:pt>
              </c:strCache>
            </c:strRef>
          </c:tx>
          <c:spPr>
            <a:solidFill>
              <a:schemeClr val="bg2">
                <a:lumMod val="60000"/>
                <a:lumOff val="40000"/>
              </a:schemeClr>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All</c:v>
                </c:pt>
                <c:pt idx="1">
                  <c:v>Holiday</c:v>
                </c:pt>
                <c:pt idx="2">
                  <c:v>VFR</c:v>
                </c:pt>
                <c:pt idx="3">
                  <c:v>Business</c:v>
                </c:pt>
                <c:pt idx="4">
                  <c:v>Study/Misc</c:v>
                </c:pt>
              </c:strCache>
            </c:strRef>
          </c:cat>
          <c:val>
            <c:numRef>
              <c:f>Sheet1!$G$2:$G$6</c:f>
              <c:numCache>
                <c:formatCode>0%</c:formatCode>
                <c:ptCount val="5"/>
                <c:pt idx="0">
                  <c:v>0.05</c:v>
                </c:pt>
                <c:pt idx="1">
                  <c:v>0.03</c:v>
                </c:pt>
                <c:pt idx="2">
                  <c:v>0.08</c:v>
                </c:pt>
                <c:pt idx="3">
                  <c:v>0.06</c:v>
                </c:pt>
                <c:pt idx="4">
                  <c:v>0.06</c:v>
                </c:pt>
              </c:numCache>
            </c:numRef>
          </c:val>
        </c:ser>
        <c:ser>
          <c:idx val="6"/>
          <c:order val="6"/>
          <c:tx>
            <c:strRef>
              <c:f>Sheet1!$H$1</c:f>
              <c:strCache>
                <c:ptCount val="1"/>
                <c:pt idx="0">
                  <c:v>Netherlands</c:v>
                </c:pt>
              </c:strCache>
            </c:strRef>
          </c:tx>
          <c:spPr>
            <a:solidFill>
              <a:srgbClr val="FFC000"/>
            </a:solidFill>
          </c:spPr>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All</c:v>
                </c:pt>
                <c:pt idx="1">
                  <c:v>Holiday</c:v>
                </c:pt>
                <c:pt idx="2">
                  <c:v>VFR</c:v>
                </c:pt>
                <c:pt idx="3">
                  <c:v>Business</c:v>
                </c:pt>
                <c:pt idx="4">
                  <c:v>Study/Misc</c:v>
                </c:pt>
              </c:strCache>
            </c:strRef>
          </c:cat>
          <c:val>
            <c:numRef>
              <c:f>Sheet1!$H$2:$H$6</c:f>
              <c:numCache>
                <c:formatCode>0%</c:formatCode>
                <c:ptCount val="5"/>
                <c:pt idx="0">
                  <c:v>0.06</c:v>
                </c:pt>
                <c:pt idx="1">
                  <c:v>0.06</c:v>
                </c:pt>
                <c:pt idx="2">
                  <c:v>0.05</c:v>
                </c:pt>
                <c:pt idx="3">
                  <c:v>0.06</c:v>
                </c:pt>
                <c:pt idx="4">
                  <c:v>0.05</c:v>
                </c:pt>
              </c:numCache>
            </c:numRef>
          </c:val>
        </c:ser>
        <c:ser>
          <c:idx val="7"/>
          <c:order val="7"/>
          <c:tx>
            <c:strRef>
              <c:f>Sheet1!$I$1</c:f>
              <c:strCache>
                <c:ptCount val="1"/>
                <c:pt idx="0">
                  <c:v>Australia</c:v>
                </c:pt>
              </c:strCache>
            </c:strRef>
          </c:tx>
          <c:spPr>
            <a:solidFill>
              <a:schemeClr val="accent2">
                <a:lumMod val="40000"/>
                <a:lumOff val="60000"/>
              </a:schemeClr>
            </a:solidFill>
          </c:spPr>
          <c:invertIfNegative val="0"/>
          <c:dLbls>
            <c:spPr>
              <a:noFill/>
              <a:ln>
                <a:noFill/>
              </a:ln>
              <a:effectLst/>
            </c:spPr>
            <c:txPr>
              <a:bodyPr/>
              <a:lstStyle/>
              <a:p>
                <a:pPr>
                  <a:defRPr sz="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All</c:v>
                </c:pt>
                <c:pt idx="1">
                  <c:v>Holiday</c:v>
                </c:pt>
                <c:pt idx="2">
                  <c:v>VFR</c:v>
                </c:pt>
                <c:pt idx="3">
                  <c:v>Business</c:v>
                </c:pt>
                <c:pt idx="4">
                  <c:v>Study/Misc</c:v>
                </c:pt>
              </c:strCache>
            </c:strRef>
          </c:cat>
          <c:val>
            <c:numRef>
              <c:f>Sheet1!$I$2:$I$6</c:f>
              <c:numCache>
                <c:formatCode>0%</c:formatCode>
                <c:ptCount val="5"/>
                <c:pt idx="0">
                  <c:v>0.05</c:v>
                </c:pt>
                <c:pt idx="1">
                  <c:v>0.04</c:v>
                </c:pt>
                <c:pt idx="2">
                  <c:v>0.06</c:v>
                </c:pt>
                <c:pt idx="3">
                  <c:v>0.02</c:v>
                </c:pt>
                <c:pt idx="4">
                  <c:v>0.02</c:v>
                </c:pt>
              </c:numCache>
            </c:numRef>
          </c:val>
        </c:ser>
        <c:ser>
          <c:idx val="8"/>
          <c:order val="8"/>
          <c:tx>
            <c:strRef>
              <c:f>Sheet1!$J$1</c:f>
              <c:strCache>
                <c:ptCount val="1"/>
                <c:pt idx="0">
                  <c:v>China</c:v>
                </c:pt>
              </c:strCache>
            </c:strRef>
          </c:tx>
          <c:spPr>
            <a:solidFill>
              <a:schemeClr val="accent2">
                <a:lumMod val="20000"/>
                <a:lumOff val="80000"/>
              </a:schemeClr>
            </a:solidFill>
          </c:spPr>
          <c:invertIfNegative val="0"/>
          <c:dLbls>
            <c:spPr>
              <a:noFill/>
              <a:ln>
                <a:noFill/>
              </a:ln>
              <a:effectLst/>
            </c:spPr>
            <c:txPr>
              <a:bodyPr/>
              <a:lstStyle/>
              <a:p>
                <a:pPr>
                  <a:defRPr sz="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All</c:v>
                </c:pt>
                <c:pt idx="1">
                  <c:v>Holiday</c:v>
                </c:pt>
                <c:pt idx="2">
                  <c:v>VFR</c:v>
                </c:pt>
                <c:pt idx="3">
                  <c:v>Business</c:v>
                </c:pt>
                <c:pt idx="4">
                  <c:v>Study/Misc</c:v>
                </c:pt>
              </c:strCache>
            </c:strRef>
          </c:cat>
          <c:val>
            <c:numRef>
              <c:f>Sheet1!$J$2:$J$6</c:f>
              <c:numCache>
                <c:formatCode>0%</c:formatCode>
                <c:ptCount val="5"/>
                <c:pt idx="0">
                  <c:v>0.01</c:v>
                </c:pt>
                <c:pt idx="1">
                  <c:v>0.01</c:v>
                </c:pt>
                <c:pt idx="2">
                  <c:v>0.01</c:v>
                </c:pt>
                <c:pt idx="3">
                  <c:v>0.01</c:v>
                </c:pt>
                <c:pt idx="4">
                  <c:v>0.01</c:v>
                </c:pt>
              </c:numCache>
            </c:numRef>
          </c:val>
        </c:ser>
        <c:ser>
          <c:idx val="9"/>
          <c:order val="9"/>
          <c:tx>
            <c:strRef>
              <c:f>Sheet1!$K$1</c:f>
              <c:strCache>
                <c:ptCount val="1"/>
                <c:pt idx="0">
                  <c:v>Other</c:v>
                </c:pt>
              </c:strCache>
            </c:strRef>
          </c:tx>
          <c:spPr>
            <a:solidFill>
              <a:schemeClr val="bg1">
                <a:lumMod val="85000"/>
              </a:schemeClr>
            </a:solidFill>
          </c:spPr>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All</c:v>
                </c:pt>
                <c:pt idx="1">
                  <c:v>Holiday</c:v>
                </c:pt>
                <c:pt idx="2">
                  <c:v>VFR</c:v>
                </c:pt>
                <c:pt idx="3">
                  <c:v>Business</c:v>
                </c:pt>
                <c:pt idx="4">
                  <c:v>Study/Misc</c:v>
                </c:pt>
              </c:strCache>
            </c:strRef>
          </c:cat>
          <c:val>
            <c:numRef>
              <c:f>Sheet1!$K$2:$K$6</c:f>
              <c:numCache>
                <c:formatCode>0%</c:formatCode>
                <c:ptCount val="5"/>
                <c:pt idx="0">
                  <c:v>0.39</c:v>
                </c:pt>
                <c:pt idx="1">
                  <c:v>0.33</c:v>
                </c:pt>
                <c:pt idx="2">
                  <c:v>0.47</c:v>
                </c:pt>
                <c:pt idx="3">
                  <c:v>0.4</c:v>
                </c:pt>
                <c:pt idx="4">
                  <c:v>0.4</c:v>
                </c:pt>
              </c:numCache>
            </c:numRef>
          </c:val>
        </c:ser>
        <c:dLbls>
          <c:showLegendKey val="0"/>
          <c:showVal val="1"/>
          <c:showCatName val="0"/>
          <c:showSerName val="0"/>
          <c:showPercent val="0"/>
          <c:showBubbleSize val="0"/>
        </c:dLbls>
        <c:gapWidth val="49"/>
        <c:overlap val="100"/>
        <c:axId val="561151376"/>
        <c:axId val="561149416"/>
      </c:barChart>
      <c:catAx>
        <c:axId val="561151376"/>
        <c:scaling>
          <c:orientation val="minMax"/>
        </c:scaling>
        <c:delete val="0"/>
        <c:axPos val="l"/>
        <c:numFmt formatCode="General" sourceLinked="0"/>
        <c:majorTickMark val="none"/>
        <c:minorTickMark val="none"/>
        <c:tickLblPos val="nextTo"/>
        <c:txPr>
          <a:bodyPr/>
          <a:lstStyle/>
          <a:p>
            <a:pPr>
              <a:defRPr sz="700"/>
            </a:pPr>
            <a:endParaRPr lang="en-US"/>
          </a:p>
        </c:txPr>
        <c:crossAx val="561149416"/>
        <c:crosses val="autoZero"/>
        <c:auto val="1"/>
        <c:lblAlgn val="ctr"/>
        <c:lblOffset val="100"/>
        <c:noMultiLvlLbl val="0"/>
      </c:catAx>
      <c:valAx>
        <c:axId val="561149416"/>
        <c:scaling>
          <c:orientation val="minMax"/>
          <c:max val="1"/>
        </c:scaling>
        <c:delete val="1"/>
        <c:axPos val="b"/>
        <c:numFmt formatCode="0%" sourceLinked="1"/>
        <c:majorTickMark val="out"/>
        <c:minorTickMark val="none"/>
        <c:tickLblPos val="nextTo"/>
        <c:crossAx val="561151376"/>
        <c:crosses val="autoZero"/>
        <c:crossBetween val="between"/>
      </c:valAx>
    </c:plotArea>
    <c:legend>
      <c:legendPos val="b"/>
      <c:layout>
        <c:manualLayout>
          <c:xMode val="edge"/>
          <c:yMode val="edge"/>
          <c:x val="0.12708242353688706"/>
          <c:y val="0.86174574901562351"/>
          <c:w val="0.7633755648195728"/>
          <c:h val="9.5024013693289222E-2"/>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95360210205647"/>
          <c:y val="5.6335256474622723E-2"/>
          <c:w val="0.76409279579588707"/>
          <c:h val="0.64142693139659945"/>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Wales</c:v>
                </c:pt>
                <c:pt idx="1">
                  <c:v>All Day Trippers</c:v>
                </c:pt>
              </c:strCache>
            </c:strRef>
          </c:cat>
          <c:val>
            <c:numRef>
              <c:f>Sheet1!$B$2:$B$3</c:f>
              <c:numCache>
                <c:formatCode>0%</c:formatCode>
                <c:ptCount val="2"/>
                <c:pt idx="0">
                  <c:v>0.21</c:v>
                </c:pt>
                <c:pt idx="1">
                  <c:v>0.2</c:v>
                </c:pt>
              </c:numCache>
            </c:numRef>
          </c:val>
        </c:ser>
        <c:ser>
          <c:idx val="1"/>
          <c:order val="1"/>
          <c:tx>
            <c:strRef>
              <c:f>Sheet1!$C$1</c:f>
              <c:strCache>
                <c:ptCount val="1"/>
                <c:pt idx="0">
                  <c:v>4-7 nights</c:v>
                </c:pt>
              </c:strCache>
            </c:strRef>
          </c:tx>
          <c:spPr>
            <a:solidFill>
              <a:schemeClr val="accent6">
                <a:lumMod val="75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Wales</c:v>
                </c:pt>
                <c:pt idx="1">
                  <c:v>All Day Trippers</c:v>
                </c:pt>
              </c:strCache>
            </c:strRef>
          </c:cat>
          <c:val>
            <c:numRef>
              <c:f>Sheet1!$C$2:$C$3</c:f>
              <c:numCache>
                <c:formatCode>0%</c:formatCode>
                <c:ptCount val="2"/>
                <c:pt idx="0">
                  <c:v>0.37</c:v>
                </c:pt>
                <c:pt idx="1">
                  <c:v>0.45</c:v>
                </c:pt>
              </c:numCache>
            </c:numRef>
          </c:val>
        </c:ser>
        <c:ser>
          <c:idx val="2"/>
          <c:order val="2"/>
          <c:tx>
            <c:strRef>
              <c:f>Sheet1!$D$1</c:f>
              <c:strCache>
                <c:ptCount val="1"/>
                <c:pt idx="0">
                  <c:v>8-14 nights</c:v>
                </c:pt>
              </c:strCache>
            </c:strRef>
          </c:tx>
          <c:spPr>
            <a:solidFill>
              <a:schemeClr val="accent6">
                <a:lumMod val="5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Wales</c:v>
                </c:pt>
                <c:pt idx="1">
                  <c:v>All Day Trippers</c:v>
                </c:pt>
              </c:strCache>
            </c:strRef>
          </c:cat>
          <c:val>
            <c:numRef>
              <c:f>Sheet1!$D$2:$D$3</c:f>
              <c:numCache>
                <c:formatCode>0%</c:formatCode>
                <c:ptCount val="2"/>
                <c:pt idx="0">
                  <c:v>0.3</c:v>
                </c:pt>
                <c:pt idx="1">
                  <c:v>0.25</c:v>
                </c:pt>
              </c:numCache>
            </c:numRef>
          </c:val>
        </c:ser>
        <c:ser>
          <c:idx val="3"/>
          <c:order val="3"/>
          <c:tx>
            <c:strRef>
              <c:f>Sheet1!$E$1</c:f>
              <c:strCache>
                <c:ptCount val="1"/>
                <c:pt idx="0">
                  <c:v>15+ nights</c:v>
                </c:pt>
              </c:strCache>
            </c:strRef>
          </c:tx>
          <c:spPr>
            <a:solidFill>
              <a:schemeClr val="accent6">
                <a:lumMod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Wales</c:v>
                </c:pt>
                <c:pt idx="1">
                  <c:v>All Day Trippers</c:v>
                </c:pt>
              </c:strCache>
            </c:strRef>
          </c:cat>
          <c:val>
            <c:numRef>
              <c:f>Sheet1!$E$2:$E$3</c:f>
              <c:numCache>
                <c:formatCode>0%</c:formatCode>
                <c:ptCount val="2"/>
                <c:pt idx="0">
                  <c:v>0.12</c:v>
                </c:pt>
                <c:pt idx="1">
                  <c:v>0.11</c:v>
                </c:pt>
              </c:numCache>
            </c:numRef>
          </c:val>
        </c:ser>
        <c:dLbls>
          <c:showLegendKey val="0"/>
          <c:showVal val="1"/>
          <c:showCatName val="0"/>
          <c:showSerName val="0"/>
          <c:showPercent val="0"/>
          <c:showBubbleSize val="0"/>
        </c:dLbls>
        <c:gapWidth val="49"/>
        <c:overlap val="100"/>
        <c:axId val="561243496"/>
        <c:axId val="561236048"/>
      </c:barChart>
      <c:catAx>
        <c:axId val="561243496"/>
        <c:scaling>
          <c:orientation val="minMax"/>
        </c:scaling>
        <c:delete val="0"/>
        <c:axPos val="b"/>
        <c:numFmt formatCode="General" sourceLinked="0"/>
        <c:majorTickMark val="none"/>
        <c:minorTickMark val="none"/>
        <c:tickLblPos val="nextTo"/>
        <c:txPr>
          <a:bodyPr/>
          <a:lstStyle/>
          <a:p>
            <a:pPr>
              <a:defRPr sz="600"/>
            </a:pPr>
            <a:endParaRPr lang="en-US"/>
          </a:p>
        </c:txPr>
        <c:crossAx val="561236048"/>
        <c:crosses val="autoZero"/>
        <c:auto val="1"/>
        <c:lblAlgn val="ctr"/>
        <c:lblOffset val="100"/>
        <c:noMultiLvlLbl val="0"/>
      </c:catAx>
      <c:valAx>
        <c:axId val="561236048"/>
        <c:scaling>
          <c:orientation val="minMax"/>
        </c:scaling>
        <c:delete val="1"/>
        <c:axPos val="l"/>
        <c:numFmt formatCode="0%" sourceLinked="1"/>
        <c:majorTickMark val="none"/>
        <c:minorTickMark val="none"/>
        <c:tickLblPos val="nextTo"/>
        <c:crossAx val="561243496"/>
        <c:crosses val="autoZero"/>
        <c:crossBetween val="between"/>
      </c:valAx>
    </c:plotArea>
    <c:legend>
      <c:legendPos val="b"/>
      <c:layout>
        <c:manualLayout>
          <c:xMode val="edge"/>
          <c:yMode val="edge"/>
          <c:x val="7.3207749308097495E-4"/>
          <c:y val="0.82242583171200334"/>
          <c:w val="0.99926800219562939"/>
          <c:h val="9.6683317223143689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406386616858499"/>
          <c:y val="5.6335256474622723E-2"/>
          <c:w val="0.84086570032785413"/>
          <c:h val="0.75853679971020649"/>
        </c:manualLayout>
      </c:layout>
      <c:barChart>
        <c:barDir val="bar"/>
        <c:grouping val="stacked"/>
        <c:varyColors val="0"/>
        <c:ser>
          <c:idx val="0"/>
          <c:order val="0"/>
          <c:tx>
            <c:strRef>
              <c:f>Sheet1!$B$1</c:f>
              <c:strCache>
                <c:ptCount val="1"/>
                <c:pt idx="0">
                  <c:v>France</c:v>
                </c:pt>
              </c:strCache>
            </c:strRef>
          </c:tx>
          <c:spPr>
            <a:solidFill>
              <a:srgbClr val="00B05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Wales</c:v>
                </c:pt>
                <c:pt idx="1">
                  <c:v>All Day Trippers</c:v>
                </c:pt>
              </c:strCache>
            </c:strRef>
          </c:cat>
          <c:val>
            <c:numRef>
              <c:f>Sheet1!$B$2:$B$3</c:f>
              <c:numCache>
                <c:formatCode>0%</c:formatCode>
                <c:ptCount val="2"/>
                <c:pt idx="0">
                  <c:v>0.12</c:v>
                </c:pt>
                <c:pt idx="1">
                  <c:v>0.14000000000000001</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Wales</c:v>
                </c:pt>
                <c:pt idx="1">
                  <c:v>All Day Trippers</c:v>
                </c:pt>
              </c:strCache>
            </c:strRef>
          </c:cat>
          <c:val>
            <c:numRef>
              <c:f>Sheet1!$C$2:$C$3</c:f>
              <c:numCache>
                <c:formatCode>0%</c:formatCode>
                <c:ptCount val="2"/>
                <c:pt idx="0">
                  <c:v>0.04</c:v>
                </c:pt>
                <c:pt idx="1">
                  <c:v>0.15</c:v>
                </c:pt>
              </c:numCache>
            </c:numRef>
          </c:val>
        </c:ser>
        <c:ser>
          <c:idx val="2"/>
          <c:order val="2"/>
          <c:tx>
            <c:strRef>
              <c:f>Sheet1!$D$1</c:f>
              <c:strCache>
                <c:ptCount val="1"/>
                <c:pt idx="0">
                  <c:v>Germany</c:v>
                </c:pt>
              </c:strCache>
            </c:strRef>
          </c:tx>
          <c:spPr>
            <a:solidFill>
              <a:schemeClr val="accent6">
                <a:lumMod val="7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Wales</c:v>
                </c:pt>
                <c:pt idx="1">
                  <c:v>All Day Trippers</c:v>
                </c:pt>
              </c:strCache>
            </c:strRef>
          </c:cat>
          <c:val>
            <c:numRef>
              <c:f>Sheet1!$D$2:$D$3</c:f>
              <c:numCache>
                <c:formatCode>0%</c:formatCode>
                <c:ptCount val="2"/>
                <c:pt idx="0">
                  <c:v>0.17</c:v>
                </c:pt>
                <c:pt idx="1">
                  <c:v>0.14000000000000001</c:v>
                </c:pt>
              </c:numCache>
            </c:numRef>
          </c:val>
        </c:ser>
        <c:ser>
          <c:idx val="3"/>
          <c:order val="3"/>
          <c:tx>
            <c:strRef>
              <c:f>Sheet1!$E$1</c:f>
              <c:strCache>
                <c:ptCount val="1"/>
                <c:pt idx="0">
                  <c:v>Nordics</c:v>
                </c:pt>
              </c:strCache>
            </c:strRef>
          </c:tx>
          <c:spPr>
            <a:solidFill>
              <a:schemeClr val="accent5">
                <a:lumMod val="40000"/>
                <a:lumOff val="60000"/>
              </a:schemeClr>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Wales</c:v>
                </c:pt>
                <c:pt idx="1">
                  <c:v>All Day Trippers</c:v>
                </c:pt>
              </c:strCache>
            </c:strRef>
          </c:cat>
          <c:val>
            <c:numRef>
              <c:f>Sheet1!$E$2:$E$3</c:f>
              <c:numCache>
                <c:formatCode>0%</c:formatCode>
                <c:ptCount val="2"/>
                <c:pt idx="0">
                  <c:v>0.02</c:v>
                </c:pt>
                <c:pt idx="1">
                  <c:v>0.06</c:v>
                </c:pt>
              </c:numCache>
            </c:numRef>
          </c:val>
        </c:ser>
        <c:ser>
          <c:idx val="4"/>
          <c:order val="4"/>
          <c:tx>
            <c:strRef>
              <c:f>Sheet1!$F$1</c:f>
              <c:strCache>
                <c:ptCount val="1"/>
                <c:pt idx="0">
                  <c:v>Italy</c:v>
                </c:pt>
              </c:strCache>
            </c:strRef>
          </c:tx>
          <c:spPr>
            <a:solidFill>
              <a:schemeClr val="bg2">
                <a:lumMod val="75000"/>
              </a:schemeClr>
            </a:solidFill>
          </c:spPr>
          <c:invertIfNegative val="0"/>
          <c:dLbls>
            <c:spPr>
              <a:noFill/>
              <a:ln>
                <a:noFill/>
              </a:ln>
              <a:effectLst/>
            </c:spPr>
            <c:txPr>
              <a:bodyPr/>
              <a:lstStyle/>
              <a:p>
                <a:pPr>
                  <a:defRPr sz="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Wales</c:v>
                </c:pt>
                <c:pt idx="1">
                  <c:v>All Day Trippers</c:v>
                </c:pt>
              </c:strCache>
            </c:strRef>
          </c:cat>
          <c:val>
            <c:numRef>
              <c:f>Sheet1!$F$2:$F$3</c:f>
              <c:numCache>
                <c:formatCode>0%</c:formatCode>
                <c:ptCount val="2"/>
                <c:pt idx="0">
                  <c:v>0.06</c:v>
                </c:pt>
                <c:pt idx="1">
                  <c:v>0.04</c:v>
                </c:pt>
              </c:numCache>
            </c:numRef>
          </c:val>
        </c:ser>
        <c:ser>
          <c:idx val="5"/>
          <c:order val="5"/>
          <c:tx>
            <c:strRef>
              <c:f>Sheet1!$G$1</c:f>
              <c:strCache>
                <c:ptCount val="1"/>
                <c:pt idx="0">
                  <c:v>Spain</c:v>
                </c:pt>
              </c:strCache>
            </c:strRef>
          </c:tx>
          <c:spPr>
            <a:solidFill>
              <a:schemeClr val="bg2">
                <a:lumMod val="60000"/>
                <a:lumOff val="40000"/>
              </a:schemeClr>
            </a:solidFill>
          </c:spPr>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Wales</c:v>
                </c:pt>
                <c:pt idx="1">
                  <c:v>All Day Trippers</c:v>
                </c:pt>
              </c:strCache>
            </c:strRef>
          </c:cat>
          <c:val>
            <c:numRef>
              <c:f>Sheet1!$G$2:$G$3</c:f>
              <c:numCache>
                <c:formatCode>0%</c:formatCode>
                <c:ptCount val="2"/>
                <c:pt idx="0">
                  <c:v>0.03</c:v>
                </c:pt>
                <c:pt idx="1">
                  <c:v>0.03</c:v>
                </c:pt>
              </c:numCache>
            </c:numRef>
          </c:val>
        </c:ser>
        <c:ser>
          <c:idx val="6"/>
          <c:order val="6"/>
          <c:tx>
            <c:strRef>
              <c:f>Sheet1!$H$1</c:f>
              <c:strCache>
                <c:ptCount val="1"/>
                <c:pt idx="0">
                  <c:v>Netherlands</c:v>
                </c:pt>
              </c:strCache>
            </c:strRef>
          </c:tx>
          <c:spPr>
            <a:solidFill>
              <a:srgbClr val="FFC000"/>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Wales</c:v>
                </c:pt>
                <c:pt idx="1">
                  <c:v>All Day Trippers</c:v>
                </c:pt>
              </c:strCache>
            </c:strRef>
          </c:cat>
          <c:val>
            <c:numRef>
              <c:f>Sheet1!$H$2:$H$3</c:f>
              <c:numCache>
                <c:formatCode>0%</c:formatCode>
                <c:ptCount val="2"/>
                <c:pt idx="0">
                  <c:v>0.1</c:v>
                </c:pt>
                <c:pt idx="1">
                  <c:v>0.06</c:v>
                </c:pt>
              </c:numCache>
            </c:numRef>
          </c:val>
        </c:ser>
        <c:ser>
          <c:idx val="7"/>
          <c:order val="7"/>
          <c:tx>
            <c:strRef>
              <c:f>Sheet1!$I$1</c:f>
              <c:strCache>
                <c:ptCount val="1"/>
                <c:pt idx="0">
                  <c:v>Australia</c:v>
                </c:pt>
              </c:strCache>
            </c:strRef>
          </c:tx>
          <c:spPr>
            <a:solidFill>
              <a:schemeClr val="accent2">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Wales</c:v>
                </c:pt>
                <c:pt idx="1">
                  <c:v>All Day Trippers</c:v>
                </c:pt>
              </c:strCache>
            </c:strRef>
          </c:cat>
          <c:val>
            <c:numRef>
              <c:f>Sheet1!$I$2:$I$3</c:f>
              <c:numCache>
                <c:formatCode>0%</c:formatCode>
                <c:ptCount val="2"/>
                <c:pt idx="0">
                  <c:v>0.05</c:v>
                </c:pt>
                <c:pt idx="1">
                  <c:v>0.04</c:v>
                </c:pt>
              </c:numCache>
            </c:numRef>
          </c:val>
        </c:ser>
        <c:ser>
          <c:idx val="8"/>
          <c:order val="8"/>
          <c:tx>
            <c:strRef>
              <c:f>Sheet1!$J$1</c:f>
              <c:strCache>
                <c:ptCount val="1"/>
                <c:pt idx="0">
                  <c:v>China</c:v>
                </c:pt>
              </c:strCache>
            </c:strRef>
          </c:tx>
          <c:spPr>
            <a:solidFill>
              <a:schemeClr val="accent2">
                <a:lumMod val="20000"/>
                <a:lumOff val="80000"/>
              </a:schemeClr>
            </a:solidFill>
          </c:spPr>
          <c:invertIfNegative val="0"/>
          <c:dLbls>
            <c:delete val="1"/>
          </c:dLbls>
          <c:cat>
            <c:strRef>
              <c:f>Sheet1!$A$2:$A$3</c:f>
              <c:strCache>
                <c:ptCount val="2"/>
                <c:pt idx="0">
                  <c:v>Day Trippers from Wales</c:v>
                </c:pt>
                <c:pt idx="1">
                  <c:v>All Day Trippers</c:v>
                </c:pt>
              </c:strCache>
            </c:strRef>
          </c:cat>
          <c:val>
            <c:numRef>
              <c:f>Sheet1!$J$2:$J$3</c:f>
              <c:numCache>
                <c:formatCode>0%</c:formatCode>
                <c:ptCount val="2"/>
                <c:pt idx="1">
                  <c:v>0.01</c:v>
                </c:pt>
              </c:numCache>
            </c:numRef>
          </c:val>
        </c:ser>
        <c:ser>
          <c:idx val="9"/>
          <c:order val="9"/>
          <c:tx>
            <c:strRef>
              <c:f>Sheet1!$K$1</c:f>
              <c:strCache>
                <c:ptCount val="1"/>
                <c:pt idx="0">
                  <c:v>Other</c:v>
                </c:pt>
              </c:strCache>
            </c:strRef>
          </c:tx>
          <c:spPr>
            <a:solidFill>
              <a:schemeClr val="bg1">
                <a:lumMod val="8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Wales</c:v>
                </c:pt>
                <c:pt idx="1">
                  <c:v>All Day Trippers</c:v>
                </c:pt>
              </c:strCache>
            </c:strRef>
          </c:cat>
          <c:val>
            <c:numRef>
              <c:f>Sheet1!$K$2:$K$3</c:f>
              <c:numCache>
                <c:formatCode>0%</c:formatCode>
                <c:ptCount val="2"/>
                <c:pt idx="0">
                  <c:v>0.41</c:v>
                </c:pt>
                <c:pt idx="1">
                  <c:v>0.33</c:v>
                </c:pt>
              </c:numCache>
            </c:numRef>
          </c:val>
        </c:ser>
        <c:dLbls>
          <c:showLegendKey val="0"/>
          <c:showVal val="1"/>
          <c:showCatName val="0"/>
          <c:showSerName val="0"/>
          <c:showPercent val="0"/>
          <c:showBubbleSize val="0"/>
        </c:dLbls>
        <c:gapWidth val="49"/>
        <c:overlap val="100"/>
        <c:axId val="561236440"/>
        <c:axId val="561242712"/>
      </c:barChart>
      <c:catAx>
        <c:axId val="561236440"/>
        <c:scaling>
          <c:orientation val="minMax"/>
        </c:scaling>
        <c:delete val="0"/>
        <c:axPos val="l"/>
        <c:numFmt formatCode="General" sourceLinked="0"/>
        <c:majorTickMark val="none"/>
        <c:minorTickMark val="none"/>
        <c:tickLblPos val="nextTo"/>
        <c:txPr>
          <a:bodyPr/>
          <a:lstStyle/>
          <a:p>
            <a:pPr>
              <a:defRPr sz="700"/>
            </a:pPr>
            <a:endParaRPr lang="en-US"/>
          </a:p>
        </c:txPr>
        <c:crossAx val="561242712"/>
        <c:crosses val="autoZero"/>
        <c:auto val="1"/>
        <c:lblAlgn val="ctr"/>
        <c:lblOffset val="100"/>
        <c:noMultiLvlLbl val="0"/>
      </c:catAx>
      <c:valAx>
        <c:axId val="561242712"/>
        <c:scaling>
          <c:orientation val="minMax"/>
          <c:max val="1"/>
        </c:scaling>
        <c:delete val="1"/>
        <c:axPos val="b"/>
        <c:numFmt formatCode="0%" sourceLinked="1"/>
        <c:majorTickMark val="out"/>
        <c:minorTickMark val="none"/>
        <c:tickLblPos val="nextTo"/>
        <c:crossAx val="561236440"/>
        <c:crosses val="autoZero"/>
        <c:crossBetween val="between"/>
      </c:valAx>
    </c:plotArea>
    <c:legend>
      <c:legendPos val="b"/>
      <c:layout>
        <c:manualLayout>
          <c:xMode val="edge"/>
          <c:yMode val="edge"/>
          <c:x val="0.12708242353688706"/>
          <c:y val="0.86174574901562351"/>
          <c:w val="0.7633755648195728"/>
          <c:h val="9.5024013693289222E-2"/>
        </c:manualLayout>
      </c:layout>
      <c:overlay val="0"/>
      <c:txPr>
        <a:bodyPr/>
        <a:lstStyle/>
        <a:p>
          <a:pPr>
            <a:defRPr sz="600"/>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Jan-Mar</c:v>
                </c:pt>
              </c:strCache>
            </c:strRef>
          </c:tx>
          <c:spPr>
            <a:solidFill>
              <a:schemeClr val="accent6">
                <a:lumMod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Wales</c:v>
                </c:pt>
                <c:pt idx="1">
                  <c:v>All Day Trippers</c:v>
                </c:pt>
              </c:strCache>
            </c:strRef>
          </c:cat>
          <c:val>
            <c:numRef>
              <c:f>Sheet1!$B$2:$B$3</c:f>
              <c:numCache>
                <c:formatCode>0%</c:formatCode>
                <c:ptCount val="2"/>
                <c:pt idx="0">
                  <c:v>0.1</c:v>
                </c:pt>
                <c:pt idx="1">
                  <c:v>0.15</c:v>
                </c:pt>
              </c:numCache>
            </c:numRef>
          </c:val>
        </c:ser>
        <c:ser>
          <c:idx val="1"/>
          <c:order val="1"/>
          <c:tx>
            <c:strRef>
              <c:f>Sheet1!$C$1</c:f>
              <c:strCache>
                <c:ptCount val="1"/>
                <c:pt idx="0">
                  <c:v>Apr-Jun</c:v>
                </c:pt>
              </c:strCache>
            </c:strRef>
          </c:tx>
          <c:spPr>
            <a:solidFill>
              <a:srgbClr val="FFC00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Wales</c:v>
                </c:pt>
                <c:pt idx="1">
                  <c:v>All Day Trippers</c:v>
                </c:pt>
              </c:strCache>
            </c:strRef>
          </c:cat>
          <c:val>
            <c:numRef>
              <c:f>Sheet1!$C$2:$C$3</c:f>
              <c:numCache>
                <c:formatCode>0%</c:formatCode>
                <c:ptCount val="2"/>
                <c:pt idx="0">
                  <c:v>0.37</c:v>
                </c:pt>
                <c:pt idx="1">
                  <c:v>0.32</c:v>
                </c:pt>
              </c:numCache>
            </c:numRef>
          </c:val>
        </c:ser>
        <c:ser>
          <c:idx val="2"/>
          <c:order val="2"/>
          <c:tx>
            <c:strRef>
              <c:f>Sheet1!$D$1</c:f>
              <c:strCache>
                <c:ptCount val="1"/>
                <c:pt idx="0">
                  <c:v>Jul-Sep</c:v>
                </c:pt>
              </c:strCache>
            </c:strRef>
          </c:tx>
          <c:spPr>
            <a:solidFill>
              <a:srgbClr val="00B05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Wales</c:v>
                </c:pt>
                <c:pt idx="1">
                  <c:v>All Day Trippers</c:v>
                </c:pt>
              </c:strCache>
            </c:strRef>
          </c:cat>
          <c:val>
            <c:numRef>
              <c:f>Sheet1!$D$2:$D$3</c:f>
              <c:numCache>
                <c:formatCode>0%</c:formatCode>
                <c:ptCount val="2"/>
                <c:pt idx="0">
                  <c:v>0.49</c:v>
                </c:pt>
                <c:pt idx="1">
                  <c:v>0.38</c:v>
                </c:pt>
              </c:numCache>
            </c:numRef>
          </c:val>
        </c:ser>
        <c:ser>
          <c:idx val="3"/>
          <c:order val="3"/>
          <c:tx>
            <c:strRef>
              <c:f>Sheet1!$E$1</c:f>
              <c:strCache>
                <c:ptCount val="1"/>
                <c:pt idx="0">
                  <c:v>Oct-Dec</c:v>
                </c:pt>
              </c:strCache>
            </c:strRef>
          </c:tx>
          <c:spPr>
            <a:solidFill>
              <a:srgbClr val="FF000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Wales</c:v>
                </c:pt>
                <c:pt idx="1">
                  <c:v>All Day Trippers</c:v>
                </c:pt>
              </c:strCache>
            </c:strRef>
          </c:cat>
          <c:val>
            <c:numRef>
              <c:f>Sheet1!$E$2:$E$3</c:f>
              <c:numCache>
                <c:formatCode>0%</c:formatCode>
                <c:ptCount val="2"/>
                <c:pt idx="0">
                  <c:v>0.05</c:v>
                </c:pt>
                <c:pt idx="1">
                  <c:v>0.16</c:v>
                </c:pt>
              </c:numCache>
            </c:numRef>
          </c:val>
        </c:ser>
        <c:dLbls>
          <c:showLegendKey val="0"/>
          <c:showVal val="1"/>
          <c:showCatName val="0"/>
          <c:showSerName val="0"/>
          <c:showPercent val="0"/>
          <c:showBubbleSize val="0"/>
        </c:dLbls>
        <c:gapWidth val="49"/>
        <c:overlap val="100"/>
        <c:axId val="561243888"/>
        <c:axId val="561244672"/>
      </c:barChart>
      <c:catAx>
        <c:axId val="561243888"/>
        <c:scaling>
          <c:orientation val="minMax"/>
        </c:scaling>
        <c:delete val="0"/>
        <c:axPos val="b"/>
        <c:numFmt formatCode="General" sourceLinked="0"/>
        <c:majorTickMark val="none"/>
        <c:minorTickMark val="none"/>
        <c:tickLblPos val="nextTo"/>
        <c:txPr>
          <a:bodyPr/>
          <a:lstStyle/>
          <a:p>
            <a:pPr>
              <a:defRPr sz="600"/>
            </a:pPr>
            <a:endParaRPr lang="en-US"/>
          </a:p>
        </c:txPr>
        <c:crossAx val="561244672"/>
        <c:crosses val="autoZero"/>
        <c:auto val="1"/>
        <c:lblAlgn val="ctr"/>
        <c:lblOffset val="100"/>
        <c:noMultiLvlLbl val="0"/>
      </c:catAx>
      <c:valAx>
        <c:axId val="561244672"/>
        <c:scaling>
          <c:orientation val="minMax"/>
        </c:scaling>
        <c:delete val="1"/>
        <c:axPos val="l"/>
        <c:numFmt formatCode="0%" sourceLinked="1"/>
        <c:majorTickMark val="none"/>
        <c:minorTickMark val="none"/>
        <c:tickLblPos val="nextTo"/>
        <c:crossAx val="561243888"/>
        <c:crosses val="autoZero"/>
        <c:crossBetween val="between"/>
      </c:valAx>
    </c:plotArea>
    <c:legend>
      <c:legendPos val="b"/>
      <c:layout>
        <c:manualLayout>
          <c:xMode val="edge"/>
          <c:yMode val="edge"/>
          <c:x val="7.3199780437058378E-4"/>
          <c:y val="0.84698142630223361"/>
          <c:w val="0.99926800219562939"/>
          <c:h val="0.10612442945329363"/>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95360210205647"/>
          <c:y val="5.6335256474622723E-2"/>
          <c:w val="0.76409279579588707"/>
          <c:h val="0.66598273971619459"/>
        </c:manualLayout>
      </c:layout>
      <c:barChart>
        <c:barDir val="col"/>
        <c:grouping val="percentStacked"/>
        <c:varyColors val="0"/>
        <c:ser>
          <c:idx val="0"/>
          <c:order val="0"/>
          <c:tx>
            <c:strRef>
              <c:f>Sheet1!$B$1</c:f>
              <c:strCache>
                <c:ptCount val="1"/>
                <c:pt idx="0">
                  <c:v>Independent</c:v>
                </c:pt>
              </c:strCache>
            </c:strRef>
          </c:tx>
          <c:spPr>
            <a:solidFill>
              <a:schemeClr val="tx1">
                <a:lumMod val="10000"/>
                <a:lumOff val="90000"/>
              </a:schemeClr>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Wales</c:v>
                </c:pt>
                <c:pt idx="1">
                  <c:v>All Day Trippers</c:v>
                </c:pt>
              </c:strCache>
            </c:strRef>
          </c:cat>
          <c:val>
            <c:numRef>
              <c:f>Sheet1!$B$2:$B$3</c:f>
              <c:numCache>
                <c:formatCode>0%</c:formatCode>
                <c:ptCount val="2"/>
                <c:pt idx="0">
                  <c:v>0.81</c:v>
                </c:pt>
                <c:pt idx="1">
                  <c:v>0.75</c:v>
                </c:pt>
              </c:numCache>
            </c:numRef>
          </c:val>
        </c:ser>
        <c:ser>
          <c:idx val="1"/>
          <c:order val="1"/>
          <c:tx>
            <c:strRef>
              <c:f>Sheet1!$C$1</c:f>
              <c:strCache>
                <c:ptCount val="1"/>
                <c:pt idx="0">
                  <c:v>Package</c:v>
                </c:pt>
              </c:strCache>
            </c:strRef>
          </c:tx>
          <c:spPr>
            <a:solidFill>
              <a:schemeClr val="tx1">
                <a:lumMod val="75000"/>
                <a:lumOff val="2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Trippers From Wales</c:v>
                </c:pt>
                <c:pt idx="1">
                  <c:v>All Day Trippers</c:v>
                </c:pt>
              </c:strCache>
            </c:strRef>
          </c:cat>
          <c:val>
            <c:numRef>
              <c:f>Sheet1!$C$2:$C$3</c:f>
              <c:numCache>
                <c:formatCode>0%</c:formatCode>
                <c:ptCount val="2"/>
                <c:pt idx="0">
                  <c:v>0.19</c:v>
                </c:pt>
                <c:pt idx="1">
                  <c:v>0.25</c:v>
                </c:pt>
              </c:numCache>
            </c:numRef>
          </c:val>
        </c:ser>
        <c:dLbls>
          <c:showLegendKey val="0"/>
          <c:showVal val="1"/>
          <c:showCatName val="0"/>
          <c:showSerName val="0"/>
          <c:showPercent val="0"/>
          <c:showBubbleSize val="0"/>
        </c:dLbls>
        <c:gapWidth val="49"/>
        <c:overlap val="100"/>
        <c:axId val="561126288"/>
        <c:axId val="555802616"/>
      </c:barChart>
      <c:catAx>
        <c:axId val="561126288"/>
        <c:scaling>
          <c:orientation val="minMax"/>
        </c:scaling>
        <c:delete val="0"/>
        <c:axPos val="b"/>
        <c:numFmt formatCode="General" sourceLinked="0"/>
        <c:majorTickMark val="none"/>
        <c:minorTickMark val="none"/>
        <c:tickLblPos val="nextTo"/>
        <c:txPr>
          <a:bodyPr/>
          <a:lstStyle/>
          <a:p>
            <a:pPr>
              <a:defRPr sz="600"/>
            </a:pPr>
            <a:endParaRPr lang="en-US"/>
          </a:p>
        </c:txPr>
        <c:crossAx val="555802616"/>
        <c:crosses val="autoZero"/>
        <c:auto val="1"/>
        <c:lblAlgn val="ctr"/>
        <c:lblOffset val="100"/>
        <c:noMultiLvlLbl val="0"/>
      </c:catAx>
      <c:valAx>
        <c:axId val="555802616"/>
        <c:scaling>
          <c:orientation val="minMax"/>
        </c:scaling>
        <c:delete val="1"/>
        <c:axPos val="l"/>
        <c:numFmt formatCode="0%" sourceLinked="1"/>
        <c:majorTickMark val="none"/>
        <c:minorTickMark val="none"/>
        <c:tickLblPos val="nextTo"/>
        <c:crossAx val="561126288"/>
        <c:crosses val="autoZero"/>
        <c:crossBetween val="between"/>
      </c:valAx>
    </c:plotArea>
    <c:legend>
      <c:legendPos val="b"/>
      <c:layout>
        <c:manualLayout>
          <c:xMode val="edge"/>
          <c:yMode val="edge"/>
          <c:x val="3.2355526775007859E-2"/>
          <c:y val="0.86109621103717549"/>
          <c:w val="0.95151912756551194"/>
          <c:h val="7.0826524042985187E-2"/>
        </c:manualLayout>
      </c:layout>
      <c:overlay val="0"/>
      <c:txPr>
        <a:bodyPr/>
        <a:lstStyle/>
        <a:p>
          <a:pPr>
            <a:defRPr sz="700"/>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chemeClr val="accent2">
                <a:lumMod val="75000"/>
              </a:schemeClr>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chemeClr val="accent2">
                <a:lumMod val="75000"/>
              </a:schemeClr>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chemeClr val="accent2">
                <a:lumMod val="75000"/>
              </a:schemeClr>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chemeClr val="accent2">
                <a:lumMod val="75000"/>
              </a:schemeClr>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chemeClr val="accent2">
                <a:lumMod val="75000"/>
              </a:schemeClr>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0405179229752384E-2"/>
          <c:y val="0"/>
          <c:w val="0.95007760850147538"/>
          <c:h val="1"/>
        </c:manualLayout>
      </c:layout>
      <c:pieChart>
        <c:varyColors val="1"/>
        <c:ser>
          <c:idx val="0"/>
          <c:order val="0"/>
          <c:tx>
            <c:strRef>
              <c:f>Sheet1!$B$1</c:f>
              <c:strCache>
                <c:ptCount val="1"/>
                <c:pt idx="0">
                  <c:v>Series 1</c:v>
                </c:pt>
              </c:strCache>
            </c:strRef>
          </c:tx>
          <c:spPr>
            <a:solidFill>
              <a:schemeClr val="accent2">
                <a:lumMod val="75000"/>
              </a:schemeClr>
            </a:solidFill>
          </c:spPr>
          <c:explosion val="9"/>
          <c:dPt>
            <c:idx val="0"/>
            <c:bubble3D val="0"/>
            <c:explosion val="1"/>
          </c:dPt>
          <c:cat>
            <c:strRef>
              <c:f>Sheet1!$A$2</c:f>
              <c:strCache>
                <c:ptCount val="1"/>
                <c:pt idx="0">
                  <c:v> </c:v>
                </c:pt>
              </c:strCache>
            </c:strRef>
          </c:cat>
          <c:val>
            <c:numRef>
              <c:f>Sheet1!$B$2</c:f>
              <c:numCache>
                <c:formatCode>0</c:formatCode>
                <c:ptCount val="1"/>
                <c:pt idx="0">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0.22616</cdr:x>
      <cdr:y>0.38286</cdr:y>
    </cdr:from>
    <cdr:to>
      <cdr:x>0.60453</cdr:x>
      <cdr:y>0.83334</cdr:y>
    </cdr:to>
    <cdr:sp macro="" textlink="">
      <cdr:nvSpPr>
        <cdr:cNvPr id="2" name="TextBox 1"/>
        <cdr:cNvSpPr txBox="1"/>
      </cdr:nvSpPr>
      <cdr:spPr>
        <a:xfrm xmlns:a="http://schemas.openxmlformats.org/drawingml/2006/main">
          <a:off x="546537" y="77715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LONDON</a:t>
          </a:r>
          <a:br>
            <a:rPr lang="en-GB" sz="1000" b="1" dirty="0" smtClean="0">
              <a:solidFill>
                <a:schemeClr val="bg1"/>
              </a:solidFill>
            </a:rPr>
          </a:br>
          <a:r>
            <a:rPr lang="en-GB" sz="1000" b="1" dirty="0" smtClean="0">
              <a:solidFill>
                <a:schemeClr val="bg1"/>
              </a:solidFill>
            </a:rPr>
            <a:t>(1,130k </a:t>
          </a:r>
        </a:p>
        <a:p xmlns:a="http://schemas.openxmlformats.org/drawingml/2006/main">
          <a:pPr algn="ctr"/>
          <a:r>
            <a:rPr lang="en-GB" sz="1000" b="1" dirty="0" smtClean="0">
              <a:solidFill>
                <a:schemeClr val="bg1"/>
              </a:solidFill>
            </a:rPr>
            <a:t>day trippers)</a:t>
          </a:r>
          <a:endParaRPr lang="en-GB" sz="1000" b="1" dirty="0">
            <a:solidFill>
              <a:schemeClr val="bg1"/>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0.29158</cdr:x>
      <cdr:y>0.35497</cdr:y>
    </cdr:from>
    <cdr:to>
      <cdr:x>0.66995</cdr:x>
      <cdr:y>0.80545</cdr:y>
    </cdr:to>
    <cdr:sp macro="" textlink="">
      <cdr:nvSpPr>
        <cdr:cNvPr id="2" name="TextBox 1"/>
        <cdr:cNvSpPr txBox="1"/>
      </cdr:nvSpPr>
      <cdr:spPr>
        <a:xfrm xmlns:a="http://schemas.openxmlformats.org/drawingml/2006/main">
          <a:off x="499124" y="554181"/>
          <a:ext cx="647693" cy="7032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b="1" dirty="0" smtClean="0">
              <a:solidFill>
                <a:schemeClr val="bg1"/>
              </a:solidFill>
            </a:rPr>
            <a:t>SOUTH EAST</a:t>
          </a:r>
          <a:br>
            <a:rPr lang="en-GB" b="1" dirty="0" smtClean="0">
              <a:solidFill>
                <a:schemeClr val="bg1"/>
              </a:solidFill>
            </a:rPr>
          </a:br>
          <a:r>
            <a:rPr lang="en-GB" b="1" dirty="0" smtClean="0">
              <a:solidFill>
                <a:schemeClr val="bg1"/>
              </a:solidFill>
            </a:rPr>
            <a:t>(1,157k</a:t>
          </a:r>
          <a:r>
            <a:rPr lang="en-GB" sz="1100" b="1" dirty="0" smtClean="0">
              <a:solidFill>
                <a:schemeClr val="bg1"/>
              </a:solidFill>
            </a:rPr>
            <a:t>)</a:t>
          </a:r>
          <a:endParaRPr lang="en-GB" sz="1100" b="1" dirty="0">
            <a:solidFill>
              <a:schemeClr val="bg1"/>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0.29158</cdr:x>
      <cdr:y>0.35497</cdr:y>
    </cdr:from>
    <cdr:to>
      <cdr:x>0.66995</cdr:x>
      <cdr:y>0.80545</cdr:y>
    </cdr:to>
    <cdr:sp macro="" textlink="">
      <cdr:nvSpPr>
        <cdr:cNvPr id="2" name="TextBox 1"/>
        <cdr:cNvSpPr txBox="1"/>
      </cdr:nvSpPr>
      <cdr:spPr>
        <a:xfrm xmlns:a="http://schemas.openxmlformats.org/drawingml/2006/main">
          <a:off x="499124" y="554181"/>
          <a:ext cx="647693" cy="7032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LONDON</a:t>
          </a:r>
          <a:br>
            <a:rPr lang="en-GB" sz="1000" b="1" dirty="0" smtClean="0">
              <a:solidFill>
                <a:schemeClr val="bg1"/>
              </a:solidFill>
            </a:rPr>
          </a:br>
          <a:r>
            <a:rPr lang="en-GB" sz="1000" b="1" dirty="0" smtClean="0">
              <a:solidFill>
                <a:schemeClr val="bg1"/>
              </a:solidFill>
            </a:rPr>
            <a:t>(452k)</a:t>
          </a:r>
          <a:endParaRPr lang="en-GB" sz="1000" b="1" dirty="0">
            <a:solidFill>
              <a:schemeClr val="bg1"/>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0.29158</cdr:x>
      <cdr:y>0.35497</cdr:y>
    </cdr:from>
    <cdr:to>
      <cdr:x>0.66995</cdr:x>
      <cdr:y>0.80545</cdr:y>
    </cdr:to>
    <cdr:sp macro="" textlink="">
      <cdr:nvSpPr>
        <cdr:cNvPr id="2" name="TextBox 1"/>
        <cdr:cNvSpPr txBox="1"/>
      </cdr:nvSpPr>
      <cdr:spPr>
        <a:xfrm xmlns:a="http://schemas.openxmlformats.org/drawingml/2006/main">
          <a:off x="499124" y="554181"/>
          <a:ext cx="647693" cy="7032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SOUTH WEST</a:t>
          </a:r>
          <a:br>
            <a:rPr lang="en-GB" sz="1000" b="1" dirty="0" smtClean="0">
              <a:solidFill>
                <a:schemeClr val="bg1"/>
              </a:solidFill>
            </a:rPr>
          </a:br>
          <a:r>
            <a:rPr lang="en-GB" sz="1000" b="1" dirty="0" smtClean="0">
              <a:solidFill>
                <a:schemeClr val="bg1"/>
              </a:solidFill>
            </a:rPr>
            <a:t>(590k)</a:t>
          </a:r>
          <a:endParaRPr lang="en-GB" sz="1000" b="1" dirty="0">
            <a:solidFill>
              <a:schemeClr val="bg1"/>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0.31958</cdr:y>
    </cdr:from>
    <cdr:to>
      <cdr:x>1</cdr:x>
      <cdr:y>0.9895</cdr:y>
    </cdr:to>
    <cdr:sp macro="" textlink="">
      <cdr:nvSpPr>
        <cdr:cNvPr id="2" name="TextBox 1"/>
        <cdr:cNvSpPr txBox="1"/>
      </cdr:nvSpPr>
      <cdr:spPr>
        <a:xfrm xmlns:a="http://schemas.openxmlformats.org/drawingml/2006/main">
          <a:off x="-7404037" y="334729"/>
          <a:ext cx="889116" cy="70167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EAST</a:t>
          </a:r>
          <a:br>
            <a:rPr lang="en-GB" sz="1000" b="1" dirty="0" smtClean="0">
              <a:solidFill>
                <a:schemeClr val="bg1"/>
              </a:solidFill>
            </a:rPr>
          </a:br>
          <a:r>
            <a:rPr lang="en-GB" sz="1000" b="1" dirty="0" smtClean="0">
              <a:solidFill>
                <a:schemeClr val="bg1"/>
              </a:solidFill>
            </a:rPr>
            <a:t>(357k)</a:t>
          </a:r>
          <a:endParaRPr lang="en-GB" sz="1000" b="1" dirty="0">
            <a:solidFill>
              <a:schemeClr val="bg1"/>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0.30586</cdr:x>
      <cdr:y>0.29563</cdr:y>
    </cdr:from>
    <cdr:to>
      <cdr:x>0.68423</cdr:x>
      <cdr:y>1</cdr:y>
    </cdr:to>
    <cdr:sp macro="" textlink="">
      <cdr:nvSpPr>
        <cdr:cNvPr id="2" name="TextBox 1"/>
        <cdr:cNvSpPr txBox="1"/>
      </cdr:nvSpPr>
      <cdr:spPr>
        <a:xfrm xmlns:a="http://schemas.openxmlformats.org/drawingml/2006/main">
          <a:off x="279562" y="339657"/>
          <a:ext cx="345837" cy="8092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NORTH WEST</a:t>
          </a:r>
          <a:br>
            <a:rPr lang="en-GB" sz="1000" b="1" dirty="0" smtClean="0">
              <a:solidFill>
                <a:schemeClr val="bg1"/>
              </a:solidFill>
            </a:rPr>
          </a:br>
          <a:r>
            <a:rPr lang="en-GB" sz="1000" b="1" dirty="0" smtClean="0">
              <a:solidFill>
                <a:schemeClr val="bg1"/>
              </a:solidFill>
            </a:rPr>
            <a:t>(164k)</a:t>
          </a:r>
          <a:endParaRPr lang="en-GB" sz="1000" b="1" dirty="0">
            <a:solidFill>
              <a:schemeClr val="bg1"/>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0.29016</cdr:x>
      <cdr:y>0.27702</cdr:y>
    </cdr:from>
    <cdr:to>
      <cdr:x>0.66853</cdr:x>
      <cdr:y>0.92205</cdr:y>
    </cdr:to>
    <cdr:sp macro="" textlink="">
      <cdr:nvSpPr>
        <cdr:cNvPr id="2" name="TextBox 1"/>
        <cdr:cNvSpPr txBox="1"/>
      </cdr:nvSpPr>
      <cdr:spPr>
        <a:xfrm xmlns:a="http://schemas.openxmlformats.org/drawingml/2006/main">
          <a:off x="265564" y="274161"/>
          <a:ext cx="346299" cy="63838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W.MIDS</a:t>
          </a:r>
          <a:br>
            <a:rPr lang="en-GB" sz="1000" b="1" dirty="0" smtClean="0">
              <a:solidFill>
                <a:schemeClr val="bg1"/>
              </a:solidFill>
            </a:rPr>
          </a:br>
          <a:r>
            <a:rPr lang="en-GB" sz="1000" b="1" dirty="0" smtClean="0">
              <a:solidFill>
                <a:schemeClr val="bg1"/>
              </a:solidFill>
            </a:rPr>
            <a:t>(157k)</a:t>
          </a:r>
          <a:endParaRPr lang="en-GB" sz="1000" b="1" dirty="0">
            <a:solidFill>
              <a:schemeClr val="bg1"/>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0.25667</cdr:x>
      <cdr:y>0.22624</cdr:y>
    </cdr:from>
    <cdr:to>
      <cdr:x>0.81694</cdr:x>
      <cdr:y>0.82842</cdr:y>
    </cdr:to>
    <cdr:sp macro="" textlink="">
      <cdr:nvSpPr>
        <cdr:cNvPr id="2" name="TextBox 1"/>
        <cdr:cNvSpPr txBox="1"/>
      </cdr:nvSpPr>
      <cdr:spPr>
        <a:xfrm xmlns:a="http://schemas.openxmlformats.org/drawingml/2006/main">
          <a:off x="211904" y="220084"/>
          <a:ext cx="462561" cy="5857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YORKS</a:t>
          </a:r>
          <a:br>
            <a:rPr lang="en-GB" sz="1000" b="1" dirty="0" smtClean="0">
              <a:solidFill>
                <a:schemeClr val="bg1"/>
              </a:solidFill>
            </a:rPr>
          </a:br>
          <a:r>
            <a:rPr lang="en-GB" sz="1000" b="1" dirty="0" smtClean="0">
              <a:solidFill>
                <a:schemeClr val="bg1"/>
              </a:solidFill>
            </a:rPr>
            <a:t>(106k)</a:t>
          </a:r>
          <a:endParaRPr lang="en-GB" sz="1000" b="1" dirty="0">
            <a:solidFill>
              <a:schemeClr val="bg1"/>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0.30586</cdr:x>
      <cdr:y>0.29563</cdr:y>
    </cdr:from>
    <cdr:to>
      <cdr:x>0.68423</cdr:x>
      <cdr:y>1</cdr:y>
    </cdr:to>
    <cdr:sp macro="" textlink="">
      <cdr:nvSpPr>
        <cdr:cNvPr id="2" name="TextBox 1"/>
        <cdr:cNvSpPr txBox="1"/>
      </cdr:nvSpPr>
      <cdr:spPr>
        <a:xfrm xmlns:a="http://schemas.openxmlformats.org/drawingml/2006/main">
          <a:off x="279562" y="339657"/>
          <a:ext cx="345837" cy="8092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GB" sz="1000" b="1" dirty="0" smtClean="0">
            <a:solidFill>
              <a:schemeClr val="bg1"/>
            </a:solidFill>
          </a:endParaRPr>
        </a:p>
        <a:p xmlns:a="http://schemas.openxmlformats.org/drawingml/2006/main">
          <a:pPr algn="ctr"/>
          <a:r>
            <a:rPr lang="en-GB" sz="1000" b="1" dirty="0" smtClean="0">
              <a:solidFill>
                <a:schemeClr val="bg1"/>
              </a:solidFill>
            </a:rPr>
            <a:t>SCOTLAND</a:t>
          </a:r>
        </a:p>
        <a:p xmlns:a="http://schemas.openxmlformats.org/drawingml/2006/main">
          <a:pPr algn="ctr"/>
          <a:r>
            <a:rPr lang="en-GB" sz="1000" b="1" dirty="0" smtClean="0">
              <a:solidFill>
                <a:schemeClr val="bg1"/>
              </a:solidFill>
            </a:rPr>
            <a:t>(444K)</a:t>
          </a:r>
          <a:endParaRPr lang="en-GB" sz="1000" b="1" dirty="0">
            <a:solidFill>
              <a:schemeClr val="bg1"/>
            </a:solidFill>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0.29016</cdr:x>
      <cdr:y>0.27702</cdr:y>
    </cdr:from>
    <cdr:to>
      <cdr:x>0.66853</cdr:x>
      <cdr:y>0.92205</cdr:y>
    </cdr:to>
    <cdr:sp macro="" textlink="">
      <cdr:nvSpPr>
        <cdr:cNvPr id="2" name="TextBox 1"/>
        <cdr:cNvSpPr txBox="1"/>
      </cdr:nvSpPr>
      <cdr:spPr>
        <a:xfrm xmlns:a="http://schemas.openxmlformats.org/drawingml/2006/main">
          <a:off x="265564" y="274161"/>
          <a:ext cx="346299" cy="63838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WALES</a:t>
          </a:r>
          <a:br>
            <a:rPr lang="en-GB" sz="1000" b="1" dirty="0" smtClean="0">
              <a:solidFill>
                <a:schemeClr val="bg1"/>
              </a:solidFill>
            </a:rPr>
          </a:br>
          <a:r>
            <a:rPr lang="en-GB" sz="1000" b="1" dirty="0" smtClean="0">
              <a:solidFill>
                <a:schemeClr val="bg1"/>
              </a:solidFill>
            </a:rPr>
            <a:t>(</a:t>
          </a:r>
          <a:r>
            <a:rPr lang="en-GB" sz="1000" dirty="0" smtClean="0">
              <a:solidFill>
                <a:schemeClr val="bg1"/>
              </a:solidFill>
            </a:rPr>
            <a:t>159k</a:t>
          </a:r>
          <a:r>
            <a:rPr lang="en-GB" sz="1000" b="1" dirty="0" smtClean="0">
              <a:solidFill>
                <a:schemeClr val="bg1"/>
              </a:solidFill>
            </a:rPr>
            <a:t>)</a:t>
          </a:r>
          <a:endParaRPr lang="en-GB" sz="1000" b="1" dirty="0">
            <a:solidFill>
              <a:schemeClr val="bg1"/>
            </a:solidFill>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0.29158</cdr:x>
      <cdr:y>0.35497</cdr:y>
    </cdr:from>
    <cdr:to>
      <cdr:x>0.66995</cdr:x>
      <cdr:y>0.80545</cdr:y>
    </cdr:to>
    <cdr:sp macro="" textlink="">
      <cdr:nvSpPr>
        <cdr:cNvPr id="2" name="TextBox 1"/>
        <cdr:cNvSpPr txBox="1"/>
      </cdr:nvSpPr>
      <cdr:spPr>
        <a:xfrm xmlns:a="http://schemas.openxmlformats.org/drawingml/2006/main">
          <a:off x="499124" y="554181"/>
          <a:ext cx="647693" cy="7032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b="1" dirty="0" smtClean="0">
              <a:solidFill>
                <a:schemeClr val="bg1"/>
              </a:solidFill>
            </a:rPr>
            <a:t>SOUTH EAST</a:t>
          </a:r>
          <a:br>
            <a:rPr lang="en-GB" b="1" dirty="0" smtClean="0">
              <a:solidFill>
                <a:schemeClr val="bg1"/>
              </a:solidFill>
            </a:rPr>
          </a:br>
          <a:r>
            <a:rPr lang="en-GB" b="1" dirty="0" smtClean="0">
              <a:solidFill>
                <a:schemeClr val="bg1"/>
              </a:solidFill>
            </a:rPr>
            <a:t>(1,157k</a:t>
          </a:r>
          <a:r>
            <a:rPr lang="en-GB" sz="1100" b="1" dirty="0" smtClean="0">
              <a:solidFill>
                <a:schemeClr val="bg1"/>
              </a:solidFill>
            </a:rPr>
            <a:t>)</a:t>
          </a:r>
          <a:endParaRPr lang="en-GB" sz="1100" b="1"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0.2332</cdr:x>
      <cdr:y>0.28782</cdr:y>
    </cdr:from>
    <cdr:to>
      <cdr:x>0.61157</cdr:x>
      <cdr:y>0.85247</cdr:y>
    </cdr:to>
    <cdr:sp macro="" textlink="">
      <cdr:nvSpPr>
        <cdr:cNvPr id="2" name="TextBox 1"/>
        <cdr:cNvSpPr txBox="1"/>
      </cdr:nvSpPr>
      <cdr:spPr>
        <a:xfrm xmlns:a="http://schemas.openxmlformats.org/drawingml/2006/main">
          <a:off x="252243" y="323087"/>
          <a:ext cx="409260" cy="6338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SOUTH EAST</a:t>
          </a:r>
          <a:br>
            <a:rPr lang="en-GB" sz="1000" b="1" dirty="0" smtClean="0">
              <a:solidFill>
                <a:schemeClr val="bg1"/>
              </a:solidFill>
            </a:rPr>
          </a:br>
          <a:r>
            <a:rPr lang="en-GB" sz="1000" b="1" dirty="0" smtClean="0">
              <a:solidFill>
                <a:schemeClr val="bg1"/>
              </a:solidFill>
            </a:rPr>
            <a:t>(513k </a:t>
          </a:r>
        </a:p>
        <a:p xmlns:a="http://schemas.openxmlformats.org/drawingml/2006/main">
          <a:pPr algn="ctr"/>
          <a:r>
            <a:rPr lang="en-GB" sz="1000" b="1" dirty="0" smtClean="0">
              <a:solidFill>
                <a:schemeClr val="bg1"/>
              </a:solidFill>
            </a:rPr>
            <a:t>day trippers)</a:t>
          </a:r>
          <a:endParaRPr lang="en-GB" sz="1000" b="1" dirty="0">
            <a:solidFill>
              <a:schemeClr val="bg1"/>
            </a:solidFill>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0.29158</cdr:x>
      <cdr:y>0.35497</cdr:y>
    </cdr:from>
    <cdr:to>
      <cdr:x>0.66995</cdr:x>
      <cdr:y>0.80545</cdr:y>
    </cdr:to>
    <cdr:sp macro="" textlink="">
      <cdr:nvSpPr>
        <cdr:cNvPr id="2" name="TextBox 1"/>
        <cdr:cNvSpPr txBox="1"/>
      </cdr:nvSpPr>
      <cdr:spPr>
        <a:xfrm xmlns:a="http://schemas.openxmlformats.org/drawingml/2006/main">
          <a:off x="499124" y="554181"/>
          <a:ext cx="647693" cy="7032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LONDON</a:t>
          </a:r>
          <a:br>
            <a:rPr lang="en-GB" sz="1000" b="1" dirty="0" smtClean="0">
              <a:solidFill>
                <a:schemeClr val="bg1"/>
              </a:solidFill>
            </a:rPr>
          </a:br>
          <a:r>
            <a:rPr lang="en-GB" sz="1000" b="1" dirty="0" smtClean="0">
              <a:solidFill>
                <a:schemeClr val="bg1"/>
              </a:solidFill>
            </a:rPr>
            <a:t>(452k)</a:t>
          </a:r>
          <a:endParaRPr lang="en-GB" sz="1000" b="1" dirty="0">
            <a:solidFill>
              <a:schemeClr val="bg1"/>
            </a:solidFill>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0.29158</cdr:x>
      <cdr:y>0.35497</cdr:y>
    </cdr:from>
    <cdr:to>
      <cdr:x>0.66995</cdr:x>
      <cdr:y>0.80545</cdr:y>
    </cdr:to>
    <cdr:sp macro="" textlink="">
      <cdr:nvSpPr>
        <cdr:cNvPr id="2" name="TextBox 1"/>
        <cdr:cNvSpPr txBox="1"/>
      </cdr:nvSpPr>
      <cdr:spPr>
        <a:xfrm xmlns:a="http://schemas.openxmlformats.org/drawingml/2006/main">
          <a:off x="499124" y="554181"/>
          <a:ext cx="647693" cy="7032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SOUTH WEST</a:t>
          </a:r>
          <a:br>
            <a:rPr lang="en-GB" sz="1000" b="1" dirty="0" smtClean="0">
              <a:solidFill>
                <a:schemeClr val="bg1"/>
              </a:solidFill>
            </a:rPr>
          </a:br>
          <a:r>
            <a:rPr lang="en-GB" sz="1000" b="1" dirty="0" smtClean="0">
              <a:solidFill>
                <a:schemeClr val="bg1"/>
              </a:solidFill>
            </a:rPr>
            <a:t>(590k)</a:t>
          </a:r>
          <a:endParaRPr lang="en-GB" sz="1000" b="1" dirty="0">
            <a:solidFill>
              <a:schemeClr val="bg1"/>
            </a:solidFill>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cdr:x>
      <cdr:y>0.31958</cdr:y>
    </cdr:from>
    <cdr:to>
      <cdr:x>1</cdr:x>
      <cdr:y>0.9895</cdr:y>
    </cdr:to>
    <cdr:sp macro="" textlink="">
      <cdr:nvSpPr>
        <cdr:cNvPr id="2" name="TextBox 1"/>
        <cdr:cNvSpPr txBox="1"/>
      </cdr:nvSpPr>
      <cdr:spPr>
        <a:xfrm xmlns:a="http://schemas.openxmlformats.org/drawingml/2006/main">
          <a:off x="-7404037" y="334729"/>
          <a:ext cx="889116" cy="70167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EAST</a:t>
          </a:r>
          <a:br>
            <a:rPr lang="en-GB" sz="1000" b="1" dirty="0" smtClean="0">
              <a:solidFill>
                <a:schemeClr val="bg1"/>
              </a:solidFill>
            </a:rPr>
          </a:br>
          <a:r>
            <a:rPr lang="en-GB" sz="1000" b="1" dirty="0" smtClean="0">
              <a:solidFill>
                <a:schemeClr val="bg1"/>
              </a:solidFill>
            </a:rPr>
            <a:t>(357k)</a:t>
          </a:r>
          <a:endParaRPr lang="en-GB" sz="1000" b="1" dirty="0">
            <a:solidFill>
              <a:schemeClr val="bg1"/>
            </a:solidFill>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0.30586</cdr:x>
      <cdr:y>0.29563</cdr:y>
    </cdr:from>
    <cdr:to>
      <cdr:x>0.68423</cdr:x>
      <cdr:y>1</cdr:y>
    </cdr:to>
    <cdr:sp macro="" textlink="">
      <cdr:nvSpPr>
        <cdr:cNvPr id="2" name="TextBox 1"/>
        <cdr:cNvSpPr txBox="1"/>
      </cdr:nvSpPr>
      <cdr:spPr>
        <a:xfrm xmlns:a="http://schemas.openxmlformats.org/drawingml/2006/main">
          <a:off x="279562" y="339657"/>
          <a:ext cx="345837" cy="8092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NORTH WEST</a:t>
          </a:r>
          <a:br>
            <a:rPr lang="en-GB" sz="1000" b="1" dirty="0" smtClean="0">
              <a:solidFill>
                <a:schemeClr val="bg1"/>
              </a:solidFill>
            </a:rPr>
          </a:br>
          <a:r>
            <a:rPr lang="en-GB" sz="1000" b="1" dirty="0" smtClean="0">
              <a:solidFill>
                <a:schemeClr val="bg1"/>
              </a:solidFill>
            </a:rPr>
            <a:t>(164k)</a:t>
          </a:r>
          <a:endParaRPr lang="en-GB" sz="1000" b="1" dirty="0">
            <a:solidFill>
              <a:schemeClr val="bg1"/>
            </a:solidFill>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0.29016</cdr:x>
      <cdr:y>0.27702</cdr:y>
    </cdr:from>
    <cdr:to>
      <cdr:x>0.66853</cdr:x>
      <cdr:y>0.92205</cdr:y>
    </cdr:to>
    <cdr:sp macro="" textlink="">
      <cdr:nvSpPr>
        <cdr:cNvPr id="2" name="TextBox 1"/>
        <cdr:cNvSpPr txBox="1"/>
      </cdr:nvSpPr>
      <cdr:spPr>
        <a:xfrm xmlns:a="http://schemas.openxmlformats.org/drawingml/2006/main">
          <a:off x="265564" y="274161"/>
          <a:ext cx="346299" cy="63838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W.MIDS</a:t>
          </a:r>
          <a:br>
            <a:rPr lang="en-GB" sz="1000" b="1" dirty="0" smtClean="0">
              <a:solidFill>
                <a:schemeClr val="bg1"/>
              </a:solidFill>
            </a:rPr>
          </a:br>
          <a:r>
            <a:rPr lang="en-GB" sz="1000" b="1" dirty="0" smtClean="0">
              <a:solidFill>
                <a:schemeClr val="bg1"/>
              </a:solidFill>
            </a:rPr>
            <a:t>(157k)</a:t>
          </a:r>
          <a:endParaRPr lang="en-GB" sz="1000" b="1" dirty="0">
            <a:solidFill>
              <a:schemeClr val="bg1"/>
            </a:solidFill>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0.25667</cdr:x>
      <cdr:y>0.22624</cdr:y>
    </cdr:from>
    <cdr:to>
      <cdr:x>0.81694</cdr:x>
      <cdr:y>0.82842</cdr:y>
    </cdr:to>
    <cdr:sp macro="" textlink="">
      <cdr:nvSpPr>
        <cdr:cNvPr id="2" name="TextBox 1"/>
        <cdr:cNvSpPr txBox="1"/>
      </cdr:nvSpPr>
      <cdr:spPr>
        <a:xfrm xmlns:a="http://schemas.openxmlformats.org/drawingml/2006/main">
          <a:off x="211904" y="220084"/>
          <a:ext cx="462561" cy="5857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YORKS</a:t>
          </a:r>
          <a:br>
            <a:rPr lang="en-GB" sz="1000" b="1" dirty="0" smtClean="0">
              <a:solidFill>
                <a:schemeClr val="bg1"/>
              </a:solidFill>
            </a:rPr>
          </a:br>
          <a:r>
            <a:rPr lang="en-GB" sz="1000" b="1" dirty="0" smtClean="0">
              <a:solidFill>
                <a:schemeClr val="bg1"/>
              </a:solidFill>
            </a:rPr>
            <a:t>(106k)</a:t>
          </a:r>
          <a:endParaRPr lang="en-GB" sz="1000" b="1" dirty="0">
            <a:solidFill>
              <a:schemeClr val="bg1"/>
            </a:solidFill>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0.30586</cdr:x>
      <cdr:y>0.29563</cdr:y>
    </cdr:from>
    <cdr:to>
      <cdr:x>0.68423</cdr:x>
      <cdr:y>1</cdr:y>
    </cdr:to>
    <cdr:sp macro="" textlink="">
      <cdr:nvSpPr>
        <cdr:cNvPr id="2" name="TextBox 1"/>
        <cdr:cNvSpPr txBox="1"/>
      </cdr:nvSpPr>
      <cdr:spPr>
        <a:xfrm xmlns:a="http://schemas.openxmlformats.org/drawingml/2006/main">
          <a:off x="279562" y="339657"/>
          <a:ext cx="345837" cy="8092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GB" sz="1000" b="1" dirty="0" smtClean="0">
            <a:solidFill>
              <a:schemeClr val="bg1"/>
            </a:solidFill>
          </a:endParaRPr>
        </a:p>
        <a:p xmlns:a="http://schemas.openxmlformats.org/drawingml/2006/main">
          <a:pPr algn="ctr"/>
          <a:r>
            <a:rPr lang="en-GB" sz="1000" b="1" dirty="0" smtClean="0">
              <a:solidFill>
                <a:schemeClr val="bg1"/>
              </a:solidFill>
            </a:rPr>
            <a:t>SCOTLAND</a:t>
          </a:r>
        </a:p>
        <a:p xmlns:a="http://schemas.openxmlformats.org/drawingml/2006/main">
          <a:pPr algn="ctr"/>
          <a:r>
            <a:rPr lang="en-GB" sz="1000" b="1" dirty="0" smtClean="0">
              <a:solidFill>
                <a:schemeClr val="bg1"/>
              </a:solidFill>
            </a:rPr>
            <a:t>(444K)</a:t>
          </a:r>
          <a:endParaRPr lang="en-GB" sz="1000" b="1" dirty="0">
            <a:solidFill>
              <a:schemeClr val="bg1"/>
            </a:solidFill>
          </a:endParaRPr>
        </a:p>
      </cdr:txBody>
    </cdr:sp>
  </cdr:relSizeAnchor>
</c:userShapes>
</file>

<file path=ppt/drawings/drawing27.xml><?xml version="1.0" encoding="utf-8"?>
<c:userShapes xmlns:c="http://schemas.openxmlformats.org/drawingml/2006/chart">
  <cdr:relSizeAnchor xmlns:cdr="http://schemas.openxmlformats.org/drawingml/2006/chartDrawing">
    <cdr:from>
      <cdr:x>0.29016</cdr:x>
      <cdr:y>0.27702</cdr:y>
    </cdr:from>
    <cdr:to>
      <cdr:x>0.66853</cdr:x>
      <cdr:y>0.92205</cdr:y>
    </cdr:to>
    <cdr:sp macro="" textlink="">
      <cdr:nvSpPr>
        <cdr:cNvPr id="2" name="TextBox 1"/>
        <cdr:cNvSpPr txBox="1"/>
      </cdr:nvSpPr>
      <cdr:spPr>
        <a:xfrm xmlns:a="http://schemas.openxmlformats.org/drawingml/2006/main">
          <a:off x="265564" y="274161"/>
          <a:ext cx="346299" cy="63838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WALES</a:t>
          </a:r>
          <a:br>
            <a:rPr lang="en-GB" sz="1000" b="1" dirty="0" smtClean="0">
              <a:solidFill>
                <a:schemeClr val="bg1"/>
              </a:solidFill>
            </a:rPr>
          </a:br>
          <a:r>
            <a:rPr lang="en-GB" sz="1000" b="1" dirty="0" smtClean="0">
              <a:solidFill>
                <a:schemeClr val="bg1"/>
              </a:solidFill>
            </a:rPr>
            <a:t>(</a:t>
          </a:r>
          <a:r>
            <a:rPr lang="en-GB" sz="1000" dirty="0" smtClean="0">
              <a:solidFill>
                <a:schemeClr val="bg1"/>
              </a:solidFill>
            </a:rPr>
            <a:t>159k</a:t>
          </a:r>
          <a:r>
            <a:rPr lang="en-GB" sz="1000" b="1" dirty="0" smtClean="0">
              <a:solidFill>
                <a:schemeClr val="bg1"/>
              </a:solidFill>
            </a:rPr>
            <a:t>)</a:t>
          </a:r>
          <a:endParaRPr lang="en-GB" sz="1000" b="1" dirty="0">
            <a:solidFill>
              <a:schemeClr val="bg1"/>
            </a:solidFill>
          </a:endParaRPr>
        </a:p>
      </cdr:txBody>
    </cdr:sp>
  </cdr:relSizeAnchor>
</c:userShapes>
</file>

<file path=ppt/drawings/drawing28.xml><?xml version="1.0" encoding="utf-8"?>
<c:userShapes xmlns:c="http://schemas.openxmlformats.org/drawingml/2006/chart">
  <cdr:relSizeAnchor xmlns:cdr="http://schemas.openxmlformats.org/drawingml/2006/chartDrawing">
    <cdr:from>
      <cdr:x>0.31081</cdr:x>
      <cdr:y>0.27476</cdr:y>
    </cdr:from>
    <cdr:to>
      <cdr:x>0.68919</cdr:x>
      <cdr:y>0.72524</cdr:y>
    </cdr:to>
    <cdr:sp macro="" textlink="">
      <cdr:nvSpPr>
        <cdr:cNvPr id="2" name="TextBox 1"/>
        <cdr:cNvSpPr txBox="1"/>
      </cdr:nvSpPr>
      <cdr:spPr>
        <a:xfrm xmlns:a="http://schemas.openxmlformats.org/drawingml/2006/main">
          <a:off x="358907" y="342817"/>
          <a:ext cx="436915" cy="56206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LONDON</a:t>
          </a:r>
          <a:br>
            <a:rPr lang="en-GB" sz="1000" b="1" dirty="0" smtClean="0">
              <a:solidFill>
                <a:schemeClr val="bg1"/>
              </a:solidFill>
            </a:rPr>
          </a:br>
          <a:r>
            <a:rPr lang="en-GB" sz="1000" b="1" dirty="0" smtClean="0">
              <a:solidFill>
                <a:schemeClr val="bg1"/>
              </a:solidFill>
            </a:rPr>
            <a:t>(452k</a:t>
          </a:r>
        </a:p>
        <a:p xmlns:a="http://schemas.openxmlformats.org/drawingml/2006/main">
          <a:pPr algn="ctr"/>
          <a:r>
            <a:rPr lang="en-GB" sz="1000" b="1" dirty="0" smtClean="0">
              <a:solidFill>
                <a:schemeClr val="bg1"/>
              </a:solidFill>
            </a:rPr>
            <a:t>day trippers)</a:t>
          </a:r>
          <a:endParaRPr lang="en-GB" sz="1000" b="1" dirty="0">
            <a:solidFill>
              <a:schemeClr val="bg1"/>
            </a:solidFill>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0.32393</cdr:x>
      <cdr:y>0.16338</cdr:y>
    </cdr:from>
    <cdr:to>
      <cdr:x>0.7023</cdr:x>
      <cdr:y>1</cdr:y>
    </cdr:to>
    <cdr:sp macro="" textlink="">
      <cdr:nvSpPr>
        <cdr:cNvPr id="2" name="TextBox 1"/>
        <cdr:cNvSpPr txBox="1"/>
      </cdr:nvSpPr>
      <cdr:spPr>
        <a:xfrm xmlns:a="http://schemas.openxmlformats.org/drawingml/2006/main">
          <a:off x="278001" y="149448"/>
          <a:ext cx="324724" cy="7652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BERKSHIRE</a:t>
          </a:r>
          <a:br>
            <a:rPr lang="en-GB" sz="1000" b="1" dirty="0" smtClean="0">
              <a:solidFill>
                <a:schemeClr val="bg1"/>
              </a:solidFill>
            </a:rPr>
          </a:br>
          <a:r>
            <a:rPr lang="en-GB" sz="1000" b="1" dirty="0" smtClean="0">
              <a:solidFill>
                <a:schemeClr val="bg1"/>
              </a:solidFill>
            </a:rPr>
            <a:t>(372k </a:t>
          </a:r>
        </a:p>
        <a:p xmlns:a="http://schemas.openxmlformats.org/drawingml/2006/main">
          <a:pPr algn="ctr"/>
          <a:r>
            <a:rPr lang="en-GB" sz="1000" b="1" dirty="0" smtClean="0">
              <a:solidFill>
                <a:schemeClr val="bg1"/>
              </a:solidFill>
            </a:rPr>
            <a:t>day trippers)</a:t>
          </a:r>
          <a:endParaRPr lang="en-GB" sz="1000" b="1" dirty="0">
            <a:solidFill>
              <a:schemeClr val="bg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0.22616</cdr:x>
      <cdr:y>0.28104</cdr:y>
    </cdr:from>
    <cdr:to>
      <cdr:x>0.60453</cdr:x>
      <cdr:y>0.85182</cdr:y>
    </cdr:to>
    <cdr:sp macro="" textlink="">
      <cdr:nvSpPr>
        <cdr:cNvPr id="2" name="TextBox 1"/>
        <cdr:cNvSpPr txBox="1"/>
      </cdr:nvSpPr>
      <cdr:spPr>
        <a:xfrm xmlns:a="http://schemas.openxmlformats.org/drawingml/2006/main">
          <a:off x="244623" y="315467"/>
          <a:ext cx="409260" cy="64071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SOUTH WEST</a:t>
          </a:r>
          <a:br>
            <a:rPr lang="en-GB" sz="1000" b="1" dirty="0" smtClean="0">
              <a:solidFill>
                <a:schemeClr val="bg1"/>
              </a:solidFill>
            </a:rPr>
          </a:br>
          <a:r>
            <a:rPr lang="en-GB" sz="1000" b="1" dirty="0" smtClean="0">
              <a:solidFill>
                <a:schemeClr val="bg1"/>
              </a:solidFill>
            </a:rPr>
            <a:t>(340k </a:t>
          </a:r>
        </a:p>
        <a:p xmlns:a="http://schemas.openxmlformats.org/drawingml/2006/main">
          <a:pPr algn="ctr"/>
          <a:r>
            <a:rPr lang="en-GB" sz="1000" b="1" dirty="0" smtClean="0">
              <a:solidFill>
                <a:schemeClr val="bg1"/>
              </a:solidFill>
            </a:rPr>
            <a:t>day trippers)</a:t>
          </a:r>
          <a:endParaRPr lang="en-GB" sz="1000" b="1" dirty="0">
            <a:solidFill>
              <a:schemeClr val="bg1"/>
            </a:solidFill>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0.19792</cdr:x>
      <cdr:y>0.14076</cdr:y>
    </cdr:from>
    <cdr:to>
      <cdr:x>0.78614</cdr:x>
      <cdr:y>0.75964</cdr:y>
    </cdr:to>
    <cdr:sp macro="" textlink="">
      <cdr:nvSpPr>
        <cdr:cNvPr id="2" name="TextBox 1"/>
        <cdr:cNvSpPr txBox="1"/>
      </cdr:nvSpPr>
      <cdr:spPr>
        <a:xfrm xmlns:a="http://schemas.openxmlformats.org/drawingml/2006/main">
          <a:off x="169857" y="128757"/>
          <a:ext cx="504825" cy="56611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OXON</a:t>
          </a:r>
          <a:br>
            <a:rPr lang="en-GB" sz="1000" b="1" dirty="0" smtClean="0">
              <a:solidFill>
                <a:schemeClr val="bg1"/>
              </a:solidFill>
            </a:rPr>
          </a:br>
          <a:r>
            <a:rPr lang="en-GB" sz="1000" b="1" dirty="0" smtClean="0">
              <a:solidFill>
                <a:schemeClr val="bg1"/>
              </a:solidFill>
            </a:rPr>
            <a:t>(328k </a:t>
          </a:r>
        </a:p>
        <a:p xmlns:a="http://schemas.openxmlformats.org/drawingml/2006/main">
          <a:pPr algn="ctr"/>
          <a:r>
            <a:rPr lang="en-GB" sz="1000" b="1" dirty="0" smtClean="0">
              <a:solidFill>
                <a:schemeClr val="bg1"/>
              </a:solidFill>
            </a:rPr>
            <a:t>day trippers)</a:t>
          </a:r>
          <a:endParaRPr lang="en-GB" sz="1000" b="1" dirty="0">
            <a:solidFill>
              <a:schemeClr val="bg1"/>
            </a:solidFill>
          </a:endParaRPr>
        </a:p>
      </cdr:txBody>
    </cdr:sp>
  </cdr:relSizeAnchor>
</c:userShapes>
</file>

<file path=ppt/drawings/drawing31.xml><?xml version="1.0" encoding="utf-8"?>
<c:userShapes xmlns:c="http://schemas.openxmlformats.org/drawingml/2006/chart">
  <cdr:relSizeAnchor xmlns:cdr="http://schemas.openxmlformats.org/drawingml/2006/chartDrawing">
    <cdr:from>
      <cdr:x>0.09619</cdr:x>
      <cdr:y>0.20503</cdr:y>
    </cdr:from>
    <cdr:to>
      <cdr:x>0.86118</cdr:x>
      <cdr:y>0.85301</cdr:y>
    </cdr:to>
    <cdr:sp macro="" textlink="">
      <cdr:nvSpPr>
        <cdr:cNvPr id="2" name="TextBox 1"/>
        <cdr:cNvSpPr txBox="1"/>
      </cdr:nvSpPr>
      <cdr:spPr>
        <a:xfrm xmlns:a="http://schemas.openxmlformats.org/drawingml/2006/main">
          <a:off x="82550" y="187549"/>
          <a:ext cx="656536" cy="5927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a:solidFill>
                <a:schemeClr val="bg1"/>
              </a:solidFill>
            </a:rPr>
            <a:t>E</a:t>
          </a:r>
          <a:r>
            <a:rPr lang="en-GB" sz="1000" b="1" dirty="0" smtClean="0">
              <a:solidFill>
                <a:schemeClr val="bg1"/>
              </a:solidFill>
            </a:rPr>
            <a:t>.SUSSEX</a:t>
          </a:r>
          <a:br>
            <a:rPr lang="en-GB" sz="1000" b="1" dirty="0" smtClean="0">
              <a:solidFill>
                <a:schemeClr val="bg1"/>
              </a:solidFill>
            </a:rPr>
          </a:br>
          <a:r>
            <a:rPr lang="en-GB" sz="1000" b="1" dirty="0" smtClean="0">
              <a:solidFill>
                <a:schemeClr val="bg1"/>
              </a:solidFill>
            </a:rPr>
            <a:t>(301k </a:t>
          </a:r>
        </a:p>
        <a:p xmlns:a="http://schemas.openxmlformats.org/drawingml/2006/main">
          <a:pPr algn="ctr"/>
          <a:r>
            <a:rPr lang="en-GB" sz="1000" b="1" dirty="0" smtClean="0">
              <a:solidFill>
                <a:schemeClr val="bg1"/>
              </a:solidFill>
            </a:rPr>
            <a:t>day trippers)</a:t>
          </a:r>
          <a:endParaRPr lang="en-GB" sz="1000" b="1" dirty="0">
            <a:solidFill>
              <a:schemeClr val="bg1"/>
            </a:solidFill>
          </a:endParaRPr>
        </a:p>
      </cdr:txBody>
    </cdr:sp>
  </cdr:relSizeAnchor>
</c:userShapes>
</file>

<file path=ppt/drawings/drawing32.xml><?xml version="1.0" encoding="utf-8"?>
<c:userShapes xmlns:c="http://schemas.openxmlformats.org/drawingml/2006/chart">
  <cdr:relSizeAnchor xmlns:cdr="http://schemas.openxmlformats.org/drawingml/2006/chartDrawing">
    <cdr:from>
      <cdr:x>0.17018</cdr:x>
      <cdr:y>0.16338</cdr:y>
    </cdr:from>
    <cdr:to>
      <cdr:x>0.81389</cdr:x>
      <cdr:y>0.85301</cdr:y>
    </cdr:to>
    <cdr:sp macro="" textlink="">
      <cdr:nvSpPr>
        <cdr:cNvPr id="2" name="TextBox 1"/>
        <cdr:cNvSpPr txBox="1"/>
      </cdr:nvSpPr>
      <cdr:spPr>
        <a:xfrm xmlns:a="http://schemas.openxmlformats.org/drawingml/2006/main">
          <a:off x="146049" y="149449"/>
          <a:ext cx="552450" cy="6308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KENT</a:t>
          </a:r>
          <a:br>
            <a:rPr lang="en-GB" sz="1000" b="1" dirty="0" smtClean="0">
              <a:solidFill>
                <a:schemeClr val="bg1"/>
              </a:solidFill>
            </a:rPr>
          </a:br>
          <a:r>
            <a:rPr lang="en-GB" sz="1000" b="1" dirty="0" smtClean="0">
              <a:solidFill>
                <a:schemeClr val="bg1"/>
              </a:solidFill>
            </a:rPr>
            <a:t>(234k </a:t>
          </a:r>
        </a:p>
        <a:p xmlns:a="http://schemas.openxmlformats.org/drawingml/2006/main">
          <a:pPr algn="ctr"/>
          <a:r>
            <a:rPr lang="en-GB" sz="1000" b="1" dirty="0" smtClean="0">
              <a:solidFill>
                <a:schemeClr val="bg1"/>
              </a:solidFill>
            </a:rPr>
            <a:t>day trippers</a:t>
          </a:r>
          <a:endParaRPr lang="en-GB" sz="1000" b="1" dirty="0">
            <a:solidFill>
              <a:schemeClr val="bg1"/>
            </a:solidFill>
          </a:endParaRPr>
        </a:p>
      </cdr:txBody>
    </cdr:sp>
  </cdr:relSizeAnchor>
</c:userShapes>
</file>

<file path=ppt/drawings/drawing33.xml><?xml version="1.0" encoding="utf-8"?>
<c:userShapes xmlns:c="http://schemas.openxmlformats.org/drawingml/2006/chart">
  <cdr:relSizeAnchor xmlns:cdr="http://schemas.openxmlformats.org/drawingml/2006/chartDrawing">
    <cdr:from>
      <cdr:x>0.06659</cdr:x>
      <cdr:y>0.22024</cdr:y>
    </cdr:from>
    <cdr:to>
      <cdr:x>0.96846</cdr:x>
      <cdr:y>0.85301</cdr:y>
    </cdr:to>
    <cdr:sp macro="" textlink="">
      <cdr:nvSpPr>
        <cdr:cNvPr id="2" name="TextBox 1"/>
        <cdr:cNvSpPr txBox="1"/>
      </cdr:nvSpPr>
      <cdr:spPr>
        <a:xfrm xmlns:a="http://schemas.openxmlformats.org/drawingml/2006/main">
          <a:off x="57145" y="201468"/>
          <a:ext cx="774011" cy="57882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SOMERSET</a:t>
          </a:r>
          <a:br>
            <a:rPr lang="en-GB" sz="1000" b="1" dirty="0" smtClean="0">
              <a:solidFill>
                <a:schemeClr val="bg1"/>
              </a:solidFill>
            </a:rPr>
          </a:br>
          <a:r>
            <a:rPr lang="en-GB" sz="1000" b="1" dirty="0" smtClean="0">
              <a:solidFill>
                <a:schemeClr val="bg1"/>
              </a:solidFill>
            </a:rPr>
            <a:t>(280k </a:t>
          </a:r>
        </a:p>
        <a:p xmlns:a="http://schemas.openxmlformats.org/drawingml/2006/main">
          <a:pPr algn="ctr"/>
          <a:r>
            <a:rPr lang="en-GB" sz="1000" b="1" dirty="0" smtClean="0">
              <a:solidFill>
                <a:schemeClr val="bg1"/>
              </a:solidFill>
            </a:rPr>
            <a:t>day trippers)</a:t>
          </a:r>
          <a:endParaRPr lang="en-GB" sz="1000" b="1" dirty="0">
            <a:solidFill>
              <a:schemeClr val="bg1"/>
            </a:solidFill>
          </a:endParaRPr>
        </a:p>
      </cdr:txBody>
    </cdr:sp>
  </cdr:relSizeAnchor>
</c:userShapes>
</file>

<file path=ppt/drawings/drawing34.xml><?xml version="1.0" encoding="utf-8"?>
<c:userShapes xmlns:c="http://schemas.openxmlformats.org/drawingml/2006/chart">
  <cdr:relSizeAnchor xmlns:cdr="http://schemas.openxmlformats.org/drawingml/2006/chartDrawing">
    <cdr:from>
      <cdr:x>0.30173</cdr:x>
      <cdr:y>0.22585</cdr:y>
    </cdr:from>
    <cdr:to>
      <cdr:x>0.6801</cdr:x>
      <cdr:y>0.85301</cdr:y>
    </cdr:to>
    <cdr:sp macro="" textlink="">
      <cdr:nvSpPr>
        <cdr:cNvPr id="2" name="TextBox 1"/>
        <cdr:cNvSpPr txBox="1"/>
      </cdr:nvSpPr>
      <cdr:spPr>
        <a:xfrm xmlns:a="http://schemas.openxmlformats.org/drawingml/2006/main">
          <a:off x="329209" y="206599"/>
          <a:ext cx="412830" cy="5736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WILTSHIRE</a:t>
          </a:r>
          <a:br>
            <a:rPr lang="en-GB" sz="1000" b="1" dirty="0" smtClean="0">
              <a:solidFill>
                <a:schemeClr val="bg1"/>
              </a:solidFill>
            </a:rPr>
          </a:br>
          <a:r>
            <a:rPr lang="en-GB" sz="1000" b="1" dirty="0" smtClean="0">
              <a:solidFill>
                <a:schemeClr val="bg1"/>
              </a:solidFill>
            </a:rPr>
            <a:t>(184k </a:t>
          </a:r>
        </a:p>
        <a:p xmlns:a="http://schemas.openxmlformats.org/drawingml/2006/main">
          <a:pPr algn="ctr"/>
          <a:r>
            <a:rPr lang="en-GB" sz="1000" b="1" dirty="0" smtClean="0">
              <a:solidFill>
                <a:schemeClr val="bg1"/>
              </a:solidFill>
            </a:rPr>
            <a:t>day trippers)</a:t>
          </a:r>
          <a:endParaRPr lang="en-GB" sz="1000" b="1" dirty="0">
            <a:solidFill>
              <a:schemeClr val="bg1"/>
            </a:solidFill>
          </a:endParaRPr>
        </a:p>
      </cdr:txBody>
    </cdr:sp>
  </cdr:relSizeAnchor>
</c:userShapes>
</file>

<file path=ppt/drawings/drawing35.xml><?xml version="1.0" encoding="utf-8"?>
<c:userShapes xmlns:c="http://schemas.openxmlformats.org/drawingml/2006/chart">
  <cdr:relSizeAnchor xmlns:cdr="http://schemas.openxmlformats.org/drawingml/2006/chartDrawing">
    <cdr:from>
      <cdr:x>0.19237</cdr:x>
      <cdr:y>0.1842</cdr:y>
    </cdr:from>
    <cdr:to>
      <cdr:x>0.7584</cdr:x>
      <cdr:y>0.85301</cdr:y>
    </cdr:to>
    <cdr:sp macro="" textlink="">
      <cdr:nvSpPr>
        <cdr:cNvPr id="2" name="TextBox 1"/>
        <cdr:cNvSpPr txBox="1"/>
      </cdr:nvSpPr>
      <cdr:spPr>
        <a:xfrm xmlns:a="http://schemas.openxmlformats.org/drawingml/2006/main">
          <a:off x="165098" y="168499"/>
          <a:ext cx="485775" cy="6117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CAMBS</a:t>
          </a:r>
          <a:br>
            <a:rPr lang="en-GB" sz="1000" b="1" dirty="0" smtClean="0">
              <a:solidFill>
                <a:schemeClr val="bg1"/>
              </a:solidFill>
            </a:rPr>
          </a:br>
          <a:r>
            <a:rPr lang="en-GB" sz="1000" b="1" dirty="0" smtClean="0">
              <a:solidFill>
                <a:schemeClr val="bg1"/>
              </a:solidFill>
            </a:rPr>
            <a:t>(169k </a:t>
          </a:r>
        </a:p>
        <a:p xmlns:a="http://schemas.openxmlformats.org/drawingml/2006/main">
          <a:pPr algn="ctr"/>
          <a:r>
            <a:rPr lang="en-GB" sz="1000" b="1" dirty="0" smtClean="0">
              <a:solidFill>
                <a:schemeClr val="bg1"/>
              </a:solidFill>
            </a:rPr>
            <a:t>day trippers)</a:t>
          </a:r>
          <a:endParaRPr lang="en-GB" sz="1000" b="1" dirty="0">
            <a:solidFill>
              <a:schemeClr val="bg1"/>
            </a:solidFill>
          </a:endParaRPr>
        </a:p>
      </cdr:txBody>
    </cdr:sp>
  </cdr:relSizeAnchor>
</c:userShapes>
</file>

<file path=ppt/drawings/drawing36.xml><?xml version="1.0" encoding="utf-8"?>
<c:userShapes xmlns:c="http://schemas.openxmlformats.org/drawingml/2006/chart">
  <cdr:relSizeAnchor xmlns:cdr="http://schemas.openxmlformats.org/drawingml/2006/chartDrawing">
    <cdr:from>
      <cdr:x>0.22516</cdr:x>
      <cdr:y>0.1842</cdr:y>
    </cdr:from>
    <cdr:to>
      <cdr:x>0.7473</cdr:x>
      <cdr:y>0.85301</cdr:y>
    </cdr:to>
    <cdr:sp macro="" textlink="">
      <cdr:nvSpPr>
        <cdr:cNvPr id="2" name="TextBox 1"/>
        <cdr:cNvSpPr txBox="1"/>
      </cdr:nvSpPr>
      <cdr:spPr>
        <a:xfrm xmlns:a="http://schemas.openxmlformats.org/drawingml/2006/main">
          <a:off x="193233" y="168499"/>
          <a:ext cx="448116" cy="6117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WARWICKS</a:t>
          </a:r>
          <a:br>
            <a:rPr lang="en-GB" sz="1000" b="1" dirty="0" smtClean="0">
              <a:solidFill>
                <a:schemeClr val="bg1"/>
              </a:solidFill>
            </a:rPr>
          </a:br>
          <a:r>
            <a:rPr lang="en-GB" sz="1000" b="1" dirty="0" smtClean="0">
              <a:solidFill>
                <a:schemeClr val="bg1"/>
              </a:solidFill>
            </a:rPr>
            <a:t>(86k </a:t>
          </a:r>
        </a:p>
        <a:p xmlns:a="http://schemas.openxmlformats.org/drawingml/2006/main">
          <a:pPr algn="ctr"/>
          <a:r>
            <a:rPr lang="en-GB" sz="1000" b="1" dirty="0" smtClean="0">
              <a:solidFill>
                <a:schemeClr val="bg1"/>
              </a:solidFill>
            </a:rPr>
            <a:t>day trippers)</a:t>
          </a:r>
          <a:endParaRPr lang="en-GB" sz="1000" b="1" dirty="0">
            <a:solidFill>
              <a:schemeClr val="bg1"/>
            </a:solidFill>
          </a:endParaRPr>
        </a:p>
      </cdr:txBody>
    </cdr:sp>
  </cdr:relSizeAnchor>
</c:userShapes>
</file>

<file path=ppt/drawings/drawing37.xml><?xml version="1.0" encoding="utf-8"?>
<c:userShapes xmlns:c="http://schemas.openxmlformats.org/drawingml/2006/chart">
  <cdr:relSizeAnchor xmlns:cdr="http://schemas.openxmlformats.org/drawingml/2006/chartDrawing">
    <cdr:from>
      <cdr:x>0.13862</cdr:x>
      <cdr:y>0.19975</cdr:y>
    </cdr:from>
    <cdr:to>
      <cdr:x>0.80963</cdr:x>
      <cdr:y>0.85815</cdr:y>
    </cdr:to>
    <cdr:sp macro="" textlink="">
      <cdr:nvSpPr>
        <cdr:cNvPr id="2" name="TextBox 1"/>
        <cdr:cNvSpPr txBox="1"/>
      </cdr:nvSpPr>
      <cdr:spPr>
        <a:xfrm xmlns:a="http://schemas.openxmlformats.org/drawingml/2006/main">
          <a:off x="132491" y="189339"/>
          <a:ext cx="641349" cy="62407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NORTH YORKS</a:t>
          </a:r>
          <a:br>
            <a:rPr lang="en-GB" sz="1000" b="1" dirty="0" smtClean="0">
              <a:solidFill>
                <a:schemeClr val="bg1"/>
              </a:solidFill>
            </a:rPr>
          </a:br>
          <a:r>
            <a:rPr lang="en-GB" sz="1000" b="1" dirty="0" smtClean="0">
              <a:solidFill>
                <a:schemeClr val="bg1"/>
              </a:solidFill>
            </a:rPr>
            <a:t>(85k </a:t>
          </a:r>
        </a:p>
        <a:p xmlns:a="http://schemas.openxmlformats.org/drawingml/2006/main">
          <a:pPr algn="ctr"/>
          <a:r>
            <a:rPr lang="en-GB" sz="1000" b="1" dirty="0" smtClean="0">
              <a:solidFill>
                <a:schemeClr val="bg1"/>
              </a:solidFill>
            </a:rPr>
            <a:t>day trippers)</a:t>
          </a:r>
          <a:endParaRPr lang="en-GB" sz="1000" b="1" dirty="0">
            <a:solidFill>
              <a:schemeClr val="bg1"/>
            </a:solidFill>
          </a:endParaRPr>
        </a:p>
      </cdr:txBody>
    </cdr:sp>
  </cdr:relSizeAnchor>
</c:userShapes>
</file>

<file path=ppt/drawings/drawing38.xml><?xml version="1.0" encoding="utf-8"?>
<c:userShapes xmlns:c="http://schemas.openxmlformats.org/drawingml/2006/chart">
  <cdr:relSizeAnchor xmlns:cdr="http://schemas.openxmlformats.org/drawingml/2006/chartDrawing">
    <cdr:from>
      <cdr:x>0.13862</cdr:x>
      <cdr:y>0.19975</cdr:y>
    </cdr:from>
    <cdr:to>
      <cdr:x>0.80963</cdr:x>
      <cdr:y>0.85815</cdr:y>
    </cdr:to>
    <cdr:sp macro="" textlink="">
      <cdr:nvSpPr>
        <cdr:cNvPr id="2" name="TextBox 1"/>
        <cdr:cNvSpPr txBox="1"/>
      </cdr:nvSpPr>
      <cdr:spPr>
        <a:xfrm xmlns:a="http://schemas.openxmlformats.org/drawingml/2006/main">
          <a:off x="132491" y="189339"/>
          <a:ext cx="641349" cy="62407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MERSEYSIDE</a:t>
          </a:r>
        </a:p>
        <a:p xmlns:a="http://schemas.openxmlformats.org/drawingml/2006/main">
          <a:pPr algn="ctr"/>
          <a:r>
            <a:rPr lang="en-GB" sz="1000" b="1" dirty="0" smtClean="0">
              <a:solidFill>
                <a:schemeClr val="bg1"/>
              </a:solidFill>
            </a:rPr>
            <a:t>(74k </a:t>
          </a:r>
        </a:p>
        <a:p xmlns:a="http://schemas.openxmlformats.org/drawingml/2006/main">
          <a:pPr algn="ctr"/>
          <a:r>
            <a:rPr lang="en-GB" sz="1000" b="1" dirty="0" smtClean="0">
              <a:solidFill>
                <a:schemeClr val="bg1"/>
              </a:solidFill>
            </a:rPr>
            <a:t>day trippers)</a:t>
          </a:r>
          <a:endParaRPr lang="en-GB" sz="1000" b="1" dirty="0">
            <a:solidFill>
              <a:schemeClr val="bg1"/>
            </a:solidFill>
          </a:endParaRPr>
        </a:p>
      </cdr:txBody>
    </cdr:sp>
  </cdr:relSizeAnchor>
</c:userShapes>
</file>

<file path=ppt/drawings/drawing39.xml><?xml version="1.0" encoding="utf-8"?>
<c:userShapes xmlns:c="http://schemas.openxmlformats.org/drawingml/2006/chart">
  <cdr:relSizeAnchor xmlns:cdr="http://schemas.openxmlformats.org/drawingml/2006/chartDrawing">
    <cdr:from>
      <cdr:x>0.31188</cdr:x>
      <cdr:y>0.17344</cdr:y>
    </cdr:from>
    <cdr:to>
      <cdr:x>0.69025</cdr:x>
      <cdr:y>0.85301</cdr:y>
    </cdr:to>
    <cdr:sp macro="" textlink="">
      <cdr:nvSpPr>
        <cdr:cNvPr id="2" name="TextBox 1"/>
        <cdr:cNvSpPr txBox="1"/>
      </cdr:nvSpPr>
      <cdr:spPr>
        <a:xfrm xmlns:a="http://schemas.openxmlformats.org/drawingml/2006/main">
          <a:off x="267662" y="158654"/>
          <a:ext cx="324724" cy="6216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HAMPSHIRE</a:t>
          </a:r>
          <a:br>
            <a:rPr lang="en-GB" sz="1000" b="1" dirty="0" smtClean="0">
              <a:solidFill>
                <a:schemeClr val="bg1"/>
              </a:solidFill>
            </a:rPr>
          </a:br>
          <a:r>
            <a:rPr lang="en-GB" sz="1000" b="1" dirty="0" smtClean="0">
              <a:solidFill>
                <a:schemeClr val="bg1"/>
              </a:solidFill>
            </a:rPr>
            <a:t>(115k </a:t>
          </a:r>
        </a:p>
        <a:p xmlns:a="http://schemas.openxmlformats.org/drawingml/2006/main">
          <a:pPr algn="ctr"/>
          <a:r>
            <a:rPr lang="en-GB" sz="1000" b="1" dirty="0" smtClean="0">
              <a:solidFill>
                <a:schemeClr val="bg1"/>
              </a:solidFill>
            </a:rPr>
            <a:t>day trippers)</a:t>
          </a:r>
          <a:endParaRPr lang="en-GB" sz="1000" b="1" dirty="0">
            <a:solidFill>
              <a:schemeClr val="bg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0.22616</cdr:x>
      <cdr:y>0.26124</cdr:y>
    </cdr:from>
    <cdr:to>
      <cdr:x>0.60453</cdr:x>
      <cdr:y>0.79261</cdr:y>
    </cdr:to>
    <cdr:sp macro="" textlink="">
      <cdr:nvSpPr>
        <cdr:cNvPr id="2" name="TextBox 1"/>
        <cdr:cNvSpPr txBox="1"/>
      </cdr:nvSpPr>
      <cdr:spPr>
        <a:xfrm xmlns:a="http://schemas.openxmlformats.org/drawingml/2006/main">
          <a:off x="244623" y="293241"/>
          <a:ext cx="409260" cy="5964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NORTH WEST</a:t>
          </a:r>
          <a:br>
            <a:rPr lang="en-GB" sz="1000" b="1" dirty="0" smtClean="0">
              <a:solidFill>
                <a:schemeClr val="bg1"/>
              </a:solidFill>
            </a:rPr>
          </a:br>
          <a:r>
            <a:rPr lang="en-GB" sz="1000" b="1" dirty="0" smtClean="0">
              <a:solidFill>
                <a:schemeClr val="bg1"/>
              </a:solidFill>
            </a:rPr>
            <a:t>(130k </a:t>
          </a:r>
        </a:p>
        <a:p xmlns:a="http://schemas.openxmlformats.org/drawingml/2006/main">
          <a:pPr algn="ctr"/>
          <a:r>
            <a:rPr lang="en-GB" sz="1000" b="1" dirty="0" smtClean="0">
              <a:solidFill>
                <a:schemeClr val="bg1"/>
              </a:solidFill>
            </a:rPr>
            <a:t>day trippers)</a:t>
          </a:r>
          <a:endParaRPr lang="en-GB" sz="1000" b="1" dirty="0">
            <a:solidFill>
              <a:schemeClr val="bg1"/>
            </a:solidFill>
          </a:endParaRPr>
        </a:p>
      </cdr:txBody>
    </cdr:sp>
  </cdr:relSizeAnchor>
</c:userShapes>
</file>

<file path=ppt/drawings/drawing40.xml><?xml version="1.0" encoding="utf-8"?>
<c:userShapes xmlns:c="http://schemas.openxmlformats.org/drawingml/2006/chart">
  <cdr:relSizeAnchor xmlns:cdr="http://schemas.openxmlformats.org/drawingml/2006/chartDrawing">
    <cdr:from>
      <cdr:x>0.38078</cdr:x>
      <cdr:y>0.19107</cdr:y>
    </cdr:from>
    <cdr:to>
      <cdr:x>0.57601</cdr:x>
      <cdr:y>0.74569</cdr:y>
    </cdr:to>
    <cdr:sp macro="" textlink="">
      <cdr:nvSpPr>
        <cdr:cNvPr id="2" name="TextBox 1"/>
        <cdr:cNvSpPr txBox="1"/>
      </cdr:nvSpPr>
      <cdr:spPr>
        <a:xfrm xmlns:a="http://schemas.openxmlformats.org/drawingml/2006/main">
          <a:off x="431608" y="197491"/>
          <a:ext cx="221288" cy="57327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HERTFORDSHIRE</a:t>
          </a:r>
          <a:br>
            <a:rPr lang="en-GB" sz="1000" b="1" dirty="0" smtClean="0">
              <a:solidFill>
                <a:schemeClr val="bg1"/>
              </a:solidFill>
            </a:rPr>
          </a:br>
          <a:r>
            <a:rPr lang="en-GB" sz="1000" b="1" dirty="0" smtClean="0">
              <a:solidFill>
                <a:schemeClr val="bg1"/>
              </a:solidFill>
            </a:rPr>
            <a:t>(138k </a:t>
          </a:r>
        </a:p>
        <a:p xmlns:a="http://schemas.openxmlformats.org/drawingml/2006/main">
          <a:pPr algn="ctr"/>
          <a:r>
            <a:rPr lang="en-GB" sz="1000" b="1" dirty="0" smtClean="0">
              <a:solidFill>
                <a:schemeClr val="bg1"/>
              </a:solidFill>
            </a:rPr>
            <a:t>day trippers)</a:t>
          </a:r>
          <a:endParaRPr lang="en-GB" sz="1000" b="1" dirty="0">
            <a:solidFill>
              <a:schemeClr val="bg1"/>
            </a:solidFill>
          </a:endParaRPr>
        </a:p>
      </cdr:txBody>
    </cdr:sp>
  </cdr:relSizeAnchor>
</c:userShapes>
</file>

<file path=ppt/drawings/drawing41.xml><?xml version="1.0" encoding="utf-8"?>
<c:userShapes xmlns:c="http://schemas.openxmlformats.org/drawingml/2006/chart">
  <cdr:relSizeAnchor xmlns:cdr="http://schemas.openxmlformats.org/drawingml/2006/chartDrawing">
    <cdr:from>
      <cdr:x>0.31188</cdr:x>
      <cdr:y>0.20323</cdr:y>
    </cdr:from>
    <cdr:to>
      <cdr:x>0.69025</cdr:x>
      <cdr:y>0.75785</cdr:y>
    </cdr:to>
    <cdr:sp macro="" textlink="">
      <cdr:nvSpPr>
        <cdr:cNvPr id="2" name="TextBox 1"/>
        <cdr:cNvSpPr txBox="1"/>
      </cdr:nvSpPr>
      <cdr:spPr>
        <a:xfrm xmlns:a="http://schemas.openxmlformats.org/drawingml/2006/main">
          <a:off x="267662" y="185907"/>
          <a:ext cx="324724" cy="5073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LOTHIAN</a:t>
          </a:r>
          <a:br>
            <a:rPr lang="en-GB" sz="1000" b="1" dirty="0" smtClean="0">
              <a:solidFill>
                <a:schemeClr val="bg1"/>
              </a:solidFill>
            </a:rPr>
          </a:br>
          <a:r>
            <a:rPr lang="en-GB" sz="1000" b="1" dirty="0" smtClean="0">
              <a:solidFill>
                <a:schemeClr val="bg1"/>
              </a:solidFill>
            </a:rPr>
            <a:t>(138k </a:t>
          </a:r>
        </a:p>
        <a:p xmlns:a="http://schemas.openxmlformats.org/drawingml/2006/main">
          <a:pPr algn="ctr"/>
          <a:r>
            <a:rPr lang="en-GB" sz="1000" b="1" dirty="0" smtClean="0">
              <a:solidFill>
                <a:schemeClr val="bg1"/>
              </a:solidFill>
            </a:rPr>
            <a:t>day trippers)</a:t>
          </a:r>
          <a:endParaRPr lang="en-GB" sz="1000" b="1" dirty="0">
            <a:solidFill>
              <a:schemeClr val="bg1"/>
            </a:solidFill>
          </a:endParaRPr>
        </a:p>
      </cdr:txBody>
    </cdr:sp>
  </cdr:relSizeAnchor>
</c:userShapes>
</file>

<file path=ppt/drawings/drawing42.xml><?xml version="1.0" encoding="utf-8"?>
<c:userShapes xmlns:c="http://schemas.openxmlformats.org/drawingml/2006/chart">
  <cdr:relSizeAnchor xmlns:cdr="http://schemas.openxmlformats.org/drawingml/2006/chartDrawing">
    <cdr:from>
      <cdr:x>0.31188</cdr:x>
      <cdr:y>0.20323</cdr:y>
    </cdr:from>
    <cdr:to>
      <cdr:x>0.69025</cdr:x>
      <cdr:y>1</cdr:y>
    </cdr:to>
    <cdr:sp macro="" textlink="">
      <cdr:nvSpPr>
        <cdr:cNvPr id="2" name="TextBox 1"/>
        <cdr:cNvSpPr txBox="1"/>
      </cdr:nvSpPr>
      <cdr:spPr>
        <a:xfrm xmlns:a="http://schemas.openxmlformats.org/drawingml/2006/main">
          <a:off x="353508" y="210065"/>
          <a:ext cx="428874" cy="8235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GLASGOW/ </a:t>
          </a:r>
        </a:p>
        <a:p xmlns:a="http://schemas.openxmlformats.org/drawingml/2006/main">
          <a:pPr algn="ctr"/>
          <a:r>
            <a:rPr lang="en-GB" sz="1000" b="1" dirty="0" smtClean="0">
              <a:solidFill>
                <a:schemeClr val="bg1"/>
              </a:solidFill>
            </a:rPr>
            <a:t>GTR STRATHCLYDEDE</a:t>
          </a:r>
          <a:br>
            <a:rPr lang="en-GB" sz="1000" b="1" dirty="0" smtClean="0">
              <a:solidFill>
                <a:schemeClr val="bg1"/>
              </a:solidFill>
            </a:rPr>
          </a:br>
          <a:r>
            <a:rPr lang="en-GB" sz="1000" b="1" dirty="0" smtClean="0">
              <a:solidFill>
                <a:schemeClr val="bg1"/>
              </a:solidFill>
            </a:rPr>
            <a:t>(100k </a:t>
          </a:r>
        </a:p>
        <a:p xmlns:a="http://schemas.openxmlformats.org/drawingml/2006/main">
          <a:pPr algn="ctr"/>
          <a:r>
            <a:rPr lang="en-GB" sz="1000" b="1" dirty="0" smtClean="0">
              <a:solidFill>
                <a:schemeClr val="bg1"/>
              </a:solidFill>
            </a:rPr>
            <a:t>day trippers)</a:t>
          </a:r>
          <a:endParaRPr lang="en-GB" sz="1000" b="1" dirty="0">
            <a:solidFill>
              <a:schemeClr val="bg1"/>
            </a:solidFill>
          </a:endParaRPr>
        </a:p>
      </cdr:txBody>
    </cdr:sp>
  </cdr:relSizeAnchor>
</c:userShapes>
</file>

<file path=ppt/drawings/drawing43.xml><?xml version="1.0" encoding="utf-8"?>
<c:userShapes xmlns:c="http://schemas.openxmlformats.org/drawingml/2006/chart">
  <cdr:relSizeAnchor xmlns:cdr="http://schemas.openxmlformats.org/drawingml/2006/chartDrawing">
    <cdr:from>
      <cdr:x>0.31188</cdr:x>
      <cdr:y>0.20323</cdr:y>
    </cdr:from>
    <cdr:to>
      <cdr:x>0.69025</cdr:x>
      <cdr:y>0.75785</cdr:y>
    </cdr:to>
    <cdr:sp macro="" textlink="">
      <cdr:nvSpPr>
        <cdr:cNvPr id="2" name="TextBox 1"/>
        <cdr:cNvSpPr txBox="1"/>
      </cdr:nvSpPr>
      <cdr:spPr>
        <a:xfrm xmlns:a="http://schemas.openxmlformats.org/drawingml/2006/main">
          <a:off x="267662" y="185907"/>
          <a:ext cx="324724" cy="5073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HIGHLANDS </a:t>
          </a:r>
          <a:br>
            <a:rPr lang="en-GB" sz="1000" b="1" dirty="0" smtClean="0">
              <a:solidFill>
                <a:schemeClr val="bg1"/>
              </a:solidFill>
            </a:rPr>
          </a:br>
          <a:r>
            <a:rPr lang="en-GB" sz="1000" b="1" dirty="0" smtClean="0">
              <a:solidFill>
                <a:schemeClr val="bg1"/>
              </a:solidFill>
            </a:rPr>
            <a:t>(129k </a:t>
          </a:r>
        </a:p>
        <a:p xmlns:a="http://schemas.openxmlformats.org/drawingml/2006/main">
          <a:pPr algn="ctr"/>
          <a:r>
            <a:rPr lang="en-GB" sz="1000" b="1" dirty="0" smtClean="0">
              <a:solidFill>
                <a:schemeClr val="bg1"/>
              </a:solidFill>
            </a:rPr>
            <a:t>day trippers)</a:t>
          </a:r>
          <a:endParaRPr lang="en-GB" sz="1000" b="1" dirty="0">
            <a:solidFill>
              <a:schemeClr val="bg1"/>
            </a:solidFill>
          </a:endParaRPr>
        </a:p>
      </cdr:txBody>
    </cdr:sp>
  </cdr:relSizeAnchor>
</c:userShapes>
</file>

<file path=ppt/drawings/drawing44.xml><?xml version="1.0" encoding="utf-8"?>
<c:userShapes xmlns:c="http://schemas.openxmlformats.org/drawingml/2006/chart">
  <cdr:relSizeAnchor xmlns:cdr="http://schemas.openxmlformats.org/drawingml/2006/chartDrawing">
    <cdr:from>
      <cdr:x>0.31188</cdr:x>
      <cdr:y>0.20323</cdr:y>
    </cdr:from>
    <cdr:to>
      <cdr:x>0.69025</cdr:x>
      <cdr:y>0.75785</cdr:y>
    </cdr:to>
    <cdr:sp macro="" textlink="">
      <cdr:nvSpPr>
        <cdr:cNvPr id="2" name="TextBox 1"/>
        <cdr:cNvSpPr txBox="1"/>
      </cdr:nvSpPr>
      <cdr:spPr>
        <a:xfrm xmlns:a="http://schemas.openxmlformats.org/drawingml/2006/main">
          <a:off x="267662" y="185907"/>
          <a:ext cx="324724" cy="5073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FIFE</a:t>
          </a:r>
          <a:br>
            <a:rPr lang="en-GB" sz="1000" b="1" dirty="0" smtClean="0">
              <a:solidFill>
                <a:schemeClr val="bg1"/>
              </a:solidFill>
            </a:rPr>
          </a:br>
          <a:r>
            <a:rPr lang="en-GB" sz="1000" b="1" dirty="0" smtClean="0">
              <a:solidFill>
                <a:schemeClr val="bg1"/>
              </a:solidFill>
            </a:rPr>
            <a:t>(81k </a:t>
          </a:r>
        </a:p>
        <a:p xmlns:a="http://schemas.openxmlformats.org/drawingml/2006/main">
          <a:pPr algn="ctr"/>
          <a:r>
            <a:rPr lang="en-GB" sz="1000" b="1" dirty="0" smtClean="0">
              <a:solidFill>
                <a:schemeClr val="bg1"/>
              </a:solidFill>
            </a:rPr>
            <a:t>day trippers)</a:t>
          </a:r>
          <a:endParaRPr lang="en-GB" sz="1000" b="1" dirty="0">
            <a:solidFill>
              <a:schemeClr val="bg1"/>
            </a:solidFill>
          </a:endParaRPr>
        </a:p>
      </cdr:txBody>
    </cdr:sp>
  </cdr:relSizeAnchor>
</c:userShapes>
</file>

<file path=ppt/drawings/drawing45.xml><?xml version="1.0" encoding="utf-8"?>
<c:userShapes xmlns:c="http://schemas.openxmlformats.org/drawingml/2006/chart">
  <cdr:relSizeAnchor xmlns:cdr="http://schemas.openxmlformats.org/drawingml/2006/chartDrawing">
    <cdr:from>
      <cdr:x>0.31188</cdr:x>
      <cdr:y>0.20323</cdr:y>
    </cdr:from>
    <cdr:to>
      <cdr:x>0.69025</cdr:x>
      <cdr:y>1</cdr:y>
    </cdr:to>
    <cdr:sp macro="" textlink="">
      <cdr:nvSpPr>
        <cdr:cNvPr id="2" name="TextBox 1"/>
        <cdr:cNvSpPr txBox="1"/>
      </cdr:nvSpPr>
      <cdr:spPr>
        <a:xfrm xmlns:a="http://schemas.openxmlformats.org/drawingml/2006/main">
          <a:off x="353508" y="210065"/>
          <a:ext cx="428874" cy="8235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WALES</a:t>
          </a:r>
          <a:br>
            <a:rPr lang="en-GB" sz="1000" b="1" dirty="0" smtClean="0">
              <a:solidFill>
                <a:schemeClr val="bg1"/>
              </a:solidFill>
            </a:rPr>
          </a:br>
          <a:r>
            <a:rPr lang="en-GB" sz="1000" b="1" dirty="0" smtClean="0">
              <a:solidFill>
                <a:schemeClr val="bg1"/>
              </a:solidFill>
            </a:rPr>
            <a:t>(159k </a:t>
          </a:r>
        </a:p>
        <a:p xmlns:a="http://schemas.openxmlformats.org/drawingml/2006/main">
          <a:pPr algn="ctr"/>
          <a:r>
            <a:rPr lang="en-GB" sz="1000" b="1" dirty="0" smtClean="0">
              <a:solidFill>
                <a:schemeClr val="bg1"/>
              </a:solidFill>
            </a:rPr>
            <a:t>day trippers)</a:t>
          </a:r>
          <a:endParaRPr lang="en-GB" sz="1000" b="1" dirty="0">
            <a:solidFill>
              <a:schemeClr val="bg1"/>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0.21477</cdr:x>
      <cdr:y>0.17062</cdr:y>
    </cdr:from>
    <cdr:to>
      <cdr:x>0.65197</cdr:x>
      <cdr:y>0.82581</cdr:y>
    </cdr:to>
    <cdr:sp macro="" textlink="">
      <cdr:nvSpPr>
        <cdr:cNvPr id="2" name="TextBox 1"/>
        <cdr:cNvSpPr txBox="1"/>
      </cdr:nvSpPr>
      <cdr:spPr>
        <a:xfrm xmlns:a="http://schemas.openxmlformats.org/drawingml/2006/main">
          <a:off x="235112" y="198617"/>
          <a:ext cx="478626" cy="76268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EAST OF </a:t>
          </a:r>
        </a:p>
        <a:p xmlns:a="http://schemas.openxmlformats.org/drawingml/2006/main">
          <a:pPr algn="ctr"/>
          <a:r>
            <a:rPr lang="en-GB" sz="1000" b="1" dirty="0" smtClean="0">
              <a:solidFill>
                <a:schemeClr val="bg1"/>
              </a:solidFill>
            </a:rPr>
            <a:t>ENGLAND</a:t>
          </a:r>
          <a:br>
            <a:rPr lang="en-GB" sz="1000" b="1" dirty="0" smtClean="0">
              <a:solidFill>
                <a:schemeClr val="bg1"/>
              </a:solidFill>
            </a:rPr>
          </a:br>
          <a:r>
            <a:rPr lang="en-GB" sz="1000" b="1" dirty="0" smtClean="0">
              <a:solidFill>
                <a:schemeClr val="bg1"/>
              </a:solidFill>
            </a:rPr>
            <a:t>(127k </a:t>
          </a:r>
        </a:p>
        <a:p xmlns:a="http://schemas.openxmlformats.org/drawingml/2006/main">
          <a:pPr algn="ctr"/>
          <a:r>
            <a:rPr lang="en-GB" sz="1000" b="1" dirty="0" smtClean="0">
              <a:solidFill>
                <a:schemeClr val="bg1"/>
              </a:solidFill>
            </a:rPr>
            <a:t>day trippers)</a:t>
          </a:r>
          <a:endParaRPr lang="en-GB" sz="1000" b="1" dirty="0">
            <a:solidFill>
              <a:schemeClr val="bg1"/>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0.17634</cdr:x>
      <cdr:y>0.19349</cdr:y>
    </cdr:from>
    <cdr:to>
      <cdr:x>0.64752</cdr:x>
      <cdr:y>0.82361</cdr:y>
    </cdr:to>
    <cdr:sp macro="" textlink="">
      <cdr:nvSpPr>
        <cdr:cNvPr id="2" name="TextBox 1"/>
        <cdr:cNvSpPr txBox="1"/>
      </cdr:nvSpPr>
      <cdr:spPr>
        <a:xfrm xmlns:a="http://schemas.openxmlformats.org/drawingml/2006/main">
          <a:off x="171551" y="223973"/>
          <a:ext cx="458367" cy="7293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WEST </a:t>
          </a:r>
        </a:p>
        <a:p xmlns:a="http://schemas.openxmlformats.org/drawingml/2006/main">
          <a:pPr algn="ctr"/>
          <a:r>
            <a:rPr lang="en-GB" sz="1000" b="1" dirty="0" smtClean="0">
              <a:solidFill>
                <a:schemeClr val="bg1"/>
              </a:solidFill>
            </a:rPr>
            <a:t>MIDLANDS</a:t>
          </a:r>
          <a:br>
            <a:rPr lang="en-GB" sz="1000" b="1" dirty="0" smtClean="0">
              <a:solidFill>
                <a:schemeClr val="bg1"/>
              </a:solidFill>
            </a:rPr>
          </a:br>
          <a:r>
            <a:rPr lang="en-GB" sz="1000" b="1" dirty="0" smtClean="0">
              <a:solidFill>
                <a:schemeClr val="bg1"/>
              </a:solidFill>
            </a:rPr>
            <a:t>(91k </a:t>
          </a:r>
        </a:p>
        <a:p xmlns:a="http://schemas.openxmlformats.org/drawingml/2006/main">
          <a:pPr algn="ctr"/>
          <a:r>
            <a:rPr lang="en-GB" sz="1000" b="1" dirty="0" smtClean="0">
              <a:solidFill>
                <a:schemeClr val="bg1"/>
              </a:solidFill>
            </a:rPr>
            <a:t>day trippers)</a:t>
          </a:r>
          <a:endParaRPr lang="en-GB" sz="1000" b="1" dirty="0">
            <a:solidFill>
              <a:schemeClr val="bg1"/>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0.2188</cdr:x>
      <cdr:y>0.2229</cdr:y>
    </cdr:from>
    <cdr:to>
      <cdr:x>0.59717</cdr:x>
      <cdr:y>0.98911</cdr:y>
    </cdr:to>
    <cdr:sp macro="" textlink="">
      <cdr:nvSpPr>
        <cdr:cNvPr id="2" name="TextBox 1"/>
        <cdr:cNvSpPr txBox="1"/>
      </cdr:nvSpPr>
      <cdr:spPr>
        <a:xfrm xmlns:a="http://schemas.openxmlformats.org/drawingml/2006/main">
          <a:off x="190704" y="213316"/>
          <a:ext cx="329780" cy="73328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YORKSHIRE</a:t>
          </a:r>
          <a:br>
            <a:rPr lang="en-GB" sz="1000" b="1" dirty="0" smtClean="0">
              <a:solidFill>
                <a:schemeClr val="bg1"/>
              </a:solidFill>
            </a:rPr>
          </a:br>
          <a:r>
            <a:rPr lang="en-GB" sz="1000" b="1" dirty="0" smtClean="0">
              <a:solidFill>
                <a:schemeClr val="bg1"/>
              </a:solidFill>
            </a:rPr>
            <a:t>(75k </a:t>
          </a:r>
        </a:p>
        <a:p xmlns:a="http://schemas.openxmlformats.org/drawingml/2006/main">
          <a:pPr algn="ctr"/>
          <a:r>
            <a:rPr lang="en-GB" sz="1000" b="1" dirty="0" smtClean="0">
              <a:solidFill>
                <a:schemeClr val="bg1"/>
              </a:solidFill>
            </a:rPr>
            <a:t>day trippers)</a:t>
          </a:r>
          <a:endParaRPr lang="en-GB" sz="1000" b="1" dirty="0">
            <a:solidFill>
              <a:schemeClr val="bg1"/>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0.2188</cdr:x>
      <cdr:y>0.2229</cdr:y>
    </cdr:from>
    <cdr:to>
      <cdr:x>0.59717</cdr:x>
      <cdr:y>0.98911</cdr:y>
    </cdr:to>
    <cdr:sp macro="" textlink="">
      <cdr:nvSpPr>
        <cdr:cNvPr id="2" name="TextBox 1"/>
        <cdr:cNvSpPr txBox="1"/>
      </cdr:nvSpPr>
      <cdr:spPr>
        <a:xfrm xmlns:a="http://schemas.openxmlformats.org/drawingml/2006/main">
          <a:off x="190704" y="213316"/>
          <a:ext cx="329780" cy="73328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SCOTLAND</a:t>
          </a:r>
          <a:br>
            <a:rPr lang="en-GB" sz="1000" b="1" dirty="0" smtClean="0">
              <a:solidFill>
                <a:schemeClr val="bg1"/>
              </a:solidFill>
            </a:rPr>
          </a:br>
          <a:r>
            <a:rPr lang="en-GB" sz="1000" b="1" dirty="0" smtClean="0">
              <a:solidFill>
                <a:schemeClr val="bg1"/>
              </a:solidFill>
            </a:rPr>
            <a:t>(429k </a:t>
          </a:r>
        </a:p>
        <a:p xmlns:a="http://schemas.openxmlformats.org/drawingml/2006/main">
          <a:pPr algn="ctr"/>
          <a:r>
            <a:rPr lang="en-GB" sz="1000" b="1" dirty="0" smtClean="0">
              <a:solidFill>
                <a:schemeClr val="bg1"/>
              </a:solidFill>
            </a:rPr>
            <a:t>day trippers)</a:t>
          </a:r>
          <a:endParaRPr lang="en-GB" sz="1000" b="1" dirty="0">
            <a:solidFill>
              <a:schemeClr val="bg1"/>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0.2188</cdr:x>
      <cdr:y>0.2229</cdr:y>
    </cdr:from>
    <cdr:to>
      <cdr:x>0.59717</cdr:x>
      <cdr:y>0.98911</cdr:y>
    </cdr:to>
    <cdr:sp macro="" textlink="">
      <cdr:nvSpPr>
        <cdr:cNvPr id="2" name="TextBox 1"/>
        <cdr:cNvSpPr txBox="1"/>
      </cdr:nvSpPr>
      <cdr:spPr>
        <a:xfrm xmlns:a="http://schemas.openxmlformats.org/drawingml/2006/main">
          <a:off x="190704" y="213316"/>
          <a:ext cx="329780" cy="73328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00" b="1" dirty="0" smtClean="0">
              <a:solidFill>
                <a:schemeClr val="bg1"/>
              </a:solidFill>
            </a:rPr>
            <a:t>WALES</a:t>
          </a:r>
          <a:br>
            <a:rPr lang="en-GB" sz="1000" b="1" dirty="0" smtClean="0">
              <a:solidFill>
                <a:schemeClr val="bg1"/>
              </a:solidFill>
            </a:rPr>
          </a:br>
          <a:r>
            <a:rPr lang="en-GB" sz="1000" b="1" dirty="0" smtClean="0">
              <a:solidFill>
                <a:schemeClr val="bg1"/>
              </a:solidFill>
            </a:rPr>
            <a:t>(115k </a:t>
          </a:r>
        </a:p>
        <a:p xmlns:a="http://schemas.openxmlformats.org/drawingml/2006/main">
          <a:pPr algn="ctr"/>
          <a:r>
            <a:rPr lang="en-GB" sz="1000" b="1" dirty="0" smtClean="0">
              <a:solidFill>
                <a:schemeClr val="bg1"/>
              </a:solidFill>
            </a:rPr>
            <a:t>day trippers)</a:t>
          </a:r>
          <a:endParaRPr lang="en-GB" sz="1000" b="1"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21958A92-D4BF-4190-AED4-D146BA303FE3}" type="datetimeFigureOut">
              <a:rPr lang="en-GB" smtClean="0"/>
              <a:pPr/>
              <a:t>10/07/2018</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78E5DEFC-BFAE-4186-88B9-06BA9B12B895}" type="slidenum">
              <a:rPr lang="en-GB" smtClean="0"/>
              <a:pPr/>
              <a:t>‹#›</a:t>
            </a:fld>
            <a:endParaRPr lang="en-GB" dirty="0"/>
          </a:p>
        </p:txBody>
      </p:sp>
    </p:spTree>
    <p:extLst>
      <p:ext uri="{BB962C8B-B14F-4D97-AF65-F5344CB8AC3E}">
        <p14:creationId xmlns:p14="http://schemas.microsoft.com/office/powerpoint/2010/main" val="1208295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VisitBritain Title Slide">
    <p:spTree>
      <p:nvGrpSpPr>
        <p:cNvPr id="1" name=""/>
        <p:cNvGrpSpPr/>
        <p:nvPr/>
      </p:nvGrpSpPr>
      <p:grpSpPr>
        <a:xfrm>
          <a:off x="0" y="0"/>
          <a:ext cx="0" cy="0"/>
          <a:chOff x="0" y="0"/>
          <a:chExt cx="0" cy="0"/>
        </a:xfrm>
      </p:grpSpPr>
      <p:sp>
        <p:nvSpPr>
          <p:cNvPr id="5" name="Rectangle 4"/>
          <p:cNvSpPr/>
          <p:nvPr userDrawn="1"/>
        </p:nvSpPr>
        <p:spPr>
          <a:xfrm rot="5400000">
            <a:off x="3978900" y="-1568103"/>
            <a:ext cx="1148948" cy="8740989"/>
          </a:xfrm>
          <a:prstGeom prst="rect">
            <a:avLst/>
          </a:prstGeom>
          <a:solidFill>
            <a:srgbClr val="12074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Rectangle 11"/>
          <p:cNvSpPr/>
          <p:nvPr userDrawn="1"/>
        </p:nvSpPr>
        <p:spPr>
          <a:xfrm>
            <a:off x="182880" y="110067"/>
            <a:ext cx="8740988" cy="8297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GB" sz="1400" dirty="0">
              <a:solidFill>
                <a:srgbClr val="505050"/>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520270" y="2315970"/>
            <a:ext cx="7937929" cy="1325563"/>
          </a:xfrm>
          <a:prstGeom prst="rect">
            <a:avLst/>
          </a:prstGeom>
        </p:spPr>
        <p:txBody>
          <a:bodyPr/>
          <a:lstStyle>
            <a:lvl1pPr marL="0" indent="0" algn="l" defTabSz="457200" rtl="0" eaLnBrk="1" latinLnBrk="0" hangingPunct="1">
              <a:spcBef>
                <a:spcPct val="20000"/>
              </a:spcBef>
              <a:buFont typeface="Arial"/>
              <a:buNone/>
              <a:defRPr lang="en-GB" sz="3000" kern="1200" dirty="0">
                <a:solidFill>
                  <a:schemeClr val="bg1"/>
                </a:solidFill>
                <a:latin typeface="Arial"/>
                <a:ea typeface="+mn-ea"/>
                <a:cs typeface="Arial"/>
              </a:defRPr>
            </a:lvl1pPr>
          </a:lstStyle>
          <a:p>
            <a:pPr marL="0" lvl="0" indent="0" algn="l" defTabSz="457200" rtl="0" eaLnBrk="1" latinLnBrk="0" hangingPunct="1">
              <a:spcBef>
                <a:spcPct val="20000"/>
              </a:spcBef>
              <a:buFont typeface="Arial"/>
              <a:buNone/>
            </a:pPr>
            <a:r>
              <a:rPr lang="en-GB" dirty="0" smtClean="0"/>
              <a:t>Title of presentation and if it’s long it can run over two lines</a:t>
            </a:r>
            <a:endParaRPr lang="en-GB" dirty="0"/>
          </a:p>
        </p:txBody>
      </p:sp>
      <p:sp>
        <p:nvSpPr>
          <p:cNvPr id="8" name="Text Placeholder 14"/>
          <p:cNvSpPr>
            <a:spLocks noGrp="1"/>
          </p:cNvSpPr>
          <p:nvPr>
            <p:ph type="body" sz="quarter" idx="11" hasCustomPrompt="1"/>
          </p:nvPr>
        </p:nvSpPr>
        <p:spPr>
          <a:xfrm>
            <a:off x="522173" y="3607204"/>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Subtitle e.g. presenter’s name</a:t>
            </a:r>
          </a:p>
        </p:txBody>
      </p:sp>
      <p:sp>
        <p:nvSpPr>
          <p:cNvPr id="13" name="Isosceles Triangle 12"/>
          <p:cNvSpPr/>
          <p:nvPr userDrawn="1"/>
        </p:nvSpPr>
        <p:spPr>
          <a:xfrm rot="10800000">
            <a:off x="707302" y="3376865"/>
            <a:ext cx="241651" cy="135512"/>
          </a:xfrm>
          <a:prstGeom prst="triangle">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6" name="Rectangle 5"/>
          <p:cNvSpPr/>
          <p:nvPr userDrawn="1"/>
        </p:nvSpPr>
        <p:spPr>
          <a:xfrm>
            <a:off x="8442960" y="6263640"/>
            <a:ext cx="480909" cy="48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Picture Placeholder 8"/>
          <p:cNvSpPr>
            <a:spLocks noGrp="1"/>
          </p:cNvSpPr>
          <p:nvPr>
            <p:ph type="pic" sz="quarter" idx="12" hasCustomPrompt="1"/>
          </p:nvPr>
        </p:nvSpPr>
        <p:spPr>
          <a:xfrm>
            <a:off x="8061128" y="5729722"/>
            <a:ext cx="884827" cy="884956"/>
          </a:xfrm>
          <a:prstGeom prst="ellipse">
            <a:avLst/>
          </a:prstGeom>
          <a:solidFill>
            <a:srgbClr val="646363"/>
          </a:solidFill>
        </p:spPr>
        <p:txBody>
          <a:bodyPr lIns="0" tIns="0" rIns="0" bIns="0"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smtClean="0"/>
              <a:t>partner logo</a:t>
            </a:r>
            <a:endParaRPr lang="en-US" dirty="0"/>
          </a:p>
        </p:txBody>
      </p:sp>
      <p:sp>
        <p:nvSpPr>
          <p:cNvPr id="14" name="Text Placeholder 14"/>
          <p:cNvSpPr>
            <a:spLocks noGrp="1"/>
          </p:cNvSpPr>
          <p:nvPr>
            <p:ph type="body" sz="quarter" idx="13" hasCustomPrompt="1"/>
          </p:nvPr>
        </p:nvSpPr>
        <p:spPr>
          <a:xfrm>
            <a:off x="522173" y="4011367"/>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Date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9184" y="0"/>
            <a:ext cx="1194816" cy="1146048"/>
          </a:xfrm>
          <a:prstGeom prst="rect">
            <a:avLst/>
          </a:prstGeom>
        </p:spPr>
      </p:pic>
    </p:spTree>
    <p:extLst>
      <p:ext uri="{BB962C8B-B14F-4D97-AF65-F5344CB8AC3E}">
        <p14:creationId xmlns:p14="http://schemas.microsoft.com/office/powerpoint/2010/main" val="1067668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sitBritai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675424"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0" name="Text Placeholder 11"/>
          <p:cNvSpPr>
            <a:spLocks noGrp="1"/>
          </p:cNvSpPr>
          <p:nvPr>
            <p:ph type="body" sz="quarter" idx="13"/>
          </p:nvPr>
        </p:nvSpPr>
        <p:spPr>
          <a:xfrm>
            <a:off x="4932040"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5" name="Content Placeholder 11"/>
          <p:cNvSpPr>
            <a:spLocks noGrp="1"/>
          </p:cNvSpPr>
          <p:nvPr>
            <p:ph sz="quarter" idx="14" hasCustomPrompt="1"/>
          </p:nvPr>
        </p:nvSpPr>
        <p:spPr>
          <a:xfrm>
            <a:off x="5029200"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6" name="Content Placeholder 11"/>
          <p:cNvSpPr>
            <a:spLocks noGrp="1"/>
          </p:cNvSpPr>
          <p:nvPr>
            <p:ph sz="quarter" idx="15" hasCustomPrompt="1"/>
          </p:nvPr>
        </p:nvSpPr>
        <p:spPr>
          <a:xfrm>
            <a:off x="755576"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9" name="Text Placeholder 12"/>
          <p:cNvSpPr>
            <a:spLocks noGrp="1"/>
          </p:cNvSpPr>
          <p:nvPr>
            <p:ph type="body" sz="quarter" idx="19"/>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20"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t>Footer</a:t>
            </a:r>
          </a:p>
        </p:txBody>
      </p:sp>
      <p:sp>
        <p:nvSpPr>
          <p:cNvPr id="21" name="Date Placeholder 5"/>
          <p:cNvSpPr>
            <a:spLocks noGrp="1"/>
          </p:cNvSpPr>
          <p:nvPr>
            <p:ph type="dt" sz="half" idx="2"/>
          </p:nvPr>
        </p:nvSpPr>
        <p:spPr>
          <a:xfrm>
            <a:off x="6413499" y="6399767"/>
            <a:ext cx="1968501" cy="271033"/>
          </a:xfrm>
          <a:prstGeom prst="rect">
            <a:avLst/>
          </a:prstGeom>
        </p:spPr>
        <p:txBody>
          <a:bodyPr/>
          <a:lstStyle>
            <a:lvl1pPr algn="ctr">
              <a:defRPr sz="1200">
                <a:latin typeface="Arial" panose="020B0604020202020204" pitchFamily="34" charset="0"/>
                <a:cs typeface="Arial" panose="020B0604020202020204" pitchFamily="34" charset="0"/>
              </a:defRPr>
            </a:lvl1pPr>
          </a:lstStyle>
          <a:p>
            <a:fld id="{1F45A050-A0E9-457C-B706-B9085DD59521}" type="datetime2">
              <a:rPr lang="en-US" smtClean="0"/>
              <a:t>Tuesday, July 10, 2018</a:t>
            </a:fld>
            <a:endParaRPr lang="en-US" dirty="0"/>
          </a:p>
        </p:txBody>
      </p:sp>
      <p:sp>
        <p:nvSpPr>
          <p:cNvPr id="11" name="Picture Placeholder 8"/>
          <p:cNvSpPr>
            <a:spLocks noGrp="1"/>
          </p:cNvSpPr>
          <p:nvPr>
            <p:ph type="pic" sz="quarter" idx="20"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355828332"/>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guide id="0" pos="316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sitBritain Divider Slide / End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12074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Text Placeholder 11"/>
          <p:cNvSpPr>
            <a:spLocks noGrp="1"/>
          </p:cNvSpPr>
          <p:nvPr>
            <p:ph type="body" sz="quarter" idx="11"/>
          </p:nvPr>
        </p:nvSpPr>
        <p:spPr>
          <a:xfrm>
            <a:off x="3422650" y="3882347"/>
            <a:ext cx="5035550" cy="1095337"/>
          </a:xfrm>
          <a:prstGeom prst="rect">
            <a:avLst/>
          </a:prstGeom>
        </p:spPr>
        <p:txBody>
          <a:bodyPr vert="horz"/>
          <a:lstStyle>
            <a:lvl1pPr marL="0" indent="0">
              <a:spcBef>
                <a:spcPts val="700"/>
              </a:spcBef>
              <a:buNone/>
              <a:defRPr sz="1800">
                <a:solidFill>
                  <a:srgbClr val="FFFFFF"/>
                </a:solidFill>
                <a:latin typeface="Arial"/>
                <a:cs typeface="Aria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Click to edit Master text styles</a:t>
            </a:r>
          </a:p>
        </p:txBody>
      </p:sp>
      <p:sp>
        <p:nvSpPr>
          <p:cNvPr id="3" name="Text Placeholder 2"/>
          <p:cNvSpPr>
            <a:spLocks noGrp="1"/>
          </p:cNvSpPr>
          <p:nvPr>
            <p:ph type="body" sz="quarter" idx="14"/>
          </p:nvPr>
        </p:nvSpPr>
        <p:spPr>
          <a:xfrm>
            <a:off x="3422650" y="2563916"/>
            <a:ext cx="5035550" cy="1095375"/>
          </a:xfrm>
          <a:prstGeom prst="rect">
            <a:avLst/>
          </a:prstGeom>
        </p:spPr>
        <p:txBody>
          <a:bodyPr/>
          <a:lstStyle>
            <a:lvl1pPr marL="0" indent="0">
              <a:buFontTx/>
              <a:buNone/>
              <a:defRPr sz="3000">
                <a:solidFill>
                  <a:schemeClr val="bg1"/>
                </a:solidFill>
                <a:latin typeface="Arial" panose="020B0604020202020204" pitchFamily="34" charset="0"/>
                <a:cs typeface="Arial" panose="020B0604020202020204" pitchFamily="34" charset="0"/>
              </a:defRPr>
            </a:lvl1pPr>
            <a:lvl2pPr marL="457200" indent="0">
              <a:buNone/>
              <a:defRPr sz="3500">
                <a:solidFill>
                  <a:schemeClr val="bg1"/>
                </a:solidFill>
                <a:latin typeface="Arial" panose="020B0604020202020204" pitchFamily="34" charset="0"/>
                <a:cs typeface="Arial" panose="020B0604020202020204" pitchFamily="34" charset="0"/>
              </a:defRPr>
            </a:lvl2pPr>
            <a:lvl3pPr marL="914400" indent="0">
              <a:buNone/>
              <a:defRPr sz="3500">
                <a:solidFill>
                  <a:schemeClr val="bg1"/>
                </a:solidFill>
                <a:latin typeface="Arial" panose="020B0604020202020204" pitchFamily="34" charset="0"/>
                <a:cs typeface="Arial" panose="020B0604020202020204" pitchFamily="34" charset="0"/>
              </a:defRPr>
            </a:lvl3pPr>
            <a:lvl4pPr marL="1371600" indent="0">
              <a:buNone/>
              <a:defRPr sz="3500">
                <a:solidFill>
                  <a:schemeClr val="bg1"/>
                </a:solidFill>
                <a:latin typeface="Arial" panose="020B0604020202020204" pitchFamily="34" charset="0"/>
                <a:cs typeface="Arial" panose="020B0604020202020204" pitchFamily="34" charset="0"/>
              </a:defRPr>
            </a:lvl4pPr>
            <a:lvl5pPr marL="1828800" indent="0">
              <a:buNone/>
              <a:defRPr sz="3500">
                <a:solidFill>
                  <a:schemeClr val="bg1"/>
                </a:solidFill>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8" name="Picture Placeholder 8"/>
          <p:cNvSpPr>
            <a:spLocks noGrp="1"/>
          </p:cNvSpPr>
          <p:nvPr>
            <p:ph type="pic" sz="quarter" idx="12" hasCustomPrompt="1"/>
          </p:nvPr>
        </p:nvSpPr>
        <p:spPr>
          <a:xfrm>
            <a:off x="1321567" y="424981"/>
            <a:ext cx="974160" cy="770512"/>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pic>
        <p:nvPicPr>
          <p:cNvPr id="11" name="Picture 10" descr="VB_VE_Logos.png"/>
          <p:cNvPicPr>
            <a:picLocks noChangeAspect="1"/>
          </p:cNvPicPr>
          <p:nvPr userDrawn="1"/>
        </p:nvPicPr>
        <p:blipFill rotWithShape="1">
          <a:blip r:embed="rId2">
            <a:extLst>
              <a:ext uri="{28A0092B-C50C-407E-A947-70E740481C1C}">
                <a14:useLocalDpi xmlns:a14="http://schemas.microsoft.com/office/drawing/2010/main" val="0"/>
              </a:ext>
            </a:extLst>
          </a:blip>
          <a:srcRect r="52807"/>
          <a:stretch/>
        </p:blipFill>
        <p:spPr>
          <a:xfrm>
            <a:off x="289880" y="455237"/>
            <a:ext cx="925972" cy="761630"/>
          </a:xfrm>
          <a:prstGeom prst="rect">
            <a:avLst/>
          </a:prstGeom>
        </p:spPr>
      </p:pic>
    </p:spTree>
    <p:extLst>
      <p:ext uri="{BB962C8B-B14F-4D97-AF65-F5344CB8AC3E}">
        <p14:creationId xmlns:p14="http://schemas.microsoft.com/office/powerpoint/2010/main" val="1423289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isitEngland Chart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666634" y="1778525"/>
            <a:ext cx="8137179" cy="4478342"/>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13" name="Text Placeholder 12"/>
          <p:cNvSpPr>
            <a:spLocks noGrp="1"/>
          </p:cNvSpPr>
          <p:nvPr>
            <p:ph type="body" sz="quarter" idx="13" hasCustomPrompt="1"/>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dirty="0" err="1" smtClean="0"/>
              <a:t>Introuction</a:t>
            </a:r>
            <a:endParaRPr lang="en-US" dirty="0" smtClean="0"/>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56464466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VisitEngland Divider Slide / End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12074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Text Placeholder 11"/>
          <p:cNvSpPr>
            <a:spLocks noGrp="1"/>
          </p:cNvSpPr>
          <p:nvPr>
            <p:ph type="body" sz="quarter" idx="11"/>
          </p:nvPr>
        </p:nvSpPr>
        <p:spPr>
          <a:xfrm>
            <a:off x="3422650" y="3882347"/>
            <a:ext cx="5035550" cy="1095337"/>
          </a:xfrm>
          <a:prstGeom prst="rect">
            <a:avLst/>
          </a:prstGeom>
        </p:spPr>
        <p:txBody>
          <a:bodyPr vert="horz"/>
          <a:lstStyle>
            <a:lvl1pPr marL="0" indent="0">
              <a:spcBef>
                <a:spcPts val="700"/>
              </a:spcBef>
              <a:buNone/>
              <a:defRPr sz="1800">
                <a:solidFill>
                  <a:srgbClr val="FFFFFF"/>
                </a:solidFill>
                <a:latin typeface="Arial"/>
                <a:cs typeface="Aria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Click to edit Master text styles</a:t>
            </a:r>
          </a:p>
        </p:txBody>
      </p:sp>
      <p:sp>
        <p:nvSpPr>
          <p:cNvPr id="3" name="Text Placeholder 2"/>
          <p:cNvSpPr>
            <a:spLocks noGrp="1"/>
          </p:cNvSpPr>
          <p:nvPr>
            <p:ph type="body" sz="quarter" idx="14"/>
          </p:nvPr>
        </p:nvSpPr>
        <p:spPr>
          <a:xfrm>
            <a:off x="3422650" y="2563916"/>
            <a:ext cx="5035550" cy="1095375"/>
          </a:xfrm>
          <a:prstGeom prst="rect">
            <a:avLst/>
          </a:prstGeom>
        </p:spPr>
        <p:txBody>
          <a:bodyPr/>
          <a:lstStyle>
            <a:lvl1pPr marL="0" indent="0">
              <a:buFontTx/>
              <a:buNone/>
              <a:defRPr sz="3000">
                <a:solidFill>
                  <a:schemeClr val="bg1"/>
                </a:solidFill>
                <a:latin typeface="Arial" panose="020B0604020202020204" pitchFamily="34" charset="0"/>
                <a:cs typeface="Arial" panose="020B0604020202020204" pitchFamily="34" charset="0"/>
              </a:defRPr>
            </a:lvl1pPr>
            <a:lvl2pPr marL="457200" indent="0">
              <a:buNone/>
              <a:defRPr sz="3500">
                <a:solidFill>
                  <a:schemeClr val="bg1"/>
                </a:solidFill>
                <a:latin typeface="Arial" panose="020B0604020202020204" pitchFamily="34" charset="0"/>
                <a:cs typeface="Arial" panose="020B0604020202020204" pitchFamily="34" charset="0"/>
              </a:defRPr>
            </a:lvl2pPr>
            <a:lvl3pPr marL="914400" indent="0">
              <a:buNone/>
              <a:defRPr sz="3500">
                <a:solidFill>
                  <a:schemeClr val="bg1"/>
                </a:solidFill>
                <a:latin typeface="Arial" panose="020B0604020202020204" pitchFamily="34" charset="0"/>
                <a:cs typeface="Arial" panose="020B0604020202020204" pitchFamily="34" charset="0"/>
              </a:defRPr>
            </a:lvl3pPr>
            <a:lvl4pPr marL="1371600" indent="0">
              <a:buNone/>
              <a:defRPr sz="3500">
                <a:solidFill>
                  <a:schemeClr val="bg1"/>
                </a:solidFill>
                <a:latin typeface="Arial" panose="020B0604020202020204" pitchFamily="34" charset="0"/>
                <a:cs typeface="Arial" panose="020B0604020202020204" pitchFamily="34" charset="0"/>
              </a:defRPr>
            </a:lvl4pPr>
            <a:lvl5pPr marL="1828800" indent="0">
              <a:buNone/>
              <a:defRPr sz="3500">
                <a:solidFill>
                  <a:schemeClr val="bg1"/>
                </a:solidFill>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8" name="Picture Placeholder 8"/>
          <p:cNvSpPr>
            <a:spLocks noGrp="1"/>
          </p:cNvSpPr>
          <p:nvPr>
            <p:ph type="pic" sz="quarter" idx="12" hasCustomPrompt="1"/>
          </p:nvPr>
        </p:nvSpPr>
        <p:spPr>
          <a:xfrm>
            <a:off x="1321567" y="424981"/>
            <a:ext cx="974160" cy="770512"/>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pic>
        <p:nvPicPr>
          <p:cNvPr id="13" name="Picture 12" descr="VB_VE_Logo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9880" y="455237"/>
            <a:ext cx="925972" cy="761630"/>
          </a:xfrm>
          <a:prstGeom prst="rect">
            <a:avLst/>
          </a:prstGeom>
        </p:spPr>
      </p:pic>
    </p:spTree>
    <p:extLst>
      <p:ext uri="{BB962C8B-B14F-4D97-AF65-F5344CB8AC3E}">
        <p14:creationId xmlns:p14="http://schemas.microsoft.com/office/powerpoint/2010/main" val="128950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VisitEngland Title and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8133889"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802740887"/>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0" orient="horz" pos="97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VisitEngland Table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able Placeholder 3"/>
          <p:cNvSpPr>
            <a:spLocks noGrp="1"/>
          </p:cNvSpPr>
          <p:nvPr>
            <p:ph type="tbl" sz="quarter" idx="10"/>
          </p:nvPr>
        </p:nvSpPr>
        <p:spPr>
          <a:xfrm>
            <a:off x="762000" y="1871663"/>
            <a:ext cx="8041813" cy="39280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table</a:t>
            </a:r>
            <a:endParaRPr lang="en-GB" dirty="0"/>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240280581"/>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sitBritain 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810155"/>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762655"/>
            <a:ext cx="8133889" cy="1385888"/>
          </a:xfrm>
          <a:prstGeom prst="rect">
            <a:avLst/>
          </a:prstGeom>
        </p:spPr>
        <p:txBody>
          <a:bodyPr vert="horz"/>
          <a:lstStyle>
            <a:lvl1pPr marL="261938" indent="-261938">
              <a:buClr>
                <a:schemeClr val="accent2"/>
              </a:buClr>
              <a:defRPr sz="1800">
                <a:solidFill>
                  <a:schemeClr val="tx1"/>
                </a:solidFill>
                <a:latin typeface="Arial"/>
                <a:cs typeface="Arial"/>
              </a:defRPr>
            </a:lvl1pPr>
            <a:lvl2pPr marL="652463" indent="-319088">
              <a:defRPr sz="18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a:p>
            <a:pPr lvl="1"/>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t>Footer</a:t>
            </a:r>
          </a:p>
        </p:txBody>
      </p:sp>
      <p:sp>
        <p:nvSpPr>
          <p:cNvPr id="16" name="Date Placeholder 5"/>
          <p:cNvSpPr>
            <a:spLocks noGrp="1"/>
          </p:cNvSpPr>
          <p:nvPr>
            <p:ph type="dt" sz="half" idx="2"/>
          </p:nvPr>
        </p:nvSpPr>
        <p:spPr>
          <a:xfrm>
            <a:off x="6413499" y="6399767"/>
            <a:ext cx="1968501" cy="271033"/>
          </a:xfrm>
          <a:prstGeom prst="rect">
            <a:avLst/>
          </a:prstGeom>
        </p:spPr>
        <p:txBody>
          <a:bodyPr/>
          <a:lstStyle>
            <a:lvl1pPr algn="ctr">
              <a:defRPr sz="1200">
                <a:latin typeface="Arial" panose="020B0604020202020204" pitchFamily="34" charset="0"/>
                <a:cs typeface="Arial" panose="020B0604020202020204" pitchFamily="34" charset="0"/>
              </a:defRPr>
            </a:lvl1pPr>
          </a:lstStyle>
          <a:p>
            <a:fld id="{1F45A050-A0E9-457C-B706-B9085DD59521}" type="datetime2">
              <a:rPr lang="en-US" smtClean="0"/>
              <a:t>Tuesday, July 10, 2018</a:t>
            </a:fld>
            <a:endParaRPr lang="en-US" dirty="0"/>
          </a:p>
        </p:txBody>
      </p:sp>
      <p:sp>
        <p:nvSpPr>
          <p:cNvPr id="17"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447647456"/>
      </p:ext>
    </p:extLst>
  </p:cSld>
  <p:clrMapOvr>
    <a:masterClrMapping/>
  </p:clrMapOvr>
  <p:extLst mod="1">
    <p:ext uri="{DCECCB84-F9BA-43D5-87BE-67443E8EF086}">
      <p15:sldGuideLst xmlns:p15="http://schemas.microsoft.com/office/powerpoint/2012/main">
        <p15:guide id="1" orient="horz" pos="805" userDrawn="1">
          <p15:clr>
            <a:srgbClr val="FBAE40"/>
          </p15:clr>
        </p15:guide>
        <p15:guide id="2" pos="2880" userDrawn="1">
          <p15:clr>
            <a:srgbClr val="FBAE40"/>
          </p15:clr>
        </p15:guide>
        <p15:guide id="3" pos="480" userDrawn="1">
          <p15:clr>
            <a:srgbClr val="FBAE40"/>
          </p15:clr>
        </p15:guide>
        <p15:guide id="4" orient="horz" pos="117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sitBritain Title and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8133889"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8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t>Footer</a:t>
            </a:r>
          </a:p>
        </p:txBody>
      </p:sp>
      <p:sp>
        <p:nvSpPr>
          <p:cNvPr id="15" name="Date Placeholder 5"/>
          <p:cNvSpPr>
            <a:spLocks noGrp="1"/>
          </p:cNvSpPr>
          <p:nvPr>
            <p:ph type="dt" sz="half" idx="2"/>
          </p:nvPr>
        </p:nvSpPr>
        <p:spPr>
          <a:xfrm>
            <a:off x="6413499" y="6399767"/>
            <a:ext cx="1968501" cy="271033"/>
          </a:xfrm>
          <a:prstGeom prst="rect">
            <a:avLst/>
          </a:prstGeom>
        </p:spPr>
        <p:txBody>
          <a:bodyPr/>
          <a:lstStyle>
            <a:lvl1pPr algn="ctr">
              <a:defRPr sz="1200">
                <a:latin typeface="Arial" panose="020B0604020202020204" pitchFamily="34" charset="0"/>
                <a:cs typeface="Arial" panose="020B0604020202020204" pitchFamily="34" charset="0"/>
              </a:defRPr>
            </a:lvl1pPr>
          </a:lstStyle>
          <a:p>
            <a:fld id="{1F45A050-A0E9-457C-B706-B9085DD59521}" type="datetime2">
              <a:rPr lang="en-US" smtClean="0"/>
              <a:t>Tuesday, July 10, 2018</a:t>
            </a:fld>
            <a:endParaRPr lang="en-US" dirty="0"/>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700690548"/>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0" orient="horz" pos="97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sitBritain Title and 2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marL="285750" indent="-285750">
              <a:buFont typeface="Arial" panose="020B0604020202020204" pitchFamily="34" charset="0"/>
              <a:buChar char="–"/>
              <a:defRPr lang="en-US" sz="1800" kern="1200" dirty="0" smtClean="0">
                <a:solidFill>
                  <a:schemeClr val="tx1"/>
                </a:solidFill>
                <a:latin typeface="Arial"/>
                <a:ea typeface="+mn-ea"/>
                <a:cs typeface="Arial"/>
              </a:defRPr>
            </a:lvl2pPr>
            <a:lvl3pPr>
              <a:defRPr sz="18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8" name="Text Placeholder 11"/>
          <p:cNvSpPr>
            <a:spLocks noGrp="1"/>
          </p:cNvSpPr>
          <p:nvPr>
            <p:ph type="body" sz="quarter" idx="12"/>
          </p:nvPr>
        </p:nvSpPr>
        <p:spPr>
          <a:xfrm>
            <a:off x="4932040"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t>Footer</a:t>
            </a:r>
          </a:p>
        </p:txBody>
      </p:sp>
      <p:sp>
        <p:nvSpPr>
          <p:cNvPr id="16" name="Date Placeholder 5"/>
          <p:cNvSpPr>
            <a:spLocks noGrp="1"/>
          </p:cNvSpPr>
          <p:nvPr>
            <p:ph type="dt" sz="half" idx="2"/>
          </p:nvPr>
        </p:nvSpPr>
        <p:spPr>
          <a:xfrm>
            <a:off x="6413499" y="6399767"/>
            <a:ext cx="1968501" cy="271033"/>
          </a:xfrm>
          <a:prstGeom prst="rect">
            <a:avLst/>
          </a:prstGeom>
        </p:spPr>
        <p:txBody>
          <a:bodyPr/>
          <a:lstStyle>
            <a:lvl1pPr algn="ctr">
              <a:defRPr sz="1200">
                <a:latin typeface="Arial" panose="020B0604020202020204" pitchFamily="34" charset="0"/>
                <a:cs typeface="Arial" panose="020B0604020202020204" pitchFamily="34" charset="0"/>
              </a:defRPr>
            </a:lvl1pPr>
          </a:lstStyle>
          <a:p>
            <a:fld id="{1F45A050-A0E9-457C-B706-B9085DD59521}" type="datetime2">
              <a:rPr lang="en-US" smtClean="0"/>
              <a:t>Tuesday, July 10, 2018</a:t>
            </a:fld>
            <a:endParaRPr lang="en-US" dirty="0"/>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789339792"/>
      </p:ext>
    </p:extLst>
  </p:cSld>
  <p:clrMapOvr>
    <a:masterClrMapping/>
  </p:clrMapOvr>
  <p:extLst mod="1">
    <p:ext uri="{DCECCB84-F9BA-43D5-87BE-67443E8EF086}">
      <p15:sldGuideLst xmlns:p15="http://schemas.microsoft.com/office/powerpoint/2012/main">
        <p15:guide id="1" orient="horz" pos="805">
          <p15:clr>
            <a:srgbClr val="FBAE40"/>
          </p15:clr>
        </p15:guide>
        <p15:guide id="2" pos="2864" userDrawn="1">
          <p15:clr>
            <a:srgbClr val="FBAE40"/>
          </p15:clr>
        </p15:guide>
        <p15:guide id="3" pos="480">
          <p15:clr>
            <a:srgbClr val="FBAE40"/>
          </p15:clr>
        </p15:guide>
        <p15:guide id="4" orient="horz" pos="1179">
          <p15:clr>
            <a:srgbClr val="FBAE40"/>
          </p15:clr>
        </p15:guide>
        <p15:guide id="5" orient="horz" pos="971">
          <p15:clr>
            <a:srgbClr val="FBAE40"/>
          </p15:clr>
        </p15:guide>
        <p15:guide id="0" pos="316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sitBritain Chart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666634" y="1778525"/>
            <a:ext cx="8137179" cy="4478342"/>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smtClean="0"/>
              <a:t>Click icon to add chart</a:t>
            </a:r>
            <a:endParaRPr lang="en-GB" dirty="0"/>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t>Footer</a:t>
            </a:r>
          </a:p>
        </p:txBody>
      </p:sp>
      <p:sp>
        <p:nvSpPr>
          <p:cNvPr id="15" name="Date Placeholder 5"/>
          <p:cNvSpPr>
            <a:spLocks noGrp="1"/>
          </p:cNvSpPr>
          <p:nvPr>
            <p:ph type="dt" sz="half" idx="2"/>
          </p:nvPr>
        </p:nvSpPr>
        <p:spPr>
          <a:xfrm>
            <a:off x="6413499" y="6399767"/>
            <a:ext cx="1968501" cy="271033"/>
          </a:xfrm>
          <a:prstGeom prst="rect">
            <a:avLst/>
          </a:prstGeom>
        </p:spPr>
        <p:txBody>
          <a:bodyPr/>
          <a:lstStyle>
            <a:lvl1pPr algn="ctr">
              <a:defRPr sz="1200">
                <a:latin typeface="Arial" panose="020B0604020202020204" pitchFamily="34" charset="0"/>
                <a:cs typeface="Arial" panose="020B0604020202020204" pitchFamily="34" charset="0"/>
              </a:defRPr>
            </a:lvl1pPr>
          </a:lstStyle>
          <a:p>
            <a:fld id="{1F45A050-A0E9-457C-B706-B9085DD59521}" type="datetime2">
              <a:rPr lang="en-US" smtClean="0"/>
              <a:t>Tuesday, July 10, 2018</a:t>
            </a:fld>
            <a:endParaRPr lang="en-US" dirty="0"/>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674555454"/>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sitBritain Table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able Placeholder 3"/>
          <p:cNvSpPr>
            <a:spLocks noGrp="1"/>
          </p:cNvSpPr>
          <p:nvPr>
            <p:ph type="tbl" sz="quarter" idx="10"/>
          </p:nvPr>
        </p:nvSpPr>
        <p:spPr>
          <a:xfrm>
            <a:off x="762000" y="1871663"/>
            <a:ext cx="8041813" cy="39280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smtClean="0"/>
              <a:t>Click icon to add table</a:t>
            </a:r>
            <a:endParaRPr lang="en-GB" dirty="0"/>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t>Footer</a:t>
            </a:r>
          </a:p>
        </p:txBody>
      </p:sp>
      <p:sp>
        <p:nvSpPr>
          <p:cNvPr id="15" name="Date Placeholder 5"/>
          <p:cNvSpPr>
            <a:spLocks noGrp="1"/>
          </p:cNvSpPr>
          <p:nvPr>
            <p:ph type="dt" sz="half" idx="2"/>
          </p:nvPr>
        </p:nvSpPr>
        <p:spPr>
          <a:xfrm>
            <a:off x="6413499" y="6399767"/>
            <a:ext cx="1968501" cy="271033"/>
          </a:xfrm>
          <a:prstGeom prst="rect">
            <a:avLst/>
          </a:prstGeom>
        </p:spPr>
        <p:txBody>
          <a:bodyPr/>
          <a:lstStyle>
            <a:lvl1pPr algn="ctr">
              <a:defRPr sz="1200">
                <a:latin typeface="Arial" panose="020B0604020202020204" pitchFamily="34" charset="0"/>
                <a:cs typeface="Arial" panose="020B0604020202020204" pitchFamily="34" charset="0"/>
              </a:defRPr>
            </a:lvl1pPr>
          </a:lstStyle>
          <a:p>
            <a:fld id="{1F45A050-A0E9-457C-B706-B9085DD59521}" type="datetime2">
              <a:rPr lang="en-US" smtClean="0"/>
              <a:t>Tuesday, July 10, 2018</a:t>
            </a:fld>
            <a:endParaRPr lang="en-US" dirty="0"/>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480377641"/>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sitBritain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761999" y="1778525"/>
            <a:ext cx="3902468" cy="4478342"/>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smtClean="0"/>
              <a:t>Click icon to add chart</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6"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7"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t>Footer</a:t>
            </a:r>
          </a:p>
        </p:txBody>
      </p:sp>
      <p:sp>
        <p:nvSpPr>
          <p:cNvPr id="18" name="Date Placeholder 5"/>
          <p:cNvSpPr>
            <a:spLocks noGrp="1"/>
          </p:cNvSpPr>
          <p:nvPr>
            <p:ph type="dt" sz="half" idx="2"/>
          </p:nvPr>
        </p:nvSpPr>
        <p:spPr>
          <a:xfrm>
            <a:off x="6413499" y="6399767"/>
            <a:ext cx="1968501" cy="271033"/>
          </a:xfrm>
          <a:prstGeom prst="rect">
            <a:avLst/>
          </a:prstGeom>
        </p:spPr>
        <p:txBody>
          <a:bodyPr/>
          <a:lstStyle>
            <a:lvl1pPr algn="ctr">
              <a:defRPr sz="1200">
                <a:latin typeface="Arial" panose="020B0604020202020204" pitchFamily="34" charset="0"/>
                <a:cs typeface="Arial" panose="020B0604020202020204" pitchFamily="34" charset="0"/>
              </a:defRPr>
            </a:lvl1pPr>
          </a:lstStyle>
          <a:p>
            <a:fld id="{1F45A050-A0E9-457C-B706-B9085DD59521}" type="datetime2">
              <a:rPr lang="en-US" smtClean="0"/>
              <a:t>Tuesday, July 10, 2018</a:t>
            </a:fld>
            <a:endParaRPr lang="en-US" dirty="0"/>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768477916"/>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sitBritain Summary with Image to R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5" name="Picture Placeholder 3"/>
          <p:cNvSpPr>
            <a:spLocks noGrp="1"/>
          </p:cNvSpPr>
          <p:nvPr>
            <p:ph type="pic" sz="quarter" idx="13"/>
          </p:nvPr>
        </p:nvSpPr>
        <p:spPr>
          <a:xfrm>
            <a:off x="4983539" y="182029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smtClean="0"/>
              <a:t>Click icon to add picture</a:t>
            </a:r>
            <a:endParaRPr lang="en-GB" dirty="0"/>
          </a:p>
        </p:txBody>
      </p:sp>
      <p:sp>
        <p:nvSpPr>
          <p:cNvPr id="4" name="Text Placeholder 3"/>
          <p:cNvSpPr>
            <a:spLocks noGrp="1"/>
          </p:cNvSpPr>
          <p:nvPr>
            <p:ph type="body" sz="quarter" idx="17"/>
          </p:nvPr>
        </p:nvSpPr>
        <p:spPr>
          <a:xfrm>
            <a:off x="706032" y="1841027"/>
            <a:ext cx="3810000" cy="4374092"/>
          </a:xfrm>
          <a:prstGeom prst="rect">
            <a:avLst/>
          </a:prstGeom>
        </p:spPr>
        <p:txBody>
          <a:bodyPr/>
          <a:lstStyle>
            <a:lvl1pPr marL="342900" indent="-342900">
              <a:buClr>
                <a:srgbClr val="C00000"/>
              </a:buClr>
              <a:defRPr lang="en-US" sz="1800" kern="1200" dirty="0" smtClean="0">
                <a:solidFill>
                  <a:schemeClr val="tx1"/>
                </a:solidFill>
                <a:latin typeface="Arial"/>
                <a:ea typeface="+mn-ea"/>
                <a:cs typeface="Arial"/>
              </a:defRPr>
            </a:lvl1pPr>
            <a:lvl2pPr marL="457200" indent="0">
              <a:buNone/>
              <a:defRPr sz="1800">
                <a:latin typeface="Arial" panose="020B0604020202020204" pitchFamily="34" charset="0"/>
                <a:cs typeface="Arial" panose="020B0604020202020204" pitchFamily="34" charset="0"/>
              </a:defRPr>
            </a:lvl2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p:txBody>
      </p:sp>
      <p:sp>
        <p:nvSpPr>
          <p:cNvPr id="15" name="Text Placeholder 12"/>
          <p:cNvSpPr>
            <a:spLocks noGrp="1"/>
          </p:cNvSpPr>
          <p:nvPr>
            <p:ph type="body" sz="quarter" idx="18"/>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6"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t>Footer</a:t>
            </a:r>
          </a:p>
        </p:txBody>
      </p:sp>
      <p:sp>
        <p:nvSpPr>
          <p:cNvPr id="17" name="Date Placeholder 5"/>
          <p:cNvSpPr>
            <a:spLocks noGrp="1"/>
          </p:cNvSpPr>
          <p:nvPr>
            <p:ph type="dt" sz="half" idx="2"/>
          </p:nvPr>
        </p:nvSpPr>
        <p:spPr>
          <a:xfrm>
            <a:off x="6413499" y="6399767"/>
            <a:ext cx="1968501" cy="271033"/>
          </a:xfrm>
          <a:prstGeom prst="rect">
            <a:avLst/>
          </a:prstGeom>
        </p:spPr>
        <p:txBody>
          <a:bodyPr/>
          <a:lstStyle>
            <a:lvl1pPr algn="ctr">
              <a:defRPr sz="1200">
                <a:latin typeface="Arial" panose="020B0604020202020204" pitchFamily="34" charset="0"/>
                <a:cs typeface="Arial" panose="020B0604020202020204" pitchFamily="34" charset="0"/>
              </a:defRPr>
            </a:lvl1pPr>
          </a:lstStyle>
          <a:p>
            <a:fld id="{1F45A050-A0E9-457C-B706-B9085DD59521}" type="datetime2">
              <a:rPr lang="en-US" smtClean="0"/>
              <a:t>Tuesday, July 10, 2018</a:t>
            </a:fld>
            <a:endParaRPr lang="en-US" dirty="0"/>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697467845"/>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sitBritain Summary with Image to Lef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4911492" y="1797978"/>
            <a:ext cx="3871773" cy="4469163"/>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4" name="Picture Placeholder 3"/>
          <p:cNvSpPr>
            <a:spLocks noGrp="1"/>
          </p:cNvSpPr>
          <p:nvPr>
            <p:ph type="pic" sz="quarter" idx="13"/>
          </p:nvPr>
        </p:nvSpPr>
        <p:spPr>
          <a:xfrm>
            <a:off x="720904" y="1797978"/>
            <a:ext cx="3810000" cy="4479437"/>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smtClean="0"/>
              <a:t>Click icon to add picture</a:t>
            </a:r>
            <a:endParaRPr lang="en-GB" dirty="0"/>
          </a:p>
        </p:txBody>
      </p:sp>
      <p:sp>
        <p:nvSpPr>
          <p:cNvPr id="14" name="Text Placeholder 12"/>
          <p:cNvSpPr>
            <a:spLocks noGrp="1"/>
          </p:cNvSpPr>
          <p:nvPr>
            <p:ph type="body" sz="quarter" idx="17"/>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t>Footer</a:t>
            </a:r>
          </a:p>
        </p:txBody>
      </p:sp>
      <p:sp>
        <p:nvSpPr>
          <p:cNvPr id="16" name="Date Placeholder 5"/>
          <p:cNvSpPr>
            <a:spLocks noGrp="1"/>
          </p:cNvSpPr>
          <p:nvPr>
            <p:ph type="dt" sz="half" idx="2"/>
          </p:nvPr>
        </p:nvSpPr>
        <p:spPr>
          <a:xfrm>
            <a:off x="6413499" y="6399767"/>
            <a:ext cx="1968501" cy="271033"/>
          </a:xfrm>
          <a:prstGeom prst="rect">
            <a:avLst/>
          </a:prstGeom>
        </p:spPr>
        <p:txBody>
          <a:bodyPr/>
          <a:lstStyle>
            <a:lvl1pPr algn="ctr">
              <a:defRPr sz="1200">
                <a:latin typeface="Arial" panose="020B0604020202020204" pitchFamily="34" charset="0"/>
                <a:cs typeface="Arial" panose="020B0604020202020204" pitchFamily="34" charset="0"/>
              </a:defRPr>
            </a:lvl1pPr>
          </a:lstStyle>
          <a:p>
            <a:fld id="{1F45A050-A0E9-457C-B706-B9085DD59521}" type="datetime2">
              <a:rPr lang="en-US" smtClean="0"/>
              <a:t>Tuesday, July 10, 2018</a:t>
            </a:fld>
            <a:endParaRPr lang="en-US" dirty="0"/>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158416743"/>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txBox="1">
            <a:spLocks/>
          </p:cNvSpPr>
          <p:nvPr/>
        </p:nvSpPr>
        <p:spPr>
          <a:xfrm>
            <a:off x="7797800" y="6399769"/>
            <a:ext cx="1107043" cy="32530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D42EA9E-67C9-4C87-932C-8F489DA21F6E}" type="slidenum">
              <a:rPr lang="en-GB" sz="1200" smtClean="0">
                <a:solidFill>
                  <a:srgbClr val="120742"/>
                </a:solidFill>
                <a:latin typeface="Arial" panose="020B0604020202020204" pitchFamily="34" charset="0"/>
                <a:cs typeface="Arial" panose="020B0604020202020204" pitchFamily="34" charset="0"/>
              </a:rPr>
              <a:pPr algn="r"/>
              <a:t>‹#›</a:t>
            </a:fld>
            <a:endParaRPr lang="en-GB" sz="1200" dirty="0">
              <a:solidFill>
                <a:srgbClr val="120742"/>
              </a:solidFill>
              <a:latin typeface="Arial" panose="020B0604020202020204" pitchFamily="34" charset="0"/>
              <a:cs typeface="Arial" panose="020B0604020202020204" pitchFamily="34" charset="0"/>
            </a:endParaRPr>
          </a:p>
        </p:txBody>
      </p:sp>
      <p:grpSp>
        <p:nvGrpSpPr>
          <p:cNvPr id="8" name="Group 7"/>
          <p:cNvGrpSpPr/>
          <p:nvPr/>
        </p:nvGrpSpPr>
        <p:grpSpPr>
          <a:xfrm>
            <a:off x="336947" y="233280"/>
            <a:ext cx="8466866" cy="434860"/>
            <a:chOff x="336947" y="233280"/>
            <a:chExt cx="8466866" cy="434860"/>
          </a:xfrm>
        </p:grpSpPr>
        <p:sp>
          <p:nvSpPr>
            <p:cNvPr id="9" name="Rectangle 8"/>
            <p:cNvSpPr/>
            <p:nvPr userDrawn="1"/>
          </p:nvSpPr>
          <p:spPr>
            <a:xfrm>
              <a:off x="336947" y="233280"/>
              <a:ext cx="8466866" cy="388800"/>
            </a:xfrm>
            <a:prstGeom prst="rect">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Rectangle 13"/>
            <p:cNvSpPr/>
            <p:nvPr userDrawn="1"/>
          </p:nvSpPr>
          <p:spPr>
            <a:xfrm rot="2700000">
              <a:off x="678985" y="305260"/>
              <a:ext cx="362880" cy="362880"/>
            </a:xfrm>
            <a:prstGeom prst="rect">
              <a:avLst/>
            </a:prstGeom>
            <a:solidFill>
              <a:srgbClr val="0E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pic>
        <p:nvPicPr>
          <p:cNvPr id="12" name="Picture 11"/>
          <p:cNvPicPr>
            <a:picLocks noChangeAspect="1"/>
          </p:cNvPicPr>
          <p:nvPr/>
        </p:nvPicPr>
        <p:blipFill rotWithShape="1">
          <a:blip r:embed="rId17">
            <a:extLst>
              <a:ext uri="{28A0092B-C50C-407E-A947-70E740481C1C}">
                <a14:useLocalDpi xmlns:a14="http://schemas.microsoft.com/office/drawing/2010/main" val="0"/>
              </a:ext>
            </a:extLst>
          </a:blip>
          <a:srcRect t="1" r="52775" b="-1"/>
          <a:stretch/>
        </p:blipFill>
        <p:spPr>
          <a:xfrm>
            <a:off x="581203" y="343512"/>
            <a:ext cx="1290460" cy="192709"/>
          </a:xfrm>
          <a:prstGeom prst="rect">
            <a:avLst/>
          </a:prstGeom>
        </p:spPr>
      </p:pic>
    </p:spTree>
    <p:extLst>
      <p:ext uri="{BB962C8B-B14F-4D97-AF65-F5344CB8AC3E}">
        <p14:creationId xmlns:p14="http://schemas.microsoft.com/office/powerpoint/2010/main" val="3789782756"/>
      </p:ext>
    </p:extLst>
  </p:cSld>
  <p:clrMap bg1="lt1" tx1="dk1" bg2="lt2" tx2="dk2" accent1="accent1" accent2="accent2" accent3="accent3" accent4="accent4" accent5="accent5" accent6="accent6" hlink="hlink" folHlink="folHlink"/>
  <p:sldLayoutIdLst>
    <p:sldLayoutId id="2147483666" r:id="rId1"/>
    <p:sldLayoutId id="2147483653" r:id="rId2"/>
    <p:sldLayoutId id="2147483656" r:id="rId3"/>
    <p:sldLayoutId id="2147483657" r:id="rId4"/>
    <p:sldLayoutId id="2147483658" r:id="rId5"/>
    <p:sldLayoutId id="2147483659" r:id="rId6"/>
    <p:sldLayoutId id="2147483660" r:id="rId7"/>
    <p:sldLayoutId id="2147483665" r:id="rId8"/>
    <p:sldLayoutId id="2147483661" r:id="rId9"/>
    <p:sldLayoutId id="2147483664" r:id="rId10"/>
    <p:sldLayoutId id="2147483652" r:id="rId11"/>
    <p:sldLayoutId id="2147483668" r:id="rId12"/>
    <p:sldLayoutId id="2147483669" r:id="rId13"/>
    <p:sldLayoutId id="2147483670" r:id="rId14"/>
    <p:sldLayoutId id="2147483671" r:id="rId15"/>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chart" Target="../charts/chart6.xml"/><Relationship Id="rId7" Type="http://schemas.openxmlformats.org/officeDocument/2006/relationships/chart" Target="../charts/chart10.xml"/><Relationship Id="rId2" Type="http://schemas.openxmlformats.org/officeDocument/2006/relationships/chart" Target="../charts/chart5.xml"/><Relationship Id="rId1" Type="http://schemas.openxmlformats.org/officeDocument/2006/relationships/slideLayout" Target="../slideLayouts/slideLayout1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2.xml"/><Relationship Id="rId4" Type="http://schemas.openxmlformats.org/officeDocument/2006/relationships/chart" Target="../charts/chart17.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chart" Target="../charts/chart23.xml"/><Relationship Id="rId7" Type="http://schemas.openxmlformats.org/officeDocument/2006/relationships/chart" Target="../charts/chart27.xml"/><Relationship Id="rId2" Type="http://schemas.openxmlformats.org/officeDocument/2006/relationships/chart" Target="../charts/chart22.xml"/><Relationship Id="rId1" Type="http://schemas.openxmlformats.org/officeDocument/2006/relationships/slideLayout" Target="../slideLayouts/slideLayout12.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 Id="rId9" Type="http://schemas.openxmlformats.org/officeDocument/2006/relationships/chart" Target="../charts/chart29.xml"/></Relationships>
</file>

<file path=ppt/slides/_rels/slide29.xml.rels><?xml version="1.0" encoding="UTF-8" standalone="yes"?>
<Relationships xmlns="http://schemas.openxmlformats.org/package/2006/relationships"><Relationship Id="rId8" Type="http://schemas.openxmlformats.org/officeDocument/2006/relationships/chart" Target="../charts/chart36.xml"/><Relationship Id="rId3" Type="http://schemas.openxmlformats.org/officeDocument/2006/relationships/chart" Target="../charts/chart31.xml"/><Relationship Id="rId7" Type="http://schemas.openxmlformats.org/officeDocument/2006/relationships/chart" Target="../charts/chart35.xml"/><Relationship Id="rId2" Type="http://schemas.openxmlformats.org/officeDocument/2006/relationships/chart" Target="../charts/chart30.xml"/><Relationship Id="rId1" Type="http://schemas.openxmlformats.org/officeDocument/2006/relationships/slideLayout" Target="../slideLayouts/slideLayout12.xml"/><Relationship Id="rId6" Type="http://schemas.openxmlformats.org/officeDocument/2006/relationships/chart" Target="../charts/chart34.xml"/><Relationship Id="rId5" Type="http://schemas.openxmlformats.org/officeDocument/2006/relationships/chart" Target="../charts/chart33.xml"/><Relationship Id="rId4" Type="http://schemas.openxmlformats.org/officeDocument/2006/relationships/chart" Target="../charts/chart32.xml"/><Relationship Id="rId9" Type="http://schemas.openxmlformats.org/officeDocument/2006/relationships/chart" Target="../charts/char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chart" Target="../charts/chart44.xml"/><Relationship Id="rId3" Type="http://schemas.openxmlformats.org/officeDocument/2006/relationships/chart" Target="../charts/chart39.xml"/><Relationship Id="rId7" Type="http://schemas.openxmlformats.org/officeDocument/2006/relationships/chart" Target="../charts/chart43.xml"/><Relationship Id="rId2" Type="http://schemas.openxmlformats.org/officeDocument/2006/relationships/chart" Target="../charts/chart38.xml"/><Relationship Id="rId1" Type="http://schemas.openxmlformats.org/officeDocument/2006/relationships/slideLayout" Target="../slideLayouts/slideLayout12.xml"/><Relationship Id="rId6" Type="http://schemas.openxmlformats.org/officeDocument/2006/relationships/chart" Target="../charts/chart42.xml"/><Relationship Id="rId5" Type="http://schemas.openxmlformats.org/officeDocument/2006/relationships/chart" Target="../charts/chart41.xml"/><Relationship Id="rId4" Type="http://schemas.openxmlformats.org/officeDocument/2006/relationships/chart" Target="../charts/chart40.xml"/><Relationship Id="rId9" Type="http://schemas.openxmlformats.org/officeDocument/2006/relationships/chart" Target="../charts/chart45.xml"/></Relationships>
</file>

<file path=ppt/slides/_rels/slide31.xml.rels><?xml version="1.0" encoding="UTF-8" standalone="yes"?>
<Relationships xmlns="http://schemas.openxmlformats.org/package/2006/relationships"><Relationship Id="rId8" Type="http://schemas.openxmlformats.org/officeDocument/2006/relationships/chart" Target="../charts/chart52.xml"/><Relationship Id="rId3" Type="http://schemas.openxmlformats.org/officeDocument/2006/relationships/chart" Target="../charts/chart47.xml"/><Relationship Id="rId7" Type="http://schemas.openxmlformats.org/officeDocument/2006/relationships/chart" Target="../charts/chart51.xml"/><Relationship Id="rId2" Type="http://schemas.openxmlformats.org/officeDocument/2006/relationships/chart" Target="../charts/chart46.xml"/><Relationship Id="rId1" Type="http://schemas.openxmlformats.org/officeDocument/2006/relationships/slideLayout" Target="../slideLayouts/slideLayout12.xml"/><Relationship Id="rId6" Type="http://schemas.openxmlformats.org/officeDocument/2006/relationships/chart" Target="../charts/chart50.xml"/><Relationship Id="rId5" Type="http://schemas.openxmlformats.org/officeDocument/2006/relationships/chart" Target="../charts/chart49.xml"/><Relationship Id="rId4" Type="http://schemas.openxmlformats.org/officeDocument/2006/relationships/chart" Target="../charts/chart48.xml"/><Relationship Id="rId9" Type="http://schemas.openxmlformats.org/officeDocument/2006/relationships/chart" Target="../charts/chart53.xml"/></Relationships>
</file>

<file path=ppt/slides/_rels/slide32.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chart" Target="../charts/chart55.xml"/><Relationship Id="rId7" Type="http://schemas.openxmlformats.org/officeDocument/2006/relationships/chart" Target="../charts/chart59.xml"/><Relationship Id="rId2" Type="http://schemas.openxmlformats.org/officeDocument/2006/relationships/chart" Target="../charts/chart54.xml"/><Relationship Id="rId1" Type="http://schemas.openxmlformats.org/officeDocument/2006/relationships/slideLayout" Target="../slideLayouts/slideLayout12.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 Id="rId9" Type="http://schemas.openxmlformats.org/officeDocument/2006/relationships/chart" Target="../charts/chart61.xml"/></Relationships>
</file>

<file path=ppt/slides/_rels/slide33.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chart" Target="../charts/chart63.xml"/><Relationship Id="rId7" Type="http://schemas.openxmlformats.org/officeDocument/2006/relationships/chart" Target="../charts/chart67.xml"/><Relationship Id="rId2" Type="http://schemas.openxmlformats.org/officeDocument/2006/relationships/chart" Target="../charts/chart62.xml"/><Relationship Id="rId1" Type="http://schemas.openxmlformats.org/officeDocument/2006/relationships/slideLayout" Target="../slideLayouts/slideLayout12.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 Id="rId9" Type="http://schemas.openxmlformats.org/officeDocument/2006/relationships/chart" Target="../charts/chart69.xml"/></Relationships>
</file>

<file path=ppt/slides/_rels/slide34.xml.rels><?xml version="1.0" encoding="UTF-8" standalone="yes"?>
<Relationships xmlns="http://schemas.openxmlformats.org/package/2006/relationships"><Relationship Id="rId8" Type="http://schemas.openxmlformats.org/officeDocument/2006/relationships/chart" Target="../charts/chart76.xml"/><Relationship Id="rId3" Type="http://schemas.openxmlformats.org/officeDocument/2006/relationships/chart" Target="../charts/chart71.xml"/><Relationship Id="rId7" Type="http://schemas.openxmlformats.org/officeDocument/2006/relationships/chart" Target="../charts/chart75.xml"/><Relationship Id="rId2" Type="http://schemas.openxmlformats.org/officeDocument/2006/relationships/chart" Target="../charts/chart70.xml"/><Relationship Id="rId1" Type="http://schemas.openxmlformats.org/officeDocument/2006/relationships/slideLayout" Target="../slideLayouts/slideLayout12.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 Id="rId9" Type="http://schemas.openxmlformats.org/officeDocument/2006/relationships/chart" Target="../charts/chart77.xml"/></Relationships>
</file>

<file path=ppt/slides/_rels/slide35.xml.rels><?xml version="1.0" encoding="UTF-8" standalone="yes"?>
<Relationships xmlns="http://schemas.openxmlformats.org/package/2006/relationships"><Relationship Id="rId8" Type="http://schemas.openxmlformats.org/officeDocument/2006/relationships/chart" Target="../charts/chart84.xml"/><Relationship Id="rId3" Type="http://schemas.openxmlformats.org/officeDocument/2006/relationships/chart" Target="../charts/chart79.xml"/><Relationship Id="rId7" Type="http://schemas.openxmlformats.org/officeDocument/2006/relationships/chart" Target="../charts/chart83.xml"/><Relationship Id="rId2" Type="http://schemas.openxmlformats.org/officeDocument/2006/relationships/chart" Target="../charts/chart78.xml"/><Relationship Id="rId1" Type="http://schemas.openxmlformats.org/officeDocument/2006/relationships/slideLayout" Target="../slideLayouts/slideLayout12.xml"/><Relationship Id="rId6" Type="http://schemas.openxmlformats.org/officeDocument/2006/relationships/chart" Target="../charts/chart82.xml"/><Relationship Id="rId5" Type="http://schemas.openxmlformats.org/officeDocument/2006/relationships/chart" Target="../charts/chart81.xml"/><Relationship Id="rId4" Type="http://schemas.openxmlformats.org/officeDocument/2006/relationships/chart" Target="../charts/chart80.xml"/><Relationship Id="rId9" Type="http://schemas.openxmlformats.org/officeDocument/2006/relationships/chart" Target="../charts/chart85.xml"/></Relationships>
</file>

<file path=ppt/slides/_rels/slide36.xml.rels><?xml version="1.0" encoding="UTF-8" standalone="yes"?>
<Relationships xmlns="http://schemas.openxmlformats.org/package/2006/relationships"><Relationship Id="rId8" Type="http://schemas.openxmlformats.org/officeDocument/2006/relationships/chart" Target="../charts/chart92.xml"/><Relationship Id="rId3" Type="http://schemas.openxmlformats.org/officeDocument/2006/relationships/chart" Target="../charts/chart87.xml"/><Relationship Id="rId7" Type="http://schemas.openxmlformats.org/officeDocument/2006/relationships/chart" Target="../charts/chart91.xml"/><Relationship Id="rId2" Type="http://schemas.openxmlformats.org/officeDocument/2006/relationships/chart" Target="../charts/chart86.xml"/><Relationship Id="rId1" Type="http://schemas.openxmlformats.org/officeDocument/2006/relationships/slideLayout" Target="../slideLayouts/slideLayout12.xml"/><Relationship Id="rId6" Type="http://schemas.openxmlformats.org/officeDocument/2006/relationships/chart" Target="../charts/chart90.xml"/><Relationship Id="rId5" Type="http://schemas.openxmlformats.org/officeDocument/2006/relationships/chart" Target="../charts/chart89.xml"/><Relationship Id="rId4" Type="http://schemas.openxmlformats.org/officeDocument/2006/relationships/chart" Target="../charts/chart88.xml"/><Relationship Id="rId9" Type="http://schemas.openxmlformats.org/officeDocument/2006/relationships/chart" Target="../charts/chart9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12.xml"/><Relationship Id="rId5" Type="http://schemas.openxmlformats.org/officeDocument/2006/relationships/chart" Target="../charts/chart97.xml"/><Relationship Id="rId4" Type="http://schemas.openxmlformats.org/officeDocument/2006/relationships/chart" Target="../charts/chart96.xml"/></Relationships>
</file>

<file path=ppt/slides/_rels/slide39.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12.xml"/><Relationship Id="rId6" Type="http://schemas.openxmlformats.org/officeDocument/2006/relationships/chart" Target="../charts/chart102.xml"/><Relationship Id="rId5" Type="http://schemas.openxmlformats.org/officeDocument/2006/relationships/chart" Target="../charts/chart101.xml"/><Relationship Id="rId4" Type="http://schemas.openxmlformats.org/officeDocument/2006/relationships/chart" Target="../charts/chart10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chart" Target="../charts/chart105.xml"/><Relationship Id="rId1" Type="http://schemas.openxmlformats.org/officeDocument/2006/relationships/slideLayout" Target="../slideLayouts/slideLayout12.xml"/><Relationship Id="rId5" Type="http://schemas.openxmlformats.org/officeDocument/2006/relationships/chart" Target="../charts/chart108.xml"/><Relationship Id="rId4" Type="http://schemas.openxmlformats.org/officeDocument/2006/relationships/chart" Target="../charts/chart107.xml"/></Relationships>
</file>

<file path=ppt/slides/_rels/slide42.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12.xml"/><Relationship Id="rId6" Type="http://schemas.openxmlformats.org/officeDocument/2006/relationships/chart" Target="../charts/chart113.xml"/><Relationship Id="rId5" Type="http://schemas.openxmlformats.org/officeDocument/2006/relationships/chart" Target="../charts/chart112.xml"/><Relationship Id="rId4" Type="http://schemas.openxmlformats.org/officeDocument/2006/relationships/chart" Target="../charts/chart111.xml"/></Relationships>
</file>

<file path=ppt/slides/_rels/slide4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8" Type="http://schemas.openxmlformats.org/officeDocument/2006/relationships/chart" Target="../charts/chart122.xml"/><Relationship Id="rId3" Type="http://schemas.openxmlformats.org/officeDocument/2006/relationships/chart" Target="../charts/chart117.xml"/><Relationship Id="rId7" Type="http://schemas.openxmlformats.org/officeDocument/2006/relationships/chart" Target="../charts/chart121.xml"/><Relationship Id="rId2" Type="http://schemas.openxmlformats.org/officeDocument/2006/relationships/chart" Target="../charts/chart116.xml"/><Relationship Id="rId1" Type="http://schemas.openxmlformats.org/officeDocument/2006/relationships/slideLayout" Target="../slideLayouts/slideLayout12.xml"/><Relationship Id="rId6" Type="http://schemas.openxmlformats.org/officeDocument/2006/relationships/chart" Target="../charts/chart120.xml"/><Relationship Id="rId5" Type="http://schemas.openxmlformats.org/officeDocument/2006/relationships/chart" Target="../charts/chart119.xml"/><Relationship Id="rId4" Type="http://schemas.openxmlformats.org/officeDocument/2006/relationships/chart" Target="../charts/chart118.xml"/><Relationship Id="rId9" Type="http://schemas.openxmlformats.org/officeDocument/2006/relationships/chart" Target="../charts/chart123.xml"/></Relationships>
</file>

<file path=ppt/slides/_rels/slide56.xml.rels><?xml version="1.0" encoding="UTF-8" standalone="yes"?>
<Relationships xmlns="http://schemas.openxmlformats.org/package/2006/relationships"><Relationship Id="rId8" Type="http://schemas.openxmlformats.org/officeDocument/2006/relationships/chart" Target="../charts/chart130.xml"/><Relationship Id="rId3" Type="http://schemas.openxmlformats.org/officeDocument/2006/relationships/chart" Target="../charts/chart125.xml"/><Relationship Id="rId7" Type="http://schemas.openxmlformats.org/officeDocument/2006/relationships/chart" Target="../charts/chart129.xml"/><Relationship Id="rId2" Type="http://schemas.openxmlformats.org/officeDocument/2006/relationships/chart" Target="../charts/chart124.xml"/><Relationship Id="rId1" Type="http://schemas.openxmlformats.org/officeDocument/2006/relationships/slideLayout" Target="../slideLayouts/slideLayout12.xml"/><Relationship Id="rId6" Type="http://schemas.openxmlformats.org/officeDocument/2006/relationships/chart" Target="../charts/chart128.xml"/><Relationship Id="rId5" Type="http://schemas.openxmlformats.org/officeDocument/2006/relationships/chart" Target="../charts/chart127.xml"/><Relationship Id="rId4" Type="http://schemas.openxmlformats.org/officeDocument/2006/relationships/chart" Target="../charts/chart126.xml"/><Relationship Id="rId9" Type="http://schemas.openxmlformats.org/officeDocument/2006/relationships/chart" Target="../charts/chart131.xml"/></Relationships>
</file>

<file path=ppt/slides/_rels/slide57.xml.rels><?xml version="1.0" encoding="UTF-8" standalone="yes"?>
<Relationships xmlns="http://schemas.openxmlformats.org/package/2006/relationships"><Relationship Id="rId8" Type="http://schemas.openxmlformats.org/officeDocument/2006/relationships/chart" Target="../charts/chart138.xml"/><Relationship Id="rId3" Type="http://schemas.openxmlformats.org/officeDocument/2006/relationships/chart" Target="../charts/chart133.xml"/><Relationship Id="rId7" Type="http://schemas.openxmlformats.org/officeDocument/2006/relationships/chart" Target="../charts/chart137.xml"/><Relationship Id="rId2" Type="http://schemas.openxmlformats.org/officeDocument/2006/relationships/chart" Target="../charts/chart132.xml"/><Relationship Id="rId1" Type="http://schemas.openxmlformats.org/officeDocument/2006/relationships/slideLayout" Target="../slideLayouts/slideLayout12.xml"/><Relationship Id="rId6" Type="http://schemas.openxmlformats.org/officeDocument/2006/relationships/chart" Target="../charts/chart136.xml"/><Relationship Id="rId5" Type="http://schemas.openxmlformats.org/officeDocument/2006/relationships/chart" Target="../charts/chart135.xml"/><Relationship Id="rId4" Type="http://schemas.openxmlformats.org/officeDocument/2006/relationships/chart" Target="../charts/chart134.xml"/><Relationship Id="rId9" Type="http://schemas.openxmlformats.org/officeDocument/2006/relationships/chart" Target="../charts/chart139.xml"/></Relationships>
</file>

<file path=ppt/slides/_rels/slide58.xml.rels><?xml version="1.0" encoding="UTF-8" standalone="yes"?>
<Relationships xmlns="http://schemas.openxmlformats.org/package/2006/relationships"><Relationship Id="rId8" Type="http://schemas.openxmlformats.org/officeDocument/2006/relationships/chart" Target="../charts/chart146.xml"/><Relationship Id="rId3" Type="http://schemas.openxmlformats.org/officeDocument/2006/relationships/chart" Target="../charts/chart141.xml"/><Relationship Id="rId7" Type="http://schemas.openxmlformats.org/officeDocument/2006/relationships/chart" Target="../charts/chart145.xml"/><Relationship Id="rId2" Type="http://schemas.openxmlformats.org/officeDocument/2006/relationships/chart" Target="../charts/chart140.xml"/><Relationship Id="rId1" Type="http://schemas.openxmlformats.org/officeDocument/2006/relationships/slideLayout" Target="../slideLayouts/slideLayout12.xml"/><Relationship Id="rId6" Type="http://schemas.openxmlformats.org/officeDocument/2006/relationships/chart" Target="../charts/chart144.xml"/><Relationship Id="rId5" Type="http://schemas.openxmlformats.org/officeDocument/2006/relationships/chart" Target="../charts/chart143.xml"/><Relationship Id="rId4" Type="http://schemas.openxmlformats.org/officeDocument/2006/relationships/chart" Target="../charts/chart142.xml"/><Relationship Id="rId9" Type="http://schemas.openxmlformats.org/officeDocument/2006/relationships/chart" Target="../charts/chart147.xml"/></Relationships>
</file>

<file path=ppt/slides/_rels/slide59.xml.rels><?xml version="1.0" encoding="UTF-8" standalone="yes"?>
<Relationships xmlns="http://schemas.openxmlformats.org/package/2006/relationships"><Relationship Id="rId8" Type="http://schemas.openxmlformats.org/officeDocument/2006/relationships/chart" Target="../charts/chart154.xml"/><Relationship Id="rId3" Type="http://schemas.openxmlformats.org/officeDocument/2006/relationships/chart" Target="../charts/chart149.xml"/><Relationship Id="rId7" Type="http://schemas.openxmlformats.org/officeDocument/2006/relationships/chart" Target="../charts/chart153.xml"/><Relationship Id="rId2" Type="http://schemas.openxmlformats.org/officeDocument/2006/relationships/chart" Target="../charts/chart148.xml"/><Relationship Id="rId1" Type="http://schemas.openxmlformats.org/officeDocument/2006/relationships/slideLayout" Target="../slideLayouts/slideLayout12.xml"/><Relationship Id="rId6" Type="http://schemas.openxmlformats.org/officeDocument/2006/relationships/chart" Target="../charts/chart152.xml"/><Relationship Id="rId5" Type="http://schemas.openxmlformats.org/officeDocument/2006/relationships/chart" Target="../charts/chart151.xml"/><Relationship Id="rId4" Type="http://schemas.openxmlformats.org/officeDocument/2006/relationships/chart" Target="../charts/chart150.xml"/><Relationship Id="rId9" Type="http://schemas.openxmlformats.org/officeDocument/2006/relationships/chart" Target="../charts/chart1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8" Type="http://schemas.openxmlformats.org/officeDocument/2006/relationships/chart" Target="../charts/chart162.xml"/><Relationship Id="rId3" Type="http://schemas.openxmlformats.org/officeDocument/2006/relationships/chart" Target="../charts/chart157.xml"/><Relationship Id="rId7" Type="http://schemas.openxmlformats.org/officeDocument/2006/relationships/chart" Target="../charts/chart161.xml"/><Relationship Id="rId2" Type="http://schemas.openxmlformats.org/officeDocument/2006/relationships/chart" Target="../charts/chart156.xml"/><Relationship Id="rId1" Type="http://schemas.openxmlformats.org/officeDocument/2006/relationships/slideLayout" Target="../slideLayouts/slideLayout12.xml"/><Relationship Id="rId6" Type="http://schemas.openxmlformats.org/officeDocument/2006/relationships/chart" Target="../charts/chart160.xml"/><Relationship Id="rId5" Type="http://schemas.openxmlformats.org/officeDocument/2006/relationships/chart" Target="../charts/chart159.xml"/><Relationship Id="rId4" Type="http://schemas.openxmlformats.org/officeDocument/2006/relationships/chart" Target="../charts/chart158.xml"/><Relationship Id="rId9" Type="http://schemas.openxmlformats.org/officeDocument/2006/relationships/chart" Target="../charts/chart163.xml"/></Relationships>
</file>

<file path=ppt/slides/_rels/slide61.xml.rels><?xml version="1.0" encoding="UTF-8" standalone="yes"?>
<Relationships xmlns="http://schemas.openxmlformats.org/package/2006/relationships"><Relationship Id="rId8" Type="http://schemas.openxmlformats.org/officeDocument/2006/relationships/chart" Target="../charts/chart170.xml"/><Relationship Id="rId3" Type="http://schemas.openxmlformats.org/officeDocument/2006/relationships/chart" Target="../charts/chart165.xml"/><Relationship Id="rId7" Type="http://schemas.openxmlformats.org/officeDocument/2006/relationships/chart" Target="../charts/chart169.xml"/><Relationship Id="rId2" Type="http://schemas.openxmlformats.org/officeDocument/2006/relationships/chart" Target="../charts/chart164.xml"/><Relationship Id="rId1" Type="http://schemas.openxmlformats.org/officeDocument/2006/relationships/slideLayout" Target="../slideLayouts/slideLayout12.xml"/><Relationship Id="rId6" Type="http://schemas.openxmlformats.org/officeDocument/2006/relationships/chart" Target="../charts/chart168.xml"/><Relationship Id="rId5" Type="http://schemas.openxmlformats.org/officeDocument/2006/relationships/chart" Target="../charts/chart167.xml"/><Relationship Id="rId4" Type="http://schemas.openxmlformats.org/officeDocument/2006/relationships/chart" Target="../charts/chart166.xml"/><Relationship Id="rId9" Type="http://schemas.openxmlformats.org/officeDocument/2006/relationships/chart" Target="../charts/chart171.xml"/></Relationships>
</file>

<file path=ppt/slides/_rels/slide62.xml.rels><?xml version="1.0" encoding="UTF-8" standalone="yes"?>
<Relationships xmlns="http://schemas.openxmlformats.org/package/2006/relationships"><Relationship Id="rId8" Type="http://schemas.openxmlformats.org/officeDocument/2006/relationships/chart" Target="../charts/chart178.xml"/><Relationship Id="rId3" Type="http://schemas.openxmlformats.org/officeDocument/2006/relationships/chart" Target="../charts/chart173.xml"/><Relationship Id="rId7" Type="http://schemas.openxmlformats.org/officeDocument/2006/relationships/chart" Target="../charts/chart177.xml"/><Relationship Id="rId2" Type="http://schemas.openxmlformats.org/officeDocument/2006/relationships/chart" Target="../charts/chart172.xml"/><Relationship Id="rId1" Type="http://schemas.openxmlformats.org/officeDocument/2006/relationships/slideLayout" Target="../slideLayouts/slideLayout12.xml"/><Relationship Id="rId6" Type="http://schemas.openxmlformats.org/officeDocument/2006/relationships/chart" Target="../charts/chart176.xml"/><Relationship Id="rId5" Type="http://schemas.openxmlformats.org/officeDocument/2006/relationships/chart" Target="../charts/chart175.xml"/><Relationship Id="rId4" Type="http://schemas.openxmlformats.org/officeDocument/2006/relationships/chart" Target="../charts/chart174.xml"/><Relationship Id="rId9" Type="http://schemas.openxmlformats.org/officeDocument/2006/relationships/chart" Target="../charts/chart179.xml"/></Relationships>
</file>

<file path=ppt/slides/_rels/slide63.xml.rels><?xml version="1.0" encoding="UTF-8" standalone="yes"?>
<Relationships xmlns="http://schemas.openxmlformats.org/package/2006/relationships"><Relationship Id="rId8" Type="http://schemas.openxmlformats.org/officeDocument/2006/relationships/chart" Target="../charts/chart186.xml"/><Relationship Id="rId3" Type="http://schemas.openxmlformats.org/officeDocument/2006/relationships/chart" Target="../charts/chart181.xml"/><Relationship Id="rId7" Type="http://schemas.openxmlformats.org/officeDocument/2006/relationships/chart" Target="../charts/chart185.xml"/><Relationship Id="rId2" Type="http://schemas.openxmlformats.org/officeDocument/2006/relationships/chart" Target="../charts/chart180.xml"/><Relationship Id="rId1" Type="http://schemas.openxmlformats.org/officeDocument/2006/relationships/slideLayout" Target="../slideLayouts/slideLayout12.xml"/><Relationship Id="rId6" Type="http://schemas.openxmlformats.org/officeDocument/2006/relationships/chart" Target="../charts/chart184.xml"/><Relationship Id="rId5" Type="http://schemas.openxmlformats.org/officeDocument/2006/relationships/chart" Target="../charts/chart183.xml"/><Relationship Id="rId4" Type="http://schemas.openxmlformats.org/officeDocument/2006/relationships/chart" Target="../charts/chart182.xml"/><Relationship Id="rId9" Type="http://schemas.openxmlformats.org/officeDocument/2006/relationships/chart" Target="../charts/chart187.xml"/></Relationships>
</file>

<file path=ppt/slides/_rels/slide64.xml.rels><?xml version="1.0" encoding="UTF-8" standalone="yes"?>
<Relationships xmlns="http://schemas.openxmlformats.org/package/2006/relationships"><Relationship Id="rId8" Type="http://schemas.openxmlformats.org/officeDocument/2006/relationships/chart" Target="../charts/chart194.xml"/><Relationship Id="rId3" Type="http://schemas.openxmlformats.org/officeDocument/2006/relationships/chart" Target="../charts/chart189.xml"/><Relationship Id="rId7" Type="http://schemas.openxmlformats.org/officeDocument/2006/relationships/chart" Target="../charts/chart193.xml"/><Relationship Id="rId2" Type="http://schemas.openxmlformats.org/officeDocument/2006/relationships/chart" Target="../charts/chart188.xml"/><Relationship Id="rId1" Type="http://schemas.openxmlformats.org/officeDocument/2006/relationships/slideLayout" Target="../slideLayouts/slideLayout12.xml"/><Relationship Id="rId6" Type="http://schemas.openxmlformats.org/officeDocument/2006/relationships/chart" Target="../charts/chart192.xml"/><Relationship Id="rId5" Type="http://schemas.openxmlformats.org/officeDocument/2006/relationships/chart" Target="../charts/chart191.xml"/><Relationship Id="rId4" Type="http://schemas.openxmlformats.org/officeDocument/2006/relationships/chart" Target="../charts/chart190.xml"/><Relationship Id="rId9" Type="http://schemas.openxmlformats.org/officeDocument/2006/relationships/chart" Target="../charts/chart195.xml"/></Relationships>
</file>

<file path=ppt/slides/_rels/slide65.xml.rels><?xml version="1.0" encoding="UTF-8" standalone="yes"?>
<Relationships xmlns="http://schemas.openxmlformats.org/package/2006/relationships"><Relationship Id="rId8" Type="http://schemas.openxmlformats.org/officeDocument/2006/relationships/chart" Target="../charts/chart202.xml"/><Relationship Id="rId3" Type="http://schemas.openxmlformats.org/officeDocument/2006/relationships/chart" Target="../charts/chart197.xml"/><Relationship Id="rId7" Type="http://schemas.openxmlformats.org/officeDocument/2006/relationships/chart" Target="../charts/chart201.xml"/><Relationship Id="rId2" Type="http://schemas.openxmlformats.org/officeDocument/2006/relationships/chart" Target="../charts/chart196.xml"/><Relationship Id="rId1" Type="http://schemas.openxmlformats.org/officeDocument/2006/relationships/slideLayout" Target="../slideLayouts/slideLayout12.xml"/><Relationship Id="rId6" Type="http://schemas.openxmlformats.org/officeDocument/2006/relationships/chart" Target="../charts/chart200.xml"/><Relationship Id="rId5" Type="http://schemas.openxmlformats.org/officeDocument/2006/relationships/chart" Target="../charts/chart199.xml"/><Relationship Id="rId4" Type="http://schemas.openxmlformats.org/officeDocument/2006/relationships/chart" Target="../charts/chart198.xml"/><Relationship Id="rId9" Type="http://schemas.openxmlformats.org/officeDocument/2006/relationships/chart" Target="../charts/chart203.xml"/></Relationships>
</file>

<file path=ppt/slides/_rels/slide66.xml.rels><?xml version="1.0" encoding="UTF-8" standalone="yes"?>
<Relationships xmlns="http://schemas.openxmlformats.org/package/2006/relationships"><Relationship Id="rId8" Type="http://schemas.openxmlformats.org/officeDocument/2006/relationships/chart" Target="../charts/chart210.xml"/><Relationship Id="rId3" Type="http://schemas.openxmlformats.org/officeDocument/2006/relationships/chart" Target="../charts/chart205.xml"/><Relationship Id="rId7" Type="http://schemas.openxmlformats.org/officeDocument/2006/relationships/chart" Target="../charts/chart209.xml"/><Relationship Id="rId2" Type="http://schemas.openxmlformats.org/officeDocument/2006/relationships/chart" Target="../charts/chart204.xml"/><Relationship Id="rId1" Type="http://schemas.openxmlformats.org/officeDocument/2006/relationships/slideLayout" Target="../slideLayouts/slideLayout12.xml"/><Relationship Id="rId6" Type="http://schemas.openxmlformats.org/officeDocument/2006/relationships/chart" Target="../charts/chart208.xml"/><Relationship Id="rId5" Type="http://schemas.openxmlformats.org/officeDocument/2006/relationships/chart" Target="../charts/chart207.xml"/><Relationship Id="rId4" Type="http://schemas.openxmlformats.org/officeDocument/2006/relationships/chart" Target="../charts/chart206.xml"/><Relationship Id="rId9" Type="http://schemas.openxmlformats.org/officeDocument/2006/relationships/chart" Target="../charts/chart211.xml"/></Relationships>
</file>

<file path=ppt/slides/_rels/slide67.xml.rels><?xml version="1.0" encoding="UTF-8" standalone="yes"?>
<Relationships xmlns="http://schemas.openxmlformats.org/package/2006/relationships"><Relationship Id="rId8" Type="http://schemas.openxmlformats.org/officeDocument/2006/relationships/chart" Target="../charts/chart218.xml"/><Relationship Id="rId3" Type="http://schemas.openxmlformats.org/officeDocument/2006/relationships/chart" Target="../charts/chart213.xml"/><Relationship Id="rId7" Type="http://schemas.openxmlformats.org/officeDocument/2006/relationships/chart" Target="../charts/chart217.xml"/><Relationship Id="rId2" Type="http://schemas.openxmlformats.org/officeDocument/2006/relationships/chart" Target="../charts/chart212.xml"/><Relationship Id="rId1" Type="http://schemas.openxmlformats.org/officeDocument/2006/relationships/slideLayout" Target="../slideLayouts/slideLayout12.xml"/><Relationship Id="rId6" Type="http://schemas.openxmlformats.org/officeDocument/2006/relationships/chart" Target="../charts/chart216.xml"/><Relationship Id="rId5" Type="http://schemas.openxmlformats.org/officeDocument/2006/relationships/chart" Target="../charts/chart215.xml"/><Relationship Id="rId4" Type="http://schemas.openxmlformats.org/officeDocument/2006/relationships/chart" Target="../charts/chart214.xml"/><Relationship Id="rId9" Type="http://schemas.openxmlformats.org/officeDocument/2006/relationships/chart" Target="../charts/chart219.xml"/></Relationships>
</file>

<file path=ppt/slides/_rels/slide68.xml.rels><?xml version="1.0" encoding="UTF-8" standalone="yes"?>
<Relationships xmlns="http://schemas.openxmlformats.org/package/2006/relationships"><Relationship Id="rId8" Type="http://schemas.openxmlformats.org/officeDocument/2006/relationships/chart" Target="../charts/chart226.xml"/><Relationship Id="rId3" Type="http://schemas.openxmlformats.org/officeDocument/2006/relationships/chart" Target="../charts/chart221.xml"/><Relationship Id="rId7" Type="http://schemas.openxmlformats.org/officeDocument/2006/relationships/chart" Target="../charts/chart225.xml"/><Relationship Id="rId2" Type="http://schemas.openxmlformats.org/officeDocument/2006/relationships/chart" Target="../charts/chart220.xml"/><Relationship Id="rId1" Type="http://schemas.openxmlformats.org/officeDocument/2006/relationships/slideLayout" Target="../slideLayouts/slideLayout12.xml"/><Relationship Id="rId6" Type="http://schemas.openxmlformats.org/officeDocument/2006/relationships/chart" Target="../charts/chart224.xml"/><Relationship Id="rId5" Type="http://schemas.openxmlformats.org/officeDocument/2006/relationships/chart" Target="../charts/chart223.xml"/><Relationship Id="rId4" Type="http://schemas.openxmlformats.org/officeDocument/2006/relationships/chart" Target="../charts/chart222.xml"/><Relationship Id="rId9" Type="http://schemas.openxmlformats.org/officeDocument/2006/relationships/chart" Target="../charts/chart227.xml"/></Relationships>
</file>

<file path=ppt/slides/_rels/slide69.xml.rels><?xml version="1.0" encoding="UTF-8" standalone="yes"?>
<Relationships xmlns="http://schemas.openxmlformats.org/package/2006/relationships"><Relationship Id="rId8" Type="http://schemas.openxmlformats.org/officeDocument/2006/relationships/chart" Target="../charts/chart234.xml"/><Relationship Id="rId3" Type="http://schemas.openxmlformats.org/officeDocument/2006/relationships/chart" Target="../charts/chart229.xml"/><Relationship Id="rId7" Type="http://schemas.openxmlformats.org/officeDocument/2006/relationships/chart" Target="../charts/chart233.xml"/><Relationship Id="rId2" Type="http://schemas.openxmlformats.org/officeDocument/2006/relationships/chart" Target="../charts/chart228.xml"/><Relationship Id="rId1" Type="http://schemas.openxmlformats.org/officeDocument/2006/relationships/slideLayout" Target="../slideLayouts/slideLayout12.xml"/><Relationship Id="rId6" Type="http://schemas.openxmlformats.org/officeDocument/2006/relationships/chart" Target="../charts/chart232.xml"/><Relationship Id="rId5" Type="http://schemas.openxmlformats.org/officeDocument/2006/relationships/chart" Target="../charts/chart231.xml"/><Relationship Id="rId4" Type="http://schemas.openxmlformats.org/officeDocument/2006/relationships/chart" Target="../charts/chart230.xml"/><Relationship Id="rId9" Type="http://schemas.openxmlformats.org/officeDocument/2006/relationships/chart" Target="../charts/chart2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8" Type="http://schemas.openxmlformats.org/officeDocument/2006/relationships/chart" Target="../charts/chart242.xml"/><Relationship Id="rId3" Type="http://schemas.openxmlformats.org/officeDocument/2006/relationships/chart" Target="../charts/chart237.xml"/><Relationship Id="rId7" Type="http://schemas.openxmlformats.org/officeDocument/2006/relationships/chart" Target="../charts/chart241.xml"/><Relationship Id="rId2" Type="http://schemas.openxmlformats.org/officeDocument/2006/relationships/chart" Target="../charts/chart236.xml"/><Relationship Id="rId1" Type="http://schemas.openxmlformats.org/officeDocument/2006/relationships/slideLayout" Target="../slideLayouts/slideLayout12.xml"/><Relationship Id="rId6" Type="http://schemas.openxmlformats.org/officeDocument/2006/relationships/chart" Target="../charts/chart240.xml"/><Relationship Id="rId5" Type="http://schemas.openxmlformats.org/officeDocument/2006/relationships/chart" Target="../charts/chart239.xml"/><Relationship Id="rId4" Type="http://schemas.openxmlformats.org/officeDocument/2006/relationships/chart" Target="../charts/chart238.xml"/><Relationship Id="rId9" Type="http://schemas.openxmlformats.org/officeDocument/2006/relationships/chart" Target="../charts/chart243.xml"/></Relationships>
</file>

<file path=ppt/slides/_rels/slide71.xml.rels><?xml version="1.0" encoding="UTF-8" standalone="yes"?>
<Relationships xmlns="http://schemas.openxmlformats.org/package/2006/relationships"><Relationship Id="rId8" Type="http://schemas.openxmlformats.org/officeDocument/2006/relationships/chart" Target="../charts/chart250.xml"/><Relationship Id="rId3" Type="http://schemas.openxmlformats.org/officeDocument/2006/relationships/chart" Target="../charts/chart245.xml"/><Relationship Id="rId7" Type="http://schemas.openxmlformats.org/officeDocument/2006/relationships/chart" Target="../charts/chart249.xml"/><Relationship Id="rId2" Type="http://schemas.openxmlformats.org/officeDocument/2006/relationships/chart" Target="../charts/chart244.xml"/><Relationship Id="rId1" Type="http://schemas.openxmlformats.org/officeDocument/2006/relationships/slideLayout" Target="../slideLayouts/slideLayout12.xml"/><Relationship Id="rId6" Type="http://schemas.openxmlformats.org/officeDocument/2006/relationships/chart" Target="../charts/chart248.xml"/><Relationship Id="rId5" Type="http://schemas.openxmlformats.org/officeDocument/2006/relationships/chart" Target="../charts/chart247.xml"/><Relationship Id="rId4" Type="http://schemas.openxmlformats.org/officeDocument/2006/relationships/chart" Target="../charts/chart246.xml"/><Relationship Id="rId9" Type="http://schemas.openxmlformats.org/officeDocument/2006/relationships/chart" Target="../charts/chart251.xml"/></Relationships>
</file>

<file path=ppt/slides/_rels/slide72.xml.rels><?xml version="1.0" encoding="UTF-8" standalone="yes"?>
<Relationships xmlns="http://schemas.openxmlformats.org/package/2006/relationships"><Relationship Id="rId8" Type="http://schemas.openxmlformats.org/officeDocument/2006/relationships/chart" Target="../charts/chart258.xml"/><Relationship Id="rId3" Type="http://schemas.openxmlformats.org/officeDocument/2006/relationships/chart" Target="../charts/chart253.xml"/><Relationship Id="rId7" Type="http://schemas.openxmlformats.org/officeDocument/2006/relationships/chart" Target="../charts/chart257.xml"/><Relationship Id="rId2" Type="http://schemas.openxmlformats.org/officeDocument/2006/relationships/chart" Target="../charts/chart252.xml"/><Relationship Id="rId1" Type="http://schemas.openxmlformats.org/officeDocument/2006/relationships/slideLayout" Target="../slideLayouts/slideLayout12.xml"/><Relationship Id="rId6" Type="http://schemas.openxmlformats.org/officeDocument/2006/relationships/chart" Target="../charts/chart256.xml"/><Relationship Id="rId5" Type="http://schemas.openxmlformats.org/officeDocument/2006/relationships/chart" Target="../charts/chart255.xml"/><Relationship Id="rId4" Type="http://schemas.openxmlformats.org/officeDocument/2006/relationships/chart" Target="../charts/chart254.xml"/><Relationship Id="rId9" Type="http://schemas.openxmlformats.org/officeDocument/2006/relationships/chart" Target="../charts/chart25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13"/>
          </p:nvPr>
        </p:nvSpPr>
        <p:spPr>
          <a:xfrm>
            <a:off x="508525" y="4341273"/>
            <a:ext cx="7936025" cy="439091"/>
          </a:xfrm>
        </p:spPr>
        <p:txBody>
          <a:bodyPr/>
          <a:lstStyle/>
          <a:p>
            <a:r>
              <a:rPr lang="en-GB" dirty="0" smtClean="0"/>
              <a:t>July 2018</a:t>
            </a:r>
            <a:endParaRPr lang="en-GB" dirty="0"/>
          </a:p>
        </p:txBody>
      </p:sp>
      <p:pic>
        <p:nvPicPr>
          <p:cNvPr id="10" name="Picture 2" descr="G:\OFFICE\BDRC Group Logos\BDRC_Continental.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73360" y="5889368"/>
            <a:ext cx="942379" cy="71145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3"/>
          <p:cNvSpPr>
            <a:spLocks noGrp="1"/>
          </p:cNvSpPr>
          <p:nvPr>
            <p:ph type="body" sz="quarter" idx="11"/>
          </p:nvPr>
        </p:nvSpPr>
        <p:spPr>
          <a:xfrm>
            <a:off x="508525" y="3638342"/>
            <a:ext cx="7936025" cy="631579"/>
          </a:xfrm>
        </p:spPr>
        <p:txBody>
          <a:bodyPr/>
          <a:lstStyle/>
          <a:p>
            <a:r>
              <a:rPr lang="en-GB" dirty="0" smtClean="0"/>
              <a:t>Day Visits report</a:t>
            </a:r>
            <a:r>
              <a:rPr lang="en-GB" dirty="0"/>
              <a:t>: a profile of overseas </a:t>
            </a:r>
            <a:r>
              <a:rPr lang="en-GB" dirty="0" smtClean="0"/>
              <a:t>holiday visitors who take day trips to and from the UK’s cities and towns</a:t>
            </a:r>
            <a:endParaRPr lang="en-GB" dirty="0"/>
          </a:p>
        </p:txBody>
      </p:sp>
      <p:sp>
        <p:nvSpPr>
          <p:cNvPr id="12" name="Title 1"/>
          <p:cNvSpPr>
            <a:spLocks noGrp="1"/>
          </p:cNvSpPr>
          <p:nvPr>
            <p:ph type="title"/>
          </p:nvPr>
        </p:nvSpPr>
        <p:spPr>
          <a:xfrm>
            <a:off x="520270" y="2315970"/>
            <a:ext cx="7937929" cy="1325563"/>
          </a:xfrm>
        </p:spPr>
        <p:txBody>
          <a:bodyPr/>
          <a:lstStyle/>
          <a:p>
            <a:r>
              <a:rPr lang="en-GB" dirty="0" smtClean="0"/>
              <a:t>Summary insights on overseas visitors to the UK</a:t>
            </a:r>
            <a:endParaRPr lang="en-GB" dirty="0"/>
          </a:p>
        </p:txBody>
      </p:sp>
    </p:spTree>
    <p:extLst>
      <p:ext uri="{BB962C8B-B14F-4D97-AF65-F5344CB8AC3E}">
        <p14:creationId xmlns:p14="http://schemas.microsoft.com/office/powerpoint/2010/main" val="1642981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Executive summary </a:t>
            </a:r>
            <a:r>
              <a:rPr lang="en-GB" dirty="0" smtClean="0"/>
              <a:t>4/5</a:t>
            </a:r>
            <a:endParaRPr lang="en-GB" dirty="0"/>
          </a:p>
        </p:txBody>
      </p:sp>
      <p:sp>
        <p:nvSpPr>
          <p:cNvPr id="7" name="Text Placeholder 5"/>
          <p:cNvSpPr txBox="1">
            <a:spLocks/>
          </p:cNvSpPr>
          <p:nvPr/>
        </p:nvSpPr>
        <p:spPr>
          <a:xfrm>
            <a:off x="654051" y="1430867"/>
            <a:ext cx="8149762" cy="48175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n-GB" sz="1500" b="1" dirty="0" smtClean="0">
              <a:solidFill>
                <a:srgbClr val="120742"/>
              </a:solidFill>
            </a:endParaRPr>
          </a:p>
          <a:p>
            <a:pPr marL="0" indent="0" algn="just">
              <a:buNone/>
            </a:pPr>
            <a:r>
              <a:rPr lang="en-GB" sz="1500" b="1" dirty="0" smtClean="0">
                <a:solidFill>
                  <a:srgbClr val="120742"/>
                </a:solidFill>
              </a:rPr>
              <a:t>What </a:t>
            </a:r>
            <a:r>
              <a:rPr lang="en-GB" sz="1500" b="1" dirty="0">
                <a:solidFill>
                  <a:srgbClr val="120742"/>
                </a:solidFill>
              </a:rPr>
              <a:t>is the profile of those taking day trips to each destination? </a:t>
            </a:r>
            <a:endParaRPr lang="en-GB" sz="1500" b="1" dirty="0" smtClean="0">
              <a:solidFill>
                <a:srgbClr val="120742"/>
              </a:solidFill>
            </a:endParaRPr>
          </a:p>
          <a:p>
            <a:pPr marL="0" indent="0" algn="just">
              <a:buNone/>
            </a:pPr>
            <a:endParaRPr lang="en-GB" sz="1500" b="1" dirty="0">
              <a:solidFill>
                <a:srgbClr val="120742"/>
              </a:solidFill>
            </a:endParaRPr>
          </a:p>
          <a:p>
            <a:pPr algn="just"/>
            <a:r>
              <a:rPr lang="en-GB" sz="1300" dirty="0" smtClean="0">
                <a:solidFill>
                  <a:srgbClr val="120742"/>
                </a:solidFill>
              </a:rPr>
              <a:t>Overseas </a:t>
            </a:r>
            <a:r>
              <a:rPr lang="en-GB" sz="1300" dirty="0">
                <a:solidFill>
                  <a:srgbClr val="120742"/>
                </a:solidFill>
              </a:rPr>
              <a:t>visitors who take day trips to </a:t>
            </a:r>
            <a:r>
              <a:rPr lang="en-GB" sz="1300" b="1" dirty="0">
                <a:solidFill>
                  <a:srgbClr val="120742"/>
                </a:solidFill>
              </a:rPr>
              <a:t>Cambridge / Cambridgeshire </a:t>
            </a:r>
            <a:r>
              <a:rPr lang="en-GB" sz="1300" dirty="0">
                <a:solidFill>
                  <a:srgbClr val="120742"/>
                </a:solidFill>
              </a:rPr>
              <a:t>are more likely than overseas day trippers as a whole to be arriving in the UK on foot (mainly rail) and from France, Netherlands or China. </a:t>
            </a:r>
          </a:p>
          <a:p>
            <a:pPr algn="just"/>
            <a:r>
              <a:rPr lang="en-GB" sz="1300" dirty="0" smtClean="0">
                <a:solidFill>
                  <a:srgbClr val="120742"/>
                </a:solidFill>
              </a:rPr>
              <a:t>Overseas </a:t>
            </a:r>
            <a:r>
              <a:rPr lang="en-GB" sz="1300" dirty="0">
                <a:solidFill>
                  <a:srgbClr val="120742"/>
                </a:solidFill>
              </a:rPr>
              <a:t>visitors who take day trips to </a:t>
            </a:r>
            <a:r>
              <a:rPr lang="en-GB" sz="1300" b="1" dirty="0">
                <a:solidFill>
                  <a:srgbClr val="120742"/>
                </a:solidFill>
              </a:rPr>
              <a:t>Stratford / Warwickshire </a:t>
            </a:r>
            <a:r>
              <a:rPr lang="en-GB" sz="1300" dirty="0">
                <a:solidFill>
                  <a:srgbClr val="120742"/>
                </a:solidFill>
              </a:rPr>
              <a:t>are more likely than overseas day trippers as a whole to be female, arriving in the UK by coach, staying in the UK for 4-7 nights, from France, visiting in the April to June period and on a packaged trip. </a:t>
            </a:r>
            <a:endParaRPr lang="en-GB" sz="1300" dirty="0" smtClean="0">
              <a:solidFill>
                <a:srgbClr val="120742"/>
              </a:solidFill>
            </a:endParaRPr>
          </a:p>
          <a:p>
            <a:pPr algn="just"/>
            <a:r>
              <a:rPr lang="en-GB" sz="1300" dirty="0" smtClean="0">
                <a:solidFill>
                  <a:srgbClr val="120742"/>
                </a:solidFill>
              </a:rPr>
              <a:t>Overseas </a:t>
            </a:r>
            <a:r>
              <a:rPr lang="en-GB" sz="1300" dirty="0">
                <a:solidFill>
                  <a:srgbClr val="120742"/>
                </a:solidFill>
              </a:rPr>
              <a:t>visitors who take day trips to </a:t>
            </a:r>
            <a:r>
              <a:rPr lang="en-GB" sz="1300" b="1" dirty="0">
                <a:solidFill>
                  <a:srgbClr val="120742"/>
                </a:solidFill>
              </a:rPr>
              <a:t>York </a:t>
            </a:r>
            <a:r>
              <a:rPr lang="en-GB" sz="1300" dirty="0">
                <a:solidFill>
                  <a:srgbClr val="120742"/>
                </a:solidFill>
              </a:rPr>
              <a:t>/ </a:t>
            </a:r>
            <a:r>
              <a:rPr lang="en-GB" sz="1300" b="1" dirty="0">
                <a:solidFill>
                  <a:srgbClr val="120742"/>
                </a:solidFill>
              </a:rPr>
              <a:t>North Yorkshire </a:t>
            </a:r>
            <a:r>
              <a:rPr lang="en-GB" sz="1300" dirty="0">
                <a:solidFill>
                  <a:srgbClr val="120742"/>
                </a:solidFill>
              </a:rPr>
              <a:t>are more likely than overseas day trippers as a whole to be younger (aged under 35yrs), staying in the UK for over 7 nights (especially over 14 nights), visiting in the Jul to Sep period and travelling independently. </a:t>
            </a:r>
            <a:endParaRPr lang="en-GB" sz="1300" dirty="0" smtClean="0">
              <a:solidFill>
                <a:srgbClr val="120742"/>
              </a:solidFill>
            </a:endParaRPr>
          </a:p>
          <a:p>
            <a:pPr algn="just"/>
            <a:r>
              <a:rPr lang="en-GB" sz="1300" dirty="0">
                <a:solidFill>
                  <a:srgbClr val="120742"/>
                </a:solidFill>
              </a:rPr>
              <a:t>Overseas visitors who take day trips to </a:t>
            </a:r>
            <a:r>
              <a:rPr lang="en-GB" sz="1300" b="1" dirty="0">
                <a:solidFill>
                  <a:srgbClr val="120742"/>
                </a:solidFill>
              </a:rPr>
              <a:t>Merseyside/Liverpool</a:t>
            </a:r>
            <a:r>
              <a:rPr lang="en-GB" sz="1300" dirty="0">
                <a:solidFill>
                  <a:srgbClr val="120742"/>
                </a:solidFill>
              </a:rPr>
              <a:t> are more likely than overseas day trippers as a whole to be male, younger (aged 16-34 years), arriving in the UK by air (39% arriving at Manchester Airport, 10% arriving at Liverpool Airport), staying over 14 nights, be visiting in the April to June period and on an independent trip.</a:t>
            </a:r>
            <a:r>
              <a:rPr lang="en-GB" sz="1300" dirty="0" smtClean="0">
                <a:solidFill>
                  <a:srgbClr val="120742"/>
                </a:solidFill>
              </a:rPr>
              <a:t> </a:t>
            </a:r>
          </a:p>
          <a:p>
            <a:pPr algn="just"/>
            <a:r>
              <a:rPr lang="en-GB" sz="1300" dirty="0">
                <a:solidFill>
                  <a:srgbClr val="120742"/>
                </a:solidFill>
              </a:rPr>
              <a:t>Overseas visitors who take day trips to </a:t>
            </a:r>
            <a:r>
              <a:rPr lang="en-GB" sz="1300" b="1" dirty="0">
                <a:solidFill>
                  <a:srgbClr val="120742"/>
                </a:solidFill>
              </a:rPr>
              <a:t>Hampshire</a:t>
            </a:r>
            <a:r>
              <a:rPr lang="en-GB" sz="1300" dirty="0">
                <a:solidFill>
                  <a:srgbClr val="120742"/>
                </a:solidFill>
              </a:rPr>
              <a:t> are more likely than overseas day trippers as a whole to be aged 35-54 years, arriving in the UK by coach or private vehicle (52% arrive via a seaport), staying 4-7 nights, from France or Germany and be on a packaged trip. </a:t>
            </a:r>
            <a:r>
              <a:rPr lang="en-GB" sz="1300" dirty="0" smtClean="0">
                <a:solidFill>
                  <a:srgbClr val="120742"/>
                </a:solidFill>
              </a:rPr>
              <a:t>Key </a:t>
            </a:r>
            <a:r>
              <a:rPr lang="en-GB" sz="1300" dirty="0">
                <a:solidFill>
                  <a:srgbClr val="120742"/>
                </a:solidFill>
              </a:rPr>
              <a:t>day trip destinations in the county for overseas visitors are Portsmouth (46k), Winchester (32k) and Southampton (18k). </a:t>
            </a:r>
            <a:endParaRPr lang="en-GB" sz="1300" dirty="0" smtClean="0">
              <a:solidFill>
                <a:srgbClr val="120742"/>
              </a:solidFill>
            </a:endParaRPr>
          </a:p>
          <a:p>
            <a:pPr algn="just"/>
            <a:r>
              <a:rPr lang="en-GB" sz="1300" dirty="0">
                <a:solidFill>
                  <a:srgbClr val="120742"/>
                </a:solidFill>
              </a:rPr>
              <a:t>Overseas visitors who take day trips to </a:t>
            </a:r>
            <a:r>
              <a:rPr lang="en-GB" sz="1300" b="1" dirty="0">
                <a:solidFill>
                  <a:srgbClr val="120742"/>
                </a:solidFill>
              </a:rPr>
              <a:t>Hertfordshire</a:t>
            </a:r>
            <a:r>
              <a:rPr lang="en-GB" sz="1300" dirty="0">
                <a:solidFill>
                  <a:srgbClr val="120742"/>
                </a:solidFill>
              </a:rPr>
              <a:t> are more likely than overseas day trippers as a whole to be female,  aged under 55 years, arriving in the UK by air (36% Heathrow, 25% Stansted, 20% Gatwick), staying less than 7 nights, from Nordic countries, visiting in the October to December period and be travelling </a:t>
            </a:r>
            <a:r>
              <a:rPr lang="en-GB" sz="1300" dirty="0" smtClean="0">
                <a:solidFill>
                  <a:srgbClr val="120742"/>
                </a:solidFill>
              </a:rPr>
              <a:t>independently.</a:t>
            </a:r>
          </a:p>
          <a:p>
            <a:pPr marL="0" indent="0" algn="just">
              <a:buNone/>
            </a:pPr>
            <a:endParaRPr lang="en-GB" sz="1300" dirty="0">
              <a:solidFill>
                <a:srgbClr val="120742"/>
              </a:solidFill>
            </a:endParaRPr>
          </a:p>
        </p:txBody>
      </p:sp>
    </p:spTree>
    <p:extLst>
      <p:ext uri="{BB962C8B-B14F-4D97-AF65-F5344CB8AC3E}">
        <p14:creationId xmlns:p14="http://schemas.microsoft.com/office/powerpoint/2010/main" val="1398554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5"/>
          <p:cNvSpPr txBox="1">
            <a:spLocks/>
          </p:cNvSpPr>
          <p:nvPr/>
        </p:nvSpPr>
        <p:spPr>
          <a:xfrm>
            <a:off x="654051" y="1430867"/>
            <a:ext cx="8149762" cy="48175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n-GB" sz="1500" b="1" dirty="0" smtClean="0">
              <a:solidFill>
                <a:srgbClr val="120742"/>
              </a:solidFill>
            </a:endParaRPr>
          </a:p>
          <a:p>
            <a:pPr marL="0" indent="0" algn="just">
              <a:buNone/>
            </a:pPr>
            <a:r>
              <a:rPr lang="en-GB" sz="1500" b="1" dirty="0" smtClean="0">
                <a:solidFill>
                  <a:srgbClr val="120742"/>
                </a:solidFill>
              </a:rPr>
              <a:t>What </a:t>
            </a:r>
            <a:r>
              <a:rPr lang="en-GB" sz="1500" b="1" dirty="0">
                <a:solidFill>
                  <a:srgbClr val="120742"/>
                </a:solidFill>
              </a:rPr>
              <a:t>is the profile of those taking day trips to each destination? </a:t>
            </a:r>
          </a:p>
          <a:p>
            <a:pPr algn="just"/>
            <a:endParaRPr lang="en-GB" sz="1500" dirty="0" smtClean="0">
              <a:solidFill>
                <a:srgbClr val="120742"/>
              </a:solidFill>
            </a:endParaRPr>
          </a:p>
          <a:p>
            <a:pPr algn="just"/>
            <a:r>
              <a:rPr lang="en-GB" sz="1300" dirty="0" smtClean="0"/>
              <a:t>Overseas </a:t>
            </a:r>
            <a:r>
              <a:rPr lang="en-GB" sz="1300" dirty="0"/>
              <a:t>visitors who take day trips to </a:t>
            </a:r>
            <a:r>
              <a:rPr lang="en-GB" sz="1300" b="1" dirty="0"/>
              <a:t>Edinburgh</a:t>
            </a:r>
            <a:r>
              <a:rPr lang="en-GB" sz="1300" dirty="0"/>
              <a:t> are more likely than overseas day trippers as a whole to be aged 35-54, visiting for 15+ nights and arranging their trip through a package.  When looking at overseas visitors who take day trips to </a:t>
            </a:r>
            <a:r>
              <a:rPr lang="en-GB" sz="1300" b="1" dirty="0"/>
              <a:t>Lothian</a:t>
            </a:r>
            <a:r>
              <a:rPr lang="en-GB" sz="1300" dirty="0"/>
              <a:t> region, they are significantly more likely than overseas day trippers as a whole to be older (aged 55 and over), arriving by air and staying 8-14 nights</a:t>
            </a:r>
            <a:r>
              <a:rPr lang="en-GB" sz="1300" dirty="0" smtClean="0"/>
              <a:t>.</a:t>
            </a:r>
          </a:p>
          <a:p>
            <a:pPr algn="just"/>
            <a:r>
              <a:rPr lang="en-GB" sz="1300" dirty="0"/>
              <a:t>Overseas visitors who take day trips to </a:t>
            </a:r>
            <a:r>
              <a:rPr lang="en-GB" sz="1300" b="1" dirty="0"/>
              <a:t>Glasgow/ Strathclyde </a:t>
            </a:r>
            <a:r>
              <a:rPr lang="en-GB" sz="1300" dirty="0"/>
              <a:t>are more likely than overseas day trippers as a whole to be older (aged 55 and over), arriving by air and arranging their trip via a package holiday. </a:t>
            </a:r>
            <a:endParaRPr lang="en-GB" sz="1300" dirty="0" smtClean="0"/>
          </a:p>
          <a:p>
            <a:pPr algn="just"/>
            <a:r>
              <a:rPr lang="en-GB" sz="1300" dirty="0"/>
              <a:t>Overseas visitors who take day trips to </a:t>
            </a:r>
            <a:r>
              <a:rPr lang="en-GB" sz="1300" b="1" dirty="0"/>
              <a:t>Highlands</a:t>
            </a:r>
            <a:r>
              <a:rPr lang="en-GB" sz="1300" dirty="0"/>
              <a:t> are significantly more likely than overseas day trippers as a whole to be older (aged 35 and over), arriving by air, staying 8-14 nights and visiting between July and September. </a:t>
            </a:r>
            <a:endParaRPr lang="en-GB" sz="1300" dirty="0" smtClean="0"/>
          </a:p>
          <a:p>
            <a:pPr algn="just"/>
            <a:r>
              <a:rPr lang="en-GB" sz="1300" dirty="0"/>
              <a:t>Overseas visitors who take day trips to </a:t>
            </a:r>
            <a:r>
              <a:rPr lang="en-GB" sz="1300" b="1" dirty="0"/>
              <a:t>Fife</a:t>
            </a:r>
            <a:r>
              <a:rPr lang="en-GB" sz="1300" dirty="0"/>
              <a:t> are significantly more likely than overseas day trippers as a whole to be older (aged 55 and over), arriving by air and staying 8-14 nights. </a:t>
            </a:r>
          </a:p>
          <a:p>
            <a:pPr algn="just"/>
            <a:r>
              <a:rPr lang="en-GB" sz="1300" dirty="0"/>
              <a:t>Overseas day trippers to </a:t>
            </a:r>
            <a:r>
              <a:rPr lang="en-GB" sz="1300" b="1" dirty="0"/>
              <a:t>Cardiff</a:t>
            </a:r>
            <a:r>
              <a:rPr lang="en-GB" sz="1300" dirty="0"/>
              <a:t> are much more likely than overseas day trippers as a whole to be younger (aged 16-34), arriving by coach and arranging via a package holiday. Conversely, when looking at overseas day trippers to Wales, they are more likely than overseas day trippers as a whole to be older (aged 55 over</a:t>
            </a:r>
            <a:r>
              <a:rPr lang="en-GB" sz="1300" dirty="0" smtClean="0"/>
              <a:t>), </a:t>
            </a:r>
            <a:r>
              <a:rPr lang="en-GB" sz="1300" dirty="0"/>
              <a:t>arrive by private vehicle and arrange the trip independently. </a:t>
            </a:r>
          </a:p>
          <a:p>
            <a:pPr algn="just"/>
            <a:endParaRPr lang="en-GB" sz="1300" dirty="0"/>
          </a:p>
          <a:p>
            <a:pPr algn="just"/>
            <a:endParaRPr lang="en-GB" sz="1300" dirty="0" smtClean="0">
              <a:solidFill>
                <a:srgbClr val="120742"/>
              </a:solidFill>
            </a:endParaRPr>
          </a:p>
          <a:p>
            <a:pPr algn="just"/>
            <a:endParaRPr lang="en-GB" sz="1300" dirty="0">
              <a:solidFill>
                <a:srgbClr val="120742"/>
              </a:solidFill>
            </a:endParaRPr>
          </a:p>
          <a:p>
            <a:pPr algn="just"/>
            <a:endParaRPr lang="en-GB" sz="1300" dirty="0">
              <a:solidFill>
                <a:srgbClr val="120742"/>
              </a:solidFill>
            </a:endParaRPr>
          </a:p>
        </p:txBody>
      </p:sp>
      <p:sp>
        <p:nvSpPr>
          <p:cNvPr id="2" name="Title 1"/>
          <p:cNvSpPr>
            <a:spLocks noGrp="1"/>
          </p:cNvSpPr>
          <p:nvPr>
            <p:ph type="title"/>
          </p:nvPr>
        </p:nvSpPr>
        <p:spPr/>
        <p:txBody>
          <a:bodyPr/>
          <a:lstStyle/>
          <a:p>
            <a:r>
              <a:rPr lang="en-GB" dirty="0"/>
              <a:t>Executive summary </a:t>
            </a:r>
            <a:r>
              <a:rPr lang="en-GB" dirty="0" smtClean="0"/>
              <a:t>5/5</a:t>
            </a:r>
            <a:endParaRPr lang="en-GB" dirty="0"/>
          </a:p>
        </p:txBody>
      </p:sp>
      <p:sp>
        <p:nvSpPr>
          <p:cNvPr id="4" name="Text Placeholder 3"/>
          <p:cNvSpPr>
            <a:spLocks noGrp="1"/>
          </p:cNvSpPr>
          <p:nvPr>
            <p:ph type="body" sz="quarter" idx="13"/>
          </p:nvPr>
        </p:nvSpPr>
        <p:spPr/>
        <p:txBody>
          <a:bodyPr/>
          <a:lstStyle/>
          <a:p>
            <a:endParaRPr lang="en-GB"/>
          </a:p>
        </p:txBody>
      </p:sp>
      <p:sp>
        <p:nvSpPr>
          <p:cNvPr id="6" name="Picture Placeholder 5"/>
          <p:cNvSpPr>
            <a:spLocks noGrp="1"/>
          </p:cNvSpPr>
          <p:nvPr>
            <p:ph type="pic" sz="quarter" idx="14"/>
          </p:nvPr>
        </p:nvSpPr>
        <p:spPr/>
      </p:sp>
    </p:spTree>
    <p:extLst>
      <p:ext uri="{BB962C8B-B14F-4D97-AF65-F5344CB8AC3E}">
        <p14:creationId xmlns:p14="http://schemas.microsoft.com/office/powerpoint/2010/main" val="1966825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GB" dirty="0"/>
              <a:t>What is the size and profile of the day trips market among </a:t>
            </a:r>
            <a:r>
              <a:rPr lang="en-GB" i="1" dirty="0"/>
              <a:t>all </a:t>
            </a:r>
            <a:r>
              <a:rPr lang="en-GB" i="1" dirty="0" smtClean="0"/>
              <a:t>purposes of </a:t>
            </a:r>
            <a:r>
              <a:rPr lang="en-GB" i="1" dirty="0"/>
              <a:t>overseas </a:t>
            </a:r>
            <a:r>
              <a:rPr lang="en-GB" i="1" dirty="0" smtClean="0"/>
              <a:t>visits</a:t>
            </a:r>
            <a:r>
              <a:rPr lang="en-GB" dirty="0" smtClean="0"/>
              <a:t>?</a:t>
            </a:r>
            <a:endParaRPr lang="en-GB" dirty="0"/>
          </a:p>
          <a:p>
            <a:r>
              <a:rPr lang="en-GB" sz="1600" dirty="0"/>
              <a:t>Data taken from 2016 International Passenger Survey (IPS)</a:t>
            </a:r>
          </a:p>
          <a:p>
            <a:endParaRPr lang="en-GB" dirty="0"/>
          </a:p>
          <a:p>
            <a:endParaRPr lang="en-GB" dirty="0"/>
          </a:p>
        </p:txBody>
      </p:sp>
    </p:spTree>
    <p:extLst>
      <p:ext uri="{BB962C8B-B14F-4D97-AF65-F5344CB8AC3E}">
        <p14:creationId xmlns:p14="http://schemas.microsoft.com/office/powerpoint/2010/main" val="2414413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1" y="872066"/>
            <a:ext cx="8813799" cy="558801"/>
          </a:xfrm>
        </p:spPr>
        <p:txBody>
          <a:bodyPr/>
          <a:lstStyle/>
          <a:p>
            <a:r>
              <a:rPr lang="en-GB" sz="2100" dirty="0" smtClean="0"/>
              <a:t>Overall size of UK ‘day trip’ market among overseas visitors  </a:t>
            </a:r>
            <a:endParaRPr lang="en-GB" sz="2100" dirty="0"/>
          </a:p>
        </p:txBody>
      </p:sp>
      <p:sp>
        <p:nvSpPr>
          <p:cNvPr id="13" name="Text Placeholder 5"/>
          <p:cNvSpPr txBox="1">
            <a:spLocks/>
          </p:cNvSpPr>
          <p:nvPr/>
        </p:nvSpPr>
        <p:spPr>
          <a:xfrm>
            <a:off x="439500" y="4307787"/>
            <a:ext cx="8424992" cy="18520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6,411k overseas visitors to the UK take at least one day trip to a different destination from a city / town where they are staying overnight during their visit</a:t>
            </a:r>
            <a:r>
              <a:rPr lang="en-GB" sz="1300" dirty="0"/>
              <a:t> </a:t>
            </a:r>
            <a:r>
              <a:rPr lang="en-GB" sz="1300" dirty="0" smtClean="0"/>
              <a:t>– 17% of all visitors. </a:t>
            </a:r>
            <a:r>
              <a:rPr lang="en-GB" sz="1300" dirty="0" smtClean="0">
                <a:solidFill>
                  <a:srgbClr val="120742"/>
                </a:solidFill>
              </a:rPr>
              <a:t>This generates a total of 11,934k day trips, with each day tripper making an average of 1.9 day trips. </a:t>
            </a:r>
          </a:p>
          <a:p>
            <a:pPr marL="0" indent="0" algn="just">
              <a:buNone/>
            </a:pPr>
            <a:r>
              <a:rPr lang="en-GB" sz="1300" dirty="0" smtClean="0">
                <a:solidFill>
                  <a:srgbClr val="120742"/>
                </a:solidFill>
              </a:rPr>
              <a:t>Holiday visitors make up the highest proportion of day trips (5,882k) and day-trippers (2,894k), followed by VFR (visiting friends or relatives), business visitors and those visiting for study/miscellaneous reasons.  Holiday visitors are also the most likely to make more than one day trip whilst in the UK, 51% doing so.   </a:t>
            </a:r>
          </a:p>
          <a:p>
            <a:pPr marL="0" indent="0" algn="just">
              <a:buNone/>
            </a:pPr>
            <a:endParaRPr lang="en-GB" sz="1300" dirty="0">
              <a:solidFill>
                <a:srgbClr val="120742"/>
              </a:solidFill>
            </a:endParaRPr>
          </a:p>
          <a:p>
            <a:pPr marL="0" indent="0" algn="just">
              <a:buNone/>
            </a:pPr>
            <a:r>
              <a:rPr lang="en-GB" sz="1300" dirty="0" smtClean="0">
                <a:solidFill>
                  <a:srgbClr val="120742"/>
                </a:solidFill>
              </a:rPr>
              <a:t>As a proportion of visits, business visitors are the least likely to take  a day-trip, 6% doing so, compared to 21% of holiday visitors, 23% of VFR visitors and 12% of study/misc. visitors.  </a:t>
            </a:r>
          </a:p>
        </p:txBody>
      </p:sp>
      <p:sp>
        <p:nvSpPr>
          <p:cNvPr id="14" name="Text Placeholder 5"/>
          <p:cNvSpPr txBox="1">
            <a:spLocks/>
          </p:cNvSpPr>
          <p:nvPr/>
        </p:nvSpPr>
        <p:spPr>
          <a:xfrm>
            <a:off x="378821" y="1647428"/>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sp>
        <p:nvSpPr>
          <p:cNvPr id="16" name="Text Placeholder 6"/>
          <p:cNvSpPr>
            <a:spLocks noGrp="1"/>
          </p:cNvSpPr>
          <p:nvPr>
            <p:ph type="body" sz="quarter" idx="13"/>
          </p:nvPr>
        </p:nvSpPr>
        <p:spPr>
          <a:xfrm>
            <a:off x="685796" y="6396162"/>
            <a:ext cx="2440301" cy="274638"/>
          </a:xfrm>
        </p:spPr>
        <p:txBody>
          <a:bodyPr/>
          <a:lstStyle/>
          <a:p>
            <a:r>
              <a:rPr lang="en-GB" sz="1000" dirty="0" smtClean="0"/>
              <a:t>Day trip market size &amp; profile</a:t>
            </a:r>
            <a:endParaRPr lang="en-GB" sz="1000" dirty="0"/>
          </a:p>
        </p:txBody>
      </p:sp>
      <p:sp>
        <p:nvSpPr>
          <p:cNvPr id="5" name="TextBox 4"/>
          <p:cNvSpPr txBox="1"/>
          <p:nvPr/>
        </p:nvSpPr>
        <p:spPr>
          <a:xfrm>
            <a:off x="326568" y="1951267"/>
            <a:ext cx="2008414" cy="276999"/>
          </a:xfrm>
          <a:prstGeom prst="rect">
            <a:avLst/>
          </a:prstGeom>
          <a:noFill/>
        </p:spPr>
        <p:txBody>
          <a:bodyPr wrap="square" rtlCol="0">
            <a:spAutoFit/>
          </a:bodyPr>
          <a:lstStyle/>
          <a:p>
            <a:pPr algn="r"/>
            <a:r>
              <a:rPr lang="en-GB" sz="1200" b="1" dirty="0" smtClean="0"/>
              <a:t>Number taking a day trip</a:t>
            </a:r>
            <a:endParaRPr lang="en-GB" sz="1200" b="1" dirty="0"/>
          </a:p>
        </p:txBody>
      </p:sp>
      <p:sp>
        <p:nvSpPr>
          <p:cNvPr id="11" name="TextBox 10"/>
          <p:cNvSpPr txBox="1"/>
          <p:nvPr/>
        </p:nvSpPr>
        <p:spPr>
          <a:xfrm>
            <a:off x="326568" y="2269678"/>
            <a:ext cx="2008414" cy="276999"/>
          </a:xfrm>
          <a:prstGeom prst="rect">
            <a:avLst/>
          </a:prstGeom>
          <a:noFill/>
        </p:spPr>
        <p:txBody>
          <a:bodyPr wrap="square" rtlCol="0">
            <a:spAutoFit/>
          </a:bodyPr>
          <a:lstStyle/>
          <a:p>
            <a:pPr algn="r"/>
            <a:r>
              <a:rPr lang="en-GB" sz="1200" b="1" dirty="0" smtClean="0"/>
              <a:t>% of all visitors</a:t>
            </a:r>
            <a:endParaRPr lang="en-GB" sz="1200" b="1" dirty="0"/>
          </a:p>
        </p:txBody>
      </p:sp>
      <p:sp>
        <p:nvSpPr>
          <p:cNvPr id="12" name="TextBox 11"/>
          <p:cNvSpPr txBox="1"/>
          <p:nvPr/>
        </p:nvSpPr>
        <p:spPr>
          <a:xfrm>
            <a:off x="326568" y="2571761"/>
            <a:ext cx="2008414" cy="276999"/>
          </a:xfrm>
          <a:prstGeom prst="rect">
            <a:avLst/>
          </a:prstGeom>
          <a:noFill/>
        </p:spPr>
        <p:txBody>
          <a:bodyPr wrap="square" rtlCol="0">
            <a:spAutoFit/>
          </a:bodyPr>
          <a:lstStyle/>
          <a:p>
            <a:pPr algn="r"/>
            <a:r>
              <a:rPr lang="en-GB" sz="1200" b="1" dirty="0" smtClean="0"/>
              <a:t>Total number of day trips</a:t>
            </a:r>
            <a:endParaRPr lang="en-GB" sz="1200" b="1" dirty="0"/>
          </a:p>
        </p:txBody>
      </p:sp>
      <p:sp>
        <p:nvSpPr>
          <p:cNvPr id="15" name="TextBox 14"/>
          <p:cNvSpPr txBox="1"/>
          <p:nvPr/>
        </p:nvSpPr>
        <p:spPr>
          <a:xfrm>
            <a:off x="-110570" y="3126933"/>
            <a:ext cx="2445552" cy="276999"/>
          </a:xfrm>
          <a:prstGeom prst="rect">
            <a:avLst/>
          </a:prstGeom>
          <a:noFill/>
        </p:spPr>
        <p:txBody>
          <a:bodyPr wrap="square" rtlCol="0">
            <a:spAutoFit/>
          </a:bodyPr>
          <a:lstStyle/>
          <a:p>
            <a:pPr algn="r"/>
            <a:r>
              <a:rPr lang="en-GB" sz="1200" b="1" dirty="0" smtClean="0"/>
              <a:t>Number of trips per visitor</a:t>
            </a:r>
            <a:endParaRPr lang="en-GB" sz="1200" b="1" dirty="0"/>
          </a:p>
        </p:txBody>
      </p:sp>
      <p:sp>
        <p:nvSpPr>
          <p:cNvPr id="17" name="TextBox 16"/>
          <p:cNvSpPr txBox="1"/>
          <p:nvPr/>
        </p:nvSpPr>
        <p:spPr>
          <a:xfrm>
            <a:off x="4350739" y="1515564"/>
            <a:ext cx="1078646" cy="461665"/>
          </a:xfrm>
          <a:prstGeom prst="rect">
            <a:avLst/>
          </a:prstGeom>
          <a:noFill/>
        </p:spPr>
        <p:txBody>
          <a:bodyPr wrap="square" rtlCol="0">
            <a:spAutoFit/>
          </a:bodyPr>
          <a:lstStyle/>
          <a:p>
            <a:pPr algn="ctr"/>
            <a:r>
              <a:rPr lang="en-GB" sz="1200" b="1" dirty="0" smtClean="0"/>
              <a:t>Holiday visitors</a:t>
            </a:r>
            <a:endParaRPr lang="en-GB" sz="1200" b="1" dirty="0"/>
          </a:p>
        </p:txBody>
      </p:sp>
      <p:sp>
        <p:nvSpPr>
          <p:cNvPr id="18" name="TextBox 17"/>
          <p:cNvSpPr txBox="1"/>
          <p:nvPr/>
        </p:nvSpPr>
        <p:spPr>
          <a:xfrm>
            <a:off x="5531644" y="1515564"/>
            <a:ext cx="852483" cy="461665"/>
          </a:xfrm>
          <a:prstGeom prst="rect">
            <a:avLst/>
          </a:prstGeom>
          <a:noFill/>
        </p:spPr>
        <p:txBody>
          <a:bodyPr wrap="square" rtlCol="0">
            <a:spAutoFit/>
          </a:bodyPr>
          <a:lstStyle/>
          <a:p>
            <a:pPr algn="ctr"/>
            <a:r>
              <a:rPr lang="en-GB" sz="1200" b="1" dirty="0" smtClean="0"/>
              <a:t>VFR visitors</a:t>
            </a:r>
            <a:endParaRPr lang="en-GB" sz="1200" b="1" dirty="0"/>
          </a:p>
        </p:txBody>
      </p:sp>
      <p:sp>
        <p:nvSpPr>
          <p:cNvPr id="20" name="TextBox 19"/>
          <p:cNvSpPr txBox="1"/>
          <p:nvPr/>
        </p:nvSpPr>
        <p:spPr>
          <a:xfrm>
            <a:off x="6543295" y="1515564"/>
            <a:ext cx="1072404" cy="461665"/>
          </a:xfrm>
          <a:prstGeom prst="rect">
            <a:avLst/>
          </a:prstGeom>
          <a:noFill/>
        </p:spPr>
        <p:txBody>
          <a:bodyPr wrap="square" rtlCol="0">
            <a:spAutoFit/>
          </a:bodyPr>
          <a:lstStyle/>
          <a:p>
            <a:pPr algn="ctr"/>
            <a:r>
              <a:rPr lang="en-GB" sz="1200" b="1" dirty="0" smtClean="0"/>
              <a:t>Business visitors</a:t>
            </a:r>
            <a:endParaRPr lang="en-GB" sz="1200" b="1" dirty="0"/>
          </a:p>
        </p:txBody>
      </p:sp>
      <p:sp>
        <p:nvSpPr>
          <p:cNvPr id="21" name="TextBox 20"/>
          <p:cNvSpPr txBox="1"/>
          <p:nvPr/>
        </p:nvSpPr>
        <p:spPr>
          <a:xfrm>
            <a:off x="4535156" y="1937708"/>
            <a:ext cx="778969" cy="276999"/>
          </a:xfrm>
          <a:prstGeom prst="rect">
            <a:avLst/>
          </a:prstGeom>
          <a:noFill/>
        </p:spPr>
        <p:txBody>
          <a:bodyPr wrap="square" rtlCol="0">
            <a:spAutoFit/>
          </a:bodyPr>
          <a:lstStyle/>
          <a:p>
            <a:pPr algn="ctr"/>
            <a:r>
              <a:rPr lang="en-GB" sz="1200" b="1" dirty="0" smtClean="0"/>
              <a:t>2,894k</a:t>
            </a:r>
            <a:endParaRPr lang="en-GB" sz="1200" b="1" dirty="0"/>
          </a:p>
        </p:txBody>
      </p:sp>
      <p:sp>
        <p:nvSpPr>
          <p:cNvPr id="22" name="TextBox 21"/>
          <p:cNvSpPr txBox="1"/>
          <p:nvPr/>
        </p:nvSpPr>
        <p:spPr>
          <a:xfrm>
            <a:off x="5587870" y="1937708"/>
            <a:ext cx="822122" cy="276999"/>
          </a:xfrm>
          <a:prstGeom prst="rect">
            <a:avLst/>
          </a:prstGeom>
          <a:noFill/>
        </p:spPr>
        <p:txBody>
          <a:bodyPr wrap="square" rtlCol="0">
            <a:spAutoFit/>
          </a:bodyPr>
          <a:lstStyle/>
          <a:p>
            <a:pPr algn="ctr"/>
            <a:r>
              <a:rPr lang="en-GB" sz="1200" b="1" dirty="0" smtClean="0"/>
              <a:t>2,644k</a:t>
            </a:r>
            <a:endParaRPr lang="en-GB" sz="1200" b="1" dirty="0"/>
          </a:p>
        </p:txBody>
      </p:sp>
      <p:sp>
        <p:nvSpPr>
          <p:cNvPr id="23" name="TextBox 22"/>
          <p:cNvSpPr txBox="1"/>
          <p:nvPr/>
        </p:nvSpPr>
        <p:spPr>
          <a:xfrm>
            <a:off x="6671318" y="1937708"/>
            <a:ext cx="816359" cy="276999"/>
          </a:xfrm>
          <a:prstGeom prst="rect">
            <a:avLst/>
          </a:prstGeom>
          <a:noFill/>
        </p:spPr>
        <p:txBody>
          <a:bodyPr wrap="square" rtlCol="0">
            <a:spAutoFit/>
          </a:bodyPr>
          <a:lstStyle/>
          <a:p>
            <a:pPr algn="ctr"/>
            <a:r>
              <a:rPr lang="en-GB" sz="1200" b="1" dirty="0" smtClean="0"/>
              <a:t>511k</a:t>
            </a:r>
            <a:endParaRPr lang="en-GB" sz="1200" b="1" dirty="0"/>
          </a:p>
        </p:txBody>
      </p:sp>
      <p:sp>
        <p:nvSpPr>
          <p:cNvPr id="24" name="TextBox 23"/>
          <p:cNvSpPr txBox="1"/>
          <p:nvPr/>
        </p:nvSpPr>
        <p:spPr>
          <a:xfrm>
            <a:off x="4535156" y="2294762"/>
            <a:ext cx="778969" cy="276999"/>
          </a:xfrm>
          <a:prstGeom prst="rect">
            <a:avLst/>
          </a:prstGeom>
          <a:noFill/>
        </p:spPr>
        <p:txBody>
          <a:bodyPr wrap="square" rtlCol="0">
            <a:spAutoFit/>
          </a:bodyPr>
          <a:lstStyle/>
          <a:p>
            <a:pPr algn="ctr"/>
            <a:r>
              <a:rPr lang="en-GB" sz="1200" b="1" dirty="0" smtClean="0"/>
              <a:t>21%</a:t>
            </a:r>
            <a:endParaRPr lang="en-GB" sz="1200" b="1" dirty="0"/>
          </a:p>
        </p:txBody>
      </p:sp>
      <p:sp>
        <p:nvSpPr>
          <p:cNvPr id="25" name="TextBox 24"/>
          <p:cNvSpPr txBox="1"/>
          <p:nvPr/>
        </p:nvSpPr>
        <p:spPr>
          <a:xfrm>
            <a:off x="5587870" y="2294762"/>
            <a:ext cx="822122" cy="276999"/>
          </a:xfrm>
          <a:prstGeom prst="rect">
            <a:avLst/>
          </a:prstGeom>
          <a:noFill/>
        </p:spPr>
        <p:txBody>
          <a:bodyPr wrap="square" rtlCol="0">
            <a:spAutoFit/>
          </a:bodyPr>
          <a:lstStyle/>
          <a:p>
            <a:pPr algn="ctr"/>
            <a:r>
              <a:rPr lang="en-GB" sz="1200" b="1" dirty="0" smtClean="0"/>
              <a:t>23%</a:t>
            </a:r>
            <a:endParaRPr lang="en-GB" sz="1200" b="1" dirty="0"/>
          </a:p>
        </p:txBody>
      </p:sp>
      <p:sp>
        <p:nvSpPr>
          <p:cNvPr id="26" name="TextBox 25"/>
          <p:cNvSpPr txBox="1"/>
          <p:nvPr/>
        </p:nvSpPr>
        <p:spPr>
          <a:xfrm>
            <a:off x="6671318" y="2294762"/>
            <a:ext cx="816359" cy="276999"/>
          </a:xfrm>
          <a:prstGeom prst="rect">
            <a:avLst/>
          </a:prstGeom>
          <a:noFill/>
        </p:spPr>
        <p:txBody>
          <a:bodyPr wrap="square" rtlCol="0">
            <a:spAutoFit/>
          </a:bodyPr>
          <a:lstStyle/>
          <a:p>
            <a:pPr algn="ctr"/>
            <a:r>
              <a:rPr lang="en-GB" sz="1200" b="1" dirty="0" smtClean="0"/>
              <a:t>6%</a:t>
            </a:r>
            <a:endParaRPr lang="en-GB" sz="1200" b="1" dirty="0"/>
          </a:p>
        </p:txBody>
      </p:sp>
      <p:sp>
        <p:nvSpPr>
          <p:cNvPr id="27" name="TextBox 26"/>
          <p:cNvSpPr txBox="1"/>
          <p:nvPr/>
        </p:nvSpPr>
        <p:spPr>
          <a:xfrm>
            <a:off x="4535156" y="2573943"/>
            <a:ext cx="778969" cy="276999"/>
          </a:xfrm>
          <a:prstGeom prst="rect">
            <a:avLst/>
          </a:prstGeom>
          <a:noFill/>
        </p:spPr>
        <p:txBody>
          <a:bodyPr wrap="square" rtlCol="0">
            <a:spAutoFit/>
          </a:bodyPr>
          <a:lstStyle/>
          <a:p>
            <a:pPr algn="ctr"/>
            <a:r>
              <a:rPr lang="en-GB" sz="1200" b="1" dirty="0" smtClean="0"/>
              <a:t>5,882k</a:t>
            </a:r>
            <a:endParaRPr lang="en-GB" sz="1200" b="1" dirty="0"/>
          </a:p>
        </p:txBody>
      </p:sp>
      <p:sp>
        <p:nvSpPr>
          <p:cNvPr id="28" name="TextBox 27"/>
          <p:cNvSpPr txBox="1"/>
          <p:nvPr/>
        </p:nvSpPr>
        <p:spPr>
          <a:xfrm>
            <a:off x="5587870" y="2573943"/>
            <a:ext cx="822122" cy="276999"/>
          </a:xfrm>
          <a:prstGeom prst="rect">
            <a:avLst/>
          </a:prstGeom>
          <a:noFill/>
        </p:spPr>
        <p:txBody>
          <a:bodyPr wrap="square" rtlCol="0">
            <a:spAutoFit/>
          </a:bodyPr>
          <a:lstStyle/>
          <a:p>
            <a:pPr algn="ctr"/>
            <a:r>
              <a:rPr lang="en-GB" sz="1200" b="1" dirty="0" smtClean="0"/>
              <a:t>4,658k</a:t>
            </a:r>
            <a:endParaRPr lang="en-GB" sz="1200" b="1" dirty="0"/>
          </a:p>
        </p:txBody>
      </p:sp>
      <p:sp>
        <p:nvSpPr>
          <p:cNvPr id="29" name="TextBox 28"/>
          <p:cNvSpPr txBox="1"/>
          <p:nvPr/>
        </p:nvSpPr>
        <p:spPr>
          <a:xfrm>
            <a:off x="6671318" y="2573943"/>
            <a:ext cx="816359" cy="276999"/>
          </a:xfrm>
          <a:prstGeom prst="rect">
            <a:avLst/>
          </a:prstGeom>
          <a:noFill/>
        </p:spPr>
        <p:txBody>
          <a:bodyPr wrap="square" rtlCol="0">
            <a:spAutoFit/>
          </a:bodyPr>
          <a:lstStyle/>
          <a:p>
            <a:pPr algn="ctr"/>
            <a:r>
              <a:rPr lang="en-GB" sz="1200" b="1" dirty="0" smtClean="0"/>
              <a:t>793k</a:t>
            </a:r>
            <a:endParaRPr lang="en-GB" sz="1200" b="1" dirty="0"/>
          </a:p>
        </p:txBody>
      </p:sp>
      <p:graphicFrame>
        <p:nvGraphicFramePr>
          <p:cNvPr id="30" name="Picture Placeholder 7"/>
          <p:cNvGraphicFramePr>
            <a:graphicFrameLocks/>
          </p:cNvGraphicFramePr>
          <p:nvPr>
            <p:extLst>
              <p:ext uri="{D42A27DB-BD31-4B8C-83A1-F6EECF244321}">
                <p14:modId xmlns:p14="http://schemas.microsoft.com/office/powerpoint/2010/main" val="352476617"/>
              </p:ext>
            </p:extLst>
          </p:nvPr>
        </p:nvGraphicFramePr>
        <p:xfrm>
          <a:off x="2914367" y="2847764"/>
          <a:ext cx="5733600" cy="1215103"/>
        </p:xfrm>
        <a:graphic>
          <a:graphicData uri="http://schemas.openxmlformats.org/drawingml/2006/chart">
            <c:chart xmlns:c="http://schemas.openxmlformats.org/drawingml/2006/chart" xmlns:r="http://schemas.openxmlformats.org/officeDocument/2006/relationships" r:id="rId2"/>
          </a:graphicData>
        </a:graphic>
      </p:graphicFrame>
      <p:sp>
        <p:nvSpPr>
          <p:cNvPr id="35" name="TextBox 34"/>
          <p:cNvSpPr txBox="1"/>
          <p:nvPr/>
        </p:nvSpPr>
        <p:spPr>
          <a:xfrm>
            <a:off x="-110570" y="3882748"/>
            <a:ext cx="2445552" cy="276999"/>
          </a:xfrm>
          <a:prstGeom prst="rect">
            <a:avLst/>
          </a:prstGeom>
          <a:noFill/>
        </p:spPr>
        <p:txBody>
          <a:bodyPr wrap="square" rtlCol="0">
            <a:spAutoFit/>
          </a:bodyPr>
          <a:lstStyle/>
          <a:p>
            <a:pPr algn="r"/>
            <a:r>
              <a:rPr lang="en-GB" sz="1200" b="1" dirty="0" smtClean="0"/>
              <a:t>Average trips per visitor</a:t>
            </a:r>
            <a:endParaRPr lang="en-GB" sz="1200" b="1" dirty="0"/>
          </a:p>
        </p:txBody>
      </p:sp>
      <p:sp>
        <p:nvSpPr>
          <p:cNvPr id="36" name="TextBox 35"/>
          <p:cNvSpPr txBox="1"/>
          <p:nvPr/>
        </p:nvSpPr>
        <p:spPr>
          <a:xfrm>
            <a:off x="4693085" y="3924367"/>
            <a:ext cx="502344" cy="276999"/>
          </a:xfrm>
          <a:prstGeom prst="rect">
            <a:avLst/>
          </a:prstGeom>
          <a:noFill/>
        </p:spPr>
        <p:txBody>
          <a:bodyPr wrap="square" rtlCol="0">
            <a:spAutoFit/>
          </a:bodyPr>
          <a:lstStyle/>
          <a:p>
            <a:pPr algn="ctr"/>
            <a:r>
              <a:rPr lang="en-GB" sz="1200" b="1" dirty="0" smtClean="0"/>
              <a:t>2.0</a:t>
            </a:r>
            <a:endParaRPr lang="en-GB" sz="1200" b="1" dirty="0"/>
          </a:p>
        </p:txBody>
      </p:sp>
      <p:sp>
        <p:nvSpPr>
          <p:cNvPr id="37" name="TextBox 36"/>
          <p:cNvSpPr txBox="1"/>
          <p:nvPr/>
        </p:nvSpPr>
        <p:spPr>
          <a:xfrm>
            <a:off x="5764953" y="3924367"/>
            <a:ext cx="435161" cy="276999"/>
          </a:xfrm>
          <a:prstGeom prst="rect">
            <a:avLst/>
          </a:prstGeom>
          <a:noFill/>
        </p:spPr>
        <p:txBody>
          <a:bodyPr wrap="square" rtlCol="0">
            <a:spAutoFit/>
          </a:bodyPr>
          <a:lstStyle/>
          <a:p>
            <a:pPr algn="ctr"/>
            <a:r>
              <a:rPr lang="en-GB" sz="1200" b="1" dirty="0" smtClean="0"/>
              <a:t>1.8</a:t>
            </a:r>
            <a:endParaRPr lang="en-GB" sz="1200" b="1" dirty="0"/>
          </a:p>
        </p:txBody>
      </p:sp>
      <p:sp>
        <p:nvSpPr>
          <p:cNvPr id="38" name="TextBox 37"/>
          <p:cNvSpPr txBox="1"/>
          <p:nvPr/>
        </p:nvSpPr>
        <p:spPr>
          <a:xfrm>
            <a:off x="6850058" y="3924367"/>
            <a:ext cx="448556" cy="276999"/>
          </a:xfrm>
          <a:prstGeom prst="rect">
            <a:avLst/>
          </a:prstGeom>
          <a:noFill/>
        </p:spPr>
        <p:txBody>
          <a:bodyPr wrap="square" rtlCol="0">
            <a:spAutoFit/>
          </a:bodyPr>
          <a:lstStyle/>
          <a:p>
            <a:pPr algn="ctr"/>
            <a:r>
              <a:rPr lang="en-GB" sz="1200" b="1" dirty="0" smtClean="0"/>
              <a:t>1.6</a:t>
            </a:r>
            <a:endParaRPr lang="en-GB" sz="1200" b="1" dirty="0"/>
          </a:p>
        </p:txBody>
      </p:sp>
      <p:cxnSp>
        <p:nvCxnSpPr>
          <p:cNvPr id="7" name="Straight Connector 6"/>
          <p:cNvCxnSpPr/>
          <p:nvPr/>
        </p:nvCxnSpPr>
        <p:spPr>
          <a:xfrm flipV="1">
            <a:off x="4325504" y="1684612"/>
            <a:ext cx="0" cy="2516754"/>
          </a:xfrm>
          <a:prstGeom prst="line">
            <a:avLst/>
          </a:prstGeom>
          <a:ln w="9525">
            <a:prstDash val="dash"/>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5429385" y="1684612"/>
            <a:ext cx="0" cy="2516754"/>
          </a:xfrm>
          <a:prstGeom prst="line">
            <a:avLst/>
          </a:prstGeom>
          <a:ln w="9525">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923345" y="2269678"/>
            <a:ext cx="7445048" cy="0"/>
          </a:xfrm>
          <a:prstGeom prst="line">
            <a:avLst/>
          </a:prstGeom>
          <a:ln w="9525">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923345" y="2573943"/>
            <a:ext cx="7445048" cy="0"/>
          </a:xfrm>
          <a:prstGeom prst="line">
            <a:avLst/>
          </a:prstGeom>
          <a:ln w="9525">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923345" y="2888032"/>
            <a:ext cx="7445048" cy="0"/>
          </a:xfrm>
          <a:prstGeom prst="line">
            <a:avLst/>
          </a:prstGeom>
          <a:ln w="9525">
            <a:prstDash val="dash"/>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3272093" y="1515564"/>
            <a:ext cx="1078646" cy="461665"/>
          </a:xfrm>
          <a:prstGeom prst="rect">
            <a:avLst/>
          </a:prstGeom>
          <a:noFill/>
        </p:spPr>
        <p:txBody>
          <a:bodyPr wrap="square" rtlCol="0">
            <a:spAutoFit/>
          </a:bodyPr>
          <a:lstStyle/>
          <a:p>
            <a:pPr algn="ctr"/>
            <a:r>
              <a:rPr lang="en-GB" sz="1200" b="1" dirty="0" smtClean="0"/>
              <a:t>All</a:t>
            </a:r>
          </a:p>
          <a:p>
            <a:pPr algn="ctr"/>
            <a:r>
              <a:rPr lang="en-GB" sz="1200" b="1" dirty="0" smtClean="0"/>
              <a:t>visitors</a:t>
            </a:r>
            <a:endParaRPr lang="en-GB" sz="1200" b="1" dirty="0"/>
          </a:p>
        </p:txBody>
      </p:sp>
      <p:sp>
        <p:nvSpPr>
          <p:cNvPr id="44" name="TextBox 43"/>
          <p:cNvSpPr txBox="1"/>
          <p:nvPr/>
        </p:nvSpPr>
        <p:spPr>
          <a:xfrm>
            <a:off x="3456510" y="1937708"/>
            <a:ext cx="778969" cy="276999"/>
          </a:xfrm>
          <a:prstGeom prst="rect">
            <a:avLst/>
          </a:prstGeom>
          <a:noFill/>
        </p:spPr>
        <p:txBody>
          <a:bodyPr wrap="square" rtlCol="0">
            <a:spAutoFit/>
          </a:bodyPr>
          <a:lstStyle/>
          <a:p>
            <a:pPr algn="ctr"/>
            <a:r>
              <a:rPr lang="en-GB" sz="1200" b="1" dirty="0" smtClean="0"/>
              <a:t>6,411k</a:t>
            </a:r>
            <a:endParaRPr lang="en-GB" sz="1200" b="1" dirty="0"/>
          </a:p>
        </p:txBody>
      </p:sp>
      <p:sp>
        <p:nvSpPr>
          <p:cNvPr id="45" name="TextBox 44"/>
          <p:cNvSpPr txBox="1"/>
          <p:nvPr/>
        </p:nvSpPr>
        <p:spPr>
          <a:xfrm>
            <a:off x="3456510" y="2294762"/>
            <a:ext cx="778969" cy="276999"/>
          </a:xfrm>
          <a:prstGeom prst="rect">
            <a:avLst/>
          </a:prstGeom>
          <a:noFill/>
        </p:spPr>
        <p:txBody>
          <a:bodyPr wrap="square" rtlCol="0">
            <a:spAutoFit/>
          </a:bodyPr>
          <a:lstStyle/>
          <a:p>
            <a:pPr algn="ctr"/>
            <a:r>
              <a:rPr lang="en-GB" sz="1200" b="1" dirty="0" smtClean="0"/>
              <a:t>17%</a:t>
            </a:r>
            <a:endParaRPr lang="en-GB" sz="1200" b="1" dirty="0"/>
          </a:p>
        </p:txBody>
      </p:sp>
      <p:sp>
        <p:nvSpPr>
          <p:cNvPr id="46" name="TextBox 45"/>
          <p:cNvSpPr txBox="1"/>
          <p:nvPr/>
        </p:nvSpPr>
        <p:spPr>
          <a:xfrm>
            <a:off x="3456510" y="2573943"/>
            <a:ext cx="778969" cy="276999"/>
          </a:xfrm>
          <a:prstGeom prst="rect">
            <a:avLst/>
          </a:prstGeom>
          <a:noFill/>
        </p:spPr>
        <p:txBody>
          <a:bodyPr wrap="square" rtlCol="0">
            <a:spAutoFit/>
          </a:bodyPr>
          <a:lstStyle/>
          <a:p>
            <a:pPr algn="ctr"/>
            <a:r>
              <a:rPr lang="en-GB" sz="1200" b="1" dirty="0" smtClean="0"/>
              <a:t>11,934k</a:t>
            </a:r>
            <a:endParaRPr lang="en-GB" sz="1200" b="1" dirty="0"/>
          </a:p>
        </p:txBody>
      </p:sp>
      <p:sp>
        <p:nvSpPr>
          <p:cNvPr id="47" name="TextBox 46"/>
          <p:cNvSpPr txBox="1"/>
          <p:nvPr/>
        </p:nvSpPr>
        <p:spPr>
          <a:xfrm>
            <a:off x="7603692" y="1515564"/>
            <a:ext cx="1194525" cy="461665"/>
          </a:xfrm>
          <a:prstGeom prst="rect">
            <a:avLst/>
          </a:prstGeom>
          <a:noFill/>
        </p:spPr>
        <p:txBody>
          <a:bodyPr wrap="square" rtlCol="0">
            <a:spAutoFit/>
          </a:bodyPr>
          <a:lstStyle/>
          <a:p>
            <a:pPr algn="ctr"/>
            <a:r>
              <a:rPr lang="en-GB" sz="1200" b="1" dirty="0" smtClean="0"/>
              <a:t>Study/</a:t>
            </a:r>
          </a:p>
          <a:p>
            <a:pPr algn="ctr"/>
            <a:r>
              <a:rPr lang="en-GB" sz="1200" b="1" dirty="0" smtClean="0"/>
              <a:t>Miscellaneous</a:t>
            </a:r>
            <a:endParaRPr lang="en-GB" sz="1200" b="1" dirty="0"/>
          </a:p>
        </p:txBody>
      </p:sp>
      <p:sp>
        <p:nvSpPr>
          <p:cNvPr id="48" name="TextBox 47"/>
          <p:cNvSpPr txBox="1"/>
          <p:nvPr/>
        </p:nvSpPr>
        <p:spPr>
          <a:xfrm>
            <a:off x="7731716" y="1937708"/>
            <a:ext cx="816359" cy="276999"/>
          </a:xfrm>
          <a:prstGeom prst="rect">
            <a:avLst/>
          </a:prstGeom>
          <a:noFill/>
        </p:spPr>
        <p:txBody>
          <a:bodyPr wrap="square" rtlCol="0">
            <a:spAutoFit/>
          </a:bodyPr>
          <a:lstStyle/>
          <a:p>
            <a:pPr algn="ctr"/>
            <a:r>
              <a:rPr lang="en-GB" sz="1200" b="1" dirty="0" smtClean="0"/>
              <a:t>362k</a:t>
            </a:r>
            <a:endParaRPr lang="en-GB" sz="1200" b="1" dirty="0"/>
          </a:p>
        </p:txBody>
      </p:sp>
      <p:sp>
        <p:nvSpPr>
          <p:cNvPr id="49" name="TextBox 48"/>
          <p:cNvSpPr txBox="1"/>
          <p:nvPr/>
        </p:nvSpPr>
        <p:spPr>
          <a:xfrm>
            <a:off x="7731716" y="2294762"/>
            <a:ext cx="816359" cy="276999"/>
          </a:xfrm>
          <a:prstGeom prst="rect">
            <a:avLst/>
          </a:prstGeom>
          <a:noFill/>
        </p:spPr>
        <p:txBody>
          <a:bodyPr wrap="square" rtlCol="0">
            <a:spAutoFit/>
          </a:bodyPr>
          <a:lstStyle/>
          <a:p>
            <a:pPr algn="ctr"/>
            <a:r>
              <a:rPr lang="en-GB" sz="1200" b="1" dirty="0" smtClean="0"/>
              <a:t>12%</a:t>
            </a:r>
            <a:endParaRPr lang="en-GB" sz="1200" b="1" dirty="0"/>
          </a:p>
        </p:txBody>
      </p:sp>
      <p:sp>
        <p:nvSpPr>
          <p:cNvPr id="50" name="TextBox 49"/>
          <p:cNvSpPr txBox="1"/>
          <p:nvPr/>
        </p:nvSpPr>
        <p:spPr>
          <a:xfrm>
            <a:off x="7731716" y="2573943"/>
            <a:ext cx="816359" cy="276999"/>
          </a:xfrm>
          <a:prstGeom prst="rect">
            <a:avLst/>
          </a:prstGeom>
          <a:noFill/>
        </p:spPr>
        <p:txBody>
          <a:bodyPr wrap="square" rtlCol="0">
            <a:spAutoFit/>
          </a:bodyPr>
          <a:lstStyle/>
          <a:p>
            <a:pPr algn="ctr"/>
            <a:r>
              <a:rPr lang="en-GB" sz="1200" b="1" dirty="0" smtClean="0"/>
              <a:t>601</a:t>
            </a:r>
            <a:endParaRPr lang="en-GB" sz="1200" b="1" dirty="0"/>
          </a:p>
        </p:txBody>
      </p:sp>
      <p:cxnSp>
        <p:nvCxnSpPr>
          <p:cNvPr id="51" name="Straight Connector 50"/>
          <p:cNvCxnSpPr/>
          <p:nvPr/>
        </p:nvCxnSpPr>
        <p:spPr>
          <a:xfrm flipV="1">
            <a:off x="6540068" y="1684612"/>
            <a:ext cx="0" cy="2516754"/>
          </a:xfrm>
          <a:prstGeom prst="line">
            <a:avLst/>
          </a:prstGeom>
          <a:ln w="9525">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7603693" y="1684612"/>
            <a:ext cx="0" cy="2516754"/>
          </a:xfrm>
          <a:prstGeom prst="line">
            <a:avLst/>
          </a:prstGeom>
          <a:ln w="9525">
            <a:prstDash val="dash"/>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7915617" y="3924367"/>
            <a:ext cx="448556" cy="276999"/>
          </a:xfrm>
          <a:prstGeom prst="rect">
            <a:avLst/>
          </a:prstGeom>
          <a:noFill/>
        </p:spPr>
        <p:txBody>
          <a:bodyPr wrap="square" rtlCol="0">
            <a:spAutoFit/>
          </a:bodyPr>
          <a:lstStyle/>
          <a:p>
            <a:pPr algn="ctr"/>
            <a:r>
              <a:rPr lang="en-GB" sz="1200" b="1" dirty="0" smtClean="0"/>
              <a:t>1.7</a:t>
            </a:r>
            <a:endParaRPr lang="en-GB" sz="1200" b="1" dirty="0"/>
          </a:p>
        </p:txBody>
      </p:sp>
      <p:sp>
        <p:nvSpPr>
          <p:cNvPr id="54" name="TextBox 53"/>
          <p:cNvSpPr txBox="1"/>
          <p:nvPr/>
        </p:nvSpPr>
        <p:spPr>
          <a:xfrm>
            <a:off x="3621716" y="3924367"/>
            <a:ext cx="448556" cy="276999"/>
          </a:xfrm>
          <a:prstGeom prst="rect">
            <a:avLst/>
          </a:prstGeom>
          <a:noFill/>
        </p:spPr>
        <p:txBody>
          <a:bodyPr wrap="square" rtlCol="0">
            <a:spAutoFit/>
          </a:bodyPr>
          <a:lstStyle/>
          <a:p>
            <a:pPr algn="ctr"/>
            <a:r>
              <a:rPr lang="en-GB" sz="1200" b="1" dirty="0" smtClean="0"/>
              <a:t>1.9</a:t>
            </a:r>
            <a:endParaRPr lang="en-GB" sz="1200" b="1" dirty="0"/>
          </a:p>
        </p:txBody>
      </p:sp>
      <p:sp>
        <p:nvSpPr>
          <p:cNvPr id="55" name="TextBox 54"/>
          <p:cNvSpPr txBox="1"/>
          <p:nvPr/>
        </p:nvSpPr>
        <p:spPr>
          <a:xfrm>
            <a:off x="2677541" y="3598868"/>
            <a:ext cx="778969" cy="246221"/>
          </a:xfrm>
          <a:prstGeom prst="rect">
            <a:avLst/>
          </a:prstGeom>
          <a:noFill/>
        </p:spPr>
        <p:txBody>
          <a:bodyPr wrap="square" rtlCol="0">
            <a:spAutoFit/>
          </a:bodyPr>
          <a:lstStyle/>
          <a:p>
            <a:pPr algn="r"/>
            <a:r>
              <a:rPr lang="en-GB" sz="1000" dirty="0" smtClean="0"/>
              <a:t>1 trip</a:t>
            </a:r>
            <a:endParaRPr lang="en-GB" sz="1000" dirty="0"/>
          </a:p>
        </p:txBody>
      </p:sp>
      <p:sp>
        <p:nvSpPr>
          <p:cNvPr id="56" name="TextBox 55"/>
          <p:cNvSpPr txBox="1"/>
          <p:nvPr/>
        </p:nvSpPr>
        <p:spPr>
          <a:xfrm>
            <a:off x="2677541" y="3265432"/>
            <a:ext cx="778969" cy="246221"/>
          </a:xfrm>
          <a:prstGeom prst="rect">
            <a:avLst/>
          </a:prstGeom>
          <a:noFill/>
        </p:spPr>
        <p:txBody>
          <a:bodyPr wrap="square" rtlCol="0">
            <a:spAutoFit/>
          </a:bodyPr>
          <a:lstStyle/>
          <a:p>
            <a:pPr algn="r"/>
            <a:r>
              <a:rPr lang="en-GB" sz="1000" dirty="0" smtClean="0"/>
              <a:t>2 trips</a:t>
            </a:r>
            <a:endParaRPr lang="en-GB" sz="1000" dirty="0"/>
          </a:p>
        </p:txBody>
      </p:sp>
      <p:sp>
        <p:nvSpPr>
          <p:cNvPr id="57" name="TextBox 56"/>
          <p:cNvSpPr txBox="1"/>
          <p:nvPr/>
        </p:nvSpPr>
        <p:spPr>
          <a:xfrm>
            <a:off x="2677541" y="3074932"/>
            <a:ext cx="778969" cy="246221"/>
          </a:xfrm>
          <a:prstGeom prst="rect">
            <a:avLst/>
          </a:prstGeom>
          <a:noFill/>
        </p:spPr>
        <p:txBody>
          <a:bodyPr wrap="square" rtlCol="0">
            <a:spAutoFit/>
          </a:bodyPr>
          <a:lstStyle/>
          <a:p>
            <a:pPr algn="r"/>
            <a:r>
              <a:rPr lang="en-GB" sz="1000" dirty="0" smtClean="0"/>
              <a:t>3 trips</a:t>
            </a:r>
            <a:endParaRPr lang="en-GB" sz="1000" dirty="0"/>
          </a:p>
        </p:txBody>
      </p:sp>
      <p:sp>
        <p:nvSpPr>
          <p:cNvPr id="58" name="TextBox 57"/>
          <p:cNvSpPr txBox="1"/>
          <p:nvPr/>
        </p:nvSpPr>
        <p:spPr>
          <a:xfrm>
            <a:off x="2677541" y="2892052"/>
            <a:ext cx="778969" cy="246221"/>
          </a:xfrm>
          <a:prstGeom prst="rect">
            <a:avLst/>
          </a:prstGeom>
          <a:noFill/>
        </p:spPr>
        <p:txBody>
          <a:bodyPr wrap="square" rtlCol="0">
            <a:spAutoFit/>
          </a:bodyPr>
          <a:lstStyle/>
          <a:p>
            <a:pPr algn="r"/>
            <a:r>
              <a:rPr lang="en-GB" sz="1000" dirty="0" smtClean="0"/>
              <a:t>4+ trips</a:t>
            </a:r>
            <a:endParaRPr lang="en-GB" sz="1000" dirty="0"/>
          </a:p>
        </p:txBody>
      </p:sp>
    </p:spTree>
    <p:extLst>
      <p:ext uri="{BB962C8B-B14F-4D97-AF65-F5344CB8AC3E}">
        <p14:creationId xmlns:p14="http://schemas.microsoft.com/office/powerpoint/2010/main" val="1686090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Chart 64"/>
          <p:cNvGraphicFramePr/>
          <p:nvPr>
            <p:extLst>
              <p:ext uri="{D42A27DB-BD31-4B8C-83A1-F6EECF244321}">
                <p14:modId xmlns:p14="http://schemas.microsoft.com/office/powerpoint/2010/main" val="3185748807"/>
              </p:ext>
            </p:extLst>
          </p:nvPr>
        </p:nvGraphicFramePr>
        <p:xfrm>
          <a:off x="3126096" y="2386619"/>
          <a:ext cx="5827403" cy="9926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6" name="Chart 65"/>
          <p:cNvGraphicFramePr/>
          <p:nvPr>
            <p:extLst>
              <p:ext uri="{D42A27DB-BD31-4B8C-83A1-F6EECF244321}">
                <p14:modId xmlns:p14="http://schemas.microsoft.com/office/powerpoint/2010/main" val="3008558592"/>
              </p:ext>
            </p:extLst>
          </p:nvPr>
        </p:nvGraphicFramePr>
        <p:xfrm>
          <a:off x="3126096" y="3305958"/>
          <a:ext cx="5827403" cy="128890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30201" y="727286"/>
            <a:ext cx="8813799" cy="558801"/>
          </a:xfrm>
        </p:spPr>
        <p:txBody>
          <a:bodyPr/>
          <a:lstStyle/>
          <a:p>
            <a:r>
              <a:rPr lang="en-GB" sz="2100" dirty="0" smtClean="0"/>
              <a:t>Day trippers’ nights and spend per visit</a:t>
            </a:r>
            <a:endParaRPr lang="en-GB" sz="2100" dirty="0"/>
          </a:p>
        </p:txBody>
      </p:sp>
      <p:sp>
        <p:nvSpPr>
          <p:cNvPr id="14" name="Text Placeholder 5"/>
          <p:cNvSpPr txBox="1">
            <a:spLocks/>
          </p:cNvSpPr>
          <p:nvPr/>
        </p:nvSpPr>
        <p:spPr>
          <a:xfrm>
            <a:off x="378821" y="1647428"/>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sp>
        <p:nvSpPr>
          <p:cNvPr id="16" name="Text Placeholder 6"/>
          <p:cNvSpPr>
            <a:spLocks noGrp="1"/>
          </p:cNvSpPr>
          <p:nvPr>
            <p:ph type="body" sz="quarter" idx="13"/>
          </p:nvPr>
        </p:nvSpPr>
        <p:spPr>
          <a:xfrm>
            <a:off x="685796" y="6396162"/>
            <a:ext cx="2440301" cy="274638"/>
          </a:xfrm>
        </p:spPr>
        <p:txBody>
          <a:bodyPr/>
          <a:lstStyle/>
          <a:p>
            <a:r>
              <a:rPr lang="en-GB" sz="1000" dirty="0" smtClean="0"/>
              <a:t>Day trip market size &amp; profile</a:t>
            </a:r>
            <a:endParaRPr lang="en-GB" sz="1000" dirty="0"/>
          </a:p>
        </p:txBody>
      </p:sp>
      <p:sp>
        <p:nvSpPr>
          <p:cNvPr id="5" name="TextBox 4"/>
          <p:cNvSpPr txBox="1"/>
          <p:nvPr/>
        </p:nvSpPr>
        <p:spPr>
          <a:xfrm>
            <a:off x="1152832" y="2113192"/>
            <a:ext cx="2008414" cy="276999"/>
          </a:xfrm>
          <a:prstGeom prst="rect">
            <a:avLst/>
          </a:prstGeom>
          <a:noFill/>
        </p:spPr>
        <p:txBody>
          <a:bodyPr wrap="square" rtlCol="0">
            <a:spAutoFit/>
          </a:bodyPr>
          <a:lstStyle/>
          <a:p>
            <a:pPr algn="r"/>
            <a:r>
              <a:rPr lang="en-GB" sz="1200" b="1" dirty="0" smtClean="0"/>
              <a:t>Nights per visit</a:t>
            </a:r>
            <a:endParaRPr lang="en-GB" sz="1200" b="1" dirty="0"/>
          </a:p>
        </p:txBody>
      </p:sp>
      <p:sp>
        <p:nvSpPr>
          <p:cNvPr id="11" name="TextBox 10"/>
          <p:cNvSpPr txBox="1"/>
          <p:nvPr/>
        </p:nvSpPr>
        <p:spPr>
          <a:xfrm>
            <a:off x="1152832" y="2890460"/>
            <a:ext cx="2008414" cy="276999"/>
          </a:xfrm>
          <a:prstGeom prst="rect">
            <a:avLst/>
          </a:prstGeom>
          <a:noFill/>
        </p:spPr>
        <p:txBody>
          <a:bodyPr wrap="square" rtlCol="0">
            <a:spAutoFit/>
          </a:bodyPr>
          <a:lstStyle/>
          <a:p>
            <a:pPr algn="r"/>
            <a:r>
              <a:rPr lang="en-GB" sz="1200" b="1" dirty="0" smtClean="0"/>
              <a:t>Spend per visit</a:t>
            </a:r>
            <a:endParaRPr lang="en-GB" sz="1200" b="1" dirty="0"/>
          </a:p>
        </p:txBody>
      </p:sp>
      <p:sp>
        <p:nvSpPr>
          <p:cNvPr id="12" name="TextBox 11"/>
          <p:cNvSpPr txBox="1"/>
          <p:nvPr/>
        </p:nvSpPr>
        <p:spPr>
          <a:xfrm>
            <a:off x="1152832" y="3809694"/>
            <a:ext cx="2008414" cy="276999"/>
          </a:xfrm>
          <a:prstGeom prst="rect">
            <a:avLst/>
          </a:prstGeom>
          <a:noFill/>
        </p:spPr>
        <p:txBody>
          <a:bodyPr wrap="square" rtlCol="0">
            <a:spAutoFit/>
          </a:bodyPr>
          <a:lstStyle/>
          <a:p>
            <a:pPr algn="r"/>
            <a:r>
              <a:rPr lang="en-GB" sz="1200" b="1" dirty="0" smtClean="0"/>
              <a:t>Spend per night</a:t>
            </a:r>
            <a:endParaRPr lang="en-GB" sz="1200" b="1" dirty="0"/>
          </a:p>
        </p:txBody>
      </p:sp>
      <p:sp>
        <p:nvSpPr>
          <p:cNvPr id="17" name="TextBox 16"/>
          <p:cNvSpPr txBox="1"/>
          <p:nvPr/>
        </p:nvSpPr>
        <p:spPr>
          <a:xfrm>
            <a:off x="4350739" y="1172664"/>
            <a:ext cx="1078646" cy="461665"/>
          </a:xfrm>
          <a:prstGeom prst="rect">
            <a:avLst/>
          </a:prstGeom>
          <a:noFill/>
        </p:spPr>
        <p:txBody>
          <a:bodyPr wrap="square" rtlCol="0">
            <a:spAutoFit/>
          </a:bodyPr>
          <a:lstStyle/>
          <a:p>
            <a:pPr algn="ctr"/>
            <a:r>
              <a:rPr lang="en-GB" sz="1200" b="1" dirty="0" smtClean="0"/>
              <a:t>Holiday visitors</a:t>
            </a:r>
            <a:endParaRPr lang="en-GB" sz="1200" b="1" dirty="0"/>
          </a:p>
        </p:txBody>
      </p:sp>
      <p:sp>
        <p:nvSpPr>
          <p:cNvPr id="18" name="TextBox 17"/>
          <p:cNvSpPr txBox="1"/>
          <p:nvPr/>
        </p:nvSpPr>
        <p:spPr>
          <a:xfrm>
            <a:off x="5531644" y="1172664"/>
            <a:ext cx="852483" cy="461665"/>
          </a:xfrm>
          <a:prstGeom prst="rect">
            <a:avLst/>
          </a:prstGeom>
          <a:noFill/>
        </p:spPr>
        <p:txBody>
          <a:bodyPr wrap="square" rtlCol="0">
            <a:spAutoFit/>
          </a:bodyPr>
          <a:lstStyle/>
          <a:p>
            <a:pPr algn="ctr"/>
            <a:r>
              <a:rPr lang="en-GB" sz="1200" b="1" dirty="0" smtClean="0"/>
              <a:t>VFR visitors</a:t>
            </a:r>
            <a:endParaRPr lang="en-GB" sz="1200" b="1" dirty="0"/>
          </a:p>
        </p:txBody>
      </p:sp>
      <p:sp>
        <p:nvSpPr>
          <p:cNvPr id="20" name="TextBox 19"/>
          <p:cNvSpPr txBox="1"/>
          <p:nvPr/>
        </p:nvSpPr>
        <p:spPr>
          <a:xfrm>
            <a:off x="6543295" y="1172664"/>
            <a:ext cx="1072404" cy="461665"/>
          </a:xfrm>
          <a:prstGeom prst="rect">
            <a:avLst/>
          </a:prstGeom>
          <a:noFill/>
        </p:spPr>
        <p:txBody>
          <a:bodyPr wrap="square" rtlCol="0">
            <a:spAutoFit/>
          </a:bodyPr>
          <a:lstStyle/>
          <a:p>
            <a:pPr algn="ctr"/>
            <a:r>
              <a:rPr lang="en-GB" sz="1200" b="1" dirty="0" smtClean="0"/>
              <a:t>Business visitors</a:t>
            </a:r>
            <a:endParaRPr lang="en-GB" sz="1200" b="1" dirty="0"/>
          </a:p>
        </p:txBody>
      </p:sp>
      <p:sp>
        <p:nvSpPr>
          <p:cNvPr id="41" name="TextBox 40"/>
          <p:cNvSpPr txBox="1"/>
          <p:nvPr/>
        </p:nvSpPr>
        <p:spPr>
          <a:xfrm>
            <a:off x="3272093" y="1172664"/>
            <a:ext cx="1078646" cy="461665"/>
          </a:xfrm>
          <a:prstGeom prst="rect">
            <a:avLst/>
          </a:prstGeom>
          <a:noFill/>
        </p:spPr>
        <p:txBody>
          <a:bodyPr wrap="square" rtlCol="0">
            <a:spAutoFit/>
          </a:bodyPr>
          <a:lstStyle/>
          <a:p>
            <a:pPr algn="ctr"/>
            <a:r>
              <a:rPr lang="en-GB" sz="1200" b="1" dirty="0" smtClean="0"/>
              <a:t>All</a:t>
            </a:r>
          </a:p>
          <a:p>
            <a:pPr algn="ctr"/>
            <a:r>
              <a:rPr lang="en-GB" sz="1200" b="1" dirty="0" smtClean="0"/>
              <a:t>visitors</a:t>
            </a:r>
            <a:endParaRPr lang="en-GB" sz="1200" b="1" dirty="0"/>
          </a:p>
        </p:txBody>
      </p:sp>
      <p:sp>
        <p:nvSpPr>
          <p:cNvPr id="47" name="TextBox 46"/>
          <p:cNvSpPr txBox="1"/>
          <p:nvPr/>
        </p:nvSpPr>
        <p:spPr>
          <a:xfrm>
            <a:off x="7603692" y="1172664"/>
            <a:ext cx="1194525" cy="461665"/>
          </a:xfrm>
          <a:prstGeom prst="rect">
            <a:avLst/>
          </a:prstGeom>
          <a:noFill/>
        </p:spPr>
        <p:txBody>
          <a:bodyPr wrap="square" rtlCol="0">
            <a:spAutoFit/>
          </a:bodyPr>
          <a:lstStyle/>
          <a:p>
            <a:pPr algn="ctr"/>
            <a:r>
              <a:rPr lang="en-GB" sz="1200" b="1" dirty="0" smtClean="0"/>
              <a:t>Study/</a:t>
            </a:r>
          </a:p>
          <a:p>
            <a:pPr algn="ctr"/>
            <a:r>
              <a:rPr lang="en-GB" sz="1200" b="1" dirty="0" smtClean="0"/>
              <a:t>Miscellaneous</a:t>
            </a:r>
            <a:endParaRPr lang="en-GB" sz="1200" b="1" dirty="0"/>
          </a:p>
        </p:txBody>
      </p:sp>
      <p:cxnSp>
        <p:nvCxnSpPr>
          <p:cNvPr id="61" name="Straight Connector 60"/>
          <p:cNvCxnSpPr/>
          <p:nvPr/>
        </p:nvCxnSpPr>
        <p:spPr>
          <a:xfrm flipV="1">
            <a:off x="4350739" y="1684612"/>
            <a:ext cx="11466" cy="2712128"/>
          </a:xfrm>
          <a:prstGeom prst="line">
            <a:avLst/>
          </a:prstGeom>
          <a:ln w="9525">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9" name="Chart 8"/>
          <p:cNvGraphicFramePr/>
          <p:nvPr>
            <p:extLst>
              <p:ext uri="{D42A27DB-BD31-4B8C-83A1-F6EECF244321}">
                <p14:modId xmlns:p14="http://schemas.microsoft.com/office/powerpoint/2010/main" val="2284048466"/>
              </p:ext>
            </p:extLst>
          </p:nvPr>
        </p:nvGraphicFramePr>
        <p:xfrm>
          <a:off x="3126259" y="1549933"/>
          <a:ext cx="5827403" cy="992686"/>
        </p:xfrm>
        <a:graphic>
          <a:graphicData uri="http://schemas.openxmlformats.org/drawingml/2006/chart">
            <c:chart xmlns:c="http://schemas.openxmlformats.org/drawingml/2006/chart" xmlns:r="http://schemas.openxmlformats.org/officeDocument/2006/relationships" r:id="rId4"/>
          </a:graphicData>
        </a:graphic>
      </p:graphicFrame>
      <p:cxnSp>
        <p:nvCxnSpPr>
          <p:cNvPr id="67" name="Straight Connector 66"/>
          <p:cNvCxnSpPr/>
          <p:nvPr/>
        </p:nvCxnSpPr>
        <p:spPr>
          <a:xfrm flipV="1">
            <a:off x="5519897" y="1684612"/>
            <a:ext cx="11466" cy="2712128"/>
          </a:xfrm>
          <a:prstGeom prst="line">
            <a:avLst/>
          </a:prstGeom>
          <a:ln w="9525">
            <a:prstDash val="dash"/>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6543295" y="1684612"/>
            <a:ext cx="11466" cy="2712128"/>
          </a:xfrm>
          <a:prstGeom prst="line">
            <a:avLst/>
          </a:prstGeom>
          <a:ln w="9525">
            <a:prstDash val="dash"/>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7712453" y="1684612"/>
            <a:ext cx="11466" cy="2712128"/>
          </a:xfrm>
          <a:prstGeom prst="line">
            <a:avLst/>
          </a:prstGeom>
          <a:ln w="9525">
            <a:prstDash val="dash"/>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3363533" y="2693975"/>
            <a:ext cx="263214" cy="276999"/>
          </a:xfrm>
          <a:prstGeom prst="rect">
            <a:avLst/>
          </a:prstGeom>
          <a:noFill/>
        </p:spPr>
        <p:txBody>
          <a:bodyPr wrap="none" rtlCol="0">
            <a:spAutoFit/>
          </a:bodyPr>
          <a:lstStyle/>
          <a:p>
            <a:r>
              <a:rPr lang="en-US" sz="1200" dirty="0" smtClean="0"/>
              <a:t>£</a:t>
            </a:r>
            <a:endParaRPr lang="en-GB" sz="1200" dirty="0"/>
          </a:p>
        </p:txBody>
      </p:sp>
      <p:sp>
        <p:nvSpPr>
          <p:cNvPr id="22" name="TextBox 21"/>
          <p:cNvSpPr txBox="1"/>
          <p:nvPr/>
        </p:nvSpPr>
        <p:spPr>
          <a:xfrm>
            <a:off x="4464982" y="2671115"/>
            <a:ext cx="263214" cy="276999"/>
          </a:xfrm>
          <a:prstGeom prst="rect">
            <a:avLst/>
          </a:prstGeom>
          <a:noFill/>
        </p:spPr>
        <p:txBody>
          <a:bodyPr wrap="none" rtlCol="0">
            <a:spAutoFit/>
          </a:bodyPr>
          <a:lstStyle/>
          <a:p>
            <a:r>
              <a:rPr lang="en-US" sz="1200" dirty="0" smtClean="0"/>
              <a:t>£</a:t>
            </a:r>
            <a:endParaRPr lang="en-GB" sz="1200" dirty="0"/>
          </a:p>
        </p:txBody>
      </p:sp>
      <p:sp>
        <p:nvSpPr>
          <p:cNvPr id="23" name="TextBox 22"/>
          <p:cNvSpPr txBox="1"/>
          <p:nvPr/>
        </p:nvSpPr>
        <p:spPr>
          <a:xfrm>
            <a:off x="5580857" y="2778917"/>
            <a:ext cx="263214" cy="276999"/>
          </a:xfrm>
          <a:prstGeom prst="rect">
            <a:avLst/>
          </a:prstGeom>
          <a:noFill/>
        </p:spPr>
        <p:txBody>
          <a:bodyPr wrap="none" rtlCol="0">
            <a:spAutoFit/>
          </a:bodyPr>
          <a:lstStyle/>
          <a:p>
            <a:r>
              <a:rPr lang="en-US" sz="1200" dirty="0" smtClean="0"/>
              <a:t>£</a:t>
            </a:r>
            <a:endParaRPr lang="en-GB" sz="1200" dirty="0"/>
          </a:p>
        </p:txBody>
      </p:sp>
      <p:sp>
        <p:nvSpPr>
          <p:cNvPr id="24" name="TextBox 23"/>
          <p:cNvSpPr txBox="1"/>
          <p:nvPr/>
        </p:nvSpPr>
        <p:spPr>
          <a:xfrm>
            <a:off x="6646201" y="2585660"/>
            <a:ext cx="263214" cy="276999"/>
          </a:xfrm>
          <a:prstGeom prst="rect">
            <a:avLst/>
          </a:prstGeom>
          <a:noFill/>
        </p:spPr>
        <p:txBody>
          <a:bodyPr wrap="none" rtlCol="0">
            <a:spAutoFit/>
          </a:bodyPr>
          <a:lstStyle/>
          <a:p>
            <a:r>
              <a:rPr lang="en-US" sz="1200" dirty="0" smtClean="0"/>
              <a:t>£</a:t>
            </a:r>
            <a:endParaRPr lang="en-GB" sz="1200" dirty="0"/>
          </a:p>
        </p:txBody>
      </p:sp>
      <p:sp>
        <p:nvSpPr>
          <p:cNvPr id="25" name="TextBox 24"/>
          <p:cNvSpPr txBox="1"/>
          <p:nvPr/>
        </p:nvSpPr>
        <p:spPr>
          <a:xfrm>
            <a:off x="7762019" y="2481658"/>
            <a:ext cx="263214" cy="276999"/>
          </a:xfrm>
          <a:prstGeom prst="rect">
            <a:avLst/>
          </a:prstGeom>
          <a:noFill/>
        </p:spPr>
        <p:txBody>
          <a:bodyPr wrap="none" rtlCol="0">
            <a:spAutoFit/>
          </a:bodyPr>
          <a:lstStyle/>
          <a:p>
            <a:r>
              <a:rPr lang="en-US" sz="1200" dirty="0" smtClean="0"/>
              <a:t>£</a:t>
            </a:r>
            <a:endParaRPr lang="en-GB" sz="1200" dirty="0"/>
          </a:p>
        </p:txBody>
      </p:sp>
      <p:sp>
        <p:nvSpPr>
          <p:cNvPr id="26" name="Text Placeholder 5"/>
          <p:cNvSpPr txBox="1">
            <a:spLocks/>
          </p:cNvSpPr>
          <p:nvPr/>
        </p:nvSpPr>
        <p:spPr>
          <a:xfrm>
            <a:off x="439500" y="4688787"/>
            <a:ext cx="8424992" cy="18520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300" dirty="0" smtClean="0">
                <a:solidFill>
                  <a:srgbClr val="120742"/>
                </a:solidFill>
              </a:rPr>
              <a:t>On average, overseas day-trip visitors stayed 9.0 nights in the UK during their visit, with each spending £78 pounds per night. This amounts to £702 spent by day-trippers during their stay in the UK.</a:t>
            </a:r>
          </a:p>
          <a:p>
            <a:pPr marL="0" indent="0" algn="just">
              <a:buNone/>
            </a:pPr>
            <a:r>
              <a:rPr lang="en-US" sz="1300" dirty="0" smtClean="0">
                <a:solidFill>
                  <a:srgbClr val="120742"/>
                </a:solidFill>
              </a:rPr>
              <a:t>Study/Miscellaneous day trippers stay the most number of nights (12.3 nights) during their visit, followed by VFR (visiting friends or relatives), holiday and business visitors. Study/Miscellaneous visitors also have the highest spend (£1,300) whilst in the UK compared with other audiences. However, business visitors show a higher expenditure per night (£147). </a:t>
            </a:r>
          </a:p>
          <a:p>
            <a:pPr marL="0" indent="0" algn="just">
              <a:buNone/>
            </a:pPr>
            <a:r>
              <a:rPr lang="en-US" sz="1300" dirty="0" smtClean="0">
                <a:solidFill>
                  <a:srgbClr val="120742"/>
                </a:solidFill>
              </a:rPr>
              <a:t>Overall, VFR day-trippers are the least likely to spend during their visit to the UK (£47 per night; £467 per visit) compared to other visitor types.</a:t>
            </a:r>
            <a:endParaRPr lang="en-US" sz="1300" dirty="0">
              <a:solidFill>
                <a:srgbClr val="120742"/>
              </a:solidFill>
            </a:endParaRPr>
          </a:p>
        </p:txBody>
      </p:sp>
      <p:sp>
        <p:nvSpPr>
          <p:cNvPr id="27" name="TextBox 26"/>
          <p:cNvSpPr txBox="1"/>
          <p:nvPr/>
        </p:nvSpPr>
        <p:spPr>
          <a:xfrm>
            <a:off x="3394013" y="3578415"/>
            <a:ext cx="263214" cy="276999"/>
          </a:xfrm>
          <a:prstGeom prst="rect">
            <a:avLst/>
          </a:prstGeom>
          <a:noFill/>
        </p:spPr>
        <p:txBody>
          <a:bodyPr wrap="none" rtlCol="0">
            <a:spAutoFit/>
          </a:bodyPr>
          <a:lstStyle/>
          <a:p>
            <a:r>
              <a:rPr lang="en-US" sz="1200" dirty="0" smtClean="0"/>
              <a:t>£</a:t>
            </a:r>
            <a:endParaRPr lang="en-GB" sz="1200" dirty="0"/>
          </a:p>
        </p:txBody>
      </p:sp>
      <p:sp>
        <p:nvSpPr>
          <p:cNvPr id="28" name="TextBox 27"/>
          <p:cNvSpPr txBox="1"/>
          <p:nvPr/>
        </p:nvSpPr>
        <p:spPr>
          <a:xfrm>
            <a:off x="4508499" y="3539794"/>
            <a:ext cx="263214" cy="276999"/>
          </a:xfrm>
          <a:prstGeom prst="rect">
            <a:avLst/>
          </a:prstGeom>
          <a:noFill/>
        </p:spPr>
        <p:txBody>
          <a:bodyPr wrap="none" rtlCol="0">
            <a:spAutoFit/>
          </a:bodyPr>
          <a:lstStyle/>
          <a:p>
            <a:r>
              <a:rPr lang="en-US" sz="1200" dirty="0" smtClean="0"/>
              <a:t>£</a:t>
            </a:r>
            <a:endParaRPr lang="en-GB" sz="1200" dirty="0"/>
          </a:p>
        </p:txBody>
      </p:sp>
      <p:sp>
        <p:nvSpPr>
          <p:cNvPr id="29" name="TextBox 28"/>
          <p:cNvSpPr txBox="1"/>
          <p:nvPr/>
        </p:nvSpPr>
        <p:spPr>
          <a:xfrm>
            <a:off x="5618957" y="3639888"/>
            <a:ext cx="263214" cy="276999"/>
          </a:xfrm>
          <a:prstGeom prst="rect">
            <a:avLst/>
          </a:prstGeom>
          <a:noFill/>
        </p:spPr>
        <p:txBody>
          <a:bodyPr wrap="none" rtlCol="0">
            <a:spAutoFit/>
          </a:bodyPr>
          <a:lstStyle/>
          <a:p>
            <a:r>
              <a:rPr lang="en-US" sz="1200" dirty="0" smtClean="0"/>
              <a:t>£</a:t>
            </a:r>
            <a:endParaRPr lang="en-GB" sz="1200" dirty="0"/>
          </a:p>
        </p:txBody>
      </p:sp>
      <p:sp>
        <p:nvSpPr>
          <p:cNvPr id="30" name="TextBox 29"/>
          <p:cNvSpPr txBox="1"/>
          <p:nvPr/>
        </p:nvSpPr>
        <p:spPr>
          <a:xfrm>
            <a:off x="6689481" y="3447529"/>
            <a:ext cx="263214" cy="276999"/>
          </a:xfrm>
          <a:prstGeom prst="rect">
            <a:avLst/>
          </a:prstGeom>
          <a:noFill/>
        </p:spPr>
        <p:txBody>
          <a:bodyPr wrap="none" rtlCol="0">
            <a:spAutoFit/>
          </a:bodyPr>
          <a:lstStyle/>
          <a:p>
            <a:r>
              <a:rPr lang="en-US" sz="1200" dirty="0" smtClean="0"/>
              <a:t>£</a:t>
            </a:r>
            <a:endParaRPr lang="en-GB" sz="1200" dirty="0"/>
          </a:p>
        </p:txBody>
      </p:sp>
      <p:sp>
        <p:nvSpPr>
          <p:cNvPr id="31" name="TextBox 30"/>
          <p:cNvSpPr txBox="1"/>
          <p:nvPr/>
        </p:nvSpPr>
        <p:spPr>
          <a:xfrm>
            <a:off x="7800119" y="3516935"/>
            <a:ext cx="263214" cy="276999"/>
          </a:xfrm>
          <a:prstGeom prst="rect">
            <a:avLst/>
          </a:prstGeom>
          <a:noFill/>
        </p:spPr>
        <p:txBody>
          <a:bodyPr wrap="none" rtlCol="0">
            <a:spAutoFit/>
          </a:bodyPr>
          <a:lstStyle/>
          <a:p>
            <a:r>
              <a:rPr lang="en-US" sz="1200" dirty="0" smtClean="0"/>
              <a:t>£</a:t>
            </a:r>
            <a:endParaRPr lang="en-GB" sz="1200" dirty="0"/>
          </a:p>
        </p:txBody>
      </p:sp>
    </p:spTree>
    <p:extLst>
      <p:ext uri="{BB962C8B-B14F-4D97-AF65-F5344CB8AC3E}">
        <p14:creationId xmlns:p14="http://schemas.microsoft.com/office/powerpoint/2010/main" val="3629035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1" y="750146"/>
            <a:ext cx="8813799" cy="558801"/>
          </a:xfrm>
        </p:spPr>
        <p:txBody>
          <a:bodyPr/>
          <a:lstStyle/>
          <a:p>
            <a:r>
              <a:rPr lang="en-GB" sz="2100" dirty="0" smtClean="0"/>
              <a:t>Profile summary of overseas ‘day trippers’ by visitor purpose</a:t>
            </a:r>
            <a:endParaRPr lang="en-GB" sz="2100" dirty="0"/>
          </a:p>
        </p:txBody>
      </p:sp>
      <p:sp>
        <p:nvSpPr>
          <p:cNvPr id="13" name="Text Placeholder 5"/>
          <p:cNvSpPr txBox="1">
            <a:spLocks/>
          </p:cNvSpPr>
          <p:nvPr/>
        </p:nvSpPr>
        <p:spPr>
          <a:xfrm>
            <a:off x="330201" y="1328334"/>
            <a:ext cx="8424992"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The profile of day-tripper varies significantly across different visitor purposes.  Gender is split fairly evenly, although business day trippers are significantly more likely to be male.  Business visitors are also significantly more likely to be aged 35-54, whilst those visiting for study/misc. are significantly more likely to be aged 16-34.</a:t>
            </a:r>
          </a:p>
        </p:txBody>
      </p:sp>
      <p:sp>
        <p:nvSpPr>
          <p:cNvPr id="16" name="Text Placeholder 6"/>
          <p:cNvSpPr>
            <a:spLocks noGrp="1"/>
          </p:cNvSpPr>
          <p:nvPr>
            <p:ph type="body" sz="quarter" idx="13"/>
          </p:nvPr>
        </p:nvSpPr>
        <p:spPr>
          <a:xfrm>
            <a:off x="685796" y="6396162"/>
            <a:ext cx="2440301" cy="274638"/>
          </a:xfrm>
        </p:spPr>
        <p:txBody>
          <a:bodyPr/>
          <a:lstStyle/>
          <a:p>
            <a:r>
              <a:rPr lang="en-GB" sz="1000" dirty="0" smtClean="0"/>
              <a:t>Day trip market size &amp; profile</a:t>
            </a:r>
            <a:endParaRPr lang="en-GB" sz="1000" dirty="0"/>
          </a:p>
        </p:txBody>
      </p:sp>
      <p:graphicFrame>
        <p:nvGraphicFramePr>
          <p:cNvPr id="26" name="Picture Placeholder 7"/>
          <p:cNvGraphicFramePr>
            <a:graphicFrameLocks/>
          </p:cNvGraphicFramePr>
          <p:nvPr>
            <p:extLst>
              <p:ext uri="{D42A27DB-BD31-4B8C-83A1-F6EECF244321}">
                <p14:modId xmlns:p14="http://schemas.microsoft.com/office/powerpoint/2010/main" val="61786531"/>
              </p:ext>
            </p:extLst>
          </p:nvPr>
        </p:nvGraphicFramePr>
        <p:xfrm>
          <a:off x="2222500" y="2349751"/>
          <a:ext cx="2429497" cy="1993061"/>
        </p:xfrm>
        <a:graphic>
          <a:graphicData uri="http://schemas.openxmlformats.org/drawingml/2006/chart">
            <c:chart xmlns:c="http://schemas.openxmlformats.org/drawingml/2006/chart" xmlns:r="http://schemas.openxmlformats.org/officeDocument/2006/relationships" r:id="rId2"/>
          </a:graphicData>
        </a:graphic>
      </p:graphicFrame>
      <p:sp>
        <p:nvSpPr>
          <p:cNvPr id="27" name="Title 1"/>
          <p:cNvSpPr txBox="1">
            <a:spLocks/>
          </p:cNvSpPr>
          <p:nvPr/>
        </p:nvSpPr>
        <p:spPr>
          <a:xfrm>
            <a:off x="3335944" y="2137274"/>
            <a:ext cx="50199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Age</a:t>
            </a:r>
            <a:endParaRPr lang="en-GB" sz="1000" b="1" dirty="0"/>
          </a:p>
        </p:txBody>
      </p:sp>
      <p:graphicFrame>
        <p:nvGraphicFramePr>
          <p:cNvPr id="28" name="Picture Placeholder 7"/>
          <p:cNvGraphicFramePr>
            <a:graphicFrameLocks/>
          </p:cNvGraphicFramePr>
          <p:nvPr>
            <p:extLst>
              <p:ext uri="{D42A27DB-BD31-4B8C-83A1-F6EECF244321}">
                <p14:modId xmlns:p14="http://schemas.microsoft.com/office/powerpoint/2010/main" val="3202781917"/>
              </p:ext>
            </p:extLst>
          </p:nvPr>
        </p:nvGraphicFramePr>
        <p:xfrm>
          <a:off x="265960" y="2349751"/>
          <a:ext cx="2335799" cy="1993061"/>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1"/>
          <p:cNvSpPr txBox="1">
            <a:spLocks/>
          </p:cNvSpPr>
          <p:nvPr/>
        </p:nvSpPr>
        <p:spPr>
          <a:xfrm>
            <a:off x="1285493" y="2137274"/>
            <a:ext cx="67491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Gender</a:t>
            </a:r>
            <a:endParaRPr lang="en-GB" sz="1000" b="1" dirty="0"/>
          </a:p>
        </p:txBody>
      </p:sp>
      <p:graphicFrame>
        <p:nvGraphicFramePr>
          <p:cNvPr id="32" name="Picture Placeholder 7"/>
          <p:cNvGraphicFramePr>
            <a:graphicFrameLocks/>
          </p:cNvGraphicFramePr>
          <p:nvPr>
            <p:extLst>
              <p:ext uri="{D42A27DB-BD31-4B8C-83A1-F6EECF244321}">
                <p14:modId xmlns:p14="http://schemas.microsoft.com/office/powerpoint/2010/main" val="6126511"/>
              </p:ext>
            </p:extLst>
          </p:nvPr>
        </p:nvGraphicFramePr>
        <p:xfrm>
          <a:off x="4542697" y="2360136"/>
          <a:ext cx="2358846" cy="1982675"/>
        </p:xfrm>
        <a:graphic>
          <a:graphicData uri="http://schemas.openxmlformats.org/drawingml/2006/chart">
            <c:chart xmlns:c="http://schemas.openxmlformats.org/drawingml/2006/chart" xmlns:r="http://schemas.openxmlformats.org/officeDocument/2006/relationships" r:id="rId4"/>
          </a:graphicData>
        </a:graphic>
      </p:graphicFrame>
      <p:sp>
        <p:nvSpPr>
          <p:cNvPr id="33" name="Title 1"/>
          <p:cNvSpPr txBox="1">
            <a:spLocks/>
          </p:cNvSpPr>
          <p:nvPr/>
        </p:nvSpPr>
        <p:spPr>
          <a:xfrm>
            <a:off x="5016137" y="2137274"/>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UK Arrival Mode</a:t>
            </a:r>
            <a:endParaRPr lang="en-GB" sz="1000" b="1" dirty="0"/>
          </a:p>
        </p:txBody>
      </p:sp>
      <p:cxnSp>
        <p:nvCxnSpPr>
          <p:cNvPr id="34" name="Straight Connector 33"/>
          <p:cNvCxnSpPr/>
          <p:nvPr/>
        </p:nvCxnSpPr>
        <p:spPr>
          <a:xfrm>
            <a:off x="2441948" y="2443360"/>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493246" y="2443360"/>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8" name="Picture Placeholder 7"/>
          <p:cNvGraphicFramePr>
            <a:graphicFrameLocks/>
          </p:cNvGraphicFramePr>
          <p:nvPr>
            <p:extLst>
              <p:ext uri="{D42A27DB-BD31-4B8C-83A1-F6EECF244321}">
                <p14:modId xmlns:p14="http://schemas.microsoft.com/office/powerpoint/2010/main" val="130451870"/>
              </p:ext>
            </p:extLst>
          </p:nvPr>
        </p:nvGraphicFramePr>
        <p:xfrm>
          <a:off x="6618519" y="2360136"/>
          <a:ext cx="2403561" cy="2068775"/>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p:cNvSpPr txBox="1">
            <a:spLocks/>
          </p:cNvSpPr>
          <p:nvPr/>
        </p:nvSpPr>
        <p:spPr>
          <a:xfrm>
            <a:off x="7441293" y="2139935"/>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Duration</a:t>
            </a:r>
            <a:endParaRPr lang="en-GB" sz="1000" b="1" dirty="0"/>
          </a:p>
        </p:txBody>
      </p:sp>
      <p:cxnSp>
        <p:nvCxnSpPr>
          <p:cNvPr id="20" name="Straight Connector 19"/>
          <p:cNvCxnSpPr/>
          <p:nvPr/>
        </p:nvCxnSpPr>
        <p:spPr>
          <a:xfrm>
            <a:off x="6781609" y="2443360"/>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21" name="Picture Placeholder 7"/>
          <p:cNvGraphicFramePr>
            <a:graphicFrameLocks/>
          </p:cNvGraphicFramePr>
          <p:nvPr>
            <p:extLst>
              <p:ext uri="{D42A27DB-BD31-4B8C-83A1-F6EECF244321}">
                <p14:modId xmlns:p14="http://schemas.microsoft.com/office/powerpoint/2010/main" val="3749424125"/>
              </p:ext>
            </p:extLst>
          </p:nvPr>
        </p:nvGraphicFramePr>
        <p:xfrm>
          <a:off x="433734" y="4648299"/>
          <a:ext cx="4016428" cy="125939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Picture Placeholder 7"/>
          <p:cNvGraphicFramePr>
            <a:graphicFrameLocks/>
          </p:cNvGraphicFramePr>
          <p:nvPr>
            <p:extLst>
              <p:ext uri="{D42A27DB-BD31-4B8C-83A1-F6EECF244321}">
                <p14:modId xmlns:p14="http://schemas.microsoft.com/office/powerpoint/2010/main" val="2441269340"/>
              </p:ext>
            </p:extLst>
          </p:nvPr>
        </p:nvGraphicFramePr>
        <p:xfrm>
          <a:off x="4493246" y="4514250"/>
          <a:ext cx="2408297" cy="1914611"/>
        </p:xfrm>
        <a:graphic>
          <a:graphicData uri="http://schemas.openxmlformats.org/drawingml/2006/chart">
            <c:chart xmlns:c="http://schemas.openxmlformats.org/drawingml/2006/chart" xmlns:r="http://schemas.openxmlformats.org/officeDocument/2006/relationships" r:id="rId7"/>
          </a:graphicData>
        </a:graphic>
      </p:graphicFrame>
      <p:sp>
        <p:nvSpPr>
          <p:cNvPr id="23" name="Title 1"/>
          <p:cNvSpPr txBox="1">
            <a:spLocks/>
          </p:cNvSpPr>
          <p:nvPr/>
        </p:nvSpPr>
        <p:spPr>
          <a:xfrm>
            <a:off x="1931281" y="4382824"/>
            <a:ext cx="1210772"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Source Markets</a:t>
            </a:r>
            <a:endParaRPr lang="en-GB" sz="1000" b="1" dirty="0"/>
          </a:p>
        </p:txBody>
      </p:sp>
      <p:sp>
        <p:nvSpPr>
          <p:cNvPr id="24" name="Title 1"/>
          <p:cNvSpPr txBox="1">
            <a:spLocks/>
          </p:cNvSpPr>
          <p:nvPr/>
        </p:nvSpPr>
        <p:spPr>
          <a:xfrm>
            <a:off x="5282838" y="4382824"/>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Seasonality</a:t>
            </a:r>
            <a:endParaRPr lang="en-GB" sz="1000" b="1" dirty="0"/>
          </a:p>
        </p:txBody>
      </p:sp>
      <p:cxnSp>
        <p:nvCxnSpPr>
          <p:cNvPr id="25" name="Straight Connector 24"/>
          <p:cNvCxnSpPr/>
          <p:nvPr/>
        </p:nvCxnSpPr>
        <p:spPr>
          <a:xfrm>
            <a:off x="4493246" y="4568611"/>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793025" y="4568611"/>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31" name="Picture Placeholder 7"/>
          <p:cNvGraphicFramePr>
            <a:graphicFrameLocks/>
          </p:cNvGraphicFramePr>
          <p:nvPr>
            <p:extLst>
              <p:ext uri="{D42A27DB-BD31-4B8C-83A1-F6EECF244321}">
                <p14:modId xmlns:p14="http://schemas.microsoft.com/office/powerpoint/2010/main" val="3225148412"/>
              </p:ext>
            </p:extLst>
          </p:nvPr>
        </p:nvGraphicFramePr>
        <p:xfrm>
          <a:off x="6781609" y="4542601"/>
          <a:ext cx="2362391" cy="1918335"/>
        </p:xfrm>
        <a:graphic>
          <a:graphicData uri="http://schemas.openxmlformats.org/drawingml/2006/chart">
            <c:chart xmlns:c="http://schemas.openxmlformats.org/drawingml/2006/chart" xmlns:r="http://schemas.openxmlformats.org/officeDocument/2006/relationships" r:id="rId8"/>
          </a:graphicData>
        </a:graphic>
      </p:graphicFrame>
      <p:sp>
        <p:nvSpPr>
          <p:cNvPr id="36" name="Title 1"/>
          <p:cNvSpPr txBox="1">
            <a:spLocks/>
          </p:cNvSpPr>
          <p:nvPr/>
        </p:nvSpPr>
        <p:spPr>
          <a:xfrm>
            <a:off x="7593873" y="4382824"/>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Type</a:t>
            </a:r>
            <a:endParaRPr lang="en-GB" sz="1000" b="1" dirty="0"/>
          </a:p>
        </p:txBody>
      </p:sp>
    </p:spTree>
    <p:extLst>
      <p:ext uri="{BB962C8B-B14F-4D97-AF65-F5344CB8AC3E}">
        <p14:creationId xmlns:p14="http://schemas.microsoft.com/office/powerpoint/2010/main" val="3446184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745" y="737806"/>
            <a:ext cx="9144000" cy="558801"/>
          </a:xfrm>
        </p:spPr>
        <p:txBody>
          <a:bodyPr/>
          <a:lstStyle/>
          <a:p>
            <a:r>
              <a:rPr lang="en-GB" sz="2100" dirty="0"/>
              <a:t>Top Cities/Towns visited on a day-trip by </a:t>
            </a:r>
            <a:r>
              <a:rPr lang="en-GB" sz="2100" dirty="0" smtClean="0"/>
              <a:t>all visitors </a:t>
            </a:r>
            <a:r>
              <a:rPr lang="en-GB" sz="2100" dirty="0"/>
              <a:t>(Top 60)</a:t>
            </a:r>
          </a:p>
        </p:txBody>
      </p:sp>
      <p:graphicFrame>
        <p:nvGraphicFramePr>
          <p:cNvPr id="6" name="Table Placeholder 5"/>
          <p:cNvGraphicFramePr>
            <a:graphicFrameLocks noGrp="1"/>
          </p:cNvGraphicFramePr>
          <p:nvPr>
            <p:ph type="tbl" sz="quarter" idx="10"/>
            <p:extLst>
              <p:ext uri="{D42A27DB-BD31-4B8C-83A1-F6EECF244321}">
                <p14:modId xmlns:p14="http://schemas.microsoft.com/office/powerpoint/2010/main" val="420881531"/>
              </p:ext>
            </p:extLst>
          </p:nvPr>
        </p:nvGraphicFramePr>
        <p:xfrm>
          <a:off x="352246" y="2130273"/>
          <a:ext cx="2497634" cy="3918207"/>
        </p:xfrm>
        <a:graphic>
          <a:graphicData uri="http://schemas.openxmlformats.org/drawingml/2006/table">
            <a:tbl>
              <a:tblPr firstRow="1" bandRow="1">
                <a:tableStyleId>{5C22544A-7EE6-4342-B048-85BDC9FD1C3A}</a:tableStyleId>
              </a:tblPr>
              <a:tblGrid>
                <a:gridCol w="1820496"/>
                <a:gridCol w="677138"/>
              </a:tblGrid>
              <a:tr h="452887">
                <a:tc gridSpan="2">
                  <a:txBody>
                    <a:bodyPr/>
                    <a:lstStyle/>
                    <a:p>
                      <a:pPr algn="ctr"/>
                      <a:r>
                        <a:rPr lang="en-GB" sz="1000" dirty="0" smtClean="0"/>
                        <a:t>All Visitors </a:t>
                      </a:r>
                    </a:p>
                    <a:p>
                      <a:pPr algn="ctr"/>
                      <a:r>
                        <a:rPr lang="en-GB" sz="1000" dirty="0" smtClean="0"/>
                        <a:t>(000s)</a:t>
                      </a:r>
                      <a:endParaRPr lang="en-GB"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a:p>
                  </a:txBody>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London</a:t>
                      </a: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1183</a:t>
                      </a:r>
                    </a:p>
                  </a:txBody>
                  <a:tcPr marL="9525" marR="9525" marT="9525" marB="0" anchor="b">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Windsor</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a:solidFill>
                            <a:schemeClr val="dk1"/>
                          </a:solidFill>
                          <a:effectLst/>
                          <a:latin typeface="+mn-lt"/>
                          <a:ea typeface="+mn-ea"/>
                          <a:cs typeface="+mn-cs"/>
                        </a:rPr>
                        <a:t>484</a:t>
                      </a:r>
                    </a:p>
                  </a:txBody>
                  <a:tcPr marL="9525" marR="9525" marT="9525" marB="0" anchor="b">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Brighton/Hove</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a:solidFill>
                            <a:schemeClr val="dk1"/>
                          </a:solidFill>
                          <a:effectLst/>
                          <a:latin typeface="+mn-lt"/>
                          <a:ea typeface="+mn-ea"/>
                          <a:cs typeface="+mn-cs"/>
                        </a:rPr>
                        <a:t>438</a:t>
                      </a:r>
                    </a:p>
                  </a:txBody>
                  <a:tcPr marL="9525" marR="9525" marT="9525" marB="0" anchor="b">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Oxford</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a:solidFill>
                            <a:schemeClr val="dk1"/>
                          </a:solidFill>
                          <a:effectLst/>
                          <a:latin typeface="+mn-lt"/>
                          <a:ea typeface="+mn-ea"/>
                          <a:cs typeface="+mn-cs"/>
                        </a:rPr>
                        <a:t>423</a:t>
                      </a:r>
                    </a:p>
                  </a:txBody>
                  <a:tcPr marL="9525" marR="9525" marT="9525" marB="0" anchor="b">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Bath</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a:solidFill>
                            <a:schemeClr val="dk1"/>
                          </a:solidFill>
                          <a:effectLst/>
                          <a:latin typeface="+mn-lt"/>
                          <a:ea typeface="+mn-ea"/>
                          <a:cs typeface="+mn-cs"/>
                        </a:rPr>
                        <a:t>419</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Cambridge</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a:solidFill>
                            <a:schemeClr val="dk1"/>
                          </a:solidFill>
                          <a:effectLst/>
                          <a:latin typeface="+mn-lt"/>
                          <a:ea typeface="+mn-ea"/>
                          <a:cs typeface="+mn-cs"/>
                        </a:rPr>
                        <a:t>267</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Edinburgh</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a:solidFill>
                            <a:schemeClr val="dk1"/>
                          </a:solidFill>
                          <a:effectLst/>
                          <a:latin typeface="+mn-lt"/>
                          <a:ea typeface="+mn-ea"/>
                          <a:cs typeface="+mn-cs"/>
                        </a:rPr>
                        <a:t>202</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Canterbury</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a:solidFill>
                            <a:schemeClr val="dk1"/>
                          </a:solidFill>
                          <a:effectLst/>
                          <a:latin typeface="+mn-lt"/>
                          <a:ea typeface="+mn-ea"/>
                          <a:cs typeface="+mn-cs"/>
                        </a:rPr>
                        <a:t>201</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Salisbury</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a:solidFill>
                            <a:schemeClr val="dk1"/>
                          </a:solidFill>
                          <a:effectLst/>
                          <a:latin typeface="+mn-lt"/>
                          <a:ea typeface="+mn-ea"/>
                          <a:cs typeface="+mn-cs"/>
                        </a:rPr>
                        <a:t>201</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Birmingham</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a:solidFill>
                            <a:schemeClr val="dk1"/>
                          </a:solidFill>
                          <a:effectLst/>
                          <a:latin typeface="+mn-lt"/>
                          <a:ea typeface="+mn-ea"/>
                          <a:cs typeface="+mn-cs"/>
                        </a:rPr>
                        <a:t>153</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Liverpool</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148</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Glasgow</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146</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Watford</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145</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Manchester</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144</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York</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129</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Stratford-upon-Avon</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125</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Bristol</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120</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St </a:t>
                      </a:r>
                      <a:r>
                        <a:rPr lang="en-GB" sz="1000" b="1" i="0" u="none" strike="noStrike" kern="1200" dirty="0" smtClean="0">
                          <a:solidFill>
                            <a:schemeClr val="dk1"/>
                          </a:solidFill>
                          <a:effectLst/>
                          <a:latin typeface="+mn-lt"/>
                          <a:ea typeface="+mn-ea"/>
                          <a:cs typeface="+mn-cs"/>
                        </a:rPr>
                        <a:t>Andrews</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110</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Cardiff</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108</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Portsmouth / </a:t>
                      </a:r>
                      <a:r>
                        <a:rPr lang="en-GB" sz="1000" b="1" i="0" u="none" strike="noStrike" kern="1200" dirty="0" err="1" smtClean="0">
                          <a:solidFill>
                            <a:schemeClr val="dk1"/>
                          </a:solidFill>
                          <a:effectLst/>
                          <a:latin typeface="+mn-lt"/>
                          <a:ea typeface="+mn-ea"/>
                          <a:cs typeface="+mn-cs"/>
                        </a:rPr>
                        <a:t>Southsea</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95</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bl>
          </a:graphicData>
        </a:graphic>
      </p:graphicFrame>
      <p:sp>
        <p:nvSpPr>
          <p:cNvPr id="11" name="Text Placeholder 6"/>
          <p:cNvSpPr>
            <a:spLocks noGrp="1"/>
          </p:cNvSpPr>
          <p:nvPr>
            <p:ph type="body" sz="quarter" idx="13"/>
          </p:nvPr>
        </p:nvSpPr>
        <p:spPr>
          <a:xfrm>
            <a:off x="685796" y="6533481"/>
            <a:ext cx="2440301" cy="274638"/>
          </a:xfrm>
        </p:spPr>
        <p:txBody>
          <a:bodyPr/>
          <a:lstStyle/>
          <a:p>
            <a:r>
              <a:rPr lang="en-GB" sz="1000" dirty="0" smtClean="0"/>
              <a:t>Day trip destinations</a:t>
            </a:r>
            <a:endParaRPr lang="en-GB" sz="1000" dirty="0"/>
          </a:p>
        </p:txBody>
      </p:sp>
      <p:sp>
        <p:nvSpPr>
          <p:cNvPr id="10" name="Text Placeholder 5"/>
          <p:cNvSpPr txBox="1">
            <a:spLocks/>
          </p:cNvSpPr>
          <p:nvPr/>
        </p:nvSpPr>
        <p:spPr>
          <a:xfrm>
            <a:off x="326121" y="1899859"/>
            <a:ext cx="4265196" cy="19390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  </a:t>
            </a:r>
            <a:endParaRPr lang="en-GB" sz="800" dirty="0">
              <a:solidFill>
                <a:srgbClr val="120742"/>
              </a:solidFill>
            </a:endParaRPr>
          </a:p>
        </p:txBody>
      </p:sp>
      <p:sp>
        <p:nvSpPr>
          <p:cNvPr id="14" name="Text Placeholder 5"/>
          <p:cNvSpPr txBox="1">
            <a:spLocks/>
          </p:cNvSpPr>
          <p:nvPr/>
        </p:nvSpPr>
        <p:spPr>
          <a:xfrm>
            <a:off x="330201" y="1328334"/>
            <a:ext cx="8424992"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The below chart illustrates the top 60 cities/towns visited on a day-trip for all visitors. London (1183k), Windsor (484k) and Brighton/Hove (438k) are the most popular destinations among day-trippers in 2016.</a:t>
            </a:r>
          </a:p>
        </p:txBody>
      </p:sp>
      <p:graphicFrame>
        <p:nvGraphicFramePr>
          <p:cNvPr id="15" name="Table Placeholder 5"/>
          <p:cNvGraphicFramePr>
            <a:graphicFrameLocks/>
          </p:cNvGraphicFramePr>
          <p:nvPr>
            <p:extLst>
              <p:ext uri="{D42A27DB-BD31-4B8C-83A1-F6EECF244321}">
                <p14:modId xmlns:p14="http://schemas.microsoft.com/office/powerpoint/2010/main" val="1393412010"/>
              </p:ext>
            </p:extLst>
          </p:nvPr>
        </p:nvGraphicFramePr>
        <p:xfrm>
          <a:off x="3161656" y="2130273"/>
          <a:ext cx="2497634" cy="3918207"/>
        </p:xfrm>
        <a:graphic>
          <a:graphicData uri="http://schemas.openxmlformats.org/drawingml/2006/table">
            <a:tbl>
              <a:tblPr firstRow="1" bandRow="1">
                <a:tableStyleId>{5C22544A-7EE6-4342-B048-85BDC9FD1C3A}</a:tableStyleId>
              </a:tblPr>
              <a:tblGrid>
                <a:gridCol w="1820496"/>
                <a:gridCol w="677138"/>
              </a:tblGrid>
              <a:tr h="452887">
                <a:tc gridSpan="2">
                  <a:txBody>
                    <a:bodyPr/>
                    <a:lstStyle/>
                    <a:p>
                      <a:pPr algn="ctr"/>
                      <a:r>
                        <a:rPr lang="en-GB" sz="1000" dirty="0" smtClean="0"/>
                        <a:t>All Visitors </a:t>
                      </a:r>
                    </a:p>
                    <a:p>
                      <a:pPr algn="ctr"/>
                      <a:r>
                        <a:rPr lang="en-GB" sz="1000" dirty="0" smtClean="0"/>
                        <a:t>(000s)</a:t>
                      </a:r>
                      <a:endParaRPr lang="en-GB"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a:p>
                  </a:txBody>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Stirling </a:t>
                      </a: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92</a:t>
                      </a:r>
                    </a:p>
                  </a:txBody>
                  <a:tcPr marL="9525" marR="9525" marT="9525" marB="0" anchor="b">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Hastings</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a:solidFill>
                            <a:schemeClr val="dk1"/>
                          </a:solidFill>
                          <a:effectLst/>
                          <a:latin typeface="+mn-lt"/>
                          <a:ea typeface="+mn-ea"/>
                          <a:cs typeface="+mn-cs"/>
                        </a:rPr>
                        <a:t>86</a:t>
                      </a:r>
                    </a:p>
                  </a:txBody>
                  <a:tcPr marL="9525" marR="9525" marT="9525" marB="0" anchor="b">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Leeds</a:t>
                      </a: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a:solidFill>
                            <a:schemeClr val="dk1"/>
                          </a:solidFill>
                          <a:effectLst/>
                          <a:latin typeface="+mn-lt"/>
                          <a:ea typeface="+mn-ea"/>
                          <a:cs typeface="+mn-cs"/>
                        </a:rPr>
                        <a:t>83</a:t>
                      </a:r>
                    </a:p>
                  </a:txBody>
                  <a:tcPr marL="9525" marR="9525" marT="9525" marB="0" anchor="b">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Amesbury</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76</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Chester</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a:solidFill>
                            <a:schemeClr val="dk1"/>
                          </a:solidFill>
                          <a:effectLst/>
                          <a:latin typeface="+mn-lt"/>
                          <a:ea typeface="+mn-ea"/>
                          <a:cs typeface="+mn-cs"/>
                        </a:rPr>
                        <a:t>74</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Dover</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a:solidFill>
                            <a:schemeClr val="dk1"/>
                          </a:solidFill>
                          <a:effectLst/>
                          <a:latin typeface="+mn-lt"/>
                          <a:ea typeface="+mn-ea"/>
                          <a:cs typeface="+mn-cs"/>
                        </a:rPr>
                        <a:t>60</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Winchester</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a:solidFill>
                            <a:schemeClr val="dk1"/>
                          </a:solidFill>
                          <a:effectLst/>
                          <a:latin typeface="+mn-lt"/>
                          <a:ea typeface="+mn-ea"/>
                          <a:cs typeface="+mn-cs"/>
                        </a:rPr>
                        <a:t>58</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Bicester</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53</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Southampton</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52</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Warwick</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a:solidFill>
                            <a:schemeClr val="dk1"/>
                          </a:solidFill>
                          <a:effectLst/>
                          <a:latin typeface="+mn-lt"/>
                          <a:ea typeface="+mn-ea"/>
                          <a:cs typeface="+mn-cs"/>
                        </a:rPr>
                        <a:t>50</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Perth</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49</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Nottingham</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a:solidFill>
                            <a:schemeClr val="dk1"/>
                          </a:solidFill>
                          <a:effectLst/>
                          <a:latin typeface="+mn-lt"/>
                          <a:ea typeface="+mn-ea"/>
                          <a:cs typeface="+mn-cs"/>
                        </a:rPr>
                        <a:t>48</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Blackpool</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47</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Inverness</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46</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Coventry</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45</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Exeter</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a:solidFill>
                            <a:schemeClr val="dk1"/>
                          </a:solidFill>
                          <a:effectLst/>
                          <a:latin typeface="+mn-lt"/>
                          <a:ea typeface="+mn-ea"/>
                          <a:cs typeface="+mn-cs"/>
                        </a:rPr>
                        <a:t>45</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Eastbourne</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44</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Newcastle</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40</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Scarborough</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40</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Leicester</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39</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9" name="Table Placeholder 5"/>
          <p:cNvGraphicFramePr>
            <a:graphicFrameLocks/>
          </p:cNvGraphicFramePr>
          <p:nvPr>
            <p:extLst>
              <p:ext uri="{D42A27DB-BD31-4B8C-83A1-F6EECF244321}">
                <p14:modId xmlns:p14="http://schemas.microsoft.com/office/powerpoint/2010/main" val="1707892891"/>
              </p:ext>
            </p:extLst>
          </p:nvPr>
        </p:nvGraphicFramePr>
        <p:xfrm>
          <a:off x="6019800" y="2130273"/>
          <a:ext cx="2636520" cy="3918207"/>
        </p:xfrm>
        <a:graphic>
          <a:graphicData uri="http://schemas.openxmlformats.org/drawingml/2006/table">
            <a:tbl>
              <a:tblPr firstRow="1" bandRow="1">
                <a:tableStyleId>{5C22544A-7EE6-4342-B048-85BDC9FD1C3A}</a:tableStyleId>
              </a:tblPr>
              <a:tblGrid>
                <a:gridCol w="2161940"/>
                <a:gridCol w="474580"/>
              </a:tblGrid>
              <a:tr h="452887">
                <a:tc gridSpan="2">
                  <a:txBody>
                    <a:bodyPr/>
                    <a:lstStyle/>
                    <a:p>
                      <a:pPr algn="ctr"/>
                      <a:r>
                        <a:rPr lang="en-GB" sz="1000" dirty="0" smtClean="0"/>
                        <a:t>All Visitors </a:t>
                      </a:r>
                    </a:p>
                    <a:p>
                      <a:pPr algn="ctr"/>
                      <a:r>
                        <a:rPr lang="en-GB" sz="1000" dirty="0" smtClean="0"/>
                        <a:t>(000s)</a:t>
                      </a:r>
                      <a:endParaRPr lang="en-GB"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a:p>
                  </a:txBody>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Bourton-on-the-Water</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36</a:t>
                      </a:r>
                    </a:p>
                  </a:txBody>
                  <a:tcPr marL="9525" marR="9525" marT="9525" marB="0" anchor="b">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Maidstone</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a:solidFill>
                            <a:schemeClr val="dk1"/>
                          </a:solidFill>
                          <a:effectLst/>
                          <a:latin typeface="+mn-lt"/>
                          <a:ea typeface="+mn-ea"/>
                          <a:cs typeface="+mn-cs"/>
                        </a:rPr>
                        <a:t>36</a:t>
                      </a:r>
                    </a:p>
                  </a:txBody>
                  <a:tcPr marL="9525" marR="9525" marT="9525" marB="0" anchor="b">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Bournemouth</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a:solidFill>
                            <a:schemeClr val="dk1"/>
                          </a:solidFill>
                          <a:effectLst/>
                          <a:latin typeface="+mn-lt"/>
                          <a:ea typeface="+mn-ea"/>
                          <a:cs typeface="+mn-cs"/>
                        </a:rPr>
                        <a:t>33</a:t>
                      </a:r>
                    </a:p>
                  </a:txBody>
                  <a:tcPr marL="9525" marR="9525" marT="9525" marB="0" anchor="b">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Guildford</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a:solidFill>
                            <a:schemeClr val="dk1"/>
                          </a:solidFill>
                          <a:effectLst/>
                          <a:latin typeface="+mn-lt"/>
                          <a:ea typeface="+mn-ea"/>
                          <a:cs typeface="+mn-cs"/>
                        </a:rPr>
                        <a:t>33</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North </a:t>
                      </a:r>
                      <a:r>
                        <a:rPr lang="en-GB" sz="1000" b="1" i="0" u="none" strike="noStrike" kern="1200" dirty="0" smtClean="0">
                          <a:solidFill>
                            <a:schemeClr val="dk1"/>
                          </a:solidFill>
                          <a:effectLst/>
                          <a:latin typeface="+mn-lt"/>
                          <a:ea typeface="+mn-ea"/>
                          <a:cs typeface="+mn-cs"/>
                        </a:rPr>
                        <a:t>Berwick</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33</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Lincoln</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a:solidFill>
                            <a:schemeClr val="dk1"/>
                          </a:solidFill>
                          <a:effectLst/>
                          <a:latin typeface="+mn-lt"/>
                          <a:ea typeface="+mn-ea"/>
                          <a:cs typeface="+mn-cs"/>
                        </a:rPr>
                        <a:t>32</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Chichester</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a:solidFill>
                            <a:schemeClr val="dk1"/>
                          </a:solidFill>
                          <a:effectLst/>
                          <a:latin typeface="+mn-lt"/>
                          <a:ea typeface="+mn-ea"/>
                          <a:cs typeface="+mn-cs"/>
                        </a:rPr>
                        <a:t>31</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Harrogate</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a:solidFill>
                            <a:schemeClr val="dk1"/>
                          </a:solidFill>
                          <a:effectLst/>
                          <a:latin typeface="+mn-lt"/>
                          <a:ea typeface="+mn-ea"/>
                          <a:cs typeface="+mn-cs"/>
                        </a:rPr>
                        <a:t>31</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err="1">
                          <a:solidFill>
                            <a:schemeClr val="dk1"/>
                          </a:solidFill>
                          <a:effectLst/>
                          <a:latin typeface="+mn-lt"/>
                          <a:ea typeface="+mn-ea"/>
                          <a:cs typeface="+mn-cs"/>
                        </a:rPr>
                        <a:t>Brixham</a:t>
                      </a:r>
                      <a:r>
                        <a:rPr lang="en-GB" sz="1000" b="1" i="0" u="none" strike="noStrike" kern="1200" dirty="0">
                          <a:solidFill>
                            <a:schemeClr val="dk1"/>
                          </a:solidFill>
                          <a:effectLst/>
                          <a:latin typeface="+mn-lt"/>
                          <a:ea typeface="+mn-ea"/>
                          <a:cs typeface="+mn-cs"/>
                        </a:rPr>
                        <a:t> / </a:t>
                      </a:r>
                      <a:r>
                        <a:rPr lang="en-GB" sz="1000" b="1" i="0" u="none" strike="noStrike" kern="1200" dirty="0" err="1">
                          <a:solidFill>
                            <a:schemeClr val="dk1"/>
                          </a:solidFill>
                          <a:effectLst/>
                          <a:latin typeface="+mn-lt"/>
                          <a:ea typeface="+mn-ea"/>
                          <a:cs typeface="+mn-cs"/>
                        </a:rPr>
                        <a:t>P</a:t>
                      </a:r>
                      <a:r>
                        <a:rPr lang="en-GB" sz="1000" b="1" i="0" u="none" strike="noStrike" kern="1200" dirty="0" err="1" smtClean="0">
                          <a:solidFill>
                            <a:schemeClr val="dk1"/>
                          </a:solidFill>
                          <a:effectLst/>
                          <a:latin typeface="+mn-lt"/>
                          <a:ea typeface="+mn-ea"/>
                          <a:cs typeface="+mn-cs"/>
                        </a:rPr>
                        <a:t>aignton</a:t>
                      </a:r>
                      <a:r>
                        <a:rPr lang="en-GB" sz="1000" b="1" i="0" u="none" strike="noStrike" kern="1200" dirty="0" smtClean="0">
                          <a:solidFill>
                            <a:schemeClr val="dk1"/>
                          </a:solidFill>
                          <a:effectLst/>
                          <a:latin typeface="+mn-lt"/>
                          <a:ea typeface="+mn-ea"/>
                          <a:cs typeface="+mn-cs"/>
                        </a:rPr>
                        <a:t> </a:t>
                      </a:r>
                      <a:r>
                        <a:rPr lang="en-GB" sz="1000" b="1" i="0" u="none" strike="noStrike" kern="1200" dirty="0">
                          <a:solidFill>
                            <a:schemeClr val="dk1"/>
                          </a:solidFill>
                          <a:effectLst/>
                          <a:latin typeface="+mn-lt"/>
                          <a:ea typeface="+mn-ea"/>
                          <a:cs typeface="+mn-cs"/>
                        </a:rPr>
                        <a:t>/ T</a:t>
                      </a:r>
                      <a:r>
                        <a:rPr lang="en-GB" sz="1000" b="1" i="0" u="none" strike="noStrike" kern="1200" dirty="0" smtClean="0">
                          <a:solidFill>
                            <a:schemeClr val="dk1"/>
                          </a:solidFill>
                          <a:effectLst/>
                          <a:latin typeface="+mn-lt"/>
                          <a:ea typeface="+mn-ea"/>
                          <a:cs typeface="+mn-cs"/>
                        </a:rPr>
                        <a:t>orbay </a:t>
                      </a:r>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Torquay</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a:solidFill>
                            <a:schemeClr val="dk1"/>
                          </a:solidFill>
                          <a:effectLst/>
                          <a:latin typeface="+mn-lt"/>
                          <a:ea typeface="+mn-ea"/>
                          <a:cs typeface="+mn-cs"/>
                        </a:rPr>
                        <a:t>31</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Sheffield</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a:solidFill>
                            <a:schemeClr val="dk1"/>
                          </a:solidFill>
                          <a:effectLst/>
                          <a:latin typeface="+mn-lt"/>
                          <a:ea typeface="+mn-ea"/>
                          <a:cs typeface="+mn-cs"/>
                        </a:rPr>
                        <a:t>31</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Whitby</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a:solidFill>
                            <a:schemeClr val="dk1"/>
                          </a:solidFill>
                          <a:effectLst/>
                          <a:latin typeface="+mn-lt"/>
                          <a:ea typeface="+mn-ea"/>
                          <a:cs typeface="+mn-cs"/>
                        </a:rPr>
                        <a:t>31</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Plymouth</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a:solidFill>
                            <a:schemeClr val="dk1"/>
                          </a:solidFill>
                          <a:effectLst/>
                          <a:latin typeface="+mn-lt"/>
                          <a:ea typeface="+mn-ea"/>
                          <a:cs typeface="+mn-cs"/>
                        </a:rPr>
                        <a:t>30</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Sevenoaks</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a:solidFill>
                            <a:schemeClr val="dk1"/>
                          </a:solidFill>
                          <a:effectLst/>
                          <a:latin typeface="+mn-lt"/>
                          <a:ea typeface="+mn-ea"/>
                          <a:cs typeface="+mn-cs"/>
                        </a:rPr>
                        <a:t>30</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US" sz="1000" b="1" i="0" u="none" strike="noStrike" kern="1200" dirty="0" err="1" smtClean="0">
                          <a:solidFill>
                            <a:schemeClr val="dk1"/>
                          </a:solidFill>
                          <a:effectLst/>
                          <a:latin typeface="+mn-lt"/>
                          <a:ea typeface="+mn-ea"/>
                          <a:cs typeface="+mn-cs"/>
                        </a:rPr>
                        <a:t>Avebury</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US" sz="1000" b="1" i="0" u="none" strike="noStrike" kern="1200" dirty="0" smtClean="0">
                          <a:solidFill>
                            <a:schemeClr val="dk1"/>
                          </a:solidFill>
                          <a:effectLst/>
                          <a:latin typeface="+mn-lt"/>
                          <a:ea typeface="+mn-ea"/>
                          <a:cs typeface="+mn-cs"/>
                        </a:rPr>
                        <a:t>29</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US" sz="1000" b="1" i="0" u="none" strike="noStrike" kern="1200" dirty="0" smtClean="0">
                          <a:solidFill>
                            <a:schemeClr val="dk1"/>
                          </a:solidFill>
                          <a:effectLst/>
                          <a:latin typeface="+mn-lt"/>
                          <a:ea typeface="+mn-ea"/>
                          <a:cs typeface="+mn-cs"/>
                        </a:rPr>
                        <a:t>Arundel</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US" sz="1000" b="1" i="0" u="none" strike="noStrike" kern="1200" dirty="0" smtClean="0">
                          <a:solidFill>
                            <a:schemeClr val="dk1"/>
                          </a:solidFill>
                          <a:effectLst/>
                          <a:latin typeface="+mn-lt"/>
                          <a:ea typeface="+mn-ea"/>
                          <a:cs typeface="+mn-cs"/>
                        </a:rPr>
                        <a:t>29</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Cheltenham</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28</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US" sz="1000" b="1" i="0" u="none" strike="noStrike" kern="1200" dirty="0" smtClean="0">
                          <a:solidFill>
                            <a:schemeClr val="dk1"/>
                          </a:solidFill>
                          <a:effectLst/>
                          <a:latin typeface="+mn-lt"/>
                          <a:ea typeface="+mn-ea"/>
                          <a:cs typeface="+mn-cs"/>
                        </a:rPr>
                        <a:t>Belfast </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US" sz="1000" b="1" i="0" u="none" strike="noStrike" kern="1200" dirty="0" smtClean="0">
                          <a:solidFill>
                            <a:schemeClr val="dk1"/>
                          </a:solidFill>
                          <a:effectLst/>
                          <a:latin typeface="+mn-lt"/>
                          <a:ea typeface="+mn-ea"/>
                          <a:cs typeface="+mn-cs"/>
                        </a:rPr>
                        <a:t>28</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St </a:t>
                      </a:r>
                      <a:r>
                        <a:rPr lang="en-GB" sz="1000" b="1" i="0" u="none" strike="noStrike" kern="1200" dirty="0" smtClean="0">
                          <a:solidFill>
                            <a:schemeClr val="dk1"/>
                          </a:solidFill>
                          <a:effectLst/>
                          <a:latin typeface="+mn-lt"/>
                          <a:ea typeface="+mn-ea"/>
                          <a:cs typeface="+mn-cs"/>
                        </a:rPr>
                        <a:t>Ives</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27</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Reading</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26</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err="1" smtClean="0">
                          <a:solidFill>
                            <a:schemeClr val="dk1"/>
                          </a:solidFill>
                          <a:effectLst/>
                          <a:latin typeface="+mn-lt"/>
                          <a:ea typeface="+mn-ea"/>
                          <a:cs typeface="+mn-cs"/>
                        </a:rPr>
                        <a:t>Mallaig</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25</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92580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745" y="737806"/>
            <a:ext cx="9144000" cy="558801"/>
          </a:xfrm>
        </p:spPr>
        <p:txBody>
          <a:bodyPr/>
          <a:lstStyle/>
          <a:p>
            <a:r>
              <a:rPr lang="en-GB" sz="2100" dirty="0"/>
              <a:t>Top Cities/Towns visited on a day-trip by </a:t>
            </a:r>
            <a:r>
              <a:rPr lang="en-GB" sz="2100" dirty="0" smtClean="0"/>
              <a:t>holiday visitors </a:t>
            </a:r>
            <a:r>
              <a:rPr lang="en-GB" sz="2100" dirty="0"/>
              <a:t>(Top 60)</a:t>
            </a:r>
          </a:p>
        </p:txBody>
      </p:sp>
      <p:sp>
        <p:nvSpPr>
          <p:cNvPr id="11" name="Text Placeholder 6"/>
          <p:cNvSpPr>
            <a:spLocks noGrp="1"/>
          </p:cNvSpPr>
          <p:nvPr>
            <p:ph type="body" sz="quarter" idx="13"/>
          </p:nvPr>
        </p:nvSpPr>
        <p:spPr>
          <a:xfrm>
            <a:off x="685796" y="6533481"/>
            <a:ext cx="2440301" cy="274638"/>
          </a:xfrm>
        </p:spPr>
        <p:txBody>
          <a:bodyPr/>
          <a:lstStyle/>
          <a:p>
            <a:r>
              <a:rPr lang="en-GB" sz="1000" dirty="0" smtClean="0"/>
              <a:t>Day trip destinations</a:t>
            </a:r>
            <a:endParaRPr lang="en-GB" sz="1000" dirty="0"/>
          </a:p>
        </p:txBody>
      </p:sp>
      <p:sp>
        <p:nvSpPr>
          <p:cNvPr id="10" name="Text Placeholder 5"/>
          <p:cNvSpPr txBox="1">
            <a:spLocks/>
          </p:cNvSpPr>
          <p:nvPr/>
        </p:nvSpPr>
        <p:spPr>
          <a:xfrm>
            <a:off x="326121" y="6247429"/>
            <a:ext cx="4265196" cy="19390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  </a:t>
            </a:r>
            <a:endParaRPr lang="en-GB" sz="800" dirty="0">
              <a:solidFill>
                <a:srgbClr val="120742"/>
              </a:solidFill>
            </a:endParaRPr>
          </a:p>
        </p:txBody>
      </p:sp>
      <p:graphicFrame>
        <p:nvGraphicFramePr>
          <p:cNvPr id="14" name="Table Placeholder 5"/>
          <p:cNvGraphicFramePr>
            <a:graphicFrameLocks/>
          </p:cNvGraphicFramePr>
          <p:nvPr>
            <p:extLst>
              <p:ext uri="{D42A27DB-BD31-4B8C-83A1-F6EECF244321}">
                <p14:modId xmlns:p14="http://schemas.microsoft.com/office/powerpoint/2010/main" val="3173858941"/>
              </p:ext>
            </p:extLst>
          </p:nvPr>
        </p:nvGraphicFramePr>
        <p:xfrm>
          <a:off x="418921" y="1726413"/>
          <a:ext cx="2326780" cy="3918207"/>
        </p:xfrm>
        <a:graphic>
          <a:graphicData uri="http://schemas.openxmlformats.org/drawingml/2006/table">
            <a:tbl>
              <a:tblPr firstRow="1" bandRow="1">
                <a:tableStyleId>{5C22544A-7EE6-4342-B048-85BDC9FD1C3A}</a:tableStyleId>
              </a:tblPr>
              <a:tblGrid>
                <a:gridCol w="1695962"/>
                <a:gridCol w="630818"/>
              </a:tblGrid>
              <a:tr h="452887">
                <a:tc gridSpan="2">
                  <a:txBody>
                    <a:bodyPr/>
                    <a:lstStyle/>
                    <a:p>
                      <a:pPr algn="ctr"/>
                      <a:r>
                        <a:rPr lang="en-GB" sz="1000" dirty="0" smtClean="0"/>
                        <a:t>Holiday Visitors</a:t>
                      </a:r>
                      <a:br>
                        <a:rPr lang="en-GB" sz="1000" dirty="0" smtClean="0"/>
                      </a:br>
                      <a:r>
                        <a:rPr lang="en-GB" sz="1000" dirty="0" smtClean="0"/>
                        <a:t>(000s)</a:t>
                      </a:r>
                      <a:endParaRPr lang="en-GB"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a:p>
                  </a:txBody>
                  <a:tcPr/>
                </a:tc>
              </a:tr>
              <a:tr h="173266">
                <a:tc>
                  <a:txBody>
                    <a:bodyPr/>
                    <a:lstStyle/>
                    <a:p>
                      <a:pPr marL="0" indent="0" algn="ctr" fontAlgn="b">
                        <a:buNone/>
                      </a:pPr>
                      <a:r>
                        <a:rPr lang="en-GB" sz="1000" b="1" i="0" u="none" strike="noStrike" dirty="0" smtClean="0">
                          <a:solidFill>
                            <a:srgbClr val="120742"/>
                          </a:solidFill>
                          <a:effectLst/>
                          <a:latin typeface="Calibri"/>
                        </a:rPr>
                        <a:t> London</a:t>
                      </a:r>
                      <a:endParaRPr lang="en-GB" sz="1000" b="1" i="0" u="none" strike="noStrike" dirty="0">
                        <a:solidFill>
                          <a:srgbClr val="120742"/>
                        </a:solidFill>
                        <a:effectLst/>
                        <a:latin typeface="Calibri"/>
                      </a:endParaRP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indent="0" algn="ctr" fontAlgn="b">
                        <a:buNone/>
                      </a:pPr>
                      <a:r>
                        <a:rPr lang="en-GB" sz="1000" b="1" i="0" u="none" strike="noStrike" dirty="0" smtClean="0">
                          <a:solidFill>
                            <a:srgbClr val="120742"/>
                          </a:solidFill>
                          <a:effectLst/>
                          <a:latin typeface="Calibri"/>
                        </a:rPr>
                        <a:t>452</a:t>
                      </a:r>
                      <a:endParaRPr lang="en-GB" sz="1000" b="1" i="0" u="none" strike="noStrike" dirty="0">
                        <a:solidFill>
                          <a:srgbClr val="120742"/>
                        </a:solidFill>
                        <a:effectLst/>
                        <a:latin typeface="Calibri"/>
                      </a:endParaRPr>
                    </a:p>
                  </a:txBody>
                  <a:tcPr marL="9525" marR="9525" marT="9525" marB="0" anchor="b">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173266">
                <a:tc>
                  <a:txBody>
                    <a:bodyPr/>
                    <a:lstStyle/>
                    <a:p>
                      <a:pPr algn="ctr" fontAlgn="b"/>
                      <a:r>
                        <a:rPr lang="en-GB" sz="1000" b="1" i="0" u="none" strike="noStrike" kern="1200" dirty="0">
                          <a:solidFill>
                            <a:srgbClr val="120742"/>
                          </a:solidFill>
                          <a:effectLst/>
                          <a:latin typeface="Calibri"/>
                          <a:ea typeface="+mn-ea"/>
                          <a:cs typeface="+mn-cs"/>
                        </a:rPr>
                        <a:t> </a:t>
                      </a:r>
                      <a:r>
                        <a:rPr lang="en-GB" sz="1000" b="1" i="0" u="none" strike="noStrike" kern="1200" dirty="0" smtClean="0">
                          <a:solidFill>
                            <a:srgbClr val="120742"/>
                          </a:solidFill>
                          <a:effectLst/>
                          <a:latin typeface="Calibri"/>
                          <a:ea typeface="+mn-ea"/>
                          <a:cs typeface="+mn-cs"/>
                        </a:rPr>
                        <a:t>Windsor</a:t>
                      </a:r>
                      <a:endParaRPr lang="en-GB" sz="1000" b="1" i="0" u="none" strike="noStrike" kern="1200" dirty="0">
                        <a:solidFill>
                          <a:srgbClr val="120742"/>
                        </a:solidFill>
                        <a:effectLst/>
                        <a:latin typeface="Calibri"/>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rgbClr val="120742"/>
                          </a:solidFill>
                          <a:effectLst/>
                          <a:latin typeface="Calibri"/>
                          <a:ea typeface="+mn-ea"/>
                          <a:cs typeface="+mn-cs"/>
                        </a:rPr>
                        <a:t>360</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algn="ctr" fontAlgn="b"/>
                      <a:r>
                        <a:rPr lang="en-GB" sz="1000" b="1" i="0" u="none" strike="noStrike" kern="1200" dirty="0">
                          <a:solidFill>
                            <a:srgbClr val="120742"/>
                          </a:solidFill>
                          <a:effectLst/>
                          <a:latin typeface="Calibri"/>
                          <a:ea typeface="+mn-ea"/>
                          <a:cs typeface="+mn-cs"/>
                        </a:rPr>
                        <a:t> </a:t>
                      </a:r>
                      <a:r>
                        <a:rPr lang="en-GB" sz="1000" b="1" i="0" u="none" strike="noStrike" kern="1200" dirty="0" smtClean="0">
                          <a:solidFill>
                            <a:srgbClr val="120742"/>
                          </a:solidFill>
                          <a:effectLst/>
                          <a:latin typeface="Calibri"/>
                          <a:ea typeface="+mn-ea"/>
                          <a:cs typeface="+mn-cs"/>
                        </a:rPr>
                        <a:t>Oxford</a:t>
                      </a:r>
                      <a:endParaRPr lang="en-GB" sz="1000" b="1" i="0" u="none" strike="noStrike" kern="1200" dirty="0">
                        <a:solidFill>
                          <a:srgbClr val="120742"/>
                        </a:solidFill>
                        <a:effectLst/>
                        <a:latin typeface="Calibri"/>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a:solidFill>
                            <a:srgbClr val="120742"/>
                          </a:solidFill>
                          <a:effectLst/>
                          <a:latin typeface="Calibri"/>
                          <a:ea typeface="+mn-ea"/>
                          <a:cs typeface="+mn-cs"/>
                        </a:rPr>
                        <a:t>285</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algn="ctr" fontAlgn="b"/>
                      <a:r>
                        <a:rPr lang="en-GB" sz="1000" b="1" i="0" u="none" strike="noStrike" kern="1200" dirty="0">
                          <a:solidFill>
                            <a:srgbClr val="120742"/>
                          </a:solidFill>
                          <a:effectLst/>
                          <a:latin typeface="Calibri"/>
                          <a:ea typeface="+mn-ea"/>
                          <a:cs typeface="+mn-cs"/>
                        </a:rPr>
                        <a:t> </a:t>
                      </a:r>
                      <a:r>
                        <a:rPr lang="en-GB" sz="1000" b="1" i="0" u="none" strike="noStrike" kern="1200" dirty="0" smtClean="0">
                          <a:solidFill>
                            <a:srgbClr val="120742"/>
                          </a:solidFill>
                          <a:effectLst/>
                          <a:latin typeface="Calibri"/>
                          <a:ea typeface="+mn-ea"/>
                          <a:cs typeface="+mn-cs"/>
                        </a:rPr>
                        <a:t>Bath</a:t>
                      </a:r>
                      <a:endParaRPr lang="en-GB" sz="1000" b="1" i="0" u="none" strike="noStrike" kern="1200" dirty="0">
                        <a:solidFill>
                          <a:srgbClr val="120742"/>
                        </a:solidFill>
                        <a:effectLst/>
                        <a:latin typeface="Calibri"/>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a:solidFill>
                            <a:srgbClr val="120742"/>
                          </a:solidFill>
                          <a:effectLst/>
                          <a:latin typeface="Calibri"/>
                          <a:ea typeface="+mn-ea"/>
                          <a:cs typeface="+mn-cs"/>
                        </a:rPr>
                        <a:t>253</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algn="ctr" fontAlgn="b"/>
                      <a:r>
                        <a:rPr lang="en-GB" sz="1000" b="1" i="0" u="none" strike="noStrike" kern="1200" dirty="0">
                          <a:solidFill>
                            <a:srgbClr val="120742"/>
                          </a:solidFill>
                          <a:effectLst/>
                          <a:latin typeface="Calibri"/>
                          <a:ea typeface="+mn-ea"/>
                          <a:cs typeface="+mn-cs"/>
                        </a:rPr>
                        <a:t> </a:t>
                      </a:r>
                      <a:r>
                        <a:rPr lang="en-GB" sz="1000" b="1" i="0" u="none" strike="noStrike" kern="1200" dirty="0" smtClean="0">
                          <a:solidFill>
                            <a:srgbClr val="120742"/>
                          </a:solidFill>
                          <a:effectLst/>
                          <a:latin typeface="Calibri"/>
                          <a:ea typeface="+mn-ea"/>
                          <a:cs typeface="+mn-cs"/>
                        </a:rPr>
                        <a:t>Brighton/Hove</a:t>
                      </a:r>
                      <a:endParaRPr lang="en-GB" sz="1000" b="1" i="0" u="none" strike="noStrike" kern="1200" dirty="0">
                        <a:solidFill>
                          <a:srgbClr val="120742"/>
                        </a:solidFill>
                        <a:effectLst/>
                        <a:latin typeface="Calibri"/>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a:solidFill>
                            <a:srgbClr val="120742"/>
                          </a:solidFill>
                          <a:effectLst/>
                          <a:latin typeface="Calibri"/>
                          <a:ea typeface="+mn-ea"/>
                          <a:cs typeface="+mn-cs"/>
                        </a:rPr>
                        <a:t>221</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algn="ctr" fontAlgn="b"/>
                      <a:r>
                        <a:rPr lang="en-GB" sz="1000" b="1" i="0" u="none" strike="noStrike" kern="1200" dirty="0">
                          <a:solidFill>
                            <a:srgbClr val="120742"/>
                          </a:solidFill>
                          <a:effectLst/>
                          <a:latin typeface="Calibri"/>
                          <a:ea typeface="+mn-ea"/>
                          <a:cs typeface="+mn-cs"/>
                        </a:rPr>
                        <a:t> </a:t>
                      </a:r>
                      <a:r>
                        <a:rPr lang="en-GB" sz="1000" b="1" i="0" u="none" strike="noStrike" kern="1200" dirty="0" smtClean="0">
                          <a:solidFill>
                            <a:srgbClr val="120742"/>
                          </a:solidFill>
                          <a:effectLst/>
                          <a:latin typeface="Calibri"/>
                          <a:ea typeface="+mn-ea"/>
                          <a:cs typeface="+mn-cs"/>
                        </a:rPr>
                        <a:t>Cambridge</a:t>
                      </a:r>
                      <a:endParaRPr lang="en-GB" sz="1000" b="1" i="0" u="none" strike="noStrike" kern="1200" dirty="0">
                        <a:solidFill>
                          <a:srgbClr val="120742"/>
                        </a:solidFill>
                        <a:effectLst/>
                        <a:latin typeface="Calibri"/>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a:solidFill>
                            <a:srgbClr val="120742"/>
                          </a:solidFill>
                          <a:effectLst/>
                          <a:latin typeface="Calibri"/>
                          <a:ea typeface="+mn-ea"/>
                          <a:cs typeface="+mn-cs"/>
                        </a:rPr>
                        <a:t>160</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algn="ctr" fontAlgn="b"/>
                      <a:r>
                        <a:rPr lang="en-GB" sz="1000" b="1" i="0" u="none" strike="noStrike" kern="1200" dirty="0">
                          <a:solidFill>
                            <a:srgbClr val="120742"/>
                          </a:solidFill>
                          <a:effectLst/>
                          <a:latin typeface="Calibri"/>
                          <a:ea typeface="+mn-ea"/>
                          <a:cs typeface="+mn-cs"/>
                        </a:rPr>
                        <a:t> </a:t>
                      </a:r>
                      <a:r>
                        <a:rPr lang="en-GB" sz="1000" b="1" i="0" u="none" strike="noStrike" kern="1200" dirty="0" smtClean="0">
                          <a:solidFill>
                            <a:srgbClr val="120742"/>
                          </a:solidFill>
                          <a:effectLst/>
                          <a:latin typeface="Calibri"/>
                          <a:ea typeface="+mn-ea"/>
                          <a:cs typeface="+mn-cs"/>
                        </a:rPr>
                        <a:t>Canterbury</a:t>
                      </a:r>
                      <a:endParaRPr lang="en-GB" sz="1000" b="1" i="0" u="none" strike="noStrike" kern="1200" dirty="0">
                        <a:solidFill>
                          <a:srgbClr val="120742"/>
                        </a:solidFill>
                        <a:effectLst/>
                        <a:latin typeface="Calibri"/>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rgbClr val="120742"/>
                          </a:solidFill>
                          <a:effectLst/>
                          <a:latin typeface="Calibri"/>
                          <a:ea typeface="+mn-ea"/>
                          <a:cs typeface="+mn-cs"/>
                        </a:rPr>
                        <a:t>146</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algn="ctr" fontAlgn="b"/>
                      <a:r>
                        <a:rPr lang="en-GB" sz="1000" b="1" i="0" u="none" strike="noStrike" kern="1200" dirty="0">
                          <a:solidFill>
                            <a:srgbClr val="120742"/>
                          </a:solidFill>
                          <a:effectLst/>
                          <a:latin typeface="Calibri"/>
                          <a:ea typeface="+mn-ea"/>
                          <a:cs typeface="+mn-cs"/>
                        </a:rPr>
                        <a:t> </a:t>
                      </a:r>
                      <a:r>
                        <a:rPr lang="en-GB" sz="1000" b="1" i="0" u="none" strike="noStrike" kern="1200" dirty="0" smtClean="0">
                          <a:solidFill>
                            <a:srgbClr val="120742"/>
                          </a:solidFill>
                          <a:effectLst/>
                          <a:latin typeface="Calibri"/>
                          <a:ea typeface="+mn-ea"/>
                          <a:cs typeface="+mn-cs"/>
                        </a:rPr>
                        <a:t>Salisbury</a:t>
                      </a:r>
                      <a:endParaRPr lang="en-GB" sz="1000" b="1" i="0" u="none" strike="noStrike" kern="1200" dirty="0">
                        <a:solidFill>
                          <a:srgbClr val="120742"/>
                        </a:solidFill>
                        <a:effectLst/>
                        <a:latin typeface="Calibri"/>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rgbClr val="120742"/>
                          </a:solidFill>
                          <a:effectLst/>
                          <a:latin typeface="Calibri"/>
                          <a:ea typeface="+mn-ea"/>
                          <a:cs typeface="+mn-cs"/>
                        </a:rPr>
                        <a:t>140</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algn="ctr" fontAlgn="b"/>
                      <a:r>
                        <a:rPr lang="en-GB" sz="1000" b="1" i="0" u="none" strike="noStrike" kern="1200" dirty="0">
                          <a:solidFill>
                            <a:srgbClr val="120742"/>
                          </a:solidFill>
                          <a:effectLst/>
                          <a:latin typeface="Calibri"/>
                          <a:ea typeface="+mn-ea"/>
                          <a:cs typeface="+mn-cs"/>
                        </a:rPr>
                        <a:t> Watford</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rgbClr val="120742"/>
                          </a:solidFill>
                          <a:effectLst/>
                          <a:latin typeface="Calibri"/>
                          <a:ea typeface="+mn-ea"/>
                          <a:cs typeface="+mn-cs"/>
                        </a:rPr>
                        <a:t>105</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algn="ctr" fontAlgn="b"/>
                      <a:r>
                        <a:rPr lang="en-GB" sz="1000" b="1" i="0" u="none" strike="noStrike" kern="1200" dirty="0">
                          <a:solidFill>
                            <a:srgbClr val="120742"/>
                          </a:solidFill>
                          <a:effectLst/>
                          <a:latin typeface="Calibri"/>
                          <a:ea typeface="+mn-ea"/>
                          <a:cs typeface="+mn-cs"/>
                        </a:rPr>
                        <a:t> </a:t>
                      </a:r>
                      <a:r>
                        <a:rPr lang="en-GB" sz="1000" b="1" i="0" u="none" strike="noStrike" kern="1200" dirty="0" smtClean="0">
                          <a:solidFill>
                            <a:srgbClr val="120742"/>
                          </a:solidFill>
                          <a:effectLst/>
                          <a:latin typeface="Calibri"/>
                          <a:ea typeface="+mn-ea"/>
                          <a:cs typeface="+mn-cs"/>
                        </a:rPr>
                        <a:t>Edinburgh</a:t>
                      </a:r>
                      <a:endParaRPr lang="en-GB" sz="1000" b="1" i="0" u="none" strike="noStrike" kern="1200" dirty="0">
                        <a:solidFill>
                          <a:srgbClr val="120742"/>
                        </a:solidFill>
                        <a:effectLst/>
                        <a:latin typeface="Calibri"/>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rgbClr val="120742"/>
                          </a:solidFill>
                          <a:effectLst/>
                          <a:latin typeface="Calibri"/>
                          <a:ea typeface="+mn-ea"/>
                          <a:cs typeface="+mn-cs"/>
                        </a:rPr>
                        <a:t>95</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algn="ctr" fontAlgn="b"/>
                      <a:r>
                        <a:rPr lang="en-GB" sz="1000" b="1" i="0" u="none" strike="noStrike" kern="1200" dirty="0">
                          <a:solidFill>
                            <a:srgbClr val="120742"/>
                          </a:solidFill>
                          <a:effectLst/>
                          <a:latin typeface="Calibri"/>
                          <a:ea typeface="+mn-ea"/>
                          <a:cs typeface="+mn-cs"/>
                        </a:rPr>
                        <a:t> </a:t>
                      </a:r>
                      <a:r>
                        <a:rPr lang="en-GB" sz="1000" b="1" i="0" u="none" strike="noStrike" kern="1200" dirty="0" smtClean="0">
                          <a:solidFill>
                            <a:srgbClr val="120742"/>
                          </a:solidFill>
                          <a:effectLst/>
                          <a:latin typeface="Calibri"/>
                          <a:ea typeface="+mn-ea"/>
                          <a:cs typeface="+mn-cs"/>
                        </a:rPr>
                        <a:t>Glasgow</a:t>
                      </a:r>
                      <a:endParaRPr lang="en-GB" sz="1000" b="1" i="0" u="none" strike="noStrike" kern="1200" dirty="0">
                        <a:solidFill>
                          <a:srgbClr val="120742"/>
                        </a:solidFill>
                        <a:effectLst/>
                        <a:latin typeface="Calibri"/>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rgbClr val="120742"/>
                          </a:solidFill>
                          <a:effectLst/>
                          <a:latin typeface="Calibri"/>
                          <a:ea typeface="+mn-ea"/>
                          <a:cs typeface="+mn-cs"/>
                        </a:rPr>
                        <a:t>92</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algn="ctr" fontAlgn="b"/>
                      <a:r>
                        <a:rPr lang="en-GB" sz="1000" b="1" i="0" u="none" strike="noStrike" kern="1200" dirty="0">
                          <a:solidFill>
                            <a:srgbClr val="120742"/>
                          </a:solidFill>
                          <a:effectLst/>
                          <a:latin typeface="Calibri"/>
                          <a:ea typeface="+mn-ea"/>
                          <a:cs typeface="+mn-cs"/>
                        </a:rPr>
                        <a:t> St </a:t>
                      </a:r>
                      <a:r>
                        <a:rPr lang="en-GB" sz="1000" b="1" i="0" u="none" strike="noStrike" kern="1200" dirty="0" smtClean="0">
                          <a:solidFill>
                            <a:srgbClr val="120742"/>
                          </a:solidFill>
                          <a:effectLst/>
                          <a:latin typeface="Calibri"/>
                          <a:ea typeface="+mn-ea"/>
                          <a:cs typeface="+mn-cs"/>
                        </a:rPr>
                        <a:t>Andrews</a:t>
                      </a:r>
                      <a:endParaRPr lang="en-GB" sz="1000" b="1" i="0" u="none" strike="noStrike" kern="1200" dirty="0">
                        <a:solidFill>
                          <a:srgbClr val="120742"/>
                        </a:solidFill>
                        <a:effectLst/>
                        <a:latin typeface="Calibri"/>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rgbClr val="120742"/>
                          </a:solidFill>
                          <a:effectLst/>
                          <a:latin typeface="Calibri"/>
                          <a:ea typeface="+mn-ea"/>
                          <a:cs typeface="+mn-cs"/>
                        </a:rPr>
                        <a:t>69</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algn="ctr" fontAlgn="b"/>
                      <a:r>
                        <a:rPr lang="en-GB" sz="1000" b="1" i="0" u="none" strike="noStrike" kern="1200" dirty="0">
                          <a:solidFill>
                            <a:srgbClr val="120742"/>
                          </a:solidFill>
                          <a:effectLst/>
                          <a:latin typeface="Calibri"/>
                          <a:ea typeface="+mn-ea"/>
                          <a:cs typeface="+mn-cs"/>
                        </a:rPr>
                        <a:t> </a:t>
                      </a:r>
                      <a:r>
                        <a:rPr lang="en-GB" sz="1000" b="1" i="0" u="none" strike="noStrike" kern="1200" dirty="0" smtClean="0">
                          <a:solidFill>
                            <a:srgbClr val="120742"/>
                          </a:solidFill>
                          <a:effectLst/>
                          <a:latin typeface="Calibri"/>
                          <a:ea typeface="+mn-ea"/>
                          <a:cs typeface="+mn-cs"/>
                        </a:rPr>
                        <a:t>Liverpool</a:t>
                      </a:r>
                      <a:endParaRPr lang="en-GB" sz="1000" b="1" i="0" u="none" strike="noStrike" kern="1200" dirty="0">
                        <a:solidFill>
                          <a:srgbClr val="120742"/>
                        </a:solidFill>
                        <a:effectLst/>
                        <a:latin typeface="Calibri"/>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rgbClr val="120742"/>
                          </a:solidFill>
                          <a:effectLst/>
                          <a:latin typeface="Calibri"/>
                          <a:ea typeface="+mn-ea"/>
                          <a:cs typeface="+mn-cs"/>
                        </a:rPr>
                        <a:t>69</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algn="ctr" fontAlgn="b"/>
                      <a:r>
                        <a:rPr lang="en-GB" sz="1000" b="1" i="0" u="none" strike="noStrike" kern="1200" dirty="0">
                          <a:solidFill>
                            <a:srgbClr val="120742"/>
                          </a:solidFill>
                          <a:effectLst/>
                          <a:latin typeface="Calibri"/>
                          <a:ea typeface="+mn-ea"/>
                          <a:cs typeface="+mn-cs"/>
                        </a:rPr>
                        <a:t> </a:t>
                      </a:r>
                      <a:r>
                        <a:rPr lang="en-GB" sz="1000" b="1" i="0" u="none" strike="noStrike" kern="1200" dirty="0" smtClean="0">
                          <a:solidFill>
                            <a:srgbClr val="120742"/>
                          </a:solidFill>
                          <a:effectLst/>
                          <a:latin typeface="Calibri"/>
                          <a:ea typeface="+mn-ea"/>
                          <a:cs typeface="+mn-cs"/>
                        </a:rPr>
                        <a:t>Stratford-upon-Avon</a:t>
                      </a:r>
                      <a:endParaRPr lang="en-GB" sz="1000" b="1" i="0" u="none" strike="noStrike" kern="1200" dirty="0">
                        <a:solidFill>
                          <a:srgbClr val="120742"/>
                        </a:solidFill>
                        <a:effectLst/>
                        <a:latin typeface="Calibri"/>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rgbClr val="120742"/>
                          </a:solidFill>
                          <a:effectLst/>
                          <a:latin typeface="Calibri"/>
                          <a:ea typeface="+mn-ea"/>
                          <a:cs typeface="+mn-cs"/>
                        </a:rPr>
                        <a:t>68</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algn="ctr" fontAlgn="b"/>
                      <a:r>
                        <a:rPr lang="en-GB" sz="1000" b="1" i="0" u="none" strike="noStrike" kern="1200" dirty="0">
                          <a:solidFill>
                            <a:srgbClr val="120742"/>
                          </a:solidFill>
                          <a:effectLst/>
                          <a:latin typeface="Calibri"/>
                          <a:ea typeface="+mn-ea"/>
                          <a:cs typeface="+mn-cs"/>
                        </a:rPr>
                        <a:t> </a:t>
                      </a:r>
                      <a:r>
                        <a:rPr lang="en-GB" sz="1000" b="1" i="0" u="none" strike="noStrike" kern="1200" dirty="0" smtClean="0">
                          <a:solidFill>
                            <a:srgbClr val="120742"/>
                          </a:solidFill>
                          <a:effectLst/>
                          <a:latin typeface="Calibri"/>
                          <a:ea typeface="+mn-ea"/>
                          <a:cs typeface="+mn-cs"/>
                        </a:rPr>
                        <a:t>Stirling</a:t>
                      </a:r>
                      <a:endParaRPr lang="en-GB" sz="1000" b="1" i="0" u="none" strike="noStrike" kern="1200" dirty="0">
                        <a:solidFill>
                          <a:srgbClr val="120742"/>
                        </a:solidFill>
                        <a:effectLst/>
                        <a:latin typeface="Calibri"/>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rgbClr val="120742"/>
                          </a:solidFill>
                          <a:effectLst/>
                          <a:latin typeface="Calibri"/>
                          <a:ea typeface="+mn-ea"/>
                          <a:cs typeface="+mn-cs"/>
                        </a:rPr>
                        <a:t>68</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algn="ctr" fontAlgn="b"/>
                      <a:r>
                        <a:rPr lang="en-GB" sz="1000" b="1" i="0" u="none" strike="noStrike" kern="1200" dirty="0">
                          <a:solidFill>
                            <a:srgbClr val="120742"/>
                          </a:solidFill>
                          <a:effectLst/>
                          <a:latin typeface="Calibri"/>
                          <a:ea typeface="+mn-ea"/>
                          <a:cs typeface="+mn-cs"/>
                        </a:rPr>
                        <a:t> </a:t>
                      </a:r>
                      <a:r>
                        <a:rPr lang="en-GB" sz="1000" b="1" i="0" u="none" strike="noStrike" kern="1200" dirty="0" smtClean="0">
                          <a:solidFill>
                            <a:srgbClr val="120742"/>
                          </a:solidFill>
                          <a:effectLst/>
                          <a:latin typeface="Calibri"/>
                          <a:ea typeface="+mn-ea"/>
                          <a:cs typeface="+mn-cs"/>
                        </a:rPr>
                        <a:t>Bristol</a:t>
                      </a:r>
                      <a:endParaRPr lang="en-GB" sz="1000" b="1" i="0" u="none" strike="noStrike" kern="1200" dirty="0">
                        <a:solidFill>
                          <a:srgbClr val="120742"/>
                        </a:solidFill>
                        <a:effectLst/>
                        <a:latin typeface="Calibri"/>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rgbClr val="120742"/>
                          </a:solidFill>
                          <a:effectLst/>
                          <a:latin typeface="Calibri"/>
                          <a:ea typeface="+mn-ea"/>
                          <a:cs typeface="+mn-cs"/>
                        </a:rPr>
                        <a:t>58</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algn="ctr" fontAlgn="b"/>
                      <a:r>
                        <a:rPr lang="en-GB" sz="1000" b="1" i="0" u="none" strike="noStrike" kern="1200" dirty="0">
                          <a:solidFill>
                            <a:srgbClr val="120742"/>
                          </a:solidFill>
                          <a:effectLst/>
                          <a:latin typeface="Calibri"/>
                          <a:ea typeface="+mn-ea"/>
                          <a:cs typeface="+mn-cs"/>
                        </a:rPr>
                        <a:t> Amesbury</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rgbClr val="120742"/>
                          </a:solidFill>
                          <a:effectLst/>
                          <a:latin typeface="Calibri"/>
                          <a:ea typeface="+mn-ea"/>
                          <a:cs typeface="+mn-cs"/>
                        </a:rPr>
                        <a:t>57</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Hastings</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56</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York</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54</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Cardiff</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53</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15" name="Table Placeholder 5"/>
          <p:cNvGraphicFramePr>
            <a:graphicFrameLocks noGrp="1"/>
          </p:cNvGraphicFramePr>
          <p:nvPr>
            <p:ph type="tbl" sz="quarter" idx="10"/>
            <p:extLst>
              <p:ext uri="{D42A27DB-BD31-4B8C-83A1-F6EECF244321}">
                <p14:modId xmlns:p14="http://schemas.microsoft.com/office/powerpoint/2010/main" val="136372614"/>
              </p:ext>
            </p:extLst>
          </p:nvPr>
        </p:nvGraphicFramePr>
        <p:xfrm>
          <a:off x="3348442" y="1726413"/>
          <a:ext cx="2326780" cy="3918207"/>
        </p:xfrm>
        <a:graphic>
          <a:graphicData uri="http://schemas.openxmlformats.org/drawingml/2006/table">
            <a:tbl>
              <a:tblPr firstRow="1" bandRow="1">
                <a:tableStyleId>{5C22544A-7EE6-4342-B048-85BDC9FD1C3A}</a:tableStyleId>
              </a:tblPr>
              <a:tblGrid>
                <a:gridCol w="1695962"/>
                <a:gridCol w="630818"/>
              </a:tblGrid>
              <a:tr h="452887">
                <a:tc gridSpan="2">
                  <a:txBody>
                    <a:bodyPr/>
                    <a:lstStyle/>
                    <a:p>
                      <a:pPr algn="ctr"/>
                      <a:r>
                        <a:rPr lang="en-GB" sz="1000" dirty="0" smtClean="0"/>
                        <a:t>Holiday Visitors</a:t>
                      </a:r>
                      <a:br>
                        <a:rPr lang="en-GB" sz="1000" dirty="0" smtClean="0"/>
                      </a:br>
                      <a:r>
                        <a:rPr lang="en-GB" sz="1000" dirty="0" smtClean="0"/>
                        <a:t>(000s)</a:t>
                      </a:r>
                      <a:endParaRPr lang="en-GB"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a:p>
                  </a:txBody>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Portsmouth / </a:t>
                      </a:r>
                      <a:r>
                        <a:rPr lang="en-GB" sz="1000" b="1" i="0" u="none" strike="noStrike" kern="1200" dirty="0" err="1" smtClean="0">
                          <a:solidFill>
                            <a:schemeClr val="dk1"/>
                          </a:solidFill>
                          <a:effectLst/>
                          <a:latin typeface="+mn-lt"/>
                          <a:ea typeface="+mn-ea"/>
                          <a:cs typeface="+mn-cs"/>
                        </a:rPr>
                        <a:t>Southsea</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46</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Dover</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43</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Birmingham</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43</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Winchester</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32</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Manchester</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32</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Inverness</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31</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Bicester</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31</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Eastbourne</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29</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Perth</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27</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Chester</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27</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Warwick</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26</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North </a:t>
                      </a:r>
                      <a:r>
                        <a:rPr lang="en-GB" sz="1000" b="1" i="0" u="none" strike="noStrike" kern="1200" dirty="0" smtClean="0">
                          <a:solidFill>
                            <a:schemeClr val="dk1"/>
                          </a:solidFill>
                          <a:effectLst/>
                          <a:latin typeface="+mn-lt"/>
                          <a:ea typeface="+mn-ea"/>
                          <a:cs typeface="+mn-cs"/>
                        </a:rPr>
                        <a:t>Berwick</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25</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Maidstone</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23</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Exeter</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23</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Fort </a:t>
                      </a:r>
                      <a:r>
                        <a:rPr lang="en-GB" sz="1000" b="1" i="0" u="none" strike="noStrike" kern="1200" dirty="0" smtClean="0">
                          <a:solidFill>
                            <a:schemeClr val="dk1"/>
                          </a:solidFill>
                          <a:effectLst/>
                          <a:latin typeface="+mn-lt"/>
                          <a:ea typeface="+mn-ea"/>
                          <a:cs typeface="+mn-cs"/>
                        </a:rPr>
                        <a:t>William</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23</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US" sz="1000" b="1" i="0" u="none" strike="noStrike" kern="1200" dirty="0" err="1" smtClean="0">
                          <a:solidFill>
                            <a:schemeClr val="dk1"/>
                          </a:solidFill>
                          <a:effectLst/>
                          <a:latin typeface="+mn-lt"/>
                          <a:ea typeface="+mn-ea"/>
                          <a:cs typeface="+mn-cs"/>
                        </a:rPr>
                        <a:t>Mallaig</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US" sz="1000" b="1" i="0" u="none" strike="noStrike" kern="1200" dirty="0" smtClean="0">
                          <a:solidFill>
                            <a:schemeClr val="dk1"/>
                          </a:solidFill>
                          <a:effectLst/>
                          <a:latin typeface="+mn-lt"/>
                          <a:ea typeface="+mn-ea"/>
                          <a:cs typeface="+mn-cs"/>
                        </a:rPr>
                        <a:t>23</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US" sz="1000" b="1" i="0" u="none" strike="noStrike" kern="1200" dirty="0" err="1" smtClean="0">
                          <a:solidFill>
                            <a:schemeClr val="dk1"/>
                          </a:solidFill>
                          <a:effectLst/>
                          <a:latin typeface="+mn-lt"/>
                          <a:ea typeface="+mn-ea"/>
                          <a:cs typeface="+mn-cs"/>
                        </a:rPr>
                        <a:t>Avebury</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US" sz="1000" b="1" i="0" u="none" strike="noStrike" kern="1200" dirty="0" smtClean="0">
                          <a:solidFill>
                            <a:schemeClr val="dk1"/>
                          </a:solidFill>
                          <a:effectLst/>
                          <a:latin typeface="+mn-lt"/>
                          <a:ea typeface="+mn-ea"/>
                          <a:cs typeface="+mn-cs"/>
                        </a:rPr>
                        <a:t>23</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Plymouth</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22</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Blackpool</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21</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US" sz="1000" b="1" i="0" u="none" strike="noStrike" kern="1200" dirty="0" smtClean="0">
                          <a:solidFill>
                            <a:schemeClr val="dk1"/>
                          </a:solidFill>
                          <a:effectLst/>
                          <a:latin typeface="+mn-lt"/>
                          <a:ea typeface="+mn-ea"/>
                          <a:cs typeface="+mn-cs"/>
                        </a:rPr>
                        <a:t>Land’s End</a:t>
                      </a:r>
                      <a:r>
                        <a:rPr lang="en-US" sz="1000" b="1" i="0" u="none" strike="noStrike" kern="1200" baseline="0" dirty="0" smtClean="0">
                          <a:solidFill>
                            <a:schemeClr val="dk1"/>
                          </a:solidFill>
                          <a:effectLst/>
                          <a:latin typeface="+mn-lt"/>
                          <a:ea typeface="+mn-ea"/>
                          <a:cs typeface="+mn-cs"/>
                        </a:rPr>
                        <a:t> / </a:t>
                      </a:r>
                      <a:r>
                        <a:rPr lang="en-US" sz="1000" b="1" i="0" u="none" strike="noStrike" kern="1200" baseline="0" dirty="0" err="1" smtClean="0">
                          <a:solidFill>
                            <a:schemeClr val="dk1"/>
                          </a:solidFill>
                          <a:effectLst/>
                          <a:latin typeface="+mn-lt"/>
                          <a:ea typeface="+mn-ea"/>
                          <a:cs typeface="+mn-cs"/>
                        </a:rPr>
                        <a:t>Sennen</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US" sz="1000" b="1" i="0" u="none" strike="noStrike" kern="1200" dirty="0" smtClean="0">
                          <a:solidFill>
                            <a:schemeClr val="dk1"/>
                          </a:solidFill>
                          <a:effectLst/>
                          <a:latin typeface="+mn-lt"/>
                          <a:ea typeface="+mn-ea"/>
                          <a:cs typeface="+mn-cs"/>
                        </a:rPr>
                        <a:t>20</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16" name="Table Placeholder 5"/>
          <p:cNvGraphicFramePr>
            <a:graphicFrameLocks/>
          </p:cNvGraphicFramePr>
          <p:nvPr>
            <p:extLst>
              <p:ext uri="{D42A27DB-BD31-4B8C-83A1-F6EECF244321}">
                <p14:modId xmlns:p14="http://schemas.microsoft.com/office/powerpoint/2010/main" val="3442467710"/>
              </p:ext>
            </p:extLst>
          </p:nvPr>
        </p:nvGraphicFramePr>
        <p:xfrm>
          <a:off x="6207620" y="1726413"/>
          <a:ext cx="2326780" cy="4059266"/>
        </p:xfrm>
        <a:graphic>
          <a:graphicData uri="http://schemas.openxmlformats.org/drawingml/2006/table">
            <a:tbl>
              <a:tblPr firstRow="1" bandRow="1">
                <a:tableStyleId>{5C22544A-7EE6-4342-B048-85BDC9FD1C3A}</a:tableStyleId>
              </a:tblPr>
              <a:tblGrid>
                <a:gridCol w="1695962"/>
                <a:gridCol w="630818"/>
              </a:tblGrid>
              <a:tr h="452887">
                <a:tc gridSpan="2">
                  <a:txBody>
                    <a:bodyPr/>
                    <a:lstStyle/>
                    <a:p>
                      <a:pPr algn="ctr"/>
                      <a:r>
                        <a:rPr lang="en-GB" sz="1000" dirty="0" smtClean="0"/>
                        <a:t>Holiday Visitors</a:t>
                      </a:r>
                      <a:br>
                        <a:rPr lang="en-GB" sz="1000" dirty="0" smtClean="0"/>
                      </a:br>
                      <a:r>
                        <a:rPr lang="en-GB" sz="1000" dirty="0" smtClean="0"/>
                        <a:t>(000s)</a:t>
                      </a:r>
                      <a:endParaRPr lang="en-GB"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a:p>
                  </a:txBody>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Southampton</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18</a:t>
                      </a:r>
                    </a:p>
                  </a:txBody>
                  <a:tcPr marL="9525" marR="9525" marT="9525" marB="0" anchor="b">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err="1">
                          <a:solidFill>
                            <a:schemeClr val="dk1"/>
                          </a:solidFill>
                          <a:effectLst/>
                          <a:latin typeface="+mn-lt"/>
                          <a:ea typeface="+mn-ea"/>
                          <a:cs typeface="+mn-cs"/>
                        </a:rPr>
                        <a:t>Brixham</a:t>
                      </a:r>
                      <a:r>
                        <a:rPr lang="en-GB" sz="1000" b="1" i="0" u="none" strike="noStrike" kern="1200" dirty="0">
                          <a:solidFill>
                            <a:schemeClr val="dk1"/>
                          </a:solidFill>
                          <a:effectLst/>
                          <a:latin typeface="+mn-lt"/>
                          <a:ea typeface="+mn-ea"/>
                          <a:cs typeface="+mn-cs"/>
                        </a:rPr>
                        <a:t> / </a:t>
                      </a:r>
                      <a:r>
                        <a:rPr lang="en-GB" sz="1000" b="1" i="0" u="none" strike="noStrike" kern="1200" dirty="0" err="1">
                          <a:solidFill>
                            <a:schemeClr val="dk1"/>
                          </a:solidFill>
                          <a:effectLst/>
                          <a:latin typeface="+mn-lt"/>
                          <a:ea typeface="+mn-ea"/>
                          <a:cs typeface="+mn-cs"/>
                        </a:rPr>
                        <a:t>P</a:t>
                      </a:r>
                      <a:r>
                        <a:rPr lang="en-GB" sz="1000" b="1" i="0" u="none" strike="noStrike" kern="1200" dirty="0" err="1" smtClean="0">
                          <a:solidFill>
                            <a:schemeClr val="dk1"/>
                          </a:solidFill>
                          <a:effectLst/>
                          <a:latin typeface="+mn-lt"/>
                          <a:ea typeface="+mn-ea"/>
                          <a:cs typeface="+mn-cs"/>
                        </a:rPr>
                        <a:t>aignton</a:t>
                      </a:r>
                      <a:r>
                        <a:rPr lang="en-GB" sz="1000" b="1" i="0" u="none" strike="noStrike" kern="1200" dirty="0" smtClean="0">
                          <a:solidFill>
                            <a:schemeClr val="dk1"/>
                          </a:solidFill>
                          <a:effectLst/>
                          <a:latin typeface="+mn-lt"/>
                          <a:ea typeface="+mn-ea"/>
                          <a:cs typeface="+mn-cs"/>
                        </a:rPr>
                        <a:t> </a:t>
                      </a:r>
                      <a:r>
                        <a:rPr lang="en-GB" sz="1000" b="1" i="0" u="none" strike="noStrike" kern="1200" dirty="0">
                          <a:solidFill>
                            <a:schemeClr val="dk1"/>
                          </a:solidFill>
                          <a:effectLst/>
                          <a:latin typeface="+mn-lt"/>
                          <a:ea typeface="+mn-ea"/>
                          <a:cs typeface="+mn-cs"/>
                        </a:rPr>
                        <a:t>/ T</a:t>
                      </a:r>
                      <a:r>
                        <a:rPr lang="en-GB" sz="1000" b="1" i="0" u="none" strike="noStrike" kern="1200" dirty="0" smtClean="0">
                          <a:solidFill>
                            <a:schemeClr val="dk1"/>
                          </a:solidFill>
                          <a:effectLst/>
                          <a:latin typeface="+mn-lt"/>
                          <a:ea typeface="+mn-ea"/>
                          <a:cs typeface="+mn-cs"/>
                        </a:rPr>
                        <a:t>orbay </a:t>
                      </a:r>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Torquay</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18</a:t>
                      </a:r>
                    </a:p>
                  </a:txBody>
                  <a:tcPr marL="9525" marR="9525" marT="9525" marB="0" anchor="b">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Scarborough</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17</a:t>
                      </a:r>
                    </a:p>
                  </a:txBody>
                  <a:tcPr marL="9525" marR="9525" marT="9525" marB="0" anchor="b">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St </a:t>
                      </a:r>
                      <a:r>
                        <a:rPr lang="en-GB" sz="1000" b="1" i="0" u="none" strike="noStrike" kern="1200" dirty="0" smtClean="0">
                          <a:solidFill>
                            <a:schemeClr val="dk1"/>
                          </a:solidFill>
                          <a:effectLst/>
                          <a:latin typeface="+mn-lt"/>
                          <a:ea typeface="+mn-ea"/>
                          <a:cs typeface="+mn-cs"/>
                        </a:rPr>
                        <a:t>Ives</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a:solidFill>
                            <a:schemeClr val="dk1"/>
                          </a:solidFill>
                          <a:effectLst/>
                          <a:latin typeface="+mn-lt"/>
                          <a:ea typeface="+mn-ea"/>
                          <a:cs typeface="+mn-cs"/>
                        </a:rPr>
                        <a:t>16</a:t>
                      </a:r>
                    </a:p>
                  </a:txBody>
                  <a:tcPr marL="9525" marR="9525" marT="9525" marB="0" anchor="b">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Bourton-on-the-Water</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a:solidFill>
                            <a:schemeClr val="dk1"/>
                          </a:solidFill>
                          <a:effectLst/>
                          <a:latin typeface="+mn-lt"/>
                          <a:ea typeface="+mn-ea"/>
                          <a:cs typeface="+mn-cs"/>
                        </a:rPr>
                        <a:t>16</a:t>
                      </a:r>
                    </a:p>
                  </a:txBody>
                  <a:tcPr marL="9525" marR="9525" marT="9525" marB="0" anchor="b">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Bournemouth</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a:solidFill>
                            <a:schemeClr val="dk1"/>
                          </a:solidFill>
                          <a:effectLst/>
                          <a:latin typeface="+mn-lt"/>
                          <a:ea typeface="+mn-ea"/>
                          <a:cs typeface="+mn-cs"/>
                        </a:rPr>
                        <a:t>16</a:t>
                      </a:r>
                    </a:p>
                  </a:txBody>
                  <a:tcPr marL="9525" marR="9525" marT="9525" marB="0" anchor="b">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Truro</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a:solidFill>
                            <a:schemeClr val="dk1"/>
                          </a:solidFill>
                          <a:effectLst/>
                          <a:latin typeface="+mn-lt"/>
                          <a:ea typeface="+mn-ea"/>
                          <a:cs typeface="+mn-cs"/>
                        </a:rPr>
                        <a:t>15</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Conwy</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15</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US" sz="1000" b="1" i="0" u="none" strike="noStrike" kern="1200" dirty="0" smtClean="0">
                          <a:solidFill>
                            <a:schemeClr val="dk1"/>
                          </a:solidFill>
                          <a:effectLst/>
                          <a:latin typeface="+mn-lt"/>
                          <a:ea typeface="+mn-ea"/>
                          <a:cs typeface="+mn-cs"/>
                        </a:rPr>
                        <a:t>Glencoe</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US" sz="1000" b="1" i="0" u="none" strike="noStrike" kern="1200" dirty="0" smtClean="0">
                          <a:solidFill>
                            <a:schemeClr val="dk1"/>
                          </a:solidFill>
                          <a:effectLst/>
                          <a:latin typeface="+mn-lt"/>
                          <a:ea typeface="+mn-ea"/>
                          <a:cs typeface="+mn-cs"/>
                        </a:rPr>
                        <a:t>15</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Penzance</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a:solidFill>
                            <a:schemeClr val="dk1"/>
                          </a:solidFill>
                          <a:effectLst/>
                          <a:latin typeface="+mn-lt"/>
                          <a:ea typeface="+mn-ea"/>
                          <a:cs typeface="+mn-cs"/>
                        </a:rPr>
                        <a:t>14</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Pitlochry</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14</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Tunbridge </a:t>
                      </a:r>
                      <a:r>
                        <a:rPr lang="en-GB" sz="1000" b="1" i="0" u="none" strike="noStrike" kern="1200" dirty="0" smtClean="0">
                          <a:solidFill>
                            <a:schemeClr val="dk1"/>
                          </a:solidFill>
                          <a:effectLst/>
                          <a:latin typeface="+mn-lt"/>
                          <a:ea typeface="+mn-ea"/>
                          <a:cs typeface="+mn-cs"/>
                        </a:rPr>
                        <a:t>Wells</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14</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Dundee</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a:solidFill>
                            <a:schemeClr val="dk1"/>
                          </a:solidFill>
                          <a:effectLst/>
                          <a:latin typeface="+mn-lt"/>
                          <a:ea typeface="+mn-ea"/>
                          <a:cs typeface="+mn-cs"/>
                        </a:rPr>
                        <a:t>14</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err="1" smtClean="0">
                          <a:solidFill>
                            <a:schemeClr val="dk1"/>
                          </a:solidFill>
                          <a:effectLst/>
                          <a:latin typeface="+mn-lt"/>
                          <a:ea typeface="+mn-ea"/>
                          <a:cs typeface="+mn-cs"/>
                        </a:rPr>
                        <a:t>Aviemore</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a:solidFill>
                            <a:schemeClr val="dk1"/>
                          </a:solidFill>
                          <a:effectLst/>
                          <a:latin typeface="+mn-lt"/>
                          <a:ea typeface="+mn-ea"/>
                          <a:cs typeface="+mn-cs"/>
                        </a:rPr>
                        <a:t>14</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err="1" smtClean="0">
                          <a:solidFill>
                            <a:schemeClr val="dk1"/>
                          </a:solidFill>
                          <a:effectLst/>
                          <a:latin typeface="+mn-lt"/>
                          <a:ea typeface="+mn-ea"/>
                          <a:cs typeface="+mn-cs"/>
                        </a:rPr>
                        <a:t>Circencester</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13</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Rye</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13</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Poole</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a:solidFill>
                            <a:schemeClr val="dk1"/>
                          </a:solidFill>
                          <a:effectLst/>
                          <a:latin typeface="+mn-lt"/>
                          <a:ea typeface="+mn-ea"/>
                          <a:cs typeface="+mn-cs"/>
                        </a:rPr>
                        <a:t>13</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Whitby</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13</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Reading</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13</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Weymouth</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13</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bl>
          </a:graphicData>
        </a:graphic>
      </p:graphicFrame>
      <p:sp>
        <p:nvSpPr>
          <p:cNvPr id="8" name="Text Placeholder 5"/>
          <p:cNvSpPr txBox="1">
            <a:spLocks/>
          </p:cNvSpPr>
          <p:nvPr/>
        </p:nvSpPr>
        <p:spPr>
          <a:xfrm>
            <a:off x="326121" y="1157754"/>
            <a:ext cx="8424992"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The below chart illustrates the top 60 cities/towns visited on a day-trip by </a:t>
            </a:r>
            <a:r>
              <a:rPr lang="en-GB" sz="1300" i="1" dirty="0" smtClean="0"/>
              <a:t>holiday</a:t>
            </a:r>
            <a:r>
              <a:rPr lang="en-GB" sz="1300" dirty="0" smtClean="0"/>
              <a:t> visitors. London (452k), Windsor (360k) and Oxford (285k) are the most popular destinations among holiday day-trippers in 2016.</a:t>
            </a:r>
          </a:p>
        </p:txBody>
      </p:sp>
    </p:spTree>
    <p:extLst>
      <p:ext uri="{BB962C8B-B14F-4D97-AF65-F5344CB8AC3E}">
        <p14:creationId xmlns:p14="http://schemas.microsoft.com/office/powerpoint/2010/main" val="3179134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745" y="737806"/>
            <a:ext cx="9144000" cy="558801"/>
          </a:xfrm>
        </p:spPr>
        <p:txBody>
          <a:bodyPr/>
          <a:lstStyle/>
          <a:p>
            <a:r>
              <a:rPr lang="en-GB" sz="2100" dirty="0"/>
              <a:t>Top Cities/Towns visited on a day-trip by </a:t>
            </a:r>
            <a:r>
              <a:rPr lang="en-GB" sz="2100" dirty="0" smtClean="0"/>
              <a:t>VFR </a:t>
            </a:r>
            <a:r>
              <a:rPr lang="en-GB" sz="2100" dirty="0"/>
              <a:t>visitors (Top 60)</a:t>
            </a:r>
          </a:p>
        </p:txBody>
      </p:sp>
      <p:sp>
        <p:nvSpPr>
          <p:cNvPr id="11" name="Text Placeholder 6"/>
          <p:cNvSpPr>
            <a:spLocks noGrp="1"/>
          </p:cNvSpPr>
          <p:nvPr>
            <p:ph type="body" sz="quarter" idx="13"/>
          </p:nvPr>
        </p:nvSpPr>
        <p:spPr>
          <a:xfrm>
            <a:off x="685796" y="6533481"/>
            <a:ext cx="2440301" cy="274638"/>
          </a:xfrm>
        </p:spPr>
        <p:txBody>
          <a:bodyPr/>
          <a:lstStyle/>
          <a:p>
            <a:r>
              <a:rPr lang="en-GB" sz="1000" dirty="0" smtClean="0"/>
              <a:t>Day trip destinations</a:t>
            </a:r>
            <a:endParaRPr lang="en-GB" sz="1000" dirty="0"/>
          </a:p>
        </p:txBody>
      </p:sp>
      <p:sp>
        <p:nvSpPr>
          <p:cNvPr id="10" name="Text Placeholder 5"/>
          <p:cNvSpPr txBox="1">
            <a:spLocks/>
          </p:cNvSpPr>
          <p:nvPr/>
        </p:nvSpPr>
        <p:spPr>
          <a:xfrm>
            <a:off x="379461" y="6022341"/>
            <a:ext cx="4265196" cy="19390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  </a:t>
            </a:r>
            <a:endParaRPr lang="en-GB" sz="800" dirty="0">
              <a:solidFill>
                <a:srgbClr val="120742"/>
              </a:solidFill>
            </a:endParaRPr>
          </a:p>
        </p:txBody>
      </p:sp>
      <p:graphicFrame>
        <p:nvGraphicFramePr>
          <p:cNvPr id="14" name="Table Placeholder 5"/>
          <p:cNvGraphicFramePr>
            <a:graphicFrameLocks/>
          </p:cNvGraphicFramePr>
          <p:nvPr>
            <p:extLst>
              <p:ext uri="{D42A27DB-BD31-4B8C-83A1-F6EECF244321}">
                <p14:modId xmlns:p14="http://schemas.microsoft.com/office/powerpoint/2010/main" val="2916616510"/>
              </p:ext>
            </p:extLst>
          </p:nvPr>
        </p:nvGraphicFramePr>
        <p:xfrm>
          <a:off x="447496" y="1772133"/>
          <a:ext cx="2418220" cy="3918207"/>
        </p:xfrm>
        <a:graphic>
          <a:graphicData uri="http://schemas.openxmlformats.org/drawingml/2006/table">
            <a:tbl>
              <a:tblPr firstRow="1" bandRow="1">
                <a:tableStyleId>{5C22544A-7EE6-4342-B048-85BDC9FD1C3A}</a:tableStyleId>
              </a:tblPr>
              <a:tblGrid>
                <a:gridCol w="1762612"/>
                <a:gridCol w="655608"/>
              </a:tblGrid>
              <a:tr h="452887">
                <a:tc gridSpan="2">
                  <a:txBody>
                    <a:bodyPr/>
                    <a:lstStyle/>
                    <a:p>
                      <a:pPr algn="ctr"/>
                      <a:r>
                        <a:rPr lang="en-GB" sz="1000" dirty="0" smtClean="0"/>
                        <a:t>VFR Visitors</a:t>
                      </a:r>
                      <a:br>
                        <a:rPr lang="en-GB" sz="1000" dirty="0" smtClean="0"/>
                      </a:br>
                      <a:r>
                        <a:rPr lang="en-GB" sz="1000" dirty="0" smtClean="0"/>
                        <a:t>(000s)</a:t>
                      </a:r>
                      <a:endParaRPr lang="en-GB"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a:p>
                  </a:txBody>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London</a:t>
                      </a: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535</a:t>
                      </a:r>
                    </a:p>
                  </a:txBody>
                  <a:tcPr marL="9525" marR="9525" marT="9525" marB="0" anchor="b">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Brighton/Hove</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chemeClr val="dk1"/>
                          </a:solidFill>
                          <a:effectLst/>
                          <a:latin typeface="+mn-lt"/>
                          <a:ea typeface="+mn-ea"/>
                          <a:cs typeface="+mn-cs"/>
                        </a:rPr>
                        <a:t>165</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Bath</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chemeClr val="dk1"/>
                          </a:solidFill>
                          <a:effectLst/>
                          <a:latin typeface="+mn-lt"/>
                          <a:ea typeface="+mn-ea"/>
                          <a:cs typeface="+mn-cs"/>
                        </a:rPr>
                        <a:t>130</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Windsor</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chemeClr val="dk1"/>
                          </a:solidFill>
                          <a:effectLst/>
                          <a:latin typeface="+mn-lt"/>
                          <a:ea typeface="+mn-ea"/>
                          <a:cs typeface="+mn-cs"/>
                        </a:rPr>
                        <a:t>98</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Edinburgh</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chemeClr val="dk1"/>
                          </a:solidFill>
                          <a:effectLst/>
                          <a:latin typeface="+mn-lt"/>
                          <a:ea typeface="+mn-ea"/>
                          <a:cs typeface="+mn-cs"/>
                        </a:rPr>
                        <a:t>94</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Oxford</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chemeClr val="dk1"/>
                          </a:solidFill>
                          <a:effectLst/>
                          <a:latin typeface="+mn-lt"/>
                          <a:ea typeface="+mn-ea"/>
                          <a:cs typeface="+mn-cs"/>
                        </a:rPr>
                        <a:t>85</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Birmingham</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chemeClr val="dk1"/>
                          </a:solidFill>
                          <a:effectLst/>
                          <a:latin typeface="+mn-lt"/>
                          <a:ea typeface="+mn-ea"/>
                          <a:cs typeface="+mn-cs"/>
                        </a:rPr>
                        <a:t>85</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Manchester</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chemeClr val="dk1"/>
                          </a:solidFill>
                          <a:effectLst/>
                          <a:latin typeface="+mn-lt"/>
                          <a:ea typeface="+mn-ea"/>
                          <a:cs typeface="+mn-cs"/>
                        </a:rPr>
                        <a:t>81</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Cambridge</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a:solidFill>
                            <a:schemeClr val="dk1"/>
                          </a:solidFill>
                          <a:effectLst/>
                          <a:latin typeface="+mn-lt"/>
                          <a:ea typeface="+mn-ea"/>
                          <a:cs typeface="+mn-cs"/>
                        </a:rPr>
                        <a:t>71</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York</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chemeClr val="dk1"/>
                          </a:solidFill>
                          <a:effectLst/>
                          <a:latin typeface="+mn-lt"/>
                          <a:ea typeface="+mn-ea"/>
                          <a:cs typeface="+mn-cs"/>
                        </a:rPr>
                        <a:t>63</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Liverpool</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a:solidFill>
                            <a:schemeClr val="dk1"/>
                          </a:solidFill>
                          <a:effectLst/>
                          <a:latin typeface="+mn-lt"/>
                          <a:ea typeface="+mn-ea"/>
                          <a:cs typeface="+mn-cs"/>
                        </a:rPr>
                        <a:t>56</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Leeds</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chemeClr val="dk1"/>
                          </a:solidFill>
                          <a:effectLst/>
                          <a:latin typeface="+mn-lt"/>
                          <a:ea typeface="+mn-ea"/>
                          <a:cs typeface="+mn-cs"/>
                        </a:rPr>
                        <a:t>54</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Glasgow</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chemeClr val="dk1"/>
                          </a:solidFill>
                          <a:effectLst/>
                          <a:latin typeface="+mn-lt"/>
                          <a:ea typeface="+mn-ea"/>
                          <a:cs typeface="+mn-cs"/>
                        </a:rPr>
                        <a:t>48</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Stratford-upon-Avon</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chemeClr val="dk1"/>
                          </a:solidFill>
                          <a:effectLst/>
                          <a:latin typeface="+mn-lt"/>
                          <a:ea typeface="+mn-ea"/>
                          <a:cs typeface="+mn-cs"/>
                        </a:rPr>
                        <a:t>47</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Bristol</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chemeClr val="dk1"/>
                          </a:solidFill>
                          <a:effectLst/>
                          <a:latin typeface="+mn-lt"/>
                          <a:ea typeface="+mn-ea"/>
                          <a:cs typeface="+mn-cs"/>
                        </a:rPr>
                        <a:t>44</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Cardiff</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chemeClr val="dk1"/>
                          </a:solidFill>
                          <a:effectLst/>
                          <a:latin typeface="+mn-lt"/>
                          <a:ea typeface="+mn-ea"/>
                          <a:cs typeface="+mn-cs"/>
                        </a:rPr>
                        <a:t>43</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Portsmouth / </a:t>
                      </a:r>
                      <a:r>
                        <a:rPr lang="en-GB" sz="1000" b="1" i="0" u="none" strike="noStrike" kern="1200" dirty="0" err="1" smtClean="0">
                          <a:solidFill>
                            <a:schemeClr val="dk1"/>
                          </a:solidFill>
                          <a:effectLst/>
                          <a:latin typeface="+mn-lt"/>
                          <a:ea typeface="+mn-ea"/>
                          <a:cs typeface="+mn-cs"/>
                        </a:rPr>
                        <a:t>Southsea</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chemeClr val="dk1"/>
                          </a:solidFill>
                          <a:effectLst/>
                          <a:latin typeface="+mn-lt"/>
                          <a:ea typeface="+mn-ea"/>
                          <a:cs typeface="+mn-cs"/>
                        </a:rPr>
                        <a:t>40</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Chester</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chemeClr val="dk1"/>
                          </a:solidFill>
                          <a:effectLst/>
                          <a:latin typeface="+mn-lt"/>
                          <a:ea typeface="+mn-ea"/>
                          <a:cs typeface="+mn-cs"/>
                        </a:rPr>
                        <a:t>40</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Salisbury</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chemeClr val="dk1"/>
                          </a:solidFill>
                          <a:effectLst/>
                          <a:latin typeface="+mn-lt"/>
                          <a:ea typeface="+mn-ea"/>
                          <a:cs typeface="+mn-cs"/>
                        </a:rPr>
                        <a:t>39</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algn="ctr" fontAlgn="b"/>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Nottingham</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37</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15" name="Table Placeholder 5"/>
          <p:cNvGraphicFramePr>
            <a:graphicFrameLocks/>
          </p:cNvGraphicFramePr>
          <p:nvPr>
            <p:extLst>
              <p:ext uri="{D42A27DB-BD31-4B8C-83A1-F6EECF244321}">
                <p14:modId xmlns:p14="http://schemas.microsoft.com/office/powerpoint/2010/main" val="2322241930"/>
              </p:ext>
            </p:extLst>
          </p:nvPr>
        </p:nvGraphicFramePr>
        <p:xfrm>
          <a:off x="3169276" y="1772133"/>
          <a:ext cx="2418220" cy="3918207"/>
        </p:xfrm>
        <a:graphic>
          <a:graphicData uri="http://schemas.openxmlformats.org/drawingml/2006/table">
            <a:tbl>
              <a:tblPr firstRow="1" bandRow="1">
                <a:tableStyleId>{5C22544A-7EE6-4342-B048-85BDC9FD1C3A}</a:tableStyleId>
              </a:tblPr>
              <a:tblGrid>
                <a:gridCol w="1762612"/>
                <a:gridCol w="655608"/>
              </a:tblGrid>
              <a:tr h="452887">
                <a:tc gridSpan="2">
                  <a:txBody>
                    <a:bodyPr/>
                    <a:lstStyle/>
                    <a:p>
                      <a:pPr algn="ctr"/>
                      <a:r>
                        <a:rPr lang="en-GB" sz="1000" dirty="0" smtClean="0"/>
                        <a:t>VFR Visitors</a:t>
                      </a:r>
                      <a:br>
                        <a:rPr lang="en-GB" sz="1000" dirty="0" smtClean="0"/>
                      </a:br>
                      <a:r>
                        <a:rPr lang="en-GB" sz="1000" dirty="0" smtClean="0"/>
                        <a:t>(000s)</a:t>
                      </a:r>
                      <a:endParaRPr lang="en-GB"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a:p>
                  </a:txBody>
                  <a:tcPr/>
                </a:tc>
              </a:tr>
              <a:tr h="173266">
                <a:tc>
                  <a:txBody>
                    <a:bodyPr/>
                    <a:lstStyle/>
                    <a:p>
                      <a:pPr algn="ctr" fontAlgn="b"/>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St Andrews</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32</a:t>
                      </a:r>
                    </a:p>
                  </a:txBody>
                  <a:tcPr marL="9525" marR="9525" marT="9525" marB="0" anchor="b">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173266">
                <a:tc>
                  <a:txBody>
                    <a:bodyPr/>
                    <a:lstStyle/>
                    <a:p>
                      <a:pPr algn="ctr" fontAlgn="b"/>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Newcastle-upon-Tyne</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31</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algn="ctr" fontAlgn="b"/>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Canterbury</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31</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algn="ctr" fontAlgn="b"/>
                      <a:r>
                        <a:rPr lang="en-GB" sz="1000" b="1" i="0" u="none" strike="noStrike" kern="1200" dirty="0">
                          <a:solidFill>
                            <a:schemeClr val="dk1"/>
                          </a:solidFill>
                          <a:effectLst/>
                          <a:latin typeface="+mn-lt"/>
                          <a:ea typeface="+mn-ea"/>
                          <a:cs typeface="+mn-cs"/>
                        </a:rPr>
                        <a:t> Watford</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31</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algn="ctr" fontAlgn="b"/>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Lincoln</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26</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algn="ctr" fontAlgn="b"/>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Coventry</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23</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algn="ctr" fontAlgn="b"/>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Blackpool</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22</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algn="ctr" fontAlgn="b"/>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Stirling</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22</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algn="ctr" fontAlgn="b"/>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Southampton</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21</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algn="ctr" fontAlgn="b"/>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Leicester</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19</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algn="ctr" fontAlgn="b"/>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Bradford</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19</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algn="ctr" fontAlgn="b"/>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Winchester</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18</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algn="ctr" fontAlgn="b"/>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Sheffield</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18</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algn="ctr" fontAlgn="b"/>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Guildford</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17</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algn="ctr" fontAlgn="b"/>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Harrogate</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17</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algn="ctr" fontAlgn="b"/>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Durham</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17</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algn="ctr" fontAlgn="b"/>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Warwick</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17</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algn="ctr" fontAlgn="b"/>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Perth</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17</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algn="ctr" fontAlgn="b"/>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Hastings</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16</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Scarborough</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chemeClr val="dk1"/>
                          </a:solidFill>
                          <a:effectLst/>
                          <a:latin typeface="+mn-lt"/>
                          <a:ea typeface="+mn-ea"/>
                          <a:cs typeface="+mn-cs"/>
                        </a:rPr>
                        <a:t>16</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16" name="Table Placeholder 5"/>
          <p:cNvGraphicFramePr>
            <a:graphicFrameLocks/>
          </p:cNvGraphicFramePr>
          <p:nvPr>
            <p:extLst>
              <p:ext uri="{D42A27DB-BD31-4B8C-83A1-F6EECF244321}">
                <p14:modId xmlns:p14="http://schemas.microsoft.com/office/powerpoint/2010/main" val="1445370754"/>
              </p:ext>
            </p:extLst>
          </p:nvPr>
        </p:nvGraphicFramePr>
        <p:xfrm>
          <a:off x="5864720" y="1772133"/>
          <a:ext cx="2418220" cy="4059266"/>
        </p:xfrm>
        <a:graphic>
          <a:graphicData uri="http://schemas.openxmlformats.org/drawingml/2006/table">
            <a:tbl>
              <a:tblPr firstRow="1" bandRow="1">
                <a:tableStyleId>{5C22544A-7EE6-4342-B048-85BDC9FD1C3A}</a:tableStyleId>
              </a:tblPr>
              <a:tblGrid>
                <a:gridCol w="1762612"/>
                <a:gridCol w="655608"/>
              </a:tblGrid>
              <a:tr h="452887">
                <a:tc gridSpan="2">
                  <a:txBody>
                    <a:bodyPr/>
                    <a:lstStyle/>
                    <a:p>
                      <a:pPr algn="ctr"/>
                      <a:r>
                        <a:rPr lang="en-GB" sz="1000" dirty="0" smtClean="0"/>
                        <a:t>VFR Visitors</a:t>
                      </a:r>
                      <a:br>
                        <a:rPr lang="en-GB" sz="1000" dirty="0" smtClean="0"/>
                      </a:br>
                      <a:r>
                        <a:rPr lang="en-GB" sz="1000" dirty="0" smtClean="0"/>
                        <a:t>(000s)</a:t>
                      </a:r>
                      <a:endParaRPr lang="en-GB"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a:p>
                  </a:txBody>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Bournemouth</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chemeClr val="dk1"/>
                          </a:solidFill>
                          <a:effectLst/>
                          <a:latin typeface="+mn-lt"/>
                          <a:ea typeface="+mn-ea"/>
                          <a:cs typeface="+mn-cs"/>
                        </a:rPr>
                        <a:t>16</a:t>
                      </a:r>
                    </a:p>
                  </a:txBody>
                  <a:tcPr marL="9525" marR="9525" marT="9525" marB="0" anchor="b">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Exeter</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chemeClr val="dk1"/>
                          </a:solidFill>
                          <a:effectLst/>
                          <a:latin typeface="+mn-lt"/>
                          <a:ea typeface="+mn-ea"/>
                          <a:cs typeface="+mn-cs"/>
                        </a:rPr>
                        <a:t>16</a:t>
                      </a:r>
                    </a:p>
                  </a:txBody>
                  <a:tcPr marL="9525" marR="9525" marT="9525" marB="0" anchor="b">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Bourton-on-the-Water</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chemeClr val="dk1"/>
                          </a:solidFill>
                          <a:effectLst/>
                          <a:latin typeface="+mn-lt"/>
                          <a:ea typeface="+mn-ea"/>
                          <a:cs typeface="+mn-cs"/>
                        </a:rPr>
                        <a:t>16</a:t>
                      </a:r>
                    </a:p>
                  </a:txBody>
                  <a:tcPr marL="9525" marR="9525" marT="9525" marB="0" anchor="b">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Chichester</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chemeClr val="dk1"/>
                          </a:solidFill>
                          <a:effectLst/>
                          <a:latin typeface="+mn-lt"/>
                          <a:ea typeface="+mn-ea"/>
                          <a:cs typeface="+mn-cs"/>
                        </a:rPr>
                        <a:t>16</a:t>
                      </a:r>
                    </a:p>
                  </a:txBody>
                  <a:tcPr marL="9525" marR="9525" marT="9525" marB="0" anchor="b">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Whitby</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chemeClr val="dk1"/>
                          </a:solidFill>
                          <a:effectLst/>
                          <a:latin typeface="+mn-lt"/>
                          <a:ea typeface="+mn-ea"/>
                          <a:cs typeface="+mn-cs"/>
                        </a:rPr>
                        <a:t>15</a:t>
                      </a:r>
                    </a:p>
                  </a:txBody>
                  <a:tcPr marL="9525" marR="9525" marT="9525" marB="0" anchor="b">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Norwich</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chemeClr val="dk1"/>
                          </a:solidFill>
                          <a:effectLst/>
                          <a:latin typeface="+mn-lt"/>
                          <a:ea typeface="+mn-ea"/>
                          <a:cs typeface="+mn-cs"/>
                        </a:rPr>
                        <a:t>14</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err="1">
                          <a:solidFill>
                            <a:schemeClr val="dk1"/>
                          </a:solidFill>
                          <a:effectLst/>
                          <a:latin typeface="+mn-lt"/>
                          <a:ea typeface="+mn-ea"/>
                          <a:cs typeface="+mn-cs"/>
                        </a:rPr>
                        <a:t>Brixham</a:t>
                      </a:r>
                      <a:r>
                        <a:rPr lang="en-GB" sz="1000" b="1" i="0" u="none" strike="noStrike" kern="1200" dirty="0">
                          <a:solidFill>
                            <a:schemeClr val="dk1"/>
                          </a:solidFill>
                          <a:effectLst/>
                          <a:latin typeface="+mn-lt"/>
                          <a:ea typeface="+mn-ea"/>
                          <a:cs typeface="+mn-cs"/>
                        </a:rPr>
                        <a:t> / </a:t>
                      </a:r>
                      <a:r>
                        <a:rPr lang="en-GB" sz="1000" b="1" i="0" u="none" strike="noStrike" kern="1200" dirty="0" err="1">
                          <a:solidFill>
                            <a:schemeClr val="dk1"/>
                          </a:solidFill>
                          <a:effectLst/>
                          <a:latin typeface="+mn-lt"/>
                          <a:ea typeface="+mn-ea"/>
                          <a:cs typeface="+mn-cs"/>
                        </a:rPr>
                        <a:t>P</a:t>
                      </a:r>
                      <a:r>
                        <a:rPr lang="en-GB" sz="1000" b="1" i="0" u="none" strike="noStrike" kern="1200" dirty="0" err="1" smtClean="0">
                          <a:solidFill>
                            <a:schemeClr val="dk1"/>
                          </a:solidFill>
                          <a:effectLst/>
                          <a:latin typeface="+mn-lt"/>
                          <a:ea typeface="+mn-ea"/>
                          <a:cs typeface="+mn-cs"/>
                        </a:rPr>
                        <a:t>aignton</a:t>
                      </a:r>
                      <a:r>
                        <a:rPr lang="en-GB" sz="1000" b="1" i="0" u="none" strike="noStrike" kern="1200" dirty="0" smtClean="0">
                          <a:solidFill>
                            <a:schemeClr val="dk1"/>
                          </a:solidFill>
                          <a:effectLst/>
                          <a:latin typeface="+mn-lt"/>
                          <a:ea typeface="+mn-ea"/>
                          <a:cs typeface="+mn-cs"/>
                        </a:rPr>
                        <a:t> </a:t>
                      </a:r>
                      <a:r>
                        <a:rPr lang="en-GB" sz="1000" b="1" i="0" u="none" strike="noStrike" kern="1200" dirty="0">
                          <a:solidFill>
                            <a:schemeClr val="dk1"/>
                          </a:solidFill>
                          <a:effectLst/>
                          <a:latin typeface="+mn-lt"/>
                          <a:ea typeface="+mn-ea"/>
                          <a:cs typeface="+mn-cs"/>
                        </a:rPr>
                        <a:t>/ T</a:t>
                      </a:r>
                      <a:r>
                        <a:rPr lang="en-GB" sz="1000" b="1" i="0" u="none" strike="noStrike" kern="1200" dirty="0" smtClean="0">
                          <a:solidFill>
                            <a:schemeClr val="dk1"/>
                          </a:solidFill>
                          <a:effectLst/>
                          <a:latin typeface="+mn-lt"/>
                          <a:ea typeface="+mn-ea"/>
                          <a:cs typeface="+mn-cs"/>
                        </a:rPr>
                        <a:t>orbay </a:t>
                      </a:r>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Torquay</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chemeClr val="dk1"/>
                          </a:solidFill>
                          <a:effectLst/>
                          <a:latin typeface="+mn-lt"/>
                          <a:ea typeface="+mn-ea"/>
                          <a:cs typeface="+mn-cs"/>
                        </a:rPr>
                        <a:t>13</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Inverness</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chemeClr val="dk1"/>
                          </a:solidFill>
                          <a:effectLst/>
                          <a:latin typeface="+mn-lt"/>
                          <a:ea typeface="+mn-ea"/>
                          <a:cs typeface="+mn-cs"/>
                        </a:rPr>
                        <a:t>13</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Windermere</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chemeClr val="dk1"/>
                          </a:solidFill>
                          <a:effectLst/>
                          <a:latin typeface="+mn-lt"/>
                          <a:ea typeface="+mn-ea"/>
                          <a:cs typeface="+mn-cs"/>
                        </a:rPr>
                        <a:t>13</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Keswick</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chemeClr val="dk1"/>
                          </a:solidFill>
                          <a:effectLst/>
                          <a:latin typeface="+mn-lt"/>
                          <a:ea typeface="+mn-ea"/>
                          <a:cs typeface="+mn-cs"/>
                        </a:rPr>
                        <a:t>12</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Ayr</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chemeClr val="dk1"/>
                          </a:solidFill>
                          <a:effectLst/>
                          <a:latin typeface="+mn-lt"/>
                          <a:ea typeface="+mn-ea"/>
                          <a:cs typeface="+mn-cs"/>
                        </a:rPr>
                        <a:t>12</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Dover</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chemeClr val="dk1"/>
                          </a:solidFill>
                          <a:effectLst/>
                          <a:latin typeface="+mn-lt"/>
                          <a:ea typeface="+mn-ea"/>
                          <a:cs typeface="+mn-cs"/>
                        </a:rPr>
                        <a:t>12</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Derby</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chemeClr val="dk1"/>
                          </a:solidFill>
                          <a:effectLst/>
                          <a:latin typeface="+mn-lt"/>
                          <a:ea typeface="+mn-ea"/>
                          <a:cs typeface="+mn-cs"/>
                        </a:rPr>
                        <a:t>12</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Sevenoaks</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chemeClr val="dk1"/>
                          </a:solidFill>
                          <a:effectLst/>
                          <a:latin typeface="+mn-lt"/>
                          <a:ea typeface="+mn-ea"/>
                          <a:cs typeface="+mn-cs"/>
                        </a:rPr>
                        <a:t>12</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US" sz="1000" b="1" i="0" u="none" strike="noStrike" kern="1200" dirty="0" smtClean="0">
                          <a:solidFill>
                            <a:schemeClr val="dk1"/>
                          </a:solidFill>
                          <a:effectLst/>
                          <a:latin typeface="+mn-lt"/>
                          <a:ea typeface="+mn-ea"/>
                          <a:cs typeface="+mn-cs"/>
                        </a:rPr>
                        <a:t>Arundel</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000" b="1" i="0" u="none" strike="noStrike" kern="1200" dirty="0" smtClean="0">
                          <a:solidFill>
                            <a:schemeClr val="dk1"/>
                          </a:solidFill>
                          <a:effectLst/>
                          <a:latin typeface="+mn-lt"/>
                          <a:ea typeface="+mn-ea"/>
                          <a:cs typeface="+mn-cs"/>
                        </a:rPr>
                        <a:t>12</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Bicester</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chemeClr val="dk1"/>
                          </a:solidFill>
                          <a:effectLst/>
                          <a:latin typeface="+mn-lt"/>
                          <a:ea typeface="+mn-ea"/>
                          <a:cs typeface="+mn-cs"/>
                        </a:rPr>
                        <a:t>11</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Hull &amp; </a:t>
                      </a:r>
                      <a:r>
                        <a:rPr lang="en-GB" sz="1000" b="1" i="0" u="none" strike="noStrike" kern="1200" dirty="0" err="1" smtClean="0">
                          <a:solidFill>
                            <a:schemeClr val="dk1"/>
                          </a:solidFill>
                          <a:effectLst/>
                          <a:latin typeface="+mn-lt"/>
                          <a:ea typeface="+mn-ea"/>
                          <a:cs typeface="+mn-cs"/>
                        </a:rPr>
                        <a:t>Kingston-upon-Hull</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chemeClr val="dk1"/>
                          </a:solidFill>
                          <a:effectLst/>
                          <a:latin typeface="+mn-lt"/>
                          <a:ea typeface="+mn-ea"/>
                          <a:cs typeface="+mn-cs"/>
                        </a:rPr>
                        <a:t>11</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Carlisle</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chemeClr val="dk1"/>
                          </a:solidFill>
                          <a:effectLst/>
                          <a:latin typeface="+mn-lt"/>
                          <a:ea typeface="+mn-ea"/>
                          <a:cs typeface="+mn-cs"/>
                        </a:rPr>
                        <a:t>11</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Amesbury</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00" b="1" i="0" u="none" strike="noStrike" kern="1200" dirty="0">
                          <a:solidFill>
                            <a:schemeClr val="dk1"/>
                          </a:solidFill>
                          <a:effectLst/>
                          <a:latin typeface="+mn-lt"/>
                          <a:ea typeface="+mn-ea"/>
                          <a:cs typeface="+mn-cs"/>
                        </a:rPr>
                        <a:t>11</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US" sz="1000" b="1" i="0" u="none" strike="noStrike" kern="1200" dirty="0" smtClean="0">
                          <a:solidFill>
                            <a:schemeClr val="dk1"/>
                          </a:solidFill>
                          <a:effectLst/>
                          <a:latin typeface="+mn-lt"/>
                          <a:ea typeface="+mn-ea"/>
                          <a:cs typeface="+mn-cs"/>
                        </a:rPr>
                        <a:t>Belfast</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000" b="1" i="0" u="none" strike="noStrike" kern="1200" dirty="0" smtClean="0">
                          <a:solidFill>
                            <a:schemeClr val="dk1"/>
                          </a:solidFill>
                          <a:effectLst/>
                          <a:latin typeface="+mn-lt"/>
                          <a:ea typeface="+mn-ea"/>
                          <a:cs typeface="+mn-cs"/>
                        </a:rPr>
                        <a:t>10</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bl>
          </a:graphicData>
        </a:graphic>
      </p:graphicFrame>
      <p:sp>
        <p:nvSpPr>
          <p:cNvPr id="9" name="Text Placeholder 5"/>
          <p:cNvSpPr txBox="1">
            <a:spLocks/>
          </p:cNvSpPr>
          <p:nvPr/>
        </p:nvSpPr>
        <p:spPr>
          <a:xfrm>
            <a:off x="326121" y="1157754"/>
            <a:ext cx="8424992"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London (535k), Brighton/Hove (165k) and Bath (130k) are the top 3 cities/towns most likely to be visited by VFR day-trippers in 2016.</a:t>
            </a:r>
          </a:p>
        </p:txBody>
      </p:sp>
    </p:spTree>
    <p:extLst>
      <p:ext uri="{BB962C8B-B14F-4D97-AF65-F5344CB8AC3E}">
        <p14:creationId xmlns:p14="http://schemas.microsoft.com/office/powerpoint/2010/main" val="1166998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745" y="737806"/>
            <a:ext cx="9144000" cy="558801"/>
          </a:xfrm>
        </p:spPr>
        <p:txBody>
          <a:bodyPr/>
          <a:lstStyle/>
          <a:p>
            <a:r>
              <a:rPr lang="en-GB" sz="2100" dirty="0"/>
              <a:t>Top Cities/Towns visited on a day-trip by </a:t>
            </a:r>
            <a:r>
              <a:rPr lang="en-GB" sz="2100" dirty="0" smtClean="0"/>
              <a:t>business and study/misc. </a:t>
            </a:r>
            <a:br>
              <a:rPr lang="en-GB" sz="2100" dirty="0" smtClean="0"/>
            </a:br>
            <a:r>
              <a:rPr lang="en-GB" sz="2100" dirty="0" smtClean="0"/>
              <a:t>visitors </a:t>
            </a:r>
            <a:r>
              <a:rPr lang="en-GB" sz="2100" dirty="0"/>
              <a:t>(Top </a:t>
            </a:r>
            <a:r>
              <a:rPr lang="en-GB" sz="2100" dirty="0" smtClean="0"/>
              <a:t>20)</a:t>
            </a:r>
            <a:endParaRPr lang="en-GB" sz="2100" dirty="0"/>
          </a:p>
        </p:txBody>
      </p:sp>
      <p:sp>
        <p:nvSpPr>
          <p:cNvPr id="11" name="Text Placeholder 6"/>
          <p:cNvSpPr>
            <a:spLocks noGrp="1"/>
          </p:cNvSpPr>
          <p:nvPr>
            <p:ph type="body" sz="quarter" idx="13"/>
          </p:nvPr>
        </p:nvSpPr>
        <p:spPr>
          <a:xfrm>
            <a:off x="685796" y="6533481"/>
            <a:ext cx="2440301" cy="274638"/>
          </a:xfrm>
        </p:spPr>
        <p:txBody>
          <a:bodyPr/>
          <a:lstStyle/>
          <a:p>
            <a:r>
              <a:rPr lang="en-GB" sz="1000" dirty="0" smtClean="0"/>
              <a:t>Day trip destinations</a:t>
            </a:r>
            <a:endParaRPr lang="en-GB" sz="1000" dirty="0"/>
          </a:p>
        </p:txBody>
      </p:sp>
      <p:sp>
        <p:nvSpPr>
          <p:cNvPr id="10" name="Text Placeholder 5"/>
          <p:cNvSpPr txBox="1">
            <a:spLocks/>
          </p:cNvSpPr>
          <p:nvPr/>
        </p:nvSpPr>
        <p:spPr>
          <a:xfrm>
            <a:off x="326121" y="1401109"/>
            <a:ext cx="4265196" cy="19390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  </a:t>
            </a:r>
            <a:endParaRPr lang="en-GB" sz="800" dirty="0">
              <a:solidFill>
                <a:srgbClr val="120742"/>
              </a:solidFill>
            </a:endParaRPr>
          </a:p>
        </p:txBody>
      </p:sp>
      <p:graphicFrame>
        <p:nvGraphicFramePr>
          <p:cNvPr id="8" name="Table Placeholder 5"/>
          <p:cNvGraphicFramePr>
            <a:graphicFrameLocks/>
          </p:cNvGraphicFramePr>
          <p:nvPr>
            <p:extLst>
              <p:ext uri="{D42A27DB-BD31-4B8C-83A1-F6EECF244321}">
                <p14:modId xmlns:p14="http://schemas.microsoft.com/office/powerpoint/2010/main" val="3903562095"/>
              </p:ext>
            </p:extLst>
          </p:nvPr>
        </p:nvGraphicFramePr>
        <p:xfrm>
          <a:off x="685796" y="2130273"/>
          <a:ext cx="2628904" cy="3918207"/>
        </p:xfrm>
        <a:graphic>
          <a:graphicData uri="http://schemas.openxmlformats.org/drawingml/2006/table">
            <a:tbl>
              <a:tblPr firstRow="1" bandRow="1">
                <a:tableStyleId>{5C22544A-7EE6-4342-B048-85BDC9FD1C3A}</a:tableStyleId>
              </a:tblPr>
              <a:tblGrid>
                <a:gridCol w="1916177"/>
                <a:gridCol w="712727"/>
              </a:tblGrid>
              <a:tr h="452887">
                <a:tc gridSpan="2">
                  <a:txBody>
                    <a:bodyPr/>
                    <a:lstStyle/>
                    <a:p>
                      <a:pPr algn="ctr"/>
                      <a:r>
                        <a:rPr lang="en-GB" sz="1000" dirty="0" smtClean="0"/>
                        <a:t>Business Visitors</a:t>
                      </a:r>
                      <a:br>
                        <a:rPr lang="en-GB" sz="1000" dirty="0" smtClean="0"/>
                      </a:br>
                      <a:r>
                        <a:rPr lang="en-GB" sz="1000" dirty="0" smtClean="0"/>
                        <a:t>(000s)</a:t>
                      </a:r>
                      <a:endParaRPr lang="en-GB"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a:p>
                  </a:txBody>
                  <a:tcPr/>
                </a:tc>
              </a:tr>
              <a:tr h="173266">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London</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105</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Brighton/Hove</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32</a:t>
                      </a:r>
                    </a:p>
                  </a:txBody>
                  <a:tcPr marL="9525" marR="9525" marT="9525" marB="0" anchor="b">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Oxford</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32</a:t>
                      </a:r>
                    </a:p>
                  </a:txBody>
                  <a:tcPr marL="9525" marR="9525" marT="9525" marB="0" anchor="b">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Cambridge</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21</a:t>
                      </a:r>
                    </a:p>
                  </a:txBody>
                  <a:tcPr marL="9525" marR="9525" marT="9525" marB="0" anchor="b">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Birmingham</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18</a:t>
                      </a:r>
                    </a:p>
                  </a:txBody>
                  <a:tcPr marL="9525" marR="9525" marT="9525" marB="0" anchor="b">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Bath</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17</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Windsor</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17</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Canterbury</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14</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Bristol</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14</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Manchester</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13</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Hastings</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10</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Leeds</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10</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Coventry</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9</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St Andrews</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8</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Salisbury</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8</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Edinburgh</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8</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Winchester</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8</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Southampton</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8</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York</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7</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Bicester</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7</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9" name="Table Placeholder 5"/>
          <p:cNvGraphicFramePr>
            <a:graphicFrameLocks/>
          </p:cNvGraphicFramePr>
          <p:nvPr>
            <p:extLst>
              <p:ext uri="{D42A27DB-BD31-4B8C-83A1-F6EECF244321}">
                <p14:modId xmlns:p14="http://schemas.microsoft.com/office/powerpoint/2010/main" val="616606335"/>
              </p:ext>
            </p:extLst>
          </p:nvPr>
        </p:nvGraphicFramePr>
        <p:xfrm>
          <a:off x="4463410" y="2130273"/>
          <a:ext cx="2546989" cy="3918207"/>
        </p:xfrm>
        <a:graphic>
          <a:graphicData uri="http://schemas.openxmlformats.org/drawingml/2006/table">
            <a:tbl>
              <a:tblPr firstRow="1" bandRow="1">
                <a:tableStyleId>{5C22544A-7EE6-4342-B048-85BDC9FD1C3A}</a:tableStyleId>
              </a:tblPr>
              <a:tblGrid>
                <a:gridCol w="1856470"/>
                <a:gridCol w="690519"/>
              </a:tblGrid>
              <a:tr h="452887">
                <a:tc gridSpan="2">
                  <a:txBody>
                    <a:bodyPr/>
                    <a:lstStyle/>
                    <a:p>
                      <a:pPr algn="ctr"/>
                      <a:r>
                        <a:rPr lang="en-GB" sz="1000" dirty="0" smtClean="0"/>
                        <a:t>Study/Misc. Visitors</a:t>
                      </a:r>
                      <a:br>
                        <a:rPr lang="en-GB" sz="1000" dirty="0" smtClean="0"/>
                      </a:br>
                      <a:r>
                        <a:rPr lang="en-GB" sz="1000" dirty="0" smtClean="0"/>
                        <a:t>(000s)</a:t>
                      </a:r>
                      <a:endParaRPr lang="en-GB"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a:p>
                  </a:txBody>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London</a:t>
                      </a: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91</a:t>
                      </a:r>
                    </a:p>
                  </a:txBody>
                  <a:tcPr marL="9525" marR="9525" marT="9525" marB="0" anchor="b">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Brighton/Hove</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21</a:t>
                      </a:r>
                    </a:p>
                  </a:txBody>
                  <a:tcPr marL="9525" marR="9525" marT="9525" marB="0" anchor="b">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Oxford</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20</a:t>
                      </a:r>
                    </a:p>
                  </a:txBody>
                  <a:tcPr marL="9525" marR="9525" marT="9525" marB="0" anchor="b">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Bath</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19</a:t>
                      </a:r>
                    </a:p>
                  </a:txBody>
                  <a:tcPr marL="9525" marR="9525" marT="9525" marB="0" anchor="b">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Manchester</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18</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Liverpool</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18</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Cambridge</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14</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Salisbury</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13</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Canterbury</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10</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Windsor</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10</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Cheltenham</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9</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Cardiff</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7</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Leicester</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7</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Birmingham</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6</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York</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5</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Southampton</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5</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Edinburgh</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5</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Bristol</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5</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 Chester</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GB" sz="1000" b="1" i="0" u="none" strike="noStrike" kern="1200" dirty="0">
                          <a:solidFill>
                            <a:schemeClr val="dk1"/>
                          </a:solidFill>
                          <a:effectLst/>
                          <a:latin typeface="+mn-lt"/>
                          <a:ea typeface="+mn-ea"/>
                          <a:cs typeface="+mn-cs"/>
                        </a:rPr>
                        <a:t>5</a:t>
                      </a: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73266">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Arundel</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fontAlgn="b" latinLnBrk="0" hangingPunct="1"/>
                      <a:r>
                        <a:rPr lang="en-US" sz="1000" b="1" i="0" u="none" strike="noStrike" kern="1200" dirty="0" smtClean="0">
                          <a:solidFill>
                            <a:schemeClr val="dk1"/>
                          </a:solidFill>
                          <a:effectLst/>
                          <a:latin typeface="+mn-lt"/>
                          <a:ea typeface="+mn-ea"/>
                          <a:cs typeface="+mn-cs"/>
                        </a:rPr>
                        <a:t>5</a:t>
                      </a:r>
                      <a:endParaRPr lang="en-GB" sz="1000" b="1" i="0" u="none" strike="noStrike" kern="1200" dirty="0">
                        <a:solidFill>
                          <a:schemeClr val="dk1"/>
                        </a:solidFill>
                        <a:effectLst/>
                        <a:latin typeface="+mn-lt"/>
                        <a:ea typeface="+mn-ea"/>
                        <a:cs typeface="+mn-cs"/>
                      </a:endParaRPr>
                    </a:p>
                  </a:txBody>
                  <a:tcPr marL="9525" marR="9525" marT="9525" marB="0" anchor="b">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bl>
          </a:graphicData>
        </a:graphic>
      </p:graphicFrame>
      <p:sp>
        <p:nvSpPr>
          <p:cNvPr id="7" name="Text Placeholder 5"/>
          <p:cNvSpPr txBox="1">
            <a:spLocks/>
          </p:cNvSpPr>
          <p:nvPr/>
        </p:nvSpPr>
        <p:spPr>
          <a:xfrm>
            <a:off x="250914" y="1595016"/>
            <a:ext cx="8424992" cy="18520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London (105k), Brighton/Hove (32k) and Oxford (32k) are the most visited cities/towns by business and study/miscellaneous visitors on a day-trip.  </a:t>
            </a:r>
            <a:endParaRPr lang="en-GB" sz="1300" dirty="0" smtClean="0">
              <a:solidFill>
                <a:srgbClr val="120742"/>
              </a:solidFill>
            </a:endParaRPr>
          </a:p>
        </p:txBody>
      </p:sp>
    </p:spTree>
    <p:extLst>
      <p:ext uri="{BB962C8B-B14F-4D97-AF65-F5344CB8AC3E}">
        <p14:creationId xmlns:p14="http://schemas.microsoft.com/office/powerpoint/2010/main" val="4206533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Report contents</a:t>
            </a:r>
            <a:endParaRPr lang="en-GB" sz="2200" dirty="0"/>
          </a:p>
        </p:txBody>
      </p:sp>
      <p:sp>
        <p:nvSpPr>
          <p:cNvPr id="13" name="Text Placeholder 5"/>
          <p:cNvSpPr txBox="1">
            <a:spLocks/>
          </p:cNvSpPr>
          <p:nvPr/>
        </p:nvSpPr>
        <p:spPr>
          <a:xfrm>
            <a:off x="378821" y="1430867"/>
            <a:ext cx="8424992" cy="48175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mj-lt"/>
              <a:buAutoNum type="arabicPeriod"/>
            </a:pPr>
            <a:r>
              <a:rPr lang="en-GB" sz="1400" b="1" dirty="0" smtClean="0">
                <a:solidFill>
                  <a:srgbClr val="120742"/>
                </a:solidFill>
              </a:rPr>
              <a:t>Introduction:  </a:t>
            </a:r>
            <a:r>
              <a:rPr lang="en-GB" sz="1400" dirty="0" smtClean="0">
                <a:solidFill>
                  <a:srgbClr val="120742"/>
                </a:solidFill>
              </a:rPr>
              <a:t>Including research sources, report rationale and definitions </a:t>
            </a:r>
            <a:r>
              <a:rPr lang="en-GB" sz="1400" i="1" dirty="0" smtClean="0">
                <a:solidFill>
                  <a:srgbClr val="120742"/>
                </a:solidFill>
              </a:rPr>
              <a:t>(Pages 3-5)</a:t>
            </a:r>
            <a:endParaRPr lang="en-GB" sz="1400" dirty="0" smtClean="0">
              <a:solidFill>
                <a:srgbClr val="120742"/>
              </a:solidFill>
            </a:endParaRPr>
          </a:p>
          <a:p>
            <a:pPr algn="just">
              <a:buFont typeface="+mj-lt"/>
              <a:buAutoNum type="arabicPeriod"/>
            </a:pPr>
            <a:endParaRPr lang="en-GB" sz="1400" b="1" dirty="0">
              <a:solidFill>
                <a:srgbClr val="120742"/>
              </a:solidFill>
            </a:endParaRPr>
          </a:p>
          <a:p>
            <a:pPr algn="just">
              <a:buFont typeface="+mj-lt"/>
              <a:buAutoNum type="arabicPeriod"/>
            </a:pPr>
            <a:r>
              <a:rPr lang="en-GB" sz="1400" b="1" dirty="0" smtClean="0">
                <a:solidFill>
                  <a:srgbClr val="120742"/>
                </a:solidFill>
              </a:rPr>
              <a:t>Executive summary:  </a:t>
            </a:r>
            <a:r>
              <a:rPr lang="en-GB" sz="1400" dirty="0" smtClean="0">
                <a:solidFill>
                  <a:srgbClr val="120742"/>
                </a:solidFill>
              </a:rPr>
              <a:t>Key results from each chapter </a:t>
            </a:r>
            <a:r>
              <a:rPr lang="en-GB" sz="1400" i="1" dirty="0">
                <a:solidFill>
                  <a:srgbClr val="120742"/>
                </a:solidFill>
              </a:rPr>
              <a:t>(Pages </a:t>
            </a:r>
            <a:r>
              <a:rPr lang="en-GB" sz="1400" i="1" dirty="0" smtClean="0">
                <a:solidFill>
                  <a:srgbClr val="120742"/>
                </a:solidFill>
              </a:rPr>
              <a:t>6-11)</a:t>
            </a:r>
            <a:endParaRPr lang="en-GB" sz="1400" dirty="0">
              <a:solidFill>
                <a:srgbClr val="120742"/>
              </a:solidFill>
            </a:endParaRPr>
          </a:p>
          <a:p>
            <a:pPr algn="just">
              <a:buFont typeface="+mj-lt"/>
              <a:buAutoNum type="arabicPeriod"/>
            </a:pPr>
            <a:endParaRPr lang="en-GB" sz="1400" b="1" dirty="0">
              <a:solidFill>
                <a:srgbClr val="120742"/>
              </a:solidFill>
            </a:endParaRPr>
          </a:p>
          <a:p>
            <a:pPr algn="just">
              <a:buFont typeface="+mj-lt"/>
              <a:buAutoNum type="arabicPeriod"/>
            </a:pPr>
            <a:r>
              <a:rPr lang="en-GB" sz="1400" b="1" dirty="0"/>
              <a:t>What is the size and profile of the day trips market among </a:t>
            </a:r>
            <a:r>
              <a:rPr lang="en-GB" sz="1400" b="1" i="1" dirty="0"/>
              <a:t>all </a:t>
            </a:r>
            <a:r>
              <a:rPr lang="en-GB" sz="1400" b="1" i="1" dirty="0" smtClean="0"/>
              <a:t>purpose of visit</a:t>
            </a:r>
            <a:r>
              <a:rPr lang="en-GB" sz="1400" b="1" dirty="0" smtClean="0"/>
              <a:t>? </a:t>
            </a:r>
            <a:r>
              <a:rPr lang="en-GB" sz="1400" dirty="0">
                <a:solidFill>
                  <a:srgbClr val="120742"/>
                </a:solidFill>
              </a:rPr>
              <a:t>Includes the total volume of day trips made by overseas </a:t>
            </a:r>
            <a:r>
              <a:rPr lang="en-GB" sz="1400" dirty="0" smtClean="0">
                <a:solidFill>
                  <a:srgbClr val="120742"/>
                </a:solidFill>
              </a:rPr>
              <a:t>visitors across all visitor types, and a summary of the top 60 towns/cities they visit </a:t>
            </a:r>
            <a:r>
              <a:rPr lang="en-GB" sz="1400" i="1" dirty="0">
                <a:solidFill>
                  <a:srgbClr val="120742"/>
                </a:solidFill>
              </a:rPr>
              <a:t>(Pages </a:t>
            </a:r>
            <a:r>
              <a:rPr lang="en-GB" sz="1400" i="1" dirty="0" smtClean="0">
                <a:solidFill>
                  <a:srgbClr val="120742"/>
                </a:solidFill>
              </a:rPr>
              <a:t>12-19)</a:t>
            </a:r>
          </a:p>
          <a:p>
            <a:pPr algn="just">
              <a:buFont typeface="+mj-lt"/>
              <a:buAutoNum type="arabicPeriod"/>
            </a:pPr>
            <a:endParaRPr lang="en-GB" sz="1400" b="1" i="1" dirty="0">
              <a:solidFill>
                <a:srgbClr val="120742"/>
              </a:solidFill>
            </a:endParaRPr>
          </a:p>
          <a:p>
            <a:pPr algn="just">
              <a:buFont typeface="+mj-lt"/>
              <a:buAutoNum type="arabicPeriod"/>
            </a:pPr>
            <a:r>
              <a:rPr lang="en-GB" sz="1400" b="1" dirty="0" smtClean="0"/>
              <a:t>What </a:t>
            </a:r>
            <a:r>
              <a:rPr lang="en-GB" sz="1400" b="1" dirty="0"/>
              <a:t>is the profile of the day trips market among overseas </a:t>
            </a:r>
            <a:r>
              <a:rPr lang="en-GB" sz="1400" b="1" i="1" dirty="0"/>
              <a:t>holiday</a:t>
            </a:r>
            <a:r>
              <a:rPr lang="en-GB" sz="1400" b="1" dirty="0"/>
              <a:t> </a:t>
            </a:r>
            <a:r>
              <a:rPr lang="en-GB" sz="1400" b="1" dirty="0" smtClean="0"/>
              <a:t>visitors?</a:t>
            </a:r>
            <a:r>
              <a:rPr lang="en-GB" sz="1400" dirty="0">
                <a:solidFill>
                  <a:srgbClr val="120742"/>
                </a:solidFill>
              </a:rPr>
              <a:t> </a:t>
            </a:r>
            <a:r>
              <a:rPr lang="en-GB" sz="1400" dirty="0" smtClean="0">
                <a:solidFill>
                  <a:srgbClr val="120742"/>
                </a:solidFill>
              </a:rPr>
              <a:t>Includes volume of day trips made from each region stayed in and the profile of those who take these trips </a:t>
            </a:r>
            <a:r>
              <a:rPr lang="en-GB" sz="1400" i="1" dirty="0" smtClean="0">
                <a:solidFill>
                  <a:srgbClr val="120742"/>
                </a:solidFill>
              </a:rPr>
              <a:t>(</a:t>
            </a:r>
            <a:r>
              <a:rPr lang="en-GB" sz="1400" i="1" dirty="0">
                <a:solidFill>
                  <a:srgbClr val="120742"/>
                </a:solidFill>
              </a:rPr>
              <a:t>Pages </a:t>
            </a:r>
            <a:r>
              <a:rPr lang="en-GB" sz="1400" i="1" dirty="0" smtClean="0">
                <a:solidFill>
                  <a:srgbClr val="120742"/>
                </a:solidFill>
              </a:rPr>
              <a:t>20-36)</a:t>
            </a:r>
            <a:endParaRPr lang="en-GB" sz="1400" dirty="0">
              <a:solidFill>
                <a:srgbClr val="120742"/>
              </a:solidFill>
            </a:endParaRPr>
          </a:p>
          <a:p>
            <a:pPr algn="just">
              <a:buFont typeface="+mj-lt"/>
              <a:buAutoNum type="arabicPeriod"/>
            </a:pPr>
            <a:endParaRPr lang="en-GB" sz="1400" b="1" dirty="0" smtClean="0">
              <a:solidFill>
                <a:srgbClr val="120742"/>
              </a:solidFill>
            </a:endParaRPr>
          </a:p>
          <a:p>
            <a:pPr algn="just">
              <a:buFont typeface="+mj-lt"/>
              <a:buAutoNum type="arabicPeriod"/>
            </a:pPr>
            <a:r>
              <a:rPr lang="en-GB" sz="1400" b="1" dirty="0" smtClean="0">
                <a:solidFill>
                  <a:srgbClr val="120742"/>
                </a:solidFill>
              </a:rPr>
              <a:t>What are the day trip destinations among those staying in each region? </a:t>
            </a:r>
            <a:r>
              <a:rPr lang="en-GB" sz="1400" dirty="0" smtClean="0">
                <a:solidFill>
                  <a:srgbClr val="120742"/>
                </a:solidFill>
              </a:rPr>
              <a:t>Includes the volume of visitors to each destination, both overall and from each region  </a:t>
            </a:r>
            <a:r>
              <a:rPr lang="en-GB" sz="1400" i="1" dirty="0" smtClean="0">
                <a:solidFill>
                  <a:srgbClr val="120742"/>
                </a:solidFill>
              </a:rPr>
              <a:t>(Pages 37-53)</a:t>
            </a:r>
            <a:endParaRPr lang="en-GB" sz="1400" dirty="0">
              <a:solidFill>
                <a:srgbClr val="120742"/>
              </a:solidFill>
            </a:endParaRPr>
          </a:p>
          <a:p>
            <a:pPr lvl="1" algn="just"/>
            <a:endParaRPr lang="en-GB" sz="1400" dirty="0" smtClean="0">
              <a:solidFill>
                <a:srgbClr val="120742"/>
              </a:solidFill>
            </a:endParaRPr>
          </a:p>
          <a:p>
            <a:pPr algn="just">
              <a:spcBef>
                <a:spcPts val="0"/>
              </a:spcBef>
              <a:buFont typeface="+mj-lt"/>
              <a:buAutoNum type="arabicPeriod"/>
            </a:pPr>
            <a:r>
              <a:rPr lang="en-GB" sz="1400" b="1" dirty="0" smtClean="0">
                <a:solidFill>
                  <a:srgbClr val="120742"/>
                </a:solidFill>
              </a:rPr>
              <a:t>What is the profile of those taking day trips to each destination? </a:t>
            </a:r>
            <a:r>
              <a:rPr lang="en-GB" sz="1400" dirty="0" smtClean="0">
                <a:solidFill>
                  <a:srgbClr val="120742"/>
                </a:solidFill>
              </a:rPr>
              <a:t>Profile of visitors to the principal destinations </a:t>
            </a:r>
            <a:r>
              <a:rPr lang="en-GB" sz="1400" dirty="0">
                <a:solidFill>
                  <a:srgbClr val="120742"/>
                </a:solidFill>
              </a:rPr>
              <a:t>by </a:t>
            </a:r>
            <a:r>
              <a:rPr lang="en-GB" sz="1400" dirty="0" smtClean="0">
                <a:solidFill>
                  <a:srgbClr val="120742"/>
                </a:solidFill>
              </a:rPr>
              <a:t>gender, age, seasonality</a:t>
            </a:r>
            <a:r>
              <a:rPr lang="en-GB" sz="1400" dirty="0">
                <a:solidFill>
                  <a:srgbClr val="120742"/>
                </a:solidFill>
              </a:rPr>
              <a:t>, length of stay, type of holiday (independent or package</a:t>
            </a:r>
            <a:r>
              <a:rPr lang="en-GB" sz="1400" dirty="0" smtClean="0">
                <a:solidFill>
                  <a:srgbClr val="120742"/>
                </a:solidFill>
              </a:rPr>
              <a:t>), mode of transport into the country and the nine key origin markets </a:t>
            </a:r>
            <a:r>
              <a:rPr lang="en-GB" sz="1400" i="1" dirty="0">
                <a:solidFill>
                  <a:srgbClr val="120742"/>
                </a:solidFill>
              </a:rPr>
              <a:t>(Pages </a:t>
            </a:r>
            <a:r>
              <a:rPr lang="en-GB" sz="1400" i="1" dirty="0" smtClean="0">
                <a:solidFill>
                  <a:srgbClr val="120742"/>
                </a:solidFill>
              </a:rPr>
              <a:t>54-72)</a:t>
            </a:r>
            <a:endParaRPr lang="en-GB" sz="1400" dirty="0">
              <a:solidFill>
                <a:srgbClr val="120742"/>
              </a:solidFill>
            </a:endParaRPr>
          </a:p>
          <a:p>
            <a:pPr lvl="1" algn="just">
              <a:spcBef>
                <a:spcPts val="0"/>
              </a:spcBef>
            </a:pPr>
            <a:endParaRPr lang="en-GB" sz="1400" dirty="0">
              <a:solidFill>
                <a:srgbClr val="120742"/>
              </a:solidFill>
            </a:endParaRPr>
          </a:p>
          <a:p>
            <a:pPr marL="0" indent="0" algn="just">
              <a:spcBef>
                <a:spcPts val="0"/>
              </a:spcBef>
              <a:buNone/>
            </a:pPr>
            <a:endParaRPr lang="en-GB" sz="1400" dirty="0" smtClean="0">
              <a:solidFill>
                <a:srgbClr val="120742"/>
              </a:solidFill>
            </a:endParaRPr>
          </a:p>
          <a:p>
            <a:pPr algn="just">
              <a:spcBef>
                <a:spcPts val="0"/>
              </a:spcBef>
              <a:buFont typeface="+mj-lt"/>
              <a:buAutoNum type="arabicPeriod"/>
            </a:pPr>
            <a:endParaRPr lang="en-GB" sz="1400" dirty="0">
              <a:solidFill>
                <a:srgbClr val="120742"/>
              </a:solidFill>
            </a:endParaRPr>
          </a:p>
        </p:txBody>
      </p:sp>
    </p:spTree>
    <p:extLst>
      <p:ext uri="{BB962C8B-B14F-4D97-AF65-F5344CB8AC3E}">
        <p14:creationId xmlns:p14="http://schemas.microsoft.com/office/powerpoint/2010/main" val="766420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GB" dirty="0"/>
              <a:t>What is the </a:t>
            </a:r>
            <a:r>
              <a:rPr lang="en-GB" dirty="0" smtClean="0"/>
              <a:t>profile </a:t>
            </a:r>
            <a:r>
              <a:rPr lang="en-GB" dirty="0"/>
              <a:t>of the day trips market among overseas </a:t>
            </a:r>
            <a:r>
              <a:rPr lang="en-GB" i="1" dirty="0"/>
              <a:t>holiday</a:t>
            </a:r>
            <a:r>
              <a:rPr lang="en-GB" dirty="0"/>
              <a:t> visitors?</a:t>
            </a:r>
          </a:p>
          <a:p>
            <a:r>
              <a:rPr lang="en-GB" sz="1600" dirty="0"/>
              <a:t>Data taken from 2016 International Passenger Survey (IPS)</a:t>
            </a:r>
          </a:p>
          <a:p>
            <a:endParaRPr lang="en-GB" dirty="0"/>
          </a:p>
          <a:p>
            <a:endParaRPr lang="en-GB" dirty="0"/>
          </a:p>
        </p:txBody>
      </p:sp>
    </p:spTree>
    <p:extLst>
      <p:ext uri="{BB962C8B-B14F-4D97-AF65-F5344CB8AC3E}">
        <p14:creationId xmlns:p14="http://schemas.microsoft.com/office/powerpoint/2010/main" val="2012915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1" y="872066"/>
            <a:ext cx="8813799" cy="558801"/>
          </a:xfrm>
        </p:spPr>
        <p:txBody>
          <a:bodyPr/>
          <a:lstStyle/>
          <a:p>
            <a:r>
              <a:rPr lang="en-GB" sz="2100" dirty="0" smtClean="0"/>
              <a:t>Market summary for holiday day-trippers </a:t>
            </a:r>
            <a:endParaRPr lang="en-GB" sz="2100" dirty="0"/>
          </a:p>
        </p:txBody>
      </p:sp>
      <p:sp>
        <p:nvSpPr>
          <p:cNvPr id="13" name="Text Placeholder 5"/>
          <p:cNvSpPr txBox="1">
            <a:spLocks/>
          </p:cNvSpPr>
          <p:nvPr/>
        </p:nvSpPr>
        <p:spPr>
          <a:xfrm>
            <a:off x="439500" y="5127836"/>
            <a:ext cx="8424992" cy="18520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300" dirty="0" smtClean="0"/>
              <a:t>The above chart illustrates the profile of holiday day-trippers visiting the UK split by market.</a:t>
            </a:r>
          </a:p>
          <a:p>
            <a:pPr marL="0" indent="0" algn="just">
              <a:buNone/>
            </a:pPr>
            <a:r>
              <a:rPr lang="en-US" sz="1300" dirty="0" smtClean="0"/>
              <a:t>For example, 405k holiday visitors from Germany take at least one day trip whilst visiting the UK - 26% of all German visitors to the UK. They generate 1,005k day trips, with each visitor making an average of 2.5 day trips.</a:t>
            </a:r>
            <a:endParaRPr lang="en-US" sz="1300" dirty="0"/>
          </a:p>
          <a:p>
            <a:pPr marL="0" indent="0" algn="just">
              <a:buNone/>
            </a:pPr>
            <a:endParaRPr lang="en-US" sz="1300" dirty="0" smtClean="0"/>
          </a:p>
        </p:txBody>
      </p:sp>
      <p:sp>
        <p:nvSpPr>
          <p:cNvPr id="14" name="Text Placeholder 5"/>
          <p:cNvSpPr txBox="1">
            <a:spLocks/>
          </p:cNvSpPr>
          <p:nvPr/>
        </p:nvSpPr>
        <p:spPr>
          <a:xfrm>
            <a:off x="378821" y="1647428"/>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sp>
        <p:nvSpPr>
          <p:cNvPr id="16" name="Text Placeholder 6"/>
          <p:cNvSpPr>
            <a:spLocks noGrp="1"/>
          </p:cNvSpPr>
          <p:nvPr>
            <p:ph type="body" sz="quarter" idx="13"/>
          </p:nvPr>
        </p:nvSpPr>
        <p:spPr>
          <a:xfrm>
            <a:off x="685796" y="6396162"/>
            <a:ext cx="2440301" cy="274638"/>
          </a:xfrm>
        </p:spPr>
        <p:txBody>
          <a:bodyPr/>
          <a:lstStyle/>
          <a:p>
            <a:r>
              <a:rPr lang="en-GB" sz="1000" dirty="0" smtClean="0"/>
              <a:t>Day trip market size &amp; profile</a:t>
            </a:r>
            <a:endParaRPr lang="en-GB" sz="1000" dirty="0"/>
          </a:p>
        </p:txBody>
      </p:sp>
      <p:sp>
        <p:nvSpPr>
          <p:cNvPr id="5" name="TextBox 4"/>
          <p:cNvSpPr txBox="1"/>
          <p:nvPr/>
        </p:nvSpPr>
        <p:spPr>
          <a:xfrm>
            <a:off x="-130632" y="1951267"/>
            <a:ext cx="1358038" cy="461665"/>
          </a:xfrm>
          <a:prstGeom prst="rect">
            <a:avLst/>
          </a:prstGeom>
          <a:noFill/>
        </p:spPr>
        <p:txBody>
          <a:bodyPr wrap="square" rtlCol="0">
            <a:spAutoFit/>
          </a:bodyPr>
          <a:lstStyle/>
          <a:p>
            <a:pPr algn="r"/>
            <a:r>
              <a:rPr lang="en-GB" sz="1200" b="1" dirty="0" smtClean="0"/>
              <a:t>Number taking a day trip</a:t>
            </a:r>
            <a:endParaRPr lang="en-GB" sz="1200" b="1" dirty="0"/>
          </a:p>
        </p:txBody>
      </p:sp>
      <p:sp>
        <p:nvSpPr>
          <p:cNvPr id="11" name="TextBox 10"/>
          <p:cNvSpPr txBox="1"/>
          <p:nvPr/>
        </p:nvSpPr>
        <p:spPr>
          <a:xfrm>
            <a:off x="-130632" y="2368738"/>
            <a:ext cx="1358038" cy="276999"/>
          </a:xfrm>
          <a:prstGeom prst="rect">
            <a:avLst/>
          </a:prstGeom>
          <a:noFill/>
        </p:spPr>
        <p:txBody>
          <a:bodyPr wrap="square" rtlCol="0">
            <a:spAutoFit/>
          </a:bodyPr>
          <a:lstStyle/>
          <a:p>
            <a:pPr algn="r"/>
            <a:r>
              <a:rPr lang="en-GB" sz="1200" b="1" dirty="0" smtClean="0"/>
              <a:t>% of all visitors</a:t>
            </a:r>
            <a:endParaRPr lang="en-GB" sz="1200" b="1" dirty="0"/>
          </a:p>
        </p:txBody>
      </p:sp>
      <p:sp>
        <p:nvSpPr>
          <p:cNvPr id="12" name="TextBox 11"/>
          <p:cNvSpPr txBox="1"/>
          <p:nvPr/>
        </p:nvSpPr>
        <p:spPr>
          <a:xfrm>
            <a:off x="-130632" y="2655581"/>
            <a:ext cx="1358038" cy="461665"/>
          </a:xfrm>
          <a:prstGeom prst="rect">
            <a:avLst/>
          </a:prstGeom>
          <a:noFill/>
        </p:spPr>
        <p:txBody>
          <a:bodyPr wrap="square" rtlCol="0">
            <a:spAutoFit/>
          </a:bodyPr>
          <a:lstStyle/>
          <a:p>
            <a:pPr algn="r"/>
            <a:r>
              <a:rPr lang="en-GB" sz="1200" b="1" dirty="0" smtClean="0"/>
              <a:t>Total number of day trips</a:t>
            </a:r>
            <a:endParaRPr lang="en-GB" sz="1200" b="1" dirty="0"/>
          </a:p>
        </p:txBody>
      </p:sp>
      <p:sp>
        <p:nvSpPr>
          <p:cNvPr id="15" name="TextBox 14"/>
          <p:cNvSpPr txBox="1"/>
          <p:nvPr/>
        </p:nvSpPr>
        <p:spPr>
          <a:xfrm>
            <a:off x="0" y="3965133"/>
            <a:ext cx="1227406" cy="461665"/>
          </a:xfrm>
          <a:prstGeom prst="rect">
            <a:avLst/>
          </a:prstGeom>
          <a:noFill/>
        </p:spPr>
        <p:txBody>
          <a:bodyPr wrap="square" rtlCol="0">
            <a:spAutoFit/>
          </a:bodyPr>
          <a:lstStyle/>
          <a:p>
            <a:pPr algn="r"/>
            <a:r>
              <a:rPr lang="en-GB" sz="1200" b="1" dirty="0" smtClean="0"/>
              <a:t>Number of trips per visitor</a:t>
            </a:r>
            <a:endParaRPr lang="en-GB" sz="1200" b="1" dirty="0"/>
          </a:p>
        </p:txBody>
      </p:sp>
      <p:sp>
        <p:nvSpPr>
          <p:cNvPr id="35" name="TextBox 34"/>
          <p:cNvSpPr txBox="1"/>
          <p:nvPr/>
        </p:nvSpPr>
        <p:spPr>
          <a:xfrm>
            <a:off x="-426214" y="3101180"/>
            <a:ext cx="1653620" cy="461665"/>
          </a:xfrm>
          <a:prstGeom prst="rect">
            <a:avLst/>
          </a:prstGeom>
          <a:noFill/>
        </p:spPr>
        <p:txBody>
          <a:bodyPr wrap="square" rtlCol="0">
            <a:spAutoFit/>
          </a:bodyPr>
          <a:lstStyle/>
          <a:p>
            <a:pPr algn="r"/>
            <a:r>
              <a:rPr lang="en-GB" sz="1200" b="1" dirty="0" smtClean="0"/>
              <a:t>Average trips per visitor</a:t>
            </a:r>
            <a:endParaRPr lang="en-GB" sz="1200" b="1" dirty="0"/>
          </a:p>
        </p:txBody>
      </p:sp>
      <p:cxnSp>
        <p:nvCxnSpPr>
          <p:cNvPr id="40" name="Straight Connector 39"/>
          <p:cNvCxnSpPr/>
          <p:nvPr/>
        </p:nvCxnSpPr>
        <p:spPr>
          <a:xfrm flipH="1">
            <a:off x="923345" y="2374453"/>
            <a:ext cx="8220655" cy="0"/>
          </a:xfrm>
          <a:prstGeom prst="line">
            <a:avLst/>
          </a:prstGeom>
          <a:ln w="9525">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923345" y="2680623"/>
            <a:ext cx="8121595" cy="0"/>
          </a:xfrm>
          <a:prstGeom prst="line">
            <a:avLst/>
          </a:prstGeom>
          <a:ln w="9525">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923345" y="3131872"/>
            <a:ext cx="8121595" cy="0"/>
          </a:xfrm>
          <a:prstGeom prst="line">
            <a:avLst/>
          </a:prstGeom>
          <a:ln w="9525">
            <a:prstDash val="dash"/>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837921" y="4352594"/>
            <a:ext cx="778969" cy="246221"/>
          </a:xfrm>
          <a:prstGeom prst="rect">
            <a:avLst/>
          </a:prstGeom>
          <a:noFill/>
        </p:spPr>
        <p:txBody>
          <a:bodyPr wrap="square" rtlCol="0">
            <a:spAutoFit/>
          </a:bodyPr>
          <a:lstStyle/>
          <a:p>
            <a:pPr algn="r"/>
            <a:r>
              <a:rPr lang="en-GB" sz="1000" dirty="0" smtClean="0"/>
              <a:t>1 trip</a:t>
            </a:r>
            <a:endParaRPr lang="en-GB" sz="1000" dirty="0"/>
          </a:p>
        </p:txBody>
      </p:sp>
      <p:sp>
        <p:nvSpPr>
          <p:cNvPr id="56" name="TextBox 55"/>
          <p:cNvSpPr txBox="1"/>
          <p:nvPr/>
        </p:nvSpPr>
        <p:spPr>
          <a:xfrm>
            <a:off x="837921" y="3923908"/>
            <a:ext cx="778969" cy="246221"/>
          </a:xfrm>
          <a:prstGeom prst="rect">
            <a:avLst/>
          </a:prstGeom>
          <a:noFill/>
        </p:spPr>
        <p:txBody>
          <a:bodyPr wrap="square" rtlCol="0">
            <a:spAutoFit/>
          </a:bodyPr>
          <a:lstStyle/>
          <a:p>
            <a:pPr algn="r"/>
            <a:r>
              <a:rPr lang="en-GB" sz="1000" dirty="0" smtClean="0"/>
              <a:t>2 trips</a:t>
            </a:r>
            <a:endParaRPr lang="en-GB" sz="1000" dirty="0"/>
          </a:p>
        </p:txBody>
      </p:sp>
      <p:sp>
        <p:nvSpPr>
          <p:cNvPr id="57" name="TextBox 56"/>
          <p:cNvSpPr txBox="1"/>
          <p:nvPr/>
        </p:nvSpPr>
        <p:spPr>
          <a:xfrm>
            <a:off x="837921" y="3685783"/>
            <a:ext cx="778969" cy="246221"/>
          </a:xfrm>
          <a:prstGeom prst="rect">
            <a:avLst/>
          </a:prstGeom>
          <a:noFill/>
        </p:spPr>
        <p:txBody>
          <a:bodyPr wrap="square" rtlCol="0">
            <a:spAutoFit/>
          </a:bodyPr>
          <a:lstStyle/>
          <a:p>
            <a:pPr algn="r"/>
            <a:r>
              <a:rPr lang="en-GB" sz="1000" dirty="0" smtClean="0"/>
              <a:t>3 trips</a:t>
            </a:r>
            <a:endParaRPr lang="en-GB" sz="1000" dirty="0"/>
          </a:p>
        </p:txBody>
      </p:sp>
      <p:sp>
        <p:nvSpPr>
          <p:cNvPr id="58" name="TextBox 57"/>
          <p:cNvSpPr txBox="1"/>
          <p:nvPr/>
        </p:nvSpPr>
        <p:spPr>
          <a:xfrm>
            <a:off x="837921" y="3474328"/>
            <a:ext cx="778969" cy="246221"/>
          </a:xfrm>
          <a:prstGeom prst="rect">
            <a:avLst/>
          </a:prstGeom>
          <a:noFill/>
        </p:spPr>
        <p:txBody>
          <a:bodyPr wrap="square" rtlCol="0">
            <a:spAutoFit/>
          </a:bodyPr>
          <a:lstStyle/>
          <a:p>
            <a:pPr algn="r"/>
            <a:r>
              <a:rPr lang="en-GB" sz="1000" dirty="0" smtClean="0"/>
              <a:t>4+ trips</a:t>
            </a:r>
            <a:endParaRPr lang="en-GB" sz="1000" dirty="0"/>
          </a:p>
        </p:txBody>
      </p:sp>
      <p:graphicFrame>
        <p:nvGraphicFramePr>
          <p:cNvPr id="3" name="Chart 2"/>
          <p:cNvGraphicFramePr/>
          <p:nvPr>
            <p:extLst>
              <p:ext uri="{D42A27DB-BD31-4B8C-83A1-F6EECF244321}">
                <p14:modId xmlns:p14="http://schemas.microsoft.com/office/powerpoint/2010/main" val="3185027974"/>
              </p:ext>
            </p:extLst>
          </p:nvPr>
        </p:nvGraphicFramePr>
        <p:xfrm>
          <a:off x="1419225" y="3388542"/>
          <a:ext cx="7724775" cy="1570827"/>
        </p:xfrm>
        <a:graphic>
          <a:graphicData uri="http://schemas.openxmlformats.org/drawingml/2006/chart">
            <c:chart xmlns:c="http://schemas.openxmlformats.org/drawingml/2006/chart" xmlns:r="http://schemas.openxmlformats.org/officeDocument/2006/relationships" r:id="rId2"/>
          </a:graphicData>
        </a:graphic>
      </p:graphicFrame>
      <p:grpSp>
        <p:nvGrpSpPr>
          <p:cNvPr id="19" name="Group 18"/>
          <p:cNvGrpSpPr/>
          <p:nvPr/>
        </p:nvGrpSpPr>
        <p:grpSpPr>
          <a:xfrm>
            <a:off x="1555811" y="3227323"/>
            <a:ext cx="7426345" cy="250201"/>
            <a:chOff x="1555811" y="3227323"/>
            <a:chExt cx="7426345" cy="250201"/>
          </a:xfrm>
        </p:grpSpPr>
        <p:sp>
          <p:nvSpPr>
            <p:cNvPr id="8" name="TextBox 7"/>
            <p:cNvSpPr txBox="1"/>
            <p:nvPr/>
          </p:nvSpPr>
          <p:spPr>
            <a:xfrm>
              <a:off x="4724790" y="3230496"/>
              <a:ext cx="348172" cy="246221"/>
            </a:xfrm>
            <a:prstGeom prst="rect">
              <a:avLst/>
            </a:prstGeom>
            <a:noFill/>
          </p:spPr>
          <p:txBody>
            <a:bodyPr wrap="none" rtlCol="0">
              <a:spAutoFit/>
            </a:bodyPr>
            <a:lstStyle/>
            <a:p>
              <a:r>
                <a:rPr lang="en-US" sz="1000" dirty="0" smtClean="0"/>
                <a:t>2.1</a:t>
              </a:r>
              <a:endParaRPr lang="en-GB" sz="1000" dirty="0"/>
            </a:p>
          </p:txBody>
        </p:sp>
        <p:sp>
          <p:nvSpPr>
            <p:cNvPr id="23" name="TextBox 22"/>
            <p:cNvSpPr txBox="1"/>
            <p:nvPr/>
          </p:nvSpPr>
          <p:spPr>
            <a:xfrm>
              <a:off x="1555811" y="3231303"/>
              <a:ext cx="348172" cy="246221"/>
            </a:xfrm>
            <a:prstGeom prst="rect">
              <a:avLst/>
            </a:prstGeom>
            <a:noFill/>
          </p:spPr>
          <p:txBody>
            <a:bodyPr wrap="none" rtlCol="0">
              <a:spAutoFit/>
            </a:bodyPr>
            <a:lstStyle/>
            <a:p>
              <a:r>
                <a:rPr lang="en-US" sz="1000" dirty="0" smtClean="0"/>
                <a:t>2.3</a:t>
              </a:r>
              <a:endParaRPr lang="en-GB" sz="1000" dirty="0"/>
            </a:p>
          </p:txBody>
        </p:sp>
        <p:sp>
          <p:nvSpPr>
            <p:cNvPr id="24" name="TextBox 23"/>
            <p:cNvSpPr txBox="1"/>
            <p:nvPr/>
          </p:nvSpPr>
          <p:spPr>
            <a:xfrm>
              <a:off x="1913713" y="3231303"/>
              <a:ext cx="348172" cy="246221"/>
            </a:xfrm>
            <a:prstGeom prst="rect">
              <a:avLst/>
            </a:prstGeom>
            <a:noFill/>
          </p:spPr>
          <p:txBody>
            <a:bodyPr wrap="none" rtlCol="0">
              <a:spAutoFit/>
            </a:bodyPr>
            <a:lstStyle/>
            <a:p>
              <a:r>
                <a:rPr lang="en-US" sz="1000" dirty="0" smtClean="0"/>
                <a:t>2.0</a:t>
              </a:r>
              <a:endParaRPr lang="en-GB" sz="1000" dirty="0"/>
            </a:p>
          </p:txBody>
        </p:sp>
        <p:sp>
          <p:nvSpPr>
            <p:cNvPr id="25" name="TextBox 24"/>
            <p:cNvSpPr txBox="1"/>
            <p:nvPr/>
          </p:nvSpPr>
          <p:spPr>
            <a:xfrm>
              <a:off x="2270522" y="3231303"/>
              <a:ext cx="348172" cy="246221"/>
            </a:xfrm>
            <a:prstGeom prst="rect">
              <a:avLst/>
            </a:prstGeom>
            <a:noFill/>
          </p:spPr>
          <p:txBody>
            <a:bodyPr wrap="none" rtlCol="0">
              <a:spAutoFit/>
            </a:bodyPr>
            <a:lstStyle/>
            <a:p>
              <a:r>
                <a:rPr lang="en-US" sz="1000" dirty="0" smtClean="0"/>
                <a:t>2.5</a:t>
              </a:r>
              <a:endParaRPr lang="en-GB" sz="1000" dirty="0"/>
            </a:p>
          </p:txBody>
        </p:sp>
        <p:sp>
          <p:nvSpPr>
            <p:cNvPr id="26" name="TextBox 25"/>
            <p:cNvSpPr txBox="1"/>
            <p:nvPr/>
          </p:nvSpPr>
          <p:spPr>
            <a:xfrm>
              <a:off x="2618694" y="3231303"/>
              <a:ext cx="348172" cy="246221"/>
            </a:xfrm>
            <a:prstGeom prst="rect">
              <a:avLst/>
            </a:prstGeom>
            <a:noFill/>
          </p:spPr>
          <p:txBody>
            <a:bodyPr wrap="none" rtlCol="0">
              <a:spAutoFit/>
            </a:bodyPr>
            <a:lstStyle/>
            <a:p>
              <a:r>
                <a:rPr lang="en-US" sz="1000" dirty="0" smtClean="0"/>
                <a:t>1.6</a:t>
              </a:r>
              <a:endParaRPr lang="en-GB" sz="1000" dirty="0"/>
            </a:p>
          </p:txBody>
        </p:sp>
        <p:sp>
          <p:nvSpPr>
            <p:cNvPr id="27" name="TextBox 26"/>
            <p:cNvSpPr txBox="1"/>
            <p:nvPr/>
          </p:nvSpPr>
          <p:spPr>
            <a:xfrm>
              <a:off x="2966866" y="3231303"/>
              <a:ext cx="348172" cy="246221"/>
            </a:xfrm>
            <a:prstGeom prst="rect">
              <a:avLst/>
            </a:prstGeom>
            <a:noFill/>
          </p:spPr>
          <p:txBody>
            <a:bodyPr wrap="none" rtlCol="0">
              <a:spAutoFit/>
            </a:bodyPr>
            <a:lstStyle/>
            <a:p>
              <a:r>
                <a:rPr lang="en-US" sz="1000" dirty="0" smtClean="0"/>
                <a:t>1.7</a:t>
              </a:r>
              <a:endParaRPr lang="en-GB" sz="1000" dirty="0"/>
            </a:p>
          </p:txBody>
        </p:sp>
        <p:sp>
          <p:nvSpPr>
            <p:cNvPr id="28" name="TextBox 27"/>
            <p:cNvSpPr txBox="1"/>
            <p:nvPr/>
          </p:nvSpPr>
          <p:spPr>
            <a:xfrm>
              <a:off x="3315038" y="3231303"/>
              <a:ext cx="348172" cy="246221"/>
            </a:xfrm>
            <a:prstGeom prst="rect">
              <a:avLst/>
            </a:prstGeom>
            <a:noFill/>
          </p:spPr>
          <p:txBody>
            <a:bodyPr wrap="none" rtlCol="0">
              <a:spAutoFit/>
            </a:bodyPr>
            <a:lstStyle/>
            <a:p>
              <a:r>
                <a:rPr lang="en-US" sz="1000" dirty="0" smtClean="0"/>
                <a:t>2.5</a:t>
              </a:r>
              <a:endParaRPr lang="en-GB" sz="1000" dirty="0"/>
            </a:p>
          </p:txBody>
        </p:sp>
        <p:sp>
          <p:nvSpPr>
            <p:cNvPr id="29" name="TextBox 28"/>
            <p:cNvSpPr txBox="1"/>
            <p:nvPr/>
          </p:nvSpPr>
          <p:spPr>
            <a:xfrm>
              <a:off x="3680274" y="3231303"/>
              <a:ext cx="348172" cy="246221"/>
            </a:xfrm>
            <a:prstGeom prst="rect">
              <a:avLst/>
            </a:prstGeom>
            <a:noFill/>
          </p:spPr>
          <p:txBody>
            <a:bodyPr wrap="none" rtlCol="0">
              <a:spAutoFit/>
            </a:bodyPr>
            <a:lstStyle/>
            <a:p>
              <a:r>
                <a:rPr lang="en-US" sz="1000" dirty="0" smtClean="0"/>
                <a:t>1.7</a:t>
              </a:r>
              <a:endParaRPr lang="en-GB" sz="1000" dirty="0"/>
            </a:p>
          </p:txBody>
        </p:sp>
        <p:sp>
          <p:nvSpPr>
            <p:cNvPr id="30" name="TextBox 29"/>
            <p:cNvSpPr txBox="1"/>
            <p:nvPr/>
          </p:nvSpPr>
          <p:spPr>
            <a:xfrm>
              <a:off x="4028446" y="3230496"/>
              <a:ext cx="348172" cy="246221"/>
            </a:xfrm>
            <a:prstGeom prst="rect">
              <a:avLst/>
            </a:prstGeom>
            <a:noFill/>
          </p:spPr>
          <p:txBody>
            <a:bodyPr wrap="none" rtlCol="0">
              <a:spAutoFit/>
            </a:bodyPr>
            <a:lstStyle/>
            <a:p>
              <a:r>
                <a:rPr lang="en-US" sz="1000" dirty="0" smtClean="0"/>
                <a:t>2.0</a:t>
              </a:r>
              <a:endParaRPr lang="en-GB" sz="1000" dirty="0"/>
            </a:p>
          </p:txBody>
        </p:sp>
        <p:sp>
          <p:nvSpPr>
            <p:cNvPr id="31" name="TextBox 30"/>
            <p:cNvSpPr txBox="1"/>
            <p:nvPr/>
          </p:nvSpPr>
          <p:spPr>
            <a:xfrm>
              <a:off x="4376618" y="3230496"/>
              <a:ext cx="348172" cy="246221"/>
            </a:xfrm>
            <a:prstGeom prst="rect">
              <a:avLst/>
            </a:prstGeom>
            <a:noFill/>
          </p:spPr>
          <p:txBody>
            <a:bodyPr wrap="none" rtlCol="0">
              <a:spAutoFit/>
            </a:bodyPr>
            <a:lstStyle/>
            <a:p>
              <a:r>
                <a:rPr lang="en-US" sz="1000" dirty="0" smtClean="0"/>
                <a:t>1.9</a:t>
              </a:r>
              <a:endParaRPr lang="en-GB" sz="1000" dirty="0"/>
            </a:p>
          </p:txBody>
        </p:sp>
        <p:sp>
          <p:nvSpPr>
            <p:cNvPr id="32" name="TextBox 31"/>
            <p:cNvSpPr txBox="1"/>
            <p:nvPr/>
          </p:nvSpPr>
          <p:spPr>
            <a:xfrm>
              <a:off x="5122884" y="3230496"/>
              <a:ext cx="348172" cy="246221"/>
            </a:xfrm>
            <a:prstGeom prst="rect">
              <a:avLst/>
            </a:prstGeom>
            <a:noFill/>
          </p:spPr>
          <p:txBody>
            <a:bodyPr wrap="none" rtlCol="0">
              <a:spAutoFit/>
            </a:bodyPr>
            <a:lstStyle/>
            <a:p>
              <a:r>
                <a:rPr lang="en-US" sz="1000" dirty="0" smtClean="0"/>
                <a:t>1.8</a:t>
              </a:r>
              <a:endParaRPr lang="en-GB" sz="1000" dirty="0"/>
            </a:p>
          </p:txBody>
        </p:sp>
        <p:sp>
          <p:nvSpPr>
            <p:cNvPr id="33" name="TextBox 32"/>
            <p:cNvSpPr txBox="1"/>
            <p:nvPr/>
          </p:nvSpPr>
          <p:spPr>
            <a:xfrm>
              <a:off x="5471056" y="3227323"/>
              <a:ext cx="348172" cy="246221"/>
            </a:xfrm>
            <a:prstGeom prst="rect">
              <a:avLst/>
            </a:prstGeom>
            <a:noFill/>
          </p:spPr>
          <p:txBody>
            <a:bodyPr wrap="none" rtlCol="0">
              <a:spAutoFit/>
            </a:bodyPr>
            <a:lstStyle/>
            <a:p>
              <a:r>
                <a:rPr lang="en-US" sz="1000" dirty="0" smtClean="0"/>
                <a:t>1.7</a:t>
              </a:r>
              <a:endParaRPr lang="en-GB" sz="1000" dirty="0"/>
            </a:p>
          </p:txBody>
        </p:sp>
        <p:sp>
          <p:nvSpPr>
            <p:cNvPr id="34" name="TextBox 33"/>
            <p:cNvSpPr txBox="1"/>
            <p:nvPr/>
          </p:nvSpPr>
          <p:spPr>
            <a:xfrm>
              <a:off x="5819228" y="3227324"/>
              <a:ext cx="348172" cy="246221"/>
            </a:xfrm>
            <a:prstGeom prst="rect">
              <a:avLst/>
            </a:prstGeom>
            <a:noFill/>
          </p:spPr>
          <p:txBody>
            <a:bodyPr wrap="none" rtlCol="0">
              <a:spAutoFit/>
            </a:bodyPr>
            <a:lstStyle/>
            <a:p>
              <a:r>
                <a:rPr lang="en-US" sz="1000" dirty="0" smtClean="0"/>
                <a:t>2.1</a:t>
              </a:r>
              <a:endParaRPr lang="en-GB" sz="1000" dirty="0"/>
            </a:p>
          </p:txBody>
        </p:sp>
        <p:sp>
          <p:nvSpPr>
            <p:cNvPr id="36" name="TextBox 35"/>
            <p:cNvSpPr txBox="1"/>
            <p:nvPr/>
          </p:nvSpPr>
          <p:spPr>
            <a:xfrm>
              <a:off x="6167400" y="3227325"/>
              <a:ext cx="348172" cy="246221"/>
            </a:xfrm>
            <a:prstGeom prst="rect">
              <a:avLst/>
            </a:prstGeom>
            <a:noFill/>
          </p:spPr>
          <p:txBody>
            <a:bodyPr wrap="none" rtlCol="0">
              <a:spAutoFit/>
            </a:bodyPr>
            <a:lstStyle/>
            <a:p>
              <a:r>
                <a:rPr lang="en-US" sz="1000" dirty="0" smtClean="0"/>
                <a:t>1.6</a:t>
              </a:r>
              <a:endParaRPr lang="en-GB" sz="1000" dirty="0"/>
            </a:p>
          </p:txBody>
        </p:sp>
        <p:sp>
          <p:nvSpPr>
            <p:cNvPr id="37" name="TextBox 36"/>
            <p:cNvSpPr txBox="1"/>
            <p:nvPr/>
          </p:nvSpPr>
          <p:spPr>
            <a:xfrm>
              <a:off x="6515572" y="3227326"/>
              <a:ext cx="348172" cy="246221"/>
            </a:xfrm>
            <a:prstGeom prst="rect">
              <a:avLst/>
            </a:prstGeom>
            <a:noFill/>
          </p:spPr>
          <p:txBody>
            <a:bodyPr wrap="none" rtlCol="0">
              <a:spAutoFit/>
            </a:bodyPr>
            <a:lstStyle/>
            <a:p>
              <a:r>
                <a:rPr lang="en-US" sz="1000" dirty="0" smtClean="0"/>
                <a:t>1.6</a:t>
              </a:r>
              <a:endParaRPr lang="en-GB" sz="1000" dirty="0"/>
            </a:p>
          </p:txBody>
        </p:sp>
        <p:sp>
          <p:nvSpPr>
            <p:cNvPr id="38" name="TextBox 37"/>
            <p:cNvSpPr txBox="1"/>
            <p:nvPr/>
          </p:nvSpPr>
          <p:spPr>
            <a:xfrm>
              <a:off x="6863744" y="3227327"/>
              <a:ext cx="348172" cy="246221"/>
            </a:xfrm>
            <a:prstGeom prst="rect">
              <a:avLst/>
            </a:prstGeom>
            <a:noFill/>
          </p:spPr>
          <p:txBody>
            <a:bodyPr wrap="none" rtlCol="0">
              <a:spAutoFit/>
            </a:bodyPr>
            <a:lstStyle/>
            <a:p>
              <a:r>
                <a:rPr lang="en-US" sz="1000" dirty="0" smtClean="0"/>
                <a:t>1.4</a:t>
              </a:r>
              <a:endParaRPr lang="en-GB" sz="1000" dirty="0"/>
            </a:p>
          </p:txBody>
        </p:sp>
        <p:sp>
          <p:nvSpPr>
            <p:cNvPr id="39" name="TextBox 38"/>
            <p:cNvSpPr txBox="1"/>
            <p:nvPr/>
          </p:nvSpPr>
          <p:spPr>
            <a:xfrm>
              <a:off x="7228980" y="3227328"/>
              <a:ext cx="348172" cy="246221"/>
            </a:xfrm>
            <a:prstGeom prst="rect">
              <a:avLst/>
            </a:prstGeom>
            <a:noFill/>
          </p:spPr>
          <p:txBody>
            <a:bodyPr wrap="none" rtlCol="0">
              <a:spAutoFit/>
            </a:bodyPr>
            <a:lstStyle/>
            <a:p>
              <a:r>
                <a:rPr lang="en-US" sz="1000" dirty="0" smtClean="0"/>
                <a:t>2.0</a:t>
              </a:r>
              <a:endParaRPr lang="en-GB" sz="1000" dirty="0"/>
            </a:p>
          </p:txBody>
        </p:sp>
        <p:sp>
          <p:nvSpPr>
            <p:cNvPr id="41" name="TextBox 40"/>
            <p:cNvSpPr txBox="1"/>
            <p:nvPr/>
          </p:nvSpPr>
          <p:spPr>
            <a:xfrm>
              <a:off x="7577152" y="3227329"/>
              <a:ext cx="348172" cy="246221"/>
            </a:xfrm>
            <a:prstGeom prst="rect">
              <a:avLst/>
            </a:prstGeom>
            <a:noFill/>
          </p:spPr>
          <p:txBody>
            <a:bodyPr wrap="none" rtlCol="0">
              <a:spAutoFit/>
            </a:bodyPr>
            <a:lstStyle/>
            <a:p>
              <a:r>
                <a:rPr lang="en-US" sz="1000" dirty="0" smtClean="0"/>
                <a:t>1.7</a:t>
              </a:r>
              <a:endParaRPr lang="en-GB" sz="1000" dirty="0"/>
            </a:p>
          </p:txBody>
        </p:sp>
        <p:sp>
          <p:nvSpPr>
            <p:cNvPr id="44" name="TextBox 43"/>
            <p:cNvSpPr txBox="1"/>
            <p:nvPr/>
          </p:nvSpPr>
          <p:spPr>
            <a:xfrm>
              <a:off x="7925324" y="3228106"/>
              <a:ext cx="348172" cy="246221"/>
            </a:xfrm>
            <a:prstGeom prst="rect">
              <a:avLst/>
            </a:prstGeom>
            <a:noFill/>
          </p:spPr>
          <p:txBody>
            <a:bodyPr wrap="none" rtlCol="0">
              <a:spAutoFit/>
            </a:bodyPr>
            <a:lstStyle/>
            <a:p>
              <a:r>
                <a:rPr lang="en-US" sz="1000" dirty="0" smtClean="0"/>
                <a:t>1.5</a:t>
              </a:r>
              <a:endParaRPr lang="en-GB" sz="1000" dirty="0"/>
            </a:p>
          </p:txBody>
        </p:sp>
        <p:sp>
          <p:nvSpPr>
            <p:cNvPr id="45" name="TextBox 44"/>
            <p:cNvSpPr txBox="1"/>
            <p:nvPr/>
          </p:nvSpPr>
          <p:spPr>
            <a:xfrm>
              <a:off x="8285812" y="3228105"/>
              <a:ext cx="348172" cy="246221"/>
            </a:xfrm>
            <a:prstGeom prst="rect">
              <a:avLst/>
            </a:prstGeom>
            <a:noFill/>
          </p:spPr>
          <p:txBody>
            <a:bodyPr wrap="none" rtlCol="0">
              <a:spAutoFit/>
            </a:bodyPr>
            <a:lstStyle/>
            <a:p>
              <a:r>
                <a:rPr lang="en-US" sz="1000" dirty="0" smtClean="0"/>
                <a:t>1.9</a:t>
              </a:r>
              <a:endParaRPr lang="en-GB" sz="1000" dirty="0"/>
            </a:p>
          </p:txBody>
        </p:sp>
        <p:sp>
          <p:nvSpPr>
            <p:cNvPr id="46" name="TextBox 45"/>
            <p:cNvSpPr txBox="1"/>
            <p:nvPr/>
          </p:nvSpPr>
          <p:spPr>
            <a:xfrm>
              <a:off x="8633984" y="3228107"/>
              <a:ext cx="348172" cy="246221"/>
            </a:xfrm>
            <a:prstGeom prst="rect">
              <a:avLst/>
            </a:prstGeom>
            <a:noFill/>
          </p:spPr>
          <p:txBody>
            <a:bodyPr wrap="none" rtlCol="0">
              <a:spAutoFit/>
            </a:bodyPr>
            <a:lstStyle/>
            <a:p>
              <a:r>
                <a:rPr lang="en-US" sz="1000" dirty="0" smtClean="0"/>
                <a:t>1.7</a:t>
              </a:r>
              <a:endParaRPr lang="en-GB" sz="1000" dirty="0"/>
            </a:p>
          </p:txBody>
        </p:sp>
      </p:grpSp>
      <p:grpSp>
        <p:nvGrpSpPr>
          <p:cNvPr id="18" name="Group 17"/>
          <p:cNvGrpSpPr/>
          <p:nvPr/>
        </p:nvGrpSpPr>
        <p:grpSpPr>
          <a:xfrm>
            <a:off x="1529923" y="2844972"/>
            <a:ext cx="7394285" cy="250201"/>
            <a:chOff x="1529923" y="2844972"/>
            <a:chExt cx="7394285" cy="250201"/>
          </a:xfrm>
        </p:grpSpPr>
        <p:sp>
          <p:nvSpPr>
            <p:cNvPr id="47" name="TextBox 46"/>
            <p:cNvSpPr txBox="1"/>
            <p:nvPr/>
          </p:nvSpPr>
          <p:spPr>
            <a:xfrm>
              <a:off x="4698902" y="2848145"/>
              <a:ext cx="381836" cy="246221"/>
            </a:xfrm>
            <a:prstGeom prst="rect">
              <a:avLst/>
            </a:prstGeom>
            <a:noFill/>
          </p:spPr>
          <p:txBody>
            <a:bodyPr wrap="none" rtlCol="0">
              <a:spAutoFit/>
            </a:bodyPr>
            <a:lstStyle/>
            <a:p>
              <a:r>
                <a:rPr lang="en-US" sz="1000" dirty="0" smtClean="0"/>
                <a:t>236</a:t>
              </a:r>
              <a:endParaRPr lang="en-GB" sz="1000" dirty="0"/>
            </a:p>
          </p:txBody>
        </p:sp>
        <p:sp>
          <p:nvSpPr>
            <p:cNvPr id="48" name="TextBox 47"/>
            <p:cNvSpPr txBox="1"/>
            <p:nvPr/>
          </p:nvSpPr>
          <p:spPr>
            <a:xfrm>
              <a:off x="1529923" y="2848952"/>
              <a:ext cx="381836" cy="246221"/>
            </a:xfrm>
            <a:prstGeom prst="rect">
              <a:avLst/>
            </a:prstGeom>
            <a:noFill/>
          </p:spPr>
          <p:txBody>
            <a:bodyPr wrap="none" rtlCol="0">
              <a:spAutoFit/>
            </a:bodyPr>
            <a:lstStyle/>
            <a:p>
              <a:r>
                <a:rPr lang="en-US" sz="1000" dirty="0" smtClean="0"/>
                <a:t>923</a:t>
              </a:r>
              <a:endParaRPr lang="en-GB" sz="1000" dirty="0"/>
            </a:p>
          </p:txBody>
        </p:sp>
        <p:sp>
          <p:nvSpPr>
            <p:cNvPr id="49" name="TextBox 48"/>
            <p:cNvSpPr txBox="1"/>
            <p:nvPr/>
          </p:nvSpPr>
          <p:spPr>
            <a:xfrm>
              <a:off x="1887825" y="2848952"/>
              <a:ext cx="381836" cy="246221"/>
            </a:xfrm>
            <a:prstGeom prst="rect">
              <a:avLst/>
            </a:prstGeom>
            <a:noFill/>
          </p:spPr>
          <p:txBody>
            <a:bodyPr wrap="none" rtlCol="0">
              <a:spAutoFit/>
            </a:bodyPr>
            <a:lstStyle/>
            <a:p>
              <a:r>
                <a:rPr lang="en-US" sz="1000" dirty="0" smtClean="0"/>
                <a:t>862</a:t>
              </a:r>
              <a:endParaRPr lang="en-GB" sz="1000" dirty="0"/>
            </a:p>
          </p:txBody>
        </p:sp>
        <p:sp>
          <p:nvSpPr>
            <p:cNvPr id="50" name="TextBox 49"/>
            <p:cNvSpPr txBox="1"/>
            <p:nvPr/>
          </p:nvSpPr>
          <p:spPr>
            <a:xfrm>
              <a:off x="2191294" y="2848952"/>
              <a:ext cx="479618" cy="246221"/>
            </a:xfrm>
            <a:prstGeom prst="rect">
              <a:avLst/>
            </a:prstGeom>
            <a:noFill/>
          </p:spPr>
          <p:txBody>
            <a:bodyPr wrap="none" rtlCol="0">
              <a:spAutoFit/>
            </a:bodyPr>
            <a:lstStyle/>
            <a:p>
              <a:r>
                <a:rPr lang="en-US" sz="1000" dirty="0" smtClean="0"/>
                <a:t>1,005</a:t>
              </a:r>
              <a:endParaRPr lang="en-GB" sz="1000" dirty="0"/>
            </a:p>
          </p:txBody>
        </p:sp>
        <p:sp>
          <p:nvSpPr>
            <p:cNvPr id="51" name="TextBox 50"/>
            <p:cNvSpPr txBox="1"/>
            <p:nvPr/>
          </p:nvSpPr>
          <p:spPr>
            <a:xfrm>
              <a:off x="2592806" y="2848952"/>
              <a:ext cx="381836" cy="246221"/>
            </a:xfrm>
            <a:prstGeom prst="rect">
              <a:avLst/>
            </a:prstGeom>
            <a:noFill/>
          </p:spPr>
          <p:txBody>
            <a:bodyPr wrap="none" rtlCol="0">
              <a:spAutoFit/>
            </a:bodyPr>
            <a:lstStyle/>
            <a:p>
              <a:r>
                <a:rPr lang="en-US" sz="1000" dirty="0" smtClean="0"/>
                <a:t>184</a:t>
              </a:r>
              <a:endParaRPr lang="en-GB" sz="1000" dirty="0"/>
            </a:p>
          </p:txBody>
        </p:sp>
        <p:sp>
          <p:nvSpPr>
            <p:cNvPr id="52" name="TextBox 51"/>
            <p:cNvSpPr txBox="1"/>
            <p:nvPr/>
          </p:nvSpPr>
          <p:spPr>
            <a:xfrm>
              <a:off x="2940978" y="2848952"/>
              <a:ext cx="381836" cy="246221"/>
            </a:xfrm>
            <a:prstGeom prst="rect">
              <a:avLst/>
            </a:prstGeom>
            <a:noFill/>
          </p:spPr>
          <p:txBody>
            <a:bodyPr wrap="none" rtlCol="0">
              <a:spAutoFit/>
            </a:bodyPr>
            <a:lstStyle/>
            <a:p>
              <a:r>
                <a:rPr lang="en-US" sz="1000" dirty="0" smtClean="0"/>
                <a:t>163</a:t>
              </a:r>
              <a:endParaRPr lang="en-GB" sz="1000" dirty="0"/>
            </a:p>
          </p:txBody>
        </p:sp>
        <p:sp>
          <p:nvSpPr>
            <p:cNvPr id="53" name="TextBox 52"/>
            <p:cNvSpPr txBox="1"/>
            <p:nvPr/>
          </p:nvSpPr>
          <p:spPr>
            <a:xfrm>
              <a:off x="3289150" y="2848952"/>
              <a:ext cx="381836" cy="246221"/>
            </a:xfrm>
            <a:prstGeom prst="rect">
              <a:avLst/>
            </a:prstGeom>
            <a:noFill/>
          </p:spPr>
          <p:txBody>
            <a:bodyPr wrap="none" rtlCol="0">
              <a:spAutoFit/>
            </a:bodyPr>
            <a:lstStyle/>
            <a:p>
              <a:r>
                <a:rPr lang="en-US" sz="1000" dirty="0" smtClean="0"/>
                <a:t>445</a:t>
              </a:r>
              <a:endParaRPr lang="en-GB" sz="1000" dirty="0"/>
            </a:p>
          </p:txBody>
        </p:sp>
        <p:sp>
          <p:nvSpPr>
            <p:cNvPr id="54" name="TextBox 53"/>
            <p:cNvSpPr txBox="1"/>
            <p:nvPr/>
          </p:nvSpPr>
          <p:spPr>
            <a:xfrm>
              <a:off x="3654386" y="2848952"/>
              <a:ext cx="381836" cy="246221"/>
            </a:xfrm>
            <a:prstGeom prst="rect">
              <a:avLst/>
            </a:prstGeom>
            <a:noFill/>
          </p:spPr>
          <p:txBody>
            <a:bodyPr wrap="none" rtlCol="0">
              <a:spAutoFit/>
            </a:bodyPr>
            <a:lstStyle/>
            <a:p>
              <a:r>
                <a:rPr lang="en-US" sz="1000" dirty="0" smtClean="0"/>
                <a:t>185</a:t>
              </a:r>
              <a:endParaRPr lang="en-GB" sz="1000" dirty="0"/>
            </a:p>
          </p:txBody>
        </p:sp>
        <p:sp>
          <p:nvSpPr>
            <p:cNvPr id="59" name="TextBox 58"/>
            <p:cNvSpPr txBox="1"/>
            <p:nvPr/>
          </p:nvSpPr>
          <p:spPr>
            <a:xfrm>
              <a:off x="4002558" y="2848145"/>
              <a:ext cx="316112" cy="246221"/>
            </a:xfrm>
            <a:prstGeom prst="rect">
              <a:avLst/>
            </a:prstGeom>
            <a:noFill/>
          </p:spPr>
          <p:txBody>
            <a:bodyPr wrap="none" rtlCol="0">
              <a:spAutoFit/>
            </a:bodyPr>
            <a:lstStyle/>
            <a:p>
              <a:r>
                <a:rPr lang="en-US" sz="1000" dirty="0" smtClean="0"/>
                <a:t>92</a:t>
              </a:r>
              <a:endParaRPr lang="en-GB" sz="1000" dirty="0"/>
            </a:p>
          </p:txBody>
        </p:sp>
        <p:sp>
          <p:nvSpPr>
            <p:cNvPr id="60" name="TextBox 59"/>
            <p:cNvSpPr txBox="1"/>
            <p:nvPr/>
          </p:nvSpPr>
          <p:spPr>
            <a:xfrm>
              <a:off x="4350730" y="2848145"/>
              <a:ext cx="381836" cy="246221"/>
            </a:xfrm>
            <a:prstGeom prst="rect">
              <a:avLst/>
            </a:prstGeom>
            <a:noFill/>
          </p:spPr>
          <p:txBody>
            <a:bodyPr wrap="none" rtlCol="0">
              <a:spAutoFit/>
            </a:bodyPr>
            <a:lstStyle/>
            <a:p>
              <a:r>
                <a:rPr lang="en-US" sz="1000" dirty="0" smtClean="0"/>
                <a:t>142</a:t>
              </a:r>
              <a:endParaRPr lang="en-GB" sz="1000" dirty="0"/>
            </a:p>
          </p:txBody>
        </p:sp>
        <p:sp>
          <p:nvSpPr>
            <p:cNvPr id="61" name="TextBox 60"/>
            <p:cNvSpPr txBox="1"/>
            <p:nvPr/>
          </p:nvSpPr>
          <p:spPr>
            <a:xfrm>
              <a:off x="5096996" y="2848145"/>
              <a:ext cx="381836" cy="246221"/>
            </a:xfrm>
            <a:prstGeom prst="rect">
              <a:avLst/>
            </a:prstGeom>
            <a:noFill/>
          </p:spPr>
          <p:txBody>
            <a:bodyPr wrap="none" rtlCol="0">
              <a:spAutoFit/>
            </a:bodyPr>
            <a:lstStyle/>
            <a:p>
              <a:r>
                <a:rPr lang="en-US" sz="1000" dirty="0" smtClean="0"/>
                <a:t>114</a:t>
              </a:r>
              <a:endParaRPr lang="en-GB" sz="1000" dirty="0"/>
            </a:p>
          </p:txBody>
        </p:sp>
        <p:sp>
          <p:nvSpPr>
            <p:cNvPr id="62" name="TextBox 61"/>
            <p:cNvSpPr txBox="1"/>
            <p:nvPr/>
          </p:nvSpPr>
          <p:spPr>
            <a:xfrm>
              <a:off x="5445168" y="2844972"/>
              <a:ext cx="316112" cy="246221"/>
            </a:xfrm>
            <a:prstGeom prst="rect">
              <a:avLst/>
            </a:prstGeom>
            <a:noFill/>
          </p:spPr>
          <p:txBody>
            <a:bodyPr wrap="none" rtlCol="0">
              <a:spAutoFit/>
            </a:bodyPr>
            <a:lstStyle/>
            <a:p>
              <a:r>
                <a:rPr lang="en-US" sz="1000" dirty="0" smtClean="0"/>
                <a:t>47</a:t>
              </a:r>
              <a:endParaRPr lang="en-GB" sz="1000" dirty="0"/>
            </a:p>
          </p:txBody>
        </p:sp>
        <p:sp>
          <p:nvSpPr>
            <p:cNvPr id="63" name="TextBox 62"/>
            <p:cNvSpPr txBox="1"/>
            <p:nvPr/>
          </p:nvSpPr>
          <p:spPr>
            <a:xfrm>
              <a:off x="5793340" y="2844973"/>
              <a:ext cx="381836" cy="246221"/>
            </a:xfrm>
            <a:prstGeom prst="rect">
              <a:avLst/>
            </a:prstGeom>
            <a:noFill/>
          </p:spPr>
          <p:txBody>
            <a:bodyPr wrap="none" rtlCol="0">
              <a:spAutoFit/>
            </a:bodyPr>
            <a:lstStyle/>
            <a:p>
              <a:r>
                <a:rPr lang="en-US" sz="1000" dirty="0" smtClean="0"/>
                <a:t>187</a:t>
              </a:r>
              <a:endParaRPr lang="en-GB" sz="1000" dirty="0"/>
            </a:p>
          </p:txBody>
        </p:sp>
        <p:sp>
          <p:nvSpPr>
            <p:cNvPr id="64" name="TextBox 63"/>
            <p:cNvSpPr txBox="1"/>
            <p:nvPr/>
          </p:nvSpPr>
          <p:spPr>
            <a:xfrm>
              <a:off x="6141512" y="2844974"/>
              <a:ext cx="316112" cy="246221"/>
            </a:xfrm>
            <a:prstGeom prst="rect">
              <a:avLst/>
            </a:prstGeom>
            <a:noFill/>
          </p:spPr>
          <p:txBody>
            <a:bodyPr wrap="none" rtlCol="0">
              <a:spAutoFit/>
            </a:bodyPr>
            <a:lstStyle/>
            <a:p>
              <a:r>
                <a:rPr lang="en-US" sz="1000" dirty="0" smtClean="0"/>
                <a:t>78</a:t>
              </a:r>
              <a:endParaRPr lang="en-GB" sz="1000" dirty="0"/>
            </a:p>
          </p:txBody>
        </p:sp>
        <p:sp>
          <p:nvSpPr>
            <p:cNvPr id="65" name="TextBox 64"/>
            <p:cNvSpPr txBox="1"/>
            <p:nvPr/>
          </p:nvSpPr>
          <p:spPr>
            <a:xfrm>
              <a:off x="6489684" y="2844975"/>
              <a:ext cx="316112" cy="246221"/>
            </a:xfrm>
            <a:prstGeom prst="rect">
              <a:avLst/>
            </a:prstGeom>
            <a:noFill/>
          </p:spPr>
          <p:txBody>
            <a:bodyPr wrap="none" rtlCol="0">
              <a:spAutoFit/>
            </a:bodyPr>
            <a:lstStyle/>
            <a:p>
              <a:r>
                <a:rPr lang="en-US" sz="1000" dirty="0" smtClean="0"/>
                <a:t>89</a:t>
              </a:r>
              <a:endParaRPr lang="en-GB" sz="1000" dirty="0"/>
            </a:p>
          </p:txBody>
        </p:sp>
        <p:sp>
          <p:nvSpPr>
            <p:cNvPr id="66" name="TextBox 65"/>
            <p:cNvSpPr txBox="1"/>
            <p:nvPr/>
          </p:nvSpPr>
          <p:spPr>
            <a:xfrm>
              <a:off x="6837856" y="2844976"/>
              <a:ext cx="316112" cy="246221"/>
            </a:xfrm>
            <a:prstGeom prst="rect">
              <a:avLst/>
            </a:prstGeom>
            <a:noFill/>
          </p:spPr>
          <p:txBody>
            <a:bodyPr wrap="none" rtlCol="0">
              <a:spAutoFit/>
            </a:bodyPr>
            <a:lstStyle/>
            <a:p>
              <a:r>
                <a:rPr lang="en-US" sz="1000" dirty="0" smtClean="0"/>
                <a:t>52</a:t>
              </a:r>
              <a:endParaRPr lang="en-GB" sz="1000" dirty="0"/>
            </a:p>
          </p:txBody>
        </p:sp>
        <p:sp>
          <p:nvSpPr>
            <p:cNvPr id="67" name="TextBox 66"/>
            <p:cNvSpPr txBox="1"/>
            <p:nvPr/>
          </p:nvSpPr>
          <p:spPr>
            <a:xfrm>
              <a:off x="7203092" y="2844977"/>
              <a:ext cx="381836" cy="246221"/>
            </a:xfrm>
            <a:prstGeom prst="rect">
              <a:avLst/>
            </a:prstGeom>
            <a:noFill/>
          </p:spPr>
          <p:txBody>
            <a:bodyPr wrap="none" rtlCol="0">
              <a:spAutoFit/>
            </a:bodyPr>
            <a:lstStyle/>
            <a:p>
              <a:r>
                <a:rPr lang="en-US" sz="1000" dirty="0" smtClean="0"/>
                <a:t>127</a:t>
              </a:r>
              <a:endParaRPr lang="en-GB" sz="1000" dirty="0"/>
            </a:p>
          </p:txBody>
        </p:sp>
        <p:sp>
          <p:nvSpPr>
            <p:cNvPr id="68" name="TextBox 67"/>
            <p:cNvSpPr txBox="1"/>
            <p:nvPr/>
          </p:nvSpPr>
          <p:spPr>
            <a:xfrm>
              <a:off x="7551264" y="2844978"/>
              <a:ext cx="316112" cy="246221"/>
            </a:xfrm>
            <a:prstGeom prst="rect">
              <a:avLst/>
            </a:prstGeom>
            <a:noFill/>
          </p:spPr>
          <p:txBody>
            <a:bodyPr wrap="none" rtlCol="0">
              <a:spAutoFit/>
            </a:bodyPr>
            <a:lstStyle/>
            <a:p>
              <a:r>
                <a:rPr lang="en-US" sz="1000" dirty="0" smtClean="0"/>
                <a:t>81</a:t>
              </a:r>
              <a:endParaRPr lang="en-GB" sz="1000" dirty="0"/>
            </a:p>
          </p:txBody>
        </p:sp>
        <p:sp>
          <p:nvSpPr>
            <p:cNvPr id="69" name="TextBox 68"/>
            <p:cNvSpPr txBox="1"/>
            <p:nvPr/>
          </p:nvSpPr>
          <p:spPr>
            <a:xfrm>
              <a:off x="7899436" y="2845755"/>
              <a:ext cx="316112" cy="246221"/>
            </a:xfrm>
            <a:prstGeom prst="rect">
              <a:avLst/>
            </a:prstGeom>
            <a:noFill/>
          </p:spPr>
          <p:txBody>
            <a:bodyPr wrap="none" rtlCol="0">
              <a:spAutoFit/>
            </a:bodyPr>
            <a:lstStyle/>
            <a:p>
              <a:r>
                <a:rPr lang="en-US" sz="1000" dirty="0" smtClean="0"/>
                <a:t>34</a:t>
              </a:r>
              <a:endParaRPr lang="en-GB" sz="1000" dirty="0"/>
            </a:p>
          </p:txBody>
        </p:sp>
        <p:sp>
          <p:nvSpPr>
            <p:cNvPr id="70" name="TextBox 69"/>
            <p:cNvSpPr txBox="1"/>
            <p:nvPr/>
          </p:nvSpPr>
          <p:spPr>
            <a:xfrm>
              <a:off x="8259924" y="2845754"/>
              <a:ext cx="316112" cy="246221"/>
            </a:xfrm>
            <a:prstGeom prst="rect">
              <a:avLst/>
            </a:prstGeom>
            <a:noFill/>
          </p:spPr>
          <p:txBody>
            <a:bodyPr wrap="none" rtlCol="0">
              <a:spAutoFit/>
            </a:bodyPr>
            <a:lstStyle/>
            <a:p>
              <a:r>
                <a:rPr lang="en-US" sz="1000" dirty="0" smtClean="0"/>
                <a:t>42</a:t>
              </a:r>
              <a:endParaRPr lang="en-GB" sz="1000" dirty="0"/>
            </a:p>
          </p:txBody>
        </p:sp>
        <p:sp>
          <p:nvSpPr>
            <p:cNvPr id="71" name="TextBox 70"/>
            <p:cNvSpPr txBox="1"/>
            <p:nvPr/>
          </p:nvSpPr>
          <p:spPr>
            <a:xfrm>
              <a:off x="8608096" y="2845756"/>
              <a:ext cx="316112" cy="246221"/>
            </a:xfrm>
            <a:prstGeom prst="rect">
              <a:avLst/>
            </a:prstGeom>
            <a:noFill/>
          </p:spPr>
          <p:txBody>
            <a:bodyPr wrap="none" rtlCol="0">
              <a:spAutoFit/>
            </a:bodyPr>
            <a:lstStyle/>
            <a:p>
              <a:r>
                <a:rPr lang="en-US" sz="1000" dirty="0" smtClean="0"/>
                <a:t>38</a:t>
              </a:r>
              <a:endParaRPr lang="en-GB" sz="1000" dirty="0"/>
            </a:p>
          </p:txBody>
        </p:sp>
      </p:grpSp>
      <p:grpSp>
        <p:nvGrpSpPr>
          <p:cNvPr id="20" name="Group 19"/>
          <p:cNvGrpSpPr/>
          <p:nvPr/>
        </p:nvGrpSpPr>
        <p:grpSpPr>
          <a:xfrm>
            <a:off x="1526505" y="2397584"/>
            <a:ext cx="7485657" cy="250201"/>
            <a:chOff x="1526505" y="2397584"/>
            <a:chExt cx="7485657" cy="250201"/>
          </a:xfrm>
        </p:grpSpPr>
        <p:sp>
          <p:nvSpPr>
            <p:cNvPr id="72" name="TextBox 71"/>
            <p:cNvSpPr txBox="1"/>
            <p:nvPr/>
          </p:nvSpPr>
          <p:spPr>
            <a:xfrm>
              <a:off x="4695484" y="2400757"/>
              <a:ext cx="407484" cy="246221"/>
            </a:xfrm>
            <a:prstGeom prst="rect">
              <a:avLst/>
            </a:prstGeom>
            <a:noFill/>
          </p:spPr>
          <p:txBody>
            <a:bodyPr wrap="none" rtlCol="0">
              <a:spAutoFit/>
            </a:bodyPr>
            <a:lstStyle/>
            <a:p>
              <a:r>
                <a:rPr lang="en-US" sz="1000" dirty="0" smtClean="0"/>
                <a:t>27%</a:t>
              </a:r>
              <a:endParaRPr lang="en-GB" sz="1000" dirty="0"/>
            </a:p>
          </p:txBody>
        </p:sp>
        <p:sp>
          <p:nvSpPr>
            <p:cNvPr id="73" name="TextBox 72"/>
            <p:cNvSpPr txBox="1"/>
            <p:nvPr/>
          </p:nvSpPr>
          <p:spPr>
            <a:xfrm>
              <a:off x="1526505" y="2401564"/>
              <a:ext cx="407484" cy="246221"/>
            </a:xfrm>
            <a:prstGeom prst="rect">
              <a:avLst/>
            </a:prstGeom>
            <a:noFill/>
          </p:spPr>
          <p:txBody>
            <a:bodyPr wrap="none" rtlCol="0">
              <a:spAutoFit/>
            </a:bodyPr>
            <a:lstStyle/>
            <a:p>
              <a:r>
                <a:rPr lang="en-US" sz="1000" dirty="0" smtClean="0"/>
                <a:t>24%</a:t>
              </a:r>
              <a:endParaRPr lang="en-GB" sz="1000" dirty="0"/>
            </a:p>
          </p:txBody>
        </p:sp>
        <p:sp>
          <p:nvSpPr>
            <p:cNvPr id="74" name="TextBox 73"/>
            <p:cNvSpPr txBox="1"/>
            <p:nvPr/>
          </p:nvSpPr>
          <p:spPr>
            <a:xfrm>
              <a:off x="1884407" y="2401564"/>
              <a:ext cx="407484" cy="246221"/>
            </a:xfrm>
            <a:prstGeom prst="rect">
              <a:avLst/>
            </a:prstGeom>
            <a:noFill/>
          </p:spPr>
          <p:txBody>
            <a:bodyPr wrap="none" rtlCol="0">
              <a:spAutoFit/>
            </a:bodyPr>
            <a:lstStyle/>
            <a:p>
              <a:r>
                <a:rPr lang="en-US" sz="1000" dirty="0" smtClean="0"/>
                <a:t>28%</a:t>
              </a:r>
              <a:endParaRPr lang="en-GB" sz="1000" dirty="0"/>
            </a:p>
          </p:txBody>
        </p:sp>
        <p:sp>
          <p:nvSpPr>
            <p:cNvPr id="75" name="TextBox 74"/>
            <p:cNvSpPr txBox="1"/>
            <p:nvPr/>
          </p:nvSpPr>
          <p:spPr>
            <a:xfrm>
              <a:off x="2241216" y="2401564"/>
              <a:ext cx="407484" cy="246221"/>
            </a:xfrm>
            <a:prstGeom prst="rect">
              <a:avLst/>
            </a:prstGeom>
            <a:noFill/>
          </p:spPr>
          <p:txBody>
            <a:bodyPr wrap="none" rtlCol="0">
              <a:spAutoFit/>
            </a:bodyPr>
            <a:lstStyle/>
            <a:p>
              <a:r>
                <a:rPr lang="en-US" sz="1000" dirty="0" smtClean="0"/>
                <a:t>26%</a:t>
              </a:r>
              <a:endParaRPr lang="en-GB" sz="1000" dirty="0"/>
            </a:p>
          </p:txBody>
        </p:sp>
        <p:sp>
          <p:nvSpPr>
            <p:cNvPr id="76" name="TextBox 75"/>
            <p:cNvSpPr txBox="1"/>
            <p:nvPr/>
          </p:nvSpPr>
          <p:spPr>
            <a:xfrm>
              <a:off x="2589388" y="2401564"/>
              <a:ext cx="407484" cy="246221"/>
            </a:xfrm>
            <a:prstGeom prst="rect">
              <a:avLst/>
            </a:prstGeom>
            <a:noFill/>
          </p:spPr>
          <p:txBody>
            <a:bodyPr wrap="none" rtlCol="0">
              <a:spAutoFit/>
            </a:bodyPr>
            <a:lstStyle/>
            <a:p>
              <a:r>
                <a:rPr lang="en-US" sz="1000" dirty="0" smtClean="0"/>
                <a:t>17%</a:t>
              </a:r>
              <a:endParaRPr lang="en-GB" sz="1000" dirty="0"/>
            </a:p>
          </p:txBody>
        </p:sp>
        <p:sp>
          <p:nvSpPr>
            <p:cNvPr id="77" name="TextBox 76"/>
            <p:cNvSpPr txBox="1"/>
            <p:nvPr/>
          </p:nvSpPr>
          <p:spPr>
            <a:xfrm>
              <a:off x="2937560" y="2401564"/>
              <a:ext cx="407484" cy="246221"/>
            </a:xfrm>
            <a:prstGeom prst="rect">
              <a:avLst/>
            </a:prstGeom>
            <a:noFill/>
          </p:spPr>
          <p:txBody>
            <a:bodyPr wrap="none" rtlCol="0">
              <a:spAutoFit/>
            </a:bodyPr>
            <a:lstStyle/>
            <a:p>
              <a:r>
                <a:rPr lang="en-US" sz="1000" dirty="0" smtClean="0"/>
                <a:t>10%</a:t>
              </a:r>
              <a:endParaRPr lang="en-GB" sz="1000" dirty="0"/>
            </a:p>
          </p:txBody>
        </p:sp>
        <p:sp>
          <p:nvSpPr>
            <p:cNvPr id="78" name="TextBox 77"/>
            <p:cNvSpPr txBox="1"/>
            <p:nvPr/>
          </p:nvSpPr>
          <p:spPr>
            <a:xfrm>
              <a:off x="3285732" y="2401564"/>
              <a:ext cx="407484" cy="246221"/>
            </a:xfrm>
            <a:prstGeom prst="rect">
              <a:avLst/>
            </a:prstGeom>
            <a:noFill/>
          </p:spPr>
          <p:txBody>
            <a:bodyPr wrap="none" rtlCol="0">
              <a:spAutoFit/>
            </a:bodyPr>
            <a:lstStyle/>
            <a:p>
              <a:r>
                <a:rPr lang="en-US" sz="1000" dirty="0" smtClean="0"/>
                <a:t>24%</a:t>
              </a:r>
              <a:endParaRPr lang="en-GB" sz="1000" dirty="0"/>
            </a:p>
          </p:txBody>
        </p:sp>
        <p:sp>
          <p:nvSpPr>
            <p:cNvPr id="79" name="TextBox 78"/>
            <p:cNvSpPr txBox="1"/>
            <p:nvPr/>
          </p:nvSpPr>
          <p:spPr>
            <a:xfrm>
              <a:off x="3650968" y="2401564"/>
              <a:ext cx="407484" cy="246221"/>
            </a:xfrm>
            <a:prstGeom prst="rect">
              <a:avLst/>
            </a:prstGeom>
            <a:noFill/>
          </p:spPr>
          <p:txBody>
            <a:bodyPr wrap="none" rtlCol="0">
              <a:spAutoFit/>
            </a:bodyPr>
            <a:lstStyle/>
            <a:p>
              <a:r>
                <a:rPr lang="en-US" sz="1000" dirty="0" smtClean="0"/>
                <a:t>12%</a:t>
              </a:r>
              <a:endParaRPr lang="en-GB" sz="1000" dirty="0"/>
            </a:p>
          </p:txBody>
        </p:sp>
        <p:sp>
          <p:nvSpPr>
            <p:cNvPr id="80" name="TextBox 79"/>
            <p:cNvSpPr txBox="1"/>
            <p:nvPr/>
          </p:nvSpPr>
          <p:spPr>
            <a:xfrm>
              <a:off x="3999140" y="2400757"/>
              <a:ext cx="407484" cy="246221"/>
            </a:xfrm>
            <a:prstGeom prst="rect">
              <a:avLst/>
            </a:prstGeom>
            <a:noFill/>
          </p:spPr>
          <p:txBody>
            <a:bodyPr wrap="none" rtlCol="0">
              <a:spAutoFit/>
            </a:bodyPr>
            <a:lstStyle/>
            <a:p>
              <a:r>
                <a:rPr lang="en-US" sz="1000" dirty="0" smtClean="0"/>
                <a:t>20%</a:t>
              </a:r>
              <a:endParaRPr lang="en-GB" sz="1000" dirty="0"/>
            </a:p>
          </p:txBody>
        </p:sp>
        <p:sp>
          <p:nvSpPr>
            <p:cNvPr id="81" name="TextBox 80"/>
            <p:cNvSpPr txBox="1"/>
            <p:nvPr/>
          </p:nvSpPr>
          <p:spPr>
            <a:xfrm>
              <a:off x="4347312" y="2400757"/>
              <a:ext cx="407484" cy="246221"/>
            </a:xfrm>
            <a:prstGeom prst="rect">
              <a:avLst/>
            </a:prstGeom>
            <a:noFill/>
          </p:spPr>
          <p:txBody>
            <a:bodyPr wrap="none" rtlCol="0">
              <a:spAutoFit/>
            </a:bodyPr>
            <a:lstStyle/>
            <a:p>
              <a:r>
                <a:rPr lang="en-US" sz="1000" dirty="0" smtClean="0"/>
                <a:t>20%</a:t>
              </a:r>
              <a:endParaRPr lang="en-GB" sz="1000" dirty="0"/>
            </a:p>
          </p:txBody>
        </p:sp>
        <p:sp>
          <p:nvSpPr>
            <p:cNvPr id="82" name="TextBox 81"/>
            <p:cNvSpPr txBox="1"/>
            <p:nvPr/>
          </p:nvSpPr>
          <p:spPr>
            <a:xfrm>
              <a:off x="5093578" y="2400757"/>
              <a:ext cx="407484" cy="246221"/>
            </a:xfrm>
            <a:prstGeom prst="rect">
              <a:avLst/>
            </a:prstGeom>
            <a:noFill/>
          </p:spPr>
          <p:txBody>
            <a:bodyPr wrap="none" rtlCol="0">
              <a:spAutoFit/>
            </a:bodyPr>
            <a:lstStyle/>
            <a:p>
              <a:r>
                <a:rPr lang="en-US" sz="1000" dirty="0" smtClean="0"/>
                <a:t>18%</a:t>
              </a:r>
              <a:endParaRPr lang="en-GB" sz="1000" dirty="0"/>
            </a:p>
          </p:txBody>
        </p:sp>
        <p:sp>
          <p:nvSpPr>
            <p:cNvPr id="83" name="TextBox 82"/>
            <p:cNvSpPr txBox="1"/>
            <p:nvPr/>
          </p:nvSpPr>
          <p:spPr>
            <a:xfrm>
              <a:off x="5441750" y="2397584"/>
              <a:ext cx="407484" cy="246221"/>
            </a:xfrm>
            <a:prstGeom prst="rect">
              <a:avLst/>
            </a:prstGeom>
            <a:noFill/>
          </p:spPr>
          <p:txBody>
            <a:bodyPr wrap="none" rtlCol="0">
              <a:spAutoFit/>
            </a:bodyPr>
            <a:lstStyle/>
            <a:p>
              <a:r>
                <a:rPr lang="en-US" sz="1000" dirty="0" smtClean="0"/>
                <a:t>23%</a:t>
              </a:r>
              <a:endParaRPr lang="en-GB" sz="1000" dirty="0"/>
            </a:p>
          </p:txBody>
        </p:sp>
        <p:sp>
          <p:nvSpPr>
            <p:cNvPr id="84" name="TextBox 83"/>
            <p:cNvSpPr txBox="1"/>
            <p:nvPr/>
          </p:nvSpPr>
          <p:spPr>
            <a:xfrm>
              <a:off x="5789922" y="2397585"/>
              <a:ext cx="407484" cy="246221"/>
            </a:xfrm>
            <a:prstGeom prst="rect">
              <a:avLst/>
            </a:prstGeom>
            <a:noFill/>
          </p:spPr>
          <p:txBody>
            <a:bodyPr wrap="none" rtlCol="0">
              <a:spAutoFit/>
            </a:bodyPr>
            <a:lstStyle/>
            <a:p>
              <a:r>
                <a:rPr lang="en-US" sz="1000" dirty="0" smtClean="0"/>
                <a:t>27%</a:t>
              </a:r>
              <a:endParaRPr lang="en-GB" sz="1000" dirty="0"/>
            </a:p>
          </p:txBody>
        </p:sp>
        <p:sp>
          <p:nvSpPr>
            <p:cNvPr id="85" name="TextBox 84"/>
            <p:cNvSpPr txBox="1"/>
            <p:nvPr/>
          </p:nvSpPr>
          <p:spPr>
            <a:xfrm>
              <a:off x="6138094" y="2397586"/>
              <a:ext cx="407484" cy="246221"/>
            </a:xfrm>
            <a:prstGeom prst="rect">
              <a:avLst/>
            </a:prstGeom>
            <a:noFill/>
          </p:spPr>
          <p:txBody>
            <a:bodyPr wrap="none" rtlCol="0">
              <a:spAutoFit/>
            </a:bodyPr>
            <a:lstStyle/>
            <a:p>
              <a:r>
                <a:rPr lang="en-US" sz="1000" dirty="0" smtClean="0"/>
                <a:t>13%</a:t>
              </a:r>
              <a:endParaRPr lang="en-GB" sz="1000" dirty="0"/>
            </a:p>
          </p:txBody>
        </p:sp>
        <p:sp>
          <p:nvSpPr>
            <p:cNvPr id="86" name="TextBox 85"/>
            <p:cNvSpPr txBox="1"/>
            <p:nvPr/>
          </p:nvSpPr>
          <p:spPr>
            <a:xfrm>
              <a:off x="6486266" y="2397587"/>
              <a:ext cx="407484" cy="246221"/>
            </a:xfrm>
            <a:prstGeom prst="rect">
              <a:avLst/>
            </a:prstGeom>
            <a:noFill/>
          </p:spPr>
          <p:txBody>
            <a:bodyPr wrap="none" rtlCol="0">
              <a:spAutoFit/>
            </a:bodyPr>
            <a:lstStyle/>
            <a:p>
              <a:r>
                <a:rPr lang="en-US" sz="1000" dirty="0" smtClean="0"/>
                <a:t>18%</a:t>
              </a:r>
              <a:endParaRPr lang="en-GB" sz="1000" dirty="0"/>
            </a:p>
          </p:txBody>
        </p:sp>
        <p:sp>
          <p:nvSpPr>
            <p:cNvPr id="87" name="TextBox 86"/>
            <p:cNvSpPr txBox="1"/>
            <p:nvPr/>
          </p:nvSpPr>
          <p:spPr>
            <a:xfrm>
              <a:off x="6834438" y="2397588"/>
              <a:ext cx="407484" cy="246221"/>
            </a:xfrm>
            <a:prstGeom prst="rect">
              <a:avLst/>
            </a:prstGeom>
            <a:noFill/>
          </p:spPr>
          <p:txBody>
            <a:bodyPr wrap="none" rtlCol="0">
              <a:spAutoFit/>
            </a:bodyPr>
            <a:lstStyle/>
            <a:p>
              <a:r>
                <a:rPr lang="en-US" sz="1000" dirty="0" smtClean="0"/>
                <a:t>12%</a:t>
              </a:r>
              <a:endParaRPr lang="en-GB" sz="1000" dirty="0"/>
            </a:p>
          </p:txBody>
        </p:sp>
        <p:sp>
          <p:nvSpPr>
            <p:cNvPr id="88" name="TextBox 87"/>
            <p:cNvSpPr txBox="1"/>
            <p:nvPr/>
          </p:nvSpPr>
          <p:spPr>
            <a:xfrm>
              <a:off x="7199674" y="2397589"/>
              <a:ext cx="407484" cy="246221"/>
            </a:xfrm>
            <a:prstGeom prst="rect">
              <a:avLst/>
            </a:prstGeom>
            <a:noFill/>
          </p:spPr>
          <p:txBody>
            <a:bodyPr wrap="none" rtlCol="0">
              <a:spAutoFit/>
            </a:bodyPr>
            <a:lstStyle/>
            <a:p>
              <a:r>
                <a:rPr lang="en-US" sz="1000" dirty="0" smtClean="0"/>
                <a:t>20%</a:t>
              </a:r>
              <a:endParaRPr lang="en-GB" sz="1000" dirty="0"/>
            </a:p>
          </p:txBody>
        </p:sp>
        <p:sp>
          <p:nvSpPr>
            <p:cNvPr id="89" name="TextBox 88"/>
            <p:cNvSpPr txBox="1"/>
            <p:nvPr/>
          </p:nvSpPr>
          <p:spPr>
            <a:xfrm>
              <a:off x="7547846" y="2397590"/>
              <a:ext cx="407484" cy="246221"/>
            </a:xfrm>
            <a:prstGeom prst="rect">
              <a:avLst/>
            </a:prstGeom>
            <a:noFill/>
          </p:spPr>
          <p:txBody>
            <a:bodyPr wrap="none" rtlCol="0">
              <a:spAutoFit/>
            </a:bodyPr>
            <a:lstStyle/>
            <a:p>
              <a:r>
                <a:rPr lang="en-US" sz="1000" dirty="0" smtClean="0"/>
                <a:t>34%</a:t>
              </a:r>
              <a:endParaRPr lang="en-GB" sz="1000" dirty="0"/>
            </a:p>
          </p:txBody>
        </p:sp>
        <p:sp>
          <p:nvSpPr>
            <p:cNvPr id="90" name="TextBox 89"/>
            <p:cNvSpPr txBox="1"/>
            <p:nvPr/>
          </p:nvSpPr>
          <p:spPr>
            <a:xfrm>
              <a:off x="7896018" y="2398367"/>
              <a:ext cx="407484" cy="246221"/>
            </a:xfrm>
            <a:prstGeom prst="rect">
              <a:avLst/>
            </a:prstGeom>
            <a:noFill/>
          </p:spPr>
          <p:txBody>
            <a:bodyPr wrap="none" rtlCol="0">
              <a:spAutoFit/>
            </a:bodyPr>
            <a:lstStyle/>
            <a:p>
              <a:r>
                <a:rPr lang="en-US" sz="1000" dirty="0" smtClean="0"/>
                <a:t>20%</a:t>
              </a:r>
              <a:endParaRPr lang="en-GB" sz="1000" dirty="0"/>
            </a:p>
          </p:txBody>
        </p:sp>
        <p:sp>
          <p:nvSpPr>
            <p:cNvPr id="91" name="TextBox 90"/>
            <p:cNvSpPr txBox="1"/>
            <p:nvPr/>
          </p:nvSpPr>
          <p:spPr>
            <a:xfrm>
              <a:off x="8256506" y="2398366"/>
              <a:ext cx="407484" cy="246221"/>
            </a:xfrm>
            <a:prstGeom prst="rect">
              <a:avLst/>
            </a:prstGeom>
            <a:noFill/>
          </p:spPr>
          <p:txBody>
            <a:bodyPr wrap="none" rtlCol="0">
              <a:spAutoFit/>
            </a:bodyPr>
            <a:lstStyle/>
            <a:p>
              <a:r>
                <a:rPr lang="en-US" sz="1000" dirty="0" smtClean="0"/>
                <a:t>16%</a:t>
              </a:r>
              <a:endParaRPr lang="en-GB" sz="1000" dirty="0"/>
            </a:p>
          </p:txBody>
        </p:sp>
        <p:sp>
          <p:nvSpPr>
            <p:cNvPr id="92" name="TextBox 91"/>
            <p:cNvSpPr txBox="1"/>
            <p:nvPr/>
          </p:nvSpPr>
          <p:spPr>
            <a:xfrm>
              <a:off x="8604678" y="2398368"/>
              <a:ext cx="407484" cy="246221"/>
            </a:xfrm>
            <a:prstGeom prst="rect">
              <a:avLst/>
            </a:prstGeom>
            <a:noFill/>
          </p:spPr>
          <p:txBody>
            <a:bodyPr wrap="none" rtlCol="0">
              <a:spAutoFit/>
            </a:bodyPr>
            <a:lstStyle/>
            <a:p>
              <a:r>
                <a:rPr lang="en-US" sz="1000" dirty="0" smtClean="0"/>
                <a:t>20%</a:t>
              </a:r>
              <a:endParaRPr lang="en-GB" sz="1000" dirty="0"/>
            </a:p>
          </p:txBody>
        </p:sp>
      </p:grpSp>
      <p:grpSp>
        <p:nvGrpSpPr>
          <p:cNvPr id="21" name="Group 20"/>
          <p:cNvGrpSpPr/>
          <p:nvPr/>
        </p:nvGrpSpPr>
        <p:grpSpPr>
          <a:xfrm>
            <a:off x="1505889" y="2055815"/>
            <a:ext cx="7451993" cy="250201"/>
            <a:chOff x="1505889" y="2055815"/>
            <a:chExt cx="7451993" cy="250201"/>
          </a:xfrm>
        </p:grpSpPr>
        <p:sp>
          <p:nvSpPr>
            <p:cNvPr id="93" name="TextBox 92"/>
            <p:cNvSpPr txBox="1"/>
            <p:nvPr/>
          </p:nvSpPr>
          <p:spPr>
            <a:xfrm>
              <a:off x="4674868" y="2058988"/>
              <a:ext cx="439544" cy="246221"/>
            </a:xfrm>
            <a:prstGeom prst="rect">
              <a:avLst/>
            </a:prstGeom>
            <a:noFill/>
          </p:spPr>
          <p:txBody>
            <a:bodyPr wrap="none" rtlCol="0">
              <a:spAutoFit/>
            </a:bodyPr>
            <a:lstStyle/>
            <a:p>
              <a:r>
                <a:rPr lang="en-US" sz="1000" dirty="0" smtClean="0"/>
                <a:t>114k</a:t>
              </a:r>
              <a:endParaRPr lang="en-GB" sz="1000" dirty="0"/>
            </a:p>
          </p:txBody>
        </p:sp>
        <p:sp>
          <p:nvSpPr>
            <p:cNvPr id="94" name="TextBox 93"/>
            <p:cNvSpPr txBox="1"/>
            <p:nvPr/>
          </p:nvSpPr>
          <p:spPr>
            <a:xfrm>
              <a:off x="1505889" y="2059795"/>
              <a:ext cx="439544" cy="246221"/>
            </a:xfrm>
            <a:prstGeom prst="rect">
              <a:avLst/>
            </a:prstGeom>
            <a:noFill/>
          </p:spPr>
          <p:txBody>
            <a:bodyPr wrap="none" rtlCol="0">
              <a:spAutoFit/>
            </a:bodyPr>
            <a:lstStyle/>
            <a:p>
              <a:r>
                <a:rPr lang="en-US" sz="1000" dirty="0" smtClean="0"/>
                <a:t>410k</a:t>
              </a:r>
              <a:endParaRPr lang="en-GB" sz="1000" dirty="0"/>
            </a:p>
          </p:txBody>
        </p:sp>
        <p:sp>
          <p:nvSpPr>
            <p:cNvPr id="95" name="TextBox 94"/>
            <p:cNvSpPr txBox="1"/>
            <p:nvPr/>
          </p:nvSpPr>
          <p:spPr>
            <a:xfrm>
              <a:off x="1863791" y="2059795"/>
              <a:ext cx="439544" cy="246221"/>
            </a:xfrm>
            <a:prstGeom prst="rect">
              <a:avLst/>
            </a:prstGeom>
            <a:noFill/>
          </p:spPr>
          <p:txBody>
            <a:bodyPr wrap="none" rtlCol="0">
              <a:spAutoFit/>
            </a:bodyPr>
            <a:lstStyle/>
            <a:p>
              <a:r>
                <a:rPr lang="en-US" sz="1000" dirty="0" smtClean="0"/>
                <a:t>430k</a:t>
              </a:r>
              <a:endParaRPr lang="en-GB" sz="1000" dirty="0"/>
            </a:p>
          </p:txBody>
        </p:sp>
        <p:sp>
          <p:nvSpPr>
            <p:cNvPr id="96" name="TextBox 95"/>
            <p:cNvSpPr txBox="1"/>
            <p:nvPr/>
          </p:nvSpPr>
          <p:spPr>
            <a:xfrm>
              <a:off x="2220600" y="2059795"/>
              <a:ext cx="439544" cy="246221"/>
            </a:xfrm>
            <a:prstGeom prst="rect">
              <a:avLst/>
            </a:prstGeom>
            <a:noFill/>
          </p:spPr>
          <p:txBody>
            <a:bodyPr wrap="none" rtlCol="0">
              <a:spAutoFit/>
            </a:bodyPr>
            <a:lstStyle/>
            <a:p>
              <a:r>
                <a:rPr lang="en-US" sz="1000" dirty="0" smtClean="0"/>
                <a:t>405k</a:t>
              </a:r>
              <a:endParaRPr lang="en-GB" sz="1000" dirty="0"/>
            </a:p>
          </p:txBody>
        </p:sp>
        <p:sp>
          <p:nvSpPr>
            <p:cNvPr id="97" name="TextBox 96"/>
            <p:cNvSpPr txBox="1"/>
            <p:nvPr/>
          </p:nvSpPr>
          <p:spPr>
            <a:xfrm>
              <a:off x="2568772" y="2059795"/>
              <a:ext cx="439544" cy="246221"/>
            </a:xfrm>
            <a:prstGeom prst="rect">
              <a:avLst/>
            </a:prstGeom>
            <a:noFill/>
          </p:spPr>
          <p:txBody>
            <a:bodyPr wrap="none" rtlCol="0">
              <a:spAutoFit/>
            </a:bodyPr>
            <a:lstStyle/>
            <a:p>
              <a:r>
                <a:rPr lang="en-US" sz="1000" dirty="0" smtClean="0"/>
                <a:t>117k</a:t>
              </a:r>
              <a:endParaRPr lang="en-GB" sz="1000" dirty="0"/>
            </a:p>
          </p:txBody>
        </p:sp>
        <p:sp>
          <p:nvSpPr>
            <p:cNvPr id="98" name="TextBox 97"/>
            <p:cNvSpPr txBox="1"/>
            <p:nvPr/>
          </p:nvSpPr>
          <p:spPr>
            <a:xfrm>
              <a:off x="2916944" y="2059795"/>
              <a:ext cx="373820" cy="246221"/>
            </a:xfrm>
            <a:prstGeom prst="rect">
              <a:avLst/>
            </a:prstGeom>
            <a:noFill/>
          </p:spPr>
          <p:txBody>
            <a:bodyPr wrap="none" rtlCol="0">
              <a:spAutoFit/>
            </a:bodyPr>
            <a:lstStyle/>
            <a:p>
              <a:r>
                <a:rPr lang="en-US" sz="1000" dirty="0" smtClean="0"/>
                <a:t>93k</a:t>
              </a:r>
              <a:endParaRPr lang="en-GB" sz="1000" dirty="0"/>
            </a:p>
          </p:txBody>
        </p:sp>
        <p:sp>
          <p:nvSpPr>
            <p:cNvPr id="99" name="TextBox 98"/>
            <p:cNvSpPr txBox="1"/>
            <p:nvPr/>
          </p:nvSpPr>
          <p:spPr>
            <a:xfrm>
              <a:off x="3265116" y="2059795"/>
              <a:ext cx="439544" cy="246221"/>
            </a:xfrm>
            <a:prstGeom prst="rect">
              <a:avLst/>
            </a:prstGeom>
            <a:noFill/>
          </p:spPr>
          <p:txBody>
            <a:bodyPr wrap="none" rtlCol="0">
              <a:spAutoFit/>
            </a:bodyPr>
            <a:lstStyle/>
            <a:p>
              <a:r>
                <a:rPr lang="en-US" sz="1000" dirty="0" smtClean="0"/>
                <a:t>179k</a:t>
              </a:r>
              <a:endParaRPr lang="en-GB" sz="1000" dirty="0"/>
            </a:p>
          </p:txBody>
        </p:sp>
        <p:sp>
          <p:nvSpPr>
            <p:cNvPr id="100" name="TextBox 99"/>
            <p:cNvSpPr txBox="1"/>
            <p:nvPr/>
          </p:nvSpPr>
          <p:spPr>
            <a:xfrm>
              <a:off x="3630352" y="2059795"/>
              <a:ext cx="439544" cy="246221"/>
            </a:xfrm>
            <a:prstGeom prst="rect">
              <a:avLst/>
            </a:prstGeom>
            <a:noFill/>
          </p:spPr>
          <p:txBody>
            <a:bodyPr wrap="none" rtlCol="0">
              <a:spAutoFit/>
            </a:bodyPr>
            <a:lstStyle/>
            <a:p>
              <a:r>
                <a:rPr lang="en-US" sz="1000" dirty="0" smtClean="0"/>
                <a:t>109k</a:t>
              </a:r>
              <a:endParaRPr lang="en-GB" sz="1000" dirty="0"/>
            </a:p>
          </p:txBody>
        </p:sp>
        <p:sp>
          <p:nvSpPr>
            <p:cNvPr id="101" name="TextBox 100"/>
            <p:cNvSpPr txBox="1"/>
            <p:nvPr/>
          </p:nvSpPr>
          <p:spPr>
            <a:xfrm>
              <a:off x="3978524" y="2058988"/>
              <a:ext cx="373820" cy="246221"/>
            </a:xfrm>
            <a:prstGeom prst="rect">
              <a:avLst/>
            </a:prstGeom>
            <a:noFill/>
          </p:spPr>
          <p:txBody>
            <a:bodyPr wrap="none" rtlCol="0">
              <a:spAutoFit/>
            </a:bodyPr>
            <a:lstStyle/>
            <a:p>
              <a:r>
                <a:rPr lang="en-US" sz="1000" dirty="0" smtClean="0"/>
                <a:t>46k</a:t>
              </a:r>
              <a:endParaRPr lang="en-GB" sz="1000" dirty="0"/>
            </a:p>
          </p:txBody>
        </p:sp>
        <p:sp>
          <p:nvSpPr>
            <p:cNvPr id="102" name="TextBox 101"/>
            <p:cNvSpPr txBox="1"/>
            <p:nvPr/>
          </p:nvSpPr>
          <p:spPr>
            <a:xfrm>
              <a:off x="4326696" y="2058988"/>
              <a:ext cx="373820" cy="246221"/>
            </a:xfrm>
            <a:prstGeom prst="rect">
              <a:avLst/>
            </a:prstGeom>
            <a:noFill/>
          </p:spPr>
          <p:txBody>
            <a:bodyPr wrap="none" rtlCol="0">
              <a:spAutoFit/>
            </a:bodyPr>
            <a:lstStyle/>
            <a:p>
              <a:r>
                <a:rPr lang="en-US" sz="1000" dirty="0" smtClean="0"/>
                <a:t>75k</a:t>
              </a:r>
              <a:endParaRPr lang="en-GB" sz="1000" dirty="0"/>
            </a:p>
          </p:txBody>
        </p:sp>
        <p:sp>
          <p:nvSpPr>
            <p:cNvPr id="103" name="TextBox 102"/>
            <p:cNvSpPr txBox="1"/>
            <p:nvPr/>
          </p:nvSpPr>
          <p:spPr>
            <a:xfrm>
              <a:off x="5072962" y="2058988"/>
              <a:ext cx="373820" cy="246221"/>
            </a:xfrm>
            <a:prstGeom prst="rect">
              <a:avLst/>
            </a:prstGeom>
            <a:noFill/>
          </p:spPr>
          <p:txBody>
            <a:bodyPr wrap="none" rtlCol="0">
              <a:spAutoFit/>
            </a:bodyPr>
            <a:lstStyle/>
            <a:p>
              <a:r>
                <a:rPr lang="en-US" sz="1000" dirty="0" smtClean="0"/>
                <a:t>62k</a:t>
              </a:r>
              <a:endParaRPr lang="en-GB" sz="1000" dirty="0"/>
            </a:p>
          </p:txBody>
        </p:sp>
        <p:sp>
          <p:nvSpPr>
            <p:cNvPr id="104" name="TextBox 103"/>
            <p:cNvSpPr txBox="1"/>
            <p:nvPr/>
          </p:nvSpPr>
          <p:spPr>
            <a:xfrm>
              <a:off x="5421134" y="2055815"/>
              <a:ext cx="373820" cy="246221"/>
            </a:xfrm>
            <a:prstGeom prst="rect">
              <a:avLst/>
            </a:prstGeom>
            <a:noFill/>
          </p:spPr>
          <p:txBody>
            <a:bodyPr wrap="none" rtlCol="0">
              <a:spAutoFit/>
            </a:bodyPr>
            <a:lstStyle/>
            <a:p>
              <a:r>
                <a:rPr lang="en-US" sz="1000" dirty="0" smtClean="0"/>
                <a:t>27k</a:t>
              </a:r>
              <a:endParaRPr lang="en-GB" sz="1000" dirty="0"/>
            </a:p>
          </p:txBody>
        </p:sp>
        <p:sp>
          <p:nvSpPr>
            <p:cNvPr id="105" name="TextBox 104"/>
            <p:cNvSpPr txBox="1"/>
            <p:nvPr/>
          </p:nvSpPr>
          <p:spPr>
            <a:xfrm>
              <a:off x="5769306" y="2055816"/>
              <a:ext cx="373820" cy="246221"/>
            </a:xfrm>
            <a:prstGeom prst="rect">
              <a:avLst/>
            </a:prstGeom>
            <a:noFill/>
          </p:spPr>
          <p:txBody>
            <a:bodyPr wrap="none" rtlCol="0">
              <a:spAutoFit/>
            </a:bodyPr>
            <a:lstStyle/>
            <a:p>
              <a:r>
                <a:rPr lang="en-US" sz="1000" dirty="0" smtClean="0"/>
                <a:t>89k</a:t>
              </a:r>
              <a:endParaRPr lang="en-GB" sz="1000" dirty="0"/>
            </a:p>
          </p:txBody>
        </p:sp>
        <p:sp>
          <p:nvSpPr>
            <p:cNvPr id="106" name="TextBox 105"/>
            <p:cNvSpPr txBox="1"/>
            <p:nvPr/>
          </p:nvSpPr>
          <p:spPr>
            <a:xfrm>
              <a:off x="6117478" y="2055817"/>
              <a:ext cx="373820" cy="246221"/>
            </a:xfrm>
            <a:prstGeom prst="rect">
              <a:avLst/>
            </a:prstGeom>
            <a:noFill/>
          </p:spPr>
          <p:txBody>
            <a:bodyPr wrap="none" rtlCol="0">
              <a:spAutoFit/>
            </a:bodyPr>
            <a:lstStyle/>
            <a:p>
              <a:r>
                <a:rPr lang="en-US" sz="1000" dirty="0" smtClean="0"/>
                <a:t>47k</a:t>
              </a:r>
              <a:endParaRPr lang="en-GB" sz="1000" dirty="0"/>
            </a:p>
          </p:txBody>
        </p:sp>
        <p:sp>
          <p:nvSpPr>
            <p:cNvPr id="107" name="TextBox 106"/>
            <p:cNvSpPr txBox="1"/>
            <p:nvPr/>
          </p:nvSpPr>
          <p:spPr>
            <a:xfrm>
              <a:off x="6465650" y="2055818"/>
              <a:ext cx="373820" cy="246221"/>
            </a:xfrm>
            <a:prstGeom prst="rect">
              <a:avLst/>
            </a:prstGeom>
            <a:noFill/>
          </p:spPr>
          <p:txBody>
            <a:bodyPr wrap="none" rtlCol="0">
              <a:spAutoFit/>
            </a:bodyPr>
            <a:lstStyle/>
            <a:p>
              <a:r>
                <a:rPr lang="en-US" sz="1000" dirty="0" smtClean="0"/>
                <a:t>55k</a:t>
              </a:r>
              <a:endParaRPr lang="en-GB" sz="1000" dirty="0"/>
            </a:p>
          </p:txBody>
        </p:sp>
        <p:sp>
          <p:nvSpPr>
            <p:cNvPr id="108" name="TextBox 107"/>
            <p:cNvSpPr txBox="1"/>
            <p:nvPr/>
          </p:nvSpPr>
          <p:spPr>
            <a:xfrm>
              <a:off x="6813822" y="2055819"/>
              <a:ext cx="373820" cy="246221"/>
            </a:xfrm>
            <a:prstGeom prst="rect">
              <a:avLst/>
            </a:prstGeom>
            <a:noFill/>
          </p:spPr>
          <p:txBody>
            <a:bodyPr wrap="none" rtlCol="0">
              <a:spAutoFit/>
            </a:bodyPr>
            <a:lstStyle/>
            <a:p>
              <a:r>
                <a:rPr lang="en-US" sz="1000" dirty="0" smtClean="0"/>
                <a:t>38k</a:t>
              </a:r>
              <a:endParaRPr lang="en-GB" sz="1000" dirty="0"/>
            </a:p>
          </p:txBody>
        </p:sp>
        <p:sp>
          <p:nvSpPr>
            <p:cNvPr id="109" name="TextBox 108"/>
            <p:cNvSpPr txBox="1"/>
            <p:nvPr/>
          </p:nvSpPr>
          <p:spPr>
            <a:xfrm>
              <a:off x="7179058" y="2055820"/>
              <a:ext cx="373820" cy="246221"/>
            </a:xfrm>
            <a:prstGeom prst="rect">
              <a:avLst/>
            </a:prstGeom>
            <a:noFill/>
          </p:spPr>
          <p:txBody>
            <a:bodyPr wrap="none" rtlCol="0">
              <a:spAutoFit/>
            </a:bodyPr>
            <a:lstStyle/>
            <a:p>
              <a:r>
                <a:rPr lang="en-US" sz="1000" dirty="0" smtClean="0"/>
                <a:t>64k</a:t>
              </a:r>
              <a:endParaRPr lang="en-GB" sz="1000" dirty="0"/>
            </a:p>
          </p:txBody>
        </p:sp>
        <p:sp>
          <p:nvSpPr>
            <p:cNvPr id="110" name="TextBox 109"/>
            <p:cNvSpPr txBox="1"/>
            <p:nvPr/>
          </p:nvSpPr>
          <p:spPr>
            <a:xfrm>
              <a:off x="7527230" y="2055821"/>
              <a:ext cx="373820" cy="246221"/>
            </a:xfrm>
            <a:prstGeom prst="rect">
              <a:avLst/>
            </a:prstGeom>
            <a:noFill/>
          </p:spPr>
          <p:txBody>
            <a:bodyPr wrap="none" rtlCol="0">
              <a:spAutoFit/>
            </a:bodyPr>
            <a:lstStyle/>
            <a:p>
              <a:r>
                <a:rPr lang="en-US" sz="1000" dirty="0" smtClean="0"/>
                <a:t>47k</a:t>
              </a:r>
              <a:endParaRPr lang="en-GB" sz="1000" dirty="0"/>
            </a:p>
          </p:txBody>
        </p:sp>
        <p:sp>
          <p:nvSpPr>
            <p:cNvPr id="111" name="TextBox 110"/>
            <p:cNvSpPr txBox="1"/>
            <p:nvPr/>
          </p:nvSpPr>
          <p:spPr>
            <a:xfrm>
              <a:off x="7875402" y="2056598"/>
              <a:ext cx="373820" cy="246221"/>
            </a:xfrm>
            <a:prstGeom prst="rect">
              <a:avLst/>
            </a:prstGeom>
            <a:noFill/>
          </p:spPr>
          <p:txBody>
            <a:bodyPr wrap="none" rtlCol="0">
              <a:spAutoFit/>
            </a:bodyPr>
            <a:lstStyle/>
            <a:p>
              <a:r>
                <a:rPr lang="en-US" sz="1000" dirty="0" smtClean="0"/>
                <a:t>22k</a:t>
              </a:r>
              <a:endParaRPr lang="en-GB" sz="1000" dirty="0"/>
            </a:p>
          </p:txBody>
        </p:sp>
        <p:sp>
          <p:nvSpPr>
            <p:cNvPr id="112" name="TextBox 111"/>
            <p:cNvSpPr txBox="1"/>
            <p:nvPr/>
          </p:nvSpPr>
          <p:spPr>
            <a:xfrm>
              <a:off x="8235890" y="2056597"/>
              <a:ext cx="373820" cy="246221"/>
            </a:xfrm>
            <a:prstGeom prst="rect">
              <a:avLst/>
            </a:prstGeom>
            <a:noFill/>
          </p:spPr>
          <p:txBody>
            <a:bodyPr wrap="none" rtlCol="0">
              <a:spAutoFit/>
            </a:bodyPr>
            <a:lstStyle/>
            <a:p>
              <a:r>
                <a:rPr lang="en-US" sz="1000" dirty="0" smtClean="0"/>
                <a:t>21k</a:t>
              </a:r>
              <a:endParaRPr lang="en-GB" sz="1000" dirty="0"/>
            </a:p>
          </p:txBody>
        </p:sp>
        <p:sp>
          <p:nvSpPr>
            <p:cNvPr id="113" name="TextBox 112"/>
            <p:cNvSpPr txBox="1"/>
            <p:nvPr/>
          </p:nvSpPr>
          <p:spPr>
            <a:xfrm>
              <a:off x="8584062" y="2056599"/>
              <a:ext cx="373820" cy="246221"/>
            </a:xfrm>
            <a:prstGeom prst="rect">
              <a:avLst/>
            </a:prstGeom>
            <a:noFill/>
          </p:spPr>
          <p:txBody>
            <a:bodyPr wrap="none" rtlCol="0">
              <a:spAutoFit/>
            </a:bodyPr>
            <a:lstStyle/>
            <a:p>
              <a:r>
                <a:rPr lang="en-US" sz="1000" dirty="0" smtClean="0"/>
                <a:t>22k</a:t>
              </a:r>
              <a:endParaRPr lang="en-GB" sz="1000" dirty="0"/>
            </a:p>
          </p:txBody>
        </p:sp>
      </p:grpSp>
    </p:spTree>
    <p:extLst>
      <p:ext uri="{BB962C8B-B14F-4D97-AF65-F5344CB8AC3E}">
        <p14:creationId xmlns:p14="http://schemas.microsoft.com/office/powerpoint/2010/main" val="285458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1" y="872066"/>
            <a:ext cx="8813799" cy="558801"/>
          </a:xfrm>
        </p:spPr>
        <p:txBody>
          <a:bodyPr/>
          <a:lstStyle/>
          <a:p>
            <a:r>
              <a:rPr lang="en-GB" sz="2100" dirty="0" smtClean="0"/>
              <a:t>Where do overseas holiday ‘day trippers’ stay in the UK? </a:t>
            </a:r>
            <a:r>
              <a:rPr lang="en-GB" sz="2100" i="1" dirty="0" smtClean="0"/>
              <a:t>Day trippers  </a:t>
            </a:r>
            <a:endParaRPr lang="en-GB" sz="2100" i="1" dirty="0"/>
          </a:p>
        </p:txBody>
      </p:sp>
      <p:sp>
        <p:nvSpPr>
          <p:cNvPr id="13" name="Text Placeholder 5"/>
          <p:cNvSpPr txBox="1">
            <a:spLocks/>
          </p:cNvSpPr>
          <p:nvPr/>
        </p:nvSpPr>
        <p:spPr>
          <a:xfrm>
            <a:off x="439500" y="4161350"/>
            <a:ext cx="8424992" cy="18520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The above chart illustrates where the richest sources of day trippers are staying when they visit the UK. </a:t>
            </a:r>
          </a:p>
          <a:p>
            <a:pPr marL="0" indent="0" algn="just">
              <a:buNone/>
            </a:pPr>
            <a:r>
              <a:rPr lang="en-GB" sz="1300" dirty="0" smtClean="0"/>
              <a:t>The highest number (1,130k) stay in London, followed by the South East (513k), Scotland (429k) and the South West (340k).  Despite hosting the highest </a:t>
            </a:r>
            <a:r>
              <a:rPr lang="en-GB" sz="1300" i="1" dirty="0" smtClean="0"/>
              <a:t>number</a:t>
            </a:r>
            <a:r>
              <a:rPr lang="en-GB" sz="1300" dirty="0" smtClean="0"/>
              <a:t> of day trippers, London hosts the lowest </a:t>
            </a:r>
            <a:r>
              <a:rPr lang="en-GB" sz="1300" i="1" dirty="0" smtClean="0"/>
              <a:t>proportion</a:t>
            </a:r>
            <a:r>
              <a:rPr lang="en-GB" sz="1300" dirty="0" smtClean="0"/>
              <a:t> of day trippers compared to the total number of visitors staying there.  Holiday visitors to the South West (35%) and the South East (34%) have the highest </a:t>
            </a:r>
            <a:r>
              <a:rPr lang="en-GB" sz="1300" i="1" dirty="0" smtClean="0"/>
              <a:t>proportion</a:t>
            </a:r>
            <a:r>
              <a:rPr lang="en-GB" sz="1300" dirty="0" smtClean="0"/>
              <a:t> of day trippers.</a:t>
            </a:r>
            <a:endParaRPr lang="en-GB" sz="1300" dirty="0" smtClean="0">
              <a:solidFill>
                <a:srgbClr val="120742"/>
              </a:solidFill>
            </a:endParaRPr>
          </a:p>
          <a:p>
            <a:pPr marL="0" indent="0" algn="just">
              <a:buFont typeface="Arial"/>
              <a:buNone/>
            </a:pPr>
            <a:endParaRPr lang="en-GB" sz="1300" dirty="0" smtClean="0">
              <a:solidFill>
                <a:srgbClr val="120742"/>
              </a:solidFill>
            </a:endParaRPr>
          </a:p>
        </p:txBody>
      </p:sp>
      <p:sp>
        <p:nvSpPr>
          <p:cNvPr id="14" name="Text Placeholder 5"/>
          <p:cNvSpPr txBox="1">
            <a:spLocks/>
          </p:cNvSpPr>
          <p:nvPr/>
        </p:nvSpPr>
        <p:spPr>
          <a:xfrm>
            <a:off x="378821" y="1276769"/>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sp>
        <p:nvSpPr>
          <p:cNvPr id="16" name="Text Placeholder 6"/>
          <p:cNvSpPr>
            <a:spLocks noGrp="1"/>
          </p:cNvSpPr>
          <p:nvPr>
            <p:ph type="body" sz="quarter" idx="13"/>
          </p:nvPr>
        </p:nvSpPr>
        <p:spPr>
          <a:xfrm>
            <a:off x="685796" y="6396162"/>
            <a:ext cx="2440301" cy="274638"/>
          </a:xfrm>
        </p:spPr>
        <p:txBody>
          <a:bodyPr/>
          <a:lstStyle/>
          <a:p>
            <a:r>
              <a:rPr lang="en-GB" sz="1000" dirty="0" smtClean="0"/>
              <a:t>Day trip market size &amp; profile</a:t>
            </a:r>
            <a:endParaRPr lang="en-GB" sz="1000" dirty="0"/>
          </a:p>
        </p:txBody>
      </p:sp>
      <p:sp>
        <p:nvSpPr>
          <p:cNvPr id="24" name="Text Placeholder 5"/>
          <p:cNvSpPr txBox="1">
            <a:spLocks/>
          </p:cNvSpPr>
          <p:nvPr/>
        </p:nvSpPr>
        <p:spPr>
          <a:xfrm>
            <a:off x="451464" y="1629195"/>
            <a:ext cx="8470285" cy="30905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400" b="1" dirty="0" smtClean="0">
                <a:solidFill>
                  <a:srgbClr val="120742"/>
                </a:solidFill>
              </a:rPr>
              <a:t>Day tripper origin by region (top chart) and % of holiday visitors to this region taking a day trip (percentages)</a:t>
            </a:r>
            <a:endParaRPr lang="en-GB" sz="1400" b="1" dirty="0">
              <a:solidFill>
                <a:srgbClr val="120742"/>
              </a:solidFill>
            </a:endParaRPr>
          </a:p>
        </p:txBody>
      </p:sp>
      <p:graphicFrame>
        <p:nvGraphicFramePr>
          <p:cNvPr id="4" name="Chart 3"/>
          <p:cNvGraphicFramePr/>
          <p:nvPr>
            <p:extLst>
              <p:ext uri="{D42A27DB-BD31-4B8C-83A1-F6EECF244321}">
                <p14:modId xmlns:p14="http://schemas.microsoft.com/office/powerpoint/2010/main" val="569620607"/>
              </p:ext>
            </p:extLst>
          </p:nvPr>
        </p:nvGraphicFramePr>
        <p:xfrm>
          <a:off x="378821" y="2009205"/>
          <a:ext cx="8269879" cy="155797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308100" y="2034605"/>
            <a:ext cx="1485900" cy="276999"/>
          </a:xfrm>
          <a:prstGeom prst="rect">
            <a:avLst/>
          </a:prstGeom>
          <a:noFill/>
        </p:spPr>
        <p:txBody>
          <a:bodyPr wrap="square" rtlCol="0">
            <a:spAutoFit/>
          </a:bodyPr>
          <a:lstStyle/>
          <a:p>
            <a:pPr algn="ctr"/>
            <a:r>
              <a:rPr lang="en-GB" sz="1200" dirty="0" smtClean="0"/>
              <a:t>London</a:t>
            </a:r>
            <a:endParaRPr lang="en-GB" sz="1200" dirty="0"/>
          </a:p>
        </p:txBody>
      </p:sp>
      <p:sp>
        <p:nvSpPr>
          <p:cNvPr id="26" name="TextBox 25"/>
          <p:cNvSpPr txBox="1"/>
          <p:nvPr/>
        </p:nvSpPr>
        <p:spPr>
          <a:xfrm>
            <a:off x="3467100" y="2034605"/>
            <a:ext cx="1485900" cy="276999"/>
          </a:xfrm>
          <a:prstGeom prst="rect">
            <a:avLst/>
          </a:prstGeom>
          <a:noFill/>
        </p:spPr>
        <p:txBody>
          <a:bodyPr wrap="square" rtlCol="0">
            <a:spAutoFit/>
          </a:bodyPr>
          <a:lstStyle/>
          <a:p>
            <a:pPr algn="ctr"/>
            <a:r>
              <a:rPr lang="en-GB" sz="1200" dirty="0" smtClean="0"/>
              <a:t>South East</a:t>
            </a:r>
            <a:endParaRPr lang="en-GB" sz="1200" dirty="0"/>
          </a:p>
        </p:txBody>
      </p:sp>
      <p:sp>
        <p:nvSpPr>
          <p:cNvPr id="27" name="TextBox 26"/>
          <p:cNvSpPr txBox="1"/>
          <p:nvPr/>
        </p:nvSpPr>
        <p:spPr>
          <a:xfrm>
            <a:off x="4762500" y="2034605"/>
            <a:ext cx="1485900" cy="276999"/>
          </a:xfrm>
          <a:prstGeom prst="rect">
            <a:avLst/>
          </a:prstGeom>
          <a:noFill/>
        </p:spPr>
        <p:txBody>
          <a:bodyPr wrap="square" rtlCol="0">
            <a:spAutoFit/>
          </a:bodyPr>
          <a:lstStyle/>
          <a:p>
            <a:pPr algn="ctr"/>
            <a:r>
              <a:rPr lang="en-GB" sz="1200" dirty="0" smtClean="0"/>
              <a:t>Scotland</a:t>
            </a:r>
            <a:endParaRPr lang="en-GB" sz="1200" dirty="0"/>
          </a:p>
        </p:txBody>
      </p:sp>
      <p:sp>
        <p:nvSpPr>
          <p:cNvPr id="28" name="TextBox 27"/>
          <p:cNvSpPr txBox="1"/>
          <p:nvPr/>
        </p:nvSpPr>
        <p:spPr>
          <a:xfrm>
            <a:off x="5958840" y="2034605"/>
            <a:ext cx="929640" cy="276999"/>
          </a:xfrm>
          <a:prstGeom prst="rect">
            <a:avLst/>
          </a:prstGeom>
          <a:noFill/>
        </p:spPr>
        <p:txBody>
          <a:bodyPr wrap="square" rtlCol="0">
            <a:spAutoFit/>
          </a:bodyPr>
          <a:lstStyle/>
          <a:p>
            <a:pPr algn="ctr"/>
            <a:r>
              <a:rPr lang="en-GB" sz="1200" dirty="0" smtClean="0"/>
              <a:t>South West</a:t>
            </a:r>
            <a:endParaRPr lang="en-GB" sz="1200" dirty="0"/>
          </a:p>
        </p:txBody>
      </p:sp>
      <p:sp>
        <p:nvSpPr>
          <p:cNvPr id="29" name="TextBox 28"/>
          <p:cNvSpPr txBox="1"/>
          <p:nvPr/>
        </p:nvSpPr>
        <p:spPr>
          <a:xfrm>
            <a:off x="6858000" y="2034605"/>
            <a:ext cx="467995" cy="276999"/>
          </a:xfrm>
          <a:prstGeom prst="rect">
            <a:avLst/>
          </a:prstGeom>
          <a:noFill/>
        </p:spPr>
        <p:txBody>
          <a:bodyPr wrap="square" rtlCol="0">
            <a:spAutoFit/>
          </a:bodyPr>
          <a:lstStyle/>
          <a:p>
            <a:pPr algn="ctr"/>
            <a:r>
              <a:rPr lang="en-GB" sz="1200" dirty="0" smtClean="0"/>
              <a:t>NW</a:t>
            </a:r>
            <a:endParaRPr lang="en-GB" sz="1200" dirty="0"/>
          </a:p>
        </p:txBody>
      </p:sp>
      <p:sp>
        <p:nvSpPr>
          <p:cNvPr id="30" name="TextBox 29"/>
          <p:cNvSpPr txBox="1"/>
          <p:nvPr/>
        </p:nvSpPr>
        <p:spPr>
          <a:xfrm>
            <a:off x="7150100" y="2034605"/>
            <a:ext cx="521335" cy="276999"/>
          </a:xfrm>
          <a:prstGeom prst="rect">
            <a:avLst/>
          </a:prstGeom>
          <a:noFill/>
        </p:spPr>
        <p:txBody>
          <a:bodyPr wrap="square" rtlCol="0">
            <a:spAutoFit/>
          </a:bodyPr>
          <a:lstStyle/>
          <a:p>
            <a:pPr algn="ctr"/>
            <a:r>
              <a:rPr lang="en-GB" sz="1200" dirty="0" smtClean="0"/>
              <a:t>E</a:t>
            </a:r>
            <a:endParaRPr lang="en-GB" sz="1200" dirty="0"/>
          </a:p>
        </p:txBody>
      </p:sp>
      <p:sp>
        <p:nvSpPr>
          <p:cNvPr id="31" name="TextBox 30"/>
          <p:cNvSpPr txBox="1"/>
          <p:nvPr/>
        </p:nvSpPr>
        <p:spPr>
          <a:xfrm>
            <a:off x="7443786" y="2034605"/>
            <a:ext cx="455613" cy="276999"/>
          </a:xfrm>
          <a:prstGeom prst="rect">
            <a:avLst/>
          </a:prstGeom>
          <a:noFill/>
        </p:spPr>
        <p:txBody>
          <a:bodyPr wrap="square" rtlCol="0">
            <a:spAutoFit/>
          </a:bodyPr>
          <a:lstStyle/>
          <a:p>
            <a:pPr algn="ctr"/>
            <a:r>
              <a:rPr lang="en-GB" sz="1200" dirty="0" err="1" smtClean="0"/>
              <a:t>Wa</a:t>
            </a:r>
            <a:endParaRPr lang="en-GB" sz="1200" dirty="0"/>
          </a:p>
        </p:txBody>
      </p:sp>
      <p:sp>
        <p:nvSpPr>
          <p:cNvPr id="32" name="TextBox 31"/>
          <p:cNvSpPr txBox="1"/>
          <p:nvPr/>
        </p:nvSpPr>
        <p:spPr>
          <a:xfrm>
            <a:off x="7641906" y="2034605"/>
            <a:ext cx="601663" cy="276999"/>
          </a:xfrm>
          <a:prstGeom prst="rect">
            <a:avLst/>
          </a:prstGeom>
          <a:noFill/>
        </p:spPr>
        <p:txBody>
          <a:bodyPr wrap="square" rtlCol="0">
            <a:spAutoFit/>
          </a:bodyPr>
          <a:lstStyle/>
          <a:p>
            <a:pPr algn="ctr"/>
            <a:r>
              <a:rPr lang="en-GB" sz="1200" dirty="0" smtClean="0"/>
              <a:t>WM</a:t>
            </a:r>
            <a:endParaRPr lang="en-GB" sz="1200" dirty="0"/>
          </a:p>
        </p:txBody>
      </p:sp>
      <p:sp>
        <p:nvSpPr>
          <p:cNvPr id="33" name="TextBox 32"/>
          <p:cNvSpPr txBox="1"/>
          <p:nvPr/>
        </p:nvSpPr>
        <p:spPr>
          <a:xfrm>
            <a:off x="7921941" y="2034605"/>
            <a:ext cx="493713" cy="276999"/>
          </a:xfrm>
          <a:prstGeom prst="rect">
            <a:avLst/>
          </a:prstGeom>
          <a:noFill/>
        </p:spPr>
        <p:txBody>
          <a:bodyPr wrap="square" rtlCol="0">
            <a:spAutoFit/>
          </a:bodyPr>
          <a:lstStyle/>
          <a:p>
            <a:pPr algn="ctr"/>
            <a:r>
              <a:rPr lang="en-GB" sz="1200" dirty="0" smtClean="0"/>
              <a:t>Y</a:t>
            </a:r>
            <a:endParaRPr lang="en-GB" sz="1200" dirty="0"/>
          </a:p>
        </p:txBody>
      </p:sp>
      <p:sp>
        <p:nvSpPr>
          <p:cNvPr id="6" name="Down Arrow 5"/>
          <p:cNvSpPr/>
          <p:nvPr/>
        </p:nvSpPr>
        <p:spPr>
          <a:xfrm>
            <a:off x="1914525" y="3334457"/>
            <a:ext cx="273050" cy="169224"/>
          </a:xfrm>
          <a:prstGeom prst="down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Down Arrow 34"/>
          <p:cNvSpPr/>
          <p:nvPr/>
        </p:nvSpPr>
        <p:spPr>
          <a:xfrm>
            <a:off x="4197350" y="3334457"/>
            <a:ext cx="273050" cy="169224"/>
          </a:xfrm>
          <a:prstGeom prst="downArrow">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Down Arrow 35"/>
          <p:cNvSpPr/>
          <p:nvPr/>
        </p:nvSpPr>
        <p:spPr>
          <a:xfrm>
            <a:off x="5419725" y="3334457"/>
            <a:ext cx="273050" cy="169224"/>
          </a:xfrm>
          <a:prstGeom prst="downArrow">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Down Arrow 36"/>
          <p:cNvSpPr/>
          <p:nvPr/>
        </p:nvSpPr>
        <p:spPr>
          <a:xfrm>
            <a:off x="6451600" y="3334457"/>
            <a:ext cx="273050" cy="169224"/>
          </a:xfrm>
          <a:prstGeom prst="downArrow">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Down Arrow 37"/>
          <p:cNvSpPr/>
          <p:nvPr/>
        </p:nvSpPr>
        <p:spPr>
          <a:xfrm>
            <a:off x="7115175" y="3334457"/>
            <a:ext cx="273050" cy="169224"/>
          </a:xfrm>
          <a:prstGeom prst="downArrow">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Down Arrow 38"/>
          <p:cNvSpPr/>
          <p:nvPr/>
        </p:nvSpPr>
        <p:spPr>
          <a:xfrm>
            <a:off x="7464425" y="3334457"/>
            <a:ext cx="273050" cy="169224"/>
          </a:xfrm>
          <a:prstGeom prst="downArrow">
            <a:avLst/>
          </a:prstGeom>
          <a:solidFill>
            <a:schemeClr val="accent6">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 name="Down Arrow 39"/>
          <p:cNvSpPr/>
          <p:nvPr/>
        </p:nvSpPr>
        <p:spPr>
          <a:xfrm>
            <a:off x="7800975" y="3334457"/>
            <a:ext cx="273050" cy="169224"/>
          </a:xfrm>
          <a:prstGeom prst="downArrow">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 name="Down Arrow 40"/>
          <p:cNvSpPr/>
          <p:nvPr/>
        </p:nvSpPr>
        <p:spPr>
          <a:xfrm>
            <a:off x="8074025" y="3334457"/>
            <a:ext cx="273050" cy="169224"/>
          </a:xfrm>
          <a:prstGeom prst="downArrow">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 name="Down Arrow 41"/>
          <p:cNvSpPr/>
          <p:nvPr/>
        </p:nvSpPr>
        <p:spPr>
          <a:xfrm>
            <a:off x="8299450" y="3334457"/>
            <a:ext cx="273050" cy="169224"/>
          </a:xfrm>
          <a:prstGeom prst="downArrow">
            <a:avLst/>
          </a:pr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p:cNvSpPr txBox="1"/>
          <p:nvPr/>
        </p:nvSpPr>
        <p:spPr>
          <a:xfrm>
            <a:off x="1520825" y="3478281"/>
            <a:ext cx="1054100" cy="375616"/>
          </a:xfrm>
          <a:prstGeom prst="rect">
            <a:avLst/>
          </a:prstGeom>
          <a:noFill/>
        </p:spPr>
        <p:txBody>
          <a:bodyPr wrap="square" rtlCol="0" anchor="ctr">
            <a:spAutoFit/>
          </a:bodyPr>
          <a:lstStyle/>
          <a:p>
            <a:pPr algn="ctr"/>
            <a:r>
              <a:rPr lang="en-GB" dirty="0" smtClean="0">
                <a:solidFill>
                  <a:schemeClr val="accent1"/>
                </a:solidFill>
              </a:rPr>
              <a:t>12%</a:t>
            </a:r>
            <a:endParaRPr lang="en-GB" dirty="0">
              <a:solidFill>
                <a:schemeClr val="accent1"/>
              </a:solidFill>
            </a:endParaRPr>
          </a:p>
        </p:txBody>
      </p:sp>
      <p:sp>
        <p:nvSpPr>
          <p:cNvPr id="43" name="TextBox 42"/>
          <p:cNvSpPr txBox="1"/>
          <p:nvPr/>
        </p:nvSpPr>
        <p:spPr>
          <a:xfrm>
            <a:off x="3832225" y="3497331"/>
            <a:ext cx="1054100" cy="375616"/>
          </a:xfrm>
          <a:prstGeom prst="rect">
            <a:avLst/>
          </a:prstGeom>
          <a:noFill/>
        </p:spPr>
        <p:txBody>
          <a:bodyPr wrap="square" rtlCol="0" anchor="ctr">
            <a:spAutoFit/>
          </a:bodyPr>
          <a:lstStyle/>
          <a:p>
            <a:pPr algn="ctr"/>
            <a:r>
              <a:rPr lang="en-GB" dirty="0" smtClean="0">
                <a:solidFill>
                  <a:schemeClr val="accent1"/>
                </a:solidFill>
              </a:rPr>
              <a:t>34%</a:t>
            </a:r>
            <a:endParaRPr lang="en-GB" dirty="0">
              <a:solidFill>
                <a:schemeClr val="accent1"/>
              </a:solidFill>
            </a:endParaRPr>
          </a:p>
        </p:txBody>
      </p:sp>
      <p:sp>
        <p:nvSpPr>
          <p:cNvPr id="44" name="TextBox 43"/>
          <p:cNvSpPr txBox="1"/>
          <p:nvPr/>
        </p:nvSpPr>
        <p:spPr>
          <a:xfrm>
            <a:off x="5067300" y="3497331"/>
            <a:ext cx="1054100" cy="375616"/>
          </a:xfrm>
          <a:prstGeom prst="rect">
            <a:avLst/>
          </a:prstGeom>
          <a:noFill/>
        </p:spPr>
        <p:txBody>
          <a:bodyPr wrap="square" rtlCol="0" anchor="ctr">
            <a:spAutoFit/>
          </a:bodyPr>
          <a:lstStyle/>
          <a:p>
            <a:pPr algn="ctr"/>
            <a:r>
              <a:rPr lang="en-GB" dirty="0" smtClean="0">
                <a:solidFill>
                  <a:schemeClr val="accent1"/>
                </a:solidFill>
              </a:rPr>
              <a:t>29%</a:t>
            </a:r>
            <a:endParaRPr lang="en-GB" dirty="0">
              <a:solidFill>
                <a:schemeClr val="accent1"/>
              </a:solidFill>
            </a:endParaRPr>
          </a:p>
        </p:txBody>
      </p:sp>
      <p:sp>
        <p:nvSpPr>
          <p:cNvPr id="45" name="TextBox 44"/>
          <p:cNvSpPr txBox="1"/>
          <p:nvPr/>
        </p:nvSpPr>
        <p:spPr>
          <a:xfrm>
            <a:off x="6045200" y="3555645"/>
            <a:ext cx="1054100" cy="307777"/>
          </a:xfrm>
          <a:prstGeom prst="rect">
            <a:avLst/>
          </a:prstGeom>
          <a:noFill/>
        </p:spPr>
        <p:txBody>
          <a:bodyPr wrap="square" rtlCol="0" anchor="ctr">
            <a:spAutoFit/>
          </a:bodyPr>
          <a:lstStyle/>
          <a:p>
            <a:pPr algn="ctr"/>
            <a:r>
              <a:rPr lang="en-GB" sz="1400" dirty="0" smtClean="0">
                <a:solidFill>
                  <a:schemeClr val="accent1"/>
                </a:solidFill>
              </a:rPr>
              <a:t>35%</a:t>
            </a:r>
            <a:endParaRPr lang="en-GB" sz="1400" dirty="0">
              <a:solidFill>
                <a:schemeClr val="accent1"/>
              </a:solidFill>
            </a:endParaRPr>
          </a:p>
        </p:txBody>
      </p:sp>
      <p:sp>
        <p:nvSpPr>
          <p:cNvPr id="46" name="TextBox 45"/>
          <p:cNvSpPr txBox="1"/>
          <p:nvPr/>
        </p:nvSpPr>
        <p:spPr>
          <a:xfrm>
            <a:off x="6975475" y="3586423"/>
            <a:ext cx="504825" cy="276999"/>
          </a:xfrm>
          <a:prstGeom prst="rect">
            <a:avLst/>
          </a:prstGeom>
          <a:noFill/>
        </p:spPr>
        <p:txBody>
          <a:bodyPr wrap="square" rtlCol="0" anchor="ctr">
            <a:spAutoFit/>
          </a:bodyPr>
          <a:lstStyle/>
          <a:p>
            <a:pPr algn="ctr"/>
            <a:r>
              <a:rPr lang="en-GB" sz="1200" dirty="0" smtClean="0">
                <a:solidFill>
                  <a:schemeClr val="accent1"/>
                </a:solidFill>
              </a:rPr>
              <a:t>17%</a:t>
            </a:r>
            <a:endParaRPr lang="en-GB" sz="1200" dirty="0">
              <a:solidFill>
                <a:schemeClr val="accent1"/>
              </a:solidFill>
            </a:endParaRPr>
          </a:p>
        </p:txBody>
      </p:sp>
      <p:sp>
        <p:nvSpPr>
          <p:cNvPr id="47" name="TextBox 46"/>
          <p:cNvSpPr txBox="1"/>
          <p:nvPr/>
        </p:nvSpPr>
        <p:spPr>
          <a:xfrm>
            <a:off x="7356475" y="3586423"/>
            <a:ext cx="504825" cy="276999"/>
          </a:xfrm>
          <a:prstGeom prst="rect">
            <a:avLst/>
          </a:prstGeom>
          <a:noFill/>
        </p:spPr>
        <p:txBody>
          <a:bodyPr wrap="square" rtlCol="0" anchor="ctr">
            <a:spAutoFit/>
          </a:bodyPr>
          <a:lstStyle/>
          <a:p>
            <a:pPr algn="ctr"/>
            <a:r>
              <a:rPr lang="en-GB" sz="1200" dirty="0" smtClean="0">
                <a:solidFill>
                  <a:schemeClr val="accent1"/>
                </a:solidFill>
              </a:rPr>
              <a:t>25%</a:t>
            </a:r>
            <a:endParaRPr lang="en-GB" sz="1200" dirty="0">
              <a:solidFill>
                <a:schemeClr val="accent1"/>
              </a:solidFill>
            </a:endParaRPr>
          </a:p>
        </p:txBody>
      </p:sp>
      <p:sp>
        <p:nvSpPr>
          <p:cNvPr id="48" name="TextBox 47"/>
          <p:cNvSpPr txBox="1"/>
          <p:nvPr/>
        </p:nvSpPr>
        <p:spPr>
          <a:xfrm>
            <a:off x="7716837" y="3595948"/>
            <a:ext cx="504825" cy="276999"/>
          </a:xfrm>
          <a:prstGeom prst="rect">
            <a:avLst/>
          </a:prstGeom>
          <a:noFill/>
        </p:spPr>
        <p:txBody>
          <a:bodyPr wrap="square" rtlCol="0" anchor="ctr">
            <a:spAutoFit/>
          </a:bodyPr>
          <a:lstStyle/>
          <a:p>
            <a:pPr algn="ctr"/>
            <a:r>
              <a:rPr lang="en-GB" sz="1200" dirty="0" smtClean="0">
                <a:solidFill>
                  <a:schemeClr val="accent1"/>
                </a:solidFill>
              </a:rPr>
              <a:t>24%</a:t>
            </a:r>
            <a:endParaRPr lang="en-GB" sz="1200" dirty="0">
              <a:solidFill>
                <a:schemeClr val="accent1"/>
              </a:solidFill>
            </a:endParaRPr>
          </a:p>
        </p:txBody>
      </p:sp>
      <p:sp>
        <p:nvSpPr>
          <p:cNvPr id="49" name="TextBox 48"/>
          <p:cNvSpPr txBox="1"/>
          <p:nvPr/>
        </p:nvSpPr>
        <p:spPr>
          <a:xfrm>
            <a:off x="7996237" y="3638453"/>
            <a:ext cx="504825" cy="215444"/>
          </a:xfrm>
          <a:prstGeom prst="rect">
            <a:avLst/>
          </a:prstGeom>
          <a:noFill/>
        </p:spPr>
        <p:txBody>
          <a:bodyPr wrap="square" rtlCol="0" anchor="ctr">
            <a:spAutoFit/>
          </a:bodyPr>
          <a:lstStyle/>
          <a:p>
            <a:pPr algn="ctr"/>
            <a:r>
              <a:rPr lang="en-GB" sz="800" dirty="0" smtClean="0">
                <a:solidFill>
                  <a:schemeClr val="accent1"/>
                </a:solidFill>
              </a:rPr>
              <a:t>24%</a:t>
            </a:r>
            <a:endParaRPr lang="en-GB" sz="800" dirty="0">
              <a:solidFill>
                <a:schemeClr val="accent1"/>
              </a:solidFill>
            </a:endParaRPr>
          </a:p>
        </p:txBody>
      </p:sp>
      <p:sp>
        <p:nvSpPr>
          <p:cNvPr id="50" name="TextBox 49"/>
          <p:cNvSpPr txBox="1"/>
          <p:nvPr/>
        </p:nvSpPr>
        <p:spPr>
          <a:xfrm>
            <a:off x="8210550" y="3628928"/>
            <a:ext cx="504825" cy="215444"/>
          </a:xfrm>
          <a:prstGeom prst="rect">
            <a:avLst/>
          </a:prstGeom>
          <a:noFill/>
        </p:spPr>
        <p:txBody>
          <a:bodyPr wrap="square" rtlCol="0" anchor="ctr">
            <a:spAutoFit/>
          </a:bodyPr>
          <a:lstStyle/>
          <a:p>
            <a:pPr algn="ctr"/>
            <a:r>
              <a:rPr lang="en-GB" sz="800" dirty="0" smtClean="0">
                <a:solidFill>
                  <a:schemeClr val="accent1"/>
                </a:solidFill>
              </a:rPr>
              <a:t>23%</a:t>
            </a:r>
            <a:endParaRPr lang="en-GB" sz="800" dirty="0">
              <a:solidFill>
                <a:schemeClr val="accent1"/>
              </a:solidFill>
            </a:endParaRPr>
          </a:p>
        </p:txBody>
      </p:sp>
      <p:sp>
        <p:nvSpPr>
          <p:cNvPr id="52" name="Text Placeholder 6"/>
          <p:cNvSpPr txBox="1">
            <a:spLocks/>
          </p:cNvSpPr>
          <p:nvPr/>
        </p:nvSpPr>
        <p:spPr>
          <a:xfrm>
            <a:off x="685796" y="6670800"/>
            <a:ext cx="7874004" cy="242704"/>
          </a:xfrm>
          <a:prstGeom prst="rect">
            <a:avLst/>
          </a:prstGeom>
        </p:spPr>
        <p:txBody>
          <a:bodyPr/>
          <a:lstStyle>
            <a:lvl1pPr marL="0" indent="0" algn="l" defTabSz="457200" rtl="0" eaLnBrk="1" latinLnBrk="0" hangingPunct="1">
              <a:spcBef>
                <a:spcPct val="20000"/>
              </a:spcBef>
              <a:buFont typeface="Arial"/>
              <a:buNone/>
              <a:defRPr lang="en-US" sz="1200" kern="1200" dirty="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800" dirty="0" smtClean="0"/>
              <a:t>NW = North West, E = East of England, </a:t>
            </a:r>
            <a:r>
              <a:rPr lang="en-GB" sz="800" dirty="0" err="1" smtClean="0"/>
              <a:t>Wa</a:t>
            </a:r>
            <a:r>
              <a:rPr lang="en-GB" sz="800" dirty="0" smtClean="0"/>
              <a:t>= Wales, WM = West Midlands, Y = Yorkshire </a:t>
            </a:r>
            <a:endParaRPr lang="en-GB" sz="800" dirty="0"/>
          </a:p>
        </p:txBody>
      </p:sp>
      <p:sp>
        <p:nvSpPr>
          <p:cNvPr id="51" name="TextBox 50"/>
          <p:cNvSpPr txBox="1"/>
          <p:nvPr/>
        </p:nvSpPr>
        <p:spPr>
          <a:xfrm>
            <a:off x="8249339" y="2061235"/>
            <a:ext cx="352952" cy="215444"/>
          </a:xfrm>
          <a:prstGeom prst="rect">
            <a:avLst/>
          </a:prstGeom>
          <a:noFill/>
        </p:spPr>
        <p:txBody>
          <a:bodyPr wrap="square" rtlCol="0">
            <a:spAutoFit/>
          </a:bodyPr>
          <a:lstStyle/>
          <a:p>
            <a:pPr algn="ctr"/>
            <a:r>
              <a:rPr lang="en-GB" sz="800" dirty="0" smtClean="0"/>
              <a:t>NE</a:t>
            </a:r>
            <a:endParaRPr lang="en-GB" sz="800" dirty="0"/>
          </a:p>
        </p:txBody>
      </p:sp>
      <p:sp>
        <p:nvSpPr>
          <p:cNvPr id="53" name="TextBox 52"/>
          <p:cNvSpPr txBox="1"/>
          <p:nvPr/>
        </p:nvSpPr>
        <p:spPr>
          <a:xfrm>
            <a:off x="8126095" y="2062530"/>
            <a:ext cx="337820" cy="215444"/>
          </a:xfrm>
          <a:prstGeom prst="rect">
            <a:avLst/>
          </a:prstGeom>
          <a:noFill/>
        </p:spPr>
        <p:txBody>
          <a:bodyPr wrap="square" rtlCol="0">
            <a:spAutoFit/>
          </a:bodyPr>
          <a:lstStyle/>
          <a:p>
            <a:pPr algn="ctr"/>
            <a:r>
              <a:rPr lang="en-GB" sz="800" dirty="0" smtClean="0"/>
              <a:t>EM</a:t>
            </a:r>
            <a:endParaRPr lang="en-GB" sz="800" dirty="0"/>
          </a:p>
        </p:txBody>
      </p:sp>
      <p:sp>
        <p:nvSpPr>
          <p:cNvPr id="54" name="TextBox 53"/>
          <p:cNvSpPr txBox="1"/>
          <p:nvPr/>
        </p:nvSpPr>
        <p:spPr>
          <a:xfrm>
            <a:off x="8351574" y="2061235"/>
            <a:ext cx="352952" cy="215444"/>
          </a:xfrm>
          <a:prstGeom prst="rect">
            <a:avLst/>
          </a:prstGeom>
          <a:noFill/>
        </p:spPr>
        <p:txBody>
          <a:bodyPr wrap="square" rtlCol="0">
            <a:spAutoFit/>
          </a:bodyPr>
          <a:lstStyle/>
          <a:p>
            <a:pPr algn="ctr"/>
            <a:r>
              <a:rPr lang="en-GB" sz="800" dirty="0" smtClean="0"/>
              <a:t>NI</a:t>
            </a:r>
            <a:endParaRPr lang="en-GB" sz="800" dirty="0"/>
          </a:p>
        </p:txBody>
      </p:sp>
    </p:spTree>
    <p:extLst>
      <p:ext uri="{BB962C8B-B14F-4D97-AF65-F5344CB8AC3E}">
        <p14:creationId xmlns:p14="http://schemas.microsoft.com/office/powerpoint/2010/main" val="73068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1" y="872066"/>
            <a:ext cx="8813799" cy="558801"/>
          </a:xfrm>
        </p:spPr>
        <p:txBody>
          <a:bodyPr/>
          <a:lstStyle/>
          <a:p>
            <a:r>
              <a:rPr lang="en-GB" sz="2100" dirty="0" smtClean="0"/>
              <a:t>Where do overseas holiday ‘day trippers’ stay in the UK? </a:t>
            </a:r>
            <a:r>
              <a:rPr lang="en-GB" sz="2100" i="1" dirty="0" smtClean="0"/>
              <a:t>Day trips  </a:t>
            </a:r>
            <a:endParaRPr lang="en-GB" sz="2100" i="1" dirty="0"/>
          </a:p>
        </p:txBody>
      </p:sp>
      <p:sp>
        <p:nvSpPr>
          <p:cNvPr id="13" name="Text Placeholder 5"/>
          <p:cNvSpPr txBox="1">
            <a:spLocks/>
          </p:cNvSpPr>
          <p:nvPr/>
        </p:nvSpPr>
        <p:spPr>
          <a:xfrm>
            <a:off x="439500" y="4161350"/>
            <a:ext cx="8424992" cy="18520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As well as hosting the highest number of </a:t>
            </a:r>
            <a:r>
              <a:rPr lang="en-GB" sz="1300" i="1" dirty="0" smtClean="0"/>
              <a:t>day trippers</a:t>
            </a:r>
            <a:r>
              <a:rPr lang="en-GB" sz="1300" dirty="0" smtClean="0"/>
              <a:t>, London also hosts the highest number of </a:t>
            </a:r>
            <a:r>
              <a:rPr lang="en-GB" sz="1300" i="1" dirty="0" smtClean="0"/>
              <a:t>day trips </a:t>
            </a:r>
            <a:r>
              <a:rPr lang="en-GB" sz="1300" dirty="0" smtClean="0"/>
              <a:t>(1,703k), following by the South East (1,132k), Scotland (924k) and the South West (885k).  That said, the gap between London and the rest of the UK in day trips is smaller than in day trippers, suggesting that London holiday visitors take fewer day trips on average.  </a:t>
            </a:r>
            <a:endParaRPr lang="en-GB" sz="1300" dirty="0" smtClean="0">
              <a:solidFill>
                <a:srgbClr val="120742"/>
              </a:solidFill>
            </a:endParaRPr>
          </a:p>
        </p:txBody>
      </p:sp>
      <p:sp>
        <p:nvSpPr>
          <p:cNvPr id="14" name="Text Placeholder 5"/>
          <p:cNvSpPr txBox="1">
            <a:spLocks/>
          </p:cNvSpPr>
          <p:nvPr/>
        </p:nvSpPr>
        <p:spPr>
          <a:xfrm>
            <a:off x="378821" y="1276769"/>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sp>
        <p:nvSpPr>
          <p:cNvPr id="16" name="Text Placeholder 6"/>
          <p:cNvSpPr>
            <a:spLocks noGrp="1"/>
          </p:cNvSpPr>
          <p:nvPr>
            <p:ph type="body" sz="quarter" idx="13"/>
          </p:nvPr>
        </p:nvSpPr>
        <p:spPr>
          <a:xfrm>
            <a:off x="685796" y="6396162"/>
            <a:ext cx="2440301" cy="274638"/>
          </a:xfrm>
        </p:spPr>
        <p:txBody>
          <a:bodyPr/>
          <a:lstStyle/>
          <a:p>
            <a:r>
              <a:rPr lang="en-GB" sz="1000" dirty="0" smtClean="0"/>
              <a:t>Day trip market size &amp; profile</a:t>
            </a:r>
            <a:endParaRPr lang="en-GB" sz="1000" dirty="0"/>
          </a:p>
        </p:txBody>
      </p:sp>
      <p:sp>
        <p:nvSpPr>
          <p:cNvPr id="24" name="Text Placeholder 5"/>
          <p:cNvSpPr txBox="1">
            <a:spLocks/>
          </p:cNvSpPr>
          <p:nvPr/>
        </p:nvSpPr>
        <p:spPr>
          <a:xfrm>
            <a:off x="451464" y="1629195"/>
            <a:ext cx="8470285" cy="30905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400" b="1" dirty="0" smtClean="0">
                <a:solidFill>
                  <a:srgbClr val="120742"/>
                </a:solidFill>
              </a:rPr>
              <a:t>Volume of all day trips by region stayed in</a:t>
            </a:r>
            <a:endParaRPr lang="en-GB" sz="1400" b="1" dirty="0">
              <a:solidFill>
                <a:srgbClr val="120742"/>
              </a:solidFill>
            </a:endParaRPr>
          </a:p>
        </p:txBody>
      </p:sp>
      <p:graphicFrame>
        <p:nvGraphicFramePr>
          <p:cNvPr id="4" name="Chart 3"/>
          <p:cNvGraphicFramePr/>
          <p:nvPr>
            <p:extLst>
              <p:ext uri="{D42A27DB-BD31-4B8C-83A1-F6EECF244321}">
                <p14:modId xmlns:p14="http://schemas.microsoft.com/office/powerpoint/2010/main" val="1670326890"/>
              </p:ext>
            </p:extLst>
          </p:nvPr>
        </p:nvGraphicFramePr>
        <p:xfrm>
          <a:off x="378821" y="2009205"/>
          <a:ext cx="8269879" cy="155797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90600" y="2034605"/>
            <a:ext cx="1485900" cy="276999"/>
          </a:xfrm>
          <a:prstGeom prst="rect">
            <a:avLst/>
          </a:prstGeom>
          <a:noFill/>
        </p:spPr>
        <p:txBody>
          <a:bodyPr wrap="square" rtlCol="0">
            <a:spAutoFit/>
          </a:bodyPr>
          <a:lstStyle/>
          <a:p>
            <a:pPr algn="ctr"/>
            <a:r>
              <a:rPr lang="en-GB" sz="1200" dirty="0" smtClean="0"/>
              <a:t>London</a:t>
            </a:r>
            <a:endParaRPr lang="en-GB" sz="1200" dirty="0"/>
          </a:p>
        </p:txBody>
      </p:sp>
      <p:sp>
        <p:nvSpPr>
          <p:cNvPr id="26" name="TextBox 25"/>
          <p:cNvSpPr txBox="1"/>
          <p:nvPr/>
        </p:nvSpPr>
        <p:spPr>
          <a:xfrm>
            <a:off x="3035300" y="2034605"/>
            <a:ext cx="1485900" cy="276999"/>
          </a:xfrm>
          <a:prstGeom prst="rect">
            <a:avLst/>
          </a:prstGeom>
          <a:noFill/>
        </p:spPr>
        <p:txBody>
          <a:bodyPr wrap="square" rtlCol="0">
            <a:spAutoFit/>
          </a:bodyPr>
          <a:lstStyle/>
          <a:p>
            <a:pPr algn="ctr"/>
            <a:r>
              <a:rPr lang="en-GB" sz="1200" dirty="0" smtClean="0"/>
              <a:t>South East</a:t>
            </a:r>
            <a:endParaRPr lang="en-GB" sz="1200" dirty="0"/>
          </a:p>
        </p:txBody>
      </p:sp>
      <p:sp>
        <p:nvSpPr>
          <p:cNvPr id="27" name="TextBox 26"/>
          <p:cNvSpPr txBox="1"/>
          <p:nvPr/>
        </p:nvSpPr>
        <p:spPr>
          <a:xfrm>
            <a:off x="4254500" y="2034605"/>
            <a:ext cx="1485900" cy="276999"/>
          </a:xfrm>
          <a:prstGeom prst="rect">
            <a:avLst/>
          </a:prstGeom>
          <a:noFill/>
        </p:spPr>
        <p:txBody>
          <a:bodyPr wrap="square" rtlCol="0">
            <a:spAutoFit/>
          </a:bodyPr>
          <a:lstStyle/>
          <a:p>
            <a:pPr algn="ctr"/>
            <a:r>
              <a:rPr lang="en-GB" sz="1200" dirty="0" smtClean="0"/>
              <a:t>Scotland</a:t>
            </a:r>
            <a:endParaRPr lang="en-GB" sz="1200" dirty="0"/>
          </a:p>
        </p:txBody>
      </p:sp>
      <p:sp>
        <p:nvSpPr>
          <p:cNvPr id="28" name="TextBox 27"/>
          <p:cNvSpPr txBox="1"/>
          <p:nvPr/>
        </p:nvSpPr>
        <p:spPr>
          <a:xfrm>
            <a:off x="5511800" y="2034605"/>
            <a:ext cx="1485900" cy="276999"/>
          </a:xfrm>
          <a:prstGeom prst="rect">
            <a:avLst/>
          </a:prstGeom>
          <a:noFill/>
        </p:spPr>
        <p:txBody>
          <a:bodyPr wrap="square" rtlCol="0">
            <a:spAutoFit/>
          </a:bodyPr>
          <a:lstStyle/>
          <a:p>
            <a:pPr algn="ctr"/>
            <a:r>
              <a:rPr lang="en-GB" sz="1200" dirty="0" smtClean="0"/>
              <a:t>South West</a:t>
            </a:r>
            <a:endParaRPr lang="en-GB" sz="1200" dirty="0"/>
          </a:p>
        </p:txBody>
      </p:sp>
      <p:sp>
        <p:nvSpPr>
          <p:cNvPr id="29" name="TextBox 28"/>
          <p:cNvSpPr txBox="1"/>
          <p:nvPr/>
        </p:nvSpPr>
        <p:spPr>
          <a:xfrm>
            <a:off x="6705600" y="2034605"/>
            <a:ext cx="546100" cy="276999"/>
          </a:xfrm>
          <a:prstGeom prst="rect">
            <a:avLst/>
          </a:prstGeom>
          <a:noFill/>
        </p:spPr>
        <p:txBody>
          <a:bodyPr wrap="square" rtlCol="0">
            <a:spAutoFit/>
          </a:bodyPr>
          <a:lstStyle/>
          <a:p>
            <a:pPr algn="ctr"/>
            <a:r>
              <a:rPr lang="en-GB" sz="1200" dirty="0" smtClean="0"/>
              <a:t>NW</a:t>
            </a:r>
            <a:endParaRPr lang="en-GB" sz="1200" dirty="0"/>
          </a:p>
        </p:txBody>
      </p:sp>
      <p:sp>
        <p:nvSpPr>
          <p:cNvPr id="30" name="TextBox 29"/>
          <p:cNvSpPr txBox="1"/>
          <p:nvPr/>
        </p:nvSpPr>
        <p:spPr>
          <a:xfrm>
            <a:off x="7112000" y="2036808"/>
            <a:ext cx="431800" cy="246221"/>
          </a:xfrm>
          <a:prstGeom prst="rect">
            <a:avLst/>
          </a:prstGeom>
          <a:noFill/>
        </p:spPr>
        <p:txBody>
          <a:bodyPr wrap="square" rtlCol="0">
            <a:spAutoFit/>
          </a:bodyPr>
          <a:lstStyle/>
          <a:p>
            <a:pPr algn="ctr"/>
            <a:r>
              <a:rPr lang="en-GB" sz="1000" dirty="0" smtClean="0"/>
              <a:t>E</a:t>
            </a:r>
            <a:endParaRPr lang="en-GB" sz="1000" dirty="0"/>
          </a:p>
        </p:txBody>
      </p:sp>
      <p:sp>
        <p:nvSpPr>
          <p:cNvPr id="51" name="TextBox 50"/>
          <p:cNvSpPr txBox="1"/>
          <p:nvPr/>
        </p:nvSpPr>
        <p:spPr>
          <a:xfrm>
            <a:off x="7423150" y="2036808"/>
            <a:ext cx="431800" cy="246221"/>
          </a:xfrm>
          <a:prstGeom prst="rect">
            <a:avLst/>
          </a:prstGeom>
          <a:noFill/>
        </p:spPr>
        <p:txBody>
          <a:bodyPr wrap="square" rtlCol="0">
            <a:spAutoFit/>
          </a:bodyPr>
          <a:lstStyle/>
          <a:p>
            <a:pPr algn="ctr"/>
            <a:r>
              <a:rPr lang="en-GB" sz="1000" dirty="0" err="1" smtClean="0"/>
              <a:t>Wa</a:t>
            </a:r>
            <a:endParaRPr lang="en-GB" sz="1000" dirty="0"/>
          </a:p>
        </p:txBody>
      </p:sp>
      <p:sp>
        <p:nvSpPr>
          <p:cNvPr id="52" name="TextBox 51"/>
          <p:cNvSpPr txBox="1"/>
          <p:nvPr/>
        </p:nvSpPr>
        <p:spPr>
          <a:xfrm>
            <a:off x="7680325" y="2067585"/>
            <a:ext cx="520700" cy="215444"/>
          </a:xfrm>
          <a:prstGeom prst="rect">
            <a:avLst/>
          </a:prstGeom>
          <a:noFill/>
        </p:spPr>
        <p:txBody>
          <a:bodyPr wrap="square" rtlCol="0">
            <a:spAutoFit/>
          </a:bodyPr>
          <a:lstStyle/>
          <a:p>
            <a:pPr algn="ctr"/>
            <a:r>
              <a:rPr lang="en-GB" sz="800" dirty="0" smtClean="0"/>
              <a:t>WM</a:t>
            </a:r>
            <a:endParaRPr lang="en-GB" sz="800" dirty="0"/>
          </a:p>
        </p:txBody>
      </p:sp>
      <p:sp>
        <p:nvSpPr>
          <p:cNvPr id="53" name="TextBox 52"/>
          <p:cNvSpPr txBox="1"/>
          <p:nvPr/>
        </p:nvSpPr>
        <p:spPr>
          <a:xfrm>
            <a:off x="7883525" y="2067585"/>
            <a:ext cx="520700" cy="215444"/>
          </a:xfrm>
          <a:prstGeom prst="rect">
            <a:avLst/>
          </a:prstGeom>
          <a:noFill/>
        </p:spPr>
        <p:txBody>
          <a:bodyPr wrap="square" rtlCol="0">
            <a:spAutoFit/>
          </a:bodyPr>
          <a:lstStyle/>
          <a:p>
            <a:pPr algn="ctr"/>
            <a:r>
              <a:rPr lang="en-GB" sz="800" dirty="0" smtClean="0"/>
              <a:t>Y</a:t>
            </a:r>
            <a:endParaRPr lang="en-GB" sz="800" dirty="0"/>
          </a:p>
        </p:txBody>
      </p:sp>
      <p:sp>
        <p:nvSpPr>
          <p:cNvPr id="54" name="TextBox 53"/>
          <p:cNvSpPr txBox="1"/>
          <p:nvPr/>
        </p:nvSpPr>
        <p:spPr>
          <a:xfrm>
            <a:off x="8045450" y="2067585"/>
            <a:ext cx="520700" cy="215444"/>
          </a:xfrm>
          <a:prstGeom prst="rect">
            <a:avLst/>
          </a:prstGeom>
          <a:noFill/>
        </p:spPr>
        <p:txBody>
          <a:bodyPr wrap="square" rtlCol="0">
            <a:spAutoFit/>
          </a:bodyPr>
          <a:lstStyle/>
          <a:p>
            <a:pPr algn="ctr"/>
            <a:r>
              <a:rPr lang="en-GB" sz="800" dirty="0" smtClean="0"/>
              <a:t>NE</a:t>
            </a:r>
            <a:endParaRPr lang="en-GB" sz="800" dirty="0"/>
          </a:p>
        </p:txBody>
      </p:sp>
      <p:sp>
        <p:nvSpPr>
          <p:cNvPr id="56" name="TextBox 55"/>
          <p:cNvSpPr txBox="1"/>
          <p:nvPr/>
        </p:nvSpPr>
        <p:spPr>
          <a:xfrm>
            <a:off x="8404225" y="2062530"/>
            <a:ext cx="337820" cy="215444"/>
          </a:xfrm>
          <a:prstGeom prst="rect">
            <a:avLst/>
          </a:prstGeom>
          <a:noFill/>
        </p:spPr>
        <p:txBody>
          <a:bodyPr wrap="square" rtlCol="0">
            <a:spAutoFit/>
          </a:bodyPr>
          <a:lstStyle/>
          <a:p>
            <a:pPr algn="ctr"/>
            <a:r>
              <a:rPr lang="en-GB" sz="800" dirty="0" smtClean="0"/>
              <a:t>EM</a:t>
            </a:r>
            <a:endParaRPr lang="en-GB" sz="800" dirty="0"/>
          </a:p>
        </p:txBody>
      </p:sp>
      <p:sp>
        <p:nvSpPr>
          <p:cNvPr id="57" name="Text Placeholder 6"/>
          <p:cNvSpPr txBox="1">
            <a:spLocks/>
          </p:cNvSpPr>
          <p:nvPr/>
        </p:nvSpPr>
        <p:spPr>
          <a:xfrm>
            <a:off x="685796" y="6670800"/>
            <a:ext cx="7874004" cy="242704"/>
          </a:xfrm>
          <a:prstGeom prst="rect">
            <a:avLst/>
          </a:prstGeom>
        </p:spPr>
        <p:txBody>
          <a:bodyPr/>
          <a:lstStyle>
            <a:lvl1pPr marL="0" indent="0" algn="l" defTabSz="457200" rtl="0" eaLnBrk="1" latinLnBrk="0" hangingPunct="1">
              <a:spcBef>
                <a:spcPct val="20000"/>
              </a:spcBef>
              <a:buFont typeface="Arial"/>
              <a:buNone/>
              <a:defRPr lang="en-US" sz="1200" kern="1200" dirty="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800" dirty="0" smtClean="0"/>
              <a:t>NW = North West, E = East of England, </a:t>
            </a:r>
            <a:r>
              <a:rPr lang="en-GB" sz="800" dirty="0" err="1" smtClean="0"/>
              <a:t>Wa</a:t>
            </a:r>
            <a:r>
              <a:rPr lang="en-GB" sz="800" dirty="0" smtClean="0"/>
              <a:t>= Wales, WM = West Midlands, Y = Yorkshire, NE = North East, NI = Northern Ireland, EM = East Midlands</a:t>
            </a:r>
            <a:endParaRPr lang="en-GB" sz="800" dirty="0"/>
          </a:p>
        </p:txBody>
      </p:sp>
      <p:sp>
        <p:nvSpPr>
          <p:cNvPr id="21" name="TextBox 20"/>
          <p:cNvSpPr txBox="1"/>
          <p:nvPr/>
        </p:nvSpPr>
        <p:spPr>
          <a:xfrm>
            <a:off x="8273415" y="2062530"/>
            <a:ext cx="337820" cy="215444"/>
          </a:xfrm>
          <a:prstGeom prst="rect">
            <a:avLst/>
          </a:prstGeom>
          <a:noFill/>
        </p:spPr>
        <p:txBody>
          <a:bodyPr wrap="square" rtlCol="0">
            <a:spAutoFit/>
          </a:bodyPr>
          <a:lstStyle/>
          <a:p>
            <a:pPr algn="ctr"/>
            <a:r>
              <a:rPr lang="en-GB" sz="800" dirty="0" smtClean="0"/>
              <a:t>NI</a:t>
            </a:r>
            <a:endParaRPr lang="en-GB" sz="800" dirty="0"/>
          </a:p>
        </p:txBody>
      </p:sp>
    </p:spTree>
    <p:extLst>
      <p:ext uri="{BB962C8B-B14F-4D97-AF65-F5344CB8AC3E}">
        <p14:creationId xmlns:p14="http://schemas.microsoft.com/office/powerpoint/2010/main" val="2487509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1" y="750146"/>
            <a:ext cx="8813799" cy="558801"/>
          </a:xfrm>
        </p:spPr>
        <p:txBody>
          <a:bodyPr/>
          <a:lstStyle/>
          <a:p>
            <a:r>
              <a:rPr lang="en-GB" sz="2100" dirty="0" smtClean="0"/>
              <a:t>Profile of overseas holiday ‘day trippers’ in the UK – gender, age, arrival mode </a:t>
            </a:r>
            <a:endParaRPr lang="en-GB" sz="2100" dirty="0"/>
          </a:p>
        </p:txBody>
      </p:sp>
      <p:sp>
        <p:nvSpPr>
          <p:cNvPr id="13" name="Text Placeholder 5"/>
          <p:cNvSpPr txBox="1">
            <a:spLocks/>
          </p:cNvSpPr>
          <p:nvPr/>
        </p:nvSpPr>
        <p:spPr>
          <a:xfrm>
            <a:off x="439500" y="4161350"/>
            <a:ext cx="8424992" cy="18520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The above chart compares the profile of all overseas holiday visitors to the UK against the profile of individuals who take day trips when in the UK and the profile of all day trips e.g. if one visitor takes two day trips then they are counted twice in the profile.</a:t>
            </a:r>
          </a:p>
          <a:p>
            <a:pPr marL="0" indent="0" algn="just">
              <a:buNone/>
            </a:pPr>
            <a:r>
              <a:rPr lang="en-GB" sz="1300" dirty="0" smtClean="0"/>
              <a:t>Day trippers are significantly more likely to be aged 55 or over than holiday visitors to the UK overall, with 25% of all day trippers being aged 55 or over compared with only 19% of UK visitors overall.  Driven by the fact that day trippers aged over 55 take more day trips on average than those aged younger, over 55s account for 29% of all day trips.</a:t>
            </a:r>
            <a:endParaRPr lang="en-GB" sz="1300" dirty="0"/>
          </a:p>
          <a:p>
            <a:pPr marL="0" indent="0" algn="just">
              <a:buNone/>
            </a:pPr>
            <a:r>
              <a:rPr lang="en-GB" sz="1300" dirty="0" smtClean="0">
                <a:solidFill>
                  <a:srgbClr val="120742"/>
                </a:solidFill>
              </a:rPr>
              <a:t>The 16% of UK visitors arriving in the UK in a private vehicle or coach also represent a significantly larger 39% of all day trips made.  Targeting those arriving via these modes of transport will be key to driving day trips, particularly for destinations in the South East (58%) and South West of England (53%).</a:t>
            </a:r>
          </a:p>
          <a:p>
            <a:pPr marL="0" indent="0" algn="just">
              <a:buFont typeface="Arial"/>
              <a:buNone/>
            </a:pPr>
            <a:endParaRPr lang="en-GB" sz="1300" dirty="0" smtClean="0">
              <a:solidFill>
                <a:srgbClr val="120742"/>
              </a:solidFill>
            </a:endParaRPr>
          </a:p>
        </p:txBody>
      </p:sp>
      <p:sp>
        <p:nvSpPr>
          <p:cNvPr id="14" name="Text Placeholder 5"/>
          <p:cNvSpPr txBox="1">
            <a:spLocks/>
          </p:cNvSpPr>
          <p:nvPr/>
        </p:nvSpPr>
        <p:spPr>
          <a:xfrm>
            <a:off x="330201" y="1466479"/>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sp>
        <p:nvSpPr>
          <p:cNvPr id="16" name="Text Placeholder 6"/>
          <p:cNvSpPr>
            <a:spLocks noGrp="1"/>
          </p:cNvSpPr>
          <p:nvPr>
            <p:ph type="body" sz="quarter" idx="13"/>
          </p:nvPr>
        </p:nvSpPr>
        <p:spPr>
          <a:xfrm>
            <a:off x="685796" y="6396162"/>
            <a:ext cx="2440301" cy="274638"/>
          </a:xfrm>
        </p:spPr>
        <p:txBody>
          <a:bodyPr/>
          <a:lstStyle/>
          <a:p>
            <a:r>
              <a:rPr lang="en-GB" sz="1000" dirty="0" smtClean="0"/>
              <a:t>Day trip market size &amp; profile</a:t>
            </a:r>
            <a:endParaRPr lang="en-GB" sz="1000" dirty="0"/>
          </a:p>
        </p:txBody>
      </p:sp>
      <p:graphicFrame>
        <p:nvGraphicFramePr>
          <p:cNvPr id="26" name="Picture Placeholder 7"/>
          <p:cNvGraphicFramePr>
            <a:graphicFrameLocks/>
          </p:cNvGraphicFramePr>
          <p:nvPr>
            <p:extLst>
              <p:ext uri="{D42A27DB-BD31-4B8C-83A1-F6EECF244321}">
                <p14:modId xmlns:p14="http://schemas.microsoft.com/office/powerpoint/2010/main" val="3006699758"/>
              </p:ext>
            </p:extLst>
          </p:nvPr>
        </p:nvGraphicFramePr>
        <p:xfrm>
          <a:off x="3108681" y="1681553"/>
          <a:ext cx="2781624" cy="2479797"/>
        </p:xfrm>
        <a:graphic>
          <a:graphicData uri="http://schemas.openxmlformats.org/drawingml/2006/chart">
            <c:chart xmlns:c="http://schemas.openxmlformats.org/drawingml/2006/chart" xmlns:r="http://schemas.openxmlformats.org/officeDocument/2006/relationships" r:id="rId2"/>
          </a:graphicData>
        </a:graphic>
      </p:graphicFrame>
      <p:sp>
        <p:nvSpPr>
          <p:cNvPr id="27" name="Title 1"/>
          <p:cNvSpPr txBox="1">
            <a:spLocks/>
          </p:cNvSpPr>
          <p:nvPr/>
        </p:nvSpPr>
        <p:spPr>
          <a:xfrm>
            <a:off x="4245794" y="1543095"/>
            <a:ext cx="50199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Age</a:t>
            </a:r>
            <a:endParaRPr lang="en-GB" sz="1000" b="1" dirty="0"/>
          </a:p>
        </p:txBody>
      </p:sp>
      <p:graphicFrame>
        <p:nvGraphicFramePr>
          <p:cNvPr id="28" name="Picture Placeholder 7"/>
          <p:cNvGraphicFramePr>
            <a:graphicFrameLocks/>
          </p:cNvGraphicFramePr>
          <p:nvPr>
            <p:extLst>
              <p:ext uri="{D42A27DB-BD31-4B8C-83A1-F6EECF244321}">
                <p14:modId xmlns:p14="http://schemas.microsoft.com/office/powerpoint/2010/main" val="1619559742"/>
              </p:ext>
            </p:extLst>
          </p:nvPr>
        </p:nvGraphicFramePr>
        <p:xfrm>
          <a:off x="378821" y="1681956"/>
          <a:ext cx="2747276" cy="2479797"/>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1"/>
          <p:cNvSpPr txBox="1">
            <a:spLocks/>
          </p:cNvSpPr>
          <p:nvPr/>
        </p:nvSpPr>
        <p:spPr>
          <a:xfrm>
            <a:off x="1406505" y="1542256"/>
            <a:ext cx="67491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Gender</a:t>
            </a:r>
            <a:endParaRPr lang="en-GB" sz="1000" b="1" dirty="0"/>
          </a:p>
        </p:txBody>
      </p:sp>
      <p:graphicFrame>
        <p:nvGraphicFramePr>
          <p:cNvPr id="32" name="Picture Placeholder 7"/>
          <p:cNvGraphicFramePr>
            <a:graphicFrameLocks/>
          </p:cNvGraphicFramePr>
          <p:nvPr>
            <p:extLst>
              <p:ext uri="{D42A27DB-BD31-4B8C-83A1-F6EECF244321}">
                <p14:modId xmlns:p14="http://schemas.microsoft.com/office/powerpoint/2010/main" val="3738469912"/>
              </p:ext>
            </p:extLst>
          </p:nvPr>
        </p:nvGraphicFramePr>
        <p:xfrm>
          <a:off x="5834745" y="1682795"/>
          <a:ext cx="2781624" cy="2479797"/>
        </p:xfrm>
        <a:graphic>
          <a:graphicData uri="http://schemas.openxmlformats.org/drawingml/2006/chart">
            <c:chart xmlns:c="http://schemas.openxmlformats.org/drawingml/2006/chart" xmlns:r="http://schemas.openxmlformats.org/officeDocument/2006/relationships" r:id="rId4"/>
          </a:graphicData>
        </a:graphic>
      </p:graphicFrame>
      <p:sp>
        <p:nvSpPr>
          <p:cNvPr id="33" name="Title 1"/>
          <p:cNvSpPr txBox="1">
            <a:spLocks/>
          </p:cNvSpPr>
          <p:nvPr/>
        </p:nvSpPr>
        <p:spPr>
          <a:xfrm>
            <a:off x="6618514" y="1543095"/>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UK Arrival Mode</a:t>
            </a:r>
            <a:endParaRPr lang="en-GB" sz="1000" b="1" dirty="0"/>
          </a:p>
        </p:txBody>
      </p:sp>
      <p:cxnSp>
        <p:nvCxnSpPr>
          <p:cNvPr id="34" name="Straight Connector 33"/>
          <p:cNvCxnSpPr/>
          <p:nvPr/>
        </p:nvCxnSpPr>
        <p:spPr>
          <a:xfrm>
            <a:off x="3134098" y="1543095"/>
            <a:ext cx="0" cy="2332219"/>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5994864" y="1578765"/>
            <a:ext cx="0" cy="2332219"/>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10566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1" y="872066"/>
            <a:ext cx="8813799" cy="558801"/>
          </a:xfrm>
        </p:spPr>
        <p:txBody>
          <a:bodyPr/>
          <a:lstStyle/>
          <a:p>
            <a:r>
              <a:rPr lang="en-GB" sz="2100" dirty="0" smtClean="0"/>
              <a:t>Profile of overseas holiday ‘day trippers’ in the UK – visit duration </a:t>
            </a:r>
            <a:endParaRPr lang="en-GB" sz="2100" dirty="0"/>
          </a:p>
        </p:txBody>
      </p:sp>
      <p:sp>
        <p:nvSpPr>
          <p:cNvPr id="13" name="Text Placeholder 5"/>
          <p:cNvSpPr txBox="1">
            <a:spLocks/>
          </p:cNvSpPr>
          <p:nvPr/>
        </p:nvSpPr>
        <p:spPr>
          <a:xfrm>
            <a:off x="439500" y="4161350"/>
            <a:ext cx="8424992" cy="18520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Day trips really become prevalent among holiday visitors staying in the UK for over 7 nights.  These visitors account for 43% of all day trips, significantly higher than the 20% amongst all visitors to the UK.  That said, those staying 4-7 nights still account for the highest proportion of day trips (42%), a reflection of the fact that this length of stay is the most common among UK visitors.   </a:t>
            </a:r>
          </a:p>
          <a:p>
            <a:pPr marL="0" indent="0" algn="just">
              <a:buNone/>
            </a:pPr>
            <a:r>
              <a:rPr lang="en-GB" sz="1300" dirty="0" smtClean="0"/>
              <a:t>Day trips are unlikely to be taken by those staying less than 4 nights in the UK – they represent 39% of all visitors to the UK but only 15% of day trips, a significantly lower amount.</a:t>
            </a:r>
            <a:endParaRPr lang="en-GB" sz="1300" dirty="0"/>
          </a:p>
          <a:p>
            <a:pPr marL="0" indent="0" algn="just">
              <a:buFont typeface="Arial"/>
              <a:buNone/>
            </a:pPr>
            <a:r>
              <a:rPr lang="en-GB" sz="1300" dirty="0" smtClean="0">
                <a:solidFill>
                  <a:srgbClr val="120742"/>
                </a:solidFill>
              </a:rPr>
              <a:t>Day trippers are significantly more likely than UK visitors on the whole to be on a package holiday.  Although these visitors only represent 14% of visitors to the UK, they account for 29% of all day trips.</a:t>
            </a:r>
          </a:p>
          <a:p>
            <a:pPr marL="0" indent="0" algn="just">
              <a:buFont typeface="Arial"/>
              <a:buNone/>
            </a:pPr>
            <a:endParaRPr lang="en-GB" sz="1300" dirty="0" smtClean="0">
              <a:solidFill>
                <a:srgbClr val="120742"/>
              </a:solidFill>
            </a:endParaRPr>
          </a:p>
        </p:txBody>
      </p:sp>
      <p:sp>
        <p:nvSpPr>
          <p:cNvPr id="14" name="Text Placeholder 5"/>
          <p:cNvSpPr txBox="1">
            <a:spLocks/>
          </p:cNvSpPr>
          <p:nvPr/>
        </p:nvSpPr>
        <p:spPr>
          <a:xfrm>
            <a:off x="378821" y="1276769"/>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sp>
        <p:nvSpPr>
          <p:cNvPr id="16" name="Text Placeholder 6"/>
          <p:cNvSpPr>
            <a:spLocks noGrp="1"/>
          </p:cNvSpPr>
          <p:nvPr>
            <p:ph type="body" sz="quarter" idx="13"/>
          </p:nvPr>
        </p:nvSpPr>
        <p:spPr>
          <a:xfrm>
            <a:off x="685796" y="6396162"/>
            <a:ext cx="2440301" cy="274638"/>
          </a:xfrm>
        </p:spPr>
        <p:txBody>
          <a:bodyPr/>
          <a:lstStyle/>
          <a:p>
            <a:r>
              <a:rPr lang="en-GB" sz="1000" dirty="0" smtClean="0"/>
              <a:t>Day trip market size &amp; profile</a:t>
            </a:r>
            <a:endParaRPr lang="en-GB" sz="1000" dirty="0"/>
          </a:p>
        </p:txBody>
      </p:sp>
      <p:graphicFrame>
        <p:nvGraphicFramePr>
          <p:cNvPr id="26" name="Picture Placeholder 7"/>
          <p:cNvGraphicFramePr>
            <a:graphicFrameLocks/>
          </p:cNvGraphicFramePr>
          <p:nvPr>
            <p:extLst>
              <p:ext uri="{D42A27DB-BD31-4B8C-83A1-F6EECF244321}">
                <p14:modId xmlns:p14="http://schemas.microsoft.com/office/powerpoint/2010/main" val="1645014215"/>
              </p:ext>
            </p:extLst>
          </p:nvPr>
        </p:nvGraphicFramePr>
        <p:xfrm>
          <a:off x="4451699" y="1681956"/>
          <a:ext cx="3386016" cy="2479797"/>
        </p:xfrm>
        <a:graphic>
          <a:graphicData uri="http://schemas.openxmlformats.org/drawingml/2006/chart">
            <c:chart xmlns:c="http://schemas.openxmlformats.org/drawingml/2006/chart" xmlns:r="http://schemas.openxmlformats.org/officeDocument/2006/relationships" r:id="rId2"/>
          </a:graphicData>
        </a:graphic>
      </p:graphicFrame>
      <p:sp>
        <p:nvSpPr>
          <p:cNvPr id="27" name="Title 1"/>
          <p:cNvSpPr txBox="1">
            <a:spLocks/>
          </p:cNvSpPr>
          <p:nvPr/>
        </p:nvSpPr>
        <p:spPr>
          <a:xfrm>
            <a:off x="5665290" y="1541853"/>
            <a:ext cx="1075143"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Type</a:t>
            </a:r>
            <a:endParaRPr lang="en-GB" sz="1000" b="1" dirty="0"/>
          </a:p>
        </p:txBody>
      </p:sp>
      <p:graphicFrame>
        <p:nvGraphicFramePr>
          <p:cNvPr id="28" name="Picture Placeholder 7"/>
          <p:cNvGraphicFramePr>
            <a:graphicFrameLocks/>
          </p:cNvGraphicFramePr>
          <p:nvPr>
            <p:extLst>
              <p:ext uri="{D42A27DB-BD31-4B8C-83A1-F6EECF244321}">
                <p14:modId xmlns:p14="http://schemas.microsoft.com/office/powerpoint/2010/main" val="2105257847"/>
              </p:ext>
            </p:extLst>
          </p:nvPr>
        </p:nvGraphicFramePr>
        <p:xfrm>
          <a:off x="685796" y="1681553"/>
          <a:ext cx="3233061" cy="2479797"/>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1"/>
          <p:cNvSpPr txBox="1">
            <a:spLocks/>
          </p:cNvSpPr>
          <p:nvPr/>
        </p:nvSpPr>
        <p:spPr>
          <a:xfrm>
            <a:off x="1693888" y="1541853"/>
            <a:ext cx="1232192"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Duration</a:t>
            </a:r>
            <a:endParaRPr lang="en-GB" sz="1000" b="1" dirty="0"/>
          </a:p>
        </p:txBody>
      </p:sp>
      <p:cxnSp>
        <p:nvCxnSpPr>
          <p:cNvPr id="34" name="Straight Connector 33"/>
          <p:cNvCxnSpPr/>
          <p:nvPr/>
        </p:nvCxnSpPr>
        <p:spPr>
          <a:xfrm>
            <a:off x="4266212" y="1452453"/>
            <a:ext cx="0" cy="2332219"/>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3222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1" y="872066"/>
            <a:ext cx="8813799" cy="558801"/>
          </a:xfrm>
        </p:spPr>
        <p:txBody>
          <a:bodyPr/>
          <a:lstStyle/>
          <a:p>
            <a:r>
              <a:rPr lang="en-GB" sz="2100" dirty="0" smtClean="0"/>
              <a:t>Source markets for overseas holiday ‘day trippers’ </a:t>
            </a:r>
            <a:endParaRPr lang="en-GB" sz="2100" dirty="0"/>
          </a:p>
        </p:txBody>
      </p:sp>
      <p:sp>
        <p:nvSpPr>
          <p:cNvPr id="13" name="Text Placeholder 5"/>
          <p:cNvSpPr txBox="1">
            <a:spLocks/>
          </p:cNvSpPr>
          <p:nvPr/>
        </p:nvSpPr>
        <p:spPr>
          <a:xfrm>
            <a:off x="439500" y="4152642"/>
            <a:ext cx="8424992" cy="18520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Relative to their representation among holiday visitors to the UK overall, visitors from France (16% of all day trips), Germany (17%), </a:t>
            </a:r>
            <a:r>
              <a:rPr lang="en-GB" sz="1300" dirty="0"/>
              <a:t>USA (15</a:t>
            </a:r>
            <a:r>
              <a:rPr lang="en-GB" sz="1300" dirty="0" smtClean="0"/>
              <a:t>%) and Netherlands (8%) are particularly well represented in terms of day trippers.  Between them, these markets account for well over half of all day trips made by overseas holiday visitors in the UK.</a:t>
            </a:r>
          </a:p>
          <a:p>
            <a:pPr marL="0" indent="0" algn="just">
              <a:buNone/>
            </a:pPr>
            <a:r>
              <a:rPr lang="en-GB" sz="1300" dirty="0" smtClean="0"/>
              <a:t>Conversely, visitors from Italy and Spain account for only 6% of all day trips, despite representing 14% of all visitors to the UK.</a:t>
            </a:r>
            <a:endParaRPr lang="en-GB" sz="1300" dirty="0"/>
          </a:p>
          <a:p>
            <a:pPr marL="0" indent="0" algn="just">
              <a:buFont typeface="Arial"/>
              <a:buNone/>
            </a:pPr>
            <a:endParaRPr lang="en-GB" sz="1300" dirty="0" smtClean="0">
              <a:solidFill>
                <a:srgbClr val="120742"/>
              </a:solidFill>
            </a:endParaRPr>
          </a:p>
        </p:txBody>
      </p:sp>
      <p:sp>
        <p:nvSpPr>
          <p:cNvPr id="14" name="Text Placeholder 5"/>
          <p:cNvSpPr txBox="1">
            <a:spLocks/>
          </p:cNvSpPr>
          <p:nvPr/>
        </p:nvSpPr>
        <p:spPr>
          <a:xfrm>
            <a:off x="378820" y="1463486"/>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sp>
        <p:nvSpPr>
          <p:cNvPr id="16" name="Text Placeholder 6"/>
          <p:cNvSpPr>
            <a:spLocks noGrp="1"/>
          </p:cNvSpPr>
          <p:nvPr>
            <p:ph type="body" sz="quarter" idx="13"/>
          </p:nvPr>
        </p:nvSpPr>
        <p:spPr>
          <a:xfrm>
            <a:off x="685796" y="6396162"/>
            <a:ext cx="2440301" cy="274638"/>
          </a:xfrm>
        </p:spPr>
        <p:txBody>
          <a:bodyPr/>
          <a:lstStyle/>
          <a:p>
            <a:r>
              <a:rPr lang="en-GB" sz="1000" dirty="0" smtClean="0"/>
              <a:t>Day trip market size &amp; profile</a:t>
            </a:r>
            <a:endParaRPr lang="en-GB" sz="1000" dirty="0"/>
          </a:p>
        </p:txBody>
      </p:sp>
      <p:graphicFrame>
        <p:nvGraphicFramePr>
          <p:cNvPr id="28" name="Picture Placeholder 7"/>
          <p:cNvGraphicFramePr>
            <a:graphicFrameLocks/>
          </p:cNvGraphicFramePr>
          <p:nvPr>
            <p:extLst>
              <p:ext uri="{D42A27DB-BD31-4B8C-83A1-F6EECF244321}">
                <p14:modId xmlns:p14="http://schemas.microsoft.com/office/powerpoint/2010/main" val="2865392217"/>
              </p:ext>
            </p:extLst>
          </p:nvPr>
        </p:nvGraphicFramePr>
        <p:xfrm>
          <a:off x="378820" y="1551328"/>
          <a:ext cx="8268791" cy="24981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22832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1" y="872066"/>
            <a:ext cx="8813799" cy="558801"/>
          </a:xfrm>
        </p:spPr>
        <p:txBody>
          <a:bodyPr/>
          <a:lstStyle/>
          <a:p>
            <a:r>
              <a:rPr lang="en-GB" sz="2100" dirty="0" smtClean="0"/>
              <a:t>Profile of overseas holiday ‘day trippers’ in the UK – seasonality</a:t>
            </a:r>
            <a:endParaRPr lang="en-GB" sz="2100" dirty="0"/>
          </a:p>
        </p:txBody>
      </p:sp>
      <p:sp>
        <p:nvSpPr>
          <p:cNvPr id="13" name="Text Placeholder 5"/>
          <p:cNvSpPr txBox="1">
            <a:spLocks/>
          </p:cNvSpPr>
          <p:nvPr/>
        </p:nvSpPr>
        <p:spPr>
          <a:xfrm>
            <a:off x="439500" y="4161350"/>
            <a:ext cx="8424992" cy="18520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Day trips are more likely to be undertaken during the summer July-September period, when average visit length tends to be longer.  Although only 32% of visits are made during these months, these trips account for 41% of all day trips taken.   </a:t>
            </a:r>
          </a:p>
          <a:p>
            <a:pPr marL="0" indent="0" algn="just">
              <a:buNone/>
            </a:pPr>
            <a:r>
              <a:rPr lang="en-GB" sz="1300" dirty="0" smtClean="0"/>
              <a:t>Conversely, the October-December period is the least likely to see day trips being taken.  Almost a quarter (23%) of visits to the UK are made during this period but only 14% of all day trips are made during this time. </a:t>
            </a:r>
            <a:endParaRPr lang="en-GB" sz="1300" dirty="0"/>
          </a:p>
          <a:p>
            <a:pPr marL="0" indent="0" algn="just">
              <a:buFont typeface="Arial"/>
              <a:buNone/>
            </a:pPr>
            <a:endParaRPr lang="en-GB" sz="1300" dirty="0" smtClean="0">
              <a:solidFill>
                <a:srgbClr val="120742"/>
              </a:solidFill>
            </a:endParaRPr>
          </a:p>
        </p:txBody>
      </p:sp>
      <p:sp>
        <p:nvSpPr>
          <p:cNvPr id="14" name="Text Placeholder 5"/>
          <p:cNvSpPr txBox="1">
            <a:spLocks/>
          </p:cNvSpPr>
          <p:nvPr/>
        </p:nvSpPr>
        <p:spPr>
          <a:xfrm>
            <a:off x="378821" y="1276769"/>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sp>
        <p:nvSpPr>
          <p:cNvPr id="16" name="Text Placeholder 6"/>
          <p:cNvSpPr>
            <a:spLocks noGrp="1"/>
          </p:cNvSpPr>
          <p:nvPr>
            <p:ph type="body" sz="quarter" idx="13"/>
          </p:nvPr>
        </p:nvSpPr>
        <p:spPr>
          <a:xfrm>
            <a:off x="685796" y="6396162"/>
            <a:ext cx="2440301" cy="274638"/>
          </a:xfrm>
        </p:spPr>
        <p:txBody>
          <a:bodyPr/>
          <a:lstStyle/>
          <a:p>
            <a:r>
              <a:rPr lang="en-GB" sz="1000" dirty="0" smtClean="0"/>
              <a:t>Day trip market size &amp; profile</a:t>
            </a:r>
            <a:endParaRPr lang="en-GB" sz="1000" dirty="0"/>
          </a:p>
        </p:txBody>
      </p:sp>
      <p:graphicFrame>
        <p:nvGraphicFramePr>
          <p:cNvPr id="28" name="Picture Placeholder 7"/>
          <p:cNvGraphicFramePr>
            <a:graphicFrameLocks/>
          </p:cNvGraphicFramePr>
          <p:nvPr>
            <p:extLst>
              <p:ext uri="{D42A27DB-BD31-4B8C-83A1-F6EECF244321}">
                <p14:modId xmlns:p14="http://schemas.microsoft.com/office/powerpoint/2010/main" val="4144965789"/>
              </p:ext>
            </p:extLst>
          </p:nvPr>
        </p:nvGraphicFramePr>
        <p:xfrm>
          <a:off x="1680755" y="1681553"/>
          <a:ext cx="5489302" cy="2479797"/>
        </p:xfrm>
        <a:graphic>
          <a:graphicData uri="http://schemas.openxmlformats.org/drawingml/2006/chart">
            <c:chart xmlns:c="http://schemas.openxmlformats.org/drawingml/2006/chart" xmlns:r="http://schemas.openxmlformats.org/officeDocument/2006/relationships" r:id="rId2"/>
          </a:graphicData>
        </a:graphic>
      </p:graphicFrame>
      <p:sp>
        <p:nvSpPr>
          <p:cNvPr id="29" name="Title 1"/>
          <p:cNvSpPr txBox="1">
            <a:spLocks/>
          </p:cNvSpPr>
          <p:nvPr/>
        </p:nvSpPr>
        <p:spPr>
          <a:xfrm>
            <a:off x="3523868" y="1461597"/>
            <a:ext cx="1232192"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Seasonality</a:t>
            </a:r>
            <a:endParaRPr lang="en-GB" sz="1000" b="1" dirty="0"/>
          </a:p>
        </p:txBody>
      </p:sp>
    </p:spTree>
    <p:extLst>
      <p:ext uri="{BB962C8B-B14F-4D97-AF65-F5344CB8AC3E}">
        <p14:creationId xmlns:p14="http://schemas.microsoft.com/office/powerpoint/2010/main" val="39096931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1" y="750146"/>
            <a:ext cx="8813799" cy="558801"/>
          </a:xfrm>
        </p:spPr>
        <p:txBody>
          <a:bodyPr/>
          <a:lstStyle/>
          <a:p>
            <a:r>
              <a:rPr lang="en-GB" sz="2100" dirty="0" smtClean="0"/>
              <a:t>Summary of overseas holiday ‘day trippers’ staying in LONDON </a:t>
            </a:r>
            <a:endParaRPr lang="en-GB" sz="2100" dirty="0"/>
          </a:p>
        </p:txBody>
      </p:sp>
      <p:sp>
        <p:nvSpPr>
          <p:cNvPr id="13" name="Text Placeholder 5"/>
          <p:cNvSpPr txBox="1">
            <a:spLocks/>
          </p:cNvSpPr>
          <p:nvPr/>
        </p:nvSpPr>
        <p:spPr>
          <a:xfrm>
            <a:off x="330201" y="1530361"/>
            <a:ext cx="8424992"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Overseas visitors who take day trips from London are significantly more likely than overseas day trippers as a whole to be under the age of 55, arriving on foot (mainly rail), from the US and staying in the winter months.</a:t>
            </a:r>
          </a:p>
        </p:txBody>
      </p:sp>
      <p:sp>
        <p:nvSpPr>
          <p:cNvPr id="14" name="Text Placeholder 5"/>
          <p:cNvSpPr txBox="1">
            <a:spLocks/>
          </p:cNvSpPr>
          <p:nvPr/>
        </p:nvSpPr>
        <p:spPr>
          <a:xfrm>
            <a:off x="330201" y="2194422"/>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sp>
        <p:nvSpPr>
          <p:cNvPr id="16" name="Text Placeholder 6"/>
          <p:cNvSpPr>
            <a:spLocks noGrp="1"/>
          </p:cNvSpPr>
          <p:nvPr>
            <p:ph type="body" sz="quarter" idx="13"/>
          </p:nvPr>
        </p:nvSpPr>
        <p:spPr>
          <a:xfrm>
            <a:off x="685796" y="6396162"/>
            <a:ext cx="2440301" cy="274638"/>
          </a:xfrm>
        </p:spPr>
        <p:txBody>
          <a:bodyPr/>
          <a:lstStyle/>
          <a:p>
            <a:r>
              <a:rPr lang="en-GB" sz="1000" dirty="0" smtClean="0"/>
              <a:t>Day trip market size &amp; profile</a:t>
            </a:r>
            <a:endParaRPr lang="en-GB" sz="1000" dirty="0"/>
          </a:p>
        </p:txBody>
      </p:sp>
      <p:graphicFrame>
        <p:nvGraphicFramePr>
          <p:cNvPr id="26" name="Picture Placeholder 7"/>
          <p:cNvGraphicFramePr>
            <a:graphicFrameLocks/>
          </p:cNvGraphicFramePr>
          <p:nvPr>
            <p:extLst>
              <p:ext uri="{D42A27DB-BD31-4B8C-83A1-F6EECF244321}">
                <p14:modId xmlns:p14="http://schemas.microsoft.com/office/powerpoint/2010/main" val="1881969304"/>
              </p:ext>
            </p:extLst>
          </p:nvPr>
        </p:nvGraphicFramePr>
        <p:xfrm>
          <a:off x="3134098" y="2349751"/>
          <a:ext cx="1517898" cy="1993061"/>
        </p:xfrm>
        <a:graphic>
          <a:graphicData uri="http://schemas.openxmlformats.org/drawingml/2006/chart">
            <c:chart xmlns:c="http://schemas.openxmlformats.org/drawingml/2006/chart" xmlns:r="http://schemas.openxmlformats.org/officeDocument/2006/relationships" r:id="rId2"/>
          </a:graphicData>
        </a:graphic>
      </p:graphicFrame>
      <p:sp>
        <p:nvSpPr>
          <p:cNvPr id="27" name="Title 1"/>
          <p:cNvSpPr txBox="1">
            <a:spLocks/>
          </p:cNvSpPr>
          <p:nvPr/>
        </p:nvSpPr>
        <p:spPr>
          <a:xfrm>
            <a:off x="3691544" y="2194422"/>
            <a:ext cx="50199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Age</a:t>
            </a:r>
            <a:endParaRPr lang="en-GB" sz="1000" b="1" dirty="0"/>
          </a:p>
        </p:txBody>
      </p:sp>
      <p:graphicFrame>
        <p:nvGraphicFramePr>
          <p:cNvPr id="28" name="Picture Placeholder 7"/>
          <p:cNvGraphicFramePr>
            <a:graphicFrameLocks/>
          </p:cNvGraphicFramePr>
          <p:nvPr>
            <p:extLst>
              <p:ext uri="{D42A27DB-BD31-4B8C-83A1-F6EECF244321}">
                <p14:modId xmlns:p14="http://schemas.microsoft.com/office/powerpoint/2010/main" val="2043139730"/>
              </p:ext>
            </p:extLst>
          </p:nvPr>
        </p:nvGraphicFramePr>
        <p:xfrm>
          <a:off x="1480457" y="2349751"/>
          <a:ext cx="1541137" cy="1993061"/>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1"/>
          <p:cNvSpPr txBox="1">
            <a:spLocks/>
          </p:cNvSpPr>
          <p:nvPr/>
        </p:nvSpPr>
        <p:spPr>
          <a:xfrm>
            <a:off x="1926843" y="2194422"/>
            <a:ext cx="67491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Gender</a:t>
            </a:r>
            <a:endParaRPr lang="en-GB" sz="1000" b="1" dirty="0"/>
          </a:p>
        </p:txBody>
      </p:sp>
      <p:graphicFrame>
        <p:nvGraphicFramePr>
          <p:cNvPr id="32" name="Picture Placeholder 7"/>
          <p:cNvGraphicFramePr>
            <a:graphicFrameLocks/>
          </p:cNvGraphicFramePr>
          <p:nvPr>
            <p:extLst>
              <p:ext uri="{D42A27DB-BD31-4B8C-83A1-F6EECF244321}">
                <p14:modId xmlns:p14="http://schemas.microsoft.com/office/powerpoint/2010/main" val="341410025"/>
              </p:ext>
            </p:extLst>
          </p:nvPr>
        </p:nvGraphicFramePr>
        <p:xfrm>
          <a:off x="4746172" y="2360136"/>
          <a:ext cx="1611086" cy="1982675"/>
        </p:xfrm>
        <a:graphic>
          <a:graphicData uri="http://schemas.openxmlformats.org/drawingml/2006/chart">
            <c:chart xmlns:c="http://schemas.openxmlformats.org/drawingml/2006/chart" xmlns:r="http://schemas.openxmlformats.org/officeDocument/2006/relationships" r:id="rId4"/>
          </a:graphicData>
        </a:graphic>
      </p:graphicFrame>
      <p:sp>
        <p:nvSpPr>
          <p:cNvPr id="33" name="Title 1"/>
          <p:cNvSpPr txBox="1">
            <a:spLocks/>
          </p:cNvSpPr>
          <p:nvPr/>
        </p:nvSpPr>
        <p:spPr>
          <a:xfrm>
            <a:off x="5016137" y="2194422"/>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UK Arrival Mode</a:t>
            </a:r>
            <a:endParaRPr lang="en-GB" sz="1000" b="1" dirty="0"/>
          </a:p>
        </p:txBody>
      </p:sp>
      <p:cxnSp>
        <p:nvCxnSpPr>
          <p:cNvPr id="34" name="Straight Connector 33"/>
          <p:cNvCxnSpPr/>
          <p:nvPr/>
        </p:nvCxnSpPr>
        <p:spPr>
          <a:xfrm>
            <a:off x="3134098" y="2443360"/>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651996" y="2443360"/>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5" name="Chart 14"/>
          <p:cNvGraphicFramePr/>
          <p:nvPr>
            <p:extLst>
              <p:ext uri="{D42A27DB-BD31-4B8C-83A1-F6EECF244321}">
                <p14:modId xmlns:p14="http://schemas.microsoft.com/office/powerpoint/2010/main" val="1114321432"/>
              </p:ext>
            </p:extLst>
          </p:nvPr>
        </p:nvGraphicFramePr>
        <p:xfrm>
          <a:off x="189812" y="2349751"/>
          <a:ext cx="1523439" cy="14321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Picture Placeholder 7"/>
          <p:cNvGraphicFramePr>
            <a:graphicFrameLocks/>
          </p:cNvGraphicFramePr>
          <p:nvPr>
            <p:extLst>
              <p:ext uri="{D42A27DB-BD31-4B8C-83A1-F6EECF244321}">
                <p14:modId xmlns:p14="http://schemas.microsoft.com/office/powerpoint/2010/main" val="1068068122"/>
              </p:ext>
            </p:extLst>
          </p:nvPr>
        </p:nvGraphicFramePr>
        <p:xfrm>
          <a:off x="6618519" y="2360136"/>
          <a:ext cx="1624145" cy="2068775"/>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p:cNvSpPr txBox="1">
            <a:spLocks/>
          </p:cNvSpPr>
          <p:nvPr/>
        </p:nvSpPr>
        <p:spPr>
          <a:xfrm>
            <a:off x="6901543" y="2197083"/>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Duration</a:t>
            </a:r>
            <a:endParaRPr lang="en-GB" sz="1000" b="1" dirty="0"/>
          </a:p>
        </p:txBody>
      </p:sp>
      <p:cxnSp>
        <p:nvCxnSpPr>
          <p:cNvPr id="20" name="Straight Connector 19"/>
          <p:cNvCxnSpPr/>
          <p:nvPr/>
        </p:nvCxnSpPr>
        <p:spPr>
          <a:xfrm>
            <a:off x="6641909" y="2443360"/>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21" name="Picture Placeholder 7"/>
          <p:cNvGraphicFramePr>
            <a:graphicFrameLocks/>
          </p:cNvGraphicFramePr>
          <p:nvPr>
            <p:extLst>
              <p:ext uri="{D42A27DB-BD31-4B8C-83A1-F6EECF244321}">
                <p14:modId xmlns:p14="http://schemas.microsoft.com/office/powerpoint/2010/main" val="3434044716"/>
              </p:ext>
            </p:extLst>
          </p:nvPr>
        </p:nvGraphicFramePr>
        <p:xfrm>
          <a:off x="1104212" y="4648299"/>
          <a:ext cx="4016428" cy="125939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Picture Placeholder 7"/>
          <p:cNvGraphicFramePr>
            <a:graphicFrameLocks/>
          </p:cNvGraphicFramePr>
          <p:nvPr>
            <p:extLst>
              <p:ext uri="{D42A27DB-BD31-4B8C-83A1-F6EECF244321}">
                <p14:modId xmlns:p14="http://schemas.microsoft.com/office/powerpoint/2010/main" val="366325362"/>
              </p:ext>
            </p:extLst>
          </p:nvPr>
        </p:nvGraphicFramePr>
        <p:xfrm>
          <a:off x="5351417" y="4514250"/>
          <a:ext cx="1550126" cy="1914611"/>
        </p:xfrm>
        <a:graphic>
          <a:graphicData uri="http://schemas.openxmlformats.org/drawingml/2006/chart">
            <c:chart xmlns:c="http://schemas.openxmlformats.org/drawingml/2006/chart" xmlns:r="http://schemas.openxmlformats.org/officeDocument/2006/relationships" r:id="rId8"/>
          </a:graphicData>
        </a:graphic>
      </p:graphicFrame>
      <p:sp>
        <p:nvSpPr>
          <p:cNvPr id="23" name="Title 1"/>
          <p:cNvSpPr txBox="1">
            <a:spLocks/>
          </p:cNvSpPr>
          <p:nvPr/>
        </p:nvSpPr>
        <p:spPr>
          <a:xfrm>
            <a:off x="2601759" y="4508599"/>
            <a:ext cx="1210772"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Source Markets</a:t>
            </a:r>
            <a:endParaRPr lang="en-GB" sz="1000" b="1" dirty="0"/>
          </a:p>
        </p:txBody>
      </p:sp>
      <p:sp>
        <p:nvSpPr>
          <p:cNvPr id="24" name="Title 1"/>
          <p:cNvSpPr txBox="1">
            <a:spLocks/>
          </p:cNvSpPr>
          <p:nvPr/>
        </p:nvSpPr>
        <p:spPr>
          <a:xfrm>
            <a:off x="5686698" y="4382824"/>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Seasonality</a:t>
            </a:r>
            <a:endParaRPr lang="en-GB" sz="1000" b="1" dirty="0"/>
          </a:p>
        </p:txBody>
      </p:sp>
      <p:cxnSp>
        <p:nvCxnSpPr>
          <p:cNvPr id="25" name="Straight Connector 24"/>
          <p:cNvCxnSpPr/>
          <p:nvPr/>
        </p:nvCxnSpPr>
        <p:spPr>
          <a:xfrm>
            <a:off x="5248533" y="4568611"/>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181836" y="4568611"/>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31" name="Picture Placeholder 7"/>
          <p:cNvGraphicFramePr>
            <a:graphicFrameLocks/>
          </p:cNvGraphicFramePr>
          <p:nvPr>
            <p:extLst>
              <p:ext uri="{D42A27DB-BD31-4B8C-83A1-F6EECF244321}">
                <p14:modId xmlns:p14="http://schemas.microsoft.com/office/powerpoint/2010/main" val="222019188"/>
              </p:ext>
            </p:extLst>
          </p:nvPr>
        </p:nvGraphicFramePr>
        <p:xfrm>
          <a:off x="7245531" y="4542601"/>
          <a:ext cx="1593669" cy="1918335"/>
        </p:xfrm>
        <a:graphic>
          <a:graphicData uri="http://schemas.openxmlformats.org/drawingml/2006/chart">
            <c:chart xmlns:c="http://schemas.openxmlformats.org/drawingml/2006/chart" xmlns:r="http://schemas.openxmlformats.org/officeDocument/2006/relationships" r:id="rId9"/>
          </a:graphicData>
        </a:graphic>
      </p:graphicFrame>
      <p:sp>
        <p:nvSpPr>
          <p:cNvPr id="36" name="Title 1"/>
          <p:cNvSpPr txBox="1">
            <a:spLocks/>
          </p:cNvSpPr>
          <p:nvPr/>
        </p:nvSpPr>
        <p:spPr>
          <a:xfrm>
            <a:off x="7593873" y="440290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Type</a:t>
            </a:r>
            <a:endParaRPr lang="en-GB" sz="1000" b="1" dirty="0"/>
          </a:p>
        </p:txBody>
      </p:sp>
    </p:spTree>
    <p:extLst>
      <p:ext uri="{BB962C8B-B14F-4D97-AF65-F5344CB8AC3E}">
        <p14:creationId xmlns:p14="http://schemas.microsoft.com/office/powerpoint/2010/main" val="18529514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1" y="750146"/>
            <a:ext cx="8813799" cy="558801"/>
          </a:xfrm>
        </p:spPr>
        <p:txBody>
          <a:bodyPr/>
          <a:lstStyle/>
          <a:p>
            <a:r>
              <a:rPr lang="en-GB" sz="2100" dirty="0" smtClean="0"/>
              <a:t>Summary of overseas holiday ‘day trippers’ staying in SOUTH EAST </a:t>
            </a:r>
            <a:endParaRPr lang="en-GB" sz="2100" dirty="0"/>
          </a:p>
        </p:txBody>
      </p:sp>
      <p:sp>
        <p:nvSpPr>
          <p:cNvPr id="13" name="Text Placeholder 5"/>
          <p:cNvSpPr txBox="1">
            <a:spLocks/>
          </p:cNvSpPr>
          <p:nvPr/>
        </p:nvSpPr>
        <p:spPr>
          <a:xfrm>
            <a:off x="330201" y="1537163"/>
            <a:ext cx="8424992"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Overseas visitors who take day trips from places in the South East are significantly more likely than overseas day trippers as a whole to be arriving by coach or private vehicle (47% arrive via seaports), from France and Germany and be on a packaged holiday.</a:t>
            </a:r>
          </a:p>
        </p:txBody>
      </p:sp>
      <p:sp>
        <p:nvSpPr>
          <p:cNvPr id="14" name="Text Placeholder 5"/>
          <p:cNvSpPr txBox="1">
            <a:spLocks/>
          </p:cNvSpPr>
          <p:nvPr/>
        </p:nvSpPr>
        <p:spPr>
          <a:xfrm>
            <a:off x="330201" y="2253494"/>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sp>
        <p:nvSpPr>
          <p:cNvPr id="16" name="Text Placeholder 6"/>
          <p:cNvSpPr>
            <a:spLocks noGrp="1"/>
          </p:cNvSpPr>
          <p:nvPr>
            <p:ph type="body" sz="quarter" idx="13"/>
          </p:nvPr>
        </p:nvSpPr>
        <p:spPr>
          <a:xfrm>
            <a:off x="685796" y="6396162"/>
            <a:ext cx="2440301" cy="274638"/>
          </a:xfrm>
        </p:spPr>
        <p:txBody>
          <a:bodyPr/>
          <a:lstStyle/>
          <a:p>
            <a:r>
              <a:rPr lang="en-GB" sz="1000" dirty="0" smtClean="0"/>
              <a:t>Day trip market size &amp; profile</a:t>
            </a:r>
            <a:endParaRPr lang="en-GB" sz="1000" dirty="0"/>
          </a:p>
        </p:txBody>
      </p:sp>
      <p:graphicFrame>
        <p:nvGraphicFramePr>
          <p:cNvPr id="26" name="Picture Placeholder 7"/>
          <p:cNvGraphicFramePr>
            <a:graphicFrameLocks/>
          </p:cNvGraphicFramePr>
          <p:nvPr>
            <p:extLst>
              <p:ext uri="{D42A27DB-BD31-4B8C-83A1-F6EECF244321}">
                <p14:modId xmlns:p14="http://schemas.microsoft.com/office/powerpoint/2010/main" val="4260358137"/>
              </p:ext>
            </p:extLst>
          </p:nvPr>
        </p:nvGraphicFramePr>
        <p:xfrm>
          <a:off x="3134098" y="2363868"/>
          <a:ext cx="1517898" cy="1993061"/>
        </p:xfrm>
        <a:graphic>
          <a:graphicData uri="http://schemas.openxmlformats.org/drawingml/2006/chart">
            <c:chart xmlns:c="http://schemas.openxmlformats.org/drawingml/2006/chart" xmlns:r="http://schemas.openxmlformats.org/officeDocument/2006/relationships" r:id="rId2"/>
          </a:graphicData>
        </a:graphic>
      </p:graphicFrame>
      <p:sp>
        <p:nvSpPr>
          <p:cNvPr id="27" name="Title 1"/>
          <p:cNvSpPr txBox="1">
            <a:spLocks/>
          </p:cNvSpPr>
          <p:nvPr/>
        </p:nvSpPr>
        <p:spPr>
          <a:xfrm>
            <a:off x="3691544" y="2208539"/>
            <a:ext cx="50199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Age</a:t>
            </a:r>
            <a:endParaRPr lang="en-GB" sz="1000" b="1" dirty="0"/>
          </a:p>
        </p:txBody>
      </p:sp>
      <p:graphicFrame>
        <p:nvGraphicFramePr>
          <p:cNvPr id="28" name="Picture Placeholder 7"/>
          <p:cNvGraphicFramePr>
            <a:graphicFrameLocks/>
          </p:cNvGraphicFramePr>
          <p:nvPr>
            <p:extLst>
              <p:ext uri="{D42A27DB-BD31-4B8C-83A1-F6EECF244321}">
                <p14:modId xmlns:p14="http://schemas.microsoft.com/office/powerpoint/2010/main" val="4262231870"/>
              </p:ext>
            </p:extLst>
          </p:nvPr>
        </p:nvGraphicFramePr>
        <p:xfrm>
          <a:off x="1480457" y="2363868"/>
          <a:ext cx="1541137" cy="1993061"/>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1"/>
          <p:cNvSpPr txBox="1">
            <a:spLocks/>
          </p:cNvSpPr>
          <p:nvPr/>
        </p:nvSpPr>
        <p:spPr>
          <a:xfrm>
            <a:off x="1926843" y="2208539"/>
            <a:ext cx="67491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Gender</a:t>
            </a:r>
            <a:endParaRPr lang="en-GB" sz="1000" b="1" dirty="0"/>
          </a:p>
        </p:txBody>
      </p:sp>
      <p:graphicFrame>
        <p:nvGraphicFramePr>
          <p:cNvPr id="32" name="Picture Placeholder 7"/>
          <p:cNvGraphicFramePr>
            <a:graphicFrameLocks/>
          </p:cNvGraphicFramePr>
          <p:nvPr>
            <p:extLst>
              <p:ext uri="{D42A27DB-BD31-4B8C-83A1-F6EECF244321}">
                <p14:modId xmlns:p14="http://schemas.microsoft.com/office/powerpoint/2010/main" val="3662263153"/>
              </p:ext>
            </p:extLst>
          </p:nvPr>
        </p:nvGraphicFramePr>
        <p:xfrm>
          <a:off x="4746172" y="2374253"/>
          <a:ext cx="1611086" cy="1982675"/>
        </p:xfrm>
        <a:graphic>
          <a:graphicData uri="http://schemas.openxmlformats.org/drawingml/2006/chart">
            <c:chart xmlns:c="http://schemas.openxmlformats.org/drawingml/2006/chart" xmlns:r="http://schemas.openxmlformats.org/officeDocument/2006/relationships" r:id="rId4"/>
          </a:graphicData>
        </a:graphic>
      </p:graphicFrame>
      <p:sp>
        <p:nvSpPr>
          <p:cNvPr id="33" name="Title 1"/>
          <p:cNvSpPr txBox="1">
            <a:spLocks/>
          </p:cNvSpPr>
          <p:nvPr/>
        </p:nvSpPr>
        <p:spPr>
          <a:xfrm>
            <a:off x="5016137" y="2208539"/>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UK Arrival Mode</a:t>
            </a:r>
            <a:endParaRPr lang="en-GB" sz="1000" b="1" dirty="0"/>
          </a:p>
        </p:txBody>
      </p:sp>
      <p:cxnSp>
        <p:nvCxnSpPr>
          <p:cNvPr id="34" name="Straight Connector 33"/>
          <p:cNvCxnSpPr/>
          <p:nvPr/>
        </p:nvCxnSpPr>
        <p:spPr>
          <a:xfrm>
            <a:off x="3134098" y="2457477"/>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651996" y="2457477"/>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5" name="Chart 14"/>
          <p:cNvGraphicFramePr/>
          <p:nvPr>
            <p:extLst>
              <p:ext uri="{D42A27DB-BD31-4B8C-83A1-F6EECF244321}">
                <p14:modId xmlns:p14="http://schemas.microsoft.com/office/powerpoint/2010/main" val="3043781667"/>
              </p:ext>
            </p:extLst>
          </p:nvPr>
        </p:nvGraphicFramePr>
        <p:xfrm>
          <a:off x="330201" y="2525433"/>
          <a:ext cx="1081639" cy="112251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Picture Placeholder 7"/>
          <p:cNvGraphicFramePr>
            <a:graphicFrameLocks/>
          </p:cNvGraphicFramePr>
          <p:nvPr>
            <p:extLst>
              <p:ext uri="{D42A27DB-BD31-4B8C-83A1-F6EECF244321}">
                <p14:modId xmlns:p14="http://schemas.microsoft.com/office/powerpoint/2010/main" val="4289632868"/>
              </p:ext>
            </p:extLst>
          </p:nvPr>
        </p:nvGraphicFramePr>
        <p:xfrm>
          <a:off x="6618519" y="2374253"/>
          <a:ext cx="1624145" cy="2068775"/>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p:cNvSpPr txBox="1">
            <a:spLocks/>
          </p:cNvSpPr>
          <p:nvPr/>
        </p:nvSpPr>
        <p:spPr>
          <a:xfrm>
            <a:off x="6901543" y="2211200"/>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Duration</a:t>
            </a:r>
            <a:endParaRPr lang="en-GB" sz="1000" b="1" dirty="0"/>
          </a:p>
        </p:txBody>
      </p:sp>
      <p:cxnSp>
        <p:nvCxnSpPr>
          <p:cNvPr id="20" name="Straight Connector 19"/>
          <p:cNvCxnSpPr/>
          <p:nvPr/>
        </p:nvCxnSpPr>
        <p:spPr>
          <a:xfrm>
            <a:off x="6641909" y="2457477"/>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21" name="Picture Placeholder 7"/>
          <p:cNvGraphicFramePr>
            <a:graphicFrameLocks/>
          </p:cNvGraphicFramePr>
          <p:nvPr>
            <p:extLst>
              <p:ext uri="{D42A27DB-BD31-4B8C-83A1-F6EECF244321}">
                <p14:modId xmlns:p14="http://schemas.microsoft.com/office/powerpoint/2010/main" val="741025365"/>
              </p:ext>
            </p:extLst>
          </p:nvPr>
        </p:nvGraphicFramePr>
        <p:xfrm>
          <a:off x="1104212" y="4662416"/>
          <a:ext cx="4016428" cy="125939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Picture Placeholder 7"/>
          <p:cNvGraphicFramePr>
            <a:graphicFrameLocks/>
          </p:cNvGraphicFramePr>
          <p:nvPr>
            <p:extLst>
              <p:ext uri="{D42A27DB-BD31-4B8C-83A1-F6EECF244321}">
                <p14:modId xmlns:p14="http://schemas.microsoft.com/office/powerpoint/2010/main" val="1803089530"/>
              </p:ext>
            </p:extLst>
          </p:nvPr>
        </p:nvGraphicFramePr>
        <p:xfrm>
          <a:off x="5351417" y="4528367"/>
          <a:ext cx="1550126" cy="1914611"/>
        </p:xfrm>
        <a:graphic>
          <a:graphicData uri="http://schemas.openxmlformats.org/drawingml/2006/chart">
            <c:chart xmlns:c="http://schemas.openxmlformats.org/drawingml/2006/chart" xmlns:r="http://schemas.openxmlformats.org/officeDocument/2006/relationships" r:id="rId8"/>
          </a:graphicData>
        </a:graphic>
      </p:graphicFrame>
      <p:sp>
        <p:nvSpPr>
          <p:cNvPr id="23" name="Title 1"/>
          <p:cNvSpPr txBox="1">
            <a:spLocks/>
          </p:cNvSpPr>
          <p:nvPr/>
        </p:nvSpPr>
        <p:spPr>
          <a:xfrm>
            <a:off x="2601759" y="4522716"/>
            <a:ext cx="1210772"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Source Markets</a:t>
            </a:r>
            <a:endParaRPr lang="en-GB" sz="1000" b="1" dirty="0"/>
          </a:p>
        </p:txBody>
      </p:sp>
      <p:sp>
        <p:nvSpPr>
          <p:cNvPr id="24" name="Title 1"/>
          <p:cNvSpPr txBox="1">
            <a:spLocks/>
          </p:cNvSpPr>
          <p:nvPr/>
        </p:nvSpPr>
        <p:spPr>
          <a:xfrm>
            <a:off x="5686698" y="439694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Seasonality</a:t>
            </a:r>
            <a:endParaRPr lang="en-GB" sz="1000" b="1" dirty="0"/>
          </a:p>
        </p:txBody>
      </p:sp>
      <p:cxnSp>
        <p:nvCxnSpPr>
          <p:cNvPr id="25" name="Straight Connector 24"/>
          <p:cNvCxnSpPr/>
          <p:nvPr/>
        </p:nvCxnSpPr>
        <p:spPr>
          <a:xfrm>
            <a:off x="5248533" y="4582728"/>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181836" y="4582728"/>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31" name="Picture Placeholder 7"/>
          <p:cNvGraphicFramePr>
            <a:graphicFrameLocks/>
          </p:cNvGraphicFramePr>
          <p:nvPr>
            <p:extLst>
              <p:ext uri="{D42A27DB-BD31-4B8C-83A1-F6EECF244321}">
                <p14:modId xmlns:p14="http://schemas.microsoft.com/office/powerpoint/2010/main" val="267807839"/>
              </p:ext>
            </p:extLst>
          </p:nvPr>
        </p:nvGraphicFramePr>
        <p:xfrm>
          <a:off x="7245531" y="4556718"/>
          <a:ext cx="1593669" cy="1918335"/>
        </p:xfrm>
        <a:graphic>
          <a:graphicData uri="http://schemas.openxmlformats.org/drawingml/2006/chart">
            <c:chart xmlns:c="http://schemas.openxmlformats.org/drawingml/2006/chart" xmlns:r="http://schemas.openxmlformats.org/officeDocument/2006/relationships" r:id="rId9"/>
          </a:graphicData>
        </a:graphic>
      </p:graphicFrame>
      <p:sp>
        <p:nvSpPr>
          <p:cNvPr id="36" name="Title 1"/>
          <p:cNvSpPr txBox="1">
            <a:spLocks/>
          </p:cNvSpPr>
          <p:nvPr/>
        </p:nvSpPr>
        <p:spPr>
          <a:xfrm>
            <a:off x="7593873" y="4417018"/>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Type</a:t>
            </a:r>
            <a:endParaRPr lang="en-GB" sz="1000" b="1" dirty="0"/>
          </a:p>
        </p:txBody>
      </p:sp>
    </p:spTree>
    <p:extLst>
      <p:ext uri="{BB962C8B-B14F-4D97-AF65-F5344CB8AC3E}">
        <p14:creationId xmlns:p14="http://schemas.microsoft.com/office/powerpoint/2010/main" val="924739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GB" dirty="0" smtClean="0"/>
              <a:t>Introduction</a:t>
            </a:r>
            <a:endParaRPr lang="en-GB" dirty="0"/>
          </a:p>
        </p:txBody>
      </p:sp>
    </p:spTree>
    <p:extLst>
      <p:ext uri="{BB962C8B-B14F-4D97-AF65-F5344CB8AC3E}">
        <p14:creationId xmlns:p14="http://schemas.microsoft.com/office/powerpoint/2010/main" val="39611999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1" y="750146"/>
            <a:ext cx="8813799" cy="558801"/>
          </a:xfrm>
        </p:spPr>
        <p:txBody>
          <a:bodyPr/>
          <a:lstStyle/>
          <a:p>
            <a:r>
              <a:rPr lang="en-GB" sz="2100" dirty="0" smtClean="0"/>
              <a:t>Summary of overseas holiday ‘day trippers’ staying in SOUTH WEST</a:t>
            </a:r>
            <a:endParaRPr lang="en-GB" sz="2100" dirty="0"/>
          </a:p>
        </p:txBody>
      </p:sp>
      <p:sp>
        <p:nvSpPr>
          <p:cNvPr id="13" name="Text Placeholder 5"/>
          <p:cNvSpPr txBox="1">
            <a:spLocks/>
          </p:cNvSpPr>
          <p:nvPr/>
        </p:nvSpPr>
        <p:spPr>
          <a:xfrm>
            <a:off x="330201" y="1365682"/>
            <a:ext cx="8424992"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Overseas visitors who take day trips from places in the South West are significantly more likely than overseas day trippers as a whole to be aged 55+, arriving by private vehicle or coach (47% arrive via seaports*), staying for longer than 7 nights, from Germany and to be visiting during the summer July-September period.</a:t>
            </a:r>
          </a:p>
        </p:txBody>
      </p:sp>
      <p:sp>
        <p:nvSpPr>
          <p:cNvPr id="14" name="Text Placeholder 5"/>
          <p:cNvSpPr txBox="1">
            <a:spLocks/>
          </p:cNvSpPr>
          <p:nvPr/>
        </p:nvSpPr>
        <p:spPr>
          <a:xfrm>
            <a:off x="330201" y="2207299"/>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sp>
        <p:nvSpPr>
          <p:cNvPr id="16" name="Text Placeholder 6"/>
          <p:cNvSpPr>
            <a:spLocks noGrp="1"/>
          </p:cNvSpPr>
          <p:nvPr>
            <p:ph type="body" sz="quarter" idx="13"/>
          </p:nvPr>
        </p:nvSpPr>
        <p:spPr>
          <a:xfrm>
            <a:off x="685796" y="6396162"/>
            <a:ext cx="6044518" cy="408156"/>
          </a:xfrm>
        </p:spPr>
        <p:txBody>
          <a:bodyPr/>
          <a:lstStyle/>
          <a:p>
            <a:r>
              <a:rPr lang="en-GB" sz="1000" dirty="0" smtClean="0"/>
              <a:t>Day trip market size &amp; profile</a:t>
            </a:r>
          </a:p>
          <a:p>
            <a:r>
              <a:rPr lang="en-GB" sz="900" i="1" dirty="0"/>
              <a:t>*NB. This data is from the data tables and included in the commentary as useful context</a:t>
            </a:r>
          </a:p>
          <a:p>
            <a:endParaRPr lang="en-GB" sz="1000" dirty="0"/>
          </a:p>
        </p:txBody>
      </p:sp>
      <p:graphicFrame>
        <p:nvGraphicFramePr>
          <p:cNvPr id="26" name="Picture Placeholder 7"/>
          <p:cNvGraphicFramePr>
            <a:graphicFrameLocks/>
          </p:cNvGraphicFramePr>
          <p:nvPr>
            <p:extLst>
              <p:ext uri="{D42A27DB-BD31-4B8C-83A1-F6EECF244321}">
                <p14:modId xmlns:p14="http://schemas.microsoft.com/office/powerpoint/2010/main" val="2495834254"/>
              </p:ext>
            </p:extLst>
          </p:nvPr>
        </p:nvGraphicFramePr>
        <p:xfrm>
          <a:off x="3134098" y="2349354"/>
          <a:ext cx="1517898" cy="1993061"/>
        </p:xfrm>
        <a:graphic>
          <a:graphicData uri="http://schemas.openxmlformats.org/drawingml/2006/chart">
            <c:chart xmlns:c="http://schemas.openxmlformats.org/drawingml/2006/chart" xmlns:r="http://schemas.openxmlformats.org/officeDocument/2006/relationships" r:id="rId2"/>
          </a:graphicData>
        </a:graphic>
      </p:graphicFrame>
      <p:sp>
        <p:nvSpPr>
          <p:cNvPr id="27" name="Title 1"/>
          <p:cNvSpPr txBox="1">
            <a:spLocks/>
          </p:cNvSpPr>
          <p:nvPr/>
        </p:nvSpPr>
        <p:spPr>
          <a:xfrm>
            <a:off x="3691544" y="2194025"/>
            <a:ext cx="50199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Age</a:t>
            </a:r>
            <a:endParaRPr lang="en-GB" sz="1000" b="1" dirty="0"/>
          </a:p>
        </p:txBody>
      </p:sp>
      <p:graphicFrame>
        <p:nvGraphicFramePr>
          <p:cNvPr id="28" name="Picture Placeholder 7"/>
          <p:cNvGraphicFramePr>
            <a:graphicFrameLocks/>
          </p:cNvGraphicFramePr>
          <p:nvPr>
            <p:extLst>
              <p:ext uri="{D42A27DB-BD31-4B8C-83A1-F6EECF244321}">
                <p14:modId xmlns:p14="http://schemas.microsoft.com/office/powerpoint/2010/main" val="3459300113"/>
              </p:ext>
            </p:extLst>
          </p:nvPr>
        </p:nvGraphicFramePr>
        <p:xfrm>
          <a:off x="1480457" y="2349354"/>
          <a:ext cx="1541137" cy="1993061"/>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1"/>
          <p:cNvSpPr txBox="1">
            <a:spLocks/>
          </p:cNvSpPr>
          <p:nvPr/>
        </p:nvSpPr>
        <p:spPr>
          <a:xfrm>
            <a:off x="1926843" y="2194025"/>
            <a:ext cx="67491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Gender</a:t>
            </a:r>
            <a:endParaRPr lang="en-GB" sz="1000" b="1" dirty="0"/>
          </a:p>
        </p:txBody>
      </p:sp>
      <p:graphicFrame>
        <p:nvGraphicFramePr>
          <p:cNvPr id="32" name="Picture Placeholder 7"/>
          <p:cNvGraphicFramePr>
            <a:graphicFrameLocks/>
          </p:cNvGraphicFramePr>
          <p:nvPr>
            <p:extLst>
              <p:ext uri="{D42A27DB-BD31-4B8C-83A1-F6EECF244321}">
                <p14:modId xmlns:p14="http://schemas.microsoft.com/office/powerpoint/2010/main" val="4216855762"/>
              </p:ext>
            </p:extLst>
          </p:nvPr>
        </p:nvGraphicFramePr>
        <p:xfrm>
          <a:off x="4746172" y="2359739"/>
          <a:ext cx="1611086" cy="1982675"/>
        </p:xfrm>
        <a:graphic>
          <a:graphicData uri="http://schemas.openxmlformats.org/drawingml/2006/chart">
            <c:chart xmlns:c="http://schemas.openxmlformats.org/drawingml/2006/chart" xmlns:r="http://schemas.openxmlformats.org/officeDocument/2006/relationships" r:id="rId4"/>
          </a:graphicData>
        </a:graphic>
      </p:graphicFrame>
      <p:sp>
        <p:nvSpPr>
          <p:cNvPr id="33" name="Title 1"/>
          <p:cNvSpPr txBox="1">
            <a:spLocks/>
          </p:cNvSpPr>
          <p:nvPr/>
        </p:nvSpPr>
        <p:spPr>
          <a:xfrm>
            <a:off x="5016137" y="2194025"/>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UK Arrival Mode</a:t>
            </a:r>
            <a:endParaRPr lang="en-GB" sz="1000" b="1" dirty="0"/>
          </a:p>
        </p:txBody>
      </p:sp>
      <p:cxnSp>
        <p:nvCxnSpPr>
          <p:cNvPr id="34" name="Straight Connector 33"/>
          <p:cNvCxnSpPr/>
          <p:nvPr/>
        </p:nvCxnSpPr>
        <p:spPr>
          <a:xfrm>
            <a:off x="3134098" y="2442963"/>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651996" y="2442963"/>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5" name="Chart 14"/>
          <p:cNvGraphicFramePr/>
          <p:nvPr>
            <p:extLst>
              <p:ext uri="{D42A27DB-BD31-4B8C-83A1-F6EECF244321}">
                <p14:modId xmlns:p14="http://schemas.microsoft.com/office/powerpoint/2010/main" val="1186840087"/>
              </p:ext>
            </p:extLst>
          </p:nvPr>
        </p:nvGraphicFramePr>
        <p:xfrm>
          <a:off x="330201" y="2510919"/>
          <a:ext cx="1081639" cy="112251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Picture Placeholder 7"/>
          <p:cNvGraphicFramePr>
            <a:graphicFrameLocks/>
          </p:cNvGraphicFramePr>
          <p:nvPr>
            <p:extLst>
              <p:ext uri="{D42A27DB-BD31-4B8C-83A1-F6EECF244321}">
                <p14:modId xmlns:p14="http://schemas.microsoft.com/office/powerpoint/2010/main" val="2772820199"/>
              </p:ext>
            </p:extLst>
          </p:nvPr>
        </p:nvGraphicFramePr>
        <p:xfrm>
          <a:off x="6618519" y="2359739"/>
          <a:ext cx="1624145" cy="2068775"/>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p:cNvSpPr txBox="1">
            <a:spLocks/>
          </p:cNvSpPr>
          <p:nvPr/>
        </p:nvSpPr>
        <p:spPr>
          <a:xfrm>
            <a:off x="6901543" y="2196686"/>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Duration</a:t>
            </a:r>
            <a:endParaRPr lang="en-GB" sz="1000" b="1" dirty="0"/>
          </a:p>
        </p:txBody>
      </p:sp>
      <p:cxnSp>
        <p:nvCxnSpPr>
          <p:cNvPr id="20" name="Straight Connector 19"/>
          <p:cNvCxnSpPr/>
          <p:nvPr/>
        </p:nvCxnSpPr>
        <p:spPr>
          <a:xfrm>
            <a:off x="6641909" y="2442963"/>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21" name="Picture Placeholder 7"/>
          <p:cNvGraphicFramePr>
            <a:graphicFrameLocks/>
          </p:cNvGraphicFramePr>
          <p:nvPr>
            <p:extLst>
              <p:ext uri="{D42A27DB-BD31-4B8C-83A1-F6EECF244321}">
                <p14:modId xmlns:p14="http://schemas.microsoft.com/office/powerpoint/2010/main" val="196015557"/>
              </p:ext>
            </p:extLst>
          </p:nvPr>
        </p:nvGraphicFramePr>
        <p:xfrm>
          <a:off x="1104212" y="4647902"/>
          <a:ext cx="4016428" cy="125939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Picture Placeholder 7"/>
          <p:cNvGraphicFramePr>
            <a:graphicFrameLocks/>
          </p:cNvGraphicFramePr>
          <p:nvPr>
            <p:extLst>
              <p:ext uri="{D42A27DB-BD31-4B8C-83A1-F6EECF244321}">
                <p14:modId xmlns:p14="http://schemas.microsoft.com/office/powerpoint/2010/main" val="1271320268"/>
              </p:ext>
            </p:extLst>
          </p:nvPr>
        </p:nvGraphicFramePr>
        <p:xfrm>
          <a:off x="5351417" y="4513853"/>
          <a:ext cx="1550126" cy="1914611"/>
        </p:xfrm>
        <a:graphic>
          <a:graphicData uri="http://schemas.openxmlformats.org/drawingml/2006/chart">
            <c:chart xmlns:c="http://schemas.openxmlformats.org/drawingml/2006/chart" xmlns:r="http://schemas.openxmlformats.org/officeDocument/2006/relationships" r:id="rId8"/>
          </a:graphicData>
        </a:graphic>
      </p:graphicFrame>
      <p:sp>
        <p:nvSpPr>
          <p:cNvPr id="23" name="Title 1"/>
          <p:cNvSpPr txBox="1">
            <a:spLocks/>
          </p:cNvSpPr>
          <p:nvPr/>
        </p:nvSpPr>
        <p:spPr>
          <a:xfrm>
            <a:off x="2601759" y="4508202"/>
            <a:ext cx="1210772"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Source Markets</a:t>
            </a:r>
            <a:endParaRPr lang="en-GB" sz="1000" b="1" dirty="0"/>
          </a:p>
        </p:txBody>
      </p:sp>
      <p:sp>
        <p:nvSpPr>
          <p:cNvPr id="24" name="Title 1"/>
          <p:cNvSpPr txBox="1">
            <a:spLocks/>
          </p:cNvSpPr>
          <p:nvPr/>
        </p:nvSpPr>
        <p:spPr>
          <a:xfrm>
            <a:off x="5686698" y="4382427"/>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Seasonality</a:t>
            </a:r>
            <a:endParaRPr lang="en-GB" sz="1000" b="1" dirty="0"/>
          </a:p>
        </p:txBody>
      </p:sp>
      <p:cxnSp>
        <p:nvCxnSpPr>
          <p:cNvPr id="25" name="Straight Connector 24"/>
          <p:cNvCxnSpPr/>
          <p:nvPr/>
        </p:nvCxnSpPr>
        <p:spPr>
          <a:xfrm>
            <a:off x="5248533" y="456821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181836" y="456821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31" name="Picture Placeholder 7"/>
          <p:cNvGraphicFramePr>
            <a:graphicFrameLocks/>
          </p:cNvGraphicFramePr>
          <p:nvPr>
            <p:extLst>
              <p:ext uri="{D42A27DB-BD31-4B8C-83A1-F6EECF244321}">
                <p14:modId xmlns:p14="http://schemas.microsoft.com/office/powerpoint/2010/main" val="3349482625"/>
              </p:ext>
            </p:extLst>
          </p:nvPr>
        </p:nvGraphicFramePr>
        <p:xfrm>
          <a:off x="7245531" y="4542204"/>
          <a:ext cx="1593669" cy="1918335"/>
        </p:xfrm>
        <a:graphic>
          <a:graphicData uri="http://schemas.openxmlformats.org/drawingml/2006/chart">
            <c:chart xmlns:c="http://schemas.openxmlformats.org/drawingml/2006/chart" xmlns:r="http://schemas.openxmlformats.org/officeDocument/2006/relationships" r:id="rId9"/>
          </a:graphicData>
        </a:graphic>
      </p:graphicFrame>
      <p:sp>
        <p:nvSpPr>
          <p:cNvPr id="36" name="Title 1"/>
          <p:cNvSpPr txBox="1">
            <a:spLocks/>
          </p:cNvSpPr>
          <p:nvPr/>
        </p:nvSpPr>
        <p:spPr>
          <a:xfrm>
            <a:off x="7593873" y="4402504"/>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Type</a:t>
            </a:r>
            <a:endParaRPr lang="en-GB" sz="1000" b="1" dirty="0"/>
          </a:p>
        </p:txBody>
      </p:sp>
    </p:spTree>
    <p:extLst>
      <p:ext uri="{BB962C8B-B14F-4D97-AF65-F5344CB8AC3E}">
        <p14:creationId xmlns:p14="http://schemas.microsoft.com/office/powerpoint/2010/main" val="2359968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1" y="750146"/>
            <a:ext cx="8813799" cy="558801"/>
          </a:xfrm>
        </p:spPr>
        <p:txBody>
          <a:bodyPr/>
          <a:lstStyle/>
          <a:p>
            <a:r>
              <a:rPr lang="en-GB" sz="2100" dirty="0" smtClean="0"/>
              <a:t>Summary of overseas holiday ‘day trippers’ staying in NORTH WEST</a:t>
            </a:r>
            <a:endParaRPr lang="en-GB" sz="2100" dirty="0"/>
          </a:p>
        </p:txBody>
      </p:sp>
      <p:sp>
        <p:nvSpPr>
          <p:cNvPr id="13" name="Text Placeholder 5"/>
          <p:cNvSpPr txBox="1">
            <a:spLocks/>
          </p:cNvSpPr>
          <p:nvPr/>
        </p:nvSpPr>
        <p:spPr>
          <a:xfrm>
            <a:off x="330201" y="1353755"/>
            <a:ext cx="8424992"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Overseas visitors who take day trips from places in the North West are significantly more likely than overseas day trippers as a whole to be male, younger, arriving by air (47% arrive at Manchester Airport and 15% at Liverpool Airport), be staying for longer than 14 nights, be from countries other than the core target markets and be organising their trip independently.</a:t>
            </a:r>
          </a:p>
        </p:txBody>
      </p:sp>
      <p:sp>
        <p:nvSpPr>
          <p:cNvPr id="14" name="Text Placeholder 5"/>
          <p:cNvSpPr txBox="1">
            <a:spLocks/>
          </p:cNvSpPr>
          <p:nvPr/>
        </p:nvSpPr>
        <p:spPr>
          <a:xfrm>
            <a:off x="330201" y="2208815"/>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sp>
        <p:nvSpPr>
          <p:cNvPr id="16" name="Text Placeholder 6"/>
          <p:cNvSpPr>
            <a:spLocks noGrp="1"/>
          </p:cNvSpPr>
          <p:nvPr>
            <p:ph type="body" sz="quarter" idx="13"/>
          </p:nvPr>
        </p:nvSpPr>
        <p:spPr>
          <a:xfrm>
            <a:off x="685796" y="6396162"/>
            <a:ext cx="2440301" cy="274638"/>
          </a:xfrm>
        </p:spPr>
        <p:txBody>
          <a:bodyPr/>
          <a:lstStyle/>
          <a:p>
            <a:r>
              <a:rPr lang="en-GB" sz="1000" dirty="0" smtClean="0"/>
              <a:t>Day trip market size &amp; profile</a:t>
            </a:r>
            <a:endParaRPr lang="en-GB" sz="1000" dirty="0"/>
          </a:p>
        </p:txBody>
      </p:sp>
      <p:graphicFrame>
        <p:nvGraphicFramePr>
          <p:cNvPr id="26" name="Picture Placeholder 7"/>
          <p:cNvGraphicFramePr>
            <a:graphicFrameLocks/>
          </p:cNvGraphicFramePr>
          <p:nvPr>
            <p:extLst>
              <p:ext uri="{D42A27DB-BD31-4B8C-83A1-F6EECF244321}">
                <p14:modId xmlns:p14="http://schemas.microsoft.com/office/powerpoint/2010/main" val="3116022967"/>
              </p:ext>
            </p:extLst>
          </p:nvPr>
        </p:nvGraphicFramePr>
        <p:xfrm>
          <a:off x="3134098" y="2349354"/>
          <a:ext cx="1517898" cy="1993061"/>
        </p:xfrm>
        <a:graphic>
          <a:graphicData uri="http://schemas.openxmlformats.org/drawingml/2006/chart">
            <c:chart xmlns:c="http://schemas.openxmlformats.org/drawingml/2006/chart" xmlns:r="http://schemas.openxmlformats.org/officeDocument/2006/relationships" r:id="rId2"/>
          </a:graphicData>
        </a:graphic>
      </p:graphicFrame>
      <p:sp>
        <p:nvSpPr>
          <p:cNvPr id="27" name="Title 1"/>
          <p:cNvSpPr txBox="1">
            <a:spLocks/>
          </p:cNvSpPr>
          <p:nvPr/>
        </p:nvSpPr>
        <p:spPr>
          <a:xfrm>
            <a:off x="3691544" y="2194025"/>
            <a:ext cx="50199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Age</a:t>
            </a:r>
            <a:endParaRPr lang="en-GB" sz="1000" b="1" dirty="0"/>
          </a:p>
        </p:txBody>
      </p:sp>
      <p:graphicFrame>
        <p:nvGraphicFramePr>
          <p:cNvPr id="28" name="Picture Placeholder 7"/>
          <p:cNvGraphicFramePr>
            <a:graphicFrameLocks/>
          </p:cNvGraphicFramePr>
          <p:nvPr>
            <p:extLst>
              <p:ext uri="{D42A27DB-BD31-4B8C-83A1-F6EECF244321}">
                <p14:modId xmlns:p14="http://schemas.microsoft.com/office/powerpoint/2010/main" val="4271295837"/>
              </p:ext>
            </p:extLst>
          </p:nvPr>
        </p:nvGraphicFramePr>
        <p:xfrm>
          <a:off x="1480457" y="2349354"/>
          <a:ext cx="1541137" cy="1993061"/>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1"/>
          <p:cNvSpPr txBox="1">
            <a:spLocks/>
          </p:cNvSpPr>
          <p:nvPr/>
        </p:nvSpPr>
        <p:spPr>
          <a:xfrm>
            <a:off x="1926843" y="2194025"/>
            <a:ext cx="67491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Gender</a:t>
            </a:r>
            <a:endParaRPr lang="en-GB" sz="1000" b="1" dirty="0"/>
          </a:p>
        </p:txBody>
      </p:sp>
      <p:graphicFrame>
        <p:nvGraphicFramePr>
          <p:cNvPr id="32" name="Picture Placeholder 7"/>
          <p:cNvGraphicFramePr>
            <a:graphicFrameLocks/>
          </p:cNvGraphicFramePr>
          <p:nvPr>
            <p:extLst>
              <p:ext uri="{D42A27DB-BD31-4B8C-83A1-F6EECF244321}">
                <p14:modId xmlns:p14="http://schemas.microsoft.com/office/powerpoint/2010/main" val="1795749063"/>
              </p:ext>
            </p:extLst>
          </p:nvPr>
        </p:nvGraphicFramePr>
        <p:xfrm>
          <a:off x="4746172" y="2359739"/>
          <a:ext cx="1611086" cy="1982675"/>
        </p:xfrm>
        <a:graphic>
          <a:graphicData uri="http://schemas.openxmlformats.org/drawingml/2006/chart">
            <c:chart xmlns:c="http://schemas.openxmlformats.org/drawingml/2006/chart" xmlns:r="http://schemas.openxmlformats.org/officeDocument/2006/relationships" r:id="rId4"/>
          </a:graphicData>
        </a:graphic>
      </p:graphicFrame>
      <p:sp>
        <p:nvSpPr>
          <p:cNvPr id="33" name="Title 1"/>
          <p:cNvSpPr txBox="1">
            <a:spLocks/>
          </p:cNvSpPr>
          <p:nvPr/>
        </p:nvSpPr>
        <p:spPr>
          <a:xfrm>
            <a:off x="5016137" y="2194025"/>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UK Arrival Mode</a:t>
            </a:r>
            <a:endParaRPr lang="en-GB" sz="1000" b="1" dirty="0"/>
          </a:p>
        </p:txBody>
      </p:sp>
      <p:cxnSp>
        <p:nvCxnSpPr>
          <p:cNvPr id="34" name="Straight Connector 33"/>
          <p:cNvCxnSpPr/>
          <p:nvPr/>
        </p:nvCxnSpPr>
        <p:spPr>
          <a:xfrm>
            <a:off x="3134098" y="2442963"/>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651996" y="2442963"/>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5" name="Chart 14"/>
          <p:cNvGraphicFramePr/>
          <p:nvPr>
            <p:extLst>
              <p:ext uri="{D42A27DB-BD31-4B8C-83A1-F6EECF244321}">
                <p14:modId xmlns:p14="http://schemas.microsoft.com/office/powerpoint/2010/main" val="3683248294"/>
              </p:ext>
            </p:extLst>
          </p:nvPr>
        </p:nvGraphicFramePr>
        <p:xfrm>
          <a:off x="330201" y="2510919"/>
          <a:ext cx="1081639" cy="112251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Picture Placeholder 7"/>
          <p:cNvGraphicFramePr>
            <a:graphicFrameLocks/>
          </p:cNvGraphicFramePr>
          <p:nvPr>
            <p:extLst>
              <p:ext uri="{D42A27DB-BD31-4B8C-83A1-F6EECF244321}">
                <p14:modId xmlns:p14="http://schemas.microsoft.com/office/powerpoint/2010/main" val="2406992847"/>
              </p:ext>
            </p:extLst>
          </p:nvPr>
        </p:nvGraphicFramePr>
        <p:xfrm>
          <a:off x="6618519" y="2359739"/>
          <a:ext cx="1624145" cy="2068775"/>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p:cNvSpPr txBox="1">
            <a:spLocks/>
          </p:cNvSpPr>
          <p:nvPr/>
        </p:nvSpPr>
        <p:spPr>
          <a:xfrm>
            <a:off x="6901543" y="2196686"/>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Duration</a:t>
            </a:r>
            <a:endParaRPr lang="en-GB" sz="1000" b="1" dirty="0"/>
          </a:p>
        </p:txBody>
      </p:sp>
      <p:cxnSp>
        <p:nvCxnSpPr>
          <p:cNvPr id="20" name="Straight Connector 19"/>
          <p:cNvCxnSpPr/>
          <p:nvPr/>
        </p:nvCxnSpPr>
        <p:spPr>
          <a:xfrm>
            <a:off x="6641909" y="2442963"/>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21" name="Picture Placeholder 7"/>
          <p:cNvGraphicFramePr>
            <a:graphicFrameLocks/>
          </p:cNvGraphicFramePr>
          <p:nvPr>
            <p:extLst>
              <p:ext uri="{D42A27DB-BD31-4B8C-83A1-F6EECF244321}">
                <p14:modId xmlns:p14="http://schemas.microsoft.com/office/powerpoint/2010/main" val="3367283288"/>
              </p:ext>
            </p:extLst>
          </p:nvPr>
        </p:nvGraphicFramePr>
        <p:xfrm>
          <a:off x="1104212" y="4647902"/>
          <a:ext cx="4016428" cy="125939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Picture Placeholder 7"/>
          <p:cNvGraphicFramePr>
            <a:graphicFrameLocks/>
          </p:cNvGraphicFramePr>
          <p:nvPr>
            <p:extLst>
              <p:ext uri="{D42A27DB-BD31-4B8C-83A1-F6EECF244321}">
                <p14:modId xmlns:p14="http://schemas.microsoft.com/office/powerpoint/2010/main" val="276727653"/>
              </p:ext>
            </p:extLst>
          </p:nvPr>
        </p:nvGraphicFramePr>
        <p:xfrm>
          <a:off x="5351417" y="4513853"/>
          <a:ext cx="1550126" cy="1914611"/>
        </p:xfrm>
        <a:graphic>
          <a:graphicData uri="http://schemas.openxmlformats.org/drawingml/2006/chart">
            <c:chart xmlns:c="http://schemas.openxmlformats.org/drawingml/2006/chart" xmlns:r="http://schemas.openxmlformats.org/officeDocument/2006/relationships" r:id="rId8"/>
          </a:graphicData>
        </a:graphic>
      </p:graphicFrame>
      <p:sp>
        <p:nvSpPr>
          <p:cNvPr id="23" name="Title 1"/>
          <p:cNvSpPr txBox="1">
            <a:spLocks/>
          </p:cNvSpPr>
          <p:nvPr/>
        </p:nvSpPr>
        <p:spPr>
          <a:xfrm>
            <a:off x="2601759" y="4508202"/>
            <a:ext cx="1210772"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Source Markets</a:t>
            </a:r>
            <a:endParaRPr lang="en-GB" sz="1000" b="1" dirty="0"/>
          </a:p>
        </p:txBody>
      </p:sp>
      <p:sp>
        <p:nvSpPr>
          <p:cNvPr id="24" name="Title 1"/>
          <p:cNvSpPr txBox="1">
            <a:spLocks/>
          </p:cNvSpPr>
          <p:nvPr/>
        </p:nvSpPr>
        <p:spPr>
          <a:xfrm>
            <a:off x="5686698" y="4382427"/>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Seasonality</a:t>
            </a:r>
            <a:endParaRPr lang="en-GB" sz="1000" b="1" dirty="0"/>
          </a:p>
        </p:txBody>
      </p:sp>
      <p:cxnSp>
        <p:nvCxnSpPr>
          <p:cNvPr id="25" name="Straight Connector 24"/>
          <p:cNvCxnSpPr/>
          <p:nvPr/>
        </p:nvCxnSpPr>
        <p:spPr>
          <a:xfrm>
            <a:off x="5248533" y="456821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181836" y="456821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31" name="Picture Placeholder 7"/>
          <p:cNvGraphicFramePr>
            <a:graphicFrameLocks/>
          </p:cNvGraphicFramePr>
          <p:nvPr>
            <p:extLst>
              <p:ext uri="{D42A27DB-BD31-4B8C-83A1-F6EECF244321}">
                <p14:modId xmlns:p14="http://schemas.microsoft.com/office/powerpoint/2010/main" val="4171964681"/>
              </p:ext>
            </p:extLst>
          </p:nvPr>
        </p:nvGraphicFramePr>
        <p:xfrm>
          <a:off x="7245531" y="4542204"/>
          <a:ext cx="1593669" cy="1918335"/>
        </p:xfrm>
        <a:graphic>
          <a:graphicData uri="http://schemas.openxmlformats.org/drawingml/2006/chart">
            <c:chart xmlns:c="http://schemas.openxmlformats.org/drawingml/2006/chart" xmlns:r="http://schemas.openxmlformats.org/officeDocument/2006/relationships" r:id="rId9"/>
          </a:graphicData>
        </a:graphic>
      </p:graphicFrame>
      <p:sp>
        <p:nvSpPr>
          <p:cNvPr id="36" name="Title 1"/>
          <p:cNvSpPr txBox="1">
            <a:spLocks/>
          </p:cNvSpPr>
          <p:nvPr/>
        </p:nvSpPr>
        <p:spPr>
          <a:xfrm>
            <a:off x="7593873" y="4402504"/>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Type</a:t>
            </a:r>
            <a:endParaRPr lang="en-GB" sz="1000" b="1" dirty="0"/>
          </a:p>
        </p:txBody>
      </p:sp>
      <p:sp>
        <p:nvSpPr>
          <p:cNvPr id="37" name="Text Placeholder 5"/>
          <p:cNvSpPr txBox="1">
            <a:spLocks/>
          </p:cNvSpPr>
          <p:nvPr/>
        </p:nvSpPr>
        <p:spPr>
          <a:xfrm>
            <a:off x="335275" y="1048049"/>
            <a:ext cx="2790822" cy="2608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chemeClr val="accent2"/>
                </a:solidFill>
              </a:rPr>
              <a:t>Caution:  Small regional base size (186 respondents)</a:t>
            </a:r>
            <a:endParaRPr lang="en-GB" sz="800" dirty="0">
              <a:solidFill>
                <a:schemeClr val="accent2"/>
              </a:solidFill>
            </a:endParaRPr>
          </a:p>
        </p:txBody>
      </p:sp>
    </p:spTree>
    <p:extLst>
      <p:ext uri="{BB962C8B-B14F-4D97-AF65-F5344CB8AC3E}">
        <p14:creationId xmlns:p14="http://schemas.microsoft.com/office/powerpoint/2010/main" val="38189522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1" y="750146"/>
            <a:ext cx="8813799" cy="558801"/>
          </a:xfrm>
        </p:spPr>
        <p:txBody>
          <a:bodyPr/>
          <a:lstStyle/>
          <a:p>
            <a:r>
              <a:rPr lang="en-GB" sz="2100" dirty="0" smtClean="0"/>
              <a:t>Summary of overseas holiday ‘day trippers’ staying in the EAST</a:t>
            </a:r>
            <a:endParaRPr lang="en-GB" sz="2100" dirty="0"/>
          </a:p>
        </p:txBody>
      </p:sp>
      <p:sp>
        <p:nvSpPr>
          <p:cNvPr id="13" name="Text Placeholder 5"/>
          <p:cNvSpPr txBox="1">
            <a:spLocks/>
          </p:cNvSpPr>
          <p:nvPr/>
        </p:nvSpPr>
        <p:spPr>
          <a:xfrm>
            <a:off x="330201" y="1365656"/>
            <a:ext cx="8424992"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Overseas visitors who take day trips from places in the East of England are more likely than overseas day trippers as a whole to be older, arrive by coach (29% arrive via a seaport*), staying for over 14 nights, and visiting during the winter months.  They are significantly more likely to be from the Netherlands.</a:t>
            </a:r>
          </a:p>
        </p:txBody>
      </p:sp>
      <p:sp>
        <p:nvSpPr>
          <p:cNvPr id="14" name="Text Placeholder 5"/>
          <p:cNvSpPr txBox="1">
            <a:spLocks/>
          </p:cNvSpPr>
          <p:nvPr/>
        </p:nvSpPr>
        <p:spPr>
          <a:xfrm>
            <a:off x="330201" y="2208815"/>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graphicFrame>
        <p:nvGraphicFramePr>
          <p:cNvPr id="26" name="Picture Placeholder 7"/>
          <p:cNvGraphicFramePr>
            <a:graphicFrameLocks/>
          </p:cNvGraphicFramePr>
          <p:nvPr>
            <p:extLst>
              <p:ext uri="{D42A27DB-BD31-4B8C-83A1-F6EECF244321}">
                <p14:modId xmlns:p14="http://schemas.microsoft.com/office/powerpoint/2010/main" val="2982504997"/>
              </p:ext>
            </p:extLst>
          </p:nvPr>
        </p:nvGraphicFramePr>
        <p:xfrm>
          <a:off x="3134098" y="2349354"/>
          <a:ext cx="1517898" cy="1993061"/>
        </p:xfrm>
        <a:graphic>
          <a:graphicData uri="http://schemas.openxmlformats.org/drawingml/2006/chart">
            <c:chart xmlns:c="http://schemas.openxmlformats.org/drawingml/2006/chart" xmlns:r="http://schemas.openxmlformats.org/officeDocument/2006/relationships" r:id="rId2"/>
          </a:graphicData>
        </a:graphic>
      </p:graphicFrame>
      <p:sp>
        <p:nvSpPr>
          <p:cNvPr id="27" name="Title 1"/>
          <p:cNvSpPr txBox="1">
            <a:spLocks/>
          </p:cNvSpPr>
          <p:nvPr/>
        </p:nvSpPr>
        <p:spPr>
          <a:xfrm>
            <a:off x="3691544" y="2194025"/>
            <a:ext cx="50199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Age</a:t>
            </a:r>
            <a:endParaRPr lang="en-GB" sz="1000" b="1" dirty="0"/>
          </a:p>
        </p:txBody>
      </p:sp>
      <p:graphicFrame>
        <p:nvGraphicFramePr>
          <p:cNvPr id="28" name="Picture Placeholder 7"/>
          <p:cNvGraphicFramePr>
            <a:graphicFrameLocks/>
          </p:cNvGraphicFramePr>
          <p:nvPr>
            <p:extLst>
              <p:ext uri="{D42A27DB-BD31-4B8C-83A1-F6EECF244321}">
                <p14:modId xmlns:p14="http://schemas.microsoft.com/office/powerpoint/2010/main" val="2283885190"/>
              </p:ext>
            </p:extLst>
          </p:nvPr>
        </p:nvGraphicFramePr>
        <p:xfrm>
          <a:off x="1480457" y="2349354"/>
          <a:ext cx="1541137" cy="1993061"/>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1"/>
          <p:cNvSpPr txBox="1">
            <a:spLocks/>
          </p:cNvSpPr>
          <p:nvPr/>
        </p:nvSpPr>
        <p:spPr>
          <a:xfrm>
            <a:off x="1926843" y="2194025"/>
            <a:ext cx="67491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Gender</a:t>
            </a:r>
            <a:endParaRPr lang="en-GB" sz="1000" b="1" dirty="0"/>
          </a:p>
        </p:txBody>
      </p:sp>
      <p:graphicFrame>
        <p:nvGraphicFramePr>
          <p:cNvPr id="32" name="Picture Placeholder 7"/>
          <p:cNvGraphicFramePr>
            <a:graphicFrameLocks/>
          </p:cNvGraphicFramePr>
          <p:nvPr>
            <p:extLst>
              <p:ext uri="{D42A27DB-BD31-4B8C-83A1-F6EECF244321}">
                <p14:modId xmlns:p14="http://schemas.microsoft.com/office/powerpoint/2010/main" val="1457339438"/>
              </p:ext>
            </p:extLst>
          </p:nvPr>
        </p:nvGraphicFramePr>
        <p:xfrm>
          <a:off x="4746172" y="2359739"/>
          <a:ext cx="1611086" cy="1982675"/>
        </p:xfrm>
        <a:graphic>
          <a:graphicData uri="http://schemas.openxmlformats.org/drawingml/2006/chart">
            <c:chart xmlns:c="http://schemas.openxmlformats.org/drawingml/2006/chart" xmlns:r="http://schemas.openxmlformats.org/officeDocument/2006/relationships" r:id="rId4"/>
          </a:graphicData>
        </a:graphic>
      </p:graphicFrame>
      <p:sp>
        <p:nvSpPr>
          <p:cNvPr id="33" name="Title 1"/>
          <p:cNvSpPr txBox="1">
            <a:spLocks/>
          </p:cNvSpPr>
          <p:nvPr/>
        </p:nvSpPr>
        <p:spPr>
          <a:xfrm>
            <a:off x="5016137" y="2194025"/>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UK Arrival Mode</a:t>
            </a:r>
            <a:endParaRPr lang="en-GB" sz="1000" b="1" dirty="0"/>
          </a:p>
        </p:txBody>
      </p:sp>
      <p:cxnSp>
        <p:nvCxnSpPr>
          <p:cNvPr id="34" name="Straight Connector 33"/>
          <p:cNvCxnSpPr/>
          <p:nvPr/>
        </p:nvCxnSpPr>
        <p:spPr>
          <a:xfrm>
            <a:off x="3134098" y="2442963"/>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651996" y="2442963"/>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5" name="Chart 14"/>
          <p:cNvGraphicFramePr/>
          <p:nvPr>
            <p:extLst>
              <p:ext uri="{D42A27DB-BD31-4B8C-83A1-F6EECF244321}">
                <p14:modId xmlns:p14="http://schemas.microsoft.com/office/powerpoint/2010/main" val="1351534520"/>
              </p:ext>
            </p:extLst>
          </p:nvPr>
        </p:nvGraphicFramePr>
        <p:xfrm>
          <a:off x="330202" y="2676417"/>
          <a:ext cx="1094738" cy="11640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Picture Placeholder 7"/>
          <p:cNvGraphicFramePr>
            <a:graphicFrameLocks/>
          </p:cNvGraphicFramePr>
          <p:nvPr>
            <p:extLst>
              <p:ext uri="{D42A27DB-BD31-4B8C-83A1-F6EECF244321}">
                <p14:modId xmlns:p14="http://schemas.microsoft.com/office/powerpoint/2010/main" val="3291332385"/>
              </p:ext>
            </p:extLst>
          </p:nvPr>
        </p:nvGraphicFramePr>
        <p:xfrm>
          <a:off x="6618519" y="2359739"/>
          <a:ext cx="1624145" cy="2068775"/>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p:cNvSpPr txBox="1">
            <a:spLocks/>
          </p:cNvSpPr>
          <p:nvPr/>
        </p:nvSpPr>
        <p:spPr>
          <a:xfrm>
            <a:off x="6901543" y="2196686"/>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Duration</a:t>
            </a:r>
            <a:endParaRPr lang="en-GB" sz="1000" b="1" dirty="0"/>
          </a:p>
        </p:txBody>
      </p:sp>
      <p:cxnSp>
        <p:nvCxnSpPr>
          <p:cNvPr id="20" name="Straight Connector 19"/>
          <p:cNvCxnSpPr/>
          <p:nvPr/>
        </p:nvCxnSpPr>
        <p:spPr>
          <a:xfrm>
            <a:off x="6641909" y="2442963"/>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21" name="Picture Placeholder 7"/>
          <p:cNvGraphicFramePr>
            <a:graphicFrameLocks/>
          </p:cNvGraphicFramePr>
          <p:nvPr>
            <p:extLst>
              <p:ext uri="{D42A27DB-BD31-4B8C-83A1-F6EECF244321}">
                <p14:modId xmlns:p14="http://schemas.microsoft.com/office/powerpoint/2010/main" val="1810812075"/>
              </p:ext>
            </p:extLst>
          </p:nvPr>
        </p:nvGraphicFramePr>
        <p:xfrm>
          <a:off x="1104212" y="4647902"/>
          <a:ext cx="4016428" cy="125939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Picture Placeholder 7"/>
          <p:cNvGraphicFramePr>
            <a:graphicFrameLocks/>
          </p:cNvGraphicFramePr>
          <p:nvPr>
            <p:extLst>
              <p:ext uri="{D42A27DB-BD31-4B8C-83A1-F6EECF244321}">
                <p14:modId xmlns:p14="http://schemas.microsoft.com/office/powerpoint/2010/main" val="2743367530"/>
              </p:ext>
            </p:extLst>
          </p:nvPr>
        </p:nvGraphicFramePr>
        <p:xfrm>
          <a:off x="5351417" y="4513853"/>
          <a:ext cx="1550126" cy="1914611"/>
        </p:xfrm>
        <a:graphic>
          <a:graphicData uri="http://schemas.openxmlformats.org/drawingml/2006/chart">
            <c:chart xmlns:c="http://schemas.openxmlformats.org/drawingml/2006/chart" xmlns:r="http://schemas.openxmlformats.org/officeDocument/2006/relationships" r:id="rId8"/>
          </a:graphicData>
        </a:graphic>
      </p:graphicFrame>
      <p:sp>
        <p:nvSpPr>
          <p:cNvPr id="23" name="Title 1"/>
          <p:cNvSpPr txBox="1">
            <a:spLocks/>
          </p:cNvSpPr>
          <p:nvPr/>
        </p:nvSpPr>
        <p:spPr>
          <a:xfrm>
            <a:off x="2601759" y="4508202"/>
            <a:ext cx="1210772"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Source Markets</a:t>
            </a:r>
            <a:endParaRPr lang="en-GB" sz="1000" b="1" dirty="0"/>
          </a:p>
        </p:txBody>
      </p:sp>
      <p:sp>
        <p:nvSpPr>
          <p:cNvPr id="24" name="Title 1"/>
          <p:cNvSpPr txBox="1">
            <a:spLocks/>
          </p:cNvSpPr>
          <p:nvPr/>
        </p:nvSpPr>
        <p:spPr>
          <a:xfrm>
            <a:off x="5686698" y="4382427"/>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Seasonality</a:t>
            </a:r>
            <a:endParaRPr lang="en-GB" sz="1000" b="1" dirty="0"/>
          </a:p>
        </p:txBody>
      </p:sp>
      <p:cxnSp>
        <p:nvCxnSpPr>
          <p:cNvPr id="25" name="Straight Connector 24"/>
          <p:cNvCxnSpPr/>
          <p:nvPr/>
        </p:nvCxnSpPr>
        <p:spPr>
          <a:xfrm>
            <a:off x="5248533" y="456821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181836" y="456821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31" name="Picture Placeholder 7"/>
          <p:cNvGraphicFramePr>
            <a:graphicFrameLocks/>
          </p:cNvGraphicFramePr>
          <p:nvPr>
            <p:extLst>
              <p:ext uri="{D42A27DB-BD31-4B8C-83A1-F6EECF244321}">
                <p14:modId xmlns:p14="http://schemas.microsoft.com/office/powerpoint/2010/main" val="2258414342"/>
              </p:ext>
            </p:extLst>
          </p:nvPr>
        </p:nvGraphicFramePr>
        <p:xfrm>
          <a:off x="7245531" y="4542204"/>
          <a:ext cx="1593669" cy="1918335"/>
        </p:xfrm>
        <a:graphic>
          <a:graphicData uri="http://schemas.openxmlformats.org/drawingml/2006/chart">
            <c:chart xmlns:c="http://schemas.openxmlformats.org/drawingml/2006/chart" xmlns:r="http://schemas.openxmlformats.org/officeDocument/2006/relationships" r:id="rId9"/>
          </a:graphicData>
        </a:graphic>
      </p:graphicFrame>
      <p:sp>
        <p:nvSpPr>
          <p:cNvPr id="36" name="Title 1"/>
          <p:cNvSpPr txBox="1">
            <a:spLocks/>
          </p:cNvSpPr>
          <p:nvPr/>
        </p:nvSpPr>
        <p:spPr>
          <a:xfrm>
            <a:off x="7593873" y="4402504"/>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Type</a:t>
            </a:r>
            <a:endParaRPr lang="en-GB" sz="1000" b="1" dirty="0"/>
          </a:p>
        </p:txBody>
      </p:sp>
      <p:sp>
        <p:nvSpPr>
          <p:cNvPr id="37" name="Text Placeholder 5"/>
          <p:cNvSpPr txBox="1">
            <a:spLocks/>
          </p:cNvSpPr>
          <p:nvPr/>
        </p:nvSpPr>
        <p:spPr>
          <a:xfrm>
            <a:off x="335275" y="1048049"/>
            <a:ext cx="2790822" cy="2608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chemeClr val="accent2"/>
                </a:solidFill>
              </a:rPr>
              <a:t>Caution:  Small regional base size (137 respondents)</a:t>
            </a:r>
            <a:endParaRPr lang="en-GB" sz="800" dirty="0">
              <a:solidFill>
                <a:schemeClr val="accent2"/>
              </a:solidFill>
            </a:endParaRPr>
          </a:p>
        </p:txBody>
      </p:sp>
      <p:sp>
        <p:nvSpPr>
          <p:cNvPr id="39" name="Text Placeholder 6"/>
          <p:cNvSpPr>
            <a:spLocks noGrp="1"/>
          </p:cNvSpPr>
          <p:nvPr>
            <p:ph type="body" sz="quarter" idx="13"/>
          </p:nvPr>
        </p:nvSpPr>
        <p:spPr>
          <a:xfrm>
            <a:off x="685796" y="6396162"/>
            <a:ext cx="6044518" cy="408156"/>
          </a:xfrm>
        </p:spPr>
        <p:txBody>
          <a:bodyPr/>
          <a:lstStyle/>
          <a:p>
            <a:r>
              <a:rPr lang="en-GB" sz="1000" dirty="0" smtClean="0"/>
              <a:t>Day trip market size &amp; profile</a:t>
            </a:r>
          </a:p>
          <a:p>
            <a:r>
              <a:rPr lang="en-GB" sz="900" i="1" dirty="0"/>
              <a:t>*NB. This data is from the data tables and included in the commentary as useful context</a:t>
            </a:r>
          </a:p>
          <a:p>
            <a:endParaRPr lang="en-GB" sz="1000" dirty="0"/>
          </a:p>
        </p:txBody>
      </p:sp>
    </p:spTree>
    <p:extLst>
      <p:ext uri="{BB962C8B-B14F-4D97-AF65-F5344CB8AC3E}">
        <p14:creationId xmlns:p14="http://schemas.microsoft.com/office/powerpoint/2010/main" val="27517358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1" y="750146"/>
            <a:ext cx="8813799" cy="558801"/>
          </a:xfrm>
        </p:spPr>
        <p:txBody>
          <a:bodyPr/>
          <a:lstStyle/>
          <a:p>
            <a:r>
              <a:rPr lang="en-GB" sz="2100" dirty="0" smtClean="0"/>
              <a:t>Summary of overseas holiday ‘day trippers’ staying in the WEST MIDS</a:t>
            </a:r>
            <a:endParaRPr lang="en-GB" sz="2100" dirty="0"/>
          </a:p>
        </p:txBody>
      </p:sp>
      <p:sp>
        <p:nvSpPr>
          <p:cNvPr id="13" name="Text Placeholder 5"/>
          <p:cNvSpPr txBox="1">
            <a:spLocks/>
          </p:cNvSpPr>
          <p:nvPr/>
        </p:nvSpPr>
        <p:spPr>
          <a:xfrm>
            <a:off x="330201" y="1351143"/>
            <a:ext cx="8424992"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Overseas visitors who take day trips from places in the West Midlands are significantly more likely than overseas day trippers as a whole to be arriving by air (38% arrive at Birmingham Airport, 18% at </a:t>
            </a:r>
            <a:r>
              <a:rPr lang="en-GB" sz="1300" dirty="0"/>
              <a:t>H</a:t>
            </a:r>
            <a:r>
              <a:rPr lang="en-GB" sz="1300" dirty="0" smtClean="0"/>
              <a:t>eathrow), staying for over 14 nights, from outside the core source markets and be organising their trip independently.  </a:t>
            </a:r>
          </a:p>
        </p:txBody>
      </p:sp>
      <p:sp>
        <p:nvSpPr>
          <p:cNvPr id="14" name="Text Placeholder 5"/>
          <p:cNvSpPr txBox="1">
            <a:spLocks/>
          </p:cNvSpPr>
          <p:nvPr/>
        </p:nvSpPr>
        <p:spPr>
          <a:xfrm>
            <a:off x="330201" y="2208815"/>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sp>
        <p:nvSpPr>
          <p:cNvPr id="16" name="Text Placeholder 6"/>
          <p:cNvSpPr>
            <a:spLocks noGrp="1"/>
          </p:cNvSpPr>
          <p:nvPr>
            <p:ph type="body" sz="quarter" idx="13"/>
          </p:nvPr>
        </p:nvSpPr>
        <p:spPr>
          <a:xfrm>
            <a:off x="685796" y="6396162"/>
            <a:ext cx="2440301" cy="274638"/>
          </a:xfrm>
        </p:spPr>
        <p:txBody>
          <a:bodyPr/>
          <a:lstStyle/>
          <a:p>
            <a:r>
              <a:rPr lang="en-GB" sz="1000" dirty="0" smtClean="0"/>
              <a:t>Day trip market size &amp; profile</a:t>
            </a:r>
            <a:endParaRPr lang="en-GB" sz="1000" dirty="0"/>
          </a:p>
        </p:txBody>
      </p:sp>
      <p:graphicFrame>
        <p:nvGraphicFramePr>
          <p:cNvPr id="26" name="Picture Placeholder 7"/>
          <p:cNvGraphicFramePr>
            <a:graphicFrameLocks/>
          </p:cNvGraphicFramePr>
          <p:nvPr>
            <p:extLst>
              <p:ext uri="{D42A27DB-BD31-4B8C-83A1-F6EECF244321}">
                <p14:modId xmlns:p14="http://schemas.microsoft.com/office/powerpoint/2010/main" val="275570120"/>
              </p:ext>
            </p:extLst>
          </p:nvPr>
        </p:nvGraphicFramePr>
        <p:xfrm>
          <a:off x="3134098" y="2349354"/>
          <a:ext cx="1517898" cy="1993061"/>
        </p:xfrm>
        <a:graphic>
          <a:graphicData uri="http://schemas.openxmlformats.org/drawingml/2006/chart">
            <c:chart xmlns:c="http://schemas.openxmlformats.org/drawingml/2006/chart" xmlns:r="http://schemas.openxmlformats.org/officeDocument/2006/relationships" r:id="rId2"/>
          </a:graphicData>
        </a:graphic>
      </p:graphicFrame>
      <p:sp>
        <p:nvSpPr>
          <p:cNvPr id="27" name="Title 1"/>
          <p:cNvSpPr txBox="1">
            <a:spLocks/>
          </p:cNvSpPr>
          <p:nvPr/>
        </p:nvSpPr>
        <p:spPr>
          <a:xfrm>
            <a:off x="3691544" y="2194025"/>
            <a:ext cx="50199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Age</a:t>
            </a:r>
            <a:endParaRPr lang="en-GB" sz="1000" b="1" dirty="0"/>
          </a:p>
        </p:txBody>
      </p:sp>
      <p:graphicFrame>
        <p:nvGraphicFramePr>
          <p:cNvPr id="28" name="Picture Placeholder 7"/>
          <p:cNvGraphicFramePr>
            <a:graphicFrameLocks/>
          </p:cNvGraphicFramePr>
          <p:nvPr>
            <p:extLst>
              <p:ext uri="{D42A27DB-BD31-4B8C-83A1-F6EECF244321}">
                <p14:modId xmlns:p14="http://schemas.microsoft.com/office/powerpoint/2010/main" val="1325493146"/>
              </p:ext>
            </p:extLst>
          </p:nvPr>
        </p:nvGraphicFramePr>
        <p:xfrm>
          <a:off x="1480457" y="2349354"/>
          <a:ext cx="1541137" cy="1993061"/>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1"/>
          <p:cNvSpPr txBox="1">
            <a:spLocks/>
          </p:cNvSpPr>
          <p:nvPr/>
        </p:nvSpPr>
        <p:spPr>
          <a:xfrm>
            <a:off x="1926843" y="2194025"/>
            <a:ext cx="67491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Gender</a:t>
            </a:r>
            <a:endParaRPr lang="en-GB" sz="1000" b="1" dirty="0"/>
          </a:p>
        </p:txBody>
      </p:sp>
      <p:graphicFrame>
        <p:nvGraphicFramePr>
          <p:cNvPr id="32" name="Picture Placeholder 7"/>
          <p:cNvGraphicFramePr>
            <a:graphicFrameLocks/>
          </p:cNvGraphicFramePr>
          <p:nvPr>
            <p:extLst>
              <p:ext uri="{D42A27DB-BD31-4B8C-83A1-F6EECF244321}">
                <p14:modId xmlns:p14="http://schemas.microsoft.com/office/powerpoint/2010/main" val="681785383"/>
              </p:ext>
            </p:extLst>
          </p:nvPr>
        </p:nvGraphicFramePr>
        <p:xfrm>
          <a:off x="4746172" y="2359739"/>
          <a:ext cx="1611086" cy="1982675"/>
        </p:xfrm>
        <a:graphic>
          <a:graphicData uri="http://schemas.openxmlformats.org/drawingml/2006/chart">
            <c:chart xmlns:c="http://schemas.openxmlformats.org/drawingml/2006/chart" xmlns:r="http://schemas.openxmlformats.org/officeDocument/2006/relationships" r:id="rId4"/>
          </a:graphicData>
        </a:graphic>
      </p:graphicFrame>
      <p:sp>
        <p:nvSpPr>
          <p:cNvPr id="33" name="Title 1"/>
          <p:cNvSpPr txBox="1">
            <a:spLocks/>
          </p:cNvSpPr>
          <p:nvPr/>
        </p:nvSpPr>
        <p:spPr>
          <a:xfrm>
            <a:off x="5016137" y="2194025"/>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UK Arrival Mode</a:t>
            </a:r>
            <a:endParaRPr lang="en-GB" sz="1000" b="1" dirty="0"/>
          </a:p>
        </p:txBody>
      </p:sp>
      <p:cxnSp>
        <p:nvCxnSpPr>
          <p:cNvPr id="34" name="Straight Connector 33"/>
          <p:cNvCxnSpPr/>
          <p:nvPr/>
        </p:nvCxnSpPr>
        <p:spPr>
          <a:xfrm>
            <a:off x="3134098" y="2442963"/>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651996" y="2442963"/>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5" name="Chart 14"/>
          <p:cNvGraphicFramePr/>
          <p:nvPr>
            <p:extLst>
              <p:ext uri="{D42A27DB-BD31-4B8C-83A1-F6EECF244321}">
                <p14:modId xmlns:p14="http://schemas.microsoft.com/office/powerpoint/2010/main" val="848794170"/>
              </p:ext>
            </p:extLst>
          </p:nvPr>
        </p:nvGraphicFramePr>
        <p:xfrm>
          <a:off x="274320" y="2613660"/>
          <a:ext cx="1028700" cy="13030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Picture Placeholder 7"/>
          <p:cNvGraphicFramePr>
            <a:graphicFrameLocks/>
          </p:cNvGraphicFramePr>
          <p:nvPr>
            <p:extLst>
              <p:ext uri="{D42A27DB-BD31-4B8C-83A1-F6EECF244321}">
                <p14:modId xmlns:p14="http://schemas.microsoft.com/office/powerpoint/2010/main" val="2517696531"/>
              </p:ext>
            </p:extLst>
          </p:nvPr>
        </p:nvGraphicFramePr>
        <p:xfrm>
          <a:off x="6618519" y="2359739"/>
          <a:ext cx="1624145" cy="2068775"/>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p:cNvSpPr txBox="1">
            <a:spLocks/>
          </p:cNvSpPr>
          <p:nvPr/>
        </p:nvSpPr>
        <p:spPr>
          <a:xfrm>
            <a:off x="6901543" y="2196686"/>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Duration</a:t>
            </a:r>
            <a:endParaRPr lang="en-GB" sz="1000" b="1" dirty="0"/>
          </a:p>
        </p:txBody>
      </p:sp>
      <p:cxnSp>
        <p:nvCxnSpPr>
          <p:cNvPr id="20" name="Straight Connector 19"/>
          <p:cNvCxnSpPr/>
          <p:nvPr/>
        </p:nvCxnSpPr>
        <p:spPr>
          <a:xfrm>
            <a:off x="6641909" y="2442963"/>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21" name="Picture Placeholder 7"/>
          <p:cNvGraphicFramePr>
            <a:graphicFrameLocks/>
          </p:cNvGraphicFramePr>
          <p:nvPr>
            <p:extLst>
              <p:ext uri="{D42A27DB-BD31-4B8C-83A1-F6EECF244321}">
                <p14:modId xmlns:p14="http://schemas.microsoft.com/office/powerpoint/2010/main" val="1624628478"/>
              </p:ext>
            </p:extLst>
          </p:nvPr>
        </p:nvGraphicFramePr>
        <p:xfrm>
          <a:off x="1104212" y="4647902"/>
          <a:ext cx="4016428" cy="125939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Picture Placeholder 7"/>
          <p:cNvGraphicFramePr>
            <a:graphicFrameLocks/>
          </p:cNvGraphicFramePr>
          <p:nvPr>
            <p:extLst>
              <p:ext uri="{D42A27DB-BD31-4B8C-83A1-F6EECF244321}">
                <p14:modId xmlns:p14="http://schemas.microsoft.com/office/powerpoint/2010/main" val="4263973212"/>
              </p:ext>
            </p:extLst>
          </p:nvPr>
        </p:nvGraphicFramePr>
        <p:xfrm>
          <a:off x="5351417" y="4513853"/>
          <a:ext cx="1550126" cy="1914611"/>
        </p:xfrm>
        <a:graphic>
          <a:graphicData uri="http://schemas.openxmlformats.org/drawingml/2006/chart">
            <c:chart xmlns:c="http://schemas.openxmlformats.org/drawingml/2006/chart" xmlns:r="http://schemas.openxmlformats.org/officeDocument/2006/relationships" r:id="rId8"/>
          </a:graphicData>
        </a:graphic>
      </p:graphicFrame>
      <p:sp>
        <p:nvSpPr>
          <p:cNvPr id="23" name="Title 1"/>
          <p:cNvSpPr txBox="1">
            <a:spLocks/>
          </p:cNvSpPr>
          <p:nvPr/>
        </p:nvSpPr>
        <p:spPr>
          <a:xfrm>
            <a:off x="2601759" y="4508202"/>
            <a:ext cx="1210772"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Source Markets</a:t>
            </a:r>
            <a:endParaRPr lang="en-GB" sz="1000" b="1" dirty="0"/>
          </a:p>
        </p:txBody>
      </p:sp>
      <p:sp>
        <p:nvSpPr>
          <p:cNvPr id="24" name="Title 1"/>
          <p:cNvSpPr txBox="1">
            <a:spLocks/>
          </p:cNvSpPr>
          <p:nvPr/>
        </p:nvSpPr>
        <p:spPr>
          <a:xfrm>
            <a:off x="5686698" y="4382427"/>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Seasonality</a:t>
            </a:r>
            <a:endParaRPr lang="en-GB" sz="1000" b="1" dirty="0"/>
          </a:p>
        </p:txBody>
      </p:sp>
      <p:cxnSp>
        <p:nvCxnSpPr>
          <p:cNvPr id="25" name="Straight Connector 24"/>
          <p:cNvCxnSpPr/>
          <p:nvPr/>
        </p:nvCxnSpPr>
        <p:spPr>
          <a:xfrm>
            <a:off x="5248533" y="456821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181836" y="456821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31" name="Picture Placeholder 7"/>
          <p:cNvGraphicFramePr>
            <a:graphicFrameLocks/>
          </p:cNvGraphicFramePr>
          <p:nvPr>
            <p:extLst>
              <p:ext uri="{D42A27DB-BD31-4B8C-83A1-F6EECF244321}">
                <p14:modId xmlns:p14="http://schemas.microsoft.com/office/powerpoint/2010/main" val="672969131"/>
              </p:ext>
            </p:extLst>
          </p:nvPr>
        </p:nvGraphicFramePr>
        <p:xfrm>
          <a:off x="7245531" y="4542204"/>
          <a:ext cx="1593669" cy="1918335"/>
        </p:xfrm>
        <a:graphic>
          <a:graphicData uri="http://schemas.openxmlformats.org/drawingml/2006/chart">
            <c:chart xmlns:c="http://schemas.openxmlformats.org/drawingml/2006/chart" xmlns:r="http://schemas.openxmlformats.org/officeDocument/2006/relationships" r:id="rId9"/>
          </a:graphicData>
        </a:graphic>
      </p:graphicFrame>
      <p:sp>
        <p:nvSpPr>
          <p:cNvPr id="36" name="Title 1"/>
          <p:cNvSpPr txBox="1">
            <a:spLocks/>
          </p:cNvSpPr>
          <p:nvPr/>
        </p:nvSpPr>
        <p:spPr>
          <a:xfrm>
            <a:off x="7593873" y="4402504"/>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Type</a:t>
            </a:r>
            <a:endParaRPr lang="en-GB" sz="1000" b="1" dirty="0"/>
          </a:p>
        </p:txBody>
      </p:sp>
      <p:sp>
        <p:nvSpPr>
          <p:cNvPr id="37" name="Text Placeholder 5"/>
          <p:cNvSpPr txBox="1">
            <a:spLocks/>
          </p:cNvSpPr>
          <p:nvPr/>
        </p:nvSpPr>
        <p:spPr>
          <a:xfrm>
            <a:off x="335275" y="1048049"/>
            <a:ext cx="2790822" cy="2608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chemeClr val="accent2"/>
                </a:solidFill>
              </a:rPr>
              <a:t>Caution:  Small regional base size (93 respondents)</a:t>
            </a:r>
            <a:endParaRPr lang="en-GB" sz="800" dirty="0">
              <a:solidFill>
                <a:schemeClr val="accent2"/>
              </a:solidFill>
            </a:endParaRPr>
          </a:p>
        </p:txBody>
      </p:sp>
    </p:spTree>
    <p:extLst>
      <p:ext uri="{BB962C8B-B14F-4D97-AF65-F5344CB8AC3E}">
        <p14:creationId xmlns:p14="http://schemas.microsoft.com/office/powerpoint/2010/main" val="40965974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1" y="750146"/>
            <a:ext cx="8813799" cy="558801"/>
          </a:xfrm>
        </p:spPr>
        <p:txBody>
          <a:bodyPr/>
          <a:lstStyle/>
          <a:p>
            <a:r>
              <a:rPr lang="en-GB" sz="2100" dirty="0" smtClean="0"/>
              <a:t>Summary of overseas holiday ‘day trippers’ staying in YORKSHIRE</a:t>
            </a:r>
            <a:endParaRPr lang="en-GB" sz="2100" dirty="0"/>
          </a:p>
        </p:txBody>
      </p:sp>
      <p:sp>
        <p:nvSpPr>
          <p:cNvPr id="13" name="Text Placeholder 5"/>
          <p:cNvSpPr txBox="1">
            <a:spLocks/>
          </p:cNvSpPr>
          <p:nvPr/>
        </p:nvSpPr>
        <p:spPr>
          <a:xfrm>
            <a:off x="330201" y="1337975"/>
            <a:ext cx="8424992"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Overseas visitors who take day trips from places in Yorkshire are significantly more likely than overseas day trippers as a whole to be arriving by older (aged 55 or over), arriving in a private vehicle (28% arrive via a seaport*), staying for at least 7 nights and usually over 14 nights and arranging their trip independently.  </a:t>
            </a:r>
          </a:p>
        </p:txBody>
      </p:sp>
      <p:sp>
        <p:nvSpPr>
          <p:cNvPr id="14" name="Text Placeholder 5"/>
          <p:cNvSpPr txBox="1">
            <a:spLocks/>
          </p:cNvSpPr>
          <p:nvPr/>
        </p:nvSpPr>
        <p:spPr>
          <a:xfrm>
            <a:off x="330201" y="2208815"/>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graphicFrame>
        <p:nvGraphicFramePr>
          <p:cNvPr id="26" name="Picture Placeholder 7"/>
          <p:cNvGraphicFramePr>
            <a:graphicFrameLocks/>
          </p:cNvGraphicFramePr>
          <p:nvPr>
            <p:extLst>
              <p:ext uri="{D42A27DB-BD31-4B8C-83A1-F6EECF244321}">
                <p14:modId xmlns:p14="http://schemas.microsoft.com/office/powerpoint/2010/main" val="2936603893"/>
              </p:ext>
            </p:extLst>
          </p:nvPr>
        </p:nvGraphicFramePr>
        <p:xfrm>
          <a:off x="3134098" y="2349354"/>
          <a:ext cx="1517898" cy="1993061"/>
        </p:xfrm>
        <a:graphic>
          <a:graphicData uri="http://schemas.openxmlformats.org/drawingml/2006/chart">
            <c:chart xmlns:c="http://schemas.openxmlformats.org/drawingml/2006/chart" xmlns:r="http://schemas.openxmlformats.org/officeDocument/2006/relationships" r:id="rId2"/>
          </a:graphicData>
        </a:graphic>
      </p:graphicFrame>
      <p:sp>
        <p:nvSpPr>
          <p:cNvPr id="27" name="Title 1"/>
          <p:cNvSpPr txBox="1">
            <a:spLocks/>
          </p:cNvSpPr>
          <p:nvPr/>
        </p:nvSpPr>
        <p:spPr>
          <a:xfrm>
            <a:off x="3691544" y="2194025"/>
            <a:ext cx="50199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Age</a:t>
            </a:r>
            <a:endParaRPr lang="en-GB" sz="1000" b="1" dirty="0"/>
          </a:p>
        </p:txBody>
      </p:sp>
      <p:graphicFrame>
        <p:nvGraphicFramePr>
          <p:cNvPr id="28" name="Picture Placeholder 7"/>
          <p:cNvGraphicFramePr>
            <a:graphicFrameLocks/>
          </p:cNvGraphicFramePr>
          <p:nvPr>
            <p:extLst>
              <p:ext uri="{D42A27DB-BD31-4B8C-83A1-F6EECF244321}">
                <p14:modId xmlns:p14="http://schemas.microsoft.com/office/powerpoint/2010/main" val="1438830903"/>
              </p:ext>
            </p:extLst>
          </p:nvPr>
        </p:nvGraphicFramePr>
        <p:xfrm>
          <a:off x="1480457" y="2349354"/>
          <a:ext cx="1541137" cy="1993061"/>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1"/>
          <p:cNvSpPr txBox="1">
            <a:spLocks/>
          </p:cNvSpPr>
          <p:nvPr/>
        </p:nvSpPr>
        <p:spPr>
          <a:xfrm>
            <a:off x="1926843" y="2194025"/>
            <a:ext cx="67491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Gender</a:t>
            </a:r>
            <a:endParaRPr lang="en-GB" sz="1000" b="1" dirty="0"/>
          </a:p>
        </p:txBody>
      </p:sp>
      <p:graphicFrame>
        <p:nvGraphicFramePr>
          <p:cNvPr id="32" name="Picture Placeholder 7"/>
          <p:cNvGraphicFramePr>
            <a:graphicFrameLocks/>
          </p:cNvGraphicFramePr>
          <p:nvPr>
            <p:extLst>
              <p:ext uri="{D42A27DB-BD31-4B8C-83A1-F6EECF244321}">
                <p14:modId xmlns:p14="http://schemas.microsoft.com/office/powerpoint/2010/main" val="1288597452"/>
              </p:ext>
            </p:extLst>
          </p:nvPr>
        </p:nvGraphicFramePr>
        <p:xfrm>
          <a:off x="4746172" y="2359739"/>
          <a:ext cx="1611086" cy="1982675"/>
        </p:xfrm>
        <a:graphic>
          <a:graphicData uri="http://schemas.openxmlformats.org/drawingml/2006/chart">
            <c:chart xmlns:c="http://schemas.openxmlformats.org/drawingml/2006/chart" xmlns:r="http://schemas.openxmlformats.org/officeDocument/2006/relationships" r:id="rId4"/>
          </a:graphicData>
        </a:graphic>
      </p:graphicFrame>
      <p:sp>
        <p:nvSpPr>
          <p:cNvPr id="33" name="Title 1"/>
          <p:cNvSpPr txBox="1">
            <a:spLocks/>
          </p:cNvSpPr>
          <p:nvPr/>
        </p:nvSpPr>
        <p:spPr>
          <a:xfrm>
            <a:off x="5016137" y="2194025"/>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UK Arrival Mode</a:t>
            </a:r>
            <a:endParaRPr lang="en-GB" sz="1000" b="1" dirty="0"/>
          </a:p>
        </p:txBody>
      </p:sp>
      <p:cxnSp>
        <p:nvCxnSpPr>
          <p:cNvPr id="34" name="Straight Connector 33"/>
          <p:cNvCxnSpPr/>
          <p:nvPr/>
        </p:nvCxnSpPr>
        <p:spPr>
          <a:xfrm>
            <a:off x="3134098" y="2442963"/>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651996" y="2442963"/>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5" name="Chart 14"/>
          <p:cNvGraphicFramePr/>
          <p:nvPr>
            <p:extLst>
              <p:ext uri="{D42A27DB-BD31-4B8C-83A1-F6EECF244321}">
                <p14:modId xmlns:p14="http://schemas.microsoft.com/office/powerpoint/2010/main" val="2065332685"/>
              </p:ext>
            </p:extLst>
          </p:nvPr>
        </p:nvGraphicFramePr>
        <p:xfrm>
          <a:off x="330202" y="2676417"/>
          <a:ext cx="972818" cy="10421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Picture Placeholder 7"/>
          <p:cNvGraphicFramePr>
            <a:graphicFrameLocks/>
          </p:cNvGraphicFramePr>
          <p:nvPr>
            <p:extLst>
              <p:ext uri="{D42A27DB-BD31-4B8C-83A1-F6EECF244321}">
                <p14:modId xmlns:p14="http://schemas.microsoft.com/office/powerpoint/2010/main" val="1495378013"/>
              </p:ext>
            </p:extLst>
          </p:nvPr>
        </p:nvGraphicFramePr>
        <p:xfrm>
          <a:off x="6618519" y="2359739"/>
          <a:ext cx="1624145" cy="2068775"/>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p:cNvSpPr txBox="1">
            <a:spLocks/>
          </p:cNvSpPr>
          <p:nvPr/>
        </p:nvSpPr>
        <p:spPr>
          <a:xfrm>
            <a:off x="6901543" y="2196686"/>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Duration</a:t>
            </a:r>
            <a:endParaRPr lang="en-GB" sz="1000" b="1" dirty="0"/>
          </a:p>
        </p:txBody>
      </p:sp>
      <p:cxnSp>
        <p:nvCxnSpPr>
          <p:cNvPr id="20" name="Straight Connector 19"/>
          <p:cNvCxnSpPr/>
          <p:nvPr/>
        </p:nvCxnSpPr>
        <p:spPr>
          <a:xfrm>
            <a:off x="6641909" y="2442963"/>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21" name="Picture Placeholder 7"/>
          <p:cNvGraphicFramePr>
            <a:graphicFrameLocks/>
          </p:cNvGraphicFramePr>
          <p:nvPr>
            <p:extLst>
              <p:ext uri="{D42A27DB-BD31-4B8C-83A1-F6EECF244321}">
                <p14:modId xmlns:p14="http://schemas.microsoft.com/office/powerpoint/2010/main" val="2872180948"/>
              </p:ext>
            </p:extLst>
          </p:nvPr>
        </p:nvGraphicFramePr>
        <p:xfrm>
          <a:off x="1104212" y="4647902"/>
          <a:ext cx="4016428" cy="125939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Picture Placeholder 7"/>
          <p:cNvGraphicFramePr>
            <a:graphicFrameLocks/>
          </p:cNvGraphicFramePr>
          <p:nvPr>
            <p:extLst>
              <p:ext uri="{D42A27DB-BD31-4B8C-83A1-F6EECF244321}">
                <p14:modId xmlns:p14="http://schemas.microsoft.com/office/powerpoint/2010/main" val="1028275408"/>
              </p:ext>
            </p:extLst>
          </p:nvPr>
        </p:nvGraphicFramePr>
        <p:xfrm>
          <a:off x="5351417" y="4513853"/>
          <a:ext cx="1550126" cy="1914611"/>
        </p:xfrm>
        <a:graphic>
          <a:graphicData uri="http://schemas.openxmlformats.org/drawingml/2006/chart">
            <c:chart xmlns:c="http://schemas.openxmlformats.org/drawingml/2006/chart" xmlns:r="http://schemas.openxmlformats.org/officeDocument/2006/relationships" r:id="rId8"/>
          </a:graphicData>
        </a:graphic>
      </p:graphicFrame>
      <p:sp>
        <p:nvSpPr>
          <p:cNvPr id="23" name="Title 1"/>
          <p:cNvSpPr txBox="1">
            <a:spLocks/>
          </p:cNvSpPr>
          <p:nvPr/>
        </p:nvSpPr>
        <p:spPr>
          <a:xfrm>
            <a:off x="2601759" y="4508202"/>
            <a:ext cx="1210772"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Source Markets</a:t>
            </a:r>
            <a:endParaRPr lang="en-GB" sz="1000" b="1" dirty="0"/>
          </a:p>
        </p:txBody>
      </p:sp>
      <p:sp>
        <p:nvSpPr>
          <p:cNvPr id="24" name="Title 1"/>
          <p:cNvSpPr txBox="1">
            <a:spLocks/>
          </p:cNvSpPr>
          <p:nvPr/>
        </p:nvSpPr>
        <p:spPr>
          <a:xfrm>
            <a:off x="5686698" y="4382427"/>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Seasonality</a:t>
            </a:r>
            <a:endParaRPr lang="en-GB" sz="1000" b="1" dirty="0"/>
          </a:p>
        </p:txBody>
      </p:sp>
      <p:cxnSp>
        <p:nvCxnSpPr>
          <p:cNvPr id="25" name="Straight Connector 24"/>
          <p:cNvCxnSpPr/>
          <p:nvPr/>
        </p:nvCxnSpPr>
        <p:spPr>
          <a:xfrm>
            <a:off x="5248533" y="456821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181836" y="456821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31" name="Picture Placeholder 7"/>
          <p:cNvGraphicFramePr>
            <a:graphicFrameLocks/>
          </p:cNvGraphicFramePr>
          <p:nvPr>
            <p:extLst>
              <p:ext uri="{D42A27DB-BD31-4B8C-83A1-F6EECF244321}">
                <p14:modId xmlns:p14="http://schemas.microsoft.com/office/powerpoint/2010/main" val="626624863"/>
              </p:ext>
            </p:extLst>
          </p:nvPr>
        </p:nvGraphicFramePr>
        <p:xfrm>
          <a:off x="7245531" y="4542204"/>
          <a:ext cx="1593669" cy="1918335"/>
        </p:xfrm>
        <a:graphic>
          <a:graphicData uri="http://schemas.openxmlformats.org/drawingml/2006/chart">
            <c:chart xmlns:c="http://schemas.openxmlformats.org/drawingml/2006/chart" xmlns:r="http://schemas.openxmlformats.org/officeDocument/2006/relationships" r:id="rId9"/>
          </a:graphicData>
        </a:graphic>
      </p:graphicFrame>
      <p:sp>
        <p:nvSpPr>
          <p:cNvPr id="36" name="Title 1"/>
          <p:cNvSpPr txBox="1">
            <a:spLocks/>
          </p:cNvSpPr>
          <p:nvPr/>
        </p:nvSpPr>
        <p:spPr>
          <a:xfrm>
            <a:off x="7593873" y="4402504"/>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Type</a:t>
            </a:r>
            <a:endParaRPr lang="en-GB" sz="1000" b="1" dirty="0"/>
          </a:p>
        </p:txBody>
      </p:sp>
      <p:sp>
        <p:nvSpPr>
          <p:cNvPr id="37" name="Text Placeholder 5"/>
          <p:cNvSpPr txBox="1">
            <a:spLocks/>
          </p:cNvSpPr>
          <p:nvPr/>
        </p:nvSpPr>
        <p:spPr>
          <a:xfrm>
            <a:off x="335275" y="1048049"/>
            <a:ext cx="2790822" cy="2608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chemeClr val="accent2"/>
                </a:solidFill>
              </a:rPr>
              <a:t>Caution:  Small regional base size (116 respondents)</a:t>
            </a:r>
            <a:endParaRPr lang="en-GB" sz="800" dirty="0">
              <a:solidFill>
                <a:schemeClr val="accent2"/>
              </a:solidFill>
            </a:endParaRPr>
          </a:p>
        </p:txBody>
      </p:sp>
      <p:sp>
        <p:nvSpPr>
          <p:cNvPr id="38" name="Text Placeholder 6"/>
          <p:cNvSpPr>
            <a:spLocks noGrp="1"/>
          </p:cNvSpPr>
          <p:nvPr>
            <p:ph type="body" sz="quarter" idx="13"/>
          </p:nvPr>
        </p:nvSpPr>
        <p:spPr>
          <a:xfrm>
            <a:off x="685796" y="6396162"/>
            <a:ext cx="6044518" cy="408156"/>
          </a:xfrm>
        </p:spPr>
        <p:txBody>
          <a:bodyPr/>
          <a:lstStyle/>
          <a:p>
            <a:r>
              <a:rPr lang="en-GB" sz="1000" dirty="0" smtClean="0"/>
              <a:t>Day trip market size &amp; profile</a:t>
            </a:r>
          </a:p>
          <a:p>
            <a:r>
              <a:rPr lang="en-GB" sz="900" i="1" dirty="0"/>
              <a:t>*NB. This data is from the data tables and included in the commentary as useful context</a:t>
            </a:r>
          </a:p>
          <a:p>
            <a:endParaRPr lang="en-GB" sz="1000" dirty="0"/>
          </a:p>
        </p:txBody>
      </p:sp>
    </p:spTree>
    <p:extLst>
      <p:ext uri="{BB962C8B-B14F-4D97-AF65-F5344CB8AC3E}">
        <p14:creationId xmlns:p14="http://schemas.microsoft.com/office/powerpoint/2010/main" val="829815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1" y="750146"/>
            <a:ext cx="8813799" cy="558801"/>
          </a:xfrm>
        </p:spPr>
        <p:txBody>
          <a:bodyPr/>
          <a:lstStyle/>
          <a:p>
            <a:r>
              <a:rPr lang="en-GB" sz="2100" dirty="0" smtClean="0"/>
              <a:t>Summary of overseas holiday ‘day trippers’ staying in SCOTLAND</a:t>
            </a:r>
            <a:endParaRPr lang="en-GB" sz="2100" dirty="0"/>
          </a:p>
        </p:txBody>
      </p:sp>
      <p:sp>
        <p:nvSpPr>
          <p:cNvPr id="13" name="Text Placeholder 5"/>
          <p:cNvSpPr txBox="1">
            <a:spLocks/>
          </p:cNvSpPr>
          <p:nvPr/>
        </p:nvSpPr>
        <p:spPr>
          <a:xfrm>
            <a:off x="330201" y="1337975"/>
            <a:ext cx="8424992"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a:t>Overseas visitors </a:t>
            </a:r>
            <a:r>
              <a:rPr lang="en-GB" sz="1300" dirty="0" smtClean="0"/>
              <a:t>taking day trips from areas in Scotland are more likely than all overseas day trippers to be older (aged 55 and over), from the USA or Germany, arriving by air and</a:t>
            </a:r>
            <a:r>
              <a:rPr lang="en-GB" sz="1300" dirty="0" smtClean="0">
                <a:solidFill>
                  <a:srgbClr val="FF0000"/>
                </a:solidFill>
              </a:rPr>
              <a:t> </a:t>
            </a:r>
            <a:r>
              <a:rPr lang="en-GB" sz="1300" dirty="0" smtClean="0"/>
              <a:t>staying 8-14 nights. These overseas visitors are more likely to take day trips from Scotland in July-September time compared to overseas day trippers as a whole.  </a:t>
            </a:r>
            <a:endParaRPr lang="en-GB" sz="1300" dirty="0" smtClean="0">
              <a:solidFill>
                <a:srgbClr val="FF0000"/>
              </a:solidFill>
            </a:endParaRPr>
          </a:p>
        </p:txBody>
      </p:sp>
      <p:sp>
        <p:nvSpPr>
          <p:cNvPr id="14" name="Text Placeholder 5"/>
          <p:cNvSpPr txBox="1">
            <a:spLocks/>
          </p:cNvSpPr>
          <p:nvPr/>
        </p:nvSpPr>
        <p:spPr>
          <a:xfrm>
            <a:off x="330201" y="2208815"/>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graphicFrame>
        <p:nvGraphicFramePr>
          <p:cNvPr id="26" name="Picture Placeholder 7"/>
          <p:cNvGraphicFramePr>
            <a:graphicFrameLocks/>
          </p:cNvGraphicFramePr>
          <p:nvPr>
            <p:extLst>
              <p:ext uri="{D42A27DB-BD31-4B8C-83A1-F6EECF244321}">
                <p14:modId xmlns:p14="http://schemas.microsoft.com/office/powerpoint/2010/main" val="3953085798"/>
              </p:ext>
            </p:extLst>
          </p:nvPr>
        </p:nvGraphicFramePr>
        <p:xfrm>
          <a:off x="3134098" y="2349354"/>
          <a:ext cx="1517898" cy="1993061"/>
        </p:xfrm>
        <a:graphic>
          <a:graphicData uri="http://schemas.openxmlformats.org/drawingml/2006/chart">
            <c:chart xmlns:c="http://schemas.openxmlformats.org/drawingml/2006/chart" xmlns:r="http://schemas.openxmlformats.org/officeDocument/2006/relationships" r:id="rId2"/>
          </a:graphicData>
        </a:graphic>
      </p:graphicFrame>
      <p:sp>
        <p:nvSpPr>
          <p:cNvPr id="27" name="Title 1"/>
          <p:cNvSpPr txBox="1">
            <a:spLocks/>
          </p:cNvSpPr>
          <p:nvPr/>
        </p:nvSpPr>
        <p:spPr>
          <a:xfrm>
            <a:off x="3691544" y="2194025"/>
            <a:ext cx="50199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C00000"/>
                </a:solidFill>
              </a:rPr>
              <a:t>Age</a:t>
            </a:r>
            <a:endParaRPr sz="1000" b="1">
              <a:solidFill>
                <a:srgbClr val="C00000"/>
              </a:solidFill>
            </a:endParaRPr>
          </a:p>
        </p:txBody>
      </p:sp>
      <p:graphicFrame>
        <p:nvGraphicFramePr>
          <p:cNvPr id="28" name="Picture Placeholder 7"/>
          <p:cNvGraphicFramePr>
            <a:graphicFrameLocks/>
          </p:cNvGraphicFramePr>
          <p:nvPr>
            <p:extLst>
              <p:ext uri="{D42A27DB-BD31-4B8C-83A1-F6EECF244321}">
                <p14:modId xmlns:p14="http://schemas.microsoft.com/office/powerpoint/2010/main" val="2286092834"/>
              </p:ext>
            </p:extLst>
          </p:nvPr>
        </p:nvGraphicFramePr>
        <p:xfrm>
          <a:off x="1480457" y="2349354"/>
          <a:ext cx="1541137" cy="1993061"/>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1"/>
          <p:cNvSpPr txBox="1">
            <a:spLocks/>
          </p:cNvSpPr>
          <p:nvPr/>
        </p:nvSpPr>
        <p:spPr>
          <a:xfrm>
            <a:off x="1926843" y="2194025"/>
            <a:ext cx="67491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C00000"/>
                </a:solidFill>
              </a:rPr>
              <a:t>Gender</a:t>
            </a:r>
            <a:endParaRPr sz="1000" b="1">
              <a:solidFill>
                <a:srgbClr val="C00000"/>
              </a:solidFill>
            </a:endParaRPr>
          </a:p>
        </p:txBody>
      </p:sp>
      <p:graphicFrame>
        <p:nvGraphicFramePr>
          <p:cNvPr id="32" name="Picture Placeholder 7"/>
          <p:cNvGraphicFramePr>
            <a:graphicFrameLocks/>
          </p:cNvGraphicFramePr>
          <p:nvPr>
            <p:extLst>
              <p:ext uri="{D42A27DB-BD31-4B8C-83A1-F6EECF244321}">
                <p14:modId xmlns:p14="http://schemas.microsoft.com/office/powerpoint/2010/main" val="3900993547"/>
              </p:ext>
            </p:extLst>
          </p:nvPr>
        </p:nvGraphicFramePr>
        <p:xfrm>
          <a:off x="4746172" y="2359739"/>
          <a:ext cx="1611086" cy="1982675"/>
        </p:xfrm>
        <a:graphic>
          <a:graphicData uri="http://schemas.openxmlformats.org/drawingml/2006/chart">
            <c:chart xmlns:c="http://schemas.openxmlformats.org/drawingml/2006/chart" xmlns:r="http://schemas.openxmlformats.org/officeDocument/2006/relationships" r:id="rId4"/>
          </a:graphicData>
        </a:graphic>
      </p:graphicFrame>
      <p:sp>
        <p:nvSpPr>
          <p:cNvPr id="33" name="Title 1"/>
          <p:cNvSpPr txBox="1">
            <a:spLocks/>
          </p:cNvSpPr>
          <p:nvPr/>
        </p:nvSpPr>
        <p:spPr>
          <a:xfrm>
            <a:off x="5016137" y="2194025"/>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C00000"/>
                </a:solidFill>
              </a:rPr>
              <a:t>UK Arrival Mode</a:t>
            </a:r>
            <a:endParaRPr sz="1000" b="1">
              <a:solidFill>
                <a:srgbClr val="C00000"/>
              </a:solidFill>
            </a:endParaRPr>
          </a:p>
        </p:txBody>
      </p:sp>
      <p:cxnSp>
        <p:nvCxnSpPr>
          <p:cNvPr id="34" name="Straight Connector 33"/>
          <p:cNvCxnSpPr/>
          <p:nvPr/>
        </p:nvCxnSpPr>
        <p:spPr>
          <a:xfrm>
            <a:off x="3134098" y="2442963"/>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651996" y="2442963"/>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5" name="Chart 14"/>
          <p:cNvGraphicFramePr/>
          <p:nvPr>
            <p:extLst>
              <p:ext uri="{D42A27DB-BD31-4B8C-83A1-F6EECF244321}">
                <p14:modId xmlns:p14="http://schemas.microsoft.com/office/powerpoint/2010/main" val="3221481364"/>
              </p:ext>
            </p:extLst>
          </p:nvPr>
        </p:nvGraphicFramePr>
        <p:xfrm>
          <a:off x="330202" y="2676417"/>
          <a:ext cx="972818" cy="10421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Picture Placeholder 7"/>
          <p:cNvGraphicFramePr>
            <a:graphicFrameLocks/>
          </p:cNvGraphicFramePr>
          <p:nvPr>
            <p:extLst>
              <p:ext uri="{D42A27DB-BD31-4B8C-83A1-F6EECF244321}">
                <p14:modId xmlns:p14="http://schemas.microsoft.com/office/powerpoint/2010/main" val="3025662607"/>
              </p:ext>
            </p:extLst>
          </p:nvPr>
        </p:nvGraphicFramePr>
        <p:xfrm>
          <a:off x="6618519" y="2359739"/>
          <a:ext cx="1624145" cy="2068775"/>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p:cNvSpPr txBox="1">
            <a:spLocks/>
          </p:cNvSpPr>
          <p:nvPr/>
        </p:nvSpPr>
        <p:spPr>
          <a:xfrm>
            <a:off x="6901543" y="2196686"/>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C00000"/>
                </a:solidFill>
              </a:rPr>
              <a:t>Holiday Duration</a:t>
            </a:r>
            <a:endParaRPr sz="1000" b="1">
              <a:solidFill>
                <a:srgbClr val="C00000"/>
              </a:solidFill>
            </a:endParaRPr>
          </a:p>
        </p:txBody>
      </p:sp>
      <p:cxnSp>
        <p:nvCxnSpPr>
          <p:cNvPr id="20" name="Straight Connector 19"/>
          <p:cNvCxnSpPr/>
          <p:nvPr/>
        </p:nvCxnSpPr>
        <p:spPr>
          <a:xfrm>
            <a:off x="6641909" y="2442963"/>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21" name="Picture Placeholder 7"/>
          <p:cNvGraphicFramePr>
            <a:graphicFrameLocks/>
          </p:cNvGraphicFramePr>
          <p:nvPr>
            <p:extLst>
              <p:ext uri="{D42A27DB-BD31-4B8C-83A1-F6EECF244321}">
                <p14:modId xmlns:p14="http://schemas.microsoft.com/office/powerpoint/2010/main" val="1578358810"/>
              </p:ext>
            </p:extLst>
          </p:nvPr>
        </p:nvGraphicFramePr>
        <p:xfrm>
          <a:off x="1104212" y="4647902"/>
          <a:ext cx="4016428" cy="125939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Picture Placeholder 7"/>
          <p:cNvGraphicFramePr>
            <a:graphicFrameLocks/>
          </p:cNvGraphicFramePr>
          <p:nvPr>
            <p:extLst>
              <p:ext uri="{D42A27DB-BD31-4B8C-83A1-F6EECF244321}">
                <p14:modId xmlns:p14="http://schemas.microsoft.com/office/powerpoint/2010/main" val="2407036242"/>
              </p:ext>
            </p:extLst>
          </p:nvPr>
        </p:nvGraphicFramePr>
        <p:xfrm>
          <a:off x="5351417" y="4513853"/>
          <a:ext cx="1550126" cy="1914611"/>
        </p:xfrm>
        <a:graphic>
          <a:graphicData uri="http://schemas.openxmlformats.org/drawingml/2006/chart">
            <c:chart xmlns:c="http://schemas.openxmlformats.org/drawingml/2006/chart" xmlns:r="http://schemas.openxmlformats.org/officeDocument/2006/relationships" r:id="rId8"/>
          </a:graphicData>
        </a:graphic>
      </p:graphicFrame>
      <p:sp>
        <p:nvSpPr>
          <p:cNvPr id="23" name="Title 1"/>
          <p:cNvSpPr txBox="1">
            <a:spLocks/>
          </p:cNvSpPr>
          <p:nvPr/>
        </p:nvSpPr>
        <p:spPr>
          <a:xfrm>
            <a:off x="2601759" y="4508202"/>
            <a:ext cx="1210772"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C00000"/>
                </a:solidFill>
              </a:rPr>
              <a:t>Source Markets</a:t>
            </a:r>
            <a:endParaRPr sz="1000" b="1">
              <a:solidFill>
                <a:srgbClr val="C00000"/>
              </a:solidFill>
            </a:endParaRPr>
          </a:p>
        </p:txBody>
      </p:sp>
      <p:sp>
        <p:nvSpPr>
          <p:cNvPr id="24" name="Title 1"/>
          <p:cNvSpPr txBox="1">
            <a:spLocks/>
          </p:cNvSpPr>
          <p:nvPr/>
        </p:nvSpPr>
        <p:spPr>
          <a:xfrm>
            <a:off x="5686698" y="4382427"/>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C00000"/>
                </a:solidFill>
              </a:rPr>
              <a:t>Seasonality</a:t>
            </a:r>
            <a:endParaRPr sz="1000" b="1">
              <a:solidFill>
                <a:srgbClr val="C00000"/>
              </a:solidFill>
            </a:endParaRPr>
          </a:p>
        </p:txBody>
      </p:sp>
      <p:cxnSp>
        <p:nvCxnSpPr>
          <p:cNvPr id="25" name="Straight Connector 24"/>
          <p:cNvCxnSpPr/>
          <p:nvPr/>
        </p:nvCxnSpPr>
        <p:spPr>
          <a:xfrm>
            <a:off x="5248533" y="456821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181836" y="456821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31" name="Picture Placeholder 7"/>
          <p:cNvGraphicFramePr>
            <a:graphicFrameLocks/>
          </p:cNvGraphicFramePr>
          <p:nvPr>
            <p:extLst>
              <p:ext uri="{D42A27DB-BD31-4B8C-83A1-F6EECF244321}">
                <p14:modId xmlns:p14="http://schemas.microsoft.com/office/powerpoint/2010/main" val="3232376075"/>
              </p:ext>
            </p:extLst>
          </p:nvPr>
        </p:nvGraphicFramePr>
        <p:xfrm>
          <a:off x="7245531" y="4542204"/>
          <a:ext cx="1593669" cy="1918335"/>
        </p:xfrm>
        <a:graphic>
          <a:graphicData uri="http://schemas.openxmlformats.org/drawingml/2006/chart">
            <c:chart xmlns:c="http://schemas.openxmlformats.org/drawingml/2006/chart" xmlns:r="http://schemas.openxmlformats.org/officeDocument/2006/relationships" r:id="rId9"/>
          </a:graphicData>
        </a:graphic>
      </p:graphicFrame>
      <p:sp>
        <p:nvSpPr>
          <p:cNvPr id="36" name="Title 1"/>
          <p:cNvSpPr txBox="1">
            <a:spLocks/>
          </p:cNvSpPr>
          <p:nvPr/>
        </p:nvSpPr>
        <p:spPr>
          <a:xfrm>
            <a:off x="7593873" y="4402504"/>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C00000"/>
                </a:solidFill>
              </a:rPr>
              <a:t>Holiday Type</a:t>
            </a:r>
            <a:endParaRPr sz="1000" b="1">
              <a:solidFill>
                <a:srgbClr val="C00000"/>
              </a:solidFill>
            </a:endParaRPr>
          </a:p>
        </p:txBody>
      </p:sp>
      <p:sp>
        <p:nvSpPr>
          <p:cNvPr id="37" name="Text Placeholder 5"/>
          <p:cNvSpPr txBox="1">
            <a:spLocks/>
          </p:cNvSpPr>
          <p:nvPr/>
        </p:nvSpPr>
        <p:spPr>
          <a:xfrm>
            <a:off x="335275" y="1048049"/>
            <a:ext cx="2790822" cy="2608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C00000"/>
                </a:solidFill>
              </a:rPr>
              <a:t>Caution:  Small regional base size (464 respondents)</a:t>
            </a:r>
            <a:endParaRPr lang="en-GB" sz="800" dirty="0">
              <a:solidFill>
                <a:srgbClr val="C00000"/>
              </a:solidFill>
            </a:endParaRPr>
          </a:p>
        </p:txBody>
      </p:sp>
      <p:sp>
        <p:nvSpPr>
          <p:cNvPr id="38" name="Text Placeholder 6"/>
          <p:cNvSpPr>
            <a:spLocks noGrp="1"/>
          </p:cNvSpPr>
          <p:nvPr>
            <p:ph type="body" sz="quarter" idx="13"/>
          </p:nvPr>
        </p:nvSpPr>
        <p:spPr>
          <a:xfrm>
            <a:off x="685796" y="6396162"/>
            <a:ext cx="6044518" cy="408156"/>
          </a:xfrm>
        </p:spPr>
        <p:txBody>
          <a:bodyPr/>
          <a:lstStyle/>
          <a:p>
            <a:r>
              <a:rPr lang="en-GB" sz="1000" dirty="0" smtClean="0"/>
              <a:t>Day trip market size &amp; profile</a:t>
            </a:r>
          </a:p>
          <a:p>
            <a:r>
              <a:rPr lang="en-GB" sz="900" i="1" dirty="0"/>
              <a:t>*NB. This data is from the data tables and included in the commentary as useful context</a:t>
            </a:r>
          </a:p>
          <a:p>
            <a:endParaRPr lang="en-GB" sz="1000" dirty="0"/>
          </a:p>
        </p:txBody>
      </p:sp>
    </p:spTree>
    <p:extLst>
      <p:ext uri="{BB962C8B-B14F-4D97-AF65-F5344CB8AC3E}">
        <p14:creationId xmlns:p14="http://schemas.microsoft.com/office/powerpoint/2010/main" val="36983297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1" y="750146"/>
            <a:ext cx="8813799" cy="558801"/>
          </a:xfrm>
        </p:spPr>
        <p:txBody>
          <a:bodyPr/>
          <a:lstStyle/>
          <a:p>
            <a:r>
              <a:rPr lang="en-GB" sz="2100" dirty="0" smtClean="0"/>
              <a:t>Summary of overseas holiday ‘day trippers’ staying in WALES</a:t>
            </a:r>
            <a:endParaRPr lang="en-GB" sz="2100" dirty="0"/>
          </a:p>
        </p:txBody>
      </p:sp>
      <p:sp>
        <p:nvSpPr>
          <p:cNvPr id="13" name="Text Placeholder 5"/>
          <p:cNvSpPr txBox="1">
            <a:spLocks/>
          </p:cNvSpPr>
          <p:nvPr/>
        </p:nvSpPr>
        <p:spPr>
          <a:xfrm>
            <a:off x="330201" y="1337975"/>
            <a:ext cx="8424992"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a:t>Overseas visitors who take day trips from places in </a:t>
            </a:r>
            <a:r>
              <a:rPr lang="en-GB" sz="1300" dirty="0" smtClean="0"/>
              <a:t>Wales are more likely than overseas day trippers as whole to be male, arriving by private vehicle, staying longer periods (8-14 nights) and arranging their trip independently. </a:t>
            </a:r>
            <a:endParaRPr lang="en-GB" sz="1300" dirty="0" smtClean="0">
              <a:solidFill>
                <a:srgbClr val="120742"/>
              </a:solidFill>
            </a:endParaRPr>
          </a:p>
        </p:txBody>
      </p:sp>
      <p:sp>
        <p:nvSpPr>
          <p:cNvPr id="14" name="Text Placeholder 5"/>
          <p:cNvSpPr txBox="1">
            <a:spLocks/>
          </p:cNvSpPr>
          <p:nvPr/>
        </p:nvSpPr>
        <p:spPr>
          <a:xfrm>
            <a:off x="330201" y="2208815"/>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graphicFrame>
        <p:nvGraphicFramePr>
          <p:cNvPr id="26" name="Picture Placeholder 7"/>
          <p:cNvGraphicFramePr>
            <a:graphicFrameLocks/>
          </p:cNvGraphicFramePr>
          <p:nvPr>
            <p:extLst>
              <p:ext uri="{D42A27DB-BD31-4B8C-83A1-F6EECF244321}">
                <p14:modId xmlns:p14="http://schemas.microsoft.com/office/powerpoint/2010/main" val="2767889848"/>
              </p:ext>
            </p:extLst>
          </p:nvPr>
        </p:nvGraphicFramePr>
        <p:xfrm>
          <a:off x="3134098" y="2349354"/>
          <a:ext cx="1517898" cy="1993061"/>
        </p:xfrm>
        <a:graphic>
          <a:graphicData uri="http://schemas.openxmlformats.org/drawingml/2006/chart">
            <c:chart xmlns:c="http://schemas.openxmlformats.org/drawingml/2006/chart" xmlns:r="http://schemas.openxmlformats.org/officeDocument/2006/relationships" r:id="rId2"/>
          </a:graphicData>
        </a:graphic>
      </p:graphicFrame>
      <p:sp>
        <p:nvSpPr>
          <p:cNvPr id="27" name="Title 1"/>
          <p:cNvSpPr txBox="1">
            <a:spLocks/>
          </p:cNvSpPr>
          <p:nvPr/>
        </p:nvSpPr>
        <p:spPr>
          <a:xfrm>
            <a:off x="3691544" y="2194025"/>
            <a:ext cx="50199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C00000"/>
                </a:solidFill>
              </a:rPr>
              <a:t>Age</a:t>
            </a:r>
            <a:endParaRPr sz="1000" b="1">
              <a:solidFill>
                <a:srgbClr val="C00000"/>
              </a:solidFill>
            </a:endParaRPr>
          </a:p>
        </p:txBody>
      </p:sp>
      <p:graphicFrame>
        <p:nvGraphicFramePr>
          <p:cNvPr id="28" name="Picture Placeholder 7"/>
          <p:cNvGraphicFramePr>
            <a:graphicFrameLocks/>
          </p:cNvGraphicFramePr>
          <p:nvPr>
            <p:extLst>
              <p:ext uri="{D42A27DB-BD31-4B8C-83A1-F6EECF244321}">
                <p14:modId xmlns:p14="http://schemas.microsoft.com/office/powerpoint/2010/main" val="112931019"/>
              </p:ext>
            </p:extLst>
          </p:nvPr>
        </p:nvGraphicFramePr>
        <p:xfrm>
          <a:off x="1480457" y="2349354"/>
          <a:ext cx="1541137" cy="1993061"/>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1"/>
          <p:cNvSpPr txBox="1">
            <a:spLocks/>
          </p:cNvSpPr>
          <p:nvPr/>
        </p:nvSpPr>
        <p:spPr>
          <a:xfrm>
            <a:off x="1926843" y="2194025"/>
            <a:ext cx="67491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C00000"/>
                </a:solidFill>
              </a:rPr>
              <a:t>Gender</a:t>
            </a:r>
            <a:endParaRPr sz="1000" b="1">
              <a:solidFill>
                <a:srgbClr val="C00000"/>
              </a:solidFill>
            </a:endParaRPr>
          </a:p>
        </p:txBody>
      </p:sp>
      <p:graphicFrame>
        <p:nvGraphicFramePr>
          <p:cNvPr id="32" name="Picture Placeholder 7"/>
          <p:cNvGraphicFramePr>
            <a:graphicFrameLocks/>
          </p:cNvGraphicFramePr>
          <p:nvPr>
            <p:extLst>
              <p:ext uri="{D42A27DB-BD31-4B8C-83A1-F6EECF244321}">
                <p14:modId xmlns:p14="http://schemas.microsoft.com/office/powerpoint/2010/main" val="2332504339"/>
              </p:ext>
            </p:extLst>
          </p:nvPr>
        </p:nvGraphicFramePr>
        <p:xfrm>
          <a:off x="4746172" y="2359739"/>
          <a:ext cx="1611086" cy="1982675"/>
        </p:xfrm>
        <a:graphic>
          <a:graphicData uri="http://schemas.openxmlformats.org/drawingml/2006/chart">
            <c:chart xmlns:c="http://schemas.openxmlformats.org/drawingml/2006/chart" xmlns:r="http://schemas.openxmlformats.org/officeDocument/2006/relationships" r:id="rId4"/>
          </a:graphicData>
        </a:graphic>
      </p:graphicFrame>
      <p:sp>
        <p:nvSpPr>
          <p:cNvPr id="33" name="Title 1"/>
          <p:cNvSpPr txBox="1">
            <a:spLocks/>
          </p:cNvSpPr>
          <p:nvPr/>
        </p:nvSpPr>
        <p:spPr>
          <a:xfrm>
            <a:off x="5016137" y="2194025"/>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C00000"/>
                </a:solidFill>
              </a:rPr>
              <a:t>UK Arrival Mode</a:t>
            </a:r>
            <a:endParaRPr sz="1000" b="1">
              <a:solidFill>
                <a:srgbClr val="C00000"/>
              </a:solidFill>
            </a:endParaRPr>
          </a:p>
        </p:txBody>
      </p:sp>
      <p:cxnSp>
        <p:nvCxnSpPr>
          <p:cNvPr id="34" name="Straight Connector 33"/>
          <p:cNvCxnSpPr/>
          <p:nvPr/>
        </p:nvCxnSpPr>
        <p:spPr>
          <a:xfrm>
            <a:off x="3134098" y="2442963"/>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651996" y="2442963"/>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5" name="Chart 14"/>
          <p:cNvGraphicFramePr/>
          <p:nvPr>
            <p:extLst>
              <p:ext uri="{D42A27DB-BD31-4B8C-83A1-F6EECF244321}">
                <p14:modId xmlns:p14="http://schemas.microsoft.com/office/powerpoint/2010/main" val="3601800273"/>
              </p:ext>
            </p:extLst>
          </p:nvPr>
        </p:nvGraphicFramePr>
        <p:xfrm>
          <a:off x="330202" y="2676417"/>
          <a:ext cx="972818" cy="10421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Picture Placeholder 7"/>
          <p:cNvGraphicFramePr>
            <a:graphicFrameLocks/>
          </p:cNvGraphicFramePr>
          <p:nvPr>
            <p:extLst>
              <p:ext uri="{D42A27DB-BD31-4B8C-83A1-F6EECF244321}">
                <p14:modId xmlns:p14="http://schemas.microsoft.com/office/powerpoint/2010/main" val="3130762372"/>
              </p:ext>
            </p:extLst>
          </p:nvPr>
        </p:nvGraphicFramePr>
        <p:xfrm>
          <a:off x="6618519" y="2359739"/>
          <a:ext cx="1624145" cy="2068775"/>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p:cNvSpPr txBox="1">
            <a:spLocks/>
          </p:cNvSpPr>
          <p:nvPr/>
        </p:nvSpPr>
        <p:spPr>
          <a:xfrm>
            <a:off x="6901543" y="2196686"/>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C00000"/>
                </a:solidFill>
              </a:rPr>
              <a:t>Holiday Duration</a:t>
            </a:r>
            <a:endParaRPr sz="1000" b="1">
              <a:solidFill>
                <a:srgbClr val="C00000"/>
              </a:solidFill>
            </a:endParaRPr>
          </a:p>
        </p:txBody>
      </p:sp>
      <p:cxnSp>
        <p:nvCxnSpPr>
          <p:cNvPr id="20" name="Straight Connector 19"/>
          <p:cNvCxnSpPr/>
          <p:nvPr/>
        </p:nvCxnSpPr>
        <p:spPr>
          <a:xfrm>
            <a:off x="6641909" y="2442963"/>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21" name="Picture Placeholder 7"/>
          <p:cNvGraphicFramePr>
            <a:graphicFrameLocks/>
          </p:cNvGraphicFramePr>
          <p:nvPr>
            <p:extLst>
              <p:ext uri="{D42A27DB-BD31-4B8C-83A1-F6EECF244321}">
                <p14:modId xmlns:p14="http://schemas.microsoft.com/office/powerpoint/2010/main" val="2889313778"/>
              </p:ext>
            </p:extLst>
          </p:nvPr>
        </p:nvGraphicFramePr>
        <p:xfrm>
          <a:off x="1104212" y="4647902"/>
          <a:ext cx="4016428" cy="125939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Picture Placeholder 7"/>
          <p:cNvGraphicFramePr>
            <a:graphicFrameLocks/>
          </p:cNvGraphicFramePr>
          <p:nvPr>
            <p:extLst>
              <p:ext uri="{D42A27DB-BD31-4B8C-83A1-F6EECF244321}">
                <p14:modId xmlns:p14="http://schemas.microsoft.com/office/powerpoint/2010/main" val="4168995910"/>
              </p:ext>
            </p:extLst>
          </p:nvPr>
        </p:nvGraphicFramePr>
        <p:xfrm>
          <a:off x="5351417" y="4513853"/>
          <a:ext cx="1550126" cy="1914611"/>
        </p:xfrm>
        <a:graphic>
          <a:graphicData uri="http://schemas.openxmlformats.org/drawingml/2006/chart">
            <c:chart xmlns:c="http://schemas.openxmlformats.org/drawingml/2006/chart" xmlns:r="http://schemas.openxmlformats.org/officeDocument/2006/relationships" r:id="rId8"/>
          </a:graphicData>
        </a:graphic>
      </p:graphicFrame>
      <p:sp>
        <p:nvSpPr>
          <p:cNvPr id="23" name="Title 1"/>
          <p:cNvSpPr txBox="1">
            <a:spLocks/>
          </p:cNvSpPr>
          <p:nvPr/>
        </p:nvSpPr>
        <p:spPr>
          <a:xfrm>
            <a:off x="2601759" y="4508202"/>
            <a:ext cx="1210772"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C00000"/>
                </a:solidFill>
              </a:rPr>
              <a:t>Source Markets</a:t>
            </a:r>
            <a:endParaRPr sz="1000" b="1">
              <a:solidFill>
                <a:srgbClr val="C00000"/>
              </a:solidFill>
            </a:endParaRPr>
          </a:p>
        </p:txBody>
      </p:sp>
      <p:sp>
        <p:nvSpPr>
          <p:cNvPr id="24" name="Title 1"/>
          <p:cNvSpPr txBox="1">
            <a:spLocks/>
          </p:cNvSpPr>
          <p:nvPr/>
        </p:nvSpPr>
        <p:spPr>
          <a:xfrm>
            <a:off x="5686698" y="4382427"/>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C00000"/>
                </a:solidFill>
              </a:rPr>
              <a:t>Seasonality</a:t>
            </a:r>
            <a:endParaRPr sz="1000" b="1">
              <a:solidFill>
                <a:srgbClr val="C00000"/>
              </a:solidFill>
            </a:endParaRPr>
          </a:p>
        </p:txBody>
      </p:sp>
      <p:cxnSp>
        <p:nvCxnSpPr>
          <p:cNvPr id="25" name="Straight Connector 24"/>
          <p:cNvCxnSpPr/>
          <p:nvPr/>
        </p:nvCxnSpPr>
        <p:spPr>
          <a:xfrm>
            <a:off x="5248533" y="456821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181836" y="456821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31" name="Picture Placeholder 7"/>
          <p:cNvGraphicFramePr>
            <a:graphicFrameLocks/>
          </p:cNvGraphicFramePr>
          <p:nvPr>
            <p:extLst>
              <p:ext uri="{D42A27DB-BD31-4B8C-83A1-F6EECF244321}">
                <p14:modId xmlns:p14="http://schemas.microsoft.com/office/powerpoint/2010/main" val="1602480725"/>
              </p:ext>
            </p:extLst>
          </p:nvPr>
        </p:nvGraphicFramePr>
        <p:xfrm>
          <a:off x="7245531" y="4542204"/>
          <a:ext cx="1593669" cy="1918335"/>
        </p:xfrm>
        <a:graphic>
          <a:graphicData uri="http://schemas.openxmlformats.org/drawingml/2006/chart">
            <c:chart xmlns:c="http://schemas.openxmlformats.org/drawingml/2006/chart" xmlns:r="http://schemas.openxmlformats.org/officeDocument/2006/relationships" r:id="rId9"/>
          </a:graphicData>
        </a:graphic>
      </p:graphicFrame>
      <p:sp>
        <p:nvSpPr>
          <p:cNvPr id="36" name="Title 1"/>
          <p:cNvSpPr txBox="1">
            <a:spLocks/>
          </p:cNvSpPr>
          <p:nvPr/>
        </p:nvSpPr>
        <p:spPr>
          <a:xfrm>
            <a:off x="7593873" y="4402504"/>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C00000"/>
                </a:solidFill>
              </a:rPr>
              <a:t>Holiday Type</a:t>
            </a:r>
            <a:endParaRPr sz="1000" b="1">
              <a:solidFill>
                <a:srgbClr val="C00000"/>
              </a:solidFill>
            </a:endParaRPr>
          </a:p>
        </p:txBody>
      </p:sp>
      <p:sp>
        <p:nvSpPr>
          <p:cNvPr id="37" name="Text Placeholder 5"/>
          <p:cNvSpPr txBox="1">
            <a:spLocks/>
          </p:cNvSpPr>
          <p:nvPr/>
        </p:nvSpPr>
        <p:spPr>
          <a:xfrm>
            <a:off x="335275" y="1048049"/>
            <a:ext cx="2790822" cy="2608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C00000"/>
                </a:solidFill>
              </a:rPr>
              <a:t>Caution:  Small regional base size (136 respondents)</a:t>
            </a:r>
            <a:endParaRPr lang="en-GB" sz="800" dirty="0">
              <a:solidFill>
                <a:srgbClr val="C00000"/>
              </a:solidFill>
            </a:endParaRPr>
          </a:p>
        </p:txBody>
      </p:sp>
      <p:sp>
        <p:nvSpPr>
          <p:cNvPr id="38" name="Text Placeholder 6"/>
          <p:cNvSpPr>
            <a:spLocks noGrp="1"/>
          </p:cNvSpPr>
          <p:nvPr>
            <p:ph type="body" sz="quarter" idx="13"/>
          </p:nvPr>
        </p:nvSpPr>
        <p:spPr>
          <a:xfrm>
            <a:off x="685796" y="6396162"/>
            <a:ext cx="6044518" cy="408156"/>
          </a:xfrm>
        </p:spPr>
        <p:txBody>
          <a:bodyPr/>
          <a:lstStyle/>
          <a:p>
            <a:r>
              <a:rPr lang="en-GB" sz="1000" dirty="0" smtClean="0"/>
              <a:t>Day trip market size &amp; profile</a:t>
            </a:r>
          </a:p>
          <a:p>
            <a:r>
              <a:rPr lang="en-GB" sz="900" i="1" dirty="0"/>
              <a:t>*NB. This data is from the data tables and included in the commentary as useful context</a:t>
            </a:r>
          </a:p>
          <a:p>
            <a:endParaRPr lang="en-GB" sz="1000" dirty="0"/>
          </a:p>
        </p:txBody>
      </p:sp>
    </p:spTree>
    <p:extLst>
      <p:ext uri="{BB962C8B-B14F-4D97-AF65-F5344CB8AC3E}">
        <p14:creationId xmlns:p14="http://schemas.microsoft.com/office/powerpoint/2010/main" val="42151327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GB" dirty="0"/>
              <a:t>What are the day trip destinations among those staying in each region?</a:t>
            </a:r>
          </a:p>
          <a:p>
            <a:r>
              <a:rPr lang="en-GB" sz="1600" dirty="0"/>
              <a:t>Data taken from 2016 International Passenger Survey (IPS)</a:t>
            </a:r>
          </a:p>
          <a:p>
            <a:endParaRPr lang="en-GB" dirty="0"/>
          </a:p>
          <a:p>
            <a:endParaRPr lang="en-GB" dirty="0"/>
          </a:p>
        </p:txBody>
      </p:sp>
    </p:spTree>
    <p:extLst>
      <p:ext uri="{BB962C8B-B14F-4D97-AF65-F5344CB8AC3E}">
        <p14:creationId xmlns:p14="http://schemas.microsoft.com/office/powerpoint/2010/main" val="3285231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1" y="872066"/>
            <a:ext cx="8813799" cy="558801"/>
          </a:xfrm>
        </p:spPr>
        <p:txBody>
          <a:bodyPr/>
          <a:lstStyle/>
          <a:p>
            <a:r>
              <a:rPr lang="en-GB" sz="2100" dirty="0" smtClean="0"/>
              <a:t>Number of ‘day trippers’ VISITING regions and counties in England. </a:t>
            </a:r>
            <a:br>
              <a:rPr lang="en-GB" sz="2100" dirty="0" smtClean="0"/>
            </a:br>
            <a:r>
              <a:rPr lang="en-GB" sz="2100" dirty="0" smtClean="0"/>
              <a:t>By </a:t>
            </a:r>
            <a:r>
              <a:rPr lang="en-GB" sz="2100" dirty="0"/>
              <a:t>top four regions visited </a:t>
            </a:r>
            <a:r>
              <a:rPr lang="en-GB" sz="2100" dirty="0" smtClean="0"/>
              <a:t/>
            </a:r>
            <a:br>
              <a:rPr lang="en-GB" sz="2100" dirty="0" smtClean="0"/>
            </a:br>
            <a:endParaRPr lang="en-GB" sz="2100" dirty="0"/>
          </a:p>
        </p:txBody>
      </p:sp>
      <p:sp>
        <p:nvSpPr>
          <p:cNvPr id="13" name="Text Placeholder 5"/>
          <p:cNvSpPr txBox="1">
            <a:spLocks/>
          </p:cNvSpPr>
          <p:nvPr/>
        </p:nvSpPr>
        <p:spPr>
          <a:xfrm>
            <a:off x="378821" y="5018853"/>
            <a:ext cx="8608425" cy="12031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rPr>
              <a:t>The above chart illustrates the regions and counties where overseas holiday visitors take day visits to when they visit the UK.   London is the single most popular destination for day trippers, with 452k in 2016.</a:t>
            </a:r>
          </a:p>
          <a:p>
            <a:pPr marL="0" indent="0" algn="just">
              <a:buFont typeface="Arial"/>
              <a:buNone/>
            </a:pPr>
            <a:r>
              <a:rPr lang="en-GB" sz="1300" dirty="0" smtClean="0">
                <a:solidFill>
                  <a:srgbClr val="120742"/>
                </a:solidFill>
              </a:rPr>
              <a:t>The South East is the most popular region, attracting 1,157k day trippers, with Berkshire (372k), Oxfordshire (328k), East Sussex (301k) and Kent (234k) all attracting over 200k visitors. </a:t>
            </a:r>
          </a:p>
          <a:p>
            <a:pPr marL="0" indent="0" algn="just">
              <a:buFont typeface="Arial"/>
              <a:buNone/>
            </a:pPr>
            <a:r>
              <a:rPr lang="en-GB" sz="1300" dirty="0" smtClean="0">
                <a:solidFill>
                  <a:srgbClr val="120742"/>
                </a:solidFill>
              </a:rPr>
              <a:t>The South West (590k visitors) and East of England (357k visitors) also attract notable volumes of overseas day trippers, with Somerset (280k), Wiltshire (184k), Cambridgeshire (169k) and Hertfordshire (138k) all attracting over 100k day trippers.</a:t>
            </a:r>
            <a:endParaRPr lang="en-GB" sz="1300" dirty="0">
              <a:solidFill>
                <a:srgbClr val="120742"/>
              </a:solidFill>
            </a:endParaRPr>
          </a:p>
          <a:p>
            <a:pPr marL="0" indent="0" algn="just">
              <a:buFont typeface="Arial"/>
              <a:buNone/>
            </a:pPr>
            <a:endParaRPr lang="en-GB" sz="1300" dirty="0" smtClean="0">
              <a:solidFill>
                <a:srgbClr val="120742"/>
              </a:solidFill>
            </a:endParaRPr>
          </a:p>
        </p:txBody>
      </p:sp>
      <p:sp>
        <p:nvSpPr>
          <p:cNvPr id="14" name="Text Placeholder 5"/>
          <p:cNvSpPr txBox="1">
            <a:spLocks/>
          </p:cNvSpPr>
          <p:nvPr/>
        </p:nvSpPr>
        <p:spPr>
          <a:xfrm>
            <a:off x="370311" y="1517432"/>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graphicFrame>
        <p:nvGraphicFramePr>
          <p:cNvPr id="19" name="Chart 18"/>
          <p:cNvGraphicFramePr/>
          <p:nvPr>
            <p:extLst>
              <p:ext uri="{D42A27DB-BD31-4B8C-83A1-F6EECF244321}">
                <p14:modId xmlns:p14="http://schemas.microsoft.com/office/powerpoint/2010/main" val="1503988031"/>
              </p:ext>
            </p:extLst>
          </p:nvPr>
        </p:nvGraphicFramePr>
        <p:xfrm>
          <a:off x="531451" y="1628493"/>
          <a:ext cx="1711797" cy="1561208"/>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 Placeholder 6"/>
          <p:cNvSpPr>
            <a:spLocks noGrp="1"/>
          </p:cNvSpPr>
          <p:nvPr>
            <p:ph type="body" sz="quarter" idx="13"/>
          </p:nvPr>
        </p:nvSpPr>
        <p:spPr>
          <a:xfrm>
            <a:off x="685796" y="6396162"/>
            <a:ext cx="2440301" cy="274638"/>
          </a:xfrm>
        </p:spPr>
        <p:txBody>
          <a:bodyPr/>
          <a:lstStyle/>
          <a:p>
            <a:r>
              <a:rPr lang="en-GB" sz="1000" dirty="0" smtClean="0"/>
              <a:t>Day trip destinations</a:t>
            </a:r>
            <a:endParaRPr lang="en-GB" sz="1000" dirty="0"/>
          </a:p>
        </p:txBody>
      </p:sp>
      <p:graphicFrame>
        <p:nvGraphicFramePr>
          <p:cNvPr id="26" name="Chart 25"/>
          <p:cNvGraphicFramePr/>
          <p:nvPr>
            <p:extLst>
              <p:ext uri="{D42A27DB-BD31-4B8C-83A1-F6EECF244321}">
                <p14:modId xmlns:p14="http://schemas.microsoft.com/office/powerpoint/2010/main" val="1349953253"/>
              </p:ext>
            </p:extLst>
          </p:nvPr>
        </p:nvGraphicFramePr>
        <p:xfrm>
          <a:off x="2822205" y="1774782"/>
          <a:ext cx="1292595" cy="14149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p:cNvGraphicFramePr/>
          <p:nvPr>
            <p:extLst>
              <p:ext uri="{D42A27DB-BD31-4B8C-83A1-F6EECF244321}">
                <p14:modId xmlns:p14="http://schemas.microsoft.com/office/powerpoint/2010/main" val="1720491455"/>
              </p:ext>
            </p:extLst>
          </p:nvPr>
        </p:nvGraphicFramePr>
        <p:xfrm>
          <a:off x="4992008" y="1942003"/>
          <a:ext cx="1154729" cy="12476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Table Placeholder 5"/>
          <p:cNvGraphicFramePr>
            <a:graphicFrameLocks/>
          </p:cNvGraphicFramePr>
          <p:nvPr>
            <p:extLst>
              <p:ext uri="{D42A27DB-BD31-4B8C-83A1-F6EECF244321}">
                <p14:modId xmlns:p14="http://schemas.microsoft.com/office/powerpoint/2010/main" val="4108370164"/>
              </p:ext>
            </p:extLst>
          </p:nvPr>
        </p:nvGraphicFramePr>
        <p:xfrm>
          <a:off x="467474" y="3322087"/>
          <a:ext cx="1775773" cy="1640205"/>
        </p:xfrm>
        <a:graphic>
          <a:graphicData uri="http://schemas.openxmlformats.org/drawingml/2006/table">
            <a:tbl>
              <a:tblPr firstRow="1" bandRow="1">
                <a:tableStyleId>{5C22544A-7EE6-4342-B048-85BDC9FD1C3A}</a:tableStyleId>
              </a:tblPr>
              <a:tblGrid>
                <a:gridCol w="970801"/>
                <a:gridCol w="804972"/>
              </a:tblGrid>
              <a:tr h="119548">
                <a:tc>
                  <a:txBody>
                    <a:bodyPr/>
                    <a:lstStyle/>
                    <a:p>
                      <a:endParaRPr lang="en-GB" sz="600" dirty="0"/>
                    </a:p>
                  </a:txBody>
                  <a:tcPr>
                    <a:solidFill>
                      <a:schemeClr val="bg1"/>
                    </a:solidFill>
                  </a:tcPr>
                </a:tc>
                <a:tc>
                  <a:txBody>
                    <a:bodyPr/>
                    <a:lstStyle/>
                    <a:p>
                      <a:pPr algn="ctr"/>
                      <a:endParaRPr lang="en-GB" sz="600" i="1" dirty="0"/>
                    </a:p>
                  </a:txBody>
                  <a:tcPr>
                    <a:solidFill>
                      <a:schemeClr val="bg1"/>
                    </a:solidFill>
                  </a:tcPr>
                </a:tc>
              </a:tr>
              <a:tr h="152480">
                <a:tc>
                  <a:txBody>
                    <a:bodyPr/>
                    <a:lstStyle/>
                    <a:p>
                      <a:pPr marL="0" indent="0" algn="ctr" fontAlgn="b">
                        <a:buNone/>
                      </a:pPr>
                      <a:r>
                        <a:rPr lang="en-GB" sz="1000" b="1" i="0" u="none" strike="noStrike" dirty="0" smtClean="0">
                          <a:solidFill>
                            <a:srgbClr val="120742"/>
                          </a:solidFill>
                          <a:effectLst/>
                          <a:latin typeface="Calibri"/>
                        </a:rPr>
                        <a:t>Berkshire</a:t>
                      </a:r>
                      <a:endParaRPr lang="en-GB" sz="1000" b="1" i="0" u="none" strike="noStrike" dirty="0">
                        <a:solidFill>
                          <a:srgbClr val="120742"/>
                        </a:solidFill>
                        <a:effectLst/>
                        <a:latin typeface="Calibri"/>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rgbClr val="120742"/>
                          </a:solidFill>
                          <a:effectLst/>
                          <a:latin typeface="+mn-lt"/>
                          <a:ea typeface="+mn-ea"/>
                          <a:cs typeface="+mn-cs"/>
                        </a:rPr>
                        <a:t>372k</a:t>
                      </a:r>
                      <a:endParaRPr lang="en-GB" sz="1000" b="1" i="1" u="none" strike="noStrike" kern="1200" dirty="0">
                        <a:solidFill>
                          <a:srgbClr val="120742"/>
                        </a:solidFill>
                        <a:effectLst/>
                        <a:latin typeface="+mn-lt"/>
                        <a:ea typeface="+mn-ea"/>
                        <a:cs typeface="+mn-cs"/>
                      </a:endParaRPr>
                    </a:p>
                  </a:txBody>
                  <a:tcPr marL="9525" marR="9525" marT="9525" marB="0" anchor="b"/>
                </a:tc>
              </a:tr>
              <a:tr h="152480">
                <a:tc>
                  <a:txBody>
                    <a:bodyPr/>
                    <a:lstStyle/>
                    <a:p>
                      <a:pPr marL="0" indent="0" algn="ctr" fontAlgn="b">
                        <a:buFont typeface="+mj-lt"/>
                        <a:buNone/>
                      </a:pPr>
                      <a:r>
                        <a:rPr lang="en-GB" sz="1000" b="1" i="0" u="none" strike="noStrike" dirty="0" smtClean="0">
                          <a:solidFill>
                            <a:srgbClr val="120742"/>
                          </a:solidFill>
                          <a:effectLst/>
                          <a:latin typeface="Calibri"/>
                        </a:rPr>
                        <a:t>Oxfordshire</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328k</a:t>
                      </a:r>
                      <a:endParaRPr lang="en-GB" sz="1000" b="1" i="1" u="none" strike="noStrike" dirty="0">
                        <a:solidFill>
                          <a:srgbClr val="120742"/>
                        </a:solidFill>
                        <a:effectLst/>
                        <a:latin typeface="Calibri"/>
                      </a:endParaRPr>
                    </a:p>
                  </a:txBody>
                  <a:tcPr marL="9525" marR="9525" marT="9525" marB="0" anchor="b"/>
                </a:tc>
              </a:tr>
              <a:tr h="152480">
                <a:tc>
                  <a:txBody>
                    <a:bodyPr/>
                    <a:lstStyle/>
                    <a:p>
                      <a:pPr marL="0" indent="0" algn="ctr" fontAlgn="b">
                        <a:buFont typeface="+mj-lt"/>
                        <a:buNone/>
                      </a:pPr>
                      <a:r>
                        <a:rPr lang="en-GB" sz="1000" b="1" i="0" u="none" strike="noStrike" dirty="0" smtClean="0">
                          <a:solidFill>
                            <a:srgbClr val="120742"/>
                          </a:solidFill>
                          <a:effectLst/>
                          <a:latin typeface="Calibri"/>
                        </a:rPr>
                        <a:t>East Sussex</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301k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ctr" fontAlgn="b">
                        <a:buFont typeface="+mj-lt"/>
                        <a:buNone/>
                      </a:pPr>
                      <a:r>
                        <a:rPr lang="en-GB" sz="1000" b="1" i="0" u="none" strike="noStrike" dirty="0" smtClean="0">
                          <a:solidFill>
                            <a:srgbClr val="120742"/>
                          </a:solidFill>
                          <a:effectLst/>
                          <a:latin typeface="Calibri"/>
                        </a:rPr>
                        <a:t>Kent</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234k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ctr" fontAlgn="b">
                        <a:buFont typeface="+mj-lt"/>
                        <a:buNone/>
                      </a:pPr>
                      <a:r>
                        <a:rPr lang="en-GB" sz="1000" b="1" i="0" u="none" strike="noStrike" dirty="0" smtClean="0">
                          <a:solidFill>
                            <a:srgbClr val="120742"/>
                          </a:solidFill>
                          <a:effectLst/>
                          <a:latin typeface="Calibri"/>
                        </a:rPr>
                        <a:t>Hampshire</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115k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ctr" fontAlgn="b">
                        <a:buFont typeface="+mj-lt"/>
                        <a:buNone/>
                      </a:pPr>
                      <a:r>
                        <a:rPr lang="en-GB" sz="1000" b="1" i="0" u="none" strike="noStrike" dirty="0" smtClean="0">
                          <a:solidFill>
                            <a:srgbClr val="120742"/>
                          </a:solidFill>
                          <a:effectLst/>
                          <a:latin typeface="Calibri"/>
                        </a:rPr>
                        <a:t>West</a:t>
                      </a:r>
                      <a:r>
                        <a:rPr lang="en-GB" sz="1000" b="1" i="0" u="none" strike="noStrike" baseline="0" dirty="0" smtClean="0">
                          <a:solidFill>
                            <a:srgbClr val="120742"/>
                          </a:solidFill>
                          <a:effectLst/>
                          <a:latin typeface="Calibri"/>
                        </a:rPr>
                        <a:t> </a:t>
                      </a:r>
                      <a:r>
                        <a:rPr lang="en-GB" sz="1000" b="1" i="0" u="none" strike="noStrike" dirty="0" smtClean="0">
                          <a:solidFill>
                            <a:srgbClr val="120742"/>
                          </a:solidFill>
                          <a:effectLst/>
                          <a:latin typeface="Calibri"/>
                        </a:rPr>
                        <a:t>Sussex</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42k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ctr" fontAlgn="b">
                        <a:buFont typeface="+mj-lt"/>
                        <a:buNone/>
                      </a:pPr>
                      <a:r>
                        <a:rPr lang="en-GB" sz="1000" b="1" i="0" u="none" strike="noStrike" dirty="0" smtClean="0">
                          <a:solidFill>
                            <a:srgbClr val="120742"/>
                          </a:solidFill>
                          <a:effectLst/>
                          <a:latin typeface="Calibri"/>
                        </a:rPr>
                        <a:t>Surrey</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37k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ctr" fontAlgn="b">
                        <a:buFont typeface="+mj-lt"/>
                        <a:buNone/>
                      </a:pPr>
                      <a:r>
                        <a:rPr lang="en-GB" sz="1000" b="1" i="0" u="none" strike="noStrike" dirty="0" smtClean="0">
                          <a:solidFill>
                            <a:srgbClr val="120742"/>
                          </a:solidFill>
                          <a:effectLst/>
                          <a:latin typeface="Calibri"/>
                        </a:rPr>
                        <a:t>Isle of Wight</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29k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ctr" fontAlgn="b">
                        <a:buFont typeface="+mj-lt"/>
                        <a:buNone/>
                      </a:pPr>
                      <a:r>
                        <a:rPr lang="en-GB" sz="1000" b="1" i="0" u="none" strike="noStrike" dirty="0" smtClean="0">
                          <a:solidFill>
                            <a:srgbClr val="120742"/>
                          </a:solidFill>
                          <a:effectLst/>
                          <a:latin typeface="Calibri"/>
                        </a:rPr>
                        <a:t>Buckinghamshire</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15k</a:t>
                      </a:r>
                      <a:endParaRPr lang="en-GB" sz="1000" b="1" i="1" u="none" strike="noStrike" dirty="0">
                        <a:solidFill>
                          <a:srgbClr val="120742"/>
                        </a:solidFill>
                        <a:effectLst/>
                        <a:latin typeface="Calibri"/>
                      </a:endParaRPr>
                    </a:p>
                  </a:txBody>
                  <a:tcPr marL="9525" marR="9525" marT="9525" marB="0" anchor="b"/>
                </a:tc>
              </a:tr>
            </a:tbl>
          </a:graphicData>
        </a:graphic>
      </p:graphicFrame>
      <p:sp>
        <p:nvSpPr>
          <p:cNvPr id="38" name="Down Arrow 37"/>
          <p:cNvSpPr/>
          <p:nvPr/>
        </p:nvSpPr>
        <p:spPr>
          <a:xfrm>
            <a:off x="1204686" y="3178704"/>
            <a:ext cx="316809" cy="286767"/>
          </a:xfrm>
          <a:prstGeom prst="downArrow">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39" name="Table Placeholder 5"/>
          <p:cNvGraphicFramePr>
            <a:graphicFrameLocks/>
          </p:cNvGraphicFramePr>
          <p:nvPr>
            <p:extLst>
              <p:ext uri="{D42A27DB-BD31-4B8C-83A1-F6EECF244321}">
                <p14:modId xmlns:p14="http://schemas.microsoft.com/office/powerpoint/2010/main" val="483996505"/>
              </p:ext>
            </p:extLst>
          </p:nvPr>
        </p:nvGraphicFramePr>
        <p:xfrm>
          <a:off x="4662836" y="3352344"/>
          <a:ext cx="1775773" cy="1316355"/>
        </p:xfrm>
        <a:graphic>
          <a:graphicData uri="http://schemas.openxmlformats.org/drawingml/2006/table">
            <a:tbl>
              <a:tblPr firstRow="1" bandRow="1">
                <a:tableStyleId>{5C22544A-7EE6-4342-B048-85BDC9FD1C3A}</a:tableStyleId>
              </a:tblPr>
              <a:tblGrid>
                <a:gridCol w="852139"/>
                <a:gridCol w="923634"/>
              </a:tblGrid>
              <a:tr h="119548">
                <a:tc>
                  <a:txBody>
                    <a:bodyPr/>
                    <a:lstStyle/>
                    <a:p>
                      <a:endParaRPr lang="en-GB" sz="600" dirty="0"/>
                    </a:p>
                  </a:txBody>
                  <a:tcPr>
                    <a:solidFill>
                      <a:schemeClr val="bg1"/>
                    </a:solidFill>
                  </a:tcPr>
                </a:tc>
                <a:tc>
                  <a:txBody>
                    <a:bodyPr/>
                    <a:lstStyle/>
                    <a:p>
                      <a:pPr algn="ctr"/>
                      <a:endParaRPr lang="en-GB" sz="600" i="1" dirty="0"/>
                    </a:p>
                  </a:txBody>
                  <a:tcPr>
                    <a:solidFill>
                      <a:schemeClr val="bg1"/>
                    </a:solidFill>
                  </a:tcPr>
                </a:tc>
              </a:tr>
              <a:tr h="152480">
                <a:tc>
                  <a:txBody>
                    <a:bodyPr/>
                    <a:lstStyle/>
                    <a:p>
                      <a:pPr marL="0" indent="0" algn="ctr" fontAlgn="b">
                        <a:buNone/>
                      </a:pPr>
                      <a:r>
                        <a:rPr lang="en-GB" sz="1000" b="1" i="0" u="none" strike="noStrike" dirty="0" smtClean="0">
                          <a:solidFill>
                            <a:srgbClr val="120742"/>
                          </a:solidFill>
                          <a:effectLst/>
                          <a:latin typeface="Calibri"/>
                        </a:rPr>
                        <a:t>Somerset</a:t>
                      </a:r>
                      <a:endParaRPr lang="en-GB" sz="1000" b="1" i="0" u="none" strike="noStrike" dirty="0">
                        <a:solidFill>
                          <a:srgbClr val="120742"/>
                        </a:solidFill>
                        <a:effectLst/>
                        <a:latin typeface="Calibri"/>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rgbClr val="120742"/>
                          </a:solidFill>
                          <a:effectLst/>
                          <a:latin typeface="+mn-lt"/>
                          <a:ea typeface="+mn-ea"/>
                          <a:cs typeface="+mn-cs"/>
                        </a:rPr>
                        <a:t>280k</a:t>
                      </a:r>
                      <a:endParaRPr lang="en-GB" sz="1000" b="1" i="1" u="none" strike="noStrike" kern="1200" dirty="0">
                        <a:solidFill>
                          <a:srgbClr val="120742"/>
                        </a:solidFill>
                        <a:effectLst/>
                        <a:latin typeface="+mn-lt"/>
                        <a:ea typeface="+mn-ea"/>
                        <a:cs typeface="+mn-cs"/>
                      </a:endParaRPr>
                    </a:p>
                  </a:txBody>
                  <a:tcPr marL="9525" marR="9525" marT="9525" marB="0" anchor="b"/>
                </a:tc>
              </a:tr>
              <a:tr h="152480">
                <a:tc>
                  <a:txBody>
                    <a:bodyPr/>
                    <a:lstStyle/>
                    <a:p>
                      <a:pPr marL="0" indent="0" algn="ctr" fontAlgn="b">
                        <a:buFont typeface="+mj-lt"/>
                        <a:buNone/>
                      </a:pPr>
                      <a:r>
                        <a:rPr lang="en-GB" sz="1000" b="1" i="0" u="none" strike="noStrike" dirty="0" smtClean="0">
                          <a:solidFill>
                            <a:srgbClr val="120742"/>
                          </a:solidFill>
                          <a:effectLst/>
                          <a:latin typeface="Calibri"/>
                        </a:rPr>
                        <a:t>Wiltshire</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184k</a:t>
                      </a:r>
                      <a:endParaRPr lang="en-GB" sz="1000" b="1" i="1" u="none" strike="noStrike" dirty="0">
                        <a:solidFill>
                          <a:srgbClr val="120742"/>
                        </a:solidFill>
                        <a:effectLst/>
                        <a:latin typeface="Calibri"/>
                      </a:endParaRPr>
                    </a:p>
                  </a:txBody>
                  <a:tcPr marL="9525" marR="9525" marT="9525" marB="0" anchor="b"/>
                </a:tc>
              </a:tr>
              <a:tr h="152480">
                <a:tc>
                  <a:txBody>
                    <a:bodyPr/>
                    <a:lstStyle/>
                    <a:p>
                      <a:pPr marL="0" indent="0" algn="ctr" fontAlgn="b">
                        <a:buFont typeface="+mj-lt"/>
                        <a:buNone/>
                      </a:pPr>
                      <a:r>
                        <a:rPr lang="en-GB" sz="1000" b="1" i="0" u="none" strike="noStrike" dirty="0" smtClean="0">
                          <a:solidFill>
                            <a:srgbClr val="120742"/>
                          </a:solidFill>
                          <a:effectLst/>
                          <a:latin typeface="Calibri"/>
                        </a:rPr>
                        <a:t>Cornwall</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80k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ctr" fontAlgn="b">
                        <a:buFont typeface="+mj-lt"/>
                        <a:buNone/>
                      </a:pPr>
                      <a:r>
                        <a:rPr lang="en-GB" sz="1000" b="1" i="0" u="none" strike="noStrike" dirty="0" smtClean="0">
                          <a:solidFill>
                            <a:srgbClr val="120742"/>
                          </a:solidFill>
                          <a:effectLst/>
                          <a:latin typeface="Calibri"/>
                        </a:rPr>
                        <a:t>Devon</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71k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ctr" fontAlgn="b">
                        <a:buFont typeface="+mj-lt"/>
                        <a:buNone/>
                      </a:pPr>
                      <a:r>
                        <a:rPr lang="en-GB" sz="1000" b="1" i="0" u="none" strike="noStrike" dirty="0" smtClean="0">
                          <a:solidFill>
                            <a:srgbClr val="120742"/>
                          </a:solidFill>
                          <a:effectLst/>
                          <a:latin typeface="Calibri"/>
                        </a:rPr>
                        <a:t>Gloucestershire</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69k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ctr" fontAlgn="b">
                        <a:buFont typeface="+mj-lt"/>
                        <a:buNone/>
                      </a:pPr>
                      <a:r>
                        <a:rPr lang="en-GB" sz="1000" b="1" i="0" u="none" strike="noStrike" dirty="0" smtClean="0">
                          <a:solidFill>
                            <a:srgbClr val="120742"/>
                          </a:solidFill>
                          <a:effectLst/>
                          <a:latin typeface="Calibri"/>
                        </a:rPr>
                        <a:t>Bristol</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58k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ctr" fontAlgn="b">
                        <a:buFont typeface="+mj-lt"/>
                        <a:buNone/>
                      </a:pPr>
                      <a:r>
                        <a:rPr lang="en-GB" sz="1000" b="1" i="0" u="none" strike="noStrike" dirty="0" smtClean="0">
                          <a:solidFill>
                            <a:srgbClr val="120742"/>
                          </a:solidFill>
                          <a:effectLst/>
                          <a:latin typeface="Calibri"/>
                        </a:rPr>
                        <a:t>Dorset</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55k</a:t>
                      </a:r>
                      <a:endParaRPr lang="en-GB" sz="1000" b="1" i="1" u="none" strike="noStrike" dirty="0">
                        <a:solidFill>
                          <a:srgbClr val="120742"/>
                        </a:solidFill>
                        <a:effectLst/>
                        <a:latin typeface="Calibri"/>
                      </a:endParaRPr>
                    </a:p>
                  </a:txBody>
                  <a:tcPr marL="9525" marR="9525" marT="9525" marB="0" anchor="b"/>
                </a:tc>
              </a:tr>
            </a:tbl>
          </a:graphicData>
        </a:graphic>
      </p:graphicFrame>
      <p:sp>
        <p:nvSpPr>
          <p:cNvPr id="47" name="Down Arrow 46"/>
          <p:cNvSpPr/>
          <p:nvPr/>
        </p:nvSpPr>
        <p:spPr>
          <a:xfrm>
            <a:off x="5380809" y="3207119"/>
            <a:ext cx="316809" cy="286767"/>
          </a:xfrm>
          <a:prstGeom prst="downArrow">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42" name="Chart 41"/>
          <p:cNvGraphicFramePr/>
          <p:nvPr>
            <p:extLst>
              <p:ext uri="{D42A27DB-BD31-4B8C-83A1-F6EECF244321}">
                <p14:modId xmlns:p14="http://schemas.microsoft.com/office/powerpoint/2010/main" val="590425145"/>
              </p:ext>
            </p:extLst>
          </p:nvPr>
        </p:nvGraphicFramePr>
        <p:xfrm>
          <a:off x="7404037" y="2142299"/>
          <a:ext cx="889116" cy="104740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5" name="Table Placeholder 5"/>
          <p:cNvGraphicFramePr>
            <a:graphicFrameLocks/>
          </p:cNvGraphicFramePr>
          <p:nvPr>
            <p:extLst>
              <p:ext uri="{D42A27DB-BD31-4B8C-83A1-F6EECF244321}">
                <p14:modId xmlns:p14="http://schemas.microsoft.com/office/powerpoint/2010/main" val="4226261384"/>
              </p:ext>
            </p:extLst>
          </p:nvPr>
        </p:nvGraphicFramePr>
        <p:xfrm>
          <a:off x="6959599" y="3352344"/>
          <a:ext cx="1775773" cy="1154430"/>
        </p:xfrm>
        <a:graphic>
          <a:graphicData uri="http://schemas.openxmlformats.org/drawingml/2006/table">
            <a:tbl>
              <a:tblPr firstRow="1" bandRow="1">
                <a:tableStyleId>{5C22544A-7EE6-4342-B048-85BDC9FD1C3A}</a:tableStyleId>
              </a:tblPr>
              <a:tblGrid>
                <a:gridCol w="898526"/>
                <a:gridCol w="877247"/>
              </a:tblGrid>
              <a:tr h="119548">
                <a:tc>
                  <a:txBody>
                    <a:bodyPr/>
                    <a:lstStyle/>
                    <a:p>
                      <a:endParaRPr lang="en-GB" sz="600" dirty="0"/>
                    </a:p>
                  </a:txBody>
                  <a:tcPr>
                    <a:solidFill>
                      <a:schemeClr val="bg1"/>
                    </a:solidFill>
                  </a:tcPr>
                </a:tc>
                <a:tc>
                  <a:txBody>
                    <a:bodyPr/>
                    <a:lstStyle/>
                    <a:p>
                      <a:pPr algn="ctr"/>
                      <a:endParaRPr lang="en-GB" sz="600" i="1" dirty="0"/>
                    </a:p>
                  </a:txBody>
                  <a:tcPr>
                    <a:solidFill>
                      <a:schemeClr val="bg1"/>
                    </a:solidFill>
                  </a:tcPr>
                </a:tc>
              </a:tr>
              <a:tr h="152480">
                <a:tc>
                  <a:txBody>
                    <a:bodyPr/>
                    <a:lstStyle/>
                    <a:p>
                      <a:pPr marL="0" indent="0" algn="ctr" fontAlgn="b">
                        <a:buNone/>
                      </a:pPr>
                      <a:r>
                        <a:rPr lang="en-GB" sz="1000" b="1" i="0" u="none" strike="noStrike" dirty="0" smtClean="0">
                          <a:solidFill>
                            <a:srgbClr val="120742"/>
                          </a:solidFill>
                          <a:effectLst/>
                          <a:latin typeface="Calibri"/>
                        </a:rPr>
                        <a:t>Cambridgeshire</a:t>
                      </a:r>
                      <a:endParaRPr lang="en-GB" sz="1000" b="1" i="0" u="none" strike="noStrike" dirty="0">
                        <a:solidFill>
                          <a:srgbClr val="120742"/>
                        </a:solidFill>
                        <a:effectLst/>
                        <a:latin typeface="Calibri"/>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rgbClr val="120742"/>
                          </a:solidFill>
                          <a:effectLst/>
                          <a:latin typeface="+mn-lt"/>
                          <a:ea typeface="+mn-ea"/>
                          <a:cs typeface="+mn-cs"/>
                        </a:rPr>
                        <a:t>169k</a:t>
                      </a:r>
                      <a:endParaRPr lang="en-GB" sz="1000" b="1" i="1" u="none" strike="noStrike" kern="1200" dirty="0">
                        <a:solidFill>
                          <a:srgbClr val="120742"/>
                        </a:solidFill>
                        <a:effectLst/>
                        <a:latin typeface="+mn-lt"/>
                        <a:ea typeface="+mn-ea"/>
                        <a:cs typeface="+mn-cs"/>
                      </a:endParaRPr>
                    </a:p>
                  </a:txBody>
                  <a:tcPr marL="9525" marR="9525" marT="9525" marB="0" anchor="b"/>
                </a:tc>
              </a:tr>
              <a:tr h="152480">
                <a:tc>
                  <a:txBody>
                    <a:bodyPr/>
                    <a:lstStyle/>
                    <a:p>
                      <a:pPr marL="0" indent="0" algn="ctr" fontAlgn="b">
                        <a:buFont typeface="+mj-lt"/>
                        <a:buNone/>
                      </a:pPr>
                      <a:r>
                        <a:rPr lang="en-GB" sz="1000" b="1" i="0" u="none" strike="noStrike" dirty="0" smtClean="0">
                          <a:solidFill>
                            <a:srgbClr val="120742"/>
                          </a:solidFill>
                          <a:effectLst/>
                          <a:latin typeface="Calibri"/>
                        </a:rPr>
                        <a:t>Hertfordshire</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138k</a:t>
                      </a:r>
                      <a:endParaRPr lang="en-GB" sz="1000" b="1" i="1" u="none" strike="noStrike" dirty="0">
                        <a:solidFill>
                          <a:srgbClr val="120742"/>
                        </a:solidFill>
                        <a:effectLst/>
                        <a:latin typeface="Calibri"/>
                      </a:endParaRPr>
                    </a:p>
                  </a:txBody>
                  <a:tcPr marL="9525" marR="9525" marT="9525" marB="0" anchor="b"/>
                </a:tc>
              </a:tr>
              <a:tr h="152480">
                <a:tc>
                  <a:txBody>
                    <a:bodyPr/>
                    <a:lstStyle/>
                    <a:p>
                      <a:pPr marL="0" indent="0" algn="ctr" fontAlgn="b">
                        <a:buFont typeface="+mj-lt"/>
                        <a:buNone/>
                      </a:pPr>
                      <a:r>
                        <a:rPr lang="en-GB" sz="1000" b="1" i="0" u="none" strike="noStrike" dirty="0" smtClean="0">
                          <a:solidFill>
                            <a:srgbClr val="120742"/>
                          </a:solidFill>
                          <a:effectLst/>
                          <a:latin typeface="Calibri"/>
                        </a:rPr>
                        <a:t>Essex</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30k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ctr" fontAlgn="b">
                        <a:buFont typeface="+mj-lt"/>
                        <a:buNone/>
                      </a:pPr>
                      <a:r>
                        <a:rPr lang="en-GB" sz="1000" b="1" i="0" u="none" strike="noStrike" dirty="0" smtClean="0">
                          <a:solidFill>
                            <a:srgbClr val="120742"/>
                          </a:solidFill>
                          <a:effectLst/>
                          <a:latin typeface="Calibri"/>
                        </a:rPr>
                        <a:t>Suffolk</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17k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ctr" fontAlgn="b">
                        <a:buFont typeface="+mj-lt"/>
                        <a:buNone/>
                      </a:pPr>
                      <a:r>
                        <a:rPr lang="en-GB" sz="1000" b="1" i="0" u="none" strike="noStrike" dirty="0" smtClean="0">
                          <a:solidFill>
                            <a:srgbClr val="120742"/>
                          </a:solidFill>
                          <a:effectLst/>
                          <a:latin typeface="Calibri"/>
                        </a:rPr>
                        <a:t>Norfolk</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12k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ctr" fontAlgn="b">
                        <a:buFont typeface="+mj-lt"/>
                        <a:buNone/>
                      </a:pPr>
                      <a:r>
                        <a:rPr lang="en-GB" sz="1000" b="1" i="0" u="none" strike="noStrike" dirty="0" smtClean="0">
                          <a:solidFill>
                            <a:srgbClr val="120742"/>
                          </a:solidFill>
                          <a:effectLst/>
                          <a:latin typeface="Calibri"/>
                        </a:rPr>
                        <a:t>Bedfordshire</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7k</a:t>
                      </a:r>
                      <a:endParaRPr lang="en-GB" sz="1000" b="1" i="1" u="none" strike="noStrike" dirty="0">
                        <a:solidFill>
                          <a:srgbClr val="120742"/>
                        </a:solidFill>
                        <a:effectLst/>
                        <a:latin typeface="Calibri"/>
                      </a:endParaRPr>
                    </a:p>
                  </a:txBody>
                  <a:tcPr marL="9525" marR="9525" marT="9525" marB="0" anchor="b"/>
                </a:tc>
              </a:tr>
            </a:tbl>
          </a:graphicData>
        </a:graphic>
      </p:graphicFrame>
      <p:sp>
        <p:nvSpPr>
          <p:cNvPr id="56" name="Down Arrow 55"/>
          <p:cNvSpPr/>
          <p:nvPr/>
        </p:nvSpPr>
        <p:spPr>
          <a:xfrm>
            <a:off x="7676048" y="3208960"/>
            <a:ext cx="316809" cy="286767"/>
          </a:xfrm>
          <a:prstGeom prst="downArrow">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36343101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1" y="872066"/>
            <a:ext cx="8813799" cy="558801"/>
          </a:xfrm>
        </p:spPr>
        <p:txBody>
          <a:bodyPr/>
          <a:lstStyle/>
          <a:p>
            <a:r>
              <a:rPr lang="en-GB" sz="2100" dirty="0"/>
              <a:t>Number of ‘day trippers’ VISITING regions and counties in England. </a:t>
            </a:r>
            <a:br>
              <a:rPr lang="en-GB" sz="2100" dirty="0"/>
            </a:br>
            <a:r>
              <a:rPr lang="en-GB" sz="2100" dirty="0" smtClean="0"/>
              <a:t>By </a:t>
            </a:r>
            <a:r>
              <a:rPr lang="en-GB" sz="2100" dirty="0"/>
              <a:t>bottom five regions visited</a:t>
            </a:r>
            <a:r>
              <a:rPr lang="en-GB" sz="2100" dirty="0" smtClean="0"/>
              <a:t> </a:t>
            </a:r>
            <a:br>
              <a:rPr lang="en-GB" sz="2100" dirty="0" smtClean="0"/>
            </a:br>
            <a:endParaRPr lang="en-GB" sz="2100" dirty="0"/>
          </a:p>
        </p:txBody>
      </p:sp>
      <p:sp>
        <p:nvSpPr>
          <p:cNvPr id="13" name="Text Placeholder 5"/>
          <p:cNvSpPr txBox="1">
            <a:spLocks/>
          </p:cNvSpPr>
          <p:nvPr/>
        </p:nvSpPr>
        <p:spPr>
          <a:xfrm>
            <a:off x="378821" y="5018853"/>
            <a:ext cx="8608425" cy="12031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The North West attracts 164k day trippers - Merseyside (74k) and Greater Manchester (37k) are the most visited.  Day trippers to the West Midlands  (157k) are most likely to be visiting Warwickshire (86k); visitors to Yorkshire (106k) are most likely to be visiting North Yorkshire (85k).</a:t>
            </a:r>
            <a:endParaRPr lang="en-GB" sz="1300" dirty="0"/>
          </a:p>
          <a:p>
            <a:pPr marL="0" indent="0" algn="just">
              <a:buFont typeface="Arial"/>
              <a:buNone/>
            </a:pPr>
            <a:endParaRPr lang="en-GB" sz="1300" dirty="0" smtClean="0">
              <a:solidFill>
                <a:srgbClr val="120742"/>
              </a:solidFill>
            </a:endParaRPr>
          </a:p>
        </p:txBody>
      </p:sp>
      <p:sp>
        <p:nvSpPr>
          <p:cNvPr id="14" name="Text Placeholder 5"/>
          <p:cNvSpPr txBox="1">
            <a:spLocks/>
          </p:cNvSpPr>
          <p:nvPr/>
        </p:nvSpPr>
        <p:spPr>
          <a:xfrm>
            <a:off x="378821" y="1672561"/>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sp>
        <p:nvSpPr>
          <p:cNvPr id="16" name="Text Placeholder 6"/>
          <p:cNvSpPr>
            <a:spLocks noGrp="1"/>
          </p:cNvSpPr>
          <p:nvPr>
            <p:ph type="body" sz="quarter" idx="13"/>
          </p:nvPr>
        </p:nvSpPr>
        <p:spPr>
          <a:xfrm>
            <a:off x="685796" y="6396162"/>
            <a:ext cx="2440301" cy="274638"/>
          </a:xfrm>
        </p:spPr>
        <p:txBody>
          <a:bodyPr/>
          <a:lstStyle/>
          <a:p>
            <a:r>
              <a:rPr lang="en-GB" sz="1000" dirty="0" smtClean="0"/>
              <a:t>Day trip destinations</a:t>
            </a:r>
            <a:endParaRPr lang="en-GB" sz="1000" dirty="0"/>
          </a:p>
        </p:txBody>
      </p:sp>
      <p:graphicFrame>
        <p:nvGraphicFramePr>
          <p:cNvPr id="29" name="Chart 28"/>
          <p:cNvGraphicFramePr/>
          <p:nvPr>
            <p:extLst>
              <p:ext uri="{D42A27DB-BD31-4B8C-83A1-F6EECF244321}">
                <p14:modId xmlns:p14="http://schemas.microsoft.com/office/powerpoint/2010/main" val="514778331"/>
              </p:ext>
            </p:extLst>
          </p:nvPr>
        </p:nvGraphicFramePr>
        <p:xfrm>
          <a:off x="527433" y="2046561"/>
          <a:ext cx="914017" cy="11489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0" name="Chart 29"/>
          <p:cNvGraphicFramePr/>
          <p:nvPr>
            <p:extLst>
              <p:ext uri="{D42A27DB-BD31-4B8C-83A1-F6EECF244321}">
                <p14:modId xmlns:p14="http://schemas.microsoft.com/office/powerpoint/2010/main" val="3846254049"/>
              </p:ext>
            </p:extLst>
          </p:nvPr>
        </p:nvGraphicFramePr>
        <p:xfrm>
          <a:off x="2305879" y="2100401"/>
          <a:ext cx="915239" cy="9896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Chart 30"/>
          <p:cNvGraphicFramePr/>
          <p:nvPr>
            <p:extLst>
              <p:ext uri="{D42A27DB-BD31-4B8C-83A1-F6EECF244321}">
                <p14:modId xmlns:p14="http://schemas.microsoft.com/office/powerpoint/2010/main" val="2053711677"/>
              </p:ext>
            </p:extLst>
          </p:nvPr>
        </p:nvGraphicFramePr>
        <p:xfrm>
          <a:off x="4122712" y="2176828"/>
          <a:ext cx="825599" cy="972778"/>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3"/>
          <p:cNvGrpSpPr/>
          <p:nvPr/>
        </p:nvGrpSpPr>
        <p:grpSpPr>
          <a:xfrm>
            <a:off x="5928929" y="2242990"/>
            <a:ext cx="738571" cy="775043"/>
            <a:chOff x="5773911" y="1989328"/>
            <a:chExt cx="738571" cy="775043"/>
          </a:xfrm>
        </p:grpSpPr>
        <p:graphicFrame>
          <p:nvGraphicFramePr>
            <p:cNvPr id="32" name="Chart 31"/>
            <p:cNvGraphicFramePr/>
            <p:nvPr>
              <p:extLst>
                <p:ext uri="{D42A27DB-BD31-4B8C-83A1-F6EECF244321}">
                  <p14:modId xmlns:p14="http://schemas.microsoft.com/office/powerpoint/2010/main" val="1517050372"/>
                </p:ext>
              </p:extLst>
            </p:nvPr>
          </p:nvGraphicFramePr>
          <p:xfrm>
            <a:off x="5773911" y="1989328"/>
            <a:ext cx="738571" cy="775043"/>
          </p:xfrm>
          <a:graphic>
            <a:graphicData uri="http://schemas.openxmlformats.org/drawingml/2006/chart">
              <c:chart xmlns:c="http://schemas.openxmlformats.org/drawingml/2006/chart" xmlns:r="http://schemas.openxmlformats.org/officeDocument/2006/relationships" r:id="rId5"/>
            </a:graphicData>
          </a:graphic>
        </p:graphicFrame>
        <p:sp>
          <p:nvSpPr>
            <p:cNvPr id="34" name="TextBox 1"/>
            <p:cNvSpPr txBox="1"/>
            <p:nvPr/>
          </p:nvSpPr>
          <p:spPr>
            <a:xfrm flipH="1">
              <a:off x="5831193" y="2200574"/>
              <a:ext cx="617361" cy="14883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800" b="1" dirty="0" smtClean="0">
                  <a:solidFill>
                    <a:schemeClr val="bg1"/>
                  </a:solidFill>
                </a:rPr>
                <a:t>EAST MIDS</a:t>
              </a:r>
              <a:br>
                <a:rPr lang="en-GB" sz="800" b="1" dirty="0" smtClean="0">
                  <a:solidFill>
                    <a:schemeClr val="bg1"/>
                  </a:solidFill>
                </a:rPr>
              </a:br>
              <a:r>
                <a:rPr lang="en-GB" sz="800" b="1" dirty="0" smtClean="0">
                  <a:solidFill>
                    <a:schemeClr val="bg1"/>
                  </a:solidFill>
                </a:rPr>
                <a:t>(63k)</a:t>
              </a:r>
              <a:endParaRPr lang="en-GB" sz="800" b="1" dirty="0">
                <a:solidFill>
                  <a:schemeClr val="bg1"/>
                </a:solidFill>
              </a:endParaRPr>
            </a:p>
          </p:txBody>
        </p:sp>
      </p:grpSp>
      <p:grpSp>
        <p:nvGrpSpPr>
          <p:cNvPr id="3" name="Group 2"/>
          <p:cNvGrpSpPr/>
          <p:nvPr/>
        </p:nvGrpSpPr>
        <p:grpSpPr>
          <a:xfrm>
            <a:off x="7804804" y="2481682"/>
            <a:ext cx="525745" cy="861565"/>
            <a:chOff x="7824988" y="2433638"/>
            <a:chExt cx="525745" cy="861565"/>
          </a:xfrm>
        </p:grpSpPr>
        <p:graphicFrame>
          <p:nvGraphicFramePr>
            <p:cNvPr id="33" name="Chart 32"/>
            <p:cNvGraphicFramePr/>
            <p:nvPr>
              <p:extLst>
                <p:ext uri="{D42A27DB-BD31-4B8C-83A1-F6EECF244321}">
                  <p14:modId xmlns:p14="http://schemas.microsoft.com/office/powerpoint/2010/main" val="4050313485"/>
                </p:ext>
              </p:extLst>
            </p:nvPr>
          </p:nvGraphicFramePr>
          <p:xfrm>
            <a:off x="7824988" y="2433638"/>
            <a:ext cx="525745" cy="590598"/>
          </p:xfrm>
          <a:graphic>
            <a:graphicData uri="http://schemas.openxmlformats.org/drawingml/2006/chart">
              <c:chart xmlns:c="http://schemas.openxmlformats.org/drawingml/2006/chart" xmlns:r="http://schemas.openxmlformats.org/officeDocument/2006/relationships" r:id="rId6"/>
            </a:graphicData>
          </a:graphic>
        </p:graphicFrame>
        <p:sp>
          <p:nvSpPr>
            <p:cNvPr id="35" name="TextBox 1"/>
            <p:cNvSpPr txBox="1"/>
            <p:nvPr/>
          </p:nvSpPr>
          <p:spPr>
            <a:xfrm>
              <a:off x="7851129" y="2574111"/>
              <a:ext cx="489512" cy="72109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800" b="1" dirty="0" smtClean="0">
                  <a:solidFill>
                    <a:schemeClr val="bg1"/>
                  </a:solidFill>
                </a:rPr>
                <a:t>N.EAST</a:t>
              </a:r>
              <a:br>
                <a:rPr lang="en-GB" sz="800" b="1" dirty="0" smtClean="0">
                  <a:solidFill>
                    <a:schemeClr val="bg1"/>
                  </a:solidFill>
                </a:rPr>
              </a:br>
              <a:r>
                <a:rPr lang="en-GB" sz="800" b="1" dirty="0" smtClean="0">
                  <a:solidFill>
                    <a:schemeClr val="bg1"/>
                  </a:solidFill>
                </a:rPr>
                <a:t>(44k)</a:t>
              </a:r>
              <a:endParaRPr lang="en-GB" sz="800" b="1" dirty="0">
                <a:solidFill>
                  <a:schemeClr val="bg1"/>
                </a:solidFill>
              </a:endParaRPr>
            </a:p>
          </p:txBody>
        </p:sp>
      </p:grpSp>
      <p:graphicFrame>
        <p:nvGraphicFramePr>
          <p:cNvPr id="41" name="Table Placeholder 5"/>
          <p:cNvGraphicFramePr>
            <a:graphicFrameLocks/>
          </p:cNvGraphicFramePr>
          <p:nvPr>
            <p:extLst>
              <p:ext uri="{D42A27DB-BD31-4B8C-83A1-F6EECF244321}">
                <p14:modId xmlns:p14="http://schemas.microsoft.com/office/powerpoint/2010/main" val="1446794548"/>
              </p:ext>
            </p:extLst>
          </p:nvPr>
        </p:nvGraphicFramePr>
        <p:xfrm>
          <a:off x="453175" y="3380829"/>
          <a:ext cx="1392212" cy="1053465"/>
        </p:xfrm>
        <a:graphic>
          <a:graphicData uri="http://schemas.openxmlformats.org/drawingml/2006/table">
            <a:tbl>
              <a:tblPr firstRow="1" bandRow="1">
                <a:tableStyleId>{5C22544A-7EE6-4342-B048-85BDC9FD1C3A}</a:tableStyleId>
              </a:tblPr>
              <a:tblGrid>
                <a:gridCol w="918425"/>
                <a:gridCol w="473787"/>
              </a:tblGrid>
              <a:tr h="119548">
                <a:tc>
                  <a:txBody>
                    <a:bodyPr/>
                    <a:lstStyle/>
                    <a:p>
                      <a:endParaRPr lang="en-GB" sz="1000" dirty="0"/>
                    </a:p>
                  </a:txBody>
                  <a:tcPr>
                    <a:solidFill>
                      <a:schemeClr val="bg1"/>
                    </a:solidFill>
                  </a:tcPr>
                </a:tc>
                <a:tc>
                  <a:txBody>
                    <a:bodyPr/>
                    <a:lstStyle/>
                    <a:p>
                      <a:pPr algn="ctr"/>
                      <a:endParaRPr lang="en-GB" sz="1000" i="1" dirty="0"/>
                    </a:p>
                  </a:txBody>
                  <a:tcPr>
                    <a:solidFill>
                      <a:schemeClr val="bg1"/>
                    </a:solidFill>
                  </a:tcPr>
                </a:tc>
              </a:tr>
              <a:tr h="152480">
                <a:tc>
                  <a:txBody>
                    <a:bodyPr/>
                    <a:lstStyle/>
                    <a:p>
                      <a:pPr marL="0" indent="0" algn="l" fontAlgn="b">
                        <a:buNone/>
                      </a:pPr>
                      <a:r>
                        <a:rPr lang="en-GB" sz="1000" b="1" i="0" u="none" strike="noStrike" dirty="0" smtClean="0">
                          <a:solidFill>
                            <a:srgbClr val="120742"/>
                          </a:solidFill>
                          <a:effectLst/>
                          <a:latin typeface="Calibri"/>
                        </a:rPr>
                        <a:t>Merseyside</a:t>
                      </a:r>
                      <a:endParaRPr lang="en-GB" sz="1000" b="1" i="0" u="none" strike="noStrike" dirty="0">
                        <a:solidFill>
                          <a:srgbClr val="120742"/>
                        </a:solidFill>
                        <a:effectLst/>
                        <a:latin typeface="Calibri"/>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rgbClr val="120742"/>
                          </a:solidFill>
                          <a:effectLst/>
                          <a:latin typeface="+mn-lt"/>
                          <a:ea typeface="+mn-ea"/>
                          <a:cs typeface="+mn-cs"/>
                        </a:rPr>
                        <a:t>74k</a:t>
                      </a:r>
                      <a:endParaRPr lang="en-GB" sz="1000" b="1" i="1" u="none" strike="noStrike" kern="1200" dirty="0">
                        <a:solidFill>
                          <a:srgbClr val="120742"/>
                        </a:solidFill>
                        <a:effectLst/>
                        <a:latin typeface="+mn-lt"/>
                        <a:ea typeface="+mn-ea"/>
                        <a:cs typeface="+mn-cs"/>
                      </a:endParaRPr>
                    </a:p>
                  </a:txBody>
                  <a:tcPr marL="9525" marR="9525" marT="9525" marB="0" anchor="b"/>
                </a:tc>
              </a:tr>
              <a:tr h="152480">
                <a:tc>
                  <a:txBody>
                    <a:bodyPr/>
                    <a:lstStyle/>
                    <a:p>
                      <a:pPr marL="0" indent="0" algn="l" fontAlgn="b">
                        <a:buFont typeface="+mj-lt"/>
                        <a:buNone/>
                      </a:pPr>
                      <a:r>
                        <a:rPr lang="en-GB" sz="1000" b="1" i="0" u="none" strike="noStrike" dirty="0" smtClean="0">
                          <a:solidFill>
                            <a:srgbClr val="120742"/>
                          </a:solidFill>
                          <a:effectLst/>
                          <a:latin typeface="Calibri"/>
                        </a:rPr>
                        <a:t>Gtr. Manchester</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37k</a:t>
                      </a:r>
                      <a:endParaRPr lang="en-GB" sz="1000" b="1" i="1" u="none" strike="noStrike" dirty="0">
                        <a:solidFill>
                          <a:srgbClr val="120742"/>
                        </a:solidFill>
                        <a:effectLst/>
                        <a:latin typeface="Calibri"/>
                      </a:endParaRPr>
                    </a:p>
                  </a:txBody>
                  <a:tcPr marL="9525" marR="9525" marT="9525" marB="0" anchor="b"/>
                </a:tc>
              </a:tr>
              <a:tr h="152480">
                <a:tc>
                  <a:txBody>
                    <a:bodyPr/>
                    <a:lstStyle/>
                    <a:p>
                      <a:pPr marL="0" indent="0" algn="l" fontAlgn="b">
                        <a:buFont typeface="+mj-lt"/>
                        <a:buNone/>
                      </a:pPr>
                      <a:r>
                        <a:rPr lang="en-GB" sz="1000" b="1" i="0" u="none" strike="noStrike" dirty="0" smtClean="0">
                          <a:solidFill>
                            <a:srgbClr val="120742"/>
                          </a:solidFill>
                          <a:effectLst/>
                          <a:latin typeface="Calibri"/>
                        </a:rPr>
                        <a:t>Cheshire</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31k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l" fontAlgn="b">
                        <a:buFont typeface="+mj-lt"/>
                        <a:buNone/>
                      </a:pPr>
                      <a:r>
                        <a:rPr lang="en-GB" sz="1000" b="1" i="0" u="none" strike="noStrike" dirty="0" smtClean="0">
                          <a:solidFill>
                            <a:srgbClr val="120742"/>
                          </a:solidFill>
                          <a:effectLst/>
                          <a:latin typeface="Calibri"/>
                        </a:rPr>
                        <a:t>Lancashire</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29k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l" fontAlgn="b">
                        <a:buFont typeface="+mj-lt"/>
                        <a:buNone/>
                      </a:pPr>
                      <a:r>
                        <a:rPr lang="en-GB" sz="1000" b="1" i="0" u="none" strike="noStrike" dirty="0" smtClean="0">
                          <a:solidFill>
                            <a:srgbClr val="120742"/>
                          </a:solidFill>
                          <a:effectLst/>
                          <a:latin typeface="Calibri"/>
                        </a:rPr>
                        <a:t>Cumbria</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24k</a:t>
                      </a:r>
                      <a:endParaRPr lang="en-GB" sz="1000" b="1" i="1" u="none" strike="noStrike" dirty="0">
                        <a:solidFill>
                          <a:srgbClr val="120742"/>
                        </a:solidFill>
                        <a:effectLst/>
                        <a:latin typeface="Calibri"/>
                      </a:endParaRPr>
                    </a:p>
                  </a:txBody>
                  <a:tcPr marL="9525" marR="9525" marT="9525" marB="0" anchor="b"/>
                </a:tc>
              </a:tr>
            </a:tbl>
          </a:graphicData>
        </a:graphic>
      </p:graphicFrame>
      <p:graphicFrame>
        <p:nvGraphicFramePr>
          <p:cNvPr id="43" name="Table Placeholder 5"/>
          <p:cNvGraphicFramePr>
            <a:graphicFrameLocks/>
          </p:cNvGraphicFramePr>
          <p:nvPr>
            <p:extLst>
              <p:ext uri="{D42A27DB-BD31-4B8C-83A1-F6EECF244321}">
                <p14:modId xmlns:p14="http://schemas.microsoft.com/office/powerpoint/2010/main" val="3319458518"/>
              </p:ext>
            </p:extLst>
          </p:nvPr>
        </p:nvGraphicFramePr>
        <p:xfrm>
          <a:off x="2171743" y="3380829"/>
          <a:ext cx="1392212" cy="1205865"/>
        </p:xfrm>
        <a:graphic>
          <a:graphicData uri="http://schemas.openxmlformats.org/drawingml/2006/table">
            <a:tbl>
              <a:tblPr firstRow="1" bandRow="1">
                <a:tableStyleId>{5C22544A-7EE6-4342-B048-85BDC9FD1C3A}</a:tableStyleId>
              </a:tblPr>
              <a:tblGrid>
                <a:gridCol w="885782"/>
                <a:gridCol w="506430"/>
              </a:tblGrid>
              <a:tr h="119548">
                <a:tc>
                  <a:txBody>
                    <a:bodyPr/>
                    <a:lstStyle/>
                    <a:p>
                      <a:endParaRPr lang="en-GB" sz="1000" dirty="0"/>
                    </a:p>
                  </a:txBody>
                  <a:tcPr>
                    <a:solidFill>
                      <a:schemeClr val="bg1"/>
                    </a:solidFill>
                  </a:tcPr>
                </a:tc>
                <a:tc>
                  <a:txBody>
                    <a:bodyPr/>
                    <a:lstStyle/>
                    <a:p>
                      <a:pPr algn="ctr"/>
                      <a:endParaRPr lang="en-GB" sz="1000" i="1" dirty="0"/>
                    </a:p>
                  </a:txBody>
                  <a:tcPr>
                    <a:solidFill>
                      <a:schemeClr val="bg1"/>
                    </a:solidFill>
                  </a:tcPr>
                </a:tc>
              </a:tr>
              <a:tr h="152480">
                <a:tc>
                  <a:txBody>
                    <a:bodyPr/>
                    <a:lstStyle/>
                    <a:p>
                      <a:pPr marL="0" indent="0" algn="l" fontAlgn="b">
                        <a:buNone/>
                      </a:pPr>
                      <a:r>
                        <a:rPr lang="en-GB" sz="1000" b="1" i="0" u="none" strike="noStrike" dirty="0" smtClean="0">
                          <a:solidFill>
                            <a:srgbClr val="120742"/>
                          </a:solidFill>
                          <a:effectLst/>
                          <a:latin typeface="Calibri"/>
                        </a:rPr>
                        <a:t>Warwickshire</a:t>
                      </a:r>
                      <a:endParaRPr lang="en-GB" sz="1000" b="1" i="0" u="none" strike="noStrike" dirty="0">
                        <a:solidFill>
                          <a:srgbClr val="120742"/>
                        </a:solidFill>
                        <a:effectLst/>
                        <a:latin typeface="Calibri"/>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rgbClr val="120742"/>
                          </a:solidFill>
                          <a:effectLst/>
                          <a:latin typeface="+mn-lt"/>
                          <a:ea typeface="+mn-ea"/>
                          <a:cs typeface="+mn-cs"/>
                        </a:rPr>
                        <a:t>86k</a:t>
                      </a:r>
                      <a:endParaRPr lang="en-GB" sz="1000" b="1" i="1" u="none" strike="noStrike" kern="1200" dirty="0">
                        <a:solidFill>
                          <a:srgbClr val="120742"/>
                        </a:solidFill>
                        <a:effectLst/>
                        <a:latin typeface="+mn-lt"/>
                        <a:ea typeface="+mn-ea"/>
                        <a:cs typeface="+mn-cs"/>
                      </a:endParaRPr>
                    </a:p>
                  </a:txBody>
                  <a:tcPr marL="9525" marR="9525" marT="9525" marB="0" anchor="b"/>
                </a:tc>
              </a:tr>
              <a:tr h="152480">
                <a:tc>
                  <a:txBody>
                    <a:bodyPr/>
                    <a:lstStyle/>
                    <a:p>
                      <a:pPr marL="0" indent="0" algn="l" fontAlgn="b">
                        <a:buFont typeface="+mj-lt"/>
                        <a:buNone/>
                      </a:pPr>
                      <a:r>
                        <a:rPr lang="en-GB" sz="1000" b="1" i="0" u="none" strike="noStrike" dirty="0" smtClean="0">
                          <a:solidFill>
                            <a:srgbClr val="120742"/>
                          </a:solidFill>
                          <a:effectLst/>
                          <a:latin typeface="Calibri"/>
                        </a:rPr>
                        <a:t>West Midlands</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58k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l" fontAlgn="b">
                        <a:buFont typeface="+mj-lt"/>
                        <a:buNone/>
                      </a:pPr>
                      <a:r>
                        <a:rPr lang="en-GB" sz="1000" b="1" i="0" u="none" strike="noStrike" dirty="0" smtClean="0">
                          <a:solidFill>
                            <a:srgbClr val="120742"/>
                          </a:solidFill>
                          <a:effectLst/>
                          <a:latin typeface="Calibri"/>
                        </a:rPr>
                        <a:t>Shropshire</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15k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l" fontAlgn="b">
                        <a:buFont typeface="+mj-lt"/>
                        <a:buNone/>
                      </a:pPr>
                      <a:r>
                        <a:rPr lang="en-GB" sz="1000" b="1" i="0" u="none" strike="noStrike" dirty="0" smtClean="0">
                          <a:solidFill>
                            <a:srgbClr val="120742"/>
                          </a:solidFill>
                          <a:effectLst/>
                          <a:latin typeface="Calibri"/>
                        </a:rPr>
                        <a:t>Staffordshire</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14k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l" fontAlgn="b">
                        <a:buFont typeface="+mj-lt"/>
                        <a:buNone/>
                      </a:pPr>
                      <a:r>
                        <a:rPr lang="en-GB" sz="1000" b="1" i="0" u="none" strike="noStrike" dirty="0" smtClean="0">
                          <a:solidFill>
                            <a:srgbClr val="120742"/>
                          </a:solidFill>
                          <a:effectLst/>
                          <a:latin typeface="Calibri"/>
                        </a:rPr>
                        <a:t>Herefordshire</a:t>
                      </a:r>
                    </a:p>
                    <a:p>
                      <a:pPr marL="0" indent="0" algn="l" fontAlgn="b">
                        <a:buFont typeface="+mj-lt"/>
                        <a:buNone/>
                      </a:pPr>
                      <a:r>
                        <a:rPr lang="en-GB" sz="1000" b="1" i="0" u="none" strike="noStrike" dirty="0" smtClean="0">
                          <a:solidFill>
                            <a:srgbClr val="120742"/>
                          </a:solidFill>
                          <a:effectLst/>
                          <a:latin typeface="Calibri"/>
                        </a:rPr>
                        <a:t>/Worcestershire</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8k</a:t>
                      </a:r>
                      <a:endParaRPr lang="en-GB" sz="1000" b="1" i="1" u="none" strike="noStrike" dirty="0">
                        <a:solidFill>
                          <a:srgbClr val="120742"/>
                        </a:solidFill>
                        <a:effectLst/>
                        <a:latin typeface="Calibri"/>
                      </a:endParaRPr>
                    </a:p>
                  </a:txBody>
                  <a:tcPr marL="9525" marR="9525" marT="9525" marB="0" anchor="b"/>
                </a:tc>
              </a:tr>
            </a:tbl>
          </a:graphicData>
        </a:graphic>
      </p:graphicFrame>
      <p:graphicFrame>
        <p:nvGraphicFramePr>
          <p:cNvPr id="44" name="Table Placeholder 5"/>
          <p:cNvGraphicFramePr>
            <a:graphicFrameLocks/>
          </p:cNvGraphicFramePr>
          <p:nvPr>
            <p:extLst>
              <p:ext uri="{D42A27DB-BD31-4B8C-83A1-F6EECF244321}">
                <p14:modId xmlns:p14="http://schemas.microsoft.com/office/powerpoint/2010/main" val="776105241"/>
              </p:ext>
            </p:extLst>
          </p:nvPr>
        </p:nvGraphicFramePr>
        <p:xfrm>
          <a:off x="3890311" y="3380829"/>
          <a:ext cx="1392212" cy="1053465"/>
        </p:xfrm>
        <a:graphic>
          <a:graphicData uri="http://schemas.openxmlformats.org/drawingml/2006/table">
            <a:tbl>
              <a:tblPr firstRow="1" bandRow="1">
                <a:tableStyleId>{5C22544A-7EE6-4342-B048-85BDC9FD1C3A}</a:tableStyleId>
              </a:tblPr>
              <a:tblGrid>
                <a:gridCol w="790719"/>
                <a:gridCol w="601493"/>
              </a:tblGrid>
              <a:tr h="119548">
                <a:tc>
                  <a:txBody>
                    <a:bodyPr/>
                    <a:lstStyle/>
                    <a:p>
                      <a:endParaRPr lang="en-GB" sz="1000" dirty="0"/>
                    </a:p>
                  </a:txBody>
                  <a:tcPr>
                    <a:solidFill>
                      <a:schemeClr val="bg1"/>
                    </a:solidFill>
                  </a:tcPr>
                </a:tc>
                <a:tc>
                  <a:txBody>
                    <a:bodyPr/>
                    <a:lstStyle/>
                    <a:p>
                      <a:pPr algn="ctr"/>
                      <a:endParaRPr lang="en-GB" sz="1000" i="1" dirty="0"/>
                    </a:p>
                  </a:txBody>
                  <a:tcPr>
                    <a:solidFill>
                      <a:schemeClr val="bg1"/>
                    </a:solidFill>
                  </a:tcPr>
                </a:tc>
              </a:tr>
              <a:tr h="152480">
                <a:tc>
                  <a:txBody>
                    <a:bodyPr/>
                    <a:lstStyle/>
                    <a:p>
                      <a:pPr marL="0" indent="0" algn="l" fontAlgn="b">
                        <a:buNone/>
                      </a:pPr>
                      <a:r>
                        <a:rPr lang="en-GB" sz="1000" b="1" i="0" u="none" strike="noStrike" dirty="0" smtClean="0">
                          <a:solidFill>
                            <a:srgbClr val="120742"/>
                          </a:solidFill>
                          <a:effectLst/>
                          <a:latin typeface="Calibri"/>
                        </a:rPr>
                        <a:t>North Yorks</a:t>
                      </a:r>
                      <a:endParaRPr lang="en-GB" sz="1000" b="1" i="0" u="none" strike="noStrike" dirty="0">
                        <a:solidFill>
                          <a:srgbClr val="120742"/>
                        </a:solidFill>
                        <a:effectLst/>
                        <a:latin typeface="Calibri"/>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rgbClr val="120742"/>
                          </a:solidFill>
                          <a:effectLst/>
                          <a:latin typeface="+mn-lt"/>
                          <a:ea typeface="+mn-ea"/>
                          <a:cs typeface="+mn-cs"/>
                        </a:rPr>
                        <a:t>85k</a:t>
                      </a:r>
                      <a:endParaRPr lang="en-GB" sz="1000" b="1" i="1" u="none" strike="noStrike" kern="1200" dirty="0">
                        <a:solidFill>
                          <a:srgbClr val="120742"/>
                        </a:solidFill>
                        <a:effectLst/>
                        <a:latin typeface="+mn-lt"/>
                        <a:ea typeface="+mn-ea"/>
                        <a:cs typeface="+mn-cs"/>
                      </a:endParaRPr>
                    </a:p>
                  </a:txBody>
                  <a:tcPr marL="9525" marR="9525" marT="9525" marB="0" anchor="b"/>
                </a:tc>
              </a:tr>
              <a:tr h="152480">
                <a:tc>
                  <a:txBody>
                    <a:bodyPr/>
                    <a:lstStyle/>
                    <a:p>
                      <a:pPr marL="0" indent="0" algn="l" fontAlgn="b">
                        <a:buFont typeface="+mj-lt"/>
                        <a:buNone/>
                      </a:pPr>
                      <a:r>
                        <a:rPr lang="en-GB" sz="1000" b="1" i="0" u="none" strike="noStrike" dirty="0" smtClean="0">
                          <a:solidFill>
                            <a:srgbClr val="120742"/>
                          </a:solidFill>
                          <a:effectLst/>
                          <a:latin typeface="Calibri"/>
                        </a:rPr>
                        <a:t>West Yorks</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19k</a:t>
                      </a:r>
                      <a:endParaRPr lang="en-GB" sz="1000" b="1" i="1" u="none" strike="noStrike" dirty="0">
                        <a:solidFill>
                          <a:srgbClr val="120742"/>
                        </a:solidFill>
                        <a:effectLst/>
                        <a:latin typeface="Calibri"/>
                      </a:endParaRPr>
                    </a:p>
                  </a:txBody>
                  <a:tcPr marL="9525" marR="9525" marT="9525" marB="0" anchor="b"/>
                </a:tc>
              </a:tr>
              <a:tr h="152480">
                <a:tc>
                  <a:txBody>
                    <a:bodyPr/>
                    <a:lstStyle/>
                    <a:p>
                      <a:pPr marL="0" indent="0" algn="l" fontAlgn="b">
                        <a:buFont typeface="+mj-lt"/>
                        <a:buNone/>
                      </a:pPr>
                      <a:r>
                        <a:rPr lang="en-GB" sz="1000" b="1" i="0" u="none" strike="noStrike" dirty="0" smtClean="0">
                          <a:solidFill>
                            <a:srgbClr val="120742"/>
                          </a:solidFill>
                          <a:effectLst/>
                          <a:latin typeface="Calibri"/>
                        </a:rPr>
                        <a:t>East Yorks</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12k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l" fontAlgn="b">
                        <a:buFont typeface="+mj-lt"/>
                        <a:buNone/>
                      </a:pPr>
                      <a:r>
                        <a:rPr lang="en-GB" sz="1000" b="1" i="0" u="none" strike="noStrike" dirty="0" smtClean="0">
                          <a:solidFill>
                            <a:srgbClr val="120742"/>
                          </a:solidFill>
                          <a:effectLst/>
                          <a:latin typeface="Calibri"/>
                        </a:rPr>
                        <a:t>South Yorks</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8k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l" fontAlgn="b">
                        <a:buFont typeface="+mj-lt"/>
                        <a:buNone/>
                      </a:pPr>
                      <a:r>
                        <a:rPr lang="en-GB" sz="1000" b="1" i="0" u="none" strike="noStrike" dirty="0" smtClean="0">
                          <a:solidFill>
                            <a:srgbClr val="120742"/>
                          </a:solidFill>
                          <a:effectLst/>
                          <a:latin typeface="Calibri"/>
                        </a:rPr>
                        <a:t>Hull</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4k</a:t>
                      </a:r>
                      <a:endParaRPr lang="en-GB" sz="1000" b="1" i="1" u="none" strike="noStrike" dirty="0">
                        <a:solidFill>
                          <a:srgbClr val="120742"/>
                        </a:solidFill>
                        <a:effectLst/>
                        <a:latin typeface="Calibri"/>
                      </a:endParaRPr>
                    </a:p>
                  </a:txBody>
                  <a:tcPr marL="9525" marR="9525" marT="9525" marB="0" anchor="b"/>
                </a:tc>
              </a:tr>
            </a:tbl>
          </a:graphicData>
        </a:graphic>
      </p:graphicFrame>
      <p:graphicFrame>
        <p:nvGraphicFramePr>
          <p:cNvPr id="45" name="Table Placeholder 5"/>
          <p:cNvGraphicFramePr>
            <a:graphicFrameLocks/>
          </p:cNvGraphicFramePr>
          <p:nvPr>
            <p:extLst>
              <p:ext uri="{D42A27DB-BD31-4B8C-83A1-F6EECF244321}">
                <p14:modId xmlns:p14="http://schemas.microsoft.com/office/powerpoint/2010/main" val="3126855515"/>
              </p:ext>
            </p:extLst>
          </p:nvPr>
        </p:nvGraphicFramePr>
        <p:xfrm>
          <a:off x="5600700" y="3380829"/>
          <a:ext cx="1505647" cy="891540"/>
        </p:xfrm>
        <a:graphic>
          <a:graphicData uri="http://schemas.openxmlformats.org/drawingml/2006/table">
            <a:tbl>
              <a:tblPr firstRow="1" bandRow="1">
                <a:tableStyleId>{5C22544A-7EE6-4342-B048-85BDC9FD1C3A}</a:tableStyleId>
              </a:tblPr>
              <a:tblGrid>
                <a:gridCol w="1009650"/>
                <a:gridCol w="495997"/>
              </a:tblGrid>
              <a:tr h="119548">
                <a:tc>
                  <a:txBody>
                    <a:bodyPr/>
                    <a:lstStyle/>
                    <a:p>
                      <a:endParaRPr lang="en-GB" sz="1000" dirty="0"/>
                    </a:p>
                  </a:txBody>
                  <a:tcPr>
                    <a:solidFill>
                      <a:schemeClr val="bg1"/>
                    </a:solidFill>
                  </a:tcPr>
                </a:tc>
                <a:tc>
                  <a:txBody>
                    <a:bodyPr/>
                    <a:lstStyle/>
                    <a:p>
                      <a:pPr algn="ctr"/>
                      <a:endParaRPr lang="en-GB" sz="1000" i="1" dirty="0"/>
                    </a:p>
                  </a:txBody>
                  <a:tcPr>
                    <a:solidFill>
                      <a:schemeClr val="bg1"/>
                    </a:solidFill>
                  </a:tcPr>
                </a:tc>
              </a:tr>
              <a:tr h="152480">
                <a:tc>
                  <a:txBody>
                    <a:bodyPr/>
                    <a:lstStyle/>
                    <a:p>
                      <a:pPr marL="0" indent="0" algn="l" fontAlgn="b">
                        <a:buNone/>
                      </a:pPr>
                      <a:r>
                        <a:rPr lang="en-GB" sz="1000" b="1" i="0" u="none" strike="noStrike" dirty="0" smtClean="0">
                          <a:solidFill>
                            <a:srgbClr val="120742"/>
                          </a:solidFill>
                          <a:effectLst/>
                          <a:latin typeface="Calibri"/>
                        </a:rPr>
                        <a:t>Derbyshire</a:t>
                      </a:r>
                      <a:endParaRPr lang="en-GB" sz="1000" b="1" i="0" u="none" strike="noStrike" dirty="0">
                        <a:solidFill>
                          <a:srgbClr val="120742"/>
                        </a:solidFill>
                        <a:effectLst/>
                        <a:latin typeface="Calibri"/>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rgbClr val="120742"/>
                          </a:solidFill>
                          <a:effectLst/>
                          <a:latin typeface="+mn-lt"/>
                          <a:ea typeface="+mn-ea"/>
                          <a:cs typeface="+mn-cs"/>
                        </a:rPr>
                        <a:t>17k</a:t>
                      </a:r>
                      <a:endParaRPr lang="en-GB" sz="1000" b="1" i="1" u="none" strike="noStrike" kern="1200" dirty="0">
                        <a:solidFill>
                          <a:srgbClr val="120742"/>
                        </a:solidFill>
                        <a:effectLst/>
                        <a:latin typeface="+mn-lt"/>
                        <a:ea typeface="+mn-ea"/>
                        <a:cs typeface="+mn-cs"/>
                      </a:endParaRPr>
                    </a:p>
                  </a:txBody>
                  <a:tcPr marL="9525" marR="9525" marT="9525" marB="0" anchor="b"/>
                </a:tc>
              </a:tr>
              <a:tr h="152480">
                <a:tc>
                  <a:txBody>
                    <a:bodyPr/>
                    <a:lstStyle/>
                    <a:p>
                      <a:pPr marL="0" indent="0" algn="l" fontAlgn="b">
                        <a:buFont typeface="+mj-lt"/>
                        <a:buNone/>
                      </a:pPr>
                      <a:r>
                        <a:rPr lang="en-GB" sz="1000" b="1" i="0" u="none" strike="noStrike" dirty="0" smtClean="0">
                          <a:solidFill>
                            <a:srgbClr val="120742"/>
                          </a:solidFill>
                          <a:effectLst/>
                          <a:latin typeface="Calibri"/>
                        </a:rPr>
                        <a:t>Northamptonshire</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17k</a:t>
                      </a:r>
                      <a:endParaRPr lang="en-GB" sz="1000" b="1" i="1" u="none" strike="noStrike" dirty="0">
                        <a:solidFill>
                          <a:srgbClr val="120742"/>
                        </a:solidFill>
                        <a:effectLst/>
                        <a:latin typeface="Calibri"/>
                      </a:endParaRPr>
                    </a:p>
                  </a:txBody>
                  <a:tcPr marL="9525" marR="9525" marT="9525" marB="0" anchor="b"/>
                </a:tc>
              </a:tr>
              <a:tr h="152480">
                <a:tc>
                  <a:txBody>
                    <a:bodyPr/>
                    <a:lstStyle/>
                    <a:p>
                      <a:pPr marL="0" indent="0" algn="l" fontAlgn="b">
                        <a:buFont typeface="+mj-lt"/>
                        <a:buNone/>
                      </a:pPr>
                      <a:r>
                        <a:rPr lang="en-GB" sz="1000" b="1" i="0" u="none" strike="noStrike" dirty="0" smtClean="0">
                          <a:solidFill>
                            <a:srgbClr val="120742"/>
                          </a:solidFill>
                          <a:effectLst/>
                          <a:latin typeface="Calibri"/>
                        </a:rPr>
                        <a:t>Leicestershire</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16k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l" fontAlgn="b">
                        <a:buFont typeface="+mj-lt"/>
                        <a:buNone/>
                      </a:pPr>
                      <a:r>
                        <a:rPr lang="en-GB" sz="1000" b="1" i="0" u="none" strike="noStrike" dirty="0" smtClean="0">
                          <a:solidFill>
                            <a:srgbClr val="120742"/>
                          </a:solidFill>
                          <a:effectLst/>
                          <a:latin typeface="Calibri"/>
                        </a:rPr>
                        <a:t>Lincolnshire</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15k</a:t>
                      </a:r>
                      <a:endParaRPr lang="en-GB" sz="1000" b="1" i="1" u="none" strike="noStrike" dirty="0">
                        <a:solidFill>
                          <a:srgbClr val="120742"/>
                        </a:solidFill>
                        <a:effectLst/>
                        <a:latin typeface="Calibri"/>
                      </a:endParaRPr>
                    </a:p>
                  </a:txBody>
                  <a:tcPr marL="9525" marR="9525" marT="9525" marB="0" anchor="b"/>
                </a:tc>
              </a:tr>
            </a:tbl>
          </a:graphicData>
        </a:graphic>
      </p:graphicFrame>
      <p:graphicFrame>
        <p:nvGraphicFramePr>
          <p:cNvPr id="46" name="Table Placeholder 5"/>
          <p:cNvGraphicFramePr>
            <a:graphicFrameLocks/>
          </p:cNvGraphicFramePr>
          <p:nvPr>
            <p:extLst>
              <p:ext uri="{D42A27DB-BD31-4B8C-83A1-F6EECF244321}">
                <p14:modId xmlns:p14="http://schemas.microsoft.com/office/powerpoint/2010/main" val="1735641184"/>
              </p:ext>
            </p:extLst>
          </p:nvPr>
        </p:nvGraphicFramePr>
        <p:xfrm>
          <a:off x="7397720" y="3380829"/>
          <a:ext cx="1589526" cy="891540"/>
        </p:xfrm>
        <a:graphic>
          <a:graphicData uri="http://schemas.openxmlformats.org/drawingml/2006/table">
            <a:tbl>
              <a:tblPr firstRow="1" bandRow="1">
                <a:tableStyleId>{5C22544A-7EE6-4342-B048-85BDC9FD1C3A}</a:tableStyleId>
              </a:tblPr>
              <a:tblGrid>
                <a:gridCol w="1070005"/>
                <a:gridCol w="519521"/>
              </a:tblGrid>
              <a:tr h="119548">
                <a:tc>
                  <a:txBody>
                    <a:bodyPr/>
                    <a:lstStyle/>
                    <a:p>
                      <a:endParaRPr lang="en-GB" sz="1000" dirty="0"/>
                    </a:p>
                  </a:txBody>
                  <a:tcPr>
                    <a:solidFill>
                      <a:schemeClr val="bg1"/>
                    </a:solidFill>
                  </a:tcPr>
                </a:tc>
                <a:tc>
                  <a:txBody>
                    <a:bodyPr/>
                    <a:lstStyle/>
                    <a:p>
                      <a:pPr algn="ctr"/>
                      <a:endParaRPr lang="en-GB" sz="1000" i="1" dirty="0"/>
                    </a:p>
                  </a:txBody>
                  <a:tcPr>
                    <a:solidFill>
                      <a:schemeClr val="bg1"/>
                    </a:solidFill>
                  </a:tcPr>
                </a:tc>
              </a:tr>
              <a:tr h="152480">
                <a:tc>
                  <a:txBody>
                    <a:bodyPr/>
                    <a:lstStyle/>
                    <a:p>
                      <a:pPr marL="0" indent="0" algn="l" fontAlgn="b">
                        <a:buNone/>
                      </a:pPr>
                      <a:r>
                        <a:rPr lang="en-GB" sz="1000" b="1" i="0" u="none" strike="noStrike" dirty="0" smtClean="0">
                          <a:solidFill>
                            <a:srgbClr val="120742"/>
                          </a:solidFill>
                          <a:effectLst/>
                          <a:latin typeface="Calibri"/>
                        </a:rPr>
                        <a:t>Northumberland</a:t>
                      </a:r>
                      <a:endParaRPr lang="en-GB" sz="1000" b="1" i="0" u="none" strike="noStrike" dirty="0">
                        <a:solidFill>
                          <a:srgbClr val="120742"/>
                        </a:solidFill>
                        <a:effectLst/>
                        <a:latin typeface="Calibri"/>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rgbClr val="120742"/>
                          </a:solidFill>
                          <a:effectLst/>
                          <a:latin typeface="+mn-lt"/>
                          <a:ea typeface="+mn-ea"/>
                          <a:cs typeface="+mn-cs"/>
                        </a:rPr>
                        <a:t>19k</a:t>
                      </a:r>
                      <a:endParaRPr lang="en-GB" sz="1000" b="1" i="1" u="none" strike="noStrike" kern="1200" dirty="0">
                        <a:solidFill>
                          <a:srgbClr val="120742"/>
                        </a:solidFill>
                        <a:effectLst/>
                        <a:latin typeface="+mn-lt"/>
                        <a:ea typeface="+mn-ea"/>
                        <a:cs typeface="+mn-cs"/>
                      </a:endParaRPr>
                    </a:p>
                  </a:txBody>
                  <a:tcPr marL="9525" marR="9525" marT="9525" marB="0" anchor="b"/>
                </a:tc>
              </a:tr>
              <a:tr h="152480">
                <a:tc>
                  <a:txBody>
                    <a:bodyPr/>
                    <a:lstStyle/>
                    <a:p>
                      <a:pPr marL="0" indent="0" algn="l" fontAlgn="b">
                        <a:buFont typeface="+mj-lt"/>
                        <a:buNone/>
                      </a:pPr>
                      <a:r>
                        <a:rPr lang="en-GB" sz="1000" b="1" i="0" u="none" strike="noStrike" dirty="0" smtClean="0">
                          <a:solidFill>
                            <a:srgbClr val="120742"/>
                          </a:solidFill>
                          <a:effectLst/>
                          <a:latin typeface="Calibri"/>
                        </a:rPr>
                        <a:t>Tyne</a:t>
                      </a:r>
                      <a:r>
                        <a:rPr lang="en-GB" sz="1000" b="1" i="0" u="none" strike="noStrike" baseline="0" dirty="0" smtClean="0">
                          <a:solidFill>
                            <a:srgbClr val="120742"/>
                          </a:solidFill>
                          <a:effectLst/>
                          <a:latin typeface="Calibri"/>
                        </a:rPr>
                        <a:t> &amp; </a:t>
                      </a:r>
                      <a:r>
                        <a:rPr lang="en-GB" sz="1000" b="1" i="0" u="none" strike="noStrike" dirty="0" smtClean="0">
                          <a:solidFill>
                            <a:srgbClr val="120742"/>
                          </a:solidFill>
                          <a:effectLst/>
                          <a:latin typeface="Calibri"/>
                        </a:rPr>
                        <a:t>Wear</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16k</a:t>
                      </a:r>
                      <a:endParaRPr lang="en-GB" sz="1000" b="1" i="1" u="none" strike="noStrike" dirty="0">
                        <a:solidFill>
                          <a:srgbClr val="120742"/>
                        </a:solidFill>
                        <a:effectLst/>
                        <a:latin typeface="Calibri"/>
                      </a:endParaRPr>
                    </a:p>
                  </a:txBody>
                  <a:tcPr marL="9525" marR="9525" marT="9525" marB="0" anchor="b"/>
                </a:tc>
              </a:tr>
              <a:tr h="152480">
                <a:tc>
                  <a:txBody>
                    <a:bodyPr/>
                    <a:lstStyle/>
                    <a:p>
                      <a:pPr marL="0" indent="0" algn="l" fontAlgn="b">
                        <a:buFont typeface="+mj-lt"/>
                        <a:buNone/>
                      </a:pPr>
                      <a:r>
                        <a:rPr lang="en-GB" sz="1000" b="1" i="0" u="none" strike="noStrike" dirty="0" smtClean="0">
                          <a:solidFill>
                            <a:srgbClr val="120742"/>
                          </a:solidFill>
                          <a:effectLst/>
                          <a:latin typeface="Calibri"/>
                        </a:rPr>
                        <a:t>Durham</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13k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l" fontAlgn="b">
                        <a:buFont typeface="+mj-lt"/>
                        <a:buNone/>
                      </a:pPr>
                      <a:r>
                        <a:rPr lang="en-GB" sz="1000" b="1" i="0" u="none" strike="noStrike" dirty="0" smtClean="0">
                          <a:solidFill>
                            <a:srgbClr val="120742"/>
                          </a:solidFill>
                          <a:effectLst/>
                          <a:latin typeface="Calibri"/>
                        </a:rPr>
                        <a:t>Tees Valley</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4k</a:t>
                      </a:r>
                      <a:endParaRPr lang="en-GB" sz="1000" b="1" i="1" u="none" strike="noStrike" dirty="0">
                        <a:solidFill>
                          <a:srgbClr val="120742"/>
                        </a:solidFill>
                        <a:effectLst/>
                        <a:latin typeface="Calibri"/>
                      </a:endParaRPr>
                    </a:p>
                  </a:txBody>
                  <a:tcPr marL="9525" marR="9525" marT="9525" marB="0" anchor="b"/>
                </a:tc>
              </a:tr>
            </a:tbl>
          </a:graphicData>
        </a:graphic>
      </p:graphicFrame>
      <p:sp>
        <p:nvSpPr>
          <p:cNvPr id="49" name="Down Arrow 48"/>
          <p:cNvSpPr/>
          <p:nvPr/>
        </p:nvSpPr>
        <p:spPr>
          <a:xfrm>
            <a:off x="824758" y="3264846"/>
            <a:ext cx="316809" cy="286767"/>
          </a:xfrm>
          <a:prstGeom prst="downArrow">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0" name="Down Arrow 49"/>
          <p:cNvSpPr/>
          <p:nvPr/>
        </p:nvSpPr>
        <p:spPr>
          <a:xfrm>
            <a:off x="2600933" y="3264846"/>
            <a:ext cx="316809" cy="286767"/>
          </a:xfrm>
          <a:prstGeom prst="downArrow">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1" name="Down Arrow 50"/>
          <p:cNvSpPr/>
          <p:nvPr/>
        </p:nvSpPr>
        <p:spPr>
          <a:xfrm>
            <a:off x="4377108" y="3264846"/>
            <a:ext cx="316809" cy="286767"/>
          </a:xfrm>
          <a:prstGeom prst="downArrow">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2" name="Down Arrow 51"/>
          <p:cNvSpPr/>
          <p:nvPr/>
        </p:nvSpPr>
        <p:spPr>
          <a:xfrm>
            <a:off x="6153283" y="3264846"/>
            <a:ext cx="316809" cy="286767"/>
          </a:xfrm>
          <a:prstGeom prst="downArrow">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3" name="Down Arrow 52"/>
          <p:cNvSpPr/>
          <p:nvPr/>
        </p:nvSpPr>
        <p:spPr>
          <a:xfrm>
            <a:off x="7929457" y="3264846"/>
            <a:ext cx="316809" cy="286767"/>
          </a:xfrm>
          <a:prstGeom prst="downArrow">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10834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2" y="777481"/>
            <a:ext cx="8424992" cy="558801"/>
          </a:xfrm>
        </p:spPr>
        <p:txBody>
          <a:bodyPr/>
          <a:lstStyle/>
          <a:p>
            <a:r>
              <a:rPr lang="en-GB" sz="2200" dirty="0" smtClean="0"/>
              <a:t>About this report</a:t>
            </a:r>
            <a:endParaRPr lang="en-GB" sz="2200" dirty="0"/>
          </a:p>
        </p:txBody>
      </p:sp>
      <p:sp>
        <p:nvSpPr>
          <p:cNvPr id="13" name="Text Placeholder 5"/>
          <p:cNvSpPr txBox="1">
            <a:spLocks/>
          </p:cNvSpPr>
          <p:nvPr/>
        </p:nvSpPr>
        <p:spPr>
          <a:xfrm>
            <a:off x="378821" y="1178318"/>
            <a:ext cx="8584203" cy="48175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200" dirty="0" smtClean="0"/>
              <a:t>There is a large and diverse range of data available on overseas visitors to the UK.  The data in this report is drawn solely from the International Passenger Survey (IPS), which includes a combination of publically available raw data and the insights generated by VisitBritain in their dedicated reports. </a:t>
            </a:r>
          </a:p>
          <a:p>
            <a:pPr marL="0" indent="0" algn="just">
              <a:spcBef>
                <a:spcPts val="600"/>
              </a:spcBef>
              <a:buNone/>
            </a:pPr>
            <a:r>
              <a:rPr lang="en-GB" sz="1200" dirty="0" smtClean="0">
                <a:solidFill>
                  <a:srgbClr val="120742"/>
                </a:solidFill>
              </a:rPr>
              <a:t>This report draws upon additional questions placed on the </a:t>
            </a:r>
            <a:r>
              <a:rPr lang="en-GB" sz="1200" b="1" dirty="0" smtClean="0">
                <a:solidFill>
                  <a:srgbClr val="120742"/>
                </a:solidFill>
              </a:rPr>
              <a:t>2016 IPS</a:t>
            </a:r>
            <a:r>
              <a:rPr lang="en-GB" sz="1200" dirty="0" smtClean="0">
                <a:solidFill>
                  <a:srgbClr val="120742"/>
                </a:solidFill>
              </a:rPr>
              <a:t>, designed to provide information on the quantity of </a:t>
            </a:r>
            <a:r>
              <a:rPr lang="en-GB" sz="1200" b="1" dirty="0" smtClean="0">
                <a:solidFill>
                  <a:srgbClr val="120742"/>
                </a:solidFill>
              </a:rPr>
              <a:t>'day trips</a:t>
            </a:r>
            <a:r>
              <a:rPr lang="en-GB" sz="1200" dirty="0" smtClean="0">
                <a:solidFill>
                  <a:srgbClr val="120742"/>
                </a:solidFill>
              </a:rPr>
              <a:t>' from cities / towns that overseas holiday visitors stayed in for at least one night. </a:t>
            </a:r>
          </a:p>
          <a:p>
            <a:pPr marL="0" indent="0" algn="just">
              <a:spcBef>
                <a:spcPts val="600"/>
              </a:spcBef>
              <a:buNone/>
            </a:pPr>
            <a:r>
              <a:rPr lang="en-GB" sz="1200" dirty="0" smtClean="0">
                <a:solidFill>
                  <a:srgbClr val="120742"/>
                </a:solidFill>
              </a:rPr>
              <a:t>This fills a longstanding insight gap for the UK’s destinations which, to date, have only had access to information relating to overseas visitors staying overnight in their cities / towns. This report enables destinations to quantify volumes of overseas holiday day trippers to their cities / towns and understand who they are and where they are staying in the UK.  It builds on from the day </a:t>
            </a:r>
            <a:r>
              <a:rPr lang="en-GB" sz="1200" dirty="0">
                <a:solidFill>
                  <a:srgbClr val="120742"/>
                </a:solidFill>
              </a:rPr>
              <a:t>trips report </a:t>
            </a:r>
            <a:r>
              <a:rPr lang="en-GB" sz="1200" dirty="0" smtClean="0">
                <a:solidFill>
                  <a:srgbClr val="120742"/>
                </a:solidFill>
              </a:rPr>
              <a:t>produced to support the Discover England Fund in 2017, which looked at day trips taken in England amongst inbound holiday visitors. This report expands that analysis across the UK; it focuses primarily on holiday visitors, although the opening pages summarise day </a:t>
            </a:r>
            <a:r>
              <a:rPr lang="en-GB" sz="1200" dirty="0">
                <a:solidFill>
                  <a:srgbClr val="120742"/>
                </a:solidFill>
              </a:rPr>
              <a:t>trips by </a:t>
            </a:r>
            <a:r>
              <a:rPr lang="en-GB" sz="1200" dirty="0" smtClean="0">
                <a:solidFill>
                  <a:srgbClr val="120742"/>
                </a:solidFill>
              </a:rPr>
              <a:t>visitors of all purposes of visit to </a:t>
            </a:r>
            <a:r>
              <a:rPr lang="en-GB" sz="1200" dirty="0" smtClean="0">
                <a:solidFill>
                  <a:srgbClr val="120742"/>
                </a:solidFill>
              </a:rPr>
              <a:t>the UK.</a:t>
            </a:r>
          </a:p>
          <a:p>
            <a:pPr marL="0" indent="0" algn="just">
              <a:spcBef>
                <a:spcPts val="600"/>
              </a:spcBef>
              <a:buNone/>
            </a:pPr>
            <a:r>
              <a:rPr lang="en-GB" sz="1200" dirty="0">
                <a:solidFill>
                  <a:srgbClr val="120742"/>
                </a:solidFill>
              </a:rPr>
              <a:t>The nature in which the information was collected means there are some challenges in analysing the data for this report.  For example, although the questionnaire asked overseas visitors to state the city/towns they stayed in and the places they visited on a day trip, it </a:t>
            </a:r>
            <a:r>
              <a:rPr lang="en-GB" sz="1200" i="1" dirty="0">
                <a:solidFill>
                  <a:srgbClr val="120742"/>
                </a:solidFill>
              </a:rPr>
              <a:t>did not </a:t>
            </a:r>
            <a:r>
              <a:rPr lang="en-GB" sz="1200" dirty="0">
                <a:solidFill>
                  <a:srgbClr val="120742"/>
                </a:solidFill>
              </a:rPr>
              <a:t>explicitly link the two.  Therefore, when day trippers stayed in more than one city/town on their stay, it is not possible to deduce which town/city  they travelled from for their stated day trip destination/s.  To overcome this, data that links day tripper origin and destination only uses data from visitors who stayed overnight at one location only.  This makes up the vast majority of overseas visitors to the UK (83% in total), so we can confidently assume that our results  are representative of all overseas visitors. </a:t>
            </a:r>
          </a:p>
          <a:p>
            <a:pPr marL="0" indent="0" algn="just">
              <a:spcBef>
                <a:spcPts val="600"/>
              </a:spcBef>
              <a:buNone/>
            </a:pPr>
            <a:r>
              <a:rPr lang="en-GB" sz="1200" dirty="0" smtClean="0">
                <a:solidFill>
                  <a:srgbClr val="120742"/>
                </a:solidFill>
              </a:rPr>
              <a:t>The </a:t>
            </a:r>
            <a:r>
              <a:rPr lang="en-GB" sz="1200" dirty="0">
                <a:solidFill>
                  <a:srgbClr val="120742"/>
                </a:solidFill>
              </a:rPr>
              <a:t>report </a:t>
            </a:r>
            <a:r>
              <a:rPr lang="en-GB" sz="1200" dirty="0" smtClean="0">
                <a:solidFill>
                  <a:srgbClr val="120742"/>
                </a:solidFill>
              </a:rPr>
              <a:t>refers </a:t>
            </a:r>
            <a:r>
              <a:rPr lang="en-GB" sz="1200" dirty="0">
                <a:solidFill>
                  <a:srgbClr val="120742"/>
                </a:solidFill>
              </a:rPr>
              <a:t>to ‘target markets’.  These are France, Germany, USA, Spain, Italy, Netherlands, </a:t>
            </a:r>
            <a:r>
              <a:rPr lang="en-GB" sz="1200" dirty="0" smtClean="0">
                <a:solidFill>
                  <a:srgbClr val="120742"/>
                </a:solidFill>
              </a:rPr>
              <a:t>Australia, Nordics </a:t>
            </a:r>
            <a:r>
              <a:rPr lang="en-GB" sz="1200" dirty="0">
                <a:solidFill>
                  <a:srgbClr val="120742"/>
                </a:solidFill>
              </a:rPr>
              <a:t>(Sweden, Norway, Denmark, Finland and Iceland) and China.  Markets have been chosen due to their current high volume of visits to </a:t>
            </a:r>
            <a:r>
              <a:rPr lang="en-GB" sz="1200" dirty="0" smtClean="0">
                <a:solidFill>
                  <a:srgbClr val="120742"/>
                </a:solidFill>
              </a:rPr>
              <a:t>Britain, </a:t>
            </a:r>
            <a:r>
              <a:rPr lang="en-GB" sz="1200" dirty="0">
                <a:solidFill>
                  <a:srgbClr val="120742"/>
                </a:solidFill>
              </a:rPr>
              <a:t>or (as is the case with China) their potential to visit Britain </a:t>
            </a:r>
            <a:r>
              <a:rPr lang="en-GB" sz="1200" dirty="0" smtClean="0">
                <a:solidFill>
                  <a:srgbClr val="120742"/>
                </a:solidFill>
              </a:rPr>
              <a:t>in </a:t>
            </a:r>
            <a:r>
              <a:rPr lang="en-GB" sz="1200" dirty="0">
                <a:solidFill>
                  <a:srgbClr val="120742"/>
                </a:solidFill>
              </a:rPr>
              <a:t>the future.</a:t>
            </a:r>
          </a:p>
          <a:p>
            <a:pPr marL="0" indent="0" algn="just">
              <a:spcBef>
                <a:spcPts val="600"/>
              </a:spcBef>
              <a:buNone/>
            </a:pPr>
            <a:r>
              <a:rPr lang="en-GB" sz="1200" dirty="0">
                <a:solidFill>
                  <a:srgbClr val="120742"/>
                </a:solidFill>
              </a:rPr>
              <a:t>Throughout the report we use the terms ‘day trips’ and ‘day trippers’.  ‘Day trips’ refers to all of the individual day trips taken by overseas holiday visitors, meaning individual people can be counted multiple times.  ‘Day trippers’ refers to individual people that have taken day trips, meaning that regardless of the number of day trips they have taken, they can only be counted once.</a:t>
            </a:r>
          </a:p>
          <a:p>
            <a:pPr marL="0" indent="0" algn="just">
              <a:spcBef>
                <a:spcPts val="600"/>
              </a:spcBef>
              <a:buNone/>
            </a:pPr>
            <a:endParaRPr lang="en-GB" sz="1200" dirty="0" smtClean="0">
              <a:solidFill>
                <a:srgbClr val="120742"/>
              </a:solidFill>
            </a:endParaRPr>
          </a:p>
        </p:txBody>
      </p:sp>
      <p:sp>
        <p:nvSpPr>
          <p:cNvPr id="6" name="Text Placeholder 6"/>
          <p:cNvSpPr>
            <a:spLocks noGrp="1"/>
          </p:cNvSpPr>
          <p:nvPr>
            <p:ph type="body" sz="quarter" idx="13"/>
          </p:nvPr>
        </p:nvSpPr>
        <p:spPr>
          <a:xfrm>
            <a:off x="685796" y="6396162"/>
            <a:ext cx="2440301" cy="274638"/>
          </a:xfrm>
        </p:spPr>
        <p:txBody>
          <a:bodyPr/>
          <a:lstStyle/>
          <a:p>
            <a:r>
              <a:rPr lang="en-GB" sz="1000" dirty="0" smtClean="0"/>
              <a:t>Introduction</a:t>
            </a:r>
            <a:endParaRPr lang="en-GB" sz="1000" dirty="0"/>
          </a:p>
        </p:txBody>
      </p:sp>
    </p:spTree>
    <p:extLst>
      <p:ext uri="{BB962C8B-B14F-4D97-AF65-F5344CB8AC3E}">
        <p14:creationId xmlns:p14="http://schemas.microsoft.com/office/powerpoint/2010/main" val="4814556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1" y="872066"/>
            <a:ext cx="8813799" cy="558801"/>
          </a:xfrm>
        </p:spPr>
        <p:txBody>
          <a:bodyPr/>
          <a:lstStyle/>
          <a:p>
            <a:r>
              <a:rPr lang="en-GB" sz="2100" dirty="0"/>
              <a:t>Number of ‘day trippers’ VISITING regions and counties in </a:t>
            </a:r>
            <a:r>
              <a:rPr lang="en-GB" sz="2100" dirty="0" smtClean="0"/>
              <a:t>Scotland/Wales.  </a:t>
            </a:r>
            <a:br>
              <a:rPr lang="en-GB" sz="2100" dirty="0" smtClean="0"/>
            </a:br>
            <a:endParaRPr lang="en-GB" sz="2100" dirty="0"/>
          </a:p>
        </p:txBody>
      </p:sp>
      <p:sp>
        <p:nvSpPr>
          <p:cNvPr id="13" name="Text Placeholder 5"/>
          <p:cNvSpPr txBox="1">
            <a:spLocks/>
          </p:cNvSpPr>
          <p:nvPr/>
        </p:nvSpPr>
        <p:spPr>
          <a:xfrm>
            <a:off x="378820" y="5382909"/>
            <a:ext cx="8608425" cy="50735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Lothian (138k), Highlands (129k) and Strathclyde/ Loch Lomond (124k)  are the top 3 regions in Scotland most likely to be visited by day trippers. Wales attracts 159k visitors, with Cardiff (53k) attracting the most day trippers. </a:t>
            </a:r>
            <a:endParaRPr lang="en-GB" sz="1300" dirty="0" smtClean="0">
              <a:solidFill>
                <a:srgbClr val="120742"/>
              </a:solidFill>
            </a:endParaRPr>
          </a:p>
        </p:txBody>
      </p:sp>
      <p:sp>
        <p:nvSpPr>
          <p:cNvPr id="14" name="Text Placeholder 5"/>
          <p:cNvSpPr txBox="1">
            <a:spLocks/>
          </p:cNvSpPr>
          <p:nvPr/>
        </p:nvSpPr>
        <p:spPr>
          <a:xfrm>
            <a:off x="378821" y="1672561"/>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sp>
        <p:nvSpPr>
          <p:cNvPr id="16" name="Text Placeholder 6"/>
          <p:cNvSpPr>
            <a:spLocks noGrp="1"/>
          </p:cNvSpPr>
          <p:nvPr>
            <p:ph type="body" sz="quarter" idx="13"/>
          </p:nvPr>
        </p:nvSpPr>
        <p:spPr>
          <a:xfrm>
            <a:off x="685796" y="6396162"/>
            <a:ext cx="2440301" cy="274638"/>
          </a:xfrm>
        </p:spPr>
        <p:txBody>
          <a:bodyPr/>
          <a:lstStyle/>
          <a:p>
            <a:r>
              <a:rPr lang="en-GB" sz="1000" dirty="0" smtClean="0"/>
              <a:t>Day trip destinations</a:t>
            </a:r>
            <a:endParaRPr lang="en-GB" sz="1000" dirty="0"/>
          </a:p>
        </p:txBody>
      </p:sp>
      <p:graphicFrame>
        <p:nvGraphicFramePr>
          <p:cNvPr id="29" name="Chart 28"/>
          <p:cNvGraphicFramePr/>
          <p:nvPr>
            <p:extLst/>
          </p:nvPr>
        </p:nvGraphicFramePr>
        <p:xfrm>
          <a:off x="1841500" y="1829744"/>
          <a:ext cx="1270000" cy="14351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0" name="Chart 29"/>
          <p:cNvGraphicFramePr/>
          <p:nvPr>
            <p:extLst/>
          </p:nvPr>
        </p:nvGraphicFramePr>
        <p:xfrm>
          <a:off x="6274176" y="2100401"/>
          <a:ext cx="915239" cy="9896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 name="Table Placeholder 5"/>
          <p:cNvGraphicFramePr>
            <a:graphicFrameLocks/>
          </p:cNvGraphicFramePr>
          <p:nvPr>
            <p:extLst/>
          </p:nvPr>
        </p:nvGraphicFramePr>
        <p:xfrm>
          <a:off x="434125" y="3380829"/>
          <a:ext cx="2023325" cy="1539240"/>
        </p:xfrm>
        <a:graphic>
          <a:graphicData uri="http://schemas.openxmlformats.org/drawingml/2006/table">
            <a:tbl>
              <a:tblPr firstRow="1" bandRow="1">
                <a:tableStyleId>{5C22544A-7EE6-4342-B048-85BDC9FD1C3A}</a:tableStyleId>
              </a:tblPr>
              <a:tblGrid>
                <a:gridCol w="1334762"/>
                <a:gridCol w="688563"/>
              </a:tblGrid>
              <a:tr h="119548">
                <a:tc>
                  <a:txBody>
                    <a:bodyPr/>
                    <a:lstStyle/>
                    <a:p>
                      <a:endParaRPr lang="en-GB" sz="1000" dirty="0"/>
                    </a:p>
                  </a:txBody>
                  <a:tcPr>
                    <a:solidFill>
                      <a:schemeClr val="bg1"/>
                    </a:solidFill>
                  </a:tcPr>
                </a:tc>
                <a:tc>
                  <a:txBody>
                    <a:bodyPr/>
                    <a:lstStyle/>
                    <a:p>
                      <a:pPr algn="ctr"/>
                      <a:r>
                        <a:rPr lang="en-GB" sz="1000" i="1" dirty="0" smtClean="0"/>
                        <a:t>3</a:t>
                      </a:r>
                      <a:endParaRPr lang="en-GB" sz="1000" i="1" dirty="0"/>
                    </a:p>
                  </a:txBody>
                  <a:tcPr>
                    <a:solidFill>
                      <a:schemeClr val="bg1"/>
                    </a:solidFill>
                  </a:tcPr>
                </a:tc>
              </a:tr>
              <a:tr h="152480">
                <a:tc>
                  <a:txBody>
                    <a:bodyPr/>
                    <a:lstStyle/>
                    <a:p>
                      <a:pPr algn="l" rtl="0" fontAlgn="b"/>
                      <a:r>
                        <a:rPr lang="en-GB" sz="1000" b="1" i="0" u="none" strike="noStrike" dirty="0" smtClean="0">
                          <a:solidFill>
                            <a:srgbClr val="120742"/>
                          </a:solidFill>
                          <a:effectLst/>
                          <a:latin typeface="Calibri"/>
                        </a:rPr>
                        <a:t>Strathclyde</a:t>
                      </a:r>
                      <a:endParaRPr lang="en-GB" sz="1000" b="1" i="0" u="none" strike="noStrike" dirty="0">
                        <a:solidFill>
                          <a:srgbClr val="120742"/>
                        </a:solidFill>
                        <a:effectLst/>
                        <a:latin typeface="Calibri"/>
                      </a:endParaRPr>
                    </a:p>
                  </a:txBody>
                  <a:tcPr marL="9525" marR="9525" marT="9525" marB="0" anchor="b"/>
                </a:tc>
                <a:tc>
                  <a:txBody>
                    <a:bodyPr/>
                    <a:lstStyle/>
                    <a:p>
                      <a:pPr algn="ctr" rtl="0" fontAlgn="b"/>
                      <a:r>
                        <a:rPr lang="en-GB" sz="1000" b="1" i="1" u="none" strike="noStrike" dirty="0" smtClean="0">
                          <a:solidFill>
                            <a:srgbClr val="120742"/>
                          </a:solidFill>
                          <a:effectLst/>
                          <a:latin typeface="Calibri"/>
                        </a:rPr>
                        <a:t>148k</a:t>
                      </a:r>
                      <a:endParaRPr lang="en-GB" sz="1000" b="1" i="1" u="none" strike="noStrike" dirty="0">
                        <a:solidFill>
                          <a:srgbClr val="120742"/>
                        </a:solidFill>
                        <a:effectLst/>
                        <a:latin typeface="Calibri"/>
                      </a:endParaRPr>
                    </a:p>
                  </a:txBody>
                  <a:tcPr marL="9525" marR="9525" marT="9525" marB="0" anchor="b"/>
                </a:tc>
              </a:tr>
              <a:tr h="152480">
                <a:tc>
                  <a:txBody>
                    <a:bodyPr/>
                    <a:lstStyle/>
                    <a:p>
                      <a:pPr algn="l" rtl="0" fontAlgn="b"/>
                      <a:r>
                        <a:rPr lang="en-GB" sz="1000" b="1" i="0" u="none" strike="noStrike" dirty="0">
                          <a:solidFill>
                            <a:srgbClr val="120742"/>
                          </a:solidFill>
                          <a:effectLst/>
                          <a:latin typeface="Calibri"/>
                        </a:rPr>
                        <a:t>Lothian</a:t>
                      </a:r>
                    </a:p>
                  </a:txBody>
                  <a:tcPr marL="9525" marR="9525" marT="9525" marB="0" anchor="b"/>
                </a:tc>
                <a:tc>
                  <a:txBody>
                    <a:bodyPr/>
                    <a:lstStyle/>
                    <a:p>
                      <a:pPr algn="ctr" rtl="0" fontAlgn="b"/>
                      <a:r>
                        <a:rPr lang="en-GB" sz="1000" b="1" i="1" u="none" strike="noStrike" dirty="0" smtClean="0">
                          <a:solidFill>
                            <a:srgbClr val="120742"/>
                          </a:solidFill>
                          <a:effectLst/>
                          <a:latin typeface="Calibri"/>
                        </a:rPr>
                        <a:t>138k</a:t>
                      </a:r>
                      <a:endParaRPr lang="en-GB" sz="1000" b="1" i="1" u="none" strike="noStrike" dirty="0">
                        <a:solidFill>
                          <a:srgbClr val="120742"/>
                        </a:solidFill>
                        <a:effectLst/>
                        <a:latin typeface="Calibri"/>
                      </a:endParaRPr>
                    </a:p>
                  </a:txBody>
                  <a:tcPr marL="9525" marR="9525" marT="9525" marB="0" anchor="b"/>
                </a:tc>
              </a:tr>
              <a:tr h="152480">
                <a:tc>
                  <a:txBody>
                    <a:bodyPr/>
                    <a:lstStyle/>
                    <a:p>
                      <a:pPr algn="l" rtl="0" fontAlgn="b"/>
                      <a:r>
                        <a:rPr lang="en-GB" sz="1000" b="1" i="0" u="none" strike="noStrike" dirty="0">
                          <a:solidFill>
                            <a:srgbClr val="120742"/>
                          </a:solidFill>
                          <a:effectLst/>
                          <a:latin typeface="Calibri"/>
                        </a:rPr>
                        <a:t>Highlands</a:t>
                      </a:r>
                    </a:p>
                  </a:txBody>
                  <a:tcPr marL="9525" marR="9525" marT="9525" marB="0" anchor="b"/>
                </a:tc>
                <a:tc>
                  <a:txBody>
                    <a:bodyPr/>
                    <a:lstStyle/>
                    <a:p>
                      <a:pPr algn="ctr" rtl="0" fontAlgn="b"/>
                      <a:r>
                        <a:rPr lang="en-GB" sz="1000" b="1" i="1" u="none" strike="noStrike" dirty="0" smtClean="0">
                          <a:solidFill>
                            <a:srgbClr val="120742"/>
                          </a:solidFill>
                          <a:effectLst/>
                          <a:latin typeface="Calibri"/>
                        </a:rPr>
                        <a:t>129k</a:t>
                      </a:r>
                      <a:endParaRPr lang="en-GB" sz="1000" b="1" i="1" u="none" strike="noStrike" dirty="0">
                        <a:solidFill>
                          <a:srgbClr val="120742"/>
                        </a:solidFill>
                        <a:effectLst/>
                        <a:latin typeface="Calibri"/>
                      </a:endParaRPr>
                    </a:p>
                  </a:txBody>
                  <a:tcPr marL="9525" marR="9525" marT="9525" marB="0" anchor="b"/>
                </a:tc>
              </a:tr>
              <a:tr h="140300">
                <a:tc>
                  <a:txBody>
                    <a:bodyPr/>
                    <a:lstStyle/>
                    <a:p>
                      <a:pPr algn="l" rtl="0" fontAlgn="b"/>
                      <a:r>
                        <a:rPr lang="en-GB" sz="1000" b="1" i="0" u="none" strike="noStrike" dirty="0">
                          <a:solidFill>
                            <a:srgbClr val="120742"/>
                          </a:solidFill>
                          <a:effectLst/>
                          <a:latin typeface="Calibri"/>
                        </a:rPr>
                        <a:t>Fife</a:t>
                      </a:r>
                    </a:p>
                  </a:txBody>
                  <a:tcPr marL="9525" marR="9525" marT="9525" marB="0" anchor="b"/>
                </a:tc>
                <a:tc>
                  <a:txBody>
                    <a:bodyPr/>
                    <a:lstStyle/>
                    <a:p>
                      <a:pPr algn="ctr" rtl="0" fontAlgn="b"/>
                      <a:r>
                        <a:rPr lang="en-GB" sz="1000" b="1" i="1" u="none" strike="noStrike" dirty="0" smtClean="0">
                          <a:solidFill>
                            <a:srgbClr val="120742"/>
                          </a:solidFill>
                          <a:effectLst/>
                          <a:latin typeface="Calibri"/>
                        </a:rPr>
                        <a:t>81k</a:t>
                      </a:r>
                      <a:endParaRPr lang="en-GB" sz="1000" b="1" i="1" u="none" strike="noStrike" dirty="0">
                        <a:solidFill>
                          <a:srgbClr val="120742"/>
                        </a:solidFill>
                        <a:effectLst/>
                        <a:latin typeface="Calibri"/>
                      </a:endParaRPr>
                    </a:p>
                  </a:txBody>
                  <a:tcPr marL="9525" marR="9525" marT="9525" marB="0" anchor="b"/>
                </a:tc>
              </a:tr>
              <a:tr h="140300">
                <a:tc>
                  <a:txBody>
                    <a:bodyPr/>
                    <a:lstStyle/>
                    <a:p>
                      <a:pPr algn="l" rtl="0" fontAlgn="b"/>
                      <a:r>
                        <a:rPr lang="en-GB" sz="1000" b="1" i="0" u="none" strike="noStrike" dirty="0" smtClean="0">
                          <a:solidFill>
                            <a:srgbClr val="120742"/>
                          </a:solidFill>
                          <a:effectLst/>
                          <a:latin typeface="Calibri"/>
                        </a:rPr>
                        <a:t>Islands*</a:t>
                      </a:r>
                      <a:endParaRPr lang="en-GB" sz="1000" b="1" i="0" u="none" strike="noStrike" dirty="0">
                        <a:solidFill>
                          <a:srgbClr val="120742"/>
                        </a:solidFill>
                        <a:effectLst/>
                        <a:latin typeface="Calibri"/>
                      </a:endParaRPr>
                    </a:p>
                  </a:txBody>
                  <a:tcPr marL="9525" marR="9525" marT="9525" marB="0" anchor="b"/>
                </a:tc>
                <a:tc>
                  <a:txBody>
                    <a:bodyPr/>
                    <a:lstStyle/>
                    <a:p>
                      <a:pPr algn="ctr" rtl="0" fontAlgn="b"/>
                      <a:r>
                        <a:rPr lang="en-GB" sz="1000" b="1" i="1" u="none" strike="noStrike" dirty="0" smtClean="0">
                          <a:solidFill>
                            <a:srgbClr val="120742"/>
                          </a:solidFill>
                          <a:effectLst/>
                          <a:latin typeface="Calibri"/>
                        </a:rPr>
                        <a:t>74k</a:t>
                      </a:r>
                      <a:endParaRPr lang="en-GB" sz="1000" b="1" i="1" u="none" strike="noStrike" dirty="0">
                        <a:solidFill>
                          <a:srgbClr val="120742"/>
                        </a:solidFill>
                        <a:effectLst/>
                        <a:latin typeface="Calibri"/>
                      </a:endParaRPr>
                    </a:p>
                  </a:txBody>
                  <a:tcPr marL="9525" marR="9525" marT="9525" marB="0" anchor="b"/>
                </a:tc>
              </a:tr>
              <a:tr h="140300">
                <a:tc>
                  <a:txBody>
                    <a:bodyPr/>
                    <a:lstStyle/>
                    <a:p>
                      <a:pPr algn="l" rtl="0" fontAlgn="b"/>
                      <a:r>
                        <a:rPr lang="en-GB" sz="1000" b="1" i="0" u="none" strike="noStrike" dirty="0">
                          <a:solidFill>
                            <a:srgbClr val="120742"/>
                          </a:solidFill>
                          <a:effectLst/>
                          <a:latin typeface="Calibri"/>
                        </a:rPr>
                        <a:t>Central</a:t>
                      </a:r>
                    </a:p>
                  </a:txBody>
                  <a:tcPr marL="9525" marR="9525" marT="9525" marB="0" anchor="b"/>
                </a:tc>
                <a:tc>
                  <a:txBody>
                    <a:bodyPr/>
                    <a:lstStyle/>
                    <a:p>
                      <a:pPr algn="ctr" rtl="0" fontAlgn="b"/>
                      <a:r>
                        <a:rPr lang="en-GB" sz="1000" b="1" i="1" u="none" strike="noStrike" dirty="0" smtClean="0">
                          <a:solidFill>
                            <a:srgbClr val="120742"/>
                          </a:solidFill>
                          <a:effectLst/>
                          <a:latin typeface="Calibri"/>
                        </a:rPr>
                        <a:t>71k</a:t>
                      </a:r>
                      <a:endParaRPr lang="en-GB" sz="1000" b="1" i="1" u="none" strike="noStrike" dirty="0">
                        <a:solidFill>
                          <a:srgbClr val="120742"/>
                        </a:solidFill>
                        <a:effectLst/>
                        <a:latin typeface="Calibri"/>
                      </a:endParaRPr>
                    </a:p>
                  </a:txBody>
                  <a:tcPr marL="9525" marR="9525" marT="9525" marB="0" anchor="b"/>
                </a:tc>
              </a:tr>
              <a:tr h="140300">
                <a:tc>
                  <a:txBody>
                    <a:bodyPr/>
                    <a:lstStyle/>
                    <a:p>
                      <a:pPr algn="l" rtl="0" fontAlgn="b"/>
                      <a:r>
                        <a:rPr lang="en-GB" sz="1000" b="1" i="0" u="none" strike="noStrike" dirty="0" smtClean="0">
                          <a:solidFill>
                            <a:srgbClr val="120742"/>
                          </a:solidFill>
                          <a:effectLst/>
                          <a:latin typeface="Calibri"/>
                        </a:rPr>
                        <a:t>Tayside</a:t>
                      </a:r>
                      <a:endParaRPr lang="en-GB" sz="1000" b="1" i="0" u="none" strike="noStrike" dirty="0">
                        <a:solidFill>
                          <a:srgbClr val="120742"/>
                        </a:solidFill>
                        <a:effectLst/>
                        <a:latin typeface="Calibri"/>
                      </a:endParaRPr>
                    </a:p>
                  </a:txBody>
                  <a:tcPr marL="9525" marR="9525" marT="9525" marB="0" anchor="b"/>
                </a:tc>
                <a:tc>
                  <a:txBody>
                    <a:bodyPr/>
                    <a:lstStyle/>
                    <a:p>
                      <a:pPr algn="ctr" rtl="0" fontAlgn="b"/>
                      <a:r>
                        <a:rPr lang="en-GB" sz="1000" b="1" i="1" u="none" strike="noStrike" dirty="0" smtClean="0">
                          <a:solidFill>
                            <a:srgbClr val="120742"/>
                          </a:solidFill>
                          <a:effectLst/>
                          <a:latin typeface="Calibri"/>
                        </a:rPr>
                        <a:t>70k</a:t>
                      </a:r>
                      <a:endParaRPr lang="en-GB" sz="1000" b="1" i="1" u="none" strike="noStrike" dirty="0">
                        <a:solidFill>
                          <a:srgbClr val="120742"/>
                        </a:solidFill>
                        <a:effectLst/>
                        <a:latin typeface="Calibri"/>
                      </a:endParaRPr>
                    </a:p>
                  </a:txBody>
                  <a:tcPr marL="9525" marR="9525" marT="9525" marB="0" anchor="b"/>
                </a:tc>
              </a:tr>
              <a:tr h="140300">
                <a:tc>
                  <a:txBody>
                    <a:bodyPr/>
                    <a:lstStyle/>
                    <a:p>
                      <a:pPr algn="l" rtl="0" fontAlgn="b"/>
                      <a:r>
                        <a:rPr lang="en-GB" sz="1000" b="1" i="0" u="none" strike="noStrike" dirty="0">
                          <a:solidFill>
                            <a:srgbClr val="120742"/>
                          </a:solidFill>
                          <a:effectLst/>
                          <a:latin typeface="Calibri"/>
                        </a:rPr>
                        <a:t>Grampian</a:t>
                      </a:r>
                    </a:p>
                  </a:txBody>
                  <a:tcPr marL="9525" marR="9525" marT="9525" marB="0" anchor="b"/>
                </a:tc>
                <a:tc>
                  <a:txBody>
                    <a:bodyPr/>
                    <a:lstStyle/>
                    <a:p>
                      <a:pPr algn="ctr" rtl="0" fontAlgn="b"/>
                      <a:r>
                        <a:rPr lang="en-GB" sz="1000" b="1" i="1" u="none" strike="noStrike" dirty="0" smtClean="0">
                          <a:solidFill>
                            <a:srgbClr val="120742"/>
                          </a:solidFill>
                          <a:effectLst/>
                          <a:latin typeface="Calibri"/>
                        </a:rPr>
                        <a:t>37k</a:t>
                      </a:r>
                      <a:endParaRPr lang="en-GB" sz="1000" b="1" i="1" u="none" strike="noStrike" dirty="0">
                        <a:solidFill>
                          <a:srgbClr val="120742"/>
                        </a:solidFill>
                        <a:effectLst/>
                        <a:latin typeface="Calibri"/>
                      </a:endParaRPr>
                    </a:p>
                  </a:txBody>
                  <a:tcPr marL="9525" marR="9525" marT="9525" marB="0" anchor="b"/>
                </a:tc>
              </a:tr>
            </a:tbl>
          </a:graphicData>
        </a:graphic>
      </p:graphicFrame>
      <p:graphicFrame>
        <p:nvGraphicFramePr>
          <p:cNvPr id="43" name="Table Placeholder 5"/>
          <p:cNvGraphicFramePr>
            <a:graphicFrameLocks/>
          </p:cNvGraphicFramePr>
          <p:nvPr>
            <p:extLst/>
          </p:nvPr>
        </p:nvGraphicFramePr>
        <p:xfrm>
          <a:off x="4683033" y="3380829"/>
          <a:ext cx="2059004" cy="1863090"/>
        </p:xfrm>
        <a:graphic>
          <a:graphicData uri="http://schemas.openxmlformats.org/drawingml/2006/table">
            <a:tbl>
              <a:tblPr firstRow="1" bandRow="1">
                <a:tableStyleId>{5C22544A-7EE6-4342-B048-85BDC9FD1C3A}</a:tableStyleId>
              </a:tblPr>
              <a:tblGrid>
                <a:gridCol w="1310022"/>
                <a:gridCol w="748982"/>
              </a:tblGrid>
              <a:tr h="119548">
                <a:tc>
                  <a:txBody>
                    <a:bodyPr/>
                    <a:lstStyle/>
                    <a:p>
                      <a:endParaRPr lang="en-GB" sz="1000" dirty="0"/>
                    </a:p>
                  </a:txBody>
                  <a:tcPr>
                    <a:solidFill>
                      <a:schemeClr val="bg1"/>
                    </a:solidFill>
                  </a:tcPr>
                </a:tc>
                <a:tc>
                  <a:txBody>
                    <a:bodyPr/>
                    <a:lstStyle/>
                    <a:p>
                      <a:pPr algn="ctr"/>
                      <a:endParaRPr lang="en-GB" sz="1000" i="1" dirty="0"/>
                    </a:p>
                  </a:txBody>
                  <a:tcPr>
                    <a:solidFill>
                      <a:schemeClr val="bg1"/>
                    </a:solidFill>
                  </a:tcPr>
                </a:tc>
              </a:tr>
              <a:tr h="152480">
                <a:tc>
                  <a:txBody>
                    <a:bodyPr/>
                    <a:lstStyle/>
                    <a:p>
                      <a:pPr algn="l" rtl="0" fontAlgn="b"/>
                      <a:r>
                        <a:rPr lang="en-GB" sz="1000" b="1" i="0" u="none" strike="noStrike" dirty="0">
                          <a:solidFill>
                            <a:srgbClr val="120742"/>
                          </a:solidFill>
                          <a:effectLst/>
                          <a:latin typeface="Calibri"/>
                        </a:rPr>
                        <a:t>Cardiff</a:t>
                      </a:r>
                    </a:p>
                  </a:txBody>
                  <a:tcPr marL="9525" marR="9525" marT="9525" marB="0" anchor="b"/>
                </a:tc>
                <a:tc>
                  <a:txBody>
                    <a:bodyPr/>
                    <a:lstStyle/>
                    <a:p>
                      <a:pPr algn="ctr" rtl="0" fontAlgn="b"/>
                      <a:r>
                        <a:rPr lang="en-GB" sz="1000" b="1" i="1" u="none" strike="noStrike" dirty="0" smtClean="0">
                          <a:solidFill>
                            <a:srgbClr val="120742"/>
                          </a:solidFill>
                          <a:effectLst/>
                          <a:latin typeface="Calibri"/>
                        </a:rPr>
                        <a:t>53k</a:t>
                      </a:r>
                      <a:endParaRPr lang="en-GB" sz="1000" b="1" i="1" u="none" strike="noStrike" dirty="0">
                        <a:solidFill>
                          <a:srgbClr val="120742"/>
                        </a:solidFill>
                        <a:effectLst/>
                        <a:latin typeface="Calibri"/>
                      </a:endParaRPr>
                    </a:p>
                  </a:txBody>
                  <a:tcPr marL="9525" marR="9525" marT="9525" marB="0" anchor="b"/>
                </a:tc>
              </a:tr>
              <a:tr h="152480">
                <a:tc>
                  <a:txBody>
                    <a:bodyPr/>
                    <a:lstStyle/>
                    <a:p>
                      <a:pPr algn="l" rtl="0" fontAlgn="b"/>
                      <a:r>
                        <a:rPr lang="en-GB" sz="1000" b="1" i="0" u="none" strike="noStrike" dirty="0" smtClean="0">
                          <a:solidFill>
                            <a:srgbClr val="120742"/>
                          </a:solidFill>
                          <a:effectLst/>
                          <a:latin typeface="Calibri"/>
                        </a:rPr>
                        <a:t>Pembrokeshire</a:t>
                      </a:r>
                      <a:endParaRPr lang="en-GB" sz="1000" b="1" i="0" u="none" strike="noStrike" dirty="0">
                        <a:solidFill>
                          <a:srgbClr val="120742"/>
                        </a:solidFill>
                        <a:effectLst/>
                        <a:latin typeface="Calibri"/>
                      </a:endParaRPr>
                    </a:p>
                  </a:txBody>
                  <a:tcPr marL="9525" marR="9525" marT="9525" marB="0" anchor="b"/>
                </a:tc>
                <a:tc>
                  <a:txBody>
                    <a:bodyPr/>
                    <a:lstStyle/>
                    <a:p>
                      <a:pPr algn="ctr" rtl="0" fontAlgn="b"/>
                      <a:r>
                        <a:rPr lang="en-GB" sz="1000" b="1" i="1" u="none" strike="noStrike" dirty="0" smtClean="0">
                          <a:solidFill>
                            <a:srgbClr val="120742"/>
                          </a:solidFill>
                          <a:effectLst/>
                          <a:latin typeface="Calibri"/>
                        </a:rPr>
                        <a:t>24k</a:t>
                      </a:r>
                      <a:endParaRPr lang="en-GB" sz="1000" b="1" i="1" u="none" strike="noStrike" dirty="0">
                        <a:solidFill>
                          <a:srgbClr val="120742"/>
                        </a:solidFill>
                        <a:effectLst/>
                        <a:latin typeface="Calibri"/>
                      </a:endParaRPr>
                    </a:p>
                  </a:txBody>
                  <a:tcPr marL="9525" marR="9525" marT="9525" marB="0" anchor="b"/>
                </a:tc>
              </a:tr>
              <a:tr h="140300">
                <a:tc>
                  <a:txBody>
                    <a:bodyPr/>
                    <a:lstStyle/>
                    <a:p>
                      <a:pPr algn="l" rtl="0" fontAlgn="b"/>
                      <a:r>
                        <a:rPr lang="en-GB" sz="1000" b="1" i="0" u="none" strike="noStrike" dirty="0" smtClean="0">
                          <a:solidFill>
                            <a:srgbClr val="120742"/>
                          </a:solidFill>
                          <a:effectLst/>
                          <a:latin typeface="Calibri"/>
                        </a:rPr>
                        <a:t>Conwy</a:t>
                      </a:r>
                      <a:endParaRPr lang="en-GB" sz="1000" b="1" i="0" u="none" strike="noStrike" dirty="0">
                        <a:solidFill>
                          <a:srgbClr val="120742"/>
                        </a:solidFill>
                        <a:effectLst/>
                        <a:latin typeface="Calibri"/>
                      </a:endParaRPr>
                    </a:p>
                  </a:txBody>
                  <a:tcPr marL="9525" marR="9525" marT="9525" marB="0" anchor="b"/>
                </a:tc>
                <a:tc>
                  <a:txBody>
                    <a:bodyPr/>
                    <a:lstStyle/>
                    <a:p>
                      <a:pPr algn="ctr" rtl="0" fontAlgn="b"/>
                      <a:r>
                        <a:rPr lang="en-GB" sz="1000" b="1" i="1" u="none" strike="noStrike" dirty="0" smtClean="0">
                          <a:solidFill>
                            <a:srgbClr val="120742"/>
                          </a:solidFill>
                          <a:effectLst/>
                          <a:latin typeface="Calibri"/>
                        </a:rPr>
                        <a:t>23k</a:t>
                      </a:r>
                      <a:endParaRPr lang="en-GB" sz="1000" b="1" i="1" u="none" strike="noStrike" dirty="0">
                        <a:solidFill>
                          <a:srgbClr val="120742"/>
                        </a:solidFill>
                        <a:effectLst/>
                        <a:latin typeface="Calibri"/>
                      </a:endParaRPr>
                    </a:p>
                  </a:txBody>
                  <a:tcPr marL="9525" marR="9525" marT="9525" marB="0" anchor="b"/>
                </a:tc>
              </a:tr>
              <a:tr h="140300">
                <a:tc>
                  <a:txBody>
                    <a:bodyPr/>
                    <a:lstStyle/>
                    <a:p>
                      <a:pPr algn="l" rtl="0" fontAlgn="b"/>
                      <a:r>
                        <a:rPr lang="en-GB" sz="1000" b="1" i="0" u="none" strike="noStrike" kern="1200" dirty="0" smtClean="0">
                          <a:solidFill>
                            <a:srgbClr val="120742"/>
                          </a:solidFill>
                          <a:effectLst/>
                          <a:latin typeface="Calibri"/>
                          <a:ea typeface="+mn-ea"/>
                          <a:cs typeface="+mn-cs"/>
                        </a:rPr>
                        <a:t>Gwynedd</a:t>
                      </a:r>
                      <a:endParaRPr lang="en-GB" sz="1000" b="1" i="0" u="none" strike="noStrike" kern="1200" dirty="0">
                        <a:solidFill>
                          <a:srgbClr val="120742"/>
                        </a:solidFill>
                        <a:effectLst/>
                        <a:latin typeface="Calibri"/>
                        <a:ea typeface="+mn-ea"/>
                        <a:cs typeface="+mn-cs"/>
                      </a:endParaRPr>
                    </a:p>
                  </a:txBody>
                  <a:tcPr marL="9525" marR="9525" marT="9525" marB="0" anchor="b"/>
                </a:tc>
                <a:tc>
                  <a:txBody>
                    <a:bodyPr/>
                    <a:lstStyle/>
                    <a:p>
                      <a:pPr algn="ctr" rtl="0" fontAlgn="b"/>
                      <a:r>
                        <a:rPr lang="en-GB" sz="1000" b="1" i="1" u="none" strike="noStrike" dirty="0" smtClean="0">
                          <a:solidFill>
                            <a:srgbClr val="120742"/>
                          </a:solidFill>
                          <a:effectLst/>
                          <a:latin typeface="Calibri"/>
                        </a:rPr>
                        <a:t>23k</a:t>
                      </a:r>
                      <a:endParaRPr lang="en-GB" sz="1000" b="1" i="1" u="none" strike="noStrike" dirty="0">
                        <a:solidFill>
                          <a:srgbClr val="120742"/>
                        </a:solidFill>
                        <a:effectLst/>
                        <a:latin typeface="Calibri"/>
                      </a:endParaRPr>
                    </a:p>
                  </a:txBody>
                  <a:tcPr marL="9525" marR="9525" marT="9525" marB="0" anchor="b"/>
                </a:tc>
              </a:tr>
              <a:tr h="140300">
                <a:tc>
                  <a:txBody>
                    <a:bodyPr/>
                    <a:lstStyle/>
                    <a:p>
                      <a:pPr algn="l" rtl="0" fontAlgn="b"/>
                      <a:r>
                        <a:rPr lang="en-GB" sz="1000" b="1" i="0" u="none" strike="noStrike" dirty="0">
                          <a:solidFill>
                            <a:srgbClr val="120742"/>
                          </a:solidFill>
                          <a:effectLst/>
                          <a:latin typeface="Calibri"/>
                        </a:rPr>
                        <a:t>Anglesey</a:t>
                      </a:r>
                    </a:p>
                  </a:txBody>
                  <a:tcPr marL="9525" marR="9525" marT="9525" marB="0" anchor="b"/>
                </a:tc>
                <a:tc>
                  <a:txBody>
                    <a:bodyPr/>
                    <a:lstStyle/>
                    <a:p>
                      <a:pPr algn="ctr" rtl="0" fontAlgn="b"/>
                      <a:r>
                        <a:rPr lang="en-GB" sz="1000" b="1" i="1" u="none" strike="noStrike" dirty="0" smtClean="0">
                          <a:solidFill>
                            <a:srgbClr val="120742"/>
                          </a:solidFill>
                          <a:effectLst/>
                          <a:latin typeface="Calibri"/>
                        </a:rPr>
                        <a:t>13k</a:t>
                      </a:r>
                      <a:endParaRPr lang="en-GB" sz="1000" b="1" i="1" u="none" strike="noStrike" dirty="0">
                        <a:solidFill>
                          <a:srgbClr val="120742"/>
                        </a:solidFill>
                        <a:effectLst/>
                        <a:latin typeface="Calibri"/>
                      </a:endParaRPr>
                    </a:p>
                  </a:txBody>
                  <a:tcPr marL="9525" marR="9525" marT="9525" marB="0" anchor="b"/>
                </a:tc>
              </a:tr>
              <a:tr h="140300">
                <a:tc>
                  <a:txBody>
                    <a:bodyPr/>
                    <a:lstStyle/>
                    <a:p>
                      <a:pPr algn="l" rtl="0" fontAlgn="b"/>
                      <a:r>
                        <a:rPr lang="en-GB" sz="1000" b="1" i="0" u="none" strike="noStrike" dirty="0">
                          <a:solidFill>
                            <a:srgbClr val="120742"/>
                          </a:solidFill>
                          <a:effectLst/>
                          <a:latin typeface="Calibri"/>
                        </a:rPr>
                        <a:t>Powys</a:t>
                      </a:r>
                    </a:p>
                  </a:txBody>
                  <a:tcPr marL="9525" marR="9525" marT="9525" marB="0" anchor="b"/>
                </a:tc>
                <a:tc>
                  <a:txBody>
                    <a:bodyPr/>
                    <a:lstStyle/>
                    <a:p>
                      <a:pPr algn="ctr" rtl="0" fontAlgn="b"/>
                      <a:r>
                        <a:rPr lang="en-GB" sz="1000" b="1" i="1" u="none" strike="noStrike" dirty="0" smtClean="0">
                          <a:solidFill>
                            <a:srgbClr val="120742"/>
                          </a:solidFill>
                          <a:effectLst/>
                          <a:latin typeface="Calibri"/>
                        </a:rPr>
                        <a:t>13k</a:t>
                      </a:r>
                      <a:endParaRPr lang="en-GB" sz="1000" b="1" i="1" u="none" strike="noStrike" dirty="0">
                        <a:solidFill>
                          <a:srgbClr val="120742"/>
                        </a:solidFill>
                        <a:effectLst/>
                        <a:latin typeface="Calibri"/>
                      </a:endParaRPr>
                    </a:p>
                  </a:txBody>
                  <a:tcPr marL="9525" marR="9525" marT="9525" marB="0" anchor="b"/>
                </a:tc>
              </a:tr>
              <a:tr h="140300">
                <a:tc>
                  <a:txBody>
                    <a:bodyPr/>
                    <a:lstStyle/>
                    <a:p>
                      <a:pPr algn="l" rtl="0" fontAlgn="b"/>
                      <a:r>
                        <a:rPr lang="en-GB" sz="1000" b="1" i="0" u="none" strike="noStrike" dirty="0">
                          <a:solidFill>
                            <a:srgbClr val="120742"/>
                          </a:solidFill>
                          <a:effectLst/>
                          <a:latin typeface="Calibri"/>
                        </a:rPr>
                        <a:t>Swansea</a:t>
                      </a:r>
                    </a:p>
                  </a:txBody>
                  <a:tcPr marL="9525" marR="9525" marT="9525" marB="0" anchor="b"/>
                </a:tc>
                <a:tc>
                  <a:txBody>
                    <a:bodyPr/>
                    <a:lstStyle/>
                    <a:p>
                      <a:pPr algn="ctr" rtl="0" fontAlgn="b"/>
                      <a:r>
                        <a:rPr lang="en-GB" sz="1000" b="1" i="1" u="none" strike="noStrike" dirty="0" smtClean="0">
                          <a:solidFill>
                            <a:srgbClr val="120742"/>
                          </a:solidFill>
                          <a:effectLst/>
                          <a:latin typeface="Calibri"/>
                        </a:rPr>
                        <a:t>11k</a:t>
                      </a:r>
                      <a:endParaRPr lang="en-GB" sz="1000" b="1" i="1" u="none" strike="noStrike" dirty="0">
                        <a:solidFill>
                          <a:srgbClr val="120742"/>
                        </a:solidFill>
                        <a:effectLst/>
                        <a:latin typeface="Calibri"/>
                      </a:endParaRPr>
                    </a:p>
                  </a:txBody>
                  <a:tcPr marL="9525" marR="9525" marT="9525" marB="0" anchor="b"/>
                </a:tc>
              </a:tr>
              <a:tr h="140300">
                <a:tc>
                  <a:txBody>
                    <a:bodyPr/>
                    <a:lstStyle/>
                    <a:p>
                      <a:pPr algn="l" rtl="0" fontAlgn="b"/>
                      <a:r>
                        <a:rPr lang="en-GB" sz="1000" b="1" i="0" u="none" strike="noStrike" dirty="0" smtClean="0">
                          <a:solidFill>
                            <a:srgbClr val="120742"/>
                          </a:solidFill>
                          <a:effectLst/>
                          <a:latin typeface="+mn-lt"/>
                        </a:rPr>
                        <a:t>Ceredigion</a:t>
                      </a:r>
                      <a:endParaRPr lang="en-GB" sz="1000" b="1" i="0" u="none" strike="noStrike" dirty="0">
                        <a:solidFill>
                          <a:srgbClr val="120742"/>
                        </a:solidFill>
                        <a:effectLst/>
                        <a:latin typeface="Calibri"/>
                      </a:endParaRPr>
                    </a:p>
                  </a:txBody>
                  <a:tcPr marL="9525" marR="9525" marT="9525" marB="0" anchor="b"/>
                </a:tc>
                <a:tc>
                  <a:txBody>
                    <a:bodyPr/>
                    <a:lstStyle/>
                    <a:p>
                      <a:pPr algn="ctr" rtl="0" fontAlgn="b"/>
                      <a:r>
                        <a:rPr lang="en-GB" sz="1000" b="1" i="1" u="none" strike="noStrike" dirty="0" smtClean="0">
                          <a:solidFill>
                            <a:srgbClr val="120742"/>
                          </a:solidFill>
                          <a:effectLst/>
                          <a:latin typeface="Calibri"/>
                        </a:rPr>
                        <a:t>9k</a:t>
                      </a:r>
                      <a:endParaRPr lang="en-GB" sz="1000" b="1" i="1" u="none" strike="noStrike" dirty="0">
                        <a:solidFill>
                          <a:srgbClr val="120742"/>
                        </a:solidFill>
                        <a:effectLst/>
                        <a:latin typeface="Calibri"/>
                      </a:endParaRPr>
                    </a:p>
                  </a:txBody>
                  <a:tcPr marL="9525" marR="9525" marT="9525" marB="0" anchor="b"/>
                </a:tc>
              </a:tr>
              <a:tr h="140300">
                <a:tc>
                  <a:txBody>
                    <a:bodyPr/>
                    <a:lstStyle/>
                    <a:p>
                      <a:pPr algn="l" rtl="0" fontAlgn="b"/>
                      <a:r>
                        <a:rPr lang="en-GB" sz="1000" b="1" i="0" u="none" strike="noStrike" dirty="0">
                          <a:solidFill>
                            <a:srgbClr val="120742"/>
                          </a:solidFill>
                          <a:effectLst/>
                          <a:latin typeface="Calibri"/>
                        </a:rPr>
                        <a:t>Monmouthshire</a:t>
                      </a:r>
                    </a:p>
                  </a:txBody>
                  <a:tcPr marL="9525" marR="9525" marT="9525" marB="0" anchor="b"/>
                </a:tc>
                <a:tc>
                  <a:txBody>
                    <a:bodyPr/>
                    <a:lstStyle/>
                    <a:p>
                      <a:pPr algn="ctr" rtl="0" fontAlgn="b"/>
                      <a:r>
                        <a:rPr lang="en-GB" sz="1000" b="1" i="1" u="none" strike="noStrike" dirty="0" smtClean="0">
                          <a:solidFill>
                            <a:srgbClr val="120742"/>
                          </a:solidFill>
                          <a:effectLst/>
                          <a:latin typeface="Calibri"/>
                        </a:rPr>
                        <a:t>6k</a:t>
                      </a:r>
                      <a:endParaRPr lang="en-GB" sz="1000" b="1" i="1" u="none" strike="noStrike" dirty="0">
                        <a:solidFill>
                          <a:srgbClr val="120742"/>
                        </a:solidFill>
                        <a:effectLst/>
                        <a:latin typeface="Calibri"/>
                      </a:endParaRPr>
                    </a:p>
                  </a:txBody>
                  <a:tcPr marL="9525" marR="9525" marT="9525" marB="0" anchor="b"/>
                </a:tc>
              </a:tr>
              <a:tr h="140300">
                <a:tc>
                  <a:txBody>
                    <a:bodyPr/>
                    <a:lstStyle/>
                    <a:p>
                      <a:pPr algn="l" rtl="0" fontAlgn="b"/>
                      <a:r>
                        <a:rPr lang="en-GB" sz="1000" b="1" i="0" u="none" strike="noStrike" dirty="0">
                          <a:solidFill>
                            <a:srgbClr val="120742"/>
                          </a:solidFill>
                          <a:effectLst/>
                          <a:latin typeface="Calibri"/>
                        </a:rPr>
                        <a:t>Denbighshire</a:t>
                      </a:r>
                    </a:p>
                  </a:txBody>
                  <a:tcPr marL="9525" marR="9525" marT="9525" marB="0" anchor="b"/>
                </a:tc>
                <a:tc>
                  <a:txBody>
                    <a:bodyPr/>
                    <a:lstStyle/>
                    <a:p>
                      <a:pPr algn="ctr" rtl="0" fontAlgn="b"/>
                      <a:r>
                        <a:rPr lang="en-GB" sz="1000" b="1" i="1" u="none" strike="noStrike" dirty="0" smtClean="0">
                          <a:solidFill>
                            <a:srgbClr val="120742"/>
                          </a:solidFill>
                          <a:effectLst/>
                          <a:latin typeface="Calibri"/>
                        </a:rPr>
                        <a:t>5k</a:t>
                      </a:r>
                      <a:endParaRPr lang="en-GB" sz="1000" b="1" i="1" u="none" strike="noStrike" dirty="0">
                        <a:solidFill>
                          <a:srgbClr val="120742"/>
                        </a:solidFill>
                        <a:effectLst/>
                        <a:latin typeface="Calibri"/>
                      </a:endParaRPr>
                    </a:p>
                  </a:txBody>
                  <a:tcPr marL="9525" marR="9525" marT="9525" marB="0" anchor="b"/>
                </a:tc>
              </a:tr>
            </a:tbl>
          </a:graphicData>
        </a:graphic>
      </p:graphicFrame>
      <p:graphicFrame>
        <p:nvGraphicFramePr>
          <p:cNvPr id="25" name="Table Placeholder 5"/>
          <p:cNvGraphicFramePr>
            <a:graphicFrameLocks/>
          </p:cNvGraphicFramePr>
          <p:nvPr>
            <p:extLst/>
          </p:nvPr>
        </p:nvGraphicFramePr>
        <p:xfrm>
          <a:off x="6789720" y="3380829"/>
          <a:ext cx="2059004" cy="1705521"/>
        </p:xfrm>
        <a:graphic>
          <a:graphicData uri="http://schemas.openxmlformats.org/drawingml/2006/table">
            <a:tbl>
              <a:tblPr firstRow="1" bandRow="1">
                <a:tableStyleId>{5C22544A-7EE6-4342-B048-85BDC9FD1C3A}</a:tableStyleId>
              </a:tblPr>
              <a:tblGrid>
                <a:gridCol w="1310022"/>
                <a:gridCol w="748982"/>
              </a:tblGrid>
              <a:tr h="119548">
                <a:tc>
                  <a:txBody>
                    <a:bodyPr/>
                    <a:lstStyle/>
                    <a:p>
                      <a:endParaRPr lang="en-GB" sz="1000" dirty="0"/>
                    </a:p>
                  </a:txBody>
                  <a:tcPr>
                    <a:solidFill>
                      <a:schemeClr val="bg1"/>
                    </a:solidFill>
                  </a:tcPr>
                </a:tc>
                <a:tc>
                  <a:txBody>
                    <a:bodyPr/>
                    <a:lstStyle/>
                    <a:p>
                      <a:pPr algn="ctr"/>
                      <a:endParaRPr lang="en-GB" sz="1000" i="1" dirty="0"/>
                    </a:p>
                  </a:txBody>
                  <a:tcPr>
                    <a:solidFill>
                      <a:schemeClr val="bg1"/>
                    </a:solidFill>
                  </a:tcPr>
                </a:tc>
              </a:tr>
              <a:tr h="140300">
                <a:tc>
                  <a:txBody>
                    <a:bodyPr/>
                    <a:lstStyle/>
                    <a:p>
                      <a:pPr algn="l" rtl="0" fontAlgn="b"/>
                      <a:r>
                        <a:rPr lang="en-GB" sz="1000" b="1" i="0" u="none" strike="noStrike" dirty="0">
                          <a:solidFill>
                            <a:srgbClr val="120742"/>
                          </a:solidFill>
                          <a:effectLst/>
                          <a:latin typeface="Calibri"/>
                        </a:rPr>
                        <a:t>Caerphilly</a:t>
                      </a:r>
                    </a:p>
                  </a:txBody>
                  <a:tcPr marL="9525" marR="9525" marT="9525" marB="0" anchor="b"/>
                </a:tc>
                <a:tc>
                  <a:txBody>
                    <a:bodyPr/>
                    <a:lstStyle/>
                    <a:p>
                      <a:pPr algn="ctr" rtl="0" fontAlgn="b"/>
                      <a:r>
                        <a:rPr lang="en-GB" sz="1000" b="1" i="1" u="none" strike="noStrike" dirty="0" smtClean="0">
                          <a:solidFill>
                            <a:srgbClr val="120742"/>
                          </a:solidFill>
                          <a:effectLst/>
                          <a:latin typeface="Calibri"/>
                        </a:rPr>
                        <a:t>4k</a:t>
                      </a:r>
                      <a:endParaRPr lang="en-GB" sz="1000" b="1" i="1" u="none" strike="noStrike" dirty="0">
                        <a:solidFill>
                          <a:srgbClr val="120742"/>
                        </a:solidFill>
                        <a:effectLst/>
                        <a:latin typeface="Calibri"/>
                      </a:endParaRPr>
                    </a:p>
                  </a:txBody>
                  <a:tcPr marL="9525" marR="9525" marT="9525" marB="0" anchor="b"/>
                </a:tc>
              </a:tr>
              <a:tr h="140300">
                <a:tc>
                  <a:txBody>
                    <a:bodyPr/>
                    <a:lstStyle/>
                    <a:p>
                      <a:pPr algn="l" rtl="0" fontAlgn="b"/>
                      <a:r>
                        <a:rPr lang="en-GB" sz="1000" b="1" i="0" u="none" strike="noStrike" dirty="0">
                          <a:solidFill>
                            <a:srgbClr val="120742"/>
                          </a:solidFill>
                          <a:effectLst/>
                          <a:latin typeface="Calibri"/>
                        </a:rPr>
                        <a:t>Neath Port Talbot</a:t>
                      </a:r>
                    </a:p>
                  </a:txBody>
                  <a:tcPr marL="9525" marR="9525" marT="9525" marB="0" anchor="b"/>
                </a:tc>
                <a:tc>
                  <a:txBody>
                    <a:bodyPr/>
                    <a:lstStyle/>
                    <a:p>
                      <a:pPr algn="ctr" rtl="0" fontAlgn="b"/>
                      <a:r>
                        <a:rPr lang="en-GB" sz="1000" b="1" i="1" u="none" strike="noStrike" dirty="0" smtClean="0">
                          <a:solidFill>
                            <a:srgbClr val="120742"/>
                          </a:solidFill>
                          <a:effectLst/>
                          <a:latin typeface="Calibri"/>
                        </a:rPr>
                        <a:t>4k</a:t>
                      </a:r>
                      <a:endParaRPr lang="en-GB" sz="1000" b="1" i="1" u="none" strike="noStrike" dirty="0">
                        <a:solidFill>
                          <a:srgbClr val="120742"/>
                        </a:solidFill>
                        <a:effectLst/>
                        <a:latin typeface="Calibri"/>
                      </a:endParaRPr>
                    </a:p>
                  </a:txBody>
                  <a:tcPr marL="9525" marR="9525" marT="9525" marB="0" anchor="b"/>
                </a:tc>
              </a:tr>
              <a:tr h="140300">
                <a:tc>
                  <a:txBody>
                    <a:bodyPr/>
                    <a:lstStyle/>
                    <a:p>
                      <a:pPr algn="l" rtl="0" fontAlgn="b"/>
                      <a:r>
                        <a:rPr lang="en-GB" sz="1000" b="1" i="0" u="none" strike="noStrike" dirty="0">
                          <a:solidFill>
                            <a:srgbClr val="120742"/>
                          </a:solidFill>
                          <a:effectLst/>
                          <a:latin typeface="Calibri"/>
                        </a:rPr>
                        <a:t>Wrexham</a:t>
                      </a:r>
                    </a:p>
                  </a:txBody>
                  <a:tcPr marL="9525" marR="9525" marT="9525" marB="0" anchor="b"/>
                </a:tc>
                <a:tc>
                  <a:txBody>
                    <a:bodyPr/>
                    <a:lstStyle/>
                    <a:p>
                      <a:pPr algn="ctr" rtl="0" fontAlgn="b"/>
                      <a:r>
                        <a:rPr lang="en-GB" sz="1000" b="1" i="1" u="none" strike="noStrike" dirty="0" smtClean="0">
                          <a:solidFill>
                            <a:srgbClr val="120742"/>
                          </a:solidFill>
                          <a:effectLst/>
                          <a:latin typeface="Calibri"/>
                        </a:rPr>
                        <a:t>4k</a:t>
                      </a:r>
                      <a:endParaRPr lang="en-GB" sz="1000" b="1" i="1" u="none" strike="noStrike" dirty="0">
                        <a:solidFill>
                          <a:srgbClr val="120742"/>
                        </a:solidFill>
                        <a:effectLst/>
                        <a:latin typeface="Calibri"/>
                      </a:endParaRPr>
                    </a:p>
                  </a:txBody>
                  <a:tcPr marL="9525" marR="9525" marT="9525" marB="0" anchor="b"/>
                </a:tc>
              </a:tr>
              <a:tr h="140300">
                <a:tc>
                  <a:txBody>
                    <a:bodyPr/>
                    <a:lstStyle/>
                    <a:p>
                      <a:pPr algn="l" rtl="0" fontAlgn="b"/>
                      <a:r>
                        <a:rPr lang="en-GB" sz="1000" b="1" i="0" u="none" strike="noStrike" dirty="0">
                          <a:solidFill>
                            <a:srgbClr val="120742"/>
                          </a:solidFill>
                          <a:effectLst/>
                          <a:latin typeface="Calibri"/>
                        </a:rPr>
                        <a:t>Bridgend</a:t>
                      </a:r>
                    </a:p>
                  </a:txBody>
                  <a:tcPr marL="9525" marR="9525" marT="9525" marB="0" anchor="b"/>
                </a:tc>
                <a:tc>
                  <a:txBody>
                    <a:bodyPr/>
                    <a:lstStyle/>
                    <a:p>
                      <a:pPr algn="ctr" rtl="0" fontAlgn="b"/>
                      <a:r>
                        <a:rPr lang="en-GB" sz="1000" b="1" i="1" u="none" strike="noStrike" dirty="0" smtClean="0">
                          <a:solidFill>
                            <a:srgbClr val="120742"/>
                          </a:solidFill>
                          <a:effectLst/>
                          <a:latin typeface="Calibri"/>
                        </a:rPr>
                        <a:t>3k</a:t>
                      </a:r>
                      <a:endParaRPr lang="en-GB" sz="1000" b="1" i="1" u="none" strike="noStrike" dirty="0">
                        <a:solidFill>
                          <a:srgbClr val="120742"/>
                        </a:solidFill>
                        <a:effectLst/>
                        <a:latin typeface="Calibri"/>
                      </a:endParaRPr>
                    </a:p>
                  </a:txBody>
                  <a:tcPr marL="9525" marR="9525" marT="9525" marB="0" anchor="b"/>
                </a:tc>
              </a:tr>
              <a:tr h="140300">
                <a:tc>
                  <a:txBody>
                    <a:bodyPr/>
                    <a:lstStyle/>
                    <a:p>
                      <a:pPr algn="l" rtl="0" fontAlgn="b"/>
                      <a:r>
                        <a:rPr lang="en-GB" sz="1000" b="1" i="0" u="none" strike="noStrike" dirty="0">
                          <a:solidFill>
                            <a:srgbClr val="120742"/>
                          </a:solidFill>
                          <a:effectLst/>
                          <a:latin typeface="Calibri"/>
                        </a:rPr>
                        <a:t>Carmarthenshire</a:t>
                      </a:r>
                    </a:p>
                  </a:txBody>
                  <a:tcPr marL="9525" marR="9525" marT="9525" marB="0" anchor="b"/>
                </a:tc>
                <a:tc>
                  <a:txBody>
                    <a:bodyPr/>
                    <a:lstStyle/>
                    <a:p>
                      <a:pPr algn="ctr" rtl="0" fontAlgn="b"/>
                      <a:r>
                        <a:rPr lang="en-GB" sz="1000" b="1" i="1" u="none" strike="noStrike" dirty="0" smtClean="0">
                          <a:solidFill>
                            <a:srgbClr val="120742"/>
                          </a:solidFill>
                          <a:effectLst/>
                          <a:latin typeface="Calibri"/>
                        </a:rPr>
                        <a:t>3k</a:t>
                      </a:r>
                      <a:endParaRPr lang="en-GB" sz="1000" b="1" i="1" u="none" strike="noStrike" dirty="0">
                        <a:solidFill>
                          <a:srgbClr val="120742"/>
                        </a:solidFill>
                        <a:effectLst/>
                        <a:latin typeface="Calibri"/>
                      </a:endParaRPr>
                    </a:p>
                  </a:txBody>
                  <a:tcPr marL="9525" marR="9525" marT="9525" marB="0" anchor="b"/>
                </a:tc>
              </a:tr>
              <a:tr h="140300">
                <a:tc>
                  <a:txBody>
                    <a:bodyPr/>
                    <a:lstStyle/>
                    <a:p>
                      <a:pPr algn="l" rtl="0" fontAlgn="b"/>
                      <a:r>
                        <a:rPr lang="en-GB" sz="1000" b="1" i="0" u="none" strike="noStrike" dirty="0">
                          <a:solidFill>
                            <a:srgbClr val="120742"/>
                          </a:solidFill>
                          <a:effectLst/>
                          <a:latin typeface="Calibri"/>
                        </a:rPr>
                        <a:t>Torfaen</a:t>
                      </a:r>
                    </a:p>
                  </a:txBody>
                  <a:tcPr marL="9525" marR="9525" marT="9525" marB="0" anchor="b"/>
                </a:tc>
                <a:tc>
                  <a:txBody>
                    <a:bodyPr/>
                    <a:lstStyle/>
                    <a:p>
                      <a:pPr algn="ctr" rtl="0" fontAlgn="b"/>
                      <a:r>
                        <a:rPr lang="en-GB" sz="1000" b="1" i="1" u="none" strike="noStrike" dirty="0" smtClean="0">
                          <a:solidFill>
                            <a:srgbClr val="120742"/>
                          </a:solidFill>
                          <a:effectLst/>
                          <a:latin typeface="Calibri"/>
                        </a:rPr>
                        <a:t>3k</a:t>
                      </a:r>
                      <a:endParaRPr lang="en-GB" sz="1000" b="1" i="1" u="none" strike="noStrike" dirty="0">
                        <a:solidFill>
                          <a:srgbClr val="120742"/>
                        </a:solidFill>
                        <a:effectLst/>
                        <a:latin typeface="Calibri"/>
                      </a:endParaRPr>
                    </a:p>
                  </a:txBody>
                  <a:tcPr marL="9525" marR="9525" marT="9525" marB="0" anchor="b"/>
                </a:tc>
              </a:tr>
              <a:tr h="140300">
                <a:tc>
                  <a:txBody>
                    <a:bodyPr/>
                    <a:lstStyle/>
                    <a:p>
                      <a:pPr algn="l" rtl="0" fontAlgn="b"/>
                      <a:r>
                        <a:rPr lang="en-GB" sz="1000" b="1" i="0" u="none" strike="noStrike" dirty="0">
                          <a:solidFill>
                            <a:srgbClr val="120742"/>
                          </a:solidFill>
                          <a:effectLst/>
                          <a:latin typeface="Calibri"/>
                        </a:rPr>
                        <a:t>Newport</a:t>
                      </a:r>
                    </a:p>
                  </a:txBody>
                  <a:tcPr marL="9525" marR="9525" marT="9525" marB="0" anchor="b"/>
                </a:tc>
                <a:tc>
                  <a:txBody>
                    <a:bodyPr/>
                    <a:lstStyle/>
                    <a:p>
                      <a:pPr algn="ctr" rtl="0" fontAlgn="b"/>
                      <a:r>
                        <a:rPr lang="en-GB" sz="1000" b="1" i="1" u="none" strike="noStrike" dirty="0" smtClean="0">
                          <a:solidFill>
                            <a:srgbClr val="120742"/>
                          </a:solidFill>
                          <a:effectLst/>
                          <a:latin typeface="Calibri"/>
                        </a:rPr>
                        <a:t>2k</a:t>
                      </a:r>
                      <a:endParaRPr lang="en-GB" sz="1000" b="1" i="1" u="none" strike="noStrike" dirty="0">
                        <a:solidFill>
                          <a:srgbClr val="120742"/>
                        </a:solidFill>
                        <a:effectLst/>
                        <a:latin typeface="Calibri"/>
                      </a:endParaRPr>
                    </a:p>
                  </a:txBody>
                  <a:tcPr marL="9525" marR="9525" marT="9525" marB="0" anchor="b"/>
                </a:tc>
              </a:tr>
              <a:tr h="140300">
                <a:tc>
                  <a:txBody>
                    <a:bodyPr/>
                    <a:lstStyle/>
                    <a:p>
                      <a:pPr algn="l" rtl="0" fontAlgn="b"/>
                      <a:r>
                        <a:rPr lang="en-GB" sz="1000" b="1" i="0" u="none" strike="noStrike" dirty="0">
                          <a:solidFill>
                            <a:srgbClr val="120742"/>
                          </a:solidFill>
                          <a:effectLst/>
                          <a:latin typeface="Calibri"/>
                        </a:rPr>
                        <a:t>Vale of Glamorgan</a:t>
                      </a:r>
                    </a:p>
                  </a:txBody>
                  <a:tcPr marL="9525" marR="9525" marT="9525" marB="0" anchor="b"/>
                </a:tc>
                <a:tc>
                  <a:txBody>
                    <a:bodyPr/>
                    <a:lstStyle/>
                    <a:p>
                      <a:pPr algn="ctr" rtl="0" fontAlgn="b"/>
                      <a:r>
                        <a:rPr lang="en-GB" sz="1000" b="1" i="1" u="none" strike="noStrike" dirty="0" smtClean="0">
                          <a:solidFill>
                            <a:srgbClr val="120742"/>
                          </a:solidFill>
                          <a:effectLst/>
                          <a:latin typeface="Calibri"/>
                        </a:rPr>
                        <a:t>2k</a:t>
                      </a:r>
                      <a:endParaRPr lang="en-GB" sz="1000" b="1" i="1" u="none" strike="noStrike" dirty="0">
                        <a:solidFill>
                          <a:srgbClr val="120742"/>
                        </a:solidFill>
                        <a:effectLst/>
                        <a:latin typeface="Calibri"/>
                      </a:endParaRPr>
                    </a:p>
                  </a:txBody>
                  <a:tcPr marL="9525" marR="9525" marT="9525" marB="0" anchor="b"/>
                </a:tc>
              </a:tr>
              <a:tr h="166281">
                <a:tc>
                  <a:txBody>
                    <a:bodyPr/>
                    <a:lstStyle/>
                    <a:p>
                      <a:pPr algn="l" rtl="0" fontAlgn="b"/>
                      <a:r>
                        <a:rPr lang="en-GB" sz="1000" b="1" i="0" u="none" strike="noStrike" dirty="0">
                          <a:solidFill>
                            <a:srgbClr val="120742"/>
                          </a:solidFill>
                          <a:effectLst/>
                          <a:latin typeface="Calibri"/>
                        </a:rPr>
                        <a:t>Flintshire</a:t>
                      </a:r>
                    </a:p>
                  </a:txBody>
                  <a:tcPr marL="9525" marR="9525" marT="9525" marB="0" anchor="b"/>
                </a:tc>
                <a:tc>
                  <a:txBody>
                    <a:bodyPr/>
                    <a:lstStyle/>
                    <a:p>
                      <a:pPr algn="ctr" rtl="0" fontAlgn="b"/>
                      <a:r>
                        <a:rPr lang="en-GB" sz="1000" b="1" i="1" u="none" strike="noStrike" dirty="0" smtClean="0">
                          <a:solidFill>
                            <a:srgbClr val="120742"/>
                          </a:solidFill>
                          <a:effectLst/>
                          <a:latin typeface="Calibri"/>
                        </a:rPr>
                        <a:t>1k</a:t>
                      </a:r>
                      <a:endParaRPr lang="en-GB" sz="1000" b="1" i="1" u="none" strike="noStrike" dirty="0">
                        <a:solidFill>
                          <a:srgbClr val="120742"/>
                        </a:solidFill>
                        <a:effectLst/>
                        <a:latin typeface="Calibri"/>
                      </a:endParaRPr>
                    </a:p>
                  </a:txBody>
                  <a:tcPr marL="9525" marR="9525" marT="9525" marB="0" anchor="b"/>
                </a:tc>
              </a:tr>
            </a:tbl>
          </a:graphicData>
        </a:graphic>
      </p:graphicFrame>
      <p:sp>
        <p:nvSpPr>
          <p:cNvPr id="50" name="Down Arrow 49"/>
          <p:cNvSpPr/>
          <p:nvPr/>
        </p:nvSpPr>
        <p:spPr>
          <a:xfrm>
            <a:off x="6573392" y="3264846"/>
            <a:ext cx="316809" cy="286767"/>
          </a:xfrm>
          <a:prstGeom prst="downArrow">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26" name="Table Placeholder 5"/>
          <p:cNvGraphicFramePr>
            <a:graphicFrameLocks/>
          </p:cNvGraphicFramePr>
          <p:nvPr>
            <p:extLst/>
          </p:nvPr>
        </p:nvGraphicFramePr>
        <p:xfrm>
          <a:off x="2486025" y="3380829"/>
          <a:ext cx="2023325" cy="729615"/>
        </p:xfrm>
        <a:graphic>
          <a:graphicData uri="http://schemas.openxmlformats.org/drawingml/2006/table">
            <a:tbl>
              <a:tblPr firstRow="1" bandRow="1">
                <a:tableStyleId>{5C22544A-7EE6-4342-B048-85BDC9FD1C3A}</a:tableStyleId>
              </a:tblPr>
              <a:tblGrid>
                <a:gridCol w="1334762"/>
                <a:gridCol w="688563"/>
              </a:tblGrid>
              <a:tr h="119548">
                <a:tc>
                  <a:txBody>
                    <a:bodyPr/>
                    <a:lstStyle/>
                    <a:p>
                      <a:endParaRPr lang="en-GB" sz="1000" dirty="0"/>
                    </a:p>
                  </a:txBody>
                  <a:tcPr>
                    <a:solidFill>
                      <a:schemeClr val="bg1"/>
                    </a:solidFill>
                  </a:tcPr>
                </a:tc>
                <a:tc>
                  <a:txBody>
                    <a:bodyPr/>
                    <a:lstStyle/>
                    <a:p>
                      <a:pPr algn="ctr"/>
                      <a:r>
                        <a:rPr lang="en-GB" sz="1000" i="1" dirty="0" smtClean="0"/>
                        <a:t>3</a:t>
                      </a:r>
                      <a:endParaRPr lang="en-GB" sz="1000" i="1" dirty="0"/>
                    </a:p>
                  </a:txBody>
                  <a:tcPr>
                    <a:solidFill>
                      <a:schemeClr val="bg1"/>
                    </a:solidFill>
                  </a:tcPr>
                </a:tc>
              </a:tr>
              <a:tr h="140300">
                <a:tc>
                  <a:txBody>
                    <a:bodyPr/>
                    <a:lstStyle/>
                    <a:p>
                      <a:pPr algn="l" rtl="0" fontAlgn="b"/>
                      <a:r>
                        <a:rPr lang="en-GB" sz="1000" b="1" i="0" u="none" strike="noStrike" dirty="0">
                          <a:solidFill>
                            <a:srgbClr val="120742"/>
                          </a:solidFill>
                          <a:effectLst/>
                          <a:latin typeface="Calibri"/>
                        </a:rPr>
                        <a:t>Borders</a:t>
                      </a:r>
                    </a:p>
                  </a:txBody>
                  <a:tcPr marL="9525" marR="9525" marT="9525" marB="0" anchor="b"/>
                </a:tc>
                <a:tc>
                  <a:txBody>
                    <a:bodyPr/>
                    <a:lstStyle/>
                    <a:p>
                      <a:pPr algn="ctr" rtl="0" fontAlgn="b"/>
                      <a:r>
                        <a:rPr lang="en-GB" sz="1000" b="1" i="1" u="none" strike="noStrike" dirty="0" smtClean="0">
                          <a:solidFill>
                            <a:srgbClr val="120742"/>
                          </a:solidFill>
                          <a:effectLst/>
                          <a:latin typeface="Calibri"/>
                        </a:rPr>
                        <a:t>23k</a:t>
                      </a:r>
                      <a:endParaRPr lang="en-GB" sz="1000" b="1" i="1" u="none" strike="noStrike" dirty="0">
                        <a:solidFill>
                          <a:srgbClr val="120742"/>
                        </a:solidFill>
                        <a:effectLst/>
                        <a:latin typeface="Calibri"/>
                      </a:endParaRPr>
                    </a:p>
                  </a:txBody>
                  <a:tcPr marL="9525" marR="9525" marT="9525" marB="0" anchor="b"/>
                </a:tc>
              </a:tr>
              <a:tr h="140300">
                <a:tc>
                  <a:txBody>
                    <a:bodyPr/>
                    <a:lstStyle/>
                    <a:p>
                      <a:pPr algn="l" rtl="0" fontAlgn="b"/>
                      <a:r>
                        <a:rPr lang="en-GB" sz="1000" b="1" i="0" u="none" strike="noStrike" dirty="0">
                          <a:solidFill>
                            <a:srgbClr val="120742"/>
                          </a:solidFill>
                          <a:effectLst/>
                          <a:latin typeface="Calibri"/>
                        </a:rPr>
                        <a:t>Argyll</a:t>
                      </a:r>
                    </a:p>
                  </a:txBody>
                  <a:tcPr marL="9525" marR="9525" marT="9525" marB="0" anchor="b"/>
                </a:tc>
                <a:tc>
                  <a:txBody>
                    <a:bodyPr/>
                    <a:lstStyle/>
                    <a:p>
                      <a:pPr algn="ctr" rtl="0" fontAlgn="b"/>
                      <a:r>
                        <a:rPr lang="en-GB" sz="1000" b="1" i="1" u="none" strike="noStrike" dirty="0" smtClean="0">
                          <a:solidFill>
                            <a:srgbClr val="120742"/>
                          </a:solidFill>
                          <a:effectLst/>
                          <a:latin typeface="Calibri"/>
                        </a:rPr>
                        <a:t>23k</a:t>
                      </a:r>
                      <a:endParaRPr lang="en-GB" sz="1000" b="1" i="1" u="none" strike="noStrike" dirty="0">
                        <a:solidFill>
                          <a:srgbClr val="120742"/>
                        </a:solidFill>
                        <a:effectLst/>
                        <a:latin typeface="Calibri"/>
                      </a:endParaRPr>
                    </a:p>
                  </a:txBody>
                  <a:tcPr marL="9525" marR="9525" marT="9525" marB="0" anchor="b"/>
                </a:tc>
              </a:tr>
              <a:tr h="140300">
                <a:tc>
                  <a:txBody>
                    <a:bodyPr/>
                    <a:lstStyle/>
                    <a:p>
                      <a:pPr algn="l" rtl="0" fontAlgn="b"/>
                      <a:r>
                        <a:rPr lang="en-GB" sz="1000" b="1" i="0" u="none" strike="noStrike" dirty="0">
                          <a:solidFill>
                            <a:srgbClr val="120742"/>
                          </a:solidFill>
                          <a:effectLst/>
                          <a:latin typeface="Calibri"/>
                        </a:rPr>
                        <a:t>Dumfries and Galloway</a:t>
                      </a:r>
                    </a:p>
                  </a:txBody>
                  <a:tcPr marL="9525" marR="9525" marT="9525" marB="0" anchor="b"/>
                </a:tc>
                <a:tc>
                  <a:txBody>
                    <a:bodyPr/>
                    <a:lstStyle/>
                    <a:p>
                      <a:pPr algn="ctr" rtl="0" fontAlgn="b"/>
                      <a:r>
                        <a:rPr lang="en-GB" sz="1000" b="1" i="1" u="none" strike="noStrike" dirty="0" smtClean="0">
                          <a:solidFill>
                            <a:srgbClr val="120742"/>
                          </a:solidFill>
                          <a:effectLst/>
                          <a:latin typeface="Calibri"/>
                        </a:rPr>
                        <a:t>6k</a:t>
                      </a:r>
                      <a:endParaRPr lang="en-GB" sz="1000" b="1" i="1" u="none" strike="noStrike" dirty="0">
                        <a:solidFill>
                          <a:srgbClr val="120742"/>
                        </a:solidFill>
                        <a:effectLst/>
                        <a:latin typeface="Calibri"/>
                      </a:endParaRPr>
                    </a:p>
                  </a:txBody>
                  <a:tcPr marL="9525" marR="9525" marT="9525" marB="0" anchor="b"/>
                </a:tc>
              </a:tr>
            </a:tbl>
          </a:graphicData>
        </a:graphic>
      </p:graphicFrame>
      <p:sp>
        <p:nvSpPr>
          <p:cNvPr id="49" name="Down Arrow 48"/>
          <p:cNvSpPr/>
          <p:nvPr/>
        </p:nvSpPr>
        <p:spPr>
          <a:xfrm>
            <a:off x="2318095" y="3264846"/>
            <a:ext cx="316809" cy="286767"/>
          </a:xfrm>
          <a:prstGeom prst="downArrow">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Text Placeholder 5"/>
          <p:cNvSpPr txBox="1">
            <a:spLocks/>
          </p:cNvSpPr>
          <p:nvPr/>
        </p:nvSpPr>
        <p:spPr>
          <a:xfrm>
            <a:off x="378820" y="5962029"/>
            <a:ext cx="8608425" cy="50735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000" i="1" dirty="0" smtClean="0"/>
              <a:t>*Islands combines Orkney, Shetland Islands, Western Isles and Islands Authorities</a:t>
            </a:r>
            <a:endParaRPr lang="en-GB" sz="1000" i="1" dirty="0" smtClean="0">
              <a:solidFill>
                <a:srgbClr val="120742"/>
              </a:solidFill>
            </a:endParaRPr>
          </a:p>
        </p:txBody>
      </p:sp>
    </p:spTree>
    <p:extLst>
      <p:ext uri="{BB962C8B-B14F-4D97-AF65-F5344CB8AC3E}">
        <p14:creationId xmlns:p14="http://schemas.microsoft.com/office/powerpoint/2010/main" val="13756570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1" y="872066"/>
            <a:ext cx="8813799" cy="558801"/>
          </a:xfrm>
        </p:spPr>
        <p:txBody>
          <a:bodyPr/>
          <a:lstStyle/>
          <a:p>
            <a:r>
              <a:rPr lang="en-GB" sz="2100" dirty="0"/>
              <a:t>Number of ‘day trippers’ VISITING regions and </a:t>
            </a:r>
            <a:r>
              <a:rPr lang="en-GB" sz="2100" dirty="0" smtClean="0"/>
              <a:t>cities/towns in </a:t>
            </a:r>
            <a:r>
              <a:rPr lang="en-GB" sz="2100" dirty="0"/>
              <a:t>England. </a:t>
            </a:r>
            <a:br>
              <a:rPr lang="en-GB" sz="2100" dirty="0"/>
            </a:br>
            <a:r>
              <a:rPr lang="en-GB" sz="2100" dirty="0" smtClean="0"/>
              <a:t>By top four regions visited</a:t>
            </a:r>
            <a:endParaRPr lang="en-GB" sz="2100" dirty="0"/>
          </a:p>
        </p:txBody>
      </p:sp>
      <p:sp>
        <p:nvSpPr>
          <p:cNvPr id="14" name="Text Placeholder 5"/>
          <p:cNvSpPr txBox="1">
            <a:spLocks/>
          </p:cNvSpPr>
          <p:nvPr/>
        </p:nvSpPr>
        <p:spPr>
          <a:xfrm>
            <a:off x="370311" y="1517432"/>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sp>
        <p:nvSpPr>
          <p:cNvPr id="16" name="Text Placeholder 6"/>
          <p:cNvSpPr>
            <a:spLocks noGrp="1"/>
          </p:cNvSpPr>
          <p:nvPr>
            <p:ph type="body" sz="quarter" idx="13"/>
          </p:nvPr>
        </p:nvSpPr>
        <p:spPr>
          <a:xfrm>
            <a:off x="685796" y="6396162"/>
            <a:ext cx="2440301" cy="274638"/>
          </a:xfrm>
        </p:spPr>
        <p:txBody>
          <a:bodyPr/>
          <a:lstStyle/>
          <a:p>
            <a:r>
              <a:rPr lang="en-GB" sz="1000" dirty="0" smtClean="0"/>
              <a:t>Day trip destinations</a:t>
            </a:r>
            <a:endParaRPr lang="en-GB" sz="1000" dirty="0"/>
          </a:p>
        </p:txBody>
      </p:sp>
      <p:graphicFrame>
        <p:nvGraphicFramePr>
          <p:cNvPr id="37" name="Table Placeholder 5"/>
          <p:cNvGraphicFramePr>
            <a:graphicFrameLocks/>
          </p:cNvGraphicFramePr>
          <p:nvPr>
            <p:extLst>
              <p:ext uri="{D42A27DB-BD31-4B8C-83A1-F6EECF244321}">
                <p14:modId xmlns:p14="http://schemas.microsoft.com/office/powerpoint/2010/main" val="2912924801"/>
              </p:ext>
            </p:extLst>
          </p:nvPr>
        </p:nvGraphicFramePr>
        <p:xfrm>
          <a:off x="467474" y="3322087"/>
          <a:ext cx="1920126" cy="2935605"/>
        </p:xfrm>
        <a:graphic>
          <a:graphicData uri="http://schemas.openxmlformats.org/drawingml/2006/table">
            <a:tbl>
              <a:tblPr firstRow="1" bandRow="1">
                <a:tableStyleId>{5C22544A-7EE6-4342-B048-85BDC9FD1C3A}</a:tableStyleId>
              </a:tblPr>
              <a:tblGrid>
                <a:gridCol w="1361326"/>
                <a:gridCol w="558800"/>
              </a:tblGrid>
              <a:tr h="119548">
                <a:tc>
                  <a:txBody>
                    <a:bodyPr/>
                    <a:lstStyle/>
                    <a:p>
                      <a:endParaRPr lang="en-GB" sz="600" dirty="0"/>
                    </a:p>
                  </a:txBody>
                  <a:tcPr>
                    <a:solidFill>
                      <a:schemeClr val="bg1"/>
                    </a:solidFill>
                  </a:tcPr>
                </a:tc>
                <a:tc>
                  <a:txBody>
                    <a:bodyPr/>
                    <a:lstStyle/>
                    <a:p>
                      <a:pPr algn="ctr"/>
                      <a:endParaRPr lang="en-GB" sz="600" i="1" dirty="0"/>
                    </a:p>
                  </a:txBody>
                  <a:tcPr>
                    <a:solidFill>
                      <a:schemeClr val="bg1"/>
                    </a:solidFill>
                  </a:tcPr>
                </a:tc>
              </a:tr>
              <a:tr h="152480">
                <a:tc>
                  <a:txBody>
                    <a:bodyPr/>
                    <a:lstStyle/>
                    <a:p>
                      <a:pPr marL="0" indent="0" algn="l" fontAlgn="b">
                        <a:buNone/>
                      </a:pPr>
                      <a:r>
                        <a:rPr lang="en-GB" sz="1000" b="1" i="0" u="none" strike="noStrike" dirty="0" smtClean="0">
                          <a:solidFill>
                            <a:srgbClr val="120742"/>
                          </a:solidFill>
                          <a:effectLst/>
                          <a:latin typeface="Calibri"/>
                        </a:rPr>
                        <a:t> Windsor</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1" u="none" strike="noStrike" dirty="0" smtClean="0">
                          <a:solidFill>
                            <a:srgbClr val="120742"/>
                          </a:solidFill>
                          <a:effectLst/>
                          <a:latin typeface="Calibri"/>
                        </a:rPr>
                        <a:t>360k</a:t>
                      </a:r>
                      <a:endParaRPr lang="en-GB" sz="1000" b="1" i="1" u="none" strike="noStrike" dirty="0">
                        <a:solidFill>
                          <a:srgbClr val="120742"/>
                        </a:solidFill>
                        <a:effectLst/>
                        <a:latin typeface="Calibri"/>
                      </a:endParaRPr>
                    </a:p>
                  </a:txBody>
                  <a:tcPr marL="9525" marR="9525" marT="9525" marB="0" anchor="b"/>
                </a:tc>
              </a:tr>
              <a:tr h="152480">
                <a:tc>
                  <a:txBody>
                    <a:bodyPr/>
                    <a:lstStyle/>
                    <a:p>
                      <a:pPr marL="0" indent="0" algn="l" fontAlgn="b">
                        <a:buNone/>
                      </a:pPr>
                      <a:r>
                        <a:rPr lang="en-GB" sz="1000" b="1" i="0" u="none" strike="noStrike" dirty="0" smtClean="0">
                          <a:solidFill>
                            <a:srgbClr val="120742"/>
                          </a:solidFill>
                          <a:effectLst/>
                          <a:latin typeface="Calibri"/>
                        </a:rPr>
                        <a:t> Oxford</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1" u="none" strike="noStrike" dirty="0" smtClean="0">
                          <a:solidFill>
                            <a:srgbClr val="120742"/>
                          </a:solidFill>
                          <a:effectLst/>
                          <a:latin typeface="Calibri"/>
                        </a:rPr>
                        <a:t>285k</a:t>
                      </a:r>
                      <a:endParaRPr lang="en-GB" sz="1000" b="1" i="1" u="none" strike="noStrike" dirty="0">
                        <a:solidFill>
                          <a:srgbClr val="120742"/>
                        </a:solidFill>
                        <a:effectLst/>
                        <a:latin typeface="Calibri"/>
                      </a:endParaRPr>
                    </a:p>
                  </a:txBody>
                  <a:tcPr marL="9525" marR="9525" marT="9525" marB="0" anchor="b"/>
                </a:tc>
              </a:tr>
              <a:tr h="152480">
                <a:tc>
                  <a:txBody>
                    <a:bodyPr/>
                    <a:lstStyle/>
                    <a:p>
                      <a:pPr marL="0" indent="0" algn="l" fontAlgn="b">
                        <a:buNone/>
                      </a:pPr>
                      <a:r>
                        <a:rPr lang="en-GB" sz="1000" b="1" i="0" u="none" strike="noStrike" dirty="0" smtClean="0">
                          <a:solidFill>
                            <a:srgbClr val="120742"/>
                          </a:solidFill>
                          <a:effectLst/>
                          <a:latin typeface="Calibri"/>
                        </a:rPr>
                        <a:t> </a:t>
                      </a:r>
                      <a:r>
                        <a:rPr lang="en-GB" sz="1000" b="1" i="0" u="none" strike="noStrike" dirty="0" smtClean="0">
                          <a:solidFill>
                            <a:srgbClr val="120742"/>
                          </a:solidFill>
                          <a:effectLst/>
                          <a:latin typeface="+mn-lt"/>
                        </a:rPr>
                        <a:t>Brighton/Hove</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1" u="none" strike="noStrike" dirty="0" smtClean="0">
                          <a:solidFill>
                            <a:srgbClr val="120742"/>
                          </a:solidFill>
                          <a:effectLst/>
                          <a:latin typeface="Calibri"/>
                        </a:rPr>
                        <a:t>221k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l" fontAlgn="b">
                        <a:buNone/>
                      </a:pPr>
                      <a:r>
                        <a:rPr lang="en-GB" sz="1000" b="1" i="0" u="none" strike="noStrike" dirty="0" smtClean="0">
                          <a:solidFill>
                            <a:srgbClr val="120742"/>
                          </a:solidFill>
                          <a:effectLst/>
                          <a:latin typeface="Calibri"/>
                        </a:rPr>
                        <a:t> Canterbury</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1" u="none" strike="noStrike" dirty="0" smtClean="0">
                          <a:solidFill>
                            <a:srgbClr val="120742"/>
                          </a:solidFill>
                          <a:effectLst/>
                          <a:latin typeface="Calibri"/>
                        </a:rPr>
                        <a:t>146k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l" fontAlgn="b">
                        <a:buNone/>
                      </a:pPr>
                      <a:r>
                        <a:rPr lang="en-GB" sz="1000" b="1" i="0" u="none" strike="noStrike" dirty="0" smtClean="0">
                          <a:solidFill>
                            <a:srgbClr val="120742"/>
                          </a:solidFill>
                          <a:effectLst/>
                          <a:latin typeface="Calibri"/>
                        </a:rPr>
                        <a:t> Watford</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1" u="none" strike="noStrike" dirty="0" smtClean="0">
                          <a:solidFill>
                            <a:srgbClr val="120742"/>
                          </a:solidFill>
                          <a:effectLst/>
                          <a:latin typeface="Calibri"/>
                        </a:rPr>
                        <a:t>105k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l" fontAlgn="b">
                        <a:buNone/>
                      </a:pPr>
                      <a:r>
                        <a:rPr lang="en-GB" sz="1000" b="1" i="0" u="none" strike="noStrike" dirty="0" smtClean="0">
                          <a:solidFill>
                            <a:srgbClr val="120742"/>
                          </a:solidFill>
                          <a:effectLst/>
                          <a:latin typeface="Calibri"/>
                        </a:rPr>
                        <a:t> Hastings</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1" u="none" strike="noStrike" dirty="0" smtClean="0">
                          <a:solidFill>
                            <a:srgbClr val="120742"/>
                          </a:solidFill>
                          <a:effectLst/>
                          <a:latin typeface="Calibri"/>
                        </a:rPr>
                        <a:t>56k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l" fontAlgn="b">
                        <a:buNone/>
                      </a:pPr>
                      <a:r>
                        <a:rPr lang="en-GB" sz="1000" b="1" i="0" u="none" strike="noStrike" dirty="0" smtClean="0">
                          <a:solidFill>
                            <a:srgbClr val="120742"/>
                          </a:solidFill>
                          <a:effectLst/>
                          <a:latin typeface="Calibri"/>
                        </a:rPr>
                        <a:t> </a:t>
                      </a:r>
                      <a:r>
                        <a:rPr lang="en-GB" sz="1000" b="1" i="0" u="none" strike="noStrike" dirty="0" smtClean="0">
                          <a:solidFill>
                            <a:srgbClr val="120742"/>
                          </a:solidFill>
                          <a:effectLst/>
                          <a:latin typeface="+mn-lt"/>
                        </a:rPr>
                        <a:t>Portsmouth / Southsea</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1" u="none" strike="noStrike" dirty="0" smtClean="0">
                          <a:solidFill>
                            <a:srgbClr val="120742"/>
                          </a:solidFill>
                          <a:effectLst/>
                          <a:latin typeface="Calibri"/>
                        </a:rPr>
                        <a:t>46k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l" fontAlgn="b">
                        <a:buNone/>
                      </a:pPr>
                      <a:r>
                        <a:rPr lang="en-GB" sz="1000" b="1" i="0" u="none" strike="noStrike" dirty="0" smtClean="0">
                          <a:solidFill>
                            <a:srgbClr val="120742"/>
                          </a:solidFill>
                          <a:effectLst/>
                          <a:latin typeface="Calibri"/>
                        </a:rPr>
                        <a:t> Dover</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1" u="none" strike="noStrike" dirty="0" smtClean="0">
                          <a:solidFill>
                            <a:srgbClr val="120742"/>
                          </a:solidFill>
                          <a:effectLst/>
                          <a:latin typeface="Calibri"/>
                        </a:rPr>
                        <a:t>43k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l" fontAlgn="b">
                        <a:buNone/>
                      </a:pPr>
                      <a:r>
                        <a:rPr lang="en-GB" sz="1000" b="1" i="0" u="none" strike="noStrike" dirty="0" smtClean="0">
                          <a:solidFill>
                            <a:srgbClr val="120742"/>
                          </a:solidFill>
                          <a:effectLst/>
                          <a:latin typeface="Calibri"/>
                        </a:rPr>
                        <a:t> Winchester</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1" u="none" strike="noStrike" dirty="0" smtClean="0">
                          <a:solidFill>
                            <a:srgbClr val="120742"/>
                          </a:solidFill>
                          <a:effectLst/>
                          <a:latin typeface="Calibri"/>
                        </a:rPr>
                        <a:t>32k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l" fontAlgn="b">
                        <a:buNone/>
                      </a:pPr>
                      <a:r>
                        <a:rPr lang="en-GB" sz="1000" b="1" i="0" u="none" strike="noStrike" dirty="0" smtClean="0">
                          <a:solidFill>
                            <a:srgbClr val="120742"/>
                          </a:solidFill>
                          <a:effectLst/>
                          <a:latin typeface="Calibri"/>
                        </a:rPr>
                        <a:t> Bicester</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1" u="none" strike="noStrike" dirty="0" smtClean="0">
                          <a:solidFill>
                            <a:srgbClr val="120742"/>
                          </a:solidFill>
                          <a:effectLst/>
                          <a:latin typeface="Calibri"/>
                        </a:rPr>
                        <a:t>31k</a:t>
                      </a:r>
                      <a:endParaRPr lang="en-GB" sz="1000" b="1" i="1" u="none" strike="noStrike" dirty="0">
                        <a:solidFill>
                          <a:srgbClr val="120742"/>
                        </a:solidFill>
                        <a:effectLst/>
                        <a:latin typeface="Calibri"/>
                      </a:endParaRPr>
                    </a:p>
                  </a:txBody>
                  <a:tcPr marL="9525" marR="9525" marT="9525" marB="0" anchor="b"/>
                </a:tc>
              </a:tr>
              <a:tr h="156443">
                <a:tc>
                  <a:txBody>
                    <a:bodyPr/>
                    <a:lstStyle/>
                    <a:p>
                      <a:pPr marL="0" algn="l"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Eastbourne</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chemeClr val="dk1"/>
                          </a:solidFill>
                          <a:effectLst/>
                          <a:latin typeface="+mn-lt"/>
                          <a:ea typeface="+mn-ea"/>
                          <a:cs typeface="+mn-cs"/>
                        </a:rPr>
                        <a:t>29k</a:t>
                      </a:r>
                      <a:endParaRPr lang="en-GB" sz="1000" b="1" i="1" u="none" strike="noStrike" kern="1200" dirty="0">
                        <a:solidFill>
                          <a:schemeClr val="dk1"/>
                        </a:solidFill>
                        <a:effectLst/>
                        <a:latin typeface="+mn-lt"/>
                        <a:ea typeface="+mn-ea"/>
                        <a:cs typeface="+mn-cs"/>
                      </a:endParaRPr>
                    </a:p>
                  </a:txBody>
                  <a:tcPr marL="9525" marR="9525" marT="9525" marB="0" anchor="b"/>
                </a:tc>
              </a:tr>
              <a:tr h="156443">
                <a:tc>
                  <a:txBody>
                    <a:bodyPr/>
                    <a:lstStyle/>
                    <a:p>
                      <a:pPr marL="0" indent="0" algn="l" fontAlgn="b">
                        <a:buNone/>
                      </a:pPr>
                      <a:r>
                        <a:rPr lang="en-GB" sz="1000" b="1" i="0" u="none" strike="noStrike" baseline="0" dirty="0" smtClean="0">
                          <a:solidFill>
                            <a:srgbClr val="120742"/>
                          </a:solidFill>
                          <a:effectLst/>
                          <a:latin typeface="Calibri"/>
                        </a:rPr>
                        <a:t> Maidstone</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1" u="none" strike="noStrike" dirty="0" smtClean="0">
                          <a:solidFill>
                            <a:srgbClr val="120742"/>
                          </a:solidFill>
                          <a:effectLst/>
                          <a:latin typeface="Calibri"/>
                        </a:rPr>
                        <a:t>23k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l" fontAlgn="b">
                        <a:buNone/>
                      </a:pPr>
                      <a:r>
                        <a:rPr lang="en-GB" sz="1000" b="1" i="0" u="none" strike="noStrike" dirty="0" smtClean="0">
                          <a:solidFill>
                            <a:srgbClr val="120742"/>
                          </a:solidFill>
                          <a:effectLst/>
                          <a:latin typeface="Calibri"/>
                        </a:rPr>
                        <a:t> Southampton</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1" u="none" strike="noStrike" dirty="0" smtClean="0">
                          <a:solidFill>
                            <a:srgbClr val="120742"/>
                          </a:solidFill>
                          <a:effectLst/>
                          <a:latin typeface="Calibri"/>
                        </a:rPr>
                        <a:t>18k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l" fontAlgn="b">
                        <a:buNone/>
                      </a:pPr>
                      <a:r>
                        <a:rPr lang="en-GB" sz="1000" b="1" i="0" u="none" strike="noStrike" dirty="0" smtClean="0">
                          <a:solidFill>
                            <a:srgbClr val="120742"/>
                          </a:solidFill>
                          <a:effectLst/>
                          <a:latin typeface="Calibri"/>
                        </a:rPr>
                        <a:t> Tunbridge Wells</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1" u="none" strike="noStrike" dirty="0" smtClean="0">
                          <a:solidFill>
                            <a:srgbClr val="120742"/>
                          </a:solidFill>
                          <a:effectLst/>
                          <a:latin typeface="Calibri"/>
                        </a:rPr>
                        <a:t>14k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l" fontAlgn="b">
                        <a:buNone/>
                      </a:pPr>
                      <a:r>
                        <a:rPr lang="en-GB" sz="1000" b="1" i="0" u="none" strike="noStrike" dirty="0" smtClean="0">
                          <a:solidFill>
                            <a:srgbClr val="120742"/>
                          </a:solidFill>
                          <a:effectLst/>
                          <a:latin typeface="Calibri"/>
                        </a:rPr>
                        <a:t> Rye</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1" u="none" strike="noStrike" dirty="0" smtClean="0">
                          <a:solidFill>
                            <a:srgbClr val="120742"/>
                          </a:solidFill>
                          <a:effectLst/>
                          <a:latin typeface="Calibri"/>
                        </a:rPr>
                        <a:t>13k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l" fontAlgn="b">
                        <a:buNone/>
                      </a:pPr>
                      <a:r>
                        <a:rPr lang="en-GB" sz="1000" b="1" i="0" u="none" strike="noStrike" dirty="0" smtClean="0">
                          <a:solidFill>
                            <a:srgbClr val="120742"/>
                          </a:solidFill>
                          <a:effectLst/>
                          <a:latin typeface="Calibri"/>
                        </a:rPr>
                        <a:t> Reading</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1" u="none" strike="noStrike" dirty="0" smtClean="0">
                          <a:solidFill>
                            <a:srgbClr val="120742"/>
                          </a:solidFill>
                          <a:effectLst/>
                          <a:latin typeface="Calibri"/>
                        </a:rPr>
                        <a:t>13k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l" fontAlgn="b">
                        <a:buNone/>
                      </a:pPr>
                      <a:r>
                        <a:rPr lang="en-GB" sz="1000" b="1" i="0" u="none" strike="noStrike" dirty="0" smtClean="0">
                          <a:solidFill>
                            <a:srgbClr val="120742"/>
                          </a:solidFill>
                          <a:effectLst/>
                          <a:latin typeface="Calibri"/>
                        </a:rPr>
                        <a:t> Sevenoaks</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1" u="none" strike="noStrike" dirty="0" smtClean="0">
                          <a:solidFill>
                            <a:srgbClr val="120742"/>
                          </a:solidFill>
                          <a:effectLst/>
                          <a:latin typeface="Calibri"/>
                        </a:rPr>
                        <a:t>12k</a:t>
                      </a:r>
                      <a:endParaRPr lang="en-GB" sz="1000" b="1" i="1" u="none" strike="noStrike" dirty="0">
                        <a:solidFill>
                          <a:srgbClr val="120742"/>
                        </a:solidFill>
                        <a:effectLst/>
                        <a:latin typeface="Calibri"/>
                      </a:endParaRPr>
                    </a:p>
                  </a:txBody>
                  <a:tcPr marL="9525" marR="9525" marT="9525" marB="0" anchor="b"/>
                </a:tc>
              </a:tr>
            </a:tbl>
          </a:graphicData>
        </a:graphic>
      </p:graphicFrame>
      <p:sp>
        <p:nvSpPr>
          <p:cNvPr id="38" name="Down Arrow 37"/>
          <p:cNvSpPr/>
          <p:nvPr/>
        </p:nvSpPr>
        <p:spPr>
          <a:xfrm>
            <a:off x="1204686" y="3178704"/>
            <a:ext cx="316809" cy="286767"/>
          </a:xfrm>
          <a:prstGeom prst="downArrow">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39" name="Table Placeholder 5"/>
          <p:cNvGraphicFramePr>
            <a:graphicFrameLocks/>
          </p:cNvGraphicFramePr>
          <p:nvPr>
            <p:extLst>
              <p:ext uri="{D42A27DB-BD31-4B8C-83A1-F6EECF244321}">
                <p14:modId xmlns:p14="http://schemas.microsoft.com/office/powerpoint/2010/main" val="3691212308"/>
              </p:ext>
            </p:extLst>
          </p:nvPr>
        </p:nvGraphicFramePr>
        <p:xfrm>
          <a:off x="4073004" y="3352344"/>
          <a:ext cx="1732710" cy="3240405"/>
        </p:xfrm>
        <a:graphic>
          <a:graphicData uri="http://schemas.openxmlformats.org/drawingml/2006/table">
            <a:tbl>
              <a:tblPr firstRow="1" bandRow="1">
                <a:tableStyleId>{5C22544A-7EE6-4342-B048-85BDC9FD1C3A}</a:tableStyleId>
              </a:tblPr>
              <a:tblGrid>
                <a:gridCol w="1182915"/>
                <a:gridCol w="549795"/>
              </a:tblGrid>
              <a:tr h="119548">
                <a:tc>
                  <a:txBody>
                    <a:bodyPr/>
                    <a:lstStyle/>
                    <a:p>
                      <a:endParaRPr lang="en-GB" sz="600" dirty="0"/>
                    </a:p>
                  </a:txBody>
                  <a:tcPr>
                    <a:solidFill>
                      <a:schemeClr val="bg1"/>
                    </a:solidFill>
                  </a:tcPr>
                </a:tc>
                <a:tc>
                  <a:txBody>
                    <a:bodyPr/>
                    <a:lstStyle/>
                    <a:p>
                      <a:pPr algn="ctr"/>
                      <a:endParaRPr lang="en-GB" sz="600" i="1" dirty="0"/>
                    </a:p>
                  </a:txBody>
                  <a:tcPr>
                    <a:solidFill>
                      <a:schemeClr val="bg1"/>
                    </a:solidFill>
                  </a:tcPr>
                </a:tc>
              </a:tr>
              <a:tr h="152480">
                <a:tc>
                  <a:txBody>
                    <a:bodyPr/>
                    <a:lstStyle/>
                    <a:p>
                      <a:pPr marL="0" algn="l" defTabSz="457200" rtl="0" eaLnBrk="1" fontAlgn="b" latinLnBrk="0" hangingPunct="1"/>
                      <a:r>
                        <a:rPr lang="en-GB" sz="1000" b="1" i="0" u="none" strike="noStrike" kern="1200" dirty="0" smtClean="0">
                          <a:solidFill>
                            <a:srgbClr val="120742"/>
                          </a:solidFill>
                          <a:effectLst/>
                          <a:latin typeface="+mn-lt"/>
                          <a:ea typeface="+mn-ea"/>
                          <a:cs typeface="+mn-cs"/>
                        </a:rPr>
                        <a:t> Bath</a:t>
                      </a:r>
                      <a:endParaRPr lang="en-GB" sz="1000" b="1" i="0" u="none" strike="noStrike" kern="1200" dirty="0">
                        <a:solidFill>
                          <a:srgbClr val="120742"/>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rgbClr val="120742"/>
                          </a:solidFill>
                          <a:effectLst/>
                          <a:latin typeface="+mn-lt"/>
                          <a:ea typeface="+mn-ea"/>
                          <a:cs typeface="+mn-cs"/>
                        </a:rPr>
                        <a:t>253k</a:t>
                      </a:r>
                      <a:endParaRPr lang="en-GB" sz="1000" b="1" i="1" u="none" strike="noStrike" kern="1200" dirty="0">
                        <a:solidFill>
                          <a:srgbClr val="120742"/>
                        </a:solidFill>
                        <a:effectLst/>
                        <a:latin typeface="+mn-lt"/>
                        <a:ea typeface="+mn-ea"/>
                        <a:cs typeface="+mn-cs"/>
                      </a:endParaRPr>
                    </a:p>
                  </a:txBody>
                  <a:tcPr marL="9525" marR="9525" marT="9525" marB="0" anchor="b"/>
                </a:tc>
              </a:tr>
              <a:tr h="152480">
                <a:tc>
                  <a:txBody>
                    <a:bodyPr/>
                    <a:lstStyle/>
                    <a:p>
                      <a:pPr marL="0" algn="l" defTabSz="457200" rtl="0" eaLnBrk="1" fontAlgn="b" latinLnBrk="0" hangingPunct="1"/>
                      <a:r>
                        <a:rPr lang="en-GB" sz="1000" b="1" i="0" u="none" strike="noStrike" kern="1200" dirty="0" smtClean="0">
                          <a:solidFill>
                            <a:srgbClr val="120742"/>
                          </a:solidFill>
                          <a:effectLst/>
                          <a:latin typeface="+mn-lt"/>
                          <a:ea typeface="+mn-ea"/>
                          <a:cs typeface="+mn-cs"/>
                        </a:rPr>
                        <a:t> Salisbury</a:t>
                      </a:r>
                      <a:endParaRPr lang="en-GB" sz="1000" b="1" i="0" u="none" strike="noStrike" kern="1200" dirty="0">
                        <a:solidFill>
                          <a:srgbClr val="120742"/>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rgbClr val="120742"/>
                          </a:solidFill>
                          <a:effectLst/>
                          <a:latin typeface="+mn-lt"/>
                          <a:ea typeface="+mn-ea"/>
                          <a:cs typeface="+mn-cs"/>
                        </a:rPr>
                        <a:t>140k</a:t>
                      </a:r>
                      <a:endParaRPr lang="en-GB" sz="1000" b="1" i="1" u="none" strike="noStrike" kern="1200" dirty="0">
                        <a:solidFill>
                          <a:srgbClr val="120742"/>
                        </a:solidFill>
                        <a:effectLst/>
                        <a:latin typeface="+mn-lt"/>
                        <a:ea typeface="+mn-ea"/>
                        <a:cs typeface="+mn-cs"/>
                      </a:endParaRPr>
                    </a:p>
                  </a:txBody>
                  <a:tcPr marL="9525" marR="9525" marT="9525" marB="0" anchor="b"/>
                </a:tc>
              </a:tr>
              <a:tr h="152480">
                <a:tc>
                  <a:txBody>
                    <a:bodyPr/>
                    <a:lstStyle/>
                    <a:p>
                      <a:pPr marL="0" algn="l" defTabSz="457200" rtl="0" eaLnBrk="1" fontAlgn="b" latinLnBrk="0" hangingPunct="1"/>
                      <a:r>
                        <a:rPr lang="en-GB" sz="1000" b="1" i="0" u="none" strike="noStrike" kern="1200" dirty="0" smtClean="0">
                          <a:solidFill>
                            <a:srgbClr val="120742"/>
                          </a:solidFill>
                          <a:effectLst/>
                          <a:latin typeface="+mn-lt"/>
                          <a:ea typeface="+mn-ea"/>
                          <a:cs typeface="+mn-cs"/>
                        </a:rPr>
                        <a:t> Bristol</a:t>
                      </a:r>
                      <a:endParaRPr lang="en-GB" sz="1000" b="1" i="0" u="none" strike="noStrike" kern="1200" dirty="0">
                        <a:solidFill>
                          <a:srgbClr val="120742"/>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rgbClr val="120742"/>
                          </a:solidFill>
                          <a:effectLst/>
                          <a:latin typeface="+mn-lt"/>
                          <a:ea typeface="+mn-ea"/>
                          <a:cs typeface="+mn-cs"/>
                        </a:rPr>
                        <a:t>58k</a:t>
                      </a:r>
                      <a:endParaRPr lang="en-GB" sz="1000" b="1" i="1" u="none" strike="noStrike" kern="1200" dirty="0">
                        <a:solidFill>
                          <a:srgbClr val="120742"/>
                        </a:solidFill>
                        <a:effectLst/>
                        <a:latin typeface="+mn-lt"/>
                        <a:ea typeface="+mn-ea"/>
                        <a:cs typeface="+mn-cs"/>
                      </a:endParaRPr>
                    </a:p>
                  </a:txBody>
                  <a:tcPr marL="9525" marR="9525" marT="9525" marB="0" anchor="b"/>
                </a:tc>
              </a:tr>
              <a:tr h="131901">
                <a:tc>
                  <a:txBody>
                    <a:bodyPr/>
                    <a:lstStyle/>
                    <a:p>
                      <a:pPr marL="0" algn="l" defTabSz="457200" rtl="0" eaLnBrk="1" fontAlgn="b" latinLnBrk="0" hangingPunct="1"/>
                      <a:r>
                        <a:rPr lang="en-GB" sz="1000" b="1" i="0" u="none" strike="noStrike" kern="1200" dirty="0" smtClean="0">
                          <a:solidFill>
                            <a:srgbClr val="120742"/>
                          </a:solidFill>
                          <a:effectLst/>
                          <a:latin typeface="+mn-lt"/>
                          <a:ea typeface="+mn-ea"/>
                          <a:cs typeface="+mn-cs"/>
                        </a:rPr>
                        <a:t> Amesbury</a:t>
                      </a:r>
                      <a:endParaRPr lang="en-GB" sz="1000" b="1" i="0" u="none" strike="noStrike" kern="1200" dirty="0">
                        <a:solidFill>
                          <a:srgbClr val="120742"/>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rgbClr val="120742"/>
                          </a:solidFill>
                          <a:effectLst/>
                          <a:latin typeface="+mn-lt"/>
                          <a:ea typeface="+mn-ea"/>
                          <a:cs typeface="+mn-cs"/>
                        </a:rPr>
                        <a:t>57k</a:t>
                      </a:r>
                      <a:endParaRPr lang="en-GB" sz="1000" b="1" i="1" u="none" strike="noStrike" kern="1200" dirty="0">
                        <a:solidFill>
                          <a:srgbClr val="120742"/>
                        </a:solidFill>
                        <a:effectLst/>
                        <a:latin typeface="+mn-lt"/>
                        <a:ea typeface="+mn-ea"/>
                        <a:cs typeface="+mn-cs"/>
                      </a:endParaRPr>
                    </a:p>
                  </a:txBody>
                  <a:tcPr marL="9525" marR="9525" marT="9525" marB="0" anchor="b"/>
                </a:tc>
              </a:tr>
              <a:tr h="140300">
                <a:tc>
                  <a:txBody>
                    <a:bodyPr/>
                    <a:lstStyle/>
                    <a:p>
                      <a:pPr marL="0" algn="l" defTabSz="457200" rtl="0" eaLnBrk="1" fontAlgn="b" latinLnBrk="0" hangingPunct="1"/>
                      <a:r>
                        <a:rPr lang="en-GB" sz="1000" b="1" i="0" u="none" strike="noStrike" kern="1200" dirty="0" smtClean="0">
                          <a:solidFill>
                            <a:srgbClr val="120742"/>
                          </a:solidFill>
                          <a:effectLst/>
                          <a:latin typeface="+mn-lt"/>
                          <a:ea typeface="+mn-ea"/>
                          <a:cs typeface="+mn-cs"/>
                        </a:rPr>
                        <a:t> Exeter</a:t>
                      </a:r>
                      <a:endParaRPr lang="en-GB" sz="1000" b="1" i="0" u="none" strike="noStrike" kern="1200" dirty="0">
                        <a:solidFill>
                          <a:srgbClr val="120742"/>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rgbClr val="120742"/>
                          </a:solidFill>
                          <a:effectLst/>
                          <a:latin typeface="+mn-lt"/>
                          <a:ea typeface="+mn-ea"/>
                          <a:cs typeface="+mn-cs"/>
                        </a:rPr>
                        <a:t>23k</a:t>
                      </a:r>
                      <a:endParaRPr lang="en-GB" sz="1000" b="1" i="1" u="none" strike="noStrike" kern="1200" dirty="0">
                        <a:solidFill>
                          <a:srgbClr val="120742"/>
                        </a:solidFill>
                        <a:effectLst/>
                        <a:latin typeface="+mn-lt"/>
                        <a:ea typeface="+mn-ea"/>
                        <a:cs typeface="+mn-cs"/>
                      </a:endParaRPr>
                    </a:p>
                  </a:txBody>
                  <a:tcPr marL="9525" marR="9525" marT="9525" marB="0" anchor="b"/>
                </a:tc>
              </a:tr>
              <a:tr h="140300">
                <a:tc>
                  <a:txBody>
                    <a:bodyPr/>
                    <a:lstStyle/>
                    <a:p>
                      <a:pPr marL="0" algn="l" defTabSz="457200" rtl="0" eaLnBrk="1" fontAlgn="b" latinLnBrk="0" hangingPunct="1"/>
                      <a:r>
                        <a:rPr lang="en-US" sz="1000" b="1" i="0" u="none" strike="noStrike" kern="1200" dirty="0" smtClean="0">
                          <a:solidFill>
                            <a:schemeClr val="dk1"/>
                          </a:solidFill>
                          <a:effectLst/>
                          <a:latin typeface="+mn-lt"/>
                          <a:ea typeface="+mn-ea"/>
                          <a:cs typeface="+mn-cs"/>
                        </a:rPr>
                        <a:t> Avebury</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US" sz="1000" b="1" i="1" u="none" strike="noStrike" kern="1200" dirty="0" smtClean="0">
                          <a:solidFill>
                            <a:schemeClr val="dk1"/>
                          </a:solidFill>
                          <a:effectLst/>
                          <a:latin typeface="+mn-lt"/>
                          <a:ea typeface="+mn-ea"/>
                          <a:cs typeface="+mn-cs"/>
                        </a:rPr>
                        <a:t>23k</a:t>
                      </a:r>
                      <a:endParaRPr lang="en-GB" sz="1000" b="1" i="1" u="none" strike="noStrike" kern="1200" dirty="0">
                        <a:solidFill>
                          <a:schemeClr val="dk1"/>
                        </a:solidFill>
                        <a:effectLst/>
                        <a:latin typeface="+mn-lt"/>
                        <a:ea typeface="+mn-ea"/>
                        <a:cs typeface="+mn-cs"/>
                      </a:endParaRPr>
                    </a:p>
                  </a:txBody>
                  <a:tcPr marL="9525" marR="9525" marT="9525" marB="0" anchor="b"/>
                </a:tc>
              </a:tr>
              <a:tr h="140300">
                <a:tc>
                  <a:txBody>
                    <a:bodyPr/>
                    <a:lstStyle/>
                    <a:p>
                      <a:pPr marL="0" algn="l" defTabSz="457200" rtl="0" eaLnBrk="1" fontAlgn="b" latinLnBrk="0" hangingPunct="1"/>
                      <a:r>
                        <a:rPr lang="en-GB" sz="1000" b="1" i="0" u="none" strike="noStrike" kern="1200" dirty="0" smtClean="0">
                          <a:solidFill>
                            <a:srgbClr val="120742"/>
                          </a:solidFill>
                          <a:effectLst/>
                          <a:latin typeface="+mn-lt"/>
                          <a:ea typeface="+mn-ea"/>
                          <a:cs typeface="+mn-cs"/>
                        </a:rPr>
                        <a:t> Plymouth</a:t>
                      </a:r>
                      <a:endParaRPr lang="en-GB" sz="1000" b="1" i="0" u="none" strike="noStrike" kern="1200" dirty="0">
                        <a:solidFill>
                          <a:srgbClr val="120742"/>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rgbClr val="120742"/>
                          </a:solidFill>
                          <a:effectLst/>
                          <a:latin typeface="+mn-lt"/>
                          <a:ea typeface="+mn-ea"/>
                          <a:cs typeface="+mn-cs"/>
                        </a:rPr>
                        <a:t>22k</a:t>
                      </a:r>
                      <a:endParaRPr lang="en-GB" sz="1000" b="1" i="1" u="none" strike="noStrike" kern="1200" dirty="0">
                        <a:solidFill>
                          <a:srgbClr val="120742"/>
                        </a:solidFill>
                        <a:effectLst/>
                        <a:latin typeface="+mn-lt"/>
                        <a:ea typeface="+mn-ea"/>
                        <a:cs typeface="+mn-cs"/>
                      </a:endParaRPr>
                    </a:p>
                  </a:txBody>
                  <a:tcPr marL="9525" marR="9525" marT="9525" marB="0" anchor="b"/>
                </a:tc>
              </a:tr>
              <a:tr h="140300">
                <a:tc>
                  <a:txBody>
                    <a:bodyPr/>
                    <a:lstStyle/>
                    <a:p>
                      <a:pPr marL="0" algn="l" defTabSz="457200" rtl="0" eaLnBrk="1" fontAlgn="b" latinLnBrk="0" hangingPunct="1"/>
                      <a:r>
                        <a:rPr lang="en-US" sz="1000" b="1" i="0" u="none" strike="noStrike" kern="1200" dirty="0" smtClean="0">
                          <a:solidFill>
                            <a:schemeClr val="dk1"/>
                          </a:solidFill>
                          <a:effectLst/>
                          <a:latin typeface="+mn-lt"/>
                          <a:ea typeface="+mn-ea"/>
                          <a:cs typeface="+mn-cs"/>
                        </a:rPr>
                        <a:t> Land’s End</a:t>
                      </a:r>
                      <a:r>
                        <a:rPr lang="en-US" sz="1000" b="1" i="0" u="none" strike="noStrike" kern="1200" baseline="0" dirty="0" smtClean="0">
                          <a:solidFill>
                            <a:schemeClr val="dk1"/>
                          </a:solidFill>
                          <a:effectLst/>
                          <a:latin typeface="+mn-lt"/>
                          <a:ea typeface="+mn-ea"/>
                          <a:cs typeface="+mn-cs"/>
                        </a:rPr>
                        <a:t> / </a:t>
                      </a:r>
                      <a:r>
                        <a:rPr lang="en-US" sz="1000" b="1" i="0" u="none" strike="noStrike" kern="1200" baseline="0" dirty="0" err="1" smtClean="0">
                          <a:solidFill>
                            <a:schemeClr val="dk1"/>
                          </a:solidFill>
                          <a:effectLst/>
                          <a:latin typeface="+mn-lt"/>
                          <a:ea typeface="+mn-ea"/>
                          <a:cs typeface="+mn-cs"/>
                        </a:rPr>
                        <a:t>Sennen</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US" sz="1000" b="1" i="1" u="none" strike="noStrike" kern="1200" dirty="0" smtClean="0">
                          <a:solidFill>
                            <a:schemeClr val="dk1"/>
                          </a:solidFill>
                          <a:effectLst/>
                          <a:latin typeface="+mn-lt"/>
                          <a:ea typeface="+mn-ea"/>
                          <a:cs typeface="+mn-cs"/>
                        </a:rPr>
                        <a:t>20k</a:t>
                      </a:r>
                      <a:endParaRPr lang="en-GB" sz="1000" b="1" i="1" u="none" strike="noStrike" kern="1200" dirty="0">
                        <a:solidFill>
                          <a:schemeClr val="dk1"/>
                        </a:solidFill>
                        <a:effectLst/>
                        <a:latin typeface="+mn-lt"/>
                        <a:ea typeface="+mn-ea"/>
                        <a:cs typeface="+mn-cs"/>
                      </a:endParaRPr>
                    </a:p>
                  </a:txBody>
                  <a:tcPr marL="9525" marR="9525" marT="9525" marB="0" anchor="b"/>
                </a:tc>
              </a:tr>
              <a:tr h="140300">
                <a:tc>
                  <a:txBody>
                    <a:bodyPr/>
                    <a:lstStyle/>
                    <a:p>
                      <a:pPr marL="0" algn="l" defTabSz="457200" rtl="0" eaLnBrk="1" fontAlgn="b" latinLnBrk="0" hangingPunct="1"/>
                      <a:r>
                        <a:rPr lang="en-GB" sz="1000" b="1" i="0" u="none" strike="noStrike" kern="1200" dirty="0" smtClean="0">
                          <a:solidFill>
                            <a:srgbClr val="120742"/>
                          </a:solidFill>
                          <a:effectLst/>
                          <a:latin typeface="+mn-lt"/>
                          <a:ea typeface="+mn-ea"/>
                          <a:cs typeface="+mn-cs"/>
                        </a:rPr>
                        <a:t> </a:t>
                      </a:r>
                      <a:r>
                        <a:rPr lang="en-GB" sz="1000" b="1" i="0" u="none" strike="noStrike" kern="1200" dirty="0" err="1" smtClean="0">
                          <a:solidFill>
                            <a:srgbClr val="120742"/>
                          </a:solidFill>
                          <a:effectLst/>
                          <a:latin typeface="+mn-lt"/>
                          <a:ea typeface="+mn-ea"/>
                          <a:cs typeface="+mn-cs"/>
                        </a:rPr>
                        <a:t>Brixham</a:t>
                      </a:r>
                      <a:r>
                        <a:rPr lang="en-GB" sz="1000" b="1" i="0" u="none" strike="noStrike" kern="1200" dirty="0" smtClean="0">
                          <a:solidFill>
                            <a:srgbClr val="120742"/>
                          </a:solidFill>
                          <a:effectLst/>
                          <a:latin typeface="+mn-lt"/>
                          <a:ea typeface="+mn-ea"/>
                          <a:cs typeface="+mn-cs"/>
                        </a:rPr>
                        <a:t> / Paignton / Torbay / Torquay</a:t>
                      </a:r>
                      <a:endParaRPr lang="en-GB" sz="1000" b="1" i="0" u="none" strike="noStrike" kern="1200" dirty="0">
                        <a:solidFill>
                          <a:srgbClr val="120742"/>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rgbClr val="120742"/>
                          </a:solidFill>
                          <a:effectLst/>
                          <a:latin typeface="+mn-lt"/>
                          <a:ea typeface="+mn-ea"/>
                          <a:cs typeface="+mn-cs"/>
                        </a:rPr>
                        <a:t>18k</a:t>
                      </a:r>
                      <a:endParaRPr lang="en-GB" sz="1000" b="1" i="1" u="none" strike="noStrike" kern="1200" dirty="0">
                        <a:solidFill>
                          <a:srgbClr val="120742"/>
                        </a:solidFill>
                        <a:effectLst/>
                        <a:latin typeface="+mn-lt"/>
                        <a:ea typeface="+mn-ea"/>
                        <a:cs typeface="+mn-cs"/>
                      </a:endParaRPr>
                    </a:p>
                  </a:txBody>
                  <a:tcPr marL="9525" marR="9525" marT="9525" marB="0" anchor="b"/>
                </a:tc>
              </a:tr>
              <a:tr h="140300">
                <a:tc>
                  <a:txBody>
                    <a:bodyPr/>
                    <a:lstStyle/>
                    <a:p>
                      <a:pPr marL="0" algn="l" defTabSz="457200" rtl="0" eaLnBrk="1" fontAlgn="b" latinLnBrk="0" hangingPunct="1"/>
                      <a:r>
                        <a:rPr lang="en-GB" sz="1000" b="1" i="0" u="none" strike="noStrike" kern="1200" dirty="0" smtClean="0">
                          <a:solidFill>
                            <a:schemeClr val="dk1"/>
                          </a:solidFill>
                          <a:effectLst/>
                          <a:latin typeface="+mn-lt"/>
                          <a:ea typeface="+mn-ea"/>
                          <a:cs typeface="+mn-cs"/>
                        </a:rPr>
                        <a:t> Bourton-on-the-Water</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chemeClr val="dk1"/>
                          </a:solidFill>
                          <a:effectLst/>
                          <a:latin typeface="+mn-lt"/>
                          <a:ea typeface="+mn-ea"/>
                          <a:cs typeface="+mn-cs"/>
                        </a:rPr>
                        <a:t>16k</a:t>
                      </a:r>
                      <a:endParaRPr lang="en-GB" sz="1000" b="1" i="1" u="none" strike="noStrike" kern="1200" dirty="0">
                        <a:solidFill>
                          <a:schemeClr val="dk1"/>
                        </a:solidFill>
                        <a:effectLst/>
                        <a:latin typeface="+mn-lt"/>
                        <a:ea typeface="+mn-ea"/>
                        <a:cs typeface="+mn-cs"/>
                      </a:endParaRPr>
                    </a:p>
                  </a:txBody>
                  <a:tcPr marL="9525" marR="9525" marT="9525" marB="0" anchor="b"/>
                </a:tc>
              </a:tr>
              <a:tr h="140300">
                <a:tc>
                  <a:txBody>
                    <a:bodyPr/>
                    <a:lstStyle/>
                    <a:p>
                      <a:pPr marL="0" algn="l" defTabSz="457200" rtl="0" eaLnBrk="1" fontAlgn="b" latinLnBrk="0" hangingPunct="1"/>
                      <a:r>
                        <a:rPr lang="en-GB" sz="1000" b="1" i="0" u="none" strike="noStrike" kern="1200" dirty="0">
                          <a:solidFill>
                            <a:schemeClr val="dk1"/>
                          </a:solidFill>
                          <a:effectLst/>
                          <a:latin typeface="+mn-lt"/>
                          <a:ea typeface="+mn-ea"/>
                          <a:cs typeface="+mn-cs"/>
                        </a:rPr>
                        <a:t> St </a:t>
                      </a:r>
                      <a:r>
                        <a:rPr lang="en-GB" sz="1000" b="1" i="0" u="none" strike="noStrike" kern="1200" dirty="0" smtClean="0">
                          <a:solidFill>
                            <a:schemeClr val="dk1"/>
                          </a:solidFill>
                          <a:effectLst/>
                          <a:latin typeface="+mn-lt"/>
                          <a:ea typeface="+mn-ea"/>
                          <a:cs typeface="+mn-cs"/>
                        </a:rPr>
                        <a:t>Ives</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chemeClr val="dk1"/>
                          </a:solidFill>
                          <a:effectLst/>
                          <a:latin typeface="+mn-lt"/>
                          <a:ea typeface="+mn-ea"/>
                          <a:cs typeface="+mn-cs"/>
                        </a:rPr>
                        <a:t>16k</a:t>
                      </a:r>
                      <a:endParaRPr lang="en-GB" sz="1000" b="1" i="1" u="none" strike="noStrike" kern="1200" dirty="0">
                        <a:solidFill>
                          <a:schemeClr val="dk1"/>
                        </a:solidFill>
                        <a:effectLst/>
                        <a:latin typeface="+mn-lt"/>
                        <a:ea typeface="+mn-ea"/>
                        <a:cs typeface="+mn-cs"/>
                      </a:endParaRPr>
                    </a:p>
                  </a:txBody>
                  <a:tcPr marL="9525" marR="9525" marT="9525" marB="0" anchor="b"/>
                </a:tc>
              </a:tr>
              <a:tr h="140300">
                <a:tc>
                  <a:txBody>
                    <a:bodyPr/>
                    <a:lstStyle/>
                    <a:p>
                      <a:pPr marL="0" algn="l" defTabSz="457200" rtl="0" eaLnBrk="1" fontAlgn="b" latinLnBrk="0" hangingPunct="1"/>
                      <a:r>
                        <a:rPr lang="en-GB" sz="1000" b="1" i="0" u="none" strike="noStrike" kern="1200" dirty="0" smtClean="0">
                          <a:solidFill>
                            <a:srgbClr val="120742"/>
                          </a:solidFill>
                          <a:effectLst/>
                          <a:latin typeface="+mn-lt"/>
                          <a:ea typeface="+mn-ea"/>
                          <a:cs typeface="+mn-cs"/>
                        </a:rPr>
                        <a:t> Bournemouth</a:t>
                      </a:r>
                      <a:endParaRPr lang="en-GB" sz="1000" b="1" i="0" u="none" strike="noStrike" kern="1200" dirty="0">
                        <a:solidFill>
                          <a:srgbClr val="120742"/>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rgbClr val="120742"/>
                          </a:solidFill>
                          <a:effectLst/>
                          <a:latin typeface="+mn-lt"/>
                          <a:ea typeface="+mn-ea"/>
                          <a:cs typeface="+mn-cs"/>
                        </a:rPr>
                        <a:t>16k</a:t>
                      </a:r>
                      <a:endParaRPr lang="en-GB" sz="1000" b="1" i="1" u="none" strike="noStrike" kern="1200" dirty="0">
                        <a:solidFill>
                          <a:srgbClr val="120742"/>
                        </a:solidFill>
                        <a:effectLst/>
                        <a:latin typeface="+mn-lt"/>
                        <a:ea typeface="+mn-ea"/>
                        <a:cs typeface="+mn-cs"/>
                      </a:endParaRPr>
                    </a:p>
                  </a:txBody>
                  <a:tcPr marL="9525" marR="9525" marT="9525" marB="0" anchor="b"/>
                </a:tc>
              </a:tr>
              <a:tr h="140300">
                <a:tc>
                  <a:txBody>
                    <a:bodyPr/>
                    <a:lstStyle/>
                    <a:p>
                      <a:pPr marL="0" algn="l" defTabSz="457200" rtl="0" eaLnBrk="1" fontAlgn="b" latinLnBrk="0" hangingPunct="1"/>
                      <a:r>
                        <a:rPr lang="en-GB" sz="1000" b="1" i="0" u="none" strike="noStrike" kern="1200" dirty="0" smtClean="0">
                          <a:solidFill>
                            <a:srgbClr val="120742"/>
                          </a:solidFill>
                          <a:effectLst/>
                          <a:latin typeface="+mn-lt"/>
                          <a:ea typeface="+mn-ea"/>
                          <a:cs typeface="+mn-cs"/>
                        </a:rPr>
                        <a:t> Truro</a:t>
                      </a:r>
                      <a:endParaRPr lang="en-GB" sz="1000" b="1" i="0" u="none" strike="noStrike" kern="1200" dirty="0">
                        <a:solidFill>
                          <a:srgbClr val="120742"/>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rgbClr val="120742"/>
                          </a:solidFill>
                          <a:effectLst/>
                          <a:latin typeface="+mn-lt"/>
                          <a:ea typeface="+mn-ea"/>
                          <a:cs typeface="+mn-cs"/>
                        </a:rPr>
                        <a:t>15k</a:t>
                      </a:r>
                      <a:endParaRPr lang="en-GB" sz="1000" b="1" i="1" u="none" strike="noStrike" kern="1200" dirty="0">
                        <a:solidFill>
                          <a:srgbClr val="120742"/>
                        </a:solidFill>
                        <a:effectLst/>
                        <a:latin typeface="+mn-lt"/>
                        <a:ea typeface="+mn-ea"/>
                        <a:cs typeface="+mn-cs"/>
                      </a:endParaRPr>
                    </a:p>
                  </a:txBody>
                  <a:tcPr marL="9525" marR="9525" marT="9525" marB="0" anchor="b"/>
                </a:tc>
              </a:tr>
              <a:tr h="140300">
                <a:tc>
                  <a:txBody>
                    <a:bodyPr/>
                    <a:lstStyle/>
                    <a:p>
                      <a:pPr marL="0" algn="l"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Penzance</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chemeClr val="dk1"/>
                          </a:solidFill>
                          <a:effectLst/>
                          <a:latin typeface="+mn-lt"/>
                          <a:ea typeface="+mn-ea"/>
                          <a:cs typeface="+mn-cs"/>
                        </a:rPr>
                        <a:t>14k</a:t>
                      </a:r>
                      <a:endParaRPr lang="en-GB" sz="1000" b="1" i="1" u="none" strike="noStrike" kern="1200" dirty="0">
                        <a:solidFill>
                          <a:schemeClr val="dk1"/>
                        </a:solidFill>
                        <a:effectLst/>
                        <a:latin typeface="+mn-lt"/>
                        <a:ea typeface="+mn-ea"/>
                        <a:cs typeface="+mn-cs"/>
                      </a:endParaRPr>
                    </a:p>
                  </a:txBody>
                  <a:tcPr marL="9525" marR="9525" marT="9525" marB="0" anchor="b"/>
                </a:tc>
              </a:tr>
              <a:tr h="140300">
                <a:tc>
                  <a:txBody>
                    <a:bodyPr/>
                    <a:lstStyle/>
                    <a:p>
                      <a:pPr marL="0" algn="l" defTabSz="457200" rtl="0" eaLnBrk="1" fontAlgn="b" latinLnBrk="0" hangingPunct="1"/>
                      <a:r>
                        <a:rPr lang="en-GB" sz="1000" b="1" i="0" u="none" strike="noStrike" kern="1200" dirty="0" smtClean="0">
                          <a:solidFill>
                            <a:srgbClr val="120742"/>
                          </a:solidFill>
                          <a:effectLst/>
                          <a:latin typeface="+mn-lt"/>
                          <a:ea typeface="+mn-ea"/>
                          <a:cs typeface="+mn-cs"/>
                        </a:rPr>
                        <a:t> Cirencester</a:t>
                      </a:r>
                      <a:endParaRPr lang="en-GB" sz="1000" b="1" i="0" u="none" strike="noStrike" kern="1200" dirty="0">
                        <a:solidFill>
                          <a:srgbClr val="120742"/>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rgbClr val="120742"/>
                          </a:solidFill>
                          <a:effectLst/>
                          <a:latin typeface="+mn-lt"/>
                          <a:ea typeface="+mn-ea"/>
                          <a:cs typeface="+mn-cs"/>
                        </a:rPr>
                        <a:t>13k</a:t>
                      </a:r>
                      <a:endParaRPr lang="en-GB" sz="1000" b="1" i="1" u="none" strike="noStrike" kern="1200" dirty="0">
                        <a:solidFill>
                          <a:srgbClr val="120742"/>
                        </a:solidFill>
                        <a:effectLst/>
                        <a:latin typeface="+mn-lt"/>
                        <a:ea typeface="+mn-ea"/>
                        <a:cs typeface="+mn-cs"/>
                      </a:endParaRPr>
                    </a:p>
                  </a:txBody>
                  <a:tcPr marL="9525" marR="9525" marT="9525" marB="0" anchor="b"/>
                </a:tc>
              </a:tr>
              <a:tr h="140300">
                <a:tc>
                  <a:txBody>
                    <a:bodyPr/>
                    <a:lstStyle/>
                    <a:p>
                      <a:pPr marL="0" algn="l"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Poole</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chemeClr val="dk1"/>
                          </a:solidFill>
                          <a:effectLst/>
                          <a:latin typeface="+mn-lt"/>
                          <a:ea typeface="+mn-ea"/>
                          <a:cs typeface="+mn-cs"/>
                        </a:rPr>
                        <a:t>13k</a:t>
                      </a:r>
                      <a:endParaRPr lang="en-GB" sz="1000" b="1" i="1" u="none" strike="noStrike" kern="1200" dirty="0">
                        <a:solidFill>
                          <a:schemeClr val="dk1"/>
                        </a:solidFill>
                        <a:effectLst/>
                        <a:latin typeface="+mn-lt"/>
                        <a:ea typeface="+mn-ea"/>
                        <a:cs typeface="+mn-cs"/>
                      </a:endParaRPr>
                    </a:p>
                  </a:txBody>
                  <a:tcPr marL="9525" marR="9525" marT="9525" marB="0" anchor="b"/>
                </a:tc>
              </a:tr>
              <a:tr h="140300">
                <a:tc>
                  <a:txBody>
                    <a:bodyPr/>
                    <a:lstStyle/>
                    <a:p>
                      <a:pPr marL="0" algn="l" defTabSz="457200" rtl="0" eaLnBrk="1" fontAlgn="b" latinLnBrk="0" hangingPunct="1"/>
                      <a:r>
                        <a:rPr lang="en-GB" sz="1000" b="1" i="0" u="none" strike="noStrike" kern="1200" dirty="0" smtClean="0">
                          <a:solidFill>
                            <a:srgbClr val="120742"/>
                          </a:solidFill>
                          <a:effectLst/>
                          <a:latin typeface="+mn-lt"/>
                          <a:ea typeface="+mn-ea"/>
                          <a:cs typeface="+mn-cs"/>
                        </a:rPr>
                        <a:t> Weymouth </a:t>
                      </a:r>
                      <a:endParaRPr lang="en-GB" sz="1000" b="1" i="0" u="none" strike="noStrike" kern="1200" dirty="0">
                        <a:solidFill>
                          <a:srgbClr val="120742"/>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rgbClr val="120742"/>
                          </a:solidFill>
                          <a:effectLst/>
                          <a:latin typeface="+mn-lt"/>
                          <a:ea typeface="+mn-ea"/>
                          <a:cs typeface="+mn-cs"/>
                        </a:rPr>
                        <a:t>13k</a:t>
                      </a:r>
                      <a:endParaRPr lang="en-GB" sz="1000" b="1" i="1" u="none" strike="noStrike" kern="1200" dirty="0">
                        <a:solidFill>
                          <a:srgbClr val="120742"/>
                        </a:solidFill>
                        <a:effectLst/>
                        <a:latin typeface="+mn-lt"/>
                        <a:ea typeface="+mn-ea"/>
                        <a:cs typeface="+mn-cs"/>
                      </a:endParaRPr>
                    </a:p>
                  </a:txBody>
                  <a:tcPr marL="9525" marR="9525" marT="9525" marB="0" anchor="b"/>
                </a:tc>
              </a:tr>
            </a:tbl>
          </a:graphicData>
        </a:graphic>
      </p:graphicFrame>
      <p:sp>
        <p:nvSpPr>
          <p:cNvPr id="47" name="Down Arrow 46"/>
          <p:cNvSpPr/>
          <p:nvPr/>
        </p:nvSpPr>
        <p:spPr>
          <a:xfrm>
            <a:off x="4910909" y="3207119"/>
            <a:ext cx="316809" cy="286767"/>
          </a:xfrm>
          <a:prstGeom prst="downArrow">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55" name="Table Placeholder 5"/>
          <p:cNvGraphicFramePr>
            <a:graphicFrameLocks/>
          </p:cNvGraphicFramePr>
          <p:nvPr>
            <p:extLst>
              <p:ext uri="{D42A27DB-BD31-4B8C-83A1-F6EECF244321}">
                <p14:modId xmlns:p14="http://schemas.microsoft.com/office/powerpoint/2010/main" val="871347185"/>
              </p:ext>
            </p:extLst>
          </p:nvPr>
        </p:nvGraphicFramePr>
        <p:xfrm>
          <a:off x="6579968" y="3352344"/>
          <a:ext cx="1775773" cy="344805"/>
        </p:xfrm>
        <a:graphic>
          <a:graphicData uri="http://schemas.openxmlformats.org/drawingml/2006/table">
            <a:tbl>
              <a:tblPr firstRow="1" bandRow="1">
                <a:tableStyleId>{5C22544A-7EE6-4342-B048-85BDC9FD1C3A}</a:tableStyleId>
              </a:tblPr>
              <a:tblGrid>
                <a:gridCol w="898526"/>
                <a:gridCol w="877247"/>
              </a:tblGrid>
              <a:tr h="119548">
                <a:tc>
                  <a:txBody>
                    <a:bodyPr/>
                    <a:lstStyle/>
                    <a:p>
                      <a:endParaRPr lang="en-GB" sz="600" dirty="0"/>
                    </a:p>
                  </a:txBody>
                  <a:tcPr>
                    <a:solidFill>
                      <a:schemeClr val="bg1"/>
                    </a:solidFill>
                  </a:tcPr>
                </a:tc>
                <a:tc>
                  <a:txBody>
                    <a:bodyPr/>
                    <a:lstStyle/>
                    <a:p>
                      <a:pPr algn="ctr"/>
                      <a:endParaRPr lang="en-GB" sz="600" i="1" dirty="0"/>
                    </a:p>
                  </a:txBody>
                  <a:tcPr>
                    <a:solidFill>
                      <a:schemeClr val="bg1"/>
                    </a:solidFill>
                  </a:tcPr>
                </a:tc>
              </a:tr>
              <a:tr h="152480">
                <a:tc>
                  <a:txBody>
                    <a:bodyPr/>
                    <a:lstStyle/>
                    <a:p>
                      <a:pPr marL="0" algn="l" defTabSz="457200" rtl="0" eaLnBrk="1" fontAlgn="b" latinLnBrk="0" hangingPunct="1"/>
                      <a:r>
                        <a:rPr lang="en-GB" sz="1000" b="1" i="0" u="none" strike="noStrike" kern="1200" dirty="0" smtClean="0">
                          <a:solidFill>
                            <a:schemeClr val="dk1"/>
                          </a:solidFill>
                          <a:effectLst/>
                          <a:latin typeface="+mn-lt"/>
                          <a:ea typeface="+mn-ea"/>
                          <a:cs typeface="+mn-cs"/>
                        </a:rPr>
                        <a:t> Cambridge</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chemeClr val="dk1"/>
                          </a:solidFill>
                          <a:effectLst/>
                          <a:latin typeface="+mn-lt"/>
                          <a:ea typeface="+mn-ea"/>
                          <a:cs typeface="+mn-cs"/>
                        </a:rPr>
                        <a:t>160k</a:t>
                      </a:r>
                      <a:endParaRPr lang="en-GB" sz="1000" b="1" i="1" u="none" strike="noStrike" kern="1200" dirty="0">
                        <a:solidFill>
                          <a:schemeClr val="dk1"/>
                        </a:solidFill>
                        <a:effectLst/>
                        <a:latin typeface="+mn-lt"/>
                        <a:ea typeface="+mn-ea"/>
                        <a:cs typeface="+mn-cs"/>
                      </a:endParaRPr>
                    </a:p>
                  </a:txBody>
                  <a:tcPr marL="9525" marR="9525" marT="9525" marB="0" anchor="b"/>
                </a:tc>
              </a:tr>
            </a:tbl>
          </a:graphicData>
        </a:graphic>
      </p:graphicFrame>
      <p:sp>
        <p:nvSpPr>
          <p:cNvPr id="56" name="Down Arrow 55"/>
          <p:cNvSpPr/>
          <p:nvPr/>
        </p:nvSpPr>
        <p:spPr>
          <a:xfrm>
            <a:off x="7296417" y="3208960"/>
            <a:ext cx="316809" cy="286767"/>
          </a:xfrm>
          <a:prstGeom prst="downArrow">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7" name="Text Placeholder 5"/>
          <p:cNvSpPr txBox="1">
            <a:spLocks/>
          </p:cNvSpPr>
          <p:nvPr/>
        </p:nvSpPr>
        <p:spPr>
          <a:xfrm>
            <a:off x="5958114" y="4242156"/>
            <a:ext cx="3135086" cy="109546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rPr>
              <a:t>After London (452k day trippers), Windsor (360k), Oxford (285k), Bath (253k), Brighton (221k), Cambridge (160k), Canterbury (146k) and Salisbury (140k) are the other cities/towns recording international day trippers in excess of 100k.</a:t>
            </a:r>
          </a:p>
          <a:p>
            <a:pPr marL="0" indent="0" algn="just">
              <a:buFont typeface="Arial"/>
              <a:buNone/>
            </a:pPr>
            <a:endParaRPr lang="en-GB" sz="1300" dirty="0" smtClean="0">
              <a:solidFill>
                <a:srgbClr val="120742"/>
              </a:solidFill>
            </a:endParaRPr>
          </a:p>
          <a:p>
            <a:pPr marL="0" indent="0" algn="just">
              <a:buFont typeface="Arial"/>
              <a:buNone/>
            </a:pPr>
            <a:r>
              <a:rPr lang="en-GB" sz="1300" b="1" i="1" dirty="0" smtClean="0">
                <a:solidFill>
                  <a:srgbClr val="120742"/>
                </a:solidFill>
              </a:rPr>
              <a:t>N.B.  Salisbury and Amesbury include day trippers visiting Stonehenge.</a:t>
            </a:r>
          </a:p>
        </p:txBody>
      </p:sp>
      <p:graphicFrame>
        <p:nvGraphicFramePr>
          <p:cNvPr id="20" name="Chart 19"/>
          <p:cNvGraphicFramePr/>
          <p:nvPr>
            <p:extLst>
              <p:ext uri="{D42A27DB-BD31-4B8C-83A1-F6EECF244321}">
                <p14:modId xmlns:p14="http://schemas.microsoft.com/office/powerpoint/2010/main" val="4072777576"/>
              </p:ext>
            </p:extLst>
          </p:nvPr>
        </p:nvGraphicFramePr>
        <p:xfrm>
          <a:off x="531451" y="1628493"/>
          <a:ext cx="1711797" cy="15612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hart 20"/>
          <p:cNvGraphicFramePr/>
          <p:nvPr>
            <p:extLst>
              <p:ext uri="{D42A27DB-BD31-4B8C-83A1-F6EECF244321}">
                <p14:modId xmlns:p14="http://schemas.microsoft.com/office/powerpoint/2010/main" val="2961376716"/>
              </p:ext>
            </p:extLst>
          </p:nvPr>
        </p:nvGraphicFramePr>
        <p:xfrm>
          <a:off x="2649658" y="1774782"/>
          <a:ext cx="1292595" cy="14149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p:cNvGraphicFramePr/>
          <p:nvPr>
            <p:extLst>
              <p:ext uri="{D42A27DB-BD31-4B8C-83A1-F6EECF244321}">
                <p14:modId xmlns:p14="http://schemas.microsoft.com/office/powerpoint/2010/main" val="653314188"/>
              </p:ext>
            </p:extLst>
          </p:nvPr>
        </p:nvGraphicFramePr>
        <p:xfrm>
          <a:off x="4522108" y="1942003"/>
          <a:ext cx="1154729" cy="12476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p:cNvGraphicFramePr/>
          <p:nvPr>
            <p:extLst>
              <p:ext uri="{D42A27DB-BD31-4B8C-83A1-F6EECF244321}">
                <p14:modId xmlns:p14="http://schemas.microsoft.com/office/powerpoint/2010/main" val="3732512431"/>
              </p:ext>
            </p:extLst>
          </p:nvPr>
        </p:nvGraphicFramePr>
        <p:xfrm>
          <a:off x="7024406" y="2142299"/>
          <a:ext cx="889116" cy="10474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625417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5"/>
          <p:cNvSpPr txBox="1">
            <a:spLocks/>
          </p:cNvSpPr>
          <p:nvPr/>
        </p:nvSpPr>
        <p:spPr>
          <a:xfrm>
            <a:off x="378821" y="5018853"/>
            <a:ext cx="8608425" cy="12031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solidFill>
                  <a:srgbClr val="120742"/>
                </a:solidFill>
              </a:rPr>
              <a:t>Liverpool attracts the highest number of international day trippers in the North West (69k), Stratford in the West Midlands (68k), York in Yorkshire (54k) and Alnwick in the North East (10k).  </a:t>
            </a:r>
          </a:p>
          <a:p>
            <a:pPr marL="0" indent="0" algn="just">
              <a:buNone/>
            </a:pPr>
            <a:endParaRPr lang="en-GB" sz="1300" dirty="0">
              <a:solidFill>
                <a:srgbClr val="120742"/>
              </a:solidFill>
            </a:endParaRPr>
          </a:p>
          <a:p>
            <a:pPr marL="0" indent="0" algn="just">
              <a:buNone/>
            </a:pPr>
            <a:r>
              <a:rPr lang="en-GB" sz="1300" b="1" i="1" dirty="0" smtClean="0">
                <a:solidFill>
                  <a:srgbClr val="120742"/>
                </a:solidFill>
              </a:rPr>
              <a:t>NB: Base sizes were too small to feature cities/towns in the East Midlands</a:t>
            </a:r>
          </a:p>
        </p:txBody>
      </p:sp>
      <p:sp>
        <p:nvSpPr>
          <p:cNvPr id="14" name="Text Placeholder 5"/>
          <p:cNvSpPr txBox="1">
            <a:spLocks/>
          </p:cNvSpPr>
          <p:nvPr/>
        </p:nvSpPr>
        <p:spPr>
          <a:xfrm>
            <a:off x="378821" y="1672561"/>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sp>
        <p:nvSpPr>
          <p:cNvPr id="16" name="Text Placeholder 6"/>
          <p:cNvSpPr>
            <a:spLocks noGrp="1"/>
          </p:cNvSpPr>
          <p:nvPr>
            <p:ph type="body" sz="quarter" idx="13"/>
          </p:nvPr>
        </p:nvSpPr>
        <p:spPr>
          <a:xfrm>
            <a:off x="685796" y="6396162"/>
            <a:ext cx="2440301" cy="274638"/>
          </a:xfrm>
        </p:spPr>
        <p:txBody>
          <a:bodyPr/>
          <a:lstStyle/>
          <a:p>
            <a:r>
              <a:rPr lang="en-GB" sz="1000" dirty="0" smtClean="0"/>
              <a:t>Day trip destinations</a:t>
            </a:r>
            <a:endParaRPr lang="en-GB" sz="1000" dirty="0"/>
          </a:p>
        </p:txBody>
      </p:sp>
      <p:graphicFrame>
        <p:nvGraphicFramePr>
          <p:cNvPr id="41" name="Table Placeholder 5"/>
          <p:cNvGraphicFramePr>
            <a:graphicFrameLocks/>
          </p:cNvGraphicFramePr>
          <p:nvPr>
            <p:extLst>
              <p:ext uri="{D42A27DB-BD31-4B8C-83A1-F6EECF244321}">
                <p14:modId xmlns:p14="http://schemas.microsoft.com/office/powerpoint/2010/main" val="3065760018"/>
              </p:ext>
            </p:extLst>
          </p:nvPr>
        </p:nvGraphicFramePr>
        <p:xfrm>
          <a:off x="453175" y="3380829"/>
          <a:ext cx="1392212" cy="891540"/>
        </p:xfrm>
        <a:graphic>
          <a:graphicData uri="http://schemas.openxmlformats.org/drawingml/2006/table">
            <a:tbl>
              <a:tblPr firstRow="1" bandRow="1">
                <a:tableStyleId>{5C22544A-7EE6-4342-B048-85BDC9FD1C3A}</a:tableStyleId>
              </a:tblPr>
              <a:tblGrid>
                <a:gridCol w="870800"/>
                <a:gridCol w="521412"/>
              </a:tblGrid>
              <a:tr h="119548">
                <a:tc>
                  <a:txBody>
                    <a:bodyPr/>
                    <a:lstStyle/>
                    <a:p>
                      <a:endParaRPr lang="en-GB" sz="1000" dirty="0"/>
                    </a:p>
                  </a:txBody>
                  <a:tcPr>
                    <a:solidFill>
                      <a:schemeClr val="bg1"/>
                    </a:solidFill>
                  </a:tcPr>
                </a:tc>
                <a:tc>
                  <a:txBody>
                    <a:bodyPr/>
                    <a:lstStyle/>
                    <a:p>
                      <a:pPr algn="ctr"/>
                      <a:endParaRPr lang="en-GB" sz="1000" i="1" dirty="0"/>
                    </a:p>
                  </a:txBody>
                  <a:tcPr>
                    <a:solidFill>
                      <a:schemeClr val="bg1"/>
                    </a:solidFill>
                  </a:tcPr>
                </a:tc>
              </a:tr>
              <a:tr h="152480">
                <a:tc>
                  <a:txBody>
                    <a:bodyPr/>
                    <a:lstStyle/>
                    <a:p>
                      <a:pPr marL="0" algn="l" defTabSz="457200" rtl="0" eaLnBrk="1" fontAlgn="b" latinLnBrk="0" hangingPunct="1"/>
                      <a:r>
                        <a:rPr lang="en-GB" sz="1000" b="1" i="0" u="none" strike="noStrike" kern="1200" dirty="0" smtClean="0">
                          <a:solidFill>
                            <a:schemeClr val="dk1"/>
                          </a:solidFill>
                          <a:effectLst/>
                          <a:latin typeface="+mn-lt"/>
                          <a:ea typeface="+mn-ea"/>
                          <a:cs typeface="+mn-cs"/>
                        </a:rPr>
                        <a:t> Liverpool</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chemeClr val="dk1"/>
                          </a:solidFill>
                          <a:effectLst/>
                          <a:latin typeface="+mn-lt"/>
                          <a:ea typeface="+mn-ea"/>
                          <a:cs typeface="+mn-cs"/>
                        </a:rPr>
                        <a:t>69k</a:t>
                      </a:r>
                      <a:endParaRPr lang="en-GB" sz="1000" b="1" i="1" u="none" strike="noStrike" kern="1200" dirty="0">
                        <a:solidFill>
                          <a:schemeClr val="dk1"/>
                        </a:solidFill>
                        <a:effectLst/>
                        <a:latin typeface="+mn-lt"/>
                        <a:ea typeface="+mn-ea"/>
                        <a:cs typeface="+mn-cs"/>
                      </a:endParaRPr>
                    </a:p>
                  </a:txBody>
                  <a:tcPr marL="9525" marR="9525" marT="9525" marB="0" anchor="b"/>
                </a:tc>
              </a:tr>
              <a:tr h="152480">
                <a:tc>
                  <a:txBody>
                    <a:bodyPr/>
                    <a:lstStyle/>
                    <a:p>
                      <a:pPr marL="0" algn="l" defTabSz="457200" rtl="0" eaLnBrk="1" fontAlgn="b" latinLnBrk="0" hangingPunct="1"/>
                      <a:r>
                        <a:rPr lang="en-GB" sz="1000" b="1" i="0" u="none" strike="noStrike" kern="1200" dirty="0" smtClean="0">
                          <a:solidFill>
                            <a:schemeClr val="dk1"/>
                          </a:solidFill>
                          <a:effectLst/>
                          <a:latin typeface="+mn-lt"/>
                          <a:ea typeface="+mn-ea"/>
                          <a:cs typeface="+mn-cs"/>
                        </a:rPr>
                        <a:t> Manchester</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chemeClr val="dk1"/>
                          </a:solidFill>
                          <a:effectLst/>
                          <a:latin typeface="+mn-lt"/>
                          <a:ea typeface="+mn-ea"/>
                          <a:cs typeface="+mn-cs"/>
                        </a:rPr>
                        <a:t>32k</a:t>
                      </a:r>
                      <a:endParaRPr lang="en-GB" sz="1000" b="1" i="1" u="none" strike="noStrike" kern="1200" dirty="0">
                        <a:solidFill>
                          <a:schemeClr val="dk1"/>
                        </a:solidFill>
                        <a:effectLst/>
                        <a:latin typeface="+mn-lt"/>
                        <a:ea typeface="+mn-ea"/>
                        <a:cs typeface="+mn-cs"/>
                      </a:endParaRPr>
                    </a:p>
                  </a:txBody>
                  <a:tcPr marL="9525" marR="9525" marT="9525" marB="0" anchor="b"/>
                </a:tc>
              </a:tr>
              <a:tr h="152480">
                <a:tc>
                  <a:txBody>
                    <a:bodyPr/>
                    <a:lstStyle/>
                    <a:p>
                      <a:r>
                        <a:rPr lang="en-GB" sz="1000" b="1" dirty="0" smtClean="0"/>
                        <a:t> Chester</a:t>
                      </a:r>
                      <a:endParaRPr lang="en-GB" sz="1000" b="1" dirty="0"/>
                    </a:p>
                  </a:txBody>
                  <a:tcPr marL="9525" marR="9525" marT="9525" marB="0" anchor="b"/>
                </a:tc>
                <a:tc>
                  <a:txBody>
                    <a:bodyPr/>
                    <a:lstStyle/>
                    <a:p>
                      <a:pPr algn="ctr"/>
                      <a:r>
                        <a:rPr lang="en-GB" sz="1000" b="1" i="1" dirty="0" smtClean="0"/>
                        <a:t>27k</a:t>
                      </a:r>
                      <a:endParaRPr lang="en-GB" sz="1000" b="1" i="1" dirty="0"/>
                    </a:p>
                  </a:txBody>
                  <a:tcPr marL="9525" marR="9525" marT="9525" marB="0" anchor="b"/>
                </a:tc>
              </a:tr>
              <a:tr h="140300">
                <a:tc>
                  <a:txBody>
                    <a:bodyPr/>
                    <a:lstStyle/>
                    <a:p>
                      <a:pPr marL="0" algn="l" defTabSz="457200" rtl="0" eaLnBrk="1" fontAlgn="b" latinLnBrk="0" hangingPunct="1"/>
                      <a:r>
                        <a:rPr lang="en-GB" sz="1000" b="1" i="0" u="none" strike="noStrike" kern="1200" dirty="0" smtClean="0">
                          <a:solidFill>
                            <a:schemeClr val="dk1"/>
                          </a:solidFill>
                          <a:effectLst/>
                          <a:latin typeface="+mn-lt"/>
                          <a:ea typeface="+mn-ea"/>
                          <a:cs typeface="+mn-cs"/>
                        </a:rPr>
                        <a:t> Blackpool</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chemeClr val="dk1"/>
                          </a:solidFill>
                          <a:effectLst/>
                          <a:latin typeface="+mn-lt"/>
                          <a:ea typeface="+mn-ea"/>
                          <a:cs typeface="+mn-cs"/>
                        </a:rPr>
                        <a:t>21k</a:t>
                      </a:r>
                      <a:endParaRPr lang="en-GB" sz="1000" b="1" i="1" u="none" strike="noStrike" kern="1200" dirty="0">
                        <a:solidFill>
                          <a:schemeClr val="dk1"/>
                        </a:solidFill>
                        <a:effectLst/>
                        <a:latin typeface="+mn-lt"/>
                        <a:ea typeface="+mn-ea"/>
                        <a:cs typeface="+mn-cs"/>
                      </a:endParaRPr>
                    </a:p>
                  </a:txBody>
                  <a:tcPr marL="9525" marR="9525" marT="9525" marB="0" anchor="b"/>
                </a:tc>
              </a:tr>
            </a:tbl>
          </a:graphicData>
        </a:graphic>
      </p:graphicFrame>
      <p:graphicFrame>
        <p:nvGraphicFramePr>
          <p:cNvPr id="43" name="Table Placeholder 5"/>
          <p:cNvGraphicFramePr>
            <a:graphicFrameLocks/>
          </p:cNvGraphicFramePr>
          <p:nvPr>
            <p:extLst>
              <p:ext uri="{D42A27DB-BD31-4B8C-83A1-F6EECF244321}">
                <p14:modId xmlns:p14="http://schemas.microsoft.com/office/powerpoint/2010/main" val="4257562344"/>
              </p:ext>
            </p:extLst>
          </p:nvPr>
        </p:nvGraphicFramePr>
        <p:xfrm>
          <a:off x="2171743" y="3380829"/>
          <a:ext cx="1392212" cy="729615"/>
        </p:xfrm>
        <a:graphic>
          <a:graphicData uri="http://schemas.openxmlformats.org/drawingml/2006/table">
            <a:tbl>
              <a:tblPr firstRow="1" bandRow="1">
                <a:tableStyleId>{5C22544A-7EE6-4342-B048-85BDC9FD1C3A}</a:tableStyleId>
              </a:tblPr>
              <a:tblGrid>
                <a:gridCol w="885782"/>
                <a:gridCol w="506430"/>
              </a:tblGrid>
              <a:tr h="119548">
                <a:tc>
                  <a:txBody>
                    <a:bodyPr/>
                    <a:lstStyle/>
                    <a:p>
                      <a:endParaRPr lang="en-GB" sz="1000" dirty="0"/>
                    </a:p>
                  </a:txBody>
                  <a:tcPr>
                    <a:solidFill>
                      <a:schemeClr val="bg1"/>
                    </a:solidFill>
                  </a:tcPr>
                </a:tc>
                <a:tc>
                  <a:txBody>
                    <a:bodyPr/>
                    <a:lstStyle/>
                    <a:p>
                      <a:pPr algn="ctr"/>
                      <a:endParaRPr lang="en-GB" sz="1000" i="1" dirty="0"/>
                    </a:p>
                  </a:txBody>
                  <a:tcPr>
                    <a:solidFill>
                      <a:schemeClr val="bg1"/>
                    </a:solidFill>
                  </a:tcPr>
                </a:tc>
              </a:tr>
              <a:tr h="152480">
                <a:tc>
                  <a:txBody>
                    <a:bodyPr/>
                    <a:lstStyle/>
                    <a:p>
                      <a:pPr marL="0" algn="l" defTabSz="457200" rtl="0" eaLnBrk="1" fontAlgn="b" latinLnBrk="0" hangingPunct="1"/>
                      <a:r>
                        <a:rPr lang="en-GB" sz="1000" b="1" i="0" u="none" strike="noStrike" kern="1200" dirty="0" smtClean="0">
                          <a:solidFill>
                            <a:schemeClr val="dk1"/>
                          </a:solidFill>
                          <a:effectLst/>
                          <a:latin typeface="+mn-lt"/>
                          <a:ea typeface="+mn-ea"/>
                          <a:cs typeface="+mn-cs"/>
                        </a:rPr>
                        <a:t> Stratford</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chemeClr val="dk1"/>
                          </a:solidFill>
                          <a:effectLst/>
                          <a:latin typeface="+mn-lt"/>
                          <a:ea typeface="+mn-ea"/>
                          <a:cs typeface="+mn-cs"/>
                        </a:rPr>
                        <a:t>68k</a:t>
                      </a:r>
                      <a:endParaRPr lang="en-GB" sz="1000" b="1" i="1" u="none" strike="noStrike" kern="1200" dirty="0">
                        <a:solidFill>
                          <a:schemeClr val="dk1"/>
                        </a:solidFill>
                        <a:effectLst/>
                        <a:latin typeface="+mn-lt"/>
                        <a:ea typeface="+mn-ea"/>
                        <a:cs typeface="+mn-cs"/>
                      </a:endParaRPr>
                    </a:p>
                  </a:txBody>
                  <a:tcPr marL="9525" marR="9525" marT="9525" marB="0" anchor="b"/>
                </a:tc>
              </a:tr>
              <a:tr h="152480">
                <a:tc>
                  <a:txBody>
                    <a:bodyPr/>
                    <a:lstStyle/>
                    <a:p>
                      <a:pPr marL="0" algn="l" defTabSz="457200" rtl="0" eaLnBrk="1" fontAlgn="b" latinLnBrk="0" hangingPunct="1"/>
                      <a:r>
                        <a:rPr lang="en-GB" sz="1000" b="1" i="0" u="none" strike="noStrike" kern="1200" dirty="0" smtClean="0">
                          <a:solidFill>
                            <a:schemeClr val="dk1"/>
                          </a:solidFill>
                          <a:effectLst/>
                          <a:latin typeface="+mn-lt"/>
                          <a:ea typeface="+mn-ea"/>
                          <a:cs typeface="+mn-cs"/>
                        </a:rPr>
                        <a:t> Birmingham</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chemeClr val="dk1"/>
                          </a:solidFill>
                          <a:effectLst/>
                          <a:latin typeface="+mn-lt"/>
                          <a:ea typeface="+mn-ea"/>
                          <a:cs typeface="+mn-cs"/>
                        </a:rPr>
                        <a:t>43k</a:t>
                      </a:r>
                      <a:endParaRPr lang="en-GB" sz="1000" b="1" i="1" u="none" strike="noStrike" kern="1200" dirty="0">
                        <a:solidFill>
                          <a:schemeClr val="dk1"/>
                        </a:solidFill>
                        <a:effectLst/>
                        <a:latin typeface="+mn-lt"/>
                        <a:ea typeface="+mn-ea"/>
                        <a:cs typeface="+mn-cs"/>
                      </a:endParaRPr>
                    </a:p>
                  </a:txBody>
                  <a:tcPr marL="9525" marR="9525" marT="9525" marB="0" anchor="b"/>
                </a:tc>
              </a:tr>
              <a:tr h="152480">
                <a:tc>
                  <a:txBody>
                    <a:bodyPr/>
                    <a:lstStyle/>
                    <a:p>
                      <a:pPr marL="0" algn="l" defTabSz="457200" rtl="0" eaLnBrk="1" fontAlgn="b" latinLnBrk="0" hangingPunct="1"/>
                      <a:r>
                        <a:rPr lang="en-GB" sz="1000" b="1" i="0" u="none" strike="noStrike" kern="1200" dirty="0">
                          <a:solidFill>
                            <a:schemeClr val="dk1"/>
                          </a:solidFill>
                          <a:effectLst/>
                          <a:latin typeface="+mn-lt"/>
                          <a:ea typeface="+mn-ea"/>
                          <a:cs typeface="+mn-cs"/>
                        </a:rPr>
                        <a:t> </a:t>
                      </a:r>
                      <a:r>
                        <a:rPr lang="en-GB" sz="1000" b="1" i="0" u="none" strike="noStrike" kern="1200" dirty="0" smtClean="0">
                          <a:solidFill>
                            <a:schemeClr val="dk1"/>
                          </a:solidFill>
                          <a:effectLst/>
                          <a:latin typeface="+mn-lt"/>
                          <a:ea typeface="+mn-ea"/>
                          <a:cs typeface="+mn-cs"/>
                        </a:rPr>
                        <a:t>Warwick</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chemeClr val="dk1"/>
                          </a:solidFill>
                          <a:effectLst/>
                          <a:latin typeface="+mn-lt"/>
                          <a:ea typeface="+mn-ea"/>
                          <a:cs typeface="+mn-cs"/>
                        </a:rPr>
                        <a:t>26k</a:t>
                      </a:r>
                      <a:endParaRPr lang="en-GB" sz="1000" b="1" i="1" u="none" strike="noStrike" kern="1200" dirty="0">
                        <a:solidFill>
                          <a:schemeClr val="dk1"/>
                        </a:solidFill>
                        <a:effectLst/>
                        <a:latin typeface="+mn-lt"/>
                        <a:ea typeface="+mn-ea"/>
                        <a:cs typeface="+mn-cs"/>
                      </a:endParaRPr>
                    </a:p>
                  </a:txBody>
                  <a:tcPr marL="9525" marR="9525" marT="9525" marB="0" anchor="b"/>
                </a:tc>
              </a:tr>
            </a:tbl>
          </a:graphicData>
        </a:graphic>
      </p:graphicFrame>
      <p:graphicFrame>
        <p:nvGraphicFramePr>
          <p:cNvPr id="44" name="Table Placeholder 5"/>
          <p:cNvGraphicFramePr>
            <a:graphicFrameLocks/>
          </p:cNvGraphicFramePr>
          <p:nvPr>
            <p:extLst>
              <p:ext uri="{D42A27DB-BD31-4B8C-83A1-F6EECF244321}">
                <p14:modId xmlns:p14="http://schemas.microsoft.com/office/powerpoint/2010/main" val="869594336"/>
              </p:ext>
            </p:extLst>
          </p:nvPr>
        </p:nvGraphicFramePr>
        <p:xfrm>
          <a:off x="3890311" y="3380829"/>
          <a:ext cx="1392212" cy="1053465"/>
        </p:xfrm>
        <a:graphic>
          <a:graphicData uri="http://schemas.openxmlformats.org/drawingml/2006/table">
            <a:tbl>
              <a:tblPr firstRow="1" bandRow="1">
                <a:tableStyleId>{5C22544A-7EE6-4342-B048-85BDC9FD1C3A}</a:tableStyleId>
              </a:tblPr>
              <a:tblGrid>
                <a:gridCol w="790719"/>
                <a:gridCol w="601493"/>
              </a:tblGrid>
              <a:tr h="119548">
                <a:tc>
                  <a:txBody>
                    <a:bodyPr/>
                    <a:lstStyle/>
                    <a:p>
                      <a:endParaRPr lang="en-GB" sz="1000" dirty="0"/>
                    </a:p>
                  </a:txBody>
                  <a:tcPr>
                    <a:solidFill>
                      <a:schemeClr val="bg1"/>
                    </a:solidFill>
                  </a:tcPr>
                </a:tc>
                <a:tc>
                  <a:txBody>
                    <a:bodyPr/>
                    <a:lstStyle/>
                    <a:p>
                      <a:pPr algn="ctr"/>
                      <a:endParaRPr lang="en-GB" sz="1000" i="1" dirty="0"/>
                    </a:p>
                  </a:txBody>
                  <a:tcPr>
                    <a:solidFill>
                      <a:schemeClr val="bg1"/>
                    </a:solidFill>
                  </a:tcPr>
                </a:tc>
              </a:tr>
              <a:tr h="152480">
                <a:tc>
                  <a:txBody>
                    <a:bodyPr/>
                    <a:lstStyle/>
                    <a:p>
                      <a:pPr marL="0" algn="l" defTabSz="457200" rtl="0" eaLnBrk="1" fontAlgn="b" latinLnBrk="0" hangingPunct="1"/>
                      <a:r>
                        <a:rPr lang="en-GB" sz="1000" b="1" i="0" u="none" strike="noStrike" kern="1200" dirty="0" smtClean="0">
                          <a:solidFill>
                            <a:schemeClr val="dk1"/>
                          </a:solidFill>
                          <a:effectLst/>
                          <a:latin typeface="+mn-lt"/>
                          <a:ea typeface="+mn-ea"/>
                          <a:cs typeface="+mn-cs"/>
                        </a:rPr>
                        <a:t> York</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chemeClr val="dk1"/>
                          </a:solidFill>
                          <a:effectLst/>
                          <a:latin typeface="+mn-lt"/>
                          <a:ea typeface="+mn-ea"/>
                          <a:cs typeface="+mn-cs"/>
                        </a:rPr>
                        <a:t>54k</a:t>
                      </a:r>
                      <a:endParaRPr lang="en-GB" sz="1000" b="1" i="1" u="none" strike="noStrike" kern="1200" dirty="0">
                        <a:solidFill>
                          <a:schemeClr val="dk1"/>
                        </a:solidFill>
                        <a:effectLst/>
                        <a:latin typeface="+mn-lt"/>
                        <a:ea typeface="+mn-ea"/>
                        <a:cs typeface="+mn-cs"/>
                      </a:endParaRPr>
                    </a:p>
                  </a:txBody>
                  <a:tcPr marL="9525" marR="9525" marT="9525" marB="0" anchor="b"/>
                </a:tc>
              </a:tr>
              <a:tr h="152480">
                <a:tc>
                  <a:txBody>
                    <a:bodyPr/>
                    <a:lstStyle/>
                    <a:p>
                      <a:pPr marL="0" algn="l" defTabSz="457200" rtl="0" eaLnBrk="1" fontAlgn="b" latinLnBrk="0" hangingPunct="1"/>
                      <a:r>
                        <a:rPr lang="en-GB" sz="1000" b="1" i="0" u="none" strike="noStrike" kern="1200" dirty="0" smtClean="0">
                          <a:solidFill>
                            <a:schemeClr val="dk1"/>
                          </a:solidFill>
                          <a:effectLst/>
                          <a:latin typeface="+mn-lt"/>
                          <a:ea typeface="+mn-ea"/>
                          <a:cs typeface="+mn-cs"/>
                        </a:rPr>
                        <a:t> Scarborough</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chemeClr val="dk1"/>
                          </a:solidFill>
                          <a:effectLst/>
                          <a:latin typeface="+mn-lt"/>
                          <a:ea typeface="+mn-ea"/>
                          <a:cs typeface="+mn-cs"/>
                        </a:rPr>
                        <a:t>17k</a:t>
                      </a:r>
                      <a:endParaRPr lang="en-GB" sz="1000" b="1" i="1" u="none" strike="noStrike" kern="1200" dirty="0">
                        <a:solidFill>
                          <a:schemeClr val="dk1"/>
                        </a:solidFill>
                        <a:effectLst/>
                        <a:latin typeface="+mn-lt"/>
                        <a:ea typeface="+mn-ea"/>
                        <a:cs typeface="+mn-cs"/>
                      </a:endParaRPr>
                    </a:p>
                  </a:txBody>
                  <a:tcPr marL="9525" marR="9525" marT="9525" marB="0" anchor="b"/>
                </a:tc>
              </a:tr>
              <a:tr h="152480">
                <a:tc>
                  <a:txBody>
                    <a:bodyPr/>
                    <a:lstStyle/>
                    <a:p>
                      <a:pPr marL="0" algn="l" defTabSz="457200" rtl="0" eaLnBrk="1" fontAlgn="b" latinLnBrk="0" hangingPunct="1"/>
                      <a:r>
                        <a:rPr lang="en-GB" sz="1000" b="1" i="0" u="none" strike="noStrike" kern="1200" dirty="0" smtClean="0">
                          <a:solidFill>
                            <a:schemeClr val="dk1"/>
                          </a:solidFill>
                          <a:effectLst/>
                          <a:latin typeface="+mn-lt"/>
                          <a:ea typeface="+mn-ea"/>
                          <a:cs typeface="+mn-cs"/>
                        </a:rPr>
                        <a:t> Whitby</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chemeClr val="dk1"/>
                          </a:solidFill>
                          <a:effectLst/>
                          <a:latin typeface="+mn-lt"/>
                          <a:ea typeface="+mn-ea"/>
                          <a:cs typeface="+mn-cs"/>
                        </a:rPr>
                        <a:t>13k</a:t>
                      </a:r>
                      <a:endParaRPr lang="en-GB" sz="1000" b="1" i="1" u="none" strike="noStrike" kern="1200" dirty="0">
                        <a:solidFill>
                          <a:schemeClr val="dk1"/>
                        </a:solidFill>
                        <a:effectLst/>
                        <a:latin typeface="+mn-lt"/>
                        <a:ea typeface="+mn-ea"/>
                        <a:cs typeface="+mn-cs"/>
                      </a:endParaRPr>
                    </a:p>
                  </a:txBody>
                  <a:tcPr marL="9525" marR="9525" marT="9525" marB="0" anchor="b"/>
                </a:tc>
              </a:tr>
              <a:tr h="140300">
                <a:tc>
                  <a:txBody>
                    <a:bodyPr/>
                    <a:lstStyle/>
                    <a:p>
                      <a:pPr marL="0" algn="l" defTabSz="457200" rtl="0" eaLnBrk="1" fontAlgn="b" latinLnBrk="0" hangingPunct="1"/>
                      <a:r>
                        <a:rPr lang="en-GB" sz="1000" b="1" i="0" u="none" strike="noStrike" kern="1200" dirty="0" smtClean="0">
                          <a:solidFill>
                            <a:schemeClr val="dk1"/>
                          </a:solidFill>
                          <a:effectLst/>
                          <a:latin typeface="+mn-lt"/>
                          <a:ea typeface="+mn-ea"/>
                          <a:cs typeface="+mn-cs"/>
                        </a:rPr>
                        <a:t> Leeds</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chemeClr val="dk1"/>
                          </a:solidFill>
                          <a:effectLst/>
                          <a:latin typeface="+mn-lt"/>
                          <a:ea typeface="+mn-ea"/>
                          <a:cs typeface="+mn-cs"/>
                        </a:rPr>
                        <a:t>11k</a:t>
                      </a:r>
                      <a:endParaRPr lang="en-GB" sz="1000" b="1" i="1" u="none" strike="noStrike" kern="1200" dirty="0">
                        <a:solidFill>
                          <a:schemeClr val="dk1"/>
                        </a:solidFill>
                        <a:effectLst/>
                        <a:latin typeface="+mn-lt"/>
                        <a:ea typeface="+mn-ea"/>
                        <a:cs typeface="+mn-cs"/>
                      </a:endParaRPr>
                    </a:p>
                  </a:txBody>
                  <a:tcPr marL="9525" marR="9525" marT="9525" marB="0" anchor="b"/>
                </a:tc>
              </a:tr>
              <a:tr h="140300">
                <a:tc>
                  <a:txBody>
                    <a:bodyPr/>
                    <a:lstStyle/>
                    <a:p>
                      <a:pPr marL="0" algn="l" defTabSz="457200" rtl="0" eaLnBrk="1" fontAlgn="b" latinLnBrk="0" hangingPunct="1"/>
                      <a:r>
                        <a:rPr lang="en-GB" sz="1000" b="1" i="0" u="none" strike="noStrike" kern="1200" dirty="0" smtClean="0">
                          <a:solidFill>
                            <a:schemeClr val="dk1"/>
                          </a:solidFill>
                          <a:effectLst/>
                          <a:latin typeface="+mn-lt"/>
                          <a:ea typeface="+mn-ea"/>
                          <a:cs typeface="+mn-cs"/>
                        </a:rPr>
                        <a:t> Harrogate</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chemeClr val="dk1"/>
                          </a:solidFill>
                          <a:effectLst/>
                          <a:latin typeface="+mn-lt"/>
                          <a:ea typeface="+mn-ea"/>
                          <a:cs typeface="+mn-cs"/>
                        </a:rPr>
                        <a:t>9k</a:t>
                      </a:r>
                      <a:endParaRPr lang="en-GB" sz="1000" b="1" i="1" u="none" strike="noStrike" kern="1200" dirty="0">
                        <a:solidFill>
                          <a:schemeClr val="dk1"/>
                        </a:solidFill>
                        <a:effectLst/>
                        <a:latin typeface="+mn-lt"/>
                        <a:ea typeface="+mn-ea"/>
                        <a:cs typeface="+mn-cs"/>
                      </a:endParaRPr>
                    </a:p>
                  </a:txBody>
                  <a:tcPr marL="9525" marR="9525" marT="9525" marB="0" anchor="b"/>
                </a:tc>
              </a:tr>
            </a:tbl>
          </a:graphicData>
        </a:graphic>
      </p:graphicFrame>
      <p:graphicFrame>
        <p:nvGraphicFramePr>
          <p:cNvPr id="46" name="Table Placeholder 5"/>
          <p:cNvGraphicFramePr>
            <a:graphicFrameLocks/>
          </p:cNvGraphicFramePr>
          <p:nvPr>
            <p:extLst>
              <p:ext uri="{D42A27DB-BD31-4B8C-83A1-F6EECF244321}">
                <p14:modId xmlns:p14="http://schemas.microsoft.com/office/powerpoint/2010/main" val="810127376"/>
              </p:ext>
            </p:extLst>
          </p:nvPr>
        </p:nvGraphicFramePr>
        <p:xfrm>
          <a:off x="7397720" y="3380829"/>
          <a:ext cx="1589526" cy="567690"/>
        </p:xfrm>
        <a:graphic>
          <a:graphicData uri="http://schemas.openxmlformats.org/drawingml/2006/table">
            <a:tbl>
              <a:tblPr firstRow="1" bandRow="1">
                <a:tableStyleId>{5C22544A-7EE6-4342-B048-85BDC9FD1C3A}</a:tableStyleId>
              </a:tblPr>
              <a:tblGrid>
                <a:gridCol w="1070005"/>
                <a:gridCol w="519521"/>
              </a:tblGrid>
              <a:tr h="119548">
                <a:tc>
                  <a:txBody>
                    <a:bodyPr/>
                    <a:lstStyle/>
                    <a:p>
                      <a:endParaRPr lang="en-GB" sz="1000" dirty="0"/>
                    </a:p>
                  </a:txBody>
                  <a:tcPr>
                    <a:solidFill>
                      <a:schemeClr val="bg1"/>
                    </a:solidFill>
                  </a:tcPr>
                </a:tc>
                <a:tc>
                  <a:txBody>
                    <a:bodyPr/>
                    <a:lstStyle/>
                    <a:p>
                      <a:pPr algn="ctr"/>
                      <a:endParaRPr lang="en-GB" sz="1000" i="1" dirty="0"/>
                    </a:p>
                  </a:txBody>
                  <a:tcPr>
                    <a:solidFill>
                      <a:schemeClr val="bg1"/>
                    </a:solidFill>
                  </a:tcPr>
                </a:tc>
              </a:tr>
              <a:tr h="152480">
                <a:tc>
                  <a:txBody>
                    <a:bodyPr/>
                    <a:lstStyle/>
                    <a:p>
                      <a:pPr marL="0" algn="l" defTabSz="457200" rtl="0" eaLnBrk="1" fontAlgn="b" latinLnBrk="0" hangingPunct="1"/>
                      <a:r>
                        <a:rPr lang="en-GB" sz="1000" b="1" i="0" u="none" strike="noStrike" kern="1200" dirty="0" smtClean="0">
                          <a:solidFill>
                            <a:schemeClr val="dk1"/>
                          </a:solidFill>
                          <a:effectLst/>
                          <a:latin typeface="+mn-lt"/>
                          <a:ea typeface="+mn-ea"/>
                          <a:cs typeface="+mn-cs"/>
                        </a:rPr>
                        <a:t> Alnwick</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chemeClr val="dk1"/>
                          </a:solidFill>
                          <a:effectLst/>
                          <a:latin typeface="+mn-lt"/>
                          <a:ea typeface="+mn-ea"/>
                          <a:cs typeface="+mn-cs"/>
                        </a:rPr>
                        <a:t>10k</a:t>
                      </a:r>
                      <a:endParaRPr lang="en-GB" sz="1000" b="1" i="1" u="none" strike="noStrike" kern="1200" dirty="0">
                        <a:solidFill>
                          <a:schemeClr val="dk1"/>
                        </a:solidFill>
                        <a:effectLst/>
                        <a:latin typeface="+mn-lt"/>
                        <a:ea typeface="+mn-ea"/>
                        <a:cs typeface="+mn-cs"/>
                      </a:endParaRPr>
                    </a:p>
                  </a:txBody>
                  <a:tcPr marL="9525" marR="9525" marT="9525" marB="0" anchor="b"/>
                </a:tc>
              </a:tr>
              <a:tr h="152480">
                <a:tc>
                  <a:txBody>
                    <a:bodyPr/>
                    <a:lstStyle/>
                    <a:p>
                      <a:pPr marL="0" algn="l" defTabSz="457200" rtl="0" eaLnBrk="1" fontAlgn="b" latinLnBrk="0" hangingPunct="1"/>
                      <a:r>
                        <a:rPr lang="en-GB" sz="1000" b="1" i="0" u="none" strike="noStrike" kern="1200" dirty="0" smtClean="0">
                          <a:solidFill>
                            <a:schemeClr val="dk1"/>
                          </a:solidFill>
                          <a:effectLst/>
                          <a:latin typeface="+mn-lt"/>
                          <a:ea typeface="+mn-ea"/>
                          <a:cs typeface="+mn-cs"/>
                        </a:rPr>
                        <a:t> Newcastle</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chemeClr val="dk1"/>
                          </a:solidFill>
                          <a:effectLst/>
                          <a:latin typeface="+mn-lt"/>
                          <a:ea typeface="+mn-ea"/>
                          <a:cs typeface="+mn-cs"/>
                        </a:rPr>
                        <a:t>8k</a:t>
                      </a:r>
                      <a:endParaRPr lang="en-GB" sz="1000" b="1" i="1" u="none" strike="noStrike" kern="1200" dirty="0">
                        <a:solidFill>
                          <a:schemeClr val="dk1"/>
                        </a:solidFill>
                        <a:effectLst/>
                        <a:latin typeface="+mn-lt"/>
                        <a:ea typeface="+mn-ea"/>
                        <a:cs typeface="+mn-cs"/>
                      </a:endParaRPr>
                    </a:p>
                  </a:txBody>
                  <a:tcPr marL="9525" marR="9525" marT="9525" marB="0" anchor="b"/>
                </a:tc>
              </a:tr>
            </a:tbl>
          </a:graphicData>
        </a:graphic>
      </p:graphicFrame>
      <p:sp>
        <p:nvSpPr>
          <p:cNvPr id="49" name="Down Arrow 48"/>
          <p:cNvSpPr/>
          <p:nvPr/>
        </p:nvSpPr>
        <p:spPr>
          <a:xfrm>
            <a:off x="824758" y="3264846"/>
            <a:ext cx="316809" cy="286767"/>
          </a:xfrm>
          <a:prstGeom prst="downArrow">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0" name="Down Arrow 49"/>
          <p:cNvSpPr/>
          <p:nvPr/>
        </p:nvSpPr>
        <p:spPr>
          <a:xfrm>
            <a:off x="2600933" y="3264846"/>
            <a:ext cx="316809" cy="286767"/>
          </a:xfrm>
          <a:prstGeom prst="downArrow">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1" name="Down Arrow 50"/>
          <p:cNvSpPr/>
          <p:nvPr/>
        </p:nvSpPr>
        <p:spPr>
          <a:xfrm>
            <a:off x="4377108" y="3264846"/>
            <a:ext cx="316809" cy="286767"/>
          </a:xfrm>
          <a:prstGeom prst="downArrow">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3" name="Down Arrow 52"/>
          <p:cNvSpPr/>
          <p:nvPr/>
        </p:nvSpPr>
        <p:spPr>
          <a:xfrm>
            <a:off x="7929457" y="3264846"/>
            <a:ext cx="316809" cy="286767"/>
          </a:xfrm>
          <a:prstGeom prst="downArrow">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8" name="Title 1"/>
          <p:cNvSpPr>
            <a:spLocks noGrp="1"/>
          </p:cNvSpPr>
          <p:nvPr>
            <p:ph type="title"/>
          </p:nvPr>
        </p:nvSpPr>
        <p:spPr>
          <a:xfrm>
            <a:off x="330201" y="872066"/>
            <a:ext cx="8813799" cy="558801"/>
          </a:xfrm>
        </p:spPr>
        <p:txBody>
          <a:bodyPr/>
          <a:lstStyle/>
          <a:p>
            <a:r>
              <a:rPr lang="en-GB" sz="2100" dirty="0"/>
              <a:t>Number of ‘day trippers’ VISITING regions and </a:t>
            </a:r>
            <a:r>
              <a:rPr lang="en-GB" sz="2100" dirty="0" smtClean="0"/>
              <a:t>cities/towns </a:t>
            </a:r>
            <a:r>
              <a:rPr lang="en-GB" sz="2100" dirty="0"/>
              <a:t>in England. </a:t>
            </a:r>
            <a:br>
              <a:rPr lang="en-GB" sz="2100" dirty="0"/>
            </a:br>
            <a:r>
              <a:rPr lang="en-GB" sz="2100" dirty="0" smtClean="0"/>
              <a:t>By bottom five regions </a:t>
            </a:r>
            <a:r>
              <a:rPr lang="en-GB" sz="2100" dirty="0"/>
              <a:t>visited</a:t>
            </a:r>
          </a:p>
        </p:txBody>
      </p:sp>
      <p:graphicFrame>
        <p:nvGraphicFramePr>
          <p:cNvPr id="36" name="Chart 35"/>
          <p:cNvGraphicFramePr/>
          <p:nvPr>
            <p:extLst>
              <p:ext uri="{D42A27DB-BD31-4B8C-83A1-F6EECF244321}">
                <p14:modId xmlns:p14="http://schemas.microsoft.com/office/powerpoint/2010/main" val="2058028249"/>
              </p:ext>
            </p:extLst>
          </p:nvPr>
        </p:nvGraphicFramePr>
        <p:xfrm>
          <a:off x="527433" y="2046561"/>
          <a:ext cx="914017" cy="11489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7" name="Chart 36"/>
          <p:cNvGraphicFramePr/>
          <p:nvPr>
            <p:extLst>
              <p:ext uri="{D42A27DB-BD31-4B8C-83A1-F6EECF244321}">
                <p14:modId xmlns:p14="http://schemas.microsoft.com/office/powerpoint/2010/main" val="634811855"/>
              </p:ext>
            </p:extLst>
          </p:nvPr>
        </p:nvGraphicFramePr>
        <p:xfrm>
          <a:off x="2305879" y="2100401"/>
          <a:ext cx="915239" cy="9896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Chart 37"/>
          <p:cNvGraphicFramePr/>
          <p:nvPr>
            <p:extLst>
              <p:ext uri="{D42A27DB-BD31-4B8C-83A1-F6EECF244321}">
                <p14:modId xmlns:p14="http://schemas.microsoft.com/office/powerpoint/2010/main" val="2144374399"/>
              </p:ext>
            </p:extLst>
          </p:nvPr>
        </p:nvGraphicFramePr>
        <p:xfrm>
          <a:off x="4122712" y="2176828"/>
          <a:ext cx="825599" cy="972778"/>
        </p:xfrm>
        <a:graphic>
          <a:graphicData uri="http://schemas.openxmlformats.org/drawingml/2006/chart">
            <c:chart xmlns:c="http://schemas.openxmlformats.org/drawingml/2006/chart" xmlns:r="http://schemas.openxmlformats.org/officeDocument/2006/relationships" r:id="rId4"/>
          </a:graphicData>
        </a:graphic>
      </p:graphicFrame>
      <p:grpSp>
        <p:nvGrpSpPr>
          <p:cNvPr id="39" name="Group 38"/>
          <p:cNvGrpSpPr/>
          <p:nvPr/>
        </p:nvGrpSpPr>
        <p:grpSpPr>
          <a:xfrm>
            <a:off x="5937144" y="2242990"/>
            <a:ext cx="738571" cy="775043"/>
            <a:chOff x="5773911" y="2120900"/>
            <a:chExt cx="738571" cy="775043"/>
          </a:xfrm>
        </p:grpSpPr>
        <p:graphicFrame>
          <p:nvGraphicFramePr>
            <p:cNvPr id="40" name="Chart 39"/>
            <p:cNvGraphicFramePr/>
            <p:nvPr>
              <p:extLst>
                <p:ext uri="{D42A27DB-BD31-4B8C-83A1-F6EECF244321}">
                  <p14:modId xmlns:p14="http://schemas.microsoft.com/office/powerpoint/2010/main" val="3406092732"/>
                </p:ext>
              </p:extLst>
            </p:nvPr>
          </p:nvGraphicFramePr>
          <p:xfrm>
            <a:off x="5773911" y="2120900"/>
            <a:ext cx="738571" cy="775043"/>
          </p:xfrm>
          <a:graphic>
            <a:graphicData uri="http://schemas.openxmlformats.org/drawingml/2006/chart">
              <c:chart xmlns:c="http://schemas.openxmlformats.org/drawingml/2006/chart" xmlns:r="http://schemas.openxmlformats.org/officeDocument/2006/relationships" r:id="rId5"/>
            </a:graphicData>
          </a:graphic>
        </p:graphicFrame>
        <p:sp>
          <p:nvSpPr>
            <p:cNvPr id="42" name="TextBox 1"/>
            <p:cNvSpPr txBox="1"/>
            <p:nvPr/>
          </p:nvSpPr>
          <p:spPr>
            <a:xfrm flipH="1">
              <a:off x="5831193" y="2302435"/>
              <a:ext cx="617361" cy="14883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800" b="1" dirty="0" smtClean="0">
                  <a:solidFill>
                    <a:schemeClr val="bg1"/>
                  </a:solidFill>
                </a:rPr>
                <a:t>EAST MIDS</a:t>
              </a:r>
              <a:br>
                <a:rPr lang="en-GB" sz="800" b="1" dirty="0" smtClean="0">
                  <a:solidFill>
                    <a:schemeClr val="bg1"/>
                  </a:solidFill>
                </a:rPr>
              </a:br>
              <a:r>
                <a:rPr lang="en-GB" sz="800" b="1" dirty="0" smtClean="0">
                  <a:solidFill>
                    <a:schemeClr val="bg1"/>
                  </a:solidFill>
                </a:rPr>
                <a:t>(63k)</a:t>
              </a:r>
              <a:endParaRPr lang="en-GB" sz="800" b="1" dirty="0">
                <a:solidFill>
                  <a:schemeClr val="bg1"/>
                </a:solidFill>
              </a:endParaRPr>
            </a:p>
          </p:txBody>
        </p:sp>
      </p:grpSp>
      <p:grpSp>
        <p:nvGrpSpPr>
          <p:cNvPr id="47" name="Group 46"/>
          <p:cNvGrpSpPr/>
          <p:nvPr/>
        </p:nvGrpSpPr>
        <p:grpSpPr>
          <a:xfrm>
            <a:off x="7804804" y="2481682"/>
            <a:ext cx="525745" cy="861565"/>
            <a:chOff x="7824988" y="2433638"/>
            <a:chExt cx="525745" cy="861565"/>
          </a:xfrm>
        </p:grpSpPr>
        <p:graphicFrame>
          <p:nvGraphicFramePr>
            <p:cNvPr id="48" name="Chart 47"/>
            <p:cNvGraphicFramePr/>
            <p:nvPr>
              <p:extLst>
                <p:ext uri="{D42A27DB-BD31-4B8C-83A1-F6EECF244321}">
                  <p14:modId xmlns:p14="http://schemas.microsoft.com/office/powerpoint/2010/main" val="2245630465"/>
                </p:ext>
              </p:extLst>
            </p:nvPr>
          </p:nvGraphicFramePr>
          <p:xfrm>
            <a:off x="7824988" y="2433638"/>
            <a:ext cx="525745" cy="590598"/>
          </p:xfrm>
          <a:graphic>
            <a:graphicData uri="http://schemas.openxmlformats.org/drawingml/2006/chart">
              <c:chart xmlns:c="http://schemas.openxmlformats.org/drawingml/2006/chart" xmlns:r="http://schemas.openxmlformats.org/officeDocument/2006/relationships" r:id="rId6"/>
            </a:graphicData>
          </a:graphic>
        </p:graphicFrame>
        <p:sp>
          <p:nvSpPr>
            <p:cNvPr id="55" name="TextBox 1"/>
            <p:cNvSpPr txBox="1"/>
            <p:nvPr/>
          </p:nvSpPr>
          <p:spPr>
            <a:xfrm>
              <a:off x="7851129" y="2574111"/>
              <a:ext cx="489512" cy="72109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800" b="1" dirty="0" smtClean="0">
                  <a:solidFill>
                    <a:schemeClr val="bg1"/>
                  </a:solidFill>
                </a:rPr>
                <a:t>N.EAST</a:t>
              </a:r>
              <a:br>
                <a:rPr lang="en-GB" sz="800" b="1" dirty="0" smtClean="0">
                  <a:solidFill>
                    <a:schemeClr val="bg1"/>
                  </a:solidFill>
                </a:rPr>
              </a:br>
              <a:r>
                <a:rPr lang="en-GB" sz="800" b="1" dirty="0" smtClean="0">
                  <a:solidFill>
                    <a:schemeClr val="bg1"/>
                  </a:solidFill>
                </a:rPr>
                <a:t>(44k)</a:t>
              </a:r>
              <a:endParaRPr lang="en-GB" sz="800" b="1" dirty="0">
                <a:solidFill>
                  <a:schemeClr val="bg1"/>
                </a:solidFill>
              </a:endParaRPr>
            </a:p>
          </p:txBody>
        </p:sp>
      </p:grpSp>
    </p:spTree>
    <p:extLst>
      <p:ext uri="{BB962C8B-B14F-4D97-AF65-F5344CB8AC3E}">
        <p14:creationId xmlns:p14="http://schemas.microsoft.com/office/powerpoint/2010/main" val="656867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1" y="872066"/>
            <a:ext cx="8813799" cy="558801"/>
          </a:xfrm>
        </p:spPr>
        <p:txBody>
          <a:bodyPr/>
          <a:lstStyle/>
          <a:p>
            <a:r>
              <a:rPr lang="en-GB" sz="2100" dirty="0"/>
              <a:t>Number of ‘day trippers’ VISITING regions and cities/towns in </a:t>
            </a:r>
            <a:r>
              <a:rPr lang="en-GB" sz="2100" dirty="0" smtClean="0"/>
              <a:t>Scotland/Wales. </a:t>
            </a:r>
            <a:endParaRPr lang="en-GB" sz="2100" dirty="0"/>
          </a:p>
        </p:txBody>
      </p:sp>
      <p:sp>
        <p:nvSpPr>
          <p:cNvPr id="13" name="Text Placeholder 5"/>
          <p:cNvSpPr txBox="1">
            <a:spLocks/>
          </p:cNvSpPr>
          <p:nvPr/>
        </p:nvSpPr>
        <p:spPr>
          <a:xfrm>
            <a:off x="378821" y="5018853"/>
            <a:ext cx="8608425" cy="12031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n-GB" sz="1300" dirty="0" smtClean="0">
              <a:solidFill>
                <a:srgbClr val="120742"/>
              </a:solidFill>
            </a:endParaRPr>
          </a:p>
        </p:txBody>
      </p:sp>
      <p:sp>
        <p:nvSpPr>
          <p:cNvPr id="14" name="Text Placeholder 5"/>
          <p:cNvSpPr txBox="1">
            <a:spLocks/>
          </p:cNvSpPr>
          <p:nvPr/>
        </p:nvSpPr>
        <p:spPr>
          <a:xfrm>
            <a:off x="378821" y="1672561"/>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sp>
        <p:nvSpPr>
          <p:cNvPr id="16" name="Text Placeholder 6"/>
          <p:cNvSpPr>
            <a:spLocks noGrp="1"/>
          </p:cNvSpPr>
          <p:nvPr>
            <p:ph type="body" sz="quarter" idx="13"/>
          </p:nvPr>
        </p:nvSpPr>
        <p:spPr>
          <a:xfrm>
            <a:off x="685796" y="6396162"/>
            <a:ext cx="2440301" cy="274638"/>
          </a:xfrm>
        </p:spPr>
        <p:txBody>
          <a:bodyPr/>
          <a:lstStyle/>
          <a:p>
            <a:r>
              <a:rPr lang="en-GB" sz="1000" dirty="0" smtClean="0"/>
              <a:t>Day trip destinations</a:t>
            </a:r>
            <a:endParaRPr lang="en-GB" sz="1000" dirty="0"/>
          </a:p>
        </p:txBody>
      </p:sp>
      <p:graphicFrame>
        <p:nvGraphicFramePr>
          <p:cNvPr id="29" name="Chart 28"/>
          <p:cNvGraphicFramePr/>
          <p:nvPr>
            <p:extLst>
              <p:ext uri="{D42A27DB-BD31-4B8C-83A1-F6EECF244321}">
                <p14:modId xmlns:p14="http://schemas.microsoft.com/office/powerpoint/2010/main" val="1741448097"/>
              </p:ext>
            </p:extLst>
          </p:nvPr>
        </p:nvGraphicFramePr>
        <p:xfrm>
          <a:off x="1852167" y="1760403"/>
          <a:ext cx="1270000" cy="14351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0" name="Chart 29"/>
          <p:cNvGraphicFramePr/>
          <p:nvPr>
            <p:extLst>
              <p:ext uri="{D42A27DB-BD31-4B8C-83A1-F6EECF244321}">
                <p14:modId xmlns:p14="http://schemas.microsoft.com/office/powerpoint/2010/main" val="2006300939"/>
              </p:ext>
            </p:extLst>
          </p:nvPr>
        </p:nvGraphicFramePr>
        <p:xfrm>
          <a:off x="5838206" y="2100401"/>
          <a:ext cx="915239" cy="9896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 name="Table Placeholder 5"/>
          <p:cNvGraphicFramePr>
            <a:graphicFrameLocks/>
          </p:cNvGraphicFramePr>
          <p:nvPr>
            <p:extLst>
              <p:ext uri="{D42A27DB-BD31-4B8C-83A1-F6EECF244321}">
                <p14:modId xmlns:p14="http://schemas.microsoft.com/office/powerpoint/2010/main" val="1103061965"/>
              </p:ext>
            </p:extLst>
          </p:nvPr>
        </p:nvGraphicFramePr>
        <p:xfrm>
          <a:off x="1414759" y="3195505"/>
          <a:ext cx="2109050" cy="2510790"/>
        </p:xfrm>
        <a:graphic>
          <a:graphicData uri="http://schemas.openxmlformats.org/drawingml/2006/table">
            <a:tbl>
              <a:tblPr firstRow="1" bandRow="1">
                <a:tableStyleId>{5C22544A-7EE6-4342-B048-85BDC9FD1C3A}</a:tableStyleId>
              </a:tblPr>
              <a:tblGrid>
                <a:gridCol w="1391314"/>
                <a:gridCol w="717736"/>
              </a:tblGrid>
              <a:tr h="119548">
                <a:tc>
                  <a:txBody>
                    <a:bodyPr/>
                    <a:lstStyle/>
                    <a:p>
                      <a:endParaRPr lang="en-GB" sz="1000" dirty="0"/>
                    </a:p>
                  </a:txBody>
                  <a:tcPr>
                    <a:solidFill>
                      <a:schemeClr val="bg1"/>
                    </a:solidFill>
                  </a:tcPr>
                </a:tc>
                <a:tc>
                  <a:txBody>
                    <a:bodyPr/>
                    <a:lstStyle/>
                    <a:p>
                      <a:pPr algn="ctr"/>
                      <a:endParaRPr lang="en-GB" sz="1000" i="1" dirty="0"/>
                    </a:p>
                  </a:txBody>
                  <a:tcPr>
                    <a:solidFill>
                      <a:schemeClr val="bg1"/>
                    </a:solidFill>
                  </a:tcPr>
                </a:tc>
              </a:tr>
              <a:tr h="152480">
                <a:tc>
                  <a:txBody>
                    <a:bodyPr/>
                    <a:lstStyle/>
                    <a:p>
                      <a:pPr marL="0" indent="0" algn="l" fontAlgn="b">
                        <a:buNone/>
                      </a:pPr>
                      <a:r>
                        <a:rPr lang="en-GB" sz="1000" b="1" i="0" u="none" strike="noStrike" dirty="0" smtClean="0">
                          <a:solidFill>
                            <a:srgbClr val="120742"/>
                          </a:solidFill>
                          <a:effectLst/>
                          <a:latin typeface="Calibri"/>
                        </a:rPr>
                        <a:t>Edinburgh</a:t>
                      </a:r>
                      <a:endParaRPr lang="en-GB" sz="1000" b="1" i="0" u="none" strike="noStrike" dirty="0">
                        <a:solidFill>
                          <a:srgbClr val="120742"/>
                        </a:solidFill>
                        <a:effectLst/>
                        <a:latin typeface="Calibri"/>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rgbClr val="120742"/>
                          </a:solidFill>
                          <a:effectLst/>
                          <a:latin typeface="+mn-lt"/>
                          <a:ea typeface="+mn-ea"/>
                          <a:cs typeface="+mn-cs"/>
                        </a:rPr>
                        <a:t>95k</a:t>
                      </a:r>
                      <a:endParaRPr lang="en-GB" sz="1000" b="1" i="1" u="none" strike="noStrike" kern="1200" dirty="0">
                        <a:solidFill>
                          <a:srgbClr val="120742"/>
                        </a:solidFill>
                        <a:effectLst/>
                        <a:latin typeface="+mn-lt"/>
                        <a:ea typeface="+mn-ea"/>
                        <a:cs typeface="+mn-cs"/>
                      </a:endParaRPr>
                    </a:p>
                  </a:txBody>
                  <a:tcPr marL="9525" marR="9525" marT="9525" marB="0" anchor="b"/>
                </a:tc>
              </a:tr>
              <a:tr h="152480">
                <a:tc>
                  <a:txBody>
                    <a:bodyPr/>
                    <a:lstStyle/>
                    <a:p>
                      <a:pPr marL="0" indent="0" algn="l" fontAlgn="b">
                        <a:buFont typeface="+mj-lt"/>
                        <a:buNone/>
                      </a:pPr>
                      <a:r>
                        <a:rPr lang="en-GB" sz="1000" b="1" i="0" u="none" strike="noStrike" dirty="0" smtClean="0">
                          <a:solidFill>
                            <a:srgbClr val="120742"/>
                          </a:solidFill>
                          <a:effectLst/>
                          <a:latin typeface="Calibri"/>
                        </a:rPr>
                        <a:t>Glasgow</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92k</a:t>
                      </a:r>
                      <a:endParaRPr lang="en-GB" sz="1000" b="1" i="1" u="none" strike="noStrike" dirty="0">
                        <a:solidFill>
                          <a:srgbClr val="120742"/>
                        </a:solidFill>
                        <a:effectLst/>
                        <a:latin typeface="Calibri"/>
                      </a:endParaRPr>
                    </a:p>
                  </a:txBody>
                  <a:tcPr marL="9525" marR="9525" marT="9525" marB="0" anchor="b"/>
                </a:tc>
              </a:tr>
              <a:tr h="152480">
                <a:tc>
                  <a:txBody>
                    <a:bodyPr/>
                    <a:lstStyle/>
                    <a:p>
                      <a:pPr marL="0" indent="0" algn="l" fontAlgn="b">
                        <a:buFont typeface="+mj-lt"/>
                        <a:buNone/>
                      </a:pPr>
                      <a:r>
                        <a:rPr lang="en-GB" sz="1000" b="1" i="0" u="none" strike="noStrike" dirty="0" smtClean="0">
                          <a:solidFill>
                            <a:srgbClr val="120742"/>
                          </a:solidFill>
                          <a:effectLst/>
                          <a:latin typeface="Calibri"/>
                        </a:rPr>
                        <a:t>St Andrews</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69k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l" fontAlgn="b">
                        <a:buFont typeface="+mj-lt"/>
                        <a:buNone/>
                      </a:pPr>
                      <a:r>
                        <a:rPr lang="en-GB" sz="1000" b="1" i="0" u="none" strike="noStrike" dirty="0" smtClean="0">
                          <a:solidFill>
                            <a:srgbClr val="120742"/>
                          </a:solidFill>
                          <a:effectLst/>
                          <a:latin typeface="Calibri"/>
                        </a:rPr>
                        <a:t>Stirling</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68k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l" fontAlgn="b">
                        <a:buFont typeface="+mj-lt"/>
                        <a:buNone/>
                      </a:pPr>
                      <a:r>
                        <a:rPr lang="en-GB" sz="1000" b="1" i="0" u="none" strike="noStrike" dirty="0" smtClean="0">
                          <a:solidFill>
                            <a:srgbClr val="120742"/>
                          </a:solidFill>
                          <a:effectLst/>
                          <a:latin typeface="Calibri"/>
                        </a:rPr>
                        <a:t>Inverness</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31k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l" fontAlgn="b">
                        <a:buFont typeface="+mj-lt"/>
                        <a:buNone/>
                      </a:pPr>
                      <a:r>
                        <a:rPr lang="en-GB" sz="1000" b="1" i="0" u="none" strike="noStrike" dirty="0" smtClean="0">
                          <a:solidFill>
                            <a:srgbClr val="120742"/>
                          </a:solidFill>
                          <a:effectLst/>
                          <a:latin typeface="Calibri"/>
                        </a:rPr>
                        <a:t>Perth</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27k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l" fontAlgn="b">
                        <a:buFont typeface="+mj-lt"/>
                        <a:buNone/>
                      </a:pPr>
                      <a:r>
                        <a:rPr lang="en-GB" sz="1000" b="1" i="0" u="none" strike="noStrike" dirty="0" smtClean="0">
                          <a:solidFill>
                            <a:srgbClr val="120742"/>
                          </a:solidFill>
                          <a:effectLst/>
                          <a:latin typeface="Calibri"/>
                        </a:rPr>
                        <a:t>North Berwick</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25k</a:t>
                      </a:r>
                      <a:endParaRPr lang="en-GB" sz="1000" b="1" i="1" u="none" strike="noStrike" dirty="0">
                        <a:solidFill>
                          <a:srgbClr val="120742"/>
                        </a:solidFill>
                        <a:effectLst/>
                        <a:latin typeface="Calibri"/>
                      </a:endParaRPr>
                    </a:p>
                  </a:txBody>
                  <a:tcPr marL="9525" marR="9525" marT="9525" marB="0" anchor="b"/>
                </a:tc>
              </a:tr>
              <a:tr h="140300">
                <a:tc>
                  <a:txBody>
                    <a:bodyPr/>
                    <a:lstStyle/>
                    <a:p>
                      <a:pPr marL="0" algn="l" defTabSz="457200" rtl="0" eaLnBrk="1" fontAlgn="b" latinLnBrk="0" hangingPunct="1"/>
                      <a:r>
                        <a:rPr lang="en-US" sz="1000" b="1" i="0" u="none" strike="noStrike" kern="1200" dirty="0" err="1" smtClean="0">
                          <a:solidFill>
                            <a:schemeClr val="dk1"/>
                          </a:solidFill>
                          <a:effectLst/>
                          <a:latin typeface="+mn-lt"/>
                          <a:ea typeface="+mn-ea"/>
                          <a:cs typeface="+mn-cs"/>
                        </a:rPr>
                        <a:t>Mallaig</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US" sz="1000" b="1" i="1" u="none" strike="noStrike" kern="1200" dirty="0" smtClean="0">
                          <a:solidFill>
                            <a:schemeClr val="dk1"/>
                          </a:solidFill>
                          <a:effectLst/>
                          <a:latin typeface="+mn-lt"/>
                          <a:ea typeface="+mn-ea"/>
                          <a:cs typeface="+mn-cs"/>
                        </a:rPr>
                        <a:t>23k</a:t>
                      </a:r>
                      <a:endParaRPr lang="en-GB" sz="1000" b="1" i="1" u="none" strike="noStrike" kern="1200" dirty="0">
                        <a:solidFill>
                          <a:schemeClr val="dk1"/>
                        </a:solidFill>
                        <a:effectLst/>
                        <a:latin typeface="+mn-lt"/>
                        <a:ea typeface="+mn-ea"/>
                        <a:cs typeface="+mn-cs"/>
                      </a:endParaRPr>
                    </a:p>
                  </a:txBody>
                  <a:tcPr marL="9525" marR="9525" marT="9525" marB="0" anchor="b"/>
                </a:tc>
              </a:tr>
              <a:tr h="140300">
                <a:tc>
                  <a:txBody>
                    <a:bodyPr/>
                    <a:lstStyle/>
                    <a:p>
                      <a:pPr marL="0" indent="0" algn="l" fontAlgn="b">
                        <a:buFont typeface="+mj-lt"/>
                        <a:buNone/>
                      </a:pPr>
                      <a:r>
                        <a:rPr lang="en-GB" sz="1000" b="1" i="0" u="none" strike="noStrike" dirty="0" smtClean="0">
                          <a:solidFill>
                            <a:srgbClr val="120742"/>
                          </a:solidFill>
                          <a:effectLst/>
                          <a:latin typeface="Calibri"/>
                        </a:rPr>
                        <a:t>Fort William</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23k</a:t>
                      </a:r>
                      <a:endParaRPr lang="en-GB" sz="1000" b="1" i="1" u="none" strike="noStrike" dirty="0">
                        <a:solidFill>
                          <a:srgbClr val="120742"/>
                        </a:solidFill>
                        <a:effectLst/>
                        <a:latin typeface="Calibri"/>
                      </a:endParaRPr>
                    </a:p>
                  </a:txBody>
                  <a:tcPr marL="9525" marR="9525" marT="9525" marB="0" anchor="b"/>
                </a:tc>
              </a:tr>
              <a:tr h="140300">
                <a:tc>
                  <a:txBody>
                    <a:bodyPr/>
                    <a:lstStyle/>
                    <a:p>
                      <a:pPr marL="0" algn="l" defTabSz="457200" rtl="0" eaLnBrk="1" fontAlgn="b" latinLnBrk="0" hangingPunct="1"/>
                      <a:r>
                        <a:rPr lang="en-US" sz="1000" b="1" i="0" u="none" strike="noStrike" kern="1200" dirty="0" smtClean="0">
                          <a:solidFill>
                            <a:schemeClr val="dk1"/>
                          </a:solidFill>
                          <a:effectLst/>
                          <a:latin typeface="+mn-lt"/>
                          <a:ea typeface="+mn-ea"/>
                          <a:cs typeface="+mn-cs"/>
                        </a:rPr>
                        <a:t>Glencoe</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US" sz="1000" b="1" i="1" u="none" strike="noStrike" kern="1200" dirty="0" smtClean="0">
                          <a:solidFill>
                            <a:schemeClr val="dk1"/>
                          </a:solidFill>
                          <a:effectLst/>
                          <a:latin typeface="+mn-lt"/>
                          <a:ea typeface="+mn-ea"/>
                          <a:cs typeface="+mn-cs"/>
                        </a:rPr>
                        <a:t>15k</a:t>
                      </a:r>
                      <a:endParaRPr lang="en-GB" sz="1000" b="1" i="1" u="none" strike="noStrike" kern="1200" dirty="0">
                        <a:solidFill>
                          <a:schemeClr val="dk1"/>
                        </a:solidFill>
                        <a:effectLst/>
                        <a:latin typeface="+mn-lt"/>
                        <a:ea typeface="+mn-ea"/>
                        <a:cs typeface="+mn-cs"/>
                      </a:endParaRPr>
                    </a:p>
                  </a:txBody>
                  <a:tcPr marL="9525" marR="9525" marT="9525" marB="0" anchor="b"/>
                </a:tc>
              </a:tr>
              <a:tr h="140300">
                <a:tc>
                  <a:txBody>
                    <a:bodyPr/>
                    <a:lstStyle/>
                    <a:p>
                      <a:pPr marL="0" indent="0" algn="l" fontAlgn="b">
                        <a:buFont typeface="+mj-lt"/>
                        <a:buNone/>
                      </a:pPr>
                      <a:r>
                        <a:rPr lang="en-GB" sz="1000" b="1" i="0" u="none" strike="noStrike" dirty="0" smtClean="0">
                          <a:solidFill>
                            <a:srgbClr val="120742"/>
                          </a:solidFill>
                          <a:effectLst/>
                          <a:latin typeface="Calibri"/>
                        </a:rPr>
                        <a:t>Pitlochry</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14k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l" fontAlgn="b">
                        <a:buFont typeface="+mj-lt"/>
                        <a:buNone/>
                      </a:pPr>
                      <a:r>
                        <a:rPr lang="en-GB" sz="1000" b="1" i="0" u="none" strike="noStrike" dirty="0" smtClean="0">
                          <a:solidFill>
                            <a:srgbClr val="120742"/>
                          </a:solidFill>
                          <a:effectLst/>
                          <a:latin typeface="Calibri"/>
                        </a:rPr>
                        <a:t>Dundee</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14k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l" fontAlgn="b">
                        <a:buFont typeface="+mj-lt"/>
                        <a:buNone/>
                      </a:pPr>
                      <a:r>
                        <a:rPr lang="en-GB" sz="1000" b="1" i="0" u="none" strike="noStrike" dirty="0" err="1" smtClean="0">
                          <a:solidFill>
                            <a:srgbClr val="120742"/>
                          </a:solidFill>
                          <a:effectLst/>
                          <a:latin typeface="Calibri"/>
                        </a:rPr>
                        <a:t>Aviemore</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14k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l" fontAlgn="b">
                        <a:buFont typeface="+mj-lt"/>
                        <a:buNone/>
                      </a:pPr>
                      <a:r>
                        <a:rPr lang="en-GB" sz="1000" b="1" i="0" u="none" strike="noStrike" dirty="0" smtClean="0">
                          <a:solidFill>
                            <a:srgbClr val="120742"/>
                          </a:solidFill>
                          <a:effectLst/>
                          <a:latin typeface="Calibri"/>
                        </a:rPr>
                        <a:t>Aberdeen</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11k</a:t>
                      </a:r>
                      <a:endParaRPr lang="en-GB" sz="1000" b="1" i="1" u="none" strike="noStrike" dirty="0">
                        <a:solidFill>
                          <a:srgbClr val="120742"/>
                        </a:solidFill>
                        <a:effectLst/>
                        <a:latin typeface="Calibri"/>
                      </a:endParaRPr>
                    </a:p>
                  </a:txBody>
                  <a:tcPr marL="9525" marR="9525" marT="9525" marB="0" anchor="b"/>
                </a:tc>
              </a:tr>
            </a:tbl>
          </a:graphicData>
        </a:graphic>
      </p:graphicFrame>
      <p:graphicFrame>
        <p:nvGraphicFramePr>
          <p:cNvPr id="43" name="Table Placeholder 5"/>
          <p:cNvGraphicFramePr>
            <a:graphicFrameLocks/>
          </p:cNvGraphicFramePr>
          <p:nvPr>
            <p:extLst>
              <p:ext uri="{D42A27DB-BD31-4B8C-83A1-F6EECF244321}">
                <p14:modId xmlns:p14="http://schemas.microsoft.com/office/powerpoint/2010/main" val="1553401371"/>
              </p:ext>
            </p:extLst>
          </p:nvPr>
        </p:nvGraphicFramePr>
        <p:xfrm>
          <a:off x="5246450" y="3380829"/>
          <a:ext cx="2398695" cy="729615"/>
        </p:xfrm>
        <a:graphic>
          <a:graphicData uri="http://schemas.openxmlformats.org/drawingml/2006/table">
            <a:tbl>
              <a:tblPr firstRow="1" bandRow="1">
                <a:tableStyleId>{5C22544A-7EE6-4342-B048-85BDC9FD1C3A}</a:tableStyleId>
              </a:tblPr>
              <a:tblGrid>
                <a:gridCol w="1526147"/>
                <a:gridCol w="872548"/>
              </a:tblGrid>
              <a:tr h="119548">
                <a:tc>
                  <a:txBody>
                    <a:bodyPr/>
                    <a:lstStyle/>
                    <a:p>
                      <a:endParaRPr lang="en-GB" sz="1000" dirty="0"/>
                    </a:p>
                  </a:txBody>
                  <a:tcPr>
                    <a:solidFill>
                      <a:schemeClr val="bg1"/>
                    </a:solidFill>
                  </a:tcPr>
                </a:tc>
                <a:tc>
                  <a:txBody>
                    <a:bodyPr/>
                    <a:lstStyle/>
                    <a:p>
                      <a:pPr algn="ctr"/>
                      <a:endParaRPr lang="en-GB" sz="1000" i="1" dirty="0"/>
                    </a:p>
                  </a:txBody>
                  <a:tcPr>
                    <a:solidFill>
                      <a:schemeClr val="bg1"/>
                    </a:solidFill>
                  </a:tcPr>
                </a:tc>
              </a:tr>
              <a:tr h="152480">
                <a:tc>
                  <a:txBody>
                    <a:bodyPr/>
                    <a:lstStyle/>
                    <a:p>
                      <a:pPr marL="0" indent="0" algn="l" fontAlgn="b">
                        <a:buNone/>
                      </a:pPr>
                      <a:r>
                        <a:rPr lang="en-GB" sz="1000" b="1" i="0" u="none" strike="noStrike" dirty="0" smtClean="0">
                          <a:solidFill>
                            <a:srgbClr val="120742"/>
                          </a:solidFill>
                          <a:effectLst/>
                          <a:latin typeface="Calibri"/>
                        </a:rPr>
                        <a:t>Cardiff </a:t>
                      </a:r>
                      <a:endParaRPr lang="en-GB" sz="1000" b="1" i="0" u="none" strike="noStrike" dirty="0">
                        <a:solidFill>
                          <a:srgbClr val="120742"/>
                        </a:solidFill>
                        <a:effectLst/>
                        <a:latin typeface="Calibri"/>
                      </a:endParaRPr>
                    </a:p>
                  </a:txBody>
                  <a:tcPr marL="9525" marR="9525" marT="9525" marB="0" anchor="b"/>
                </a:tc>
                <a:tc>
                  <a:txBody>
                    <a:bodyPr/>
                    <a:lstStyle/>
                    <a:p>
                      <a:pPr marL="0" algn="ctr" defTabSz="457200" rtl="0" eaLnBrk="1" fontAlgn="b" latinLnBrk="0" hangingPunct="1"/>
                      <a:r>
                        <a:rPr lang="en-GB" sz="1000" b="1" i="1" u="none" strike="noStrike" kern="1200" dirty="0" smtClean="0">
                          <a:solidFill>
                            <a:srgbClr val="120742"/>
                          </a:solidFill>
                          <a:effectLst/>
                          <a:latin typeface="+mn-lt"/>
                          <a:ea typeface="+mn-ea"/>
                          <a:cs typeface="+mn-cs"/>
                        </a:rPr>
                        <a:t>53k</a:t>
                      </a:r>
                      <a:endParaRPr lang="en-GB" sz="1000" b="1" i="1" u="none" strike="noStrike" kern="1200" dirty="0">
                        <a:solidFill>
                          <a:srgbClr val="120742"/>
                        </a:solidFill>
                        <a:effectLst/>
                        <a:latin typeface="+mn-lt"/>
                        <a:ea typeface="+mn-ea"/>
                        <a:cs typeface="+mn-cs"/>
                      </a:endParaRPr>
                    </a:p>
                  </a:txBody>
                  <a:tcPr marL="9525" marR="9525" marT="9525" marB="0" anchor="b"/>
                </a:tc>
              </a:tr>
              <a:tr h="152480">
                <a:tc>
                  <a:txBody>
                    <a:bodyPr/>
                    <a:lstStyle/>
                    <a:p>
                      <a:pPr marL="0" indent="0" algn="l" fontAlgn="b">
                        <a:buFont typeface="+mj-lt"/>
                        <a:buNone/>
                      </a:pPr>
                      <a:r>
                        <a:rPr lang="en-GB" sz="1000" b="1" i="0" u="none" strike="noStrike" dirty="0" smtClean="0">
                          <a:solidFill>
                            <a:srgbClr val="120742"/>
                          </a:solidFill>
                          <a:effectLst/>
                          <a:latin typeface="Calibri"/>
                        </a:rPr>
                        <a:t>Conwy</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15k</a:t>
                      </a:r>
                      <a:endParaRPr lang="en-GB" sz="1000" b="1" i="1" u="none" strike="noStrike" dirty="0">
                        <a:solidFill>
                          <a:srgbClr val="120742"/>
                        </a:solidFill>
                        <a:effectLst/>
                        <a:latin typeface="Calibri"/>
                      </a:endParaRPr>
                    </a:p>
                  </a:txBody>
                  <a:tcPr marL="9525" marR="9525" marT="9525" marB="0" anchor="b"/>
                </a:tc>
              </a:tr>
              <a:tr h="140300">
                <a:tc>
                  <a:txBody>
                    <a:bodyPr/>
                    <a:lstStyle/>
                    <a:p>
                      <a:pPr marL="0" indent="0" algn="l" fontAlgn="b">
                        <a:buFont typeface="+mj-lt"/>
                        <a:buNone/>
                      </a:pPr>
                      <a:r>
                        <a:rPr lang="en-GB" sz="1000" b="1" i="0" u="none" strike="noStrike" dirty="0" smtClean="0">
                          <a:solidFill>
                            <a:srgbClr val="120742"/>
                          </a:solidFill>
                          <a:effectLst/>
                          <a:latin typeface="Calibri"/>
                        </a:rPr>
                        <a:t>Tenby</a:t>
                      </a:r>
                      <a:endParaRPr lang="en-GB" sz="1000" b="1" i="0" u="none" strike="noStrike" dirty="0">
                        <a:solidFill>
                          <a:srgbClr val="120742"/>
                        </a:solidFill>
                        <a:effectLst/>
                        <a:latin typeface="Calibri"/>
                      </a:endParaRPr>
                    </a:p>
                  </a:txBody>
                  <a:tcPr marL="9525" marR="9525" marT="9525" marB="0" anchor="b"/>
                </a:tc>
                <a:tc>
                  <a:txBody>
                    <a:bodyPr/>
                    <a:lstStyle/>
                    <a:p>
                      <a:pPr algn="ctr" fontAlgn="b"/>
                      <a:r>
                        <a:rPr lang="en-GB" sz="1000" b="1" i="1" u="none" strike="noStrike" dirty="0" smtClean="0">
                          <a:solidFill>
                            <a:srgbClr val="120742"/>
                          </a:solidFill>
                          <a:effectLst/>
                          <a:latin typeface="Calibri"/>
                        </a:rPr>
                        <a:t>12k</a:t>
                      </a:r>
                      <a:endParaRPr lang="en-GB" sz="1000" b="1" i="1" u="none" strike="noStrike" dirty="0">
                        <a:solidFill>
                          <a:srgbClr val="120742"/>
                        </a:solidFill>
                        <a:effectLst/>
                        <a:latin typeface="Calibri"/>
                      </a:endParaRPr>
                    </a:p>
                  </a:txBody>
                  <a:tcPr marL="9525" marR="9525" marT="9525" marB="0" anchor="b"/>
                </a:tc>
              </a:tr>
            </a:tbl>
          </a:graphicData>
        </a:graphic>
      </p:graphicFrame>
      <p:sp>
        <p:nvSpPr>
          <p:cNvPr id="49" name="Down Arrow 48"/>
          <p:cNvSpPr/>
          <p:nvPr/>
        </p:nvSpPr>
        <p:spPr>
          <a:xfrm>
            <a:off x="2328762" y="3121462"/>
            <a:ext cx="316809" cy="286767"/>
          </a:xfrm>
          <a:prstGeom prst="downArrow">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0" name="Down Arrow 49"/>
          <p:cNvSpPr/>
          <p:nvPr/>
        </p:nvSpPr>
        <p:spPr>
          <a:xfrm>
            <a:off x="6137421" y="3180220"/>
            <a:ext cx="316809" cy="286767"/>
          </a:xfrm>
          <a:prstGeom prst="downArrow">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Text Placeholder 5"/>
          <p:cNvSpPr txBox="1">
            <a:spLocks/>
          </p:cNvSpPr>
          <p:nvPr/>
        </p:nvSpPr>
        <p:spPr>
          <a:xfrm>
            <a:off x="378821" y="5824069"/>
            <a:ext cx="8393323" cy="79063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solidFill>
                  <a:srgbClr val="120742"/>
                </a:solidFill>
              </a:rPr>
              <a:t>Edinburgh (95k) and Glasgow (92k) are the most popular cities for day trippers in Scotland. In Wales, Cardiff (53k) attracts the most day trippers.</a:t>
            </a:r>
          </a:p>
          <a:p>
            <a:pPr marL="0" indent="0" algn="just">
              <a:buNone/>
            </a:pPr>
            <a:endParaRPr lang="en-GB" sz="1300" dirty="0">
              <a:solidFill>
                <a:srgbClr val="120742"/>
              </a:solidFill>
            </a:endParaRPr>
          </a:p>
        </p:txBody>
      </p:sp>
    </p:spTree>
    <p:extLst>
      <p:ext uri="{BB962C8B-B14F-4D97-AF65-F5344CB8AC3E}">
        <p14:creationId xmlns:p14="http://schemas.microsoft.com/office/powerpoint/2010/main" val="19138393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745" y="737806"/>
            <a:ext cx="9144000" cy="558801"/>
          </a:xfrm>
        </p:spPr>
        <p:txBody>
          <a:bodyPr/>
          <a:lstStyle/>
          <a:p>
            <a:r>
              <a:rPr lang="en-GB" sz="2100" dirty="0" smtClean="0"/>
              <a:t>Which regions are ‘day trippers’ who visit each CITY / TOWN staying in</a:t>
            </a:r>
            <a:br>
              <a:rPr lang="en-GB" sz="2100" dirty="0" smtClean="0"/>
            </a:br>
            <a:r>
              <a:rPr lang="en-GB" sz="2100" dirty="0" smtClean="0"/>
              <a:t>overnight?  Top Destinations </a:t>
            </a:r>
            <a:endParaRPr lang="en-GB" sz="2100" dirty="0"/>
          </a:p>
        </p:txBody>
      </p:sp>
      <p:graphicFrame>
        <p:nvGraphicFramePr>
          <p:cNvPr id="6" name="Table Placeholder 5"/>
          <p:cNvGraphicFramePr>
            <a:graphicFrameLocks noGrp="1"/>
          </p:cNvGraphicFramePr>
          <p:nvPr>
            <p:ph type="tbl" sz="quarter" idx="10"/>
            <p:extLst>
              <p:ext uri="{D42A27DB-BD31-4B8C-83A1-F6EECF244321}">
                <p14:modId xmlns:p14="http://schemas.microsoft.com/office/powerpoint/2010/main" val="30887580"/>
              </p:ext>
            </p:extLst>
          </p:nvPr>
        </p:nvGraphicFramePr>
        <p:xfrm>
          <a:off x="247745" y="1631523"/>
          <a:ext cx="8801000" cy="3840694"/>
        </p:xfrm>
        <a:graphic>
          <a:graphicData uri="http://schemas.openxmlformats.org/drawingml/2006/table">
            <a:tbl>
              <a:tblPr firstRow="1" bandRow="1">
                <a:tableStyleId>{5C22544A-7EE6-4342-B048-85BDC9FD1C3A}</a:tableStyleId>
              </a:tblPr>
              <a:tblGrid>
                <a:gridCol w="694910"/>
                <a:gridCol w="258474"/>
                <a:gridCol w="326984"/>
                <a:gridCol w="326984"/>
                <a:gridCol w="326984"/>
                <a:gridCol w="326984"/>
                <a:gridCol w="326984"/>
                <a:gridCol w="326984"/>
                <a:gridCol w="326984"/>
                <a:gridCol w="326984"/>
                <a:gridCol w="326984"/>
                <a:gridCol w="326984"/>
                <a:gridCol w="326984"/>
                <a:gridCol w="326984"/>
                <a:gridCol w="326984"/>
                <a:gridCol w="326984"/>
                <a:gridCol w="326984"/>
                <a:gridCol w="326984"/>
                <a:gridCol w="326984"/>
                <a:gridCol w="326984"/>
                <a:gridCol w="326984"/>
                <a:gridCol w="326984"/>
                <a:gridCol w="326984"/>
                <a:gridCol w="326984"/>
                <a:gridCol w="326984"/>
                <a:gridCol w="326984"/>
              </a:tblGrid>
              <a:tr h="452887">
                <a:tc gridSpan="2">
                  <a:txBody>
                    <a:bodyPr/>
                    <a:lstStyle/>
                    <a:p>
                      <a:r>
                        <a:rPr lang="en-GB" sz="1000" dirty="0" smtClean="0"/>
                        <a:t>All Day Trippers</a:t>
                      </a:r>
                      <a:br>
                        <a:rPr lang="en-GB" sz="1000" dirty="0" smtClean="0"/>
                      </a:br>
                      <a:r>
                        <a:rPr lang="en-GB" sz="1000" dirty="0" smtClean="0"/>
                        <a:t>(000s)</a:t>
                      </a:r>
                      <a:endParaRPr lang="en-GB" sz="1000" dirty="0"/>
                    </a:p>
                  </a:txBody>
                  <a:tcPr marL="72000" marR="72000"/>
                </a:tc>
                <a:tc hMerge="1">
                  <a:txBody>
                    <a:bodyPr/>
                    <a:lstStyle/>
                    <a:p>
                      <a:endParaRPr lang="en-GB"/>
                    </a:p>
                  </a:txBody>
                  <a:tcPr/>
                </a:tc>
                <a:tc gridSpan="2">
                  <a:txBody>
                    <a:bodyPr/>
                    <a:lstStyle/>
                    <a:p>
                      <a:pPr algn="ctr"/>
                      <a:r>
                        <a:rPr lang="en-GB" sz="1000" i="0" dirty="0" smtClean="0"/>
                        <a:t>London</a:t>
                      </a:r>
                      <a:endParaRPr lang="en-GB" sz="1000" i="0" dirty="0"/>
                    </a:p>
                  </a:txBody>
                  <a:tcPr marL="72000" marR="72000">
                    <a:lnR w="12700" cap="flat" cmpd="sng" algn="ctr">
                      <a:solidFill>
                        <a:schemeClr val="bg1"/>
                      </a:solidFill>
                      <a:prstDash val="solid"/>
                      <a:round/>
                      <a:headEnd type="none" w="med" len="med"/>
                      <a:tailEnd type="none" w="med" len="med"/>
                    </a:lnR>
                  </a:tcPr>
                </a:tc>
                <a:tc hMerge="1">
                  <a:txBody>
                    <a:bodyPr/>
                    <a:lstStyle/>
                    <a:p>
                      <a:endParaRPr lang="en-GB"/>
                    </a:p>
                  </a:txBody>
                  <a:tcPr/>
                </a:tc>
                <a:tc gridSpan="2">
                  <a:txBody>
                    <a:bodyPr/>
                    <a:lstStyle/>
                    <a:p>
                      <a:pPr algn="ctr"/>
                      <a:r>
                        <a:rPr lang="en-GB" sz="1000" i="0" dirty="0" smtClean="0"/>
                        <a:t>South East</a:t>
                      </a:r>
                      <a:endParaRPr lang="en-GB" sz="1000" i="0" dirty="0"/>
                    </a:p>
                  </a:txBody>
                  <a:tcPr marL="72000" marR="72000">
                    <a:lnL w="12700" cap="flat" cmpd="sng" algn="ctr">
                      <a:solidFill>
                        <a:schemeClr val="bg1"/>
                      </a:solidFill>
                      <a:prstDash val="solid"/>
                      <a:round/>
                      <a:headEnd type="none" w="med" len="med"/>
                      <a:tailEnd type="none" w="med" len="med"/>
                    </a:lnL>
                  </a:tcPr>
                </a:tc>
                <a:tc hMerge="1">
                  <a:txBody>
                    <a:bodyPr/>
                    <a:lstStyle/>
                    <a:p>
                      <a:pPr algn="ctr"/>
                      <a:endParaRPr lang="en-GB" sz="1000" i="0" dirty="0"/>
                    </a:p>
                  </a:txBody>
                  <a:tcPr/>
                </a:tc>
                <a:tc gridSpan="2">
                  <a:txBody>
                    <a:bodyPr/>
                    <a:lstStyle/>
                    <a:p>
                      <a:pPr algn="ctr"/>
                      <a:r>
                        <a:rPr lang="en-GB" sz="1000" i="0" dirty="0" smtClean="0"/>
                        <a:t>South West</a:t>
                      </a:r>
                      <a:endParaRPr lang="en-GB" sz="1000" i="0" dirty="0"/>
                    </a:p>
                  </a:txBody>
                  <a:tcPr marL="72000" marR="72000"/>
                </a:tc>
                <a:tc hMerge="1">
                  <a:txBody>
                    <a:bodyPr/>
                    <a:lstStyle/>
                    <a:p>
                      <a:pPr algn="ctr"/>
                      <a:endParaRPr lang="en-GB" sz="1000" i="0" dirty="0"/>
                    </a:p>
                  </a:txBody>
                  <a:tcPr/>
                </a:tc>
                <a:tc gridSpan="2">
                  <a:txBody>
                    <a:bodyPr/>
                    <a:lstStyle/>
                    <a:p>
                      <a:pPr algn="ctr"/>
                      <a:r>
                        <a:rPr lang="en-GB" sz="1000" i="0" dirty="0" smtClean="0"/>
                        <a:t>North West</a:t>
                      </a:r>
                      <a:endParaRPr lang="en-GB" sz="1000" i="0" dirty="0"/>
                    </a:p>
                  </a:txBody>
                  <a:tcPr marL="72000" marR="72000"/>
                </a:tc>
                <a:tc hMerge="1">
                  <a:txBody>
                    <a:bodyPr/>
                    <a:lstStyle/>
                    <a:p>
                      <a:pPr algn="ctr"/>
                      <a:endParaRPr lang="en-GB" sz="1000" i="0" dirty="0"/>
                    </a:p>
                  </a:txBody>
                  <a:tcPr/>
                </a:tc>
                <a:tc gridSpan="2">
                  <a:txBody>
                    <a:bodyPr/>
                    <a:lstStyle/>
                    <a:p>
                      <a:pPr algn="ctr"/>
                      <a:r>
                        <a:rPr lang="en-GB" sz="1000" i="0" dirty="0" smtClean="0"/>
                        <a:t>East</a:t>
                      </a:r>
                      <a:endParaRPr lang="en-GB" sz="1000" i="0" dirty="0"/>
                    </a:p>
                  </a:txBody>
                  <a:tcPr marL="72000" marR="72000"/>
                </a:tc>
                <a:tc hMerge="1">
                  <a:txBody>
                    <a:bodyPr/>
                    <a:lstStyle/>
                    <a:p>
                      <a:pPr algn="ctr"/>
                      <a:endParaRPr lang="en-GB" sz="1000" i="0" dirty="0"/>
                    </a:p>
                  </a:txBody>
                  <a:tcPr/>
                </a:tc>
                <a:tc gridSpan="2">
                  <a:txBody>
                    <a:bodyPr/>
                    <a:lstStyle/>
                    <a:p>
                      <a:pPr algn="ctr"/>
                      <a:r>
                        <a:rPr lang="en-GB" sz="1000" i="0" dirty="0" smtClean="0"/>
                        <a:t>West Midlands</a:t>
                      </a:r>
                      <a:endParaRPr lang="en-GB" sz="1000" i="0" dirty="0"/>
                    </a:p>
                  </a:txBody>
                  <a:tcPr marL="72000" marR="72000"/>
                </a:tc>
                <a:tc hMerge="1">
                  <a:txBody>
                    <a:bodyPr/>
                    <a:lstStyle/>
                    <a:p>
                      <a:pPr algn="ctr"/>
                      <a:endParaRPr lang="en-GB" sz="1000" i="0" dirty="0"/>
                    </a:p>
                  </a:txBody>
                  <a:tcPr/>
                </a:tc>
                <a:tc gridSpan="2">
                  <a:txBody>
                    <a:bodyPr/>
                    <a:lstStyle/>
                    <a:p>
                      <a:pPr algn="ctr"/>
                      <a:r>
                        <a:rPr lang="en-GB" sz="1000" i="0" dirty="0" smtClean="0"/>
                        <a:t>Yorkshire</a:t>
                      </a:r>
                      <a:endParaRPr lang="en-GB" sz="1000" i="0" dirty="0"/>
                    </a:p>
                  </a:txBody>
                  <a:tcPr marL="72000" marR="72000"/>
                </a:tc>
                <a:tc hMerge="1">
                  <a:txBody>
                    <a:bodyPr/>
                    <a:lstStyle/>
                    <a:p>
                      <a:pPr algn="ctr"/>
                      <a:endParaRPr lang="en-GB" sz="1000" i="0" dirty="0"/>
                    </a:p>
                  </a:txBody>
                  <a:tcPr/>
                </a:tc>
                <a:tc gridSpan="2">
                  <a:txBody>
                    <a:bodyPr/>
                    <a:lstStyle/>
                    <a:p>
                      <a:pPr algn="ctr"/>
                      <a:r>
                        <a:rPr lang="en-GB" sz="1000" i="0" dirty="0" smtClean="0"/>
                        <a:t>East Midlands</a:t>
                      </a:r>
                      <a:endParaRPr lang="en-GB" sz="1000" i="0" dirty="0"/>
                    </a:p>
                  </a:txBody>
                  <a:tcPr marL="72000" marR="72000"/>
                </a:tc>
                <a:tc hMerge="1">
                  <a:txBody>
                    <a:bodyPr/>
                    <a:lstStyle/>
                    <a:p>
                      <a:pPr algn="ctr"/>
                      <a:endParaRPr lang="en-GB" sz="1000" i="0" dirty="0"/>
                    </a:p>
                  </a:txBody>
                  <a:tcPr/>
                </a:tc>
                <a:tc gridSpan="2">
                  <a:txBody>
                    <a:bodyPr/>
                    <a:lstStyle/>
                    <a:p>
                      <a:pPr algn="ctr"/>
                      <a:r>
                        <a:rPr lang="en-GB" sz="1000" i="0" dirty="0" smtClean="0"/>
                        <a:t>North East</a:t>
                      </a:r>
                      <a:endParaRPr lang="en-GB" sz="1000" i="0" dirty="0"/>
                    </a:p>
                  </a:txBody>
                  <a:tcPr marL="72000" marR="72000"/>
                </a:tc>
                <a:tc hMerge="1">
                  <a:txBody>
                    <a:bodyPr/>
                    <a:lstStyle/>
                    <a:p>
                      <a:pPr algn="ctr"/>
                      <a:endParaRPr lang="en-GB" sz="1000" i="0" dirty="0"/>
                    </a:p>
                  </a:txBody>
                  <a:tcPr/>
                </a:tc>
                <a:tc gridSpan="2">
                  <a:txBody>
                    <a:bodyPr/>
                    <a:lstStyle/>
                    <a:p>
                      <a:pPr algn="ctr"/>
                      <a:r>
                        <a:rPr lang="en-GB" sz="1000" i="0" dirty="0" smtClean="0"/>
                        <a:t>Scotland</a:t>
                      </a:r>
                      <a:endParaRPr lang="en-GB" sz="1000" i="0" dirty="0"/>
                    </a:p>
                  </a:txBody>
                  <a:tcPr marL="72000" marR="72000"/>
                </a:tc>
                <a:tc hMerge="1">
                  <a:txBody>
                    <a:bodyPr/>
                    <a:lstStyle/>
                    <a:p>
                      <a:pPr algn="ctr"/>
                      <a:endParaRPr lang="en-GB" sz="1000" i="0" dirty="0"/>
                    </a:p>
                  </a:txBody>
                  <a:tcPr/>
                </a:tc>
                <a:tc gridSpan="2">
                  <a:txBody>
                    <a:bodyPr/>
                    <a:lstStyle/>
                    <a:p>
                      <a:pPr algn="ctr"/>
                      <a:r>
                        <a:rPr lang="en-GB" sz="1000" i="0" dirty="0" smtClean="0"/>
                        <a:t>Wales</a:t>
                      </a:r>
                      <a:endParaRPr lang="en-GB" sz="1000" i="0" dirty="0"/>
                    </a:p>
                  </a:txBody>
                  <a:tcPr marL="72000" marR="72000"/>
                </a:tc>
                <a:tc hMerge="1">
                  <a:txBody>
                    <a:bodyPr/>
                    <a:lstStyle/>
                    <a:p>
                      <a:pPr algn="ctr"/>
                      <a:endParaRPr lang="en-GB" sz="1000" i="0" dirty="0"/>
                    </a:p>
                  </a:txBody>
                  <a:tcPr/>
                </a:tc>
                <a:tc gridSpan="2">
                  <a:txBody>
                    <a:bodyPr/>
                    <a:lstStyle/>
                    <a:p>
                      <a:pPr algn="ctr"/>
                      <a:r>
                        <a:rPr lang="en-GB" sz="1000" i="0" dirty="0" smtClean="0"/>
                        <a:t>Other UK</a:t>
                      </a:r>
                      <a:endParaRPr lang="en-GB" sz="1000" i="0" dirty="0"/>
                    </a:p>
                  </a:txBody>
                  <a:tcPr marL="72000" marR="72000"/>
                </a:tc>
                <a:tc hMerge="1">
                  <a:txBody>
                    <a:bodyPr/>
                    <a:lstStyle/>
                    <a:p>
                      <a:pPr algn="ctr"/>
                      <a:endParaRPr lang="en-GB" sz="1000" i="0" dirty="0"/>
                    </a:p>
                  </a:txBody>
                  <a:tcPr/>
                </a:tc>
              </a:tr>
              <a:tr h="173266">
                <a:tc>
                  <a:txBody>
                    <a:bodyPr/>
                    <a:lstStyle/>
                    <a:p>
                      <a:pPr marL="0" indent="0" algn="l" fontAlgn="b">
                        <a:buNone/>
                      </a:pPr>
                      <a:r>
                        <a:rPr lang="en-GB" sz="1000" b="1" i="0" u="none" strike="noStrike" dirty="0" smtClean="0">
                          <a:solidFill>
                            <a:srgbClr val="120742"/>
                          </a:solidFill>
                          <a:effectLst/>
                          <a:latin typeface="Calibri"/>
                        </a:rPr>
                        <a:t> London</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0" u="none" strike="noStrike" dirty="0" smtClean="0">
                          <a:solidFill>
                            <a:srgbClr val="120742"/>
                          </a:solidFill>
                          <a:effectLst/>
                          <a:latin typeface="Calibri"/>
                        </a:rPr>
                        <a:t>452</a:t>
                      </a:r>
                      <a:endParaRPr lang="en-GB" sz="1000" b="1" i="0"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289</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64%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49%</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9</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74</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16%</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17</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4</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5</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2</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&lt;1%</a:t>
                      </a:r>
                      <a:endParaRPr lang="en-GB" sz="900" b="0" i="1" dirty="0"/>
                    </a:p>
                  </a:txBody>
                  <a:tcPr marL="9525" marR="9525" marT="9525" marB="0" anchor="b"/>
                </a:tc>
              </a:tr>
              <a:tr h="173266">
                <a:tc>
                  <a:txBody>
                    <a:bodyPr/>
                    <a:lstStyle/>
                    <a:p>
                      <a:pPr marL="0" indent="0" algn="l" fontAlgn="b">
                        <a:buNone/>
                      </a:pPr>
                      <a:r>
                        <a:rPr lang="en-GB" sz="1000" b="1" i="0" u="none" strike="noStrike" dirty="0" smtClean="0">
                          <a:solidFill>
                            <a:srgbClr val="120742"/>
                          </a:solidFill>
                          <a:effectLst/>
                          <a:latin typeface="Calibri"/>
                        </a:rPr>
                        <a:t> Windsor</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0" u="none" strike="noStrike" dirty="0" smtClean="0">
                          <a:solidFill>
                            <a:srgbClr val="120742"/>
                          </a:solidFill>
                          <a:effectLst/>
                          <a:latin typeface="Calibri"/>
                        </a:rPr>
                        <a:t>360</a:t>
                      </a:r>
                      <a:endParaRPr lang="en-GB" sz="1000" b="1" i="0"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302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84%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36</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3%</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4</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4</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12</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3%</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2</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tc>
              </a:tr>
              <a:tr h="173266">
                <a:tc>
                  <a:txBody>
                    <a:bodyPr/>
                    <a:lstStyle/>
                    <a:p>
                      <a:pPr marL="0" indent="0" algn="l" fontAlgn="b">
                        <a:buNone/>
                      </a:pPr>
                      <a:r>
                        <a:rPr lang="en-GB" sz="1000" b="1" i="0" u="none" strike="noStrike" dirty="0" smtClean="0">
                          <a:solidFill>
                            <a:srgbClr val="120742"/>
                          </a:solidFill>
                          <a:effectLst/>
                          <a:latin typeface="Calibri"/>
                        </a:rPr>
                        <a:t> Oxford</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0" u="none" strike="noStrike" dirty="0" smtClean="0">
                          <a:solidFill>
                            <a:srgbClr val="120742"/>
                          </a:solidFill>
                          <a:effectLst/>
                          <a:latin typeface="Calibri"/>
                        </a:rPr>
                        <a:t>285</a:t>
                      </a:r>
                      <a:endParaRPr lang="en-GB" sz="1000" b="1" i="0"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188</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66%</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37</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13%</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26</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9%</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20</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7%</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9</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3%</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1</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&lt;1%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2</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tc>
              </a:tr>
              <a:tr h="173266">
                <a:tc>
                  <a:txBody>
                    <a:bodyPr/>
                    <a:lstStyle/>
                    <a:p>
                      <a:pPr marL="0" algn="l" defTabSz="457200" rtl="0" eaLnBrk="1" fontAlgn="b" latinLnBrk="0" hangingPunct="1"/>
                      <a:r>
                        <a:rPr lang="en-GB" sz="1000" b="1" i="0" u="none" strike="noStrike" kern="1200" dirty="0" smtClean="0">
                          <a:solidFill>
                            <a:srgbClr val="120742"/>
                          </a:solidFill>
                          <a:effectLst/>
                          <a:latin typeface="+mn-lt"/>
                          <a:ea typeface="+mn-ea"/>
                          <a:cs typeface="+mn-cs"/>
                        </a:rPr>
                        <a:t> Bath</a:t>
                      </a:r>
                    </a:p>
                  </a:txBody>
                  <a:tcPr marL="9525" marR="9525" marT="9525" marB="0" anchor="b"/>
                </a:tc>
                <a:tc>
                  <a:txBody>
                    <a:bodyPr/>
                    <a:lstStyle/>
                    <a:p>
                      <a:pPr marL="0" algn="ctr" defTabSz="457200" rtl="0" eaLnBrk="1" fontAlgn="b" latinLnBrk="0" hangingPunct="1"/>
                      <a:r>
                        <a:rPr lang="en-GB" sz="1000" b="1" i="0" u="none" strike="noStrike" kern="1200" dirty="0" smtClean="0">
                          <a:solidFill>
                            <a:srgbClr val="120742"/>
                          </a:solidFill>
                          <a:effectLst/>
                          <a:latin typeface="+mn-lt"/>
                          <a:ea typeface="+mn-ea"/>
                          <a:cs typeface="+mn-cs"/>
                        </a:rPr>
                        <a:t>253</a:t>
                      </a: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139</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55%</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73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29%</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25</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9</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3266">
                <a:tc>
                  <a:txBody>
                    <a:bodyPr/>
                    <a:lstStyle/>
                    <a:p>
                      <a:pPr marL="0" indent="0" algn="l" fontAlgn="b">
                        <a:buNone/>
                      </a:pPr>
                      <a:r>
                        <a:rPr lang="en-GB" sz="1000" b="1" i="0" u="none" strike="noStrike" dirty="0" smtClean="0">
                          <a:solidFill>
                            <a:srgbClr val="120742"/>
                          </a:solidFill>
                          <a:effectLst/>
                          <a:latin typeface="Calibri"/>
                        </a:rPr>
                        <a:t> Brighton</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0" u="none" strike="noStrike" dirty="0" smtClean="0">
                          <a:solidFill>
                            <a:srgbClr val="120742"/>
                          </a:solidFill>
                          <a:effectLst/>
                          <a:latin typeface="Calibri"/>
                        </a:rPr>
                        <a:t>221</a:t>
                      </a:r>
                      <a:endParaRPr lang="en-GB" sz="1000" b="1" i="0"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115</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52%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91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6%</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4</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3266">
                <a:tc>
                  <a:txBody>
                    <a:bodyPr/>
                    <a:lstStyle/>
                    <a:p>
                      <a:pPr marL="0" algn="l" defTabSz="457200" rtl="0" eaLnBrk="1" fontAlgn="b" latinLnBrk="0" hangingPunct="1"/>
                      <a:r>
                        <a:rPr lang="en-GB" sz="1000" b="1" i="0" u="none" strike="noStrike" kern="1200" dirty="0" smtClean="0">
                          <a:solidFill>
                            <a:schemeClr val="dk1"/>
                          </a:solidFill>
                          <a:effectLst/>
                          <a:latin typeface="+mn-lt"/>
                          <a:ea typeface="+mn-ea"/>
                          <a:cs typeface="+mn-cs"/>
                        </a:rPr>
                        <a:t> Cambridge</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160</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115</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72%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10</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6%</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30</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19%</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2</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3266">
                <a:tc>
                  <a:txBody>
                    <a:bodyPr/>
                    <a:lstStyle/>
                    <a:p>
                      <a:pPr marL="0" indent="0" algn="l" fontAlgn="b">
                        <a:buNone/>
                      </a:pPr>
                      <a:r>
                        <a:rPr lang="en-GB" sz="1000" b="1" i="0" u="none" strike="noStrike" dirty="0" smtClean="0">
                          <a:solidFill>
                            <a:srgbClr val="120742"/>
                          </a:solidFill>
                          <a:effectLst/>
                          <a:latin typeface="Calibri"/>
                        </a:rPr>
                        <a:t> Canterbury</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0" u="none" strike="noStrike" dirty="0" smtClean="0">
                          <a:solidFill>
                            <a:srgbClr val="120742"/>
                          </a:solidFill>
                          <a:effectLst/>
                          <a:latin typeface="Calibri"/>
                        </a:rPr>
                        <a:t>146</a:t>
                      </a:r>
                      <a:endParaRPr lang="en-GB" sz="1000" b="1" i="0"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55</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38%</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88</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60%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3266">
                <a:tc>
                  <a:txBody>
                    <a:bodyPr/>
                    <a:lstStyle/>
                    <a:p>
                      <a:pPr marL="0" algn="l" defTabSz="457200" rtl="0" eaLnBrk="1" fontAlgn="b" latinLnBrk="0" hangingPunct="1"/>
                      <a:r>
                        <a:rPr lang="en-GB" sz="1000" b="1" i="0" u="none" strike="noStrike" kern="1200" dirty="0" smtClean="0">
                          <a:solidFill>
                            <a:srgbClr val="120742"/>
                          </a:solidFill>
                          <a:effectLst/>
                          <a:latin typeface="+mn-lt"/>
                          <a:ea typeface="+mn-ea"/>
                          <a:cs typeface="+mn-cs"/>
                        </a:rPr>
                        <a:t> Salisbury</a:t>
                      </a:r>
                      <a:endParaRPr lang="en-GB" sz="1000" b="1" i="0" u="none" strike="noStrike" kern="1200" dirty="0">
                        <a:solidFill>
                          <a:srgbClr val="120742"/>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rgbClr val="120742"/>
                          </a:solidFill>
                          <a:effectLst/>
                          <a:latin typeface="+mn-lt"/>
                          <a:ea typeface="+mn-ea"/>
                          <a:cs typeface="+mn-cs"/>
                        </a:rPr>
                        <a:t>140</a:t>
                      </a:r>
                      <a:endParaRPr lang="en-GB" sz="1000" b="1"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64</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46%</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36</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26%</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35</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25%</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1</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1</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tc>
              </a:tr>
              <a:tr h="173266">
                <a:tc>
                  <a:txBody>
                    <a:bodyPr/>
                    <a:lstStyle/>
                    <a:p>
                      <a:pPr marL="0" algn="l" defTabSz="457200" rtl="0" eaLnBrk="1" fontAlgn="b" latinLnBrk="0" hangingPunct="1"/>
                      <a:r>
                        <a:rPr lang="en-GB" sz="1000" b="1" i="0" u="none" strike="noStrike" kern="1200" dirty="0" smtClean="0">
                          <a:solidFill>
                            <a:srgbClr val="120742"/>
                          </a:solidFill>
                          <a:effectLst/>
                          <a:latin typeface="+mn-lt"/>
                          <a:ea typeface="+mn-ea"/>
                          <a:cs typeface="+mn-cs"/>
                        </a:rPr>
                        <a:t> Watford</a:t>
                      </a:r>
                      <a:endParaRPr lang="en-GB" sz="1000" b="1" i="0" u="none" strike="noStrike" kern="1200" dirty="0">
                        <a:solidFill>
                          <a:srgbClr val="120742"/>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105</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101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96%</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2</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tc>
              </a:tr>
              <a:tr h="173266">
                <a:tc>
                  <a:txBody>
                    <a:bodyPr/>
                    <a:lstStyle/>
                    <a:p>
                      <a:pPr marL="0" algn="l" defTabSz="457200" rtl="0" eaLnBrk="1" fontAlgn="b" latinLnBrk="0" hangingPunct="1"/>
                      <a:r>
                        <a:rPr lang="en-GB" sz="1000" b="1" i="0" u="none" strike="noStrike" kern="1200" dirty="0" smtClean="0">
                          <a:solidFill>
                            <a:srgbClr val="120742"/>
                          </a:solidFill>
                          <a:effectLst/>
                          <a:latin typeface="+mn-lt"/>
                          <a:ea typeface="+mn-ea"/>
                          <a:cs typeface="+mn-cs"/>
                        </a:rPr>
                        <a:t> Edinburgh</a:t>
                      </a:r>
                      <a:endParaRPr lang="en-GB" sz="1000" b="1" i="0" u="none" strike="noStrike" kern="1200" dirty="0">
                        <a:solidFill>
                          <a:srgbClr val="120742"/>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95</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17</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17%</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74</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78%</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3266">
                <a:tc>
                  <a:txBody>
                    <a:bodyPr/>
                    <a:lstStyle/>
                    <a:p>
                      <a:pPr marL="0" algn="l" defTabSz="457200" rtl="0" eaLnBrk="1" fontAlgn="b" latinLnBrk="0" hangingPunct="1"/>
                      <a:r>
                        <a:rPr lang="en-GB" sz="1000" b="1" i="0" u="none" strike="noStrike" kern="1200" dirty="0" smtClean="0">
                          <a:solidFill>
                            <a:srgbClr val="120742"/>
                          </a:solidFill>
                          <a:effectLst/>
                          <a:latin typeface="+mn-lt"/>
                          <a:ea typeface="+mn-ea"/>
                          <a:cs typeface="+mn-cs"/>
                        </a:rPr>
                        <a:t> Glasgow</a:t>
                      </a:r>
                      <a:endParaRPr lang="en-GB" sz="1000" b="1" i="0" u="none" strike="noStrike" kern="1200" dirty="0">
                        <a:solidFill>
                          <a:srgbClr val="120742"/>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92</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4</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87</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94%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3266">
                <a:tc>
                  <a:txBody>
                    <a:bodyPr/>
                    <a:lstStyle/>
                    <a:p>
                      <a:pPr marL="0" algn="l" defTabSz="457200" rtl="0" eaLnBrk="1" fontAlgn="b" latinLnBrk="0" hangingPunct="1"/>
                      <a:r>
                        <a:rPr lang="en-GB" sz="1000" b="1" i="0" u="none" strike="noStrike" kern="1200" dirty="0" smtClean="0">
                          <a:solidFill>
                            <a:srgbClr val="120742"/>
                          </a:solidFill>
                          <a:effectLst/>
                          <a:latin typeface="+mn-lt"/>
                          <a:ea typeface="+mn-ea"/>
                          <a:cs typeface="+mn-cs"/>
                        </a:rPr>
                        <a:t> St Andrews</a:t>
                      </a:r>
                      <a:endParaRPr lang="en-GB" sz="1000" b="1" i="0" u="none" strike="noStrike" kern="1200" dirty="0">
                        <a:solidFill>
                          <a:srgbClr val="120742"/>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69</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69</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3266">
                <a:tc>
                  <a:txBody>
                    <a:bodyPr/>
                    <a:lstStyle/>
                    <a:p>
                      <a:pPr marL="0" algn="l" defTabSz="457200" rtl="0" eaLnBrk="1" fontAlgn="b" latinLnBrk="0" hangingPunct="1"/>
                      <a:r>
                        <a:rPr lang="en-GB" sz="1000" b="1" i="0" u="none" strike="noStrike" kern="1200" dirty="0" smtClean="0">
                          <a:solidFill>
                            <a:srgbClr val="120742"/>
                          </a:solidFill>
                          <a:effectLst/>
                          <a:latin typeface="+mn-lt"/>
                          <a:ea typeface="+mn-ea"/>
                          <a:cs typeface="+mn-cs"/>
                        </a:rPr>
                        <a:t> Liverpool</a:t>
                      </a:r>
                      <a:endParaRPr lang="en-GB" sz="1000" b="1" i="0" u="none" strike="noStrike" kern="1200" dirty="0">
                        <a:solidFill>
                          <a:srgbClr val="120742"/>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69</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16%</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42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61%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68</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3266">
                <a:tc>
                  <a:txBody>
                    <a:bodyPr/>
                    <a:lstStyle/>
                    <a:p>
                      <a:pPr marL="0" algn="l" defTabSz="457200" rtl="0" eaLnBrk="1" fontAlgn="b" latinLnBrk="0" hangingPunct="1"/>
                      <a:r>
                        <a:rPr lang="en-GB" sz="1000" b="1" i="0" u="none" strike="noStrike" kern="1200" dirty="0" smtClean="0">
                          <a:solidFill>
                            <a:srgbClr val="120742"/>
                          </a:solidFill>
                          <a:effectLst/>
                          <a:latin typeface="+mn-lt"/>
                          <a:ea typeface="+mn-ea"/>
                          <a:cs typeface="+mn-cs"/>
                        </a:rPr>
                        <a:t> Stirling</a:t>
                      </a:r>
                      <a:endParaRPr lang="en-GB" sz="1000" b="1" i="0" u="none" strike="noStrike" kern="1200" dirty="0">
                        <a:solidFill>
                          <a:srgbClr val="120742"/>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u="none" strike="noStrike" kern="1200" dirty="0" smtClean="0">
                          <a:solidFill>
                            <a:schemeClr val="dk1"/>
                          </a:solidFill>
                          <a:effectLst/>
                          <a:latin typeface="+mn-lt"/>
                          <a:ea typeface="+mn-ea"/>
                          <a:cs typeface="+mn-cs"/>
                        </a:rPr>
                        <a:t>68</a:t>
                      </a:r>
                      <a:endParaRPr lang="en-GB" sz="1000" b="1"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68</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3266">
                <a:tc>
                  <a:txBody>
                    <a:bodyPr/>
                    <a:lstStyle/>
                    <a:p>
                      <a:pPr marL="0" algn="l" defTabSz="457200" rtl="0" eaLnBrk="1" fontAlgn="b" latinLnBrk="0" hangingPunct="1"/>
                      <a:r>
                        <a:rPr lang="en-GB" sz="1000" b="1" i="0" u="none" strike="noStrike" kern="1200" dirty="0" smtClean="0">
                          <a:solidFill>
                            <a:srgbClr val="120742"/>
                          </a:solidFill>
                          <a:effectLst/>
                          <a:latin typeface="+mn-lt"/>
                          <a:ea typeface="+mn-ea"/>
                          <a:cs typeface="+mn-cs"/>
                        </a:rPr>
                        <a:t> Stratford</a:t>
                      </a:r>
                      <a:endParaRPr lang="en-GB" sz="1000" b="1" i="0" u="none" strike="noStrike" kern="1200" dirty="0">
                        <a:solidFill>
                          <a:srgbClr val="120742"/>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u="none" strike="noStrike" kern="1200" dirty="0" smtClean="0">
                          <a:solidFill>
                            <a:schemeClr val="dk1"/>
                          </a:solidFill>
                          <a:effectLst/>
                          <a:latin typeface="+mn-lt"/>
                          <a:ea typeface="+mn-ea"/>
                          <a:cs typeface="+mn-cs"/>
                        </a:rPr>
                        <a:t>68</a:t>
                      </a:r>
                      <a:endParaRPr lang="en-GB" sz="1000" b="1"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29</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8</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18%</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18</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26%</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3266">
                <a:tc>
                  <a:txBody>
                    <a:bodyPr/>
                    <a:lstStyle/>
                    <a:p>
                      <a:pPr marL="0" algn="l" defTabSz="457200" rtl="0" eaLnBrk="1" fontAlgn="b" latinLnBrk="0" hangingPunct="1"/>
                      <a:r>
                        <a:rPr lang="en-GB" sz="1000" b="1" i="0" u="none" strike="noStrike" kern="1200" dirty="0" smtClean="0">
                          <a:solidFill>
                            <a:srgbClr val="120742"/>
                          </a:solidFill>
                          <a:effectLst/>
                          <a:latin typeface="+mn-lt"/>
                          <a:ea typeface="+mn-ea"/>
                          <a:cs typeface="+mn-cs"/>
                        </a:rPr>
                        <a:t> Bristol</a:t>
                      </a:r>
                      <a:endParaRPr lang="en-GB" sz="1000" b="1" i="0" u="none" strike="noStrike" kern="1200" dirty="0">
                        <a:solidFill>
                          <a:srgbClr val="120742"/>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rgbClr val="120742"/>
                          </a:solidFill>
                          <a:effectLst/>
                          <a:latin typeface="+mn-lt"/>
                          <a:ea typeface="+mn-ea"/>
                          <a:cs typeface="+mn-cs"/>
                        </a:rPr>
                        <a:t>58</a:t>
                      </a:r>
                      <a:endParaRPr lang="en-GB" sz="1000" b="1"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23%</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37</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64%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8</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3266">
                <a:tc>
                  <a:txBody>
                    <a:bodyPr/>
                    <a:lstStyle/>
                    <a:p>
                      <a:pPr marL="0" indent="0" algn="l" fontAlgn="b">
                        <a:buNone/>
                      </a:pPr>
                      <a:r>
                        <a:rPr lang="en-GB" sz="1000" b="1" i="0" u="none" strike="noStrike" kern="1200" dirty="0" smtClean="0">
                          <a:solidFill>
                            <a:srgbClr val="120742"/>
                          </a:solidFill>
                          <a:effectLst/>
                          <a:latin typeface="+mn-lt"/>
                          <a:ea typeface="+mn-ea"/>
                          <a:cs typeface="+mn-cs"/>
                        </a:rPr>
                        <a:t> Amesbury</a:t>
                      </a:r>
                      <a:endParaRPr lang="en-GB" sz="1000" b="1" i="0" u="none" strike="noStrike" kern="1200" dirty="0">
                        <a:solidFill>
                          <a:srgbClr val="120742"/>
                        </a:solidFill>
                        <a:effectLst/>
                        <a:latin typeface="+mn-lt"/>
                        <a:ea typeface="+mn-ea"/>
                        <a:cs typeface="+mn-cs"/>
                      </a:endParaRPr>
                    </a:p>
                  </a:txBody>
                  <a:tcPr marL="9525" marR="9525" marT="9525" marB="0" anchor="b"/>
                </a:tc>
                <a:tc>
                  <a:txBody>
                    <a:bodyPr/>
                    <a:lstStyle/>
                    <a:p>
                      <a:pPr marL="0" indent="0" algn="ctr" fontAlgn="b">
                        <a:buNone/>
                      </a:pPr>
                      <a:r>
                        <a:rPr lang="en-GB" sz="1000" b="1" i="0" u="none" strike="noStrike" dirty="0" smtClean="0">
                          <a:solidFill>
                            <a:srgbClr val="120742"/>
                          </a:solidFill>
                          <a:effectLst/>
                          <a:latin typeface="Calibri"/>
                        </a:rPr>
                        <a:t>57</a:t>
                      </a:r>
                      <a:endParaRPr lang="en-GB" sz="1000" b="1" i="0"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36</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64%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19</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33%</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5%</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3266">
                <a:tc>
                  <a:txBody>
                    <a:bodyPr/>
                    <a:lstStyle/>
                    <a:p>
                      <a:pPr marL="0" indent="0" algn="l" fontAlgn="b">
                        <a:buNone/>
                      </a:pPr>
                      <a:r>
                        <a:rPr lang="en-GB" sz="1000" b="1" i="0" u="none" strike="noStrike" kern="1200" dirty="0" smtClean="0">
                          <a:solidFill>
                            <a:srgbClr val="120742"/>
                          </a:solidFill>
                          <a:effectLst/>
                          <a:latin typeface="+mn-lt"/>
                          <a:ea typeface="+mn-ea"/>
                          <a:cs typeface="+mn-cs"/>
                        </a:rPr>
                        <a:t> Hastings</a:t>
                      </a:r>
                      <a:endParaRPr lang="en-GB" sz="1000" b="1" i="0" u="none" strike="noStrike" kern="1200" dirty="0">
                        <a:solidFill>
                          <a:srgbClr val="120742"/>
                        </a:solidFill>
                        <a:effectLst/>
                        <a:latin typeface="+mn-lt"/>
                        <a:ea typeface="+mn-ea"/>
                        <a:cs typeface="+mn-cs"/>
                      </a:endParaRPr>
                    </a:p>
                  </a:txBody>
                  <a:tcPr marL="9525" marR="9525" marT="9525" marB="0" anchor="b"/>
                </a:tc>
                <a:tc>
                  <a:txBody>
                    <a:bodyPr/>
                    <a:lstStyle/>
                    <a:p>
                      <a:pPr marL="0" indent="0" algn="ctr" fontAlgn="b">
                        <a:buNone/>
                      </a:pPr>
                      <a:r>
                        <a:rPr lang="en-GB" sz="1000" b="1" i="0" u="none" strike="noStrike" dirty="0" smtClean="0">
                          <a:solidFill>
                            <a:srgbClr val="120742"/>
                          </a:solidFill>
                          <a:effectLst/>
                          <a:latin typeface="Calibri"/>
                        </a:rPr>
                        <a:t>56</a:t>
                      </a:r>
                      <a:endParaRPr lang="en-GB" sz="1000" b="1" i="0"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9</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16%</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47</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84%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3266">
                <a:tc>
                  <a:txBody>
                    <a:bodyPr/>
                    <a:lstStyle/>
                    <a:p>
                      <a:pPr marL="0" algn="l" defTabSz="457200" rtl="0" eaLnBrk="1" fontAlgn="b" latinLnBrk="0" hangingPunct="1"/>
                      <a:r>
                        <a:rPr lang="en-GB" sz="1000" b="1" i="0" u="none" strike="noStrike" kern="1200" dirty="0" smtClean="0">
                          <a:solidFill>
                            <a:schemeClr val="dk1"/>
                          </a:solidFill>
                          <a:effectLst/>
                          <a:latin typeface="+mn-lt"/>
                          <a:ea typeface="+mn-ea"/>
                          <a:cs typeface="+mn-cs"/>
                        </a:rPr>
                        <a:t> York</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54</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8</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15%</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15</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27%</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3%</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18</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33%</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3%</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6</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3%</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1</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bl>
          </a:graphicData>
        </a:graphic>
      </p:graphicFrame>
      <p:sp>
        <p:nvSpPr>
          <p:cNvPr id="11" name="Text Placeholder 6"/>
          <p:cNvSpPr>
            <a:spLocks noGrp="1"/>
          </p:cNvSpPr>
          <p:nvPr>
            <p:ph type="body" sz="quarter" idx="13"/>
          </p:nvPr>
        </p:nvSpPr>
        <p:spPr>
          <a:xfrm>
            <a:off x="685796" y="6579201"/>
            <a:ext cx="2440301" cy="274638"/>
          </a:xfrm>
        </p:spPr>
        <p:txBody>
          <a:bodyPr/>
          <a:lstStyle/>
          <a:p>
            <a:r>
              <a:rPr lang="en-GB" sz="1000" dirty="0" smtClean="0"/>
              <a:t>Day trip destinations</a:t>
            </a:r>
            <a:endParaRPr lang="en-GB" sz="1000" dirty="0"/>
          </a:p>
        </p:txBody>
      </p:sp>
      <p:sp>
        <p:nvSpPr>
          <p:cNvPr id="9" name="Text Placeholder 5"/>
          <p:cNvSpPr txBox="1">
            <a:spLocks/>
          </p:cNvSpPr>
          <p:nvPr/>
        </p:nvSpPr>
        <p:spPr>
          <a:xfrm>
            <a:off x="378821" y="5509621"/>
            <a:ext cx="8424992" cy="1686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rPr>
              <a:t>The above chart illustrates, for each city / town with over 50k ‘day trippers’, how many and what proportion of these day trippers originate from (are staying overnight in) each region.  For example, of the 452k day trippers to London, 289k (64%) were staying overnight in the South East when they made this day trip.</a:t>
            </a:r>
          </a:p>
          <a:p>
            <a:pPr marL="0" indent="0" algn="just">
              <a:buFont typeface="Arial"/>
              <a:buNone/>
            </a:pPr>
            <a:r>
              <a:rPr lang="en-GB" sz="1000" b="1" i="1" dirty="0" smtClean="0">
                <a:solidFill>
                  <a:srgbClr val="120742"/>
                </a:solidFill>
              </a:rPr>
              <a:t>N.B. Visitors were not asked directly which destinations they visited from each individual region in which they stayed.  Therefore, we have based the above proportions upon those who only stayed in a single region – around 80% of those taking day trips - (therefore we can assume that each destination visited had this region as a source) and extrapolated the ‘day tripper’ volume figures accordingly. </a:t>
            </a:r>
          </a:p>
        </p:txBody>
      </p:sp>
      <p:sp>
        <p:nvSpPr>
          <p:cNvPr id="10" name="Text Placeholder 5"/>
          <p:cNvSpPr txBox="1">
            <a:spLocks/>
          </p:cNvSpPr>
          <p:nvPr/>
        </p:nvSpPr>
        <p:spPr>
          <a:xfrm>
            <a:off x="326121" y="1401109"/>
            <a:ext cx="4265196" cy="19390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  </a:t>
            </a:r>
            <a:r>
              <a:rPr lang="en-GB" sz="800" b="1" i="1" dirty="0" smtClean="0">
                <a:solidFill>
                  <a:srgbClr val="120742"/>
                </a:solidFill>
              </a:rPr>
              <a:t>*Signs </a:t>
            </a:r>
            <a:r>
              <a:rPr lang="en-GB" sz="800" b="1" i="1" dirty="0">
                <a:solidFill>
                  <a:srgbClr val="120742"/>
                </a:solidFill>
              </a:rPr>
              <a:t>indicate where a figure is less than 1%</a:t>
            </a:r>
          </a:p>
          <a:p>
            <a:pPr marL="0" indent="0">
              <a:buFont typeface="Arial"/>
              <a:buNone/>
            </a:pPr>
            <a:endParaRPr lang="en-GB" sz="800" dirty="0">
              <a:solidFill>
                <a:srgbClr val="120742"/>
              </a:solidFill>
            </a:endParaRPr>
          </a:p>
        </p:txBody>
      </p:sp>
    </p:spTree>
    <p:extLst>
      <p:ext uri="{BB962C8B-B14F-4D97-AF65-F5344CB8AC3E}">
        <p14:creationId xmlns:p14="http://schemas.microsoft.com/office/powerpoint/2010/main" val="17061018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745" y="737806"/>
            <a:ext cx="9144000" cy="558801"/>
          </a:xfrm>
        </p:spPr>
        <p:txBody>
          <a:bodyPr/>
          <a:lstStyle/>
          <a:p>
            <a:r>
              <a:rPr lang="en-GB" sz="2100" dirty="0" smtClean="0"/>
              <a:t>Which regions are ‘day trippers’ who visit each CITY / TOWN staying in</a:t>
            </a:r>
            <a:br>
              <a:rPr lang="en-GB" sz="2100" dirty="0" smtClean="0"/>
            </a:br>
            <a:r>
              <a:rPr lang="en-GB" sz="2100" dirty="0" smtClean="0"/>
              <a:t>overnight?  Other Destinations </a:t>
            </a:r>
            <a:endParaRPr lang="en-GB" sz="2100" dirty="0"/>
          </a:p>
        </p:txBody>
      </p:sp>
      <p:sp>
        <p:nvSpPr>
          <p:cNvPr id="11" name="Text Placeholder 6"/>
          <p:cNvSpPr>
            <a:spLocks noGrp="1"/>
          </p:cNvSpPr>
          <p:nvPr>
            <p:ph type="body" sz="quarter" idx="13"/>
          </p:nvPr>
        </p:nvSpPr>
        <p:spPr>
          <a:xfrm>
            <a:off x="685796" y="6533481"/>
            <a:ext cx="2440301" cy="274638"/>
          </a:xfrm>
        </p:spPr>
        <p:txBody>
          <a:bodyPr/>
          <a:lstStyle/>
          <a:p>
            <a:r>
              <a:rPr lang="en-GB" sz="1000" dirty="0" smtClean="0"/>
              <a:t>Day trip destinations</a:t>
            </a:r>
            <a:endParaRPr lang="en-GB" sz="1000" dirty="0"/>
          </a:p>
        </p:txBody>
      </p:sp>
      <p:sp>
        <p:nvSpPr>
          <p:cNvPr id="12" name="Text Placeholder 5"/>
          <p:cNvSpPr txBox="1">
            <a:spLocks/>
          </p:cNvSpPr>
          <p:nvPr/>
        </p:nvSpPr>
        <p:spPr>
          <a:xfrm>
            <a:off x="326121" y="1401109"/>
            <a:ext cx="9065624" cy="19390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800" dirty="0" smtClean="0">
                <a:solidFill>
                  <a:srgbClr val="120742"/>
                </a:solidFill>
              </a:rPr>
              <a:t>Source:  IPS 2016  </a:t>
            </a:r>
            <a:r>
              <a:rPr lang="en-GB" sz="800" b="1" i="1" dirty="0" smtClean="0">
                <a:solidFill>
                  <a:srgbClr val="120742"/>
                </a:solidFill>
              </a:rPr>
              <a:t>*Signs </a:t>
            </a:r>
            <a:r>
              <a:rPr lang="en-GB" sz="800" b="1" i="1" dirty="0">
                <a:solidFill>
                  <a:srgbClr val="120742"/>
                </a:solidFill>
              </a:rPr>
              <a:t>indicate where a figure is less than 1</a:t>
            </a:r>
            <a:r>
              <a:rPr lang="en-GB" sz="800" b="1" i="1" dirty="0" smtClean="0">
                <a:solidFill>
                  <a:srgbClr val="120742"/>
                </a:solidFill>
              </a:rPr>
              <a:t>%.  Due to small base sizes , weighting and rounding some percentages do not to 100%</a:t>
            </a:r>
            <a:endParaRPr lang="en-GB" sz="800" b="1" i="1" dirty="0">
              <a:solidFill>
                <a:srgbClr val="120742"/>
              </a:solidFill>
            </a:endParaRPr>
          </a:p>
          <a:p>
            <a:pPr marL="0" indent="0">
              <a:buFont typeface="Arial"/>
              <a:buNone/>
            </a:pPr>
            <a:endParaRPr lang="en-GB" sz="800" dirty="0">
              <a:solidFill>
                <a:srgbClr val="120742"/>
              </a:solidFill>
            </a:endParaRPr>
          </a:p>
        </p:txBody>
      </p:sp>
      <p:graphicFrame>
        <p:nvGraphicFramePr>
          <p:cNvPr id="7" name="Table Placeholder 5"/>
          <p:cNvGraphicFramePr>
            <a:graphicFrameLocks/>
          </p:cNvGraphicFramePr>
          <p:nvPr>
            <p:extLst>
              <p:ext uri="{D42A27DB-BD31-4B8C-83A1-F6EECF244321}">
                <p14:modId xmlns:p14="http://schemas.microsoft.com/office/powerpoint/2010/main" val="3413207928"/>
              </p:ext>
            </p:extLst>
          </p:nvPr>
        </p:nvGraphicFramePr>
        <p:xfrm>
          <a:off x="247740" y="1804566"/>
          <a:ext cx="8707585" cy="4255144"/>
        </p:xfrm>
        <a:graphic>
          <a:graphicData uri="http://schemas.openxmlformats.org/drawingml/2006/table">
            <a:tbl>
              <a:tblPr firstRow="1" bandRow="1">
                <a:tableStyleId>{5C22544A-7EE6-4342-B048-85BDC9FD1C3A}</a:tableStyleId>
              </a:tblPr>
              <a:tblGrid>
                <a:gridCol w="817930"/>
                <a:gridCol w="297553"/>
                <a:gridCol w="195302"/>
                <a:gridCol w="321600"/>
                <a:gridCol w="321600"/>
                <a:gridCol w="321600"/>
                <a:gridCol w="321600"/>
                <a:gridCol w="321600"/>
                <a:gridCol w="321600"/>
                <a:gridCol w="321600"/>
                <a:gridCol w="321600"/>
                <a:gridCol w="321600"/>
                <a:gridCol w="321600"/>
                <a:gridCol w="321600"/>
                <a:gridCol w="321600"/>
                <a:gridCol w="321600"/>
                <a:gridCol w="321600"/>
                <a:gridCol w="321600"/>
                <a:gridCol w="321600"/>
                <a:gridCol w="321600"/>
                <a:gridCol w="321600"/>
                <a:gridCol w="321600"/>
                <a:gridCol w="321600"/>
                <a:gridCol w="321600"/>
                <a:gridCol w="321600"/>
                <a:gridCol w="321600"/>
              </a:tblGrid>
              <a:tr h="406592">
                <a:tc gridSpan="2">
                  <a:txBody>
                    <a:bodyPr/>
                    <a:lstStyle/>
                    <a:p>
                      <a:r>
                        <a:rPr lang="en-GB" sz="1000" dirty="0" smtClean="0"/>
                        <a:t>All Day Trippers</a:t>
                      </a:r>
                      <a:br>
                        <a:rPr lang="en-GB" sz="1000" dirty="0" smtClean="0"/>
                      </a:br>
                      <a:r>
                        <a:rPr lang="en-GB" sz="1000" dirty="0" smtClean="0"/>
                        <a:t>(000s)</a:t>
                      </a:r>
                      <a:endParaRPr lang="en-GB" sz="1000" dirty="0"/>
                    </a:p>
                  </a:txBody>
                  <a:tcPr marL="36000" marR="36000"/>
                </a:tc>
                <a:tc hMerge="1">
                  <a:txBody>
                    <a:bodyPr/>
                    <a:lstStyle/>
                    <a:p>
                      <a:endParaRPr lang="en-GB"/>
                    </a:p>
                  </a:txBody>
                  <a:tcPr/>
                </a:tc>
                <a:tc gridSpan="2">
                  <a:txBody>
                    <a:bodyPr/>
                    <a:lstStyle/>
                    <a:p>
                      <a:pPr algn="ctr"/>
                      <a:r>
                        <a:rPr lang="en-GB" sz="1000" i="0" dirty="0" smtClean="0"/>
                        <a:t>London</a:t>
                      </a:r>
                      <a:endParaRPr lang="en-GB" sz="1000" i="0" dirty="0"/>
                    </a:p>
                  </a:txBody>
                  <a:tcPr marL="36000" marR="36000">
                    <a:lnR w="12700" cap="flat" cmpd="sng" algn="ctr">
                      <a:solidFill>
                        <a:schemeClr val="bg1"/>
                      </a:solidFill>
                      <a:prstDash val="solid"/>
                      <a:round/>
                      <a:headEnd type="none" w="med" len="med"/>
                      <a:tailEnd type="none" w="med" len="med"/>
                    </a:lnR>
                  </a:tcPr>
                </a:tc>
                <a:tc hMerge="1">
                  <a:txBody>
                    <a:bodyPr/>
                    <a:lstStyle/>
                    <a:p>
                      <a:endParaRPr lang="en-GB"/>
                    </a:p>
                  </a:txBody>
                  <a:tcPr/>
                </a:tc>
                <a:tc gridSpan="2">
                  <a:txBody>
                    <a:bodyPr/>
                    <a:lstStyle/>
                    <a:p>
                      <a:pPr algn="ctr"/>
                      <a:r>
                        <a:rPr lang="en-GB" sz="1000" i="0" dirty="0" smtClean="0"/>
                        <a:t>South East</a:t>
                      </a:r>
                      <a:endParaRPr lang="en-GB" sz="1000" i="0" dirty="0"/>
                    </a:p>
                  </a:txBody>
                  <a:tcPr marL="36000" marR="36000">
                    <a:lnL w="12700" cap="flat" cmpd="sng" algn="ctr">
                      <a:solidFill>
                        <a:schemeClr val="bg1"/>
                      </a:solidFill>
                      <a:prstDash val="solid"/>
                      <a:round/>
                      <a:headEnd type="none" w="med" len="med"/>
                      <a:tailEnd type="none" w="med" len="med"/>
                    </a:lnL>
                  </a:tcPr>
                </a:tc>
                <a:tc hMerge="1">
                  <a:txBody>
                    <a:bodyPr/>
                    <a:lstStyle/>
                    <a:p>
                      <a:pPr algn="ctr"/>
                      <a:endParaRPr lang="en-GB" sz="1000" i="0" dirty="0"/>
                    </a:p>
                  </a:txBody>
                  <a:tcPr/>
                </a:tc>
                <a:tc gridSpan="2">
                  <a:txBody>
                    <a:bodyPr/>
                    <a:lstStyle/>
                    <a:p>
                      <a:pPr algn="ctr"/>
                      <a:r>
                        <a:rPr lang="en-GB" sz="1000" i="0" dirty="0" smtClean="0"/>
                        <a:t>South West</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North West</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East</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West Midlands</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Yorkshire</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East Midlands</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North East</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Scotland</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Wales</a:t>
                      </a:r>
                      <a:endParaRPr lang="en-GB" sz="1000" i="0" dirty="0"/>
                    </a:p>
                  </a:txBody>
                  <a:tcPr marL="36000" marR="36000"/>
                </a:tc>
                <a:tc hMerge="1">
                  <a:txBody>
                    <a:bodyPr/>
                    <a:lstStyle/>
                    <a:p>
                      <a:pPr algn="ctr"/>
                      <a:endParaRPr lang="en-GB" sz="1000" i="0" dirty="0"/>
                    </a:p>
                  </a:txBody>
                  <a:tcPr/>
                </a:tc>
                <a:tc gridSpan="2">
                  <a:txBody>
                    <a:bodyPr/>
                    <a:lstStyle/>
                    <a:p>
                      <a:pPr algn="ctr"/>
                      <a:r>
                        <a:rPr lang="en-GB" sz="1000" dirty="0" smtClean="0"/>
                        <a:t>Other UK</a:t>
                      </a:r>
                      <a:endParaRPr lang="en-GB" sz="1000" dirty="0"/>
                    </a:p>
                  </a:txBody>
                  <a:tcPr marL="36000" marR="36000"/>
                </a:tc>
                <a:tc hMerge="1">
                  <a:txBody>
                    <a:bodyPr/>
                    <a:lstStyle/>
                    <a:p>
                      <a:pPr algn="ctr"/>
                      <a:endParaRPr lang="en-GB" sz="1000" i="0" dirty="0"/>
                    </a:p>
                  </a:txBody>
                  <a:tcPr/>
                </a:tc>
              </a:tr>
              <a:tr h="166155">
                <a:tc>
                  <a:txBody>
                    <a:bodyPr/>
                    <a:lstStyle/>
                    <a:p>
                      <a:pPr marL="0" indent="0" algn="l" fontAlgn="b">
                        <a:buNone/>
                      </a:pPr>
                      <a:r>
                        <a:rPr lang="en-GB" sz="1000" b="1" i="0" u="none" strike="noStrike" dirty="0" smtClean="0">
                          <a:solidFill>
                            <a:srgbClr val="120742"/>
                          </a:solidFill>
                          <a:effectLst/>
                          <a:latin typeface="Calibri"/>
                        </a:rPr>
                        <a:t> Cardiff</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0" u="none" strike="noStrike" dirty="0" smtClean="0">
                          <a:solidFill>
                            <a:srgbClr val="120742"/>
                          </a:solidFill>
                          <a:effectLst/>
                          <a:latin typeface="Calibri"/>
                        </a:rPr>
                        <a:t>53</a:t>
                      </a:r>
                      <a:endParaRPr lang="en-GB" sz="1000" b="1" i="0"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16</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dirty="0" smtClean="0"/>
                        <a:t>31%</a:t>
                      </a:r>
                      <a:endParaRPr lang="en-GB" sz="900" b="0"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dirty="0" smtClean="0"/>
                        <a:t>-</a:t>
                      </a:r>
                      <a:endParaRPr lang="en-GB" sz="900" b="0"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24</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dirty="0" smtClean="0"/>
                        <a:t>44%</a:t>
                      </a:r>
                      <a:endParaRPr lang="en-GB" sz="900" b="0"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dirty="0" smtClean="0"/>
                        <a:t>2%</a:t>
                      </a:r>
                      <a:endParaRPr lang="en-GB" sz="900" b="0"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dirty="0" smtClean="0"/>
                        <a:t>-</a:t>
                      </a:r>
                      <a:endParaRPr lang="en-GB" sz="900" b="0"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dirty="0" smtClean="0"/>
                        <a:t>-</a:t>
                      </a:r>
                      <a:endParaRPr lang="en-GB" sz="900" b="0"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dirty="0" smtClean="0"/>
                        <a:t>-</a:t>
                      </a:r>
                      <a:endParaRPr lang="en-GB" sz="900" b="0"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dirty="0" smtClean="0"/>
                        <a:t>-</a:t>
                      </a:r>
                      <a:endParaRPr lang="en-GB" sz="900" b="0"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dirty="0" smtClean="0"/>
                        <a:t>-</a:t>
                      </a:r>
                      <a:endParaRPr lang="en-GB" sz="900" b="0"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dirty="0" smtClean="0"/>
                        <a:t>-</a:t>
                      </a:r>
                      <a:endParaRPr lang="en-GB" sz="900" b="0"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dirty="0" smtClean="0"/>
                        <a:t>22%</a:t>
                      </a:r>
                      <a:endParaRPr lang="en-GB" sz="900" b="0"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dirty="0" smtClean="0"/>
                        <a:t>-</a:t>
                      </a:r>
                      <a:endParaRPr lang="en-GB" sz="900" b="0" dirty="0"/>
                    </a:p>
                  </a:txBody>
                  <a:tcPr marL="9525" marR="9525" marT="9525" marB="0" anchor="b"/>
                </a:tc>
              </a:tr>
              <a:tr h="166155">
                <a:tc>
                  <a:txBody>
                    <a:bodyPr/>
                    <a:lstStyle/>
                    <a:p>
                      <a:pPr marL="0" indent="0" algn="l" fontAlgn="b">
                        <a:buNone/>
                      </a:pPr>
                      <a:r>
                        <a:rPr lang="en-GB" sz="1000" b="1" i="0" u="none" strike="noStrike" dirty="0" smtClean="0">
                          <a:solidFill>
                            <a:srgbClr val="120742"/>
                          </a:solidFill>
                          <a:effectLst/>
                          <a:latin typeface="Calibri"/>
                        </a:rPr>
                        <a:t> Portsmouth</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0" u="none" strike="noStrike" dirty="0" smtClean="0">
                          <a:solidFill>
                            <a:srgbClr val="120742"/>
                          </a:solidFill>
                          <a:effectLst/>
                          <a:latin typeface="Calibri"/>
                        </a:rPr>
                        <a:t>46</a:t>
                      </a:r>
                      <a:endParaRPr lang="en-GB" sz="1000" b="1" i="0"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dirty="0" smtClean="0"/>
                        <a:t>6%</a:t>
                      </a:r>
                      <a:endParaRPr lang="en-GB" sz="900" b="0"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40</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dirty="0" smtClean="0"/>
                        <a:t>86%</a:t>
                      </a:r>
                      <a:endParaRPr lang="en-GB" sz="900" b="0"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dirty="0" smtClean="0"/>
                        <a:t>3%</a:t>
                      </a:r>
                      <a:endParaRPr lang="en-GB" sz="900" b="0"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dirty="0" smtClean="0"/>
                        <a:t>-</a:t>
                      </a:r>
                      <a:endParaRPr lang="en-GB" sz="900" b="0"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dirty="0" smtClean="0"/>
                        <a:t>-</a:t>
                      </a:r>
                      <a:endParaRPr lang="en-GB" sz="900" b="0"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dirty="0" smtClean="0"/>
                        <a:t>-</a:t>
                      </a:r>
                      <a:endParaRPr lang="en-GB" sz="900" b="0"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dirty="0" smtClean="0"/>
                        <a:t>3%</a:t>
                      </a:r>
                      <a:endParaRPr lang="en-GB" sz="900" b="0"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dirty="0" smtClean="0"/>
                        <a:t>-</a:t>
                      </a:r>
                      <a:endParaRPr lang="en-GB" sz="900" b="0"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dirty="0" smtClean="0"/>
                        <a:t>-</a:t>
                      </a:r>
                      <a:endParaRPr lang="en-GB" sz="900" b="0"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dirty="0" smtClean="0"/>
                        <a:t>-</a:t>
                      </a:r>
                      <a:endParaRPr lang="en-GB" sz="900" b="0"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dirty="0" smtClean="0"/>
                        <a:t>3%</a:t>
                      </a:r>
                      <a:endParaRPr lang="en-GB" sz="900" b="0"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dirty="0" smtClean="0"/>
                        <a:t>-</a:t>
                      </a:r>
                      <a:endParaRPr lang="en-GB" sz="900" b="0" dirty="0"/>
                    </a:p>
                  </a:txBody>
                  <a:tcPr marL="9525" marR="9525" marT="9525" marB="0" anchor="b"/>
                </a:tc>
              </a:tr>
              <a:tr h="166155">
                <a:tc>
                  <a:txBody>
                    <a:bodyPr/>
                    <a:lstStyle/>
                    <a:p>
                      <a:pPr marL="0" indent="0" algn="l" fontAlgn="b">
                        <a:buNone/>
                      </a:pPr>
                      <a:r>
                        <a:rPr lang="en-GB" sz="1000" b="1" i="0" u="none" strike="noStrike" dirty="0" smtClean="0">
                          <a:solidFill>
                            <a:srgbClr val="120742"/>
                          </a:solidFill>
                          <a:effectLst/>
                          <a:latin typeface="Calibri"/>
                        </a:rPr>
                        <a:t> Dover</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0" u="none" strike="noStrike" dirty="0" smtClean="0">
                          <a:solidFill>
                            <a:srgbClr val="120742"/>
                          </a:solidFill>
                          <a:effectLst/>
                          <a:latin typeface="Calibri"/>
                        </a:rPr>
                        <a:t>43</a:t>
                      </a:r>
                      <a:endParaRPr lang="en-GB" sz="1000" b="1" i="0"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21</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48%</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14</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33%</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6</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15%</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3%</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r h="166155">
                <a:tc>
                  <a:txBody>
                    <a:bodyPr/>
                    <a:lstStyle/>
                    <a:p>
                      <a:pPr marL="0" algn="l" defTabSz="457200" rtl="0" eaLnBrk="1" fontAlgn="b" latinLnBrk="0" hangingPunct="1"/>
                      <a:r>
                        <a:rPr lang="en-GB" sz="1000" b="1" i="0" u="none" strike="noStrike" kern="1200" dirty="0" smtClean="0">
                          <a:solidFill>
                            <a:schemeClr val="dk1"/>
                          </a:solidFill>
                          <a:effectLst/>
                          <a:latin typeface="+mn-lt"/>
                          <a:ea typeface="+mn-ea"/>
                          <a:cs typeface="+mn-cs"/>
                        </a:rPr>
                        <a:t> Birmingham</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u="none" strike="noStrike" kern="1200" dirty="0" smtClean="0">
                          <a:solidFill>
                            <a:schemeClr val="dk1"/>
                          </a:solidFill>
                          <a:effectLst/>
                          <a:latin typeface="+mn-lt"/>
                          <a:ea typeface="+mn-ea"/>
                          <a:cs typeface="+mn-cs"/>
                        </a:rPr>
                        <a:t>43</a:t>
                      </a:r>
                      <a:endParaRPr lang="en-GB" sz="1000" b="1"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11</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26%</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4</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10%</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3%</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3%</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22</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51%</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3%</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3%</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3%</a:t>
                      </a:r>
                      <a:endParaRPr lang="en-GB" sz="900" b="0" i="0" u="none" strike="noStrike" kern="1200" dirty="0">
                        <a:solidFill>
                          <a:srgbClr val="120742"/>
                        </a:solidFill>
                        <a:effectLst/>
                        <a:latin typeface="+mn-lt"/>
                        <a:ea typeface="+mn-ea"/>
                        <a:cs typeface="+mn-cs"/>
                      </a:endParaRPr>
                    </a:p>
                  </a:txBody>
                  <a:tcPr marL="9525" marR="9525" marT="9525" marB="0" anchor="b"/>
                </a:tc>
              </a:tr>
              <a:tr h="166155">
                <a:tc>
                  <a:txBody>
                    <a:bodyPr/>
                    <a:lstStyle/>
                    <a:p>
                      <a:pPr marL="0" indent="0" algn="l" fontAlgn="b">
                        <a:buNone/>
                      </a:pPr>
                      <a:r>
                        <a:rPr lang="en-GB" sz="1000" b="1" i="0" u="none" strike="noStrike" dirty="0" smtClean="0">
                          <a:solidFill>
                            <a:srgbClr val="120742"/>
                          </a:solidFill>
                          <a:effectLst/>
                          <a:latin typeface="Calibri"/>
                        </a:rPr>
                        <a:t> Winchester</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0" u="none" strike="noStrike" dirty="0" smtClean="0">
                          <a:solidFill>
                            <a:srgbClr val="120742"/>
                          </a:solidFill>
                          <a:effectLst/>
                          <a:latin typeface="Calibri"/>
                        </a:rPr>
                        <a:t>32</a:t>
                      </a:r>
                      <a:endParaRPr lang="en-GB" sz="1000" b="1" i="0"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7</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23%</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7</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23%</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17</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53%</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r h="166155">
                <a:tc>
                  <a:txBody>
                    <a:bodyPr/>
                    <a:lstStyle/>
                    <a:p>
                      <a:pPr marL="0" algn="l" defTabSz="457200" rtl="0" eaLnBrk="1" fontAlgn="b" latinLnBrk="0" hangingPunct="1"/>
                      <a:r>
                        <a:rPr lang="en-GB" sz="1000" b="1" i="0" u="none" strike="noStrike" kern="1200" dirty="0" smtClean="0">
                          <a:solidFill>
                            <a:schemeClr val="dk1"/>
                          </a:solidFill>
                          <a:effectLst/>
                          <a:latin typeface="+mn-lt"/>
                          <a:ea typeface="+mn-ea"/>
                          <a:cs typeface="+mn-cs"/>
                        </a:rPr>
                        <a:t> Manchester</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32</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9</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28%</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17</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52%</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2</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7%</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2</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7%</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3%</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3%</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r h="166155">
                <a:tc>
                  <a:txBody>
                    <a:bodyPr/>
                    <a:lstStyle/>
                    <a:p>
                      <a:r>
                        <a:rPr lang="en-GB" sz="1000" b="1" dirty="0" smtClean="0"/>
                        <a:t> Inverness</a:t>
                      </a:r>
                      <a:endParaRPr lang="en-GB" sz="1000" b="1" dirty="0"/>
                    </a:p>
                  </a:txBody>
                  <a:tcPr marL="9525" marR="9525" marT="9525" marB="0" anchor="b"/>
                </a:tc>
                <a:tc>
                  <a:txBody>
                    <a:bodyPr/>
                    <a:lstStyle/>
                    <a:p>
                      <a:pPr algn="ctr"/>
                      <a:r>
                        <a:rPr lang="en-GB" sz="1000" b="1" dirty="0" smtClean="0"/>
                        <a:t>31</a:t>
                      </a:r>
                      <a:endParaRPr lang="en-GB" sz="1000" b="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31</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100%</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r h="166155">
                <a:tc>
                  <a:txBody>
                    <a:bodyPr/>
                    <a:lstStyle/>
                    <a:p>
                      <a:pPr marL="0" indent="0" algn="l" defTabSz="457200" rtl="0" eaLnBrk="1" fontAlgn="b" latinLnBrk="0" hangingPunct="1">
                        <a:buNone/>
                      </a:pPr>
                      <a:r>
                        <a:rPr lang="en-GB" sz="1000" b="1" i="0" u="none" strike="noStrike" kern="1200" dirty="0" smtClean="0">
                          <a:solidFill>
                            <a:srgbClr val="120742"/>
                          </a:solidFill>
                          <a:effectLst/>
                          <a:latin typeface="Calibri"/>
                          <a:ea typeface="+mn-ea"/>
                          <a:cs typeface="+mn-cs"/>
                        </a:rPr>
                        <a:t> Bicester</a:t>
                      </a:r>
                      <a:endParaRPr lang="en-GB" sz="1000" b="1" i="0" u="none" strike="noStrike" kern="1200" dirty="0">
                        <a:solidFill>
                          <a:srgbClr val="120742"/>
                        </a:solidFill>
                        <a:effectLst/>
                        <a:latin typeface="Calibri"/>
                        <a:ea typeface="+mn-ea"/>
                        <a:cs typeface="+mn-cs"/>
                      </a:endParaRPr>
                    </a:p>
                  </a:txBody>
                  <a:tcPr marL="9525" marR="9525" marT="9525" marB="0" anchor="b"/>
                </a:tc>
                <a:tc>
                  <a:txBody>
                    <a:bodyPr/>
                    <a:lstStyle/>
                    <a:p>
                      <a:pPr algn="ctr"/>
                      <a:r>
                        <a:rPr lang="en-GB" sz="1000" b="1" dirty="0" smtClean="0"/>
                        <a:t>31</a:t>
                      </a:r>
                      <a:endParaRPr lang="en-GB" sz="1000" b="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30</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96%</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r h="166155">
                <a:tc>
                  <a:txBody>
                    <a:bodyPr/>
                    <a:lstStyle/>
                    <a:p>
                      <a:pPr marL="0" indent="0" algn="l" defTabSz="457200" rtl="0" eaLnBrk="1" fontAlgn="b" latinLnBrk="0" hangingPunct="1">
                        <a:buNone/>
                      </a:pPr>
                      <a:r>
                        <a:rPr lang="en-GB" sz="1000" b="1" i="0" u="none" strike="noStrike" kern="1200" dirty="0" smtClean="0">
                          <a:solidFill>
                            <a:srgbClr val="120742"/>
                          </a:solidFill>
                          <a:effectLst/>
                          <a:latin typeface="Calibri"/>
                          <a:ea typeface="+mn-ea"/>
                          <a:cs typeface="+mn-cs"/>
                        </a:rPr>
                        <a:t> Chester</a:t>
                      </a:r>
                      <a:endParaRPr lang="en-GB" sz="1000" b="1" i="0" u="none" strike="noStrike" kern="1200" dirty="0">
                        <a:solidFill>
                          <a:srgbClr val="120742"/>
                        </a:solidFill>
                        <a:effectLst/>
                        <a:latin typeface="Calibri"/>
                        <a:ea typeface="+mn-ea"/>
                        <a:cs typeface="+mn-cs"/>
                      </a:endParaRPr>
                    </a:p>
                  </a:txBody>
                  <a:tcPr marL="9525" marR="9525" marT="9525" marB="0" anchor="b"/>
                </a:tc>
                <a:tc>
                  <a:txBody>
                    <a:bodyPr/>
                    <a:lstStyle/>
                    <a:p>
                      <a:pPr algn="ctr"/>
                      <a:r>
                        <a:rPr lang="en-GB" sz="1000" b="1" dirty="0" smtClean="0"/>
                        <a:t>27</a:t>
                      </a:r>
                      <a:endParaRPr lang="en-GB" sz="1000" b="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2</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6%</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21</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76%</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3</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11%</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r h="166155">
                <a:tc>
                  <a:txBody>
                    <a:bodyPr/>
                    <a:lstStyle/>
                    <a:p>
                      <a:pPr marL="0" indent="0" algn="l" defTabSz="457200" rtl="0" eaLnBrk="1" fontAlgn="b" latinLnBrk="0" hangingPunct="1">
                        <a:buNone/>
                      </a:pPr>
                      <a:r>
                        <a:rPr lang="en-GB" sz="1000" b="1" i="0" u="none" strike="noStrike" kern="1200" dirty="0" smtClean="0">
                          <a:solidFill>
                            <a:srgbClr val="120742"/>
                          </a:solidFill>
                          <a:effectLst/>
                          <a:latin typeface="Calibri"/>
                          <a:ea typeface="+mn-ea"/>
                          <a:cs typeface="+mn-cs"/>
                        </a:rPr>
                        <a:t> Perth</a:t>
                      </a:r>
                      <a:endParaRPr lang="en-GB" sz="1000" b="1" i="0" u="none" strike="noStrike" kern="1200" dirty="0">
                        <a:solidFill>
                          <a:srgbClr val="120742"/>
                        </a:solidFill>
                        <a:effectLst/>
                        <a:latin typeface="Calibri"/>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rgbClr val="120742"/>
                          </a:solidFill>
                          <a:effectLst/>
                          <a:latin typeface="+mn-lt"/>
                          <a:ea typeface="+mn-ea"/>
                          <a:cs typeface="+mn-cs"/>
                        </a:rPr>
                        <a:t>27</a:t>
                      </a:r>
                      <a:endParaRPr lang="en-GB" sz="1000" b="1"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27</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100%</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r h="166155">
                <a:tc>
                  <a:txBody>
                    <a:bodyPr/>
                    <a:lstStyle/>
                    <a:p>
                      <a:pPr marL="0" indent="0" algn="l" defTabSz="457200" rtl="0" eaLnBrk="1" fontAlgn="b" latinLnBrk="0" hangingPunct="1">
                        <a:buNone/>
                      </a:pPr>
                      <a:r>
                        <a:rPr lang="en-GB" sz="1000" b="1" i="0" u="none" strike="noStrike" kern="1200" dirty="0" smtClean="0">
                          <a:solidFill>
                            <a:srgbClr val="120742"/>
                          </a:solidFill>
                          <a:effectLst/>
                          <a:latin typeface="Calibri"/>
                          <a:ea typeface="+mn-ea"/>
                          <a:cs typeface="+mn-cs"/>
                        </a:rPr>
                        <a:t> Warwick</a:t>
                      </a:r>
                      <a:endParaRPr lang="en-GB" sz="1000" b="1" i="0" u="none" strike="noStrike" kern="1200" dirty="0">
                        <a:solidFill>
                          <a:srgbClr val="120742"/>
                        </a:solidFill>
                        <a:effectLst/>
                        <a:latin typeface="Calibri"/>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rgbClr val="120742"/>
                          </a:solidFill>
                          <a:effectLst/>
                          <a:latin typeface="+mn-lt"/>
                          <a:ea typeface="+mn-ea"/>
                          <a:cs typeface="+mn-cs"/>
                        </a:rPr>
                        <a:t>26</a:t>
                      </a:r>
                      <a:endParaRPr lang="en-GB" sz="1000" b="1"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8</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30%</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5</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20%</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5%</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10</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40%</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r h="166155">
                <a:tc>
                  <a:txBody>
                    <a:bodyPr/>
                    <a:lstStyle/>
                    <a:p>
                      <a:pPr marL="0" indent="0" algn="l" defTabSz="457200" rtl="0" eaLnBrk="1" fontAlgn="b" latinLnBrk="0" hangingPunct="1">
                        <a:buNone/>
                      </a:pPr>
                      <a:r>
                        <a:rPr lang="en-GB" sz="1000" b="1" i="0" u="none" strike="noStrike" kern="1200" dirty="0" smtClean="0">
                          <a:solidFill>
                            <a:srgbClr val="120742"/>
                          </a:solidFill>
                          <a:effectLst/>
                          <a:latin typeface="Calibri"/>
                          <a:ea typeface="+mn-ea"/>
                          <a:cs typeface="+mn-cs"/>
                        </a:rPr>
                        <a:t> N Berwick</a:t>
                      </a:r>
                      <a:endParaRPr lang="en-GB" sz="1000" b="1" i="0" u="none" strike="noStrike" kern="1200" dirty="0">
                        <a:solidFill>
                          <a:srgbClr val="120742"/>
                        </a:solidFill>
                        <a:effectLst/>
                        <a:latin typeface="Calibri"/>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rgbClr val="120742"/>
                          </a:solidFill>
                          <a:effectLst/>
                          <a:latin typeface="+mn-lt"/>
                          <a:ea typeface="+mn-ea"/>
                          <a:cs typeface="+mn-cs"/>
                        </a:rPr>
                        <a:t>25</a:t>
                      </a:r>
                      <a:endParaRPr lang="en-GB" sz="1000" b="1"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25</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100%</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r h="166155">
                <a:tc>
                  <a:txBody>
                    <a:bodyPr/>
                    <a:lstStyle/>
                    <a:p>
                      <a:pPr marL="0" indent="0" algn="l" defTabSz="457200" rtl="0" eaLnBrk="1" fontAlgn="b" latinLnBrk="0" hangingPunct="1">
                        <a:buNone/>
                      </a:pPr>
                      <a:r>
                        <a:rPr lang="en-GB" sz="1000" b="1" i="0" u="none" strike="noStrike" kern="1200" dirty="0" smtClean="0">
                          <a:solidFill>
                            <a:srgbClr val="120742"/>
                          </a:solidFill>
                          <a:effectLst/>
                          <a:latin typeface="Calibri"/>
                          <a:ea typeface="+mn-ea"/>
                          <a:cs typeface="+mn-cs"/>
                        </a:rPr>
                        <a:t> Maidstone</a:t>
                      </a:r>
                      <a:endParaRPr lang="en-GB" sz="1000" b="1" i="0" u="none" strike="noStrike" kern="1200" dirty="0">
                        <a:solidFill>
                          <a:srgbClr val="120742"/>
                        </a:solidFill>
                        <a:effectLst/>
                        <a:latin typeface="Calibri"/>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rgbClr val="120742"/>
                          </a:solidFill>
                          <a:effectLst/>
                          <a:latin typeface="+mn-lt"/>
                          <a:ea typeface="+mn-ea"/>
                          <a:cs typeface="+mn-cs"/>
                        </a:rPr>
                        <a:t>23</a:t>
                      </a:r>
                      <a:endParaRPr lang="en-GB" sz="1000" b="1"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59%</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31%</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9%</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endParaRPr lang="en-GB" sz="900" b="0" i="0" u="none" strike="noStrike" kern="1200" dirty="0">
                        <a:solidFill>
                          <a:srgbClr val="120742"/>
                        </a:solidFill>
                        <a:effectLst/>
                        <a:latin typeface="+mn-lt"/>
                        <a:ea typeface="+mn-ea"/>
                        <a:cs typeface="+mn-cs"/>
                      </a:endParaRPr>
                    </a:p>
                  </a:txBody>
                  <a:tcPr marL="9525" marR="9525" marT="9525" marB="0" anchor="b"/>
                </a:tc>
              </a:tr>
              <a:tr h="166155">
                <a:tc>
                  <a:txBody>
                    <a:bodyPr/>
                    <a:lstStyle/>
                    <a:p>
                      <a:pPr marL="0" indent="0" algn="l" defTabSz="457200" rtl="0" eaLnBrk="1" fontAlgn="b" latinLnBrk="0" hangingPunct="1">
                        <a:buNone/>
                      </a:pPr>
                      <a:r>
                        <a:rPr lang="en-GB" sz="1000" b="1" i="0" u="none" strike="noStrike" kern="1200" dirty="0" smtClean="0">
                          <a:solidFill>
                            <a:srgbClr val="120742"/>
                          </a:solidFill>
                          <a:effectLst/>
                          <a:latin typeface="Calibri"/>
                          <a:ea typeface="+mn-ea"/>
                          <a:cs typeface="+mn-cs"/>
                        </a:rPr>
                        <a:t> Fort William</a:t>
                      </a:r>
                      <a:endParaRPr lang="en-GB" sz="1000" b="1" i="0" u="none" strike="noStrike" kern="1200" dirty="0">
                        <a:solidFill>
                          <a:srgbClr val="120742"/>
                        </a:solidFill>
                        <a:effectLst/>
                        <a:latin typeface="Calibri"/>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rgbClr val="120742"/>
                          </a:solidFill>
                          <a:effectLst/>
                          <a:latin typeface="+mn-lt"/>
                          <a:ea typeface="+mn-ea"/>
                          <a:cs typeface="+mn-cs"/>
                        </a:rPr>
                        <a:t>23</a:t>
                      </a:r>
                      <a:endParaRPr lang="en-GB" sz="1000" b="1"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23</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100%</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r h="166155">
                <a:tc>
                  <a:txBody>
                    <a:bodyPr/>
                    <a:lstStyle/>
                    <a:p>
                      <a:pPr marL="0" indent="0" algn="l" defTabSz="457200" rtl="0" eaLnBrk="1" fontAlgn="b" latinLnBrk="0" hangingPunct="1">
                        <a:buNone/>
                      </a:pPr>
                      <a:r>
                        <a:rPr lang="en-GB" sz="1000" b="1" i="0" u="none" strike="noStrike" kern="1200" dirty="0" smtClean="0">
                          <a:solidFill>
                            <a:srgbClr val="120742"/>
                          </a:solidFill>
                          <a:effectLst/>
                          <a:latin typeface="Calibri"/>
                          <a:ea typeface="+mn-ea"/>
                          <a:cs typeface="+mn-cs"/>
                        </a:rPr>
                        <a:t> Exeter</a:t>
                      </a:r>
                      <a:endParaRPr lang="en-GB" sz="1000" b="1" i="0" u="none" strike="noStrike" kern="1200" dirty="0">
                        <a:solidFill>
                          <a:srgbClr val="120742"/>
                        </a:solidFill>
                        <a:effectLst/>
                        <a:latin typeface="Calibri"/>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rgbClr val="120742"/>
                          </a:solidFill>
                          <a:effectLst/>
                          <a:latin typeface="+mn-lt"/>
                          <a:ea typeface="+mn-ea"/>
                          <a:cs typeface="+mn-cs"/>
                        </a:rPr>
                        <a:t>23</a:t>
                      </a:r>
                      <a:endParaRPr lang="en-GB" sz="1000" b="1"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2</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8%</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21</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92%</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r h="166155">
                <a:tc>
                  <a:txBody>
                    <a:bodyPr/>
                    <a:lstStyle/>
                    <a:p>
                      <a:pPr marL="0" indent="0" algn="l" defTabSz="457200" rtl="0" eaLnBrk="1" fontAlgn="b" latinLnBrk="0" hangingPunct="1">
                        <a:buNone/>
                      </a:pPr>
                      <a:r>
                        <a:rPr lang="en-GB" sz="1000" b="1" i="0" u="none" strike="noStrike" kern="1200" dirty="0" smtClean="0">
                          <a:solidFill>
                            <a:srgbClr val="120742"/>
                          </a:solidFill>
                          <a:effectLst/>
                          <a:latin typeface="Calibri"/>
                          <a:ea typeface="+mn-ea"/>
                          <a:cs typeface="+mn-cs"/>
                        </a:rPr>
                        <a:t> Plymouth</a:t>
                      </a:r>
                      <a:endParaRPr lang="en-GB" sz="1000" b="1" i="0" u="none" strike="noStrike" kern="1200" dirty="0">
                        <a:solidFill>
                          <a:srgbClr val="120742"/>
                        </a:solidFill>
                        <a:effectLst/>
                        <a:latin typeface="Calibri"/>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22</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4</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16%</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17</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79%</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5%</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r h="166155">
                <a:tc>
                  <a:txBody>
                    <a:bodyPr/>
                    <a:lstStyle/>
                    <a:p>
                      <a:pPr marL="0" indent="0" algn="l" defTabSz="457200" rtl="0" eaLnBrk="1" fontAlgn="b" latinLnBrk="0" hangingPunct="1">
                        <a:buNone/>
                      </a:pPr>
                      <a:r>
                        <a:rPr lang="en-GB" sz="1000" b="1" i="0" u="none" strike="noStrike" kern="1200" dirty="0" smtClean="0">
                          <a:solidFill>
                            <a:srgbClr val="120742"/>
                          </a:solidFill>
                          <a:effectLst/>
                          <a:latin typeface="Calibri"/>
                          <a:ea typeface="+mn-ea"/>
                          <a:cs typeface="+mn-cs"/>
                        </a:rPr>
                        <a:t> Blackpool</a:t>
                      </a:r>
                      <a:endParaRPr lang="en-GB" sz="1000" b="1" i="0" u="none" strike="noStrike" kern="1200" dirty="0">
                        <a:solidFill>
                          <a:srgbClr val="120742"/>
                        </a:solidFill>
                        <a:effectLst/>
                        <a:latin typeface="Calibri"/>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21</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19</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89%</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5%</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5%</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r h="166155">
                <a:tc>
                  <a:txBody>
                    <a:bodyPr/>
                    <a:lstStyle/>
                    <a:p>
                      <a:pPr marL="0" indent="0" algn="l" defTabSz="457200" rtl="0" eaLnBrk="1" fontAlgn="b" latinLnBrk="0" hangingPunct="1">
                        <a:buNone/>
                      </a:pPr>
                      <a:r>
                        <a:rPr lang="en-GB" sz="1000" b="1" i="0" u="none" strike="noStrike" kern="1200" dirty="0" smtClean="0">
                          <a:solidFill>
                            <a:srgbClr val="120742"/>
                          </a:solidFill>
                          <a:effectLst/>
                          <a:latin typeface="Calibri"/>
                          <a:ea typeface="+mn-ea"/>
                          <a:cs typeface="+mn-cs"/>
                        </a:rPr>
                        <a:t> Torbay</a:t>
                      </a:r>
                      <a:endParaRPr lang="en-GB" sz="1000" b="1" i="0" u="none" strike="noStrike" kern="1200" dirty="0">
                        <a:solidFill>
                          <a:srgbClr val="120742"/>
                        </a:solidFill>
                        <a:effectLst/>
                        <a:latin typeface="Calibri"/>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rgbClr val="120742"/>
                          </a:solidFill>
                          <a:effectLst/>
                          <a:latin typeface="+mn-lt"/>
                          <a:ea typeface="+mn-ea"/>
                          <a:cs typeface="+mn-cs"/>
                        </a:rPr>
                        <a:t>18</a:t>
                      </a:r>
                      <a:endParaRPr lang="en-GB" sz="1000" b="1"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17</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92%</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8%</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r h="166155">
                <a:tc>
                  <a:txBody>
                    <a:bodyPr/>
                    <a:lstStyle/>
                    <a:p>
                      <a:pPr marL="0" indent="0" algn="l" defTabSz="457200" rtl="0" eaLnBrk="1" fontAlgn="b" latinLnBrk="0" hangingPunct="1">
                        <a:buNone/>
                      </a:pPr>
                      <a:r>
                        <a:rPr lang="en-GB" sz="1000" b="1" i="0" u="none" strike="noStrike" kern="1200" dirty="0" smtClean="0">
                          <a:solidFill>
                            <a:srgbClr val="120742"/>
                          </a:solidFill>
                          <a:effectLst/>
                          <a:latin typeface="Calibri"/>
                          <a:ea typeface="+mn-ea"/>
                          <a:cs typeface="+mn-cs"/>
                        </a:rPr>
                        <a:t> Southampton</a:t>
                      </a:r>
                      <a:endParaRPr lang="en-GB" sz="1000" b="1" i="0" u="none" strike="noStrike" kern="1200" dirty="0">
                        <a:solidFill>
                          <a:srgbClr val="120742"/>
                        </a:solidFill>
                        <a:effectLst/>
                        <a:latin typeface="Calibri"/>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18</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4</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24%</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4</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24%</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8</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47%</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6%</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r h="166155">
                <a:tc>
                  <a:txBody>
                    <a:bodyPr/>
                    <a:lstStyle/>
                    <a:p>
                      <a:pPr marL="0" indent="0" algn="l" defTabSz="457200" rtl="0" eaLnBrk="1" fontAlgn="b" latinLnBrk="0" hangingPunct="1">
                        <a:buNone/>
                      </a:pPr>
                      <a:r>
                        <a:rPr lang="en-GB" sz="1000" b="1" i="0" u="none" strike="noStrike" kern="1200" dirty="0" smtClean="0">
                          <a:solidFill>
                            <a:srgbClr val="120742"/>
                          </a:solidFill>
                          <a:effectLst/>
                          <a:latin typeface="Calibri"/>
                          <a:ea typeface="+mn-ea"/>
                          <a:cs typeface="+mn-cs"/>
                        </a:rPr>
                        <a:t> Scarborough</a:t>
                      </a:r>
                      <a:endParaRPr lang="en-GB" sz="1000" b="1" i="0" u="none" strike="noStrike" kern="1200" dirty="0">
                        <a:solidFill>
                          <a:srgbClr val="120742"/>
                        </a:solidFill>
                        <a:effectLst/>
                        <a:latin typeface="Calibri"/>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17</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2</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13%</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13</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75%</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2</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13%</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r h="193142">
                <a:tc>
                  <a:txBody>
                    <a:bodyPr/>
                    <a:lstStyle/>
                    <a:p>
                      <a:pPr marL="0" indent="0" algn="l" defTabSz="457200" rtl="0" eaLnBrk="1" fontAlgn="b" latinLnBrk="0" hangingPunct="1">
                        <a:buNone/>
                      </a:pPr>
                      <a:r>
                        <a:rPr lang="en-GB" sz="1000" b="1" i="0" u="none" strike="noStrike" kern="1200" dirty="0" smtClean="0">
                          <a:solidFill>
                            <a:srgbClr val="120742"/>
                          </a:solidFill>
                          <a:effectLst/>
                          <a:latin typeface="Calibri"/>
                          <a:ea typeface="+mn-ea"/>
                          <a:cs typeface="+mn-cs"/>
                        </a:rPr>
                        <a:t> Bournemouth</a:t>
                      </a:r>
                      <a:endParaRPr lang="en-GB" sz="1000" b="1" i="0" u="none" strike="noStrike" kern="1200" dirty="0">
                        <a:solidFill>
                          <a:srgbClr val="120742"/>
                        </a:solidFill>
                        <a:effectLst/>
                        <a:latin typeface="Calibri"/>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rgbClr val="120742"/>
                          </a:solidFill>
                          <a:effectLst/>
                          <a:latin typeface="+mn-lt"/>
                          <a:ea typeface="+mn-ea"/>
                          <a:cs typeface="+mn-cs"/>
                        </a:rPr>
                        <a:t>16</a:t>
                      </a:r>
                      <a:endParaRPr lang="en-GB" sz="1000" b="1"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6</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36%</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6</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36%</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4</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27%</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r h="166155">
                <a:tc>
                  <a:txBody>
                    <a:bodyPr/>
                    <a:lstStyle/>
                    <a:p>
                      <a:pPr marL="0" indent="0" algn="l" defTabSz="457200" rtl="0" eaLnBrk="1" fontAlgn="b" latinLnBrk="0" hangingPunct="1">
                        <a:buNone/>
                      </a:pPr>
                      <a:r>
                        <a:rPr lang="en-GB" sz="1000" b="1" i="0" u="none" strike="noStrike" kern="1200" dirty="0" smtClean="0">
                          <a:solidFill>
                            <a:srgbClr val="120742"/>
                          </a:solidFill>
                          <a:effectLst/>
                          <a:latin typeface="Calibri"/>
                          <a:ea typeface="+mn-ea"/>
                          <a:cs typeface="+mn-cs"/>
                        </a:rPr>
                        <a:t> Truro</a:t>
                      </a:r>
                      <a:endParaRPr lang="en-GB" sz="1000" b="1" i="0" u="none" strike="noStrike" kern="1200" dirty="0">
                        <a:solidFill>
                          <a:srgbClr val="120742"/>
                        </a:solidFill>
                        <a:effectLst/>
                        <a:latin typeface="Calibri"/>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15</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15</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100%</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r h="166155">
                <a:tc>
                  <a:txBody>
                    <a:bodyPr/>
                    <a:lstStyle/>
                    <a:p>
                      <a:pPr marL="0" indent="0" algn="l" defTabSz="457200" rtl="0" eaLnBrk="1" fontAlgn="b" latinLnBrk="0" hangingPunct="1">
                        <a:buNone/>
                      </a:pPr>
                      <a:r>
                        <a:rPr lang="en-GB" sz="1000" b="1" i="0" u="none" strike="noStrike" kern="1200" dirty="0" smtClean="0">
                          <a:solidFill>
                            <a:srgbClr val="120742"/>
                          </a:solidFill>
                          <a:effectLst/>
                          <a:latin typeface="Calibri"/>
                          <a:ea typeface="+mn-ea"/>
                          <a:cs typeface="+mn-cs"/>
                        </a:rPr>
                        <a:t> Conwy</a:t>
                      </a:r>
                      <a:endParaRPr lang="en-GB" sz="1000" b="1" i="0" u="none" strike="noStrike" kern="1200" dirty="0">
                        <a:solidFill>
                          <a:srgbClr val="120742"/>
                        </a:solidFill>
                        <a:effectLst/>
                        <a:latin typeface="Calibri"/>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15</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6</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40%</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8</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50%</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bl>
          </a:graphicData>
        </a:graphic>
      </p:graphicFrame>
    </p:spTree>
    <p:extLst>
      <p:ext uri="{BB962C8B-B14F-4D97-AF65-F5344CB8AC3E}">
        <p14:creationId xmlns:p14="http://schemas.microsoft.com/office/powerpoint/2010/main" val="41125068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745" y="737806"/>
            <a:ext cx="9144000" cy="558801"/>
          </a:xfrm>
        </p:spPr>
        <p:txBody>
          <a:bodyPr/>
          <a:lstStyle/>
          <a:p>
            <a:r>
              <a:rPr lang="en-GB" sz="2100" dirty="0" smtClean="0"/>
              <a:t>Which regions are ‘day trippers’ who visit each CITY / TOWN staying in</a:t>
            </a:r>
            <a:br>
              <a:rPr lang="en-GB" sz="2100" dirty="0" smtClean="0"/>
            </a:br>
            <a:r>
              <a:rPr lang="en-GB" sz="2100" dirty="0" smtClean="0"/>
              <a:t>overnight?  Other Destinations </a:t>
            </a:r>
            <a:endParaRPr lang="en-GB" sz="2100" dirty="0"/>
          </a:p>
        </p:txBody>
      </p:sp>
      <p:sp>
        <p:nvSpPr>
          <p:cNvPr id="11" name="Text Placeholder 6"/>
          <p:cNvSpPr>
            <a:spLocks noGrp="1"/>
          </p:cNvSpPr>
          <p:nvPr>
            <p:ph type="body" sz="quarter" idx="13"/>
          </p:nvPr>
        </p:nvSpPr>
        <p:spPr>
          <a:xfrm>
            <a:off x="685796" y="6533481"/>
            <a:ext cx="2440301" cy="274638"/>
          </a:xfrm>
        </p:spPr>
        <p:txBody>
          <a:bodyPr/>
          <a:lstStyle/>
          <a:p>
            <a:r>
              <a:rPr lang="en-GB" sz="1000" dirty="0" smtClean="0"/>
              <a:t>Day trip destinations</a:t>
            </a:r>
            <a:endParaRPr lang="en-GB" sz="1000" dirty="0"/>
          </a:p>
        </p:txBody>
      </p:sp>
      <p:sp>
        <p:nvSpPr>
          <p:cNvPr id="12" name="Text Placeholder 5"/>
          <p:cNvSpPr txBox="1">
            <a:spLocks/>
          </p:cNvSpPr>
          <p:nvPr/>
        </p:nvSpPr>
        <p:spPr>
          <a:xfrm>
            <a:off x="326121" y="1401109"/>
            <a:ext cx="4265196" cy="19390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800" dirty="0" smtClean="0">
                <a:solidFill>
                  <a:srgbClr val="120742"/>
                </a:solidFill>
              </a:rPr>
              <a:t>Source:  IPS 2016  </a:t>
            </a:r>
            <a:r>
              <a:rPr lang="en-GB" sz="800" b="1" i="1" dirty="0" smtClean="0">
                <a:solidFill>
                  <a:srgbClr val="120742"/>
                </a:solidFill>
              </a:rPr>
              <a:t>*Signs </a:t>
            </a:r>
            <a:r>
              <a:rPr lang="en-GB" sz="800" b="1" i="1" dirty="0">
                <a:solidFill>
                  <a:srgbClr val="120742"/>
                </a:solidFill>
              </a:rPr>
              <a:t>indicate where a figure is less than 1%</a:t>
            </a:r>
          </a:p>
          <a:p>
            <a:pPr marL="0" indent="0">
              <a:buFont typeface="Arial"/>
              <a:buNone/>
            </a:pPr>
            <a:endParaRPr lang="en-GB" sz="800" dirty="0">
              <a:solidFill>
                <a:srgbClr val="120742"/>
              </a:solidFill>
            </a:endParaRPr>
          </a:p>
        </p:txBody>
      </p:sp>
      <p:graphicFrame>
        <p:nvGraphicFramePr>
          <p:cNvPr id="7" name="Table Placeholder 5"/>
          <p:cNvGraphicFramePr>
            <a:graphicFrameLocks/>
          </p:cNvGraphicFramePr>
          <p:nvPr>
            <p:extLst>
              <p:ext uri="{D42A27DB-BD31-4B8C-83A1-F6EECF244321}">
                <p14:modId xmlns:p14="http://schemas.microsoft.com/office/powerpoint/2010/main" val="4174644214"/>
              </p:ext>
            </p:extLst>
          </p:nvPr>
        </p:nvGraphicFramePr>
        <p:xfrm>
          <a:off x="171445" y="1804566"/>
          <a:ext cx="8905889" cy="3843759"/>
        </p:xfrm>
        <a:graphic>
          <a:graphicData uri="http://schemas.openxmlformats.org/drawingml/2006/table">
            <a:tbl>
              <a:tblPr firstRow="1" bandRow="1">
                <a:tableStyleId>{5C22544A-7EE6-4342-B048-85BDC9FD1C3A}</a:tableStyleId>
              </a:tblPr>
              <a:tblGrid>
                <a:gridCol w="703191"/>
                <a:gridCol w="261554"/>
                <a:gridCol w="330881"/>
                <a:gridCol w="330881"/>
                <a:gridCol w="330881"/>
                <a:gridCol w="330881"/>
                <a:gridCol w="330881"/>
                <a:gridCol w="330881"/>
                <a:gridCol w="330881"/>
                <a:gridCol w="330881"/>
                <a:gridCol w="330881"/>
                <a:gridCol w="330881"/>
                <a:gridCol w="330881"/>
                <a:gridCol w="330881"/>
                <a:gridCol w="330881"/>
                <a:gridCol w="330881"/>
                <a:gridCol w="330881"/>
                <a:gridCol w="330881"/>
                <a:gridCol w="330881"/>
                <a:gridCol w="330881"/>
                <a:gridCol w="330881"/>
                <a:gridCol w="330881"/>
                <a:gridCol w="330881"/>
                <a:gridCol w="330881"/>
                <a:gridCol w="330881"/>
                <a:gridCol w="330881"/>
              </a:tblGrid>
              <a:tr h="350768">
                <a:tc gridSpan="2">
                  <a:txBody>
                    <a:bodyPr/>
                    <a:lstStyle/>
                    <a:p>
                      <a:r>
                        <a:rPr lang="en-GB" sz="1000" dirty="0" smtClean="0"/>
                        <a:t>All Day Trippers</a:t>
                      </a:r>
                      <a:br>
                        <a:rPr lang="en-GB" sz="1000" dirty="0" smtClean="0"/>
                      </a:br>
                      <a:r>
                        <a:rPr lang="en-GB" sz="1000" dirty="0" smtClean="0"/>
                        <a:t>(000s)</a:t>
                      </a:r>
                      <a:endParaRPr lang="en-GB" sz="1000" dirty="0"/>
                    </a:p>
                  </a:txBody>
                  <a:tcPr marL="72000" marR="72000"/>
                </a:tc>
                <a:tc hMerge="1">
                  <a:txBody>
                    <a:bodyPr/>
                    <a:lstStyle/>
                    <a:p>
                      <a:endParaRPr lang="en-GB"/>
                    </a:p>
                  </a:txBody>
                  <a:tcPr/>
                </a:tc>
                <a:tc gridSpan="2">
                  <a:txBody>
                    <a:bodyPr/>
                    <a:lstStyle/>
                    <a:p>
                      <a:pPr algn="ctr"/>
                      <a:r>
                        <a:rPr lang="en-GB" sz="1000" i="0" dirty="0" smtClean="0"/>
                        <a:t>London</a:t>
                      </a:r>
                      <a:endParaRPr lang="en-GB" sz="1000" i="0" dirty="0"/>
                    </a:p>
                  </a:txBody>
                  <a:tcPr marL="72000" marR="72000">
                    <a:lnR w="12700" cap="flat" cmpd="sng" algn="ctr">
                      <a:solidFill>
                        <a:schemeClr val="bg1"/>
                      </a:solidFill>
                      <a:prstDash val="solid"/>
                      <a:round/>
                      <a:headEnd type="none" w="med" len="med"/>
                      <a:tailEnd type="none" w="med" len="med"/>
                    </a:lnR>
                  </a:tcPr>
                </a:tc>
                <a:tc hMerge="1">
                  <a:txBody>
                    <a:bodyPr/>
                    <a:lstStyle/>
                    <a:p>
                      <a:endParaRPr lang="en-GB"/>
                    </a:p>
                  </a:txBody>
                  <a:tcPr/>
                </a:tc>
                <a:tc gridSpan="2">
                  <a:txBody>
                    <a:bodyPr/>
                    <a:lstStyle/>
                    <a:p>
                      <a:pPr algn="ctr"/>
                      <a:r>
                        <a:rPr lang="en-GB" sz="1000" i="0" dirty="0" smtClean="0"/>
                        <a:t>South East</a:t>
                      </a:r>
                      <a:endParaRPr lang="en-GB" sz="1000" i="0" dirty="0"/>
                    </a:p>
                  </a:txBody>
                  <a:tcPr marL="72000" marR="72000">
                    <a:lnL w="12700" cap="flat" cmpd="sng" algn="ctr">
                      <a:solidFill>
                        <a:schemeClr val="bg1"/>
                      </a:solidFill>
                      <a:prstDash val="solid"/>
                      <a:round/>
                      <a:headEnd type="none" w="med" len="med"/>
                      <a:tailEnd type="none" w="med" len="med"/>
                    </a:lnL>
                  </a:tcPr>
                </a:tc>
                <a:tc hMerge="1">
                  <a:txBody>
                    <a:bodyPr/>
                    <a:lstStyle/>
                    <a:p>
                      <a:pPr algn="ctr"/>
                      <a:endParaRPr lang="en-GB" sz="1000" i="0" dirty="0"/>
                    </a:p>
                  </a:txBody>
                  <a:tcPr/>
                </a:tc>
                <a:tc gridSpan="2">
                  <a:txBody>
                    <a:bodyPr/>
                    <a:lstStyle/>
                    <a:p>
                      <a:pPr algn="ctr"/>
                      <a:r>
                        <a:rPr lang="en-GB" sz="1000" i="0" dirty="0" smtClean="0"/>
                        <a:t>South West</a:t>
                      </a:r>
                      <a:endParaRPr lang="en-GB" sz="1000" i="0" dirty="0"/>
                    </a:p>
                  </a:txBody>
                  <a:tcPr marL="72000" marR="72000"/>
                </a:tc>
                <a:tc hMerge="1">
                  <a:txBody>
                    <a:bodyPr/>
                    <a:lstStyle/>
                    <a:p>
                      <a:pPr algn="ctr"/>
                      <a:endParaRPr lang="en-GB" sz="1000" i="0" dirty="0"/>
                    </a:p>
                  </a:txBody>
                  <a:tcPr/>
                </a:tc>
                <a:tc gridSpan="2">
                  <a:txBody>
                    <a:bodyPr/>
                    <a:lstStyle/>
                    <a:p>
                      <a:pPr algn="ctr"/>
                      <a:r>
                        <a:rPr lang="en-GB" sz="1000" i="0" dirty="0" smtClean="0"/>
                        <a:t>North West</a:t>
                      </a:r>
                      <a:endParaRPr lang="en-GB" sz="1000" i="0" dirty="0"/>
                    </a:p>
                  </a:txBody>
                  <a:tcPr marL="72000" marR="72000"/>
                </a:tc>
                <a:tc hMerge="1">
                  <a:txBody>
                    <a:bodyPr/>
                    <a:lstStyle/>
                    <a:p>
                      <a:pPr algn="ctr"/>
                      <a:endParaRPr lang="en-GB" sz="1000" i="0" dirty="0"/>
                    </a:p>
                  </a:txBody>
                  <a:tcPr/>
                </a:tc>
                <a:tc gridSpan="2">
                  <a:txBody>
                    <a:bodyPr/>
                    <a:lstStyle/>
                    <a:p>
                      <a:pPr algn="ctr"/>
                      <a:r>
                        <a:rPr lang="en-GB" sz="1000" i="0" dirty="0" smtClean="0"/>
                        <a:t>East</a:t>
                      </a:r>
                      <a:endParaRPr lang="en-GB" sz="1000" i="0" dirty="0"/>
                    </a:p>
                  </a:txBody>
                  <a:tcPr marL="72000" marR="72000"/>
                </a:tc>
                <a:tc hMerge="1">
                  <a:txBody>
                    <a:bodyPr/>
                    <a:lstStyle/>
                    <a:p>
                      <a:pPr algn="ctr"/>
                      <a:endParaRPr lang="en-GB" sz="1000" i="0" dirty="0"/>
                    </a:p>
                  </a:txBody>
                  <a:tcPr/>
                </a:tc>
                <a:tc gridSpan="2">
                  <a:txBody>
                    <a:bodyPr/>
                    <a:lstStyle/>
                    <a:p>
                      <a:pPr algn="ctr"/>
                      <a:r>
                        <a:rPr lang="en-GB" sz="1000" i="0" dirty="0" smtClean="0"/>
                        <a:t>West Midlands</a:t>
                      </a:r>
                      <a:endParaRPr lang="en-GB" sz="1000" i="0" dirty="0"/>
                    </a:p>
                  </a:txBody>
                  <a:tcPr marL="72000" marR="72000"/>
                </a:tc>
                <a:tc hMerge="1">
                  <a:txBody>
                    <a:bodyPr/>
                    <a:lstStyle/>
                    <a:p>
                      <a:pPr algn="ctr"/>
                      <a:endParaRPr lang="en-GB" sz="1000" i="0" dirty="0"/>
                    </a:p>
                  </a:txBody>
                  <a:tcPr/>
                </a:tc>
                <a:tc gridSpan="2">
                  <a:txBody>
                    <a:bodyPr/>
                    <a:lstStyle/>
                    <a:p>
                      <a:pPr algn="ctr"/>
                      <a:r>
                        <a:rPr lang="en-GB" sz="1000" i="0" dirty="0" smtClean="0"/>
                        <a:t>Yorkshire</a:t>
                      </a:r>
                      <a:endParaRPr lang="en-GB" sz="1000" i="0" dirty="0"/>
                    </a:p>
                  </a:txBody>
                  <a:tcPr marL="72000" marR="72000"/>
                </a:tc>
                <a:tc hMerge="1">
                  <a:txBody>
                    <a:bodyPr/>
                    <a:lstStyle/>
                    <a:p>
                      <a:pPr algn="ctr"/>
                      <a:endParaRPr lang="en-GB" sz="1000" i="0" dirty="0"/>
                    </a:p>
                  </a:txBody>
                  <a:tcPr/>
                </a:tc>
                <a:tc gridSpan="2">
                  <a:txBody>
                    <a:bodyPr/>
                    <a:lstStyle/>
                    <a:p>
                      <a:pPr algn="ctr"/>
                      <a:r>
                        <a:rPr lang="en-GB" sz="1000" i="0" dirty="0" smtClean="0"/>
                        <a:t>East Midlands</a:t>
                      </a:r>
                      <a:endParaRPr lang="en-GB" sz="1000" i="0" dirty="0"/>
                    </a:p>
                  </a:txBody>
                  <a:tcPr marL="72000" marR="72000"/>
                </a:tc>
                <a:tc hMerge="1">
                  <a:txBody>
                    <a:bodyPr/>
                    <a:lstStyle/>
                    <a:p>
                      <a:pPr algn="ctr"/>
                      <a:endParaRPr lang="en-GB" sz="1000" i="0" dirty="0"/>
                    </a:p>
                  </a:txBody>
                  <a:tcPr/>
                </a:tc>
                <a:tc gridSpan="2">
                  <a:txBody>
                    <a:bodyPr/>
                    <a:lstStyle/>
                    <a:p>
                      <a:pPr algn="ctr"/>
                      <a:r>
                        <a:rPr lang="en-GB" sz="1000" i="0" dirty="0" smtClean="0"/>
                        <a:t>North East</a:t>
                      </a:r>
                      <a:endParaRPr lang="en-GB" sz="1000" i="0" dirty="0"/>
                    </a:p>
                  </a:txBody>
                  <a:tcPr marL="72000" marR="72000"/>
                </a:tc>
                <a:tc hMerge="1">
                  <a:txBody>
                    <a:bodyPr/>
                    <a:lstStyle/>
                    <a:p>
                      <a:pPr algn="ctr"/>
                      <a:endParaRPr lang="en-GB" sz="1000" i="0" dirty="0"/>
                    </a:p>
                  </a:txBody>
                  <a:tcPr/>
                </a:tc>
                <a:tc gridSpan="2">
                  <a:txBody>
                    <a:bodyPr/>
                    <a:lstStyle/>
                    <a:p>
                      <a:pPr algn="ctr"/>
                      <a:r>
                        <a:rPr lang="en-GB" sz="1000" i="0" dirty="0" smtClean="0"/>
                        <a:t>Scotland</a:t>
                      </a:r>
                      <a:endParaRPr lang="en-GB" sz="1000" i="0" dirty="0"/>
                    </a:p>
                  </a:txBody>
                  <a:tcPr marL="72000" marR="72000"/>
                </a:tc>
                <a:tc hMerge="1">
                  <a:txBody>
                    <a:bodyPr/>
                    <a:lstStyle/>
                    <a:p>
                      <a:pPr algn="ctr"/>
                      <a:endParaRPr lang="en-GB" sz="1000" i="0" dirty="0"/>
                    </a:p>
                  </a:txBody>
                  <a:tcPr/>
                </a:tc>
                <a:tc gridSpan="2">
                  <a:txBody>
                    <a:bodyPr/>
                    <a:lstStyle/>
                    <a:p>
                      <a:pPr algn="ctr"/>
                      <a:r>
                        <a:rPr lang="en-GB" sz="1000" i="0" dirty="0" smtClean="0"/>
                        <a:t>Wales</a:t>
                      </a:r>
                      <a:endParaRPr lang="en-GB" sz="1000" i="0" dirty="0"/>
                    </a:p>
                  </a:txBody>
                  <a:tcPr marL="72000" marR="72000"/>
                </a:tc>
                <a:tc hMerge="1">
                  <a:txBody>
                    <a:bodyPr/>
                    <a:lstStyle/>
                    <a:p>
                      <a:pPr algn="ctr"/>
                      <a:endParaRPr lang="en-GB" sz="1000" i="0" dirty="0"/>
                    </a:p>
                  </a:txBody>
                  <a:tcPr/>
                </a:tc>
                <a:tc gridSpan="2">
                  <a:txBody>
                    <a:bodyPr/>
                    <a:lstStyle/>
                    <a:p>
                      <a:pPr algn="ctr"/>
                      <a:r>
                        <a:rPr lang="en-GB" sz="1000" i="0" dirty="0" smtClean="0"/>
                        <a:t>Other UK</a:t>
                      </a:r>
                      <a:endParaRPr lang="en-GB" sz="1000" i="0" dirty="0"/>
                    </a:p>
                  </a:txBody>
                  <a:tcPr marL="72000" marR="72000"/>
                </a:tc>
                <a:tc hMerge="1">
                  <a:txBody>
                    <a:bodyPr/>
                    <a:lstStyle/>
                    <a:p>
                      <a:pPr algn="ctr"/>
                      <a:endParaRPr lang="en-GB" sz="1000" i="0" dirty="0"/>
                    </a:p>
                  </a:txBody>
                  <a:tcPr/>
                </a:tc>
              </a:tr>
              <a:tr h="143343">
                <a:tc>
                  <a:txBody>
                    <a:bodyPr/>
                    <a:lstStyle/>
                    <a:p>
                      <a:pPr marL="0" algn="l" defTabSz="457200" rtl="0" eaLnBrk="1" fontAlgn="b" latinLnBrk="0" hangingPunct="1"/>
                      <a:r>
                        <a:rPr lang="en-GB" sz="1000" b="1" i="0" u="none" strike="noStrike" kern="1200" dirty="0" smtClean="0">
                          <a:solidFill>
                            <a:schemeClr val="dk1"/>
                          </a:solidFill>
                          <a:effectLst/>
                          <a:latin typeface="+mn-lt"/>
                          <a:ea typeface="+mn-ea"/>
                          <a:cs typeface="+mn-cs"/>
                        </a:rPr>
                        <a:t> Penzance</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14</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2</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17%</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12</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83%</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r h="143343">
                <a:tc>
                  <a:txBody>
                    <a:bodyPr/>
                    <a:lstStyle/>
                    <a:p>
                      <a:pPr marL="0" algn="l" defTabSz="457200" rtl="0" eaLnBrk="1" fontAlgn="b" latinLnBrk="0" hangingPunct="1"/>
                      <a:r>
                        <a:rPr lang="en-GB" sz="1000" b="1" i="0" u="none" strike="noStrike" kern="1200" dirty="0" smtClean="0">
                          <a:solidFill>
                            <a:schemeClr val="dk1"/>
                          </a:solidFill>
                          <a:effectLst/>
                          <a:latin typeface="+mn-lt"/>
                          <a:ea typeface="+mn-ea"/>
                          <a:cs typeface="+mn-cs"/>
                        </a:rPr>
                        <a:t> Pitlochry</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14</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14</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100%</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r h="143343">
                <a:tc>
                  <a:txBody>
                    <a:bodyPr/>
                    <a:lstStyle/>
                    <a:p>
                      <a:pPr marL="0" algn="l" defTabSz="457200" rtl="0" eaLnBrk="1" fontAlgn="b" latinLnBrk="0" hangingPunct="1"/>
                      <a:r>
                        <a:rPr lang="en-GB" sz="1000" b="1" i="0" u="none" strike="noStrike" kern="1200" baseline="0" dirty="0" smtClean="0">
                          <a:solidFill>
                            <a:schemeClr val="dk1"/>
                          </a:solidFill>
                          <a:effectLst/>
                          <a:latin typeface="+mn-lt"/>
                          <a:ea typeface="+mn-ea"/>
                          <a:cs typeface="+mn-cs"/>
                        </a:rPr>
                        <a:t> Tunbridge  Wells</a:t>
                      </a:r>
                      <a:endParaRPr lang="en-GB" sz="1000" b="1" i="0" u="none" strike="noStrike" kern="1200" baseline="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14</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4</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25%</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12</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83%</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r h="143343">
                <a:tc>
                  <a:txBody>
                    <a:bodyPr/>
                    <a:lstStyle/>
                    <a:p>
                      <a:pPr marL="0" algn="l" defTabSz="457200" rtl="0" eaLnBrk="1" fontAlgn="b" latinLnBrk="0" hangingPunct="1"/>
                      <a:r>
                        <a:rPr lang="en-GB" sz="1000" b="1" i="0" u="none" strike="noStrike" kern="1200" baseline="0" dirty="0" smtClean="0">
                          <a:solidFill>
                            <a:schemeClr val="dk1"/>
                          </a:solidFill>
                          <a:effectLst/>
                          <a:latin typeface="+mn-lt"/>
                          <a:ea typeface="+mn-ea"/>
                          <a:cs typeface="+mn-cs"/>
                        </a:rPr>
                        <a:t> Dundee</a:t>
                      </a:r>
                      <a:endParaRPr lang="en-GB" sz="1000" b="1" i="0" u="none" strike="noStrike" kern="1200" baseline="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14</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14</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100%</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r h="143343">
                <a:tc>
                  <a:txBody>
                    <a:bodyPr/>
                    <a:lstStyle/>
                    <a:p>
                      <a:pPr marL="0" algn="l" defTabSz="457200" rtl="0" eaLnBrk="1" fontAlgn="b" latinLnBrk="0" hangingPunct="1"/>
                      <a:r>
                        <a:rPr lang="en-GB" sz="1000" b="1" i="0" u="none" strike="noStrike" kern="1200" baseline="0" dirty="0" smtClean="0">
                          <a:solidFill>
                            <a:schemeClr val="dk1"/>
                          </a:solidFill>
                          <a:effectLst/>
                          <a:latin typeface="+mn-lt"/>
                          <a:ea typeface="+mn-ea"/>
                          <a:cs typeface="+mn-cs"/>
                        </a:rPr>
                        <a:t> </a:t>
                      </a:r>
                      <a:r>
                        <a:rPr lang="en-GB" sz="1000" b="1" i="0" u="none" strike="noStrike" kern="1200" baseline="0" dirty="0" err="1" smtClean="0">
                          <a:solidFill>
                            <a:schemeClr val="dk1"/>
                          </a:solidFill>
                          <a:effectLst/>
                          <a:latin typeface="+mn-lt"/>
                          <a:ea typeface="+mn-ea"/>
                          <a:cs typeface="+mn-cs"/>
                        </a:rPr>
                        <a:t>Aviemore</a:t>
                      </a:r>
                      <a:endParaRPr lang="en-GB" sz="1000" b="1" i="0" u="none" strike="noStrike" kern="1200" baseline="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14</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14</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100%</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r h="143343">
                <a:tc>
                  <a:txBody>
                    <a:bodyPr/>
                    <a:lstStyle/>
                    <a:p>
                      <a:pPr marL="0" algn="l" defTabSz="457200" rtl="0" eaLnBrk="1" fontAlgn="b" latinLnBrk="0" hangingPunct="1"/>
                      <a:r>
                        <a:rPr lang="en-GB" sz="1000" b="1" i="0" u="none" strike="noStrike" kern="1200" baseline="0" dirty="0" smtClean="0">
                          <a:solidFill>
                            <a:schemeClr val="dk1"/>
                          </a:solidFill>
                          <a:effectLst/>
                          <a:latin typeface="+mn-lt"/>
                          <a:ea typeface="+mn-ea"/>
                          <a:cs typeface="+mn-cs"/>
                        </a:rPr>
                        <a:t> Rye</a:t>
                      </a:r>
                      <a:endParaRPr lang="en-GB" sz="1000" b="1" i="0" u="none" strike="noStrike" kern="1200" baseline="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13</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13</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100%</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r h="143343">
                <a:tc>
                  <a:txBody>
                    <a:bodyPr/>
                    <a:lstStyle/>
                    <a:p>
                      <a:pPr marL="0" algn="l" defTabSz="457200" rtl="0" eaLnBrk="1" fontAlgn="b" latinLnBrk="0" hangingPunct="1"/>
                      <a:r>
                        <a:rPr lang="en-GB" sz="1000" b="1" i="0" u="none" strike="noStrike" kern="1200" baseline="0" dirty="0" smtClean="0">
                          <a:solidFill>
                            <a:schemeClr val="dk1"/>
                          </a:solidFill>
                          <a:effectLst/>
                          <a:latin typeface="+mn-lt"/>
                          <a:ea typeface="+mn-ea"/>
                          <a:cs typeface="+mn-cs"/>
                        </a:rPr>
                        <a:t> Poole</a:t>
                      </a:r>
                      <a:endParaRPr lang="en-GB" sz="1000" b="1" i="0" u="none" strike="noStrike" kern="1200" baseline="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13</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13</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100%</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r h="143343">
                <a:tc>
                  <a:txBody>
                    <a:bodyPr/>
                    <a:lstStyle/>
                    <a:p>
                      <a:pPr marL="0" algn="l" defTabSz="457200" rtl="0" eaLnBrk="1" fontAlgn="b" latinLnBrk="0" hangingPunct="1"/>
                      <a:r>
                        <a:rPr lang="en-GB" sz="1000" b="1" i="0" u="none" strike="noStrike" kern="1200" baseline="0" dirty="0" smtClean="0">
                          <a:solidFill>
                            <a:schemeClr val="dk1"/>
                          </a:solidFill>
                          <a:effectLst/>
                          <a:latin typeface="+mn-lt"/>
                          <a:ea typeface="+mn-ea"/>
                          <a:cs typeface="+mn-cs"/>
                        </a:rPr>
                        <a:t> Whitby</a:t>
                      </a:r>
                      <a:endParaRPr lang="en-GB" sz="1000" b="1" i="0" u="none" strike="noStrike" kern="1200" baseline="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13</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11</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83%</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2</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17%</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r h="143343">
                <a:tc>
                  <a:txBody>
                    <a:bodyPr/>
                    <a:lstStyle/>
                    <a:p>
                      <a:pPr marL="0" algn="l" defTabSz="457200" rtl="0" eaLnBrk="1" fontAlgn="b" latinLnBrk="0" hangingPunct="1"/>
                      <a:r>
                        <a:rPr lang="en-GB" sz="1000" b="1" i="0" u="none" strike="noStrike" kern="1200" baseline="0" dirty="0" smtClean="0">
                          <a:solidFill>
                            <a:schemeClr val="dk1"/>
                          </a:solidFill>
                          <a:effectLst/>
                          <a:latin typeface="+mn-lt"/>
                          <a:ea typeface="+mn-ea"/>
                          <a:cs typeface="+mn-cs"/>
                        </a:rPr>
                        <a:t> Reading</a:t>
                      </a:r>
                      <a:endParaRPr lang="en-GB" sz="1000" b="1" i="0" u="none" strike="noStrike" kern="1200" baseline="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13</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11</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83%</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8%</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r h="143343">
                <a:tc>
                  <a:txBody>
                    <a:bodyPr/>
                    <a:lstStyle/>
                    <a:p>
                      <a:pPr marL="0" algn="l" defTabSz="457200" rtl="0" eaLnBrk="1" fontAlgn="b" latinLnBrk="0" hangingPunct="1"/>
                      <a:r>
                        <a:rPr lang="en-GB" sz="1000" b="1" i="0" u="none" strike="noStrike" kern="1200" baseline="0" dirty="0" smtClean="0">
                          <a:solidFill>
                            <a:schemeClr val="dk1"/>
                          </a:solidFill>
                          <a:effectLst/>
                          <a:latin typeface="+mn-lt"/>
                          <a:ea typeface="+mn-ea"/>
                          <a:cs typeface="+mn-cs"/>
                        </a:rPr>
                        <a:t> Weymouth</a:t>
                      </a:r>
                      <a:endParaRPr lang="en-GB" sz="1000" b="1" i="0" u="none" strike="noStrike" kern="1200" baseline="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13</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12</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91%</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r h="143343">
                <a:tc>
                  <a:txBody>
                    <a:bodyPr/>
                    <a:lstStyle/>
                    <a:p>
                      <a:pPr marL="0" algn="l" defTabSz="457200" rtl="0" eaLnBrk="1" fontAlgn="b" latinLnBrk="0" hangingPunct="1"/>
                      <a:r>
                        <a:rPr lang="en-GB" sz="1000" b="1" i="0" u="none" strike="noStrike" kern="1200" baseline="0" dirty="0" smtClean="0">
                          <a:solidFill>
                            <a:schemeClr val="dk1"/>
                          </a:solidFill>
                          <a:effectLst/>
                          <a:latin typeface="+mn-lt"/>
                          <a:ea typeface="+mn-ea"/>
                          <a:cs typeface="+mn-cs"/>
                        </a:rPr>
                        <a:t> Sevenoaks</a:t>
                      </a:r>
                      <a:endParaRPr lang="en-GB" sz="1000" b="1" i="0" u="none" strike="noStrike" kern="1200" baseline="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12</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5</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42%</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8</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67%</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r h="143343">
                <a:tc>
                  <a:txBody>
                    <a:bodyPr/>
                    <a:lstStyle/>
                    <a:p>
                      <a:pPr marL="0" algn="l" defTabSz="457200" rtl="0" eaLnBrk="1" fontAlgn="b" latinLnBrk="0" hangingPunct="1"/>
                      <a:r>
                        <a:rPr lang="en-GB" sz="1000" b="1" i="0" u="none" strike="noStrike" kern="1200" dirty="0" smtClean="0">
                          <a:solidFill>
                            <a:schemeClr val="dk1"/>
                          </a:solidFill>
                          <a:effectLst/>
                          <a:latin typeface="+mn-lt"/>
                          <a:ea typeface="+mn-ea"/>
                          <a:cs typeface="+mn-cs"/>
                        </a:rPr>
                        <a:t> Tenby</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12</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10%</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11</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90%</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r h="143343">
                <a:tc>
                  <a:txBody>
                    <a:bodyPr/>
                    <a:lstStyle/>
                    <a:p>
                      <a:pPr marL="0" algn="l" defTabSz="457200" rtl="0" eaLnBrk="1" fontAlgn="b" latinLnBrk="0" hangingPunct="1"/>
                      <a:r>
                        <a:rPr lang="en-GB" sz="1000" b="1" i="0" u="none" strike="noStrike" kern="1200" dirty="0" smtClean="0">
                          <a:solidFill>
                            <a:schemeClr val="dk1"/>
                          </a:solidFill>
                          <a:effectLst/>
                          <a:latin typeface="+mn-lt"/>
                          <a:ea typeface="+mn-ea"/>
                          <a:cs typeface="+mn-cs"/>
                        </a:rPr>
                        <a:t> Aberdeen</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11</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11</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100%</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r h="143343">
                <a:tc>
                  <a:txBody>
                    <a:bodyPr/>
                    <a:lstStyle/>
                    <a:p>
                      <a:pPr marL="0" algn="l" defTabSz="457200" rtl="0" eaLnBrk="1" fontAlgn="b" latinLnBrk="0" hangingPunct="1"/>
                      <a:r>
                        <a:rPr lang="en-GB" sz="1000" b="1" i="0" u="none" strike="noStrike" kern="1200" dirty="0" smtClean="0">
                          <a:solidFill>
                            <a:schemeClr val="dk1"/>
                          </a:solidFill>
                          <a:effectLst/>
                          <a:latin typeface="+mn-lt"/>
                          <a:ea typeface="+mn-ea"/>
                          <a:cs typeface="+mn-cs"/>
                        </a:rPr>
                        <a:t> Leeds</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11</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13%</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13%</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3</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25%</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6</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50%</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r h="143343">
                <a:tc>
                  <a:txBody>
                    <a:bodyPr/>
                    <a:lstStyle/>
                    <a:p>
                      <a:pPr marL="0" algn="l" defTabSz="457200" rtl="0" eaLnBrk="1" fontAlgn="b" latinLnBrk="0" hangingPunct="1"/>
                      <a:r>
                        <a:rPr lang="en-GB" sz="1000" b="1" i="0" u="none" strike="noStrike" kern="1200" dirty="0" smtClean="0">
                          <a:solidFill>
                            <a:schemeClr val="dk1"/>
                          </a:solidFill>
                          <a:effectLst/>
                          <a:latin typeface="+mn-lt"/>
                          <a:ea typeface="+mn-ea"/>
                          <a:cs typeface="+mn-cs"/>
                        </a:rPr>
                        <a:t> Alnwick</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10</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7</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71%</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3</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29%</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r h="143343">
                <a:tc>
                  <a:txBody>
                    <a:bodyPr/>
                    <a:lstStyle/>
                    <a:p>
                      <a:pPr marL="0" algn="l" defTabSz="457200" rtl="0" eaLnBrk="1" fontAlgn="b" latinLnBrk="0" hangingPunct="1"/>
                      <a:r>
                        <a:rPr lang="en-GB" sz="1000" b="1" i="0" u="none" strike="noStrike" kern="1200" baseline="0" dirty="0" smtClean="0">
                          <a:solidFill>
                            <a:schemeClr val="dk1"/>
                          </a:solidFill>
                          <a:effectLst/>
                          <a:latin typeface="+mn-lt"/>
                          <a:ea typeface="+mn-ea"/>
                          <a:cs typeface="+mn-cs"/>
                        </a:rPr>
                        <a:t> Ayr</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10</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10</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100%</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r h="143343">
                <a:tc>
                  <a:txBody>
                    <a:bodyPr/>
                    <a:lstStyle/>
                    <a:p>
                      <a:pPr marL="0" algn="l" defTabSz="457200" rtl="0" eaLnBrk="1" fontAlgn="b" latinLnBrk="0" hangingPunct="1"/>
                      <a:r>
                        <a:rPr lang="en-GB" sz="1000" b="1" i="0" u="none" strike="noStrike" kern="1200" dirty="0" smtClean="0">
                          <a:solidFill>
                            <a:schemeClr val="dk1"/>
                          </a:solidFill>
                          <a:effectLst/>
                          <a:latin typeface="+mn-lt"/>
                          <a:ea typeface="+mn-ea"/>
                          <a:cs typeface="+mn-cs"/>
                        </a:rPr>
                        <a:t> Harrogate</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9</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9</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100%</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r h="228069">
                <a:tc>
                  <a:txBody>
                    <a:bodyPr/>
                    <a:lstStyle/>
                    <a:p>
                      <a:pPr marL="0" algn="l" defTabSz="457200" rtl="0" eaLnBrk="1" fontAlgn="b" latinLnBrk="0" hangingPunct="1"/>
                      <a:r>
                        <a:rPr lang="en-GB" sz="1000" b="1" i="0" u="none" strike="noStrike" kern="1200" dirty="0" smtClean="0">
                          <a:solidFill>
                            <a:schemeClr val="dk1"/>
                          </a:solidFill>
                          <a:effectLst/>
                          <a:latin typeface="+mn-lt"/>
                          <a:ea typeface="+mn-ea"/>
                          <a:cs typeface="+mn-cs"/>
                        </a:rPr>
                        <a:t> Swansea</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9</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2</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25%</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7</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75%</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r h="143343">
                <a:tc>
                  <a:txBody>
                    <a:bodyPr/>
                    <a:lstStyle/>
                    <a:p>
                      <a:pPr marL="0" algn="l" defTabSz="457200" rtl="0" eaLnBrk="1" fontAlgn="b" latinLnBrk="0" hangingPunct="1"/>
                      <a:r>
                        <a:rPr lang="en-GB" sz="1000" b="1" i="0" u="none" strike="noStrike" kern="1200" dirty="0" smtClean="0">
                          <a:solidFill>
                            <a:schemeClr val="dk1"/>
                          </a:solidFill>
                          <a:effectLst/>
                          <a:latin typeface="+mn-lt"/>
                          <a:ea typeface="+mn-ea"/>
                          <a:cs typeface="+mn-cs"/>
                        </a:rPr>
                        <a:t> Newcastle</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8</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1</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4</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50%</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3</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40%</a:t>
                      </a:r>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endParaRPr lang="en-GB" sz="900" b="0"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marL="0" algn="ctr" defTabSz="457200" rtl="0" eaLnBrk="1" fontAlgn="b" latinLnBrk="0" hangingPunct="1"/>
                      <a:r>
                        <a:rPr lang="en-GB" sz="900" b="0" i="0" u="none" strike="noStrike" kern="1200" dirty="0" smtClean="0">
                          <a:solidFill>
                            <a:srgbClr val="120742"/>
                          </a:solidFill>
                          <a:effectLst/>
                          <a:latin typeface="+mn-lt"/>
                          <a:ea typeface="+mn-ea"/>
                          <a:cs typeface="+mn-cs"/>
                        </a:rPr>
                        <a:t>-</a:t>
                      </a:r>
                      <a:endParaRPr lang="en-GB" sz="900" b="0" i="0" u="none" strike="noStrike" kern="1200" dirty="0">
                        <a:solidFill>
                          <a:srgbClr val="120742"/>
                        </a:solidFill>
                        <a:effectLst/>
                        <a:latin typeface="+mn-lt"/>
                        <a:ea typeface="+mn-ea"/>
                        <a:cs typeface="+mn-cs"/>
                      </a:endParaRPr>
                    </a:p>
                  </a:txBody>
                  <a:tcPr marL="9525" marR="9525" marT="9525" marB="0" anchor="b"/>
                </a:tc>
              </a:tr>
            </a:tbl>
          </a:graphicData>
        </a:graphic>
      </p:graphicFrame>
    </p:spTree>
    <p:extLst>
      <p:ext uri="{BB962C8B-B14F-4D97-AF65-F5344CB8AC3E}">
        <p14:creationId xmlns:p14="http://schemas.microsoft.com/office/powerpoint/2010/main" val="24349727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745" y="737806"/>
            <a:ext cx="9144000" cy="558801"/>
          </a:xfrm>
        </p:spPr>
        <p:txBody>
          <a:bodyPr/>
          <a:lstStyle/>
          <a:p>
            <a:r>
              <a:rPr lang="en-GB" sz="2100" dirty="0" smtClean="0"/>
              <a:t>Which regions are ‘day trippers’ who visit each COUNTY staying in</a:t>
            </a:r>
            <a:br>
              <a:rPr lang="en-GB" sz="2100" dirty="0" smtClean="0"/>
            </a:br>
            <a:r>
              <a:rPr lang="en-GB" sz="2100" dirty="0" smtClean="0"/>
              <a:t>overnight?  South East / South West counties</a:t>
            </a:r>
            <a:endParaRPr lang="en-GB" sz="2100" dirty="0"/>
          </a:p>
        </p:txBody>
      </p:sp>
      <p:graphicFrame>
        <p:nvGraphicFramePr>
          <p:cNvPr id="6" name="Table Placeholder 5"/>
          <p:cNvGraphicFramePr>
            <a:graphicFrameLocks noGrp="1"/>
          </p:cNvGraphicFramePr>
          <p:nvPr>
            <p:ph type="tbl" sz="quarter" idx="10"/>
            <p:extLst>
              <p:ext uri="{D42A27DB-BD31-4B8C-83A1-F6EECF244321}">
                <p14:modId xmlns:p14="http://schemas.microsoft.com/office/powerpoint/2010/main" val="4152210661"/>
              </p:ext>
            </p:extLst>
          </p:nvPr>
        </p:nvGraphicFramePr>
        <p:xfrm>
          <a:off x="123372" y="1631523"/>
          <a:ext cx="8953956" cy="3507261"/>
        </p:xfrm>
        <a:graphic>
          <a:graphicData uri="http://schemas.openxmlformats.org/drawingml/2006/table">
            <a:tbl>
              <a:tblPr firstRow="1" bandRow="1">
                <a:tableStyleId>{5C22544A-7EE6-4342-B048-85BDC9FD1C3A}</a:tableStyleId>
              </a:tblPr>
              <a:tblGrid>
                <a:gridCol w="753785"/>
                <a:gridCol w="362030"/>
                <a:gridCol w="230223"/>
                <a:gridCol w="367680"/>
                <a:gridCol w="293878"/>
                <a:gridCol w="369421"/>
                <a:gridCol w="292137"/>
                <a:gridCol w="371162"/>
                <a:gridCol w="290396"/>
                <a:gridCol w="330779"/>
                <a:gridCol w="330779"/>
                <a:gridCol w="330779"/>
                <a:gridCol w="330779"/>
                <a:gridCol w="330779"/>
                <a:gridCol w="330779"/>
                <a:gridCol w="330779"/>
                <a:gridCol w="330779"/>
                <a:gridCol w="330779"/>
                <a:gridCol w="330779"/>
                <a:gridCol w="330779"/>
                <a:gridCol w="330779"/>
                <a:gridCol w="330779"/>
                <a:gridCol w="330779"/>
                <a:gridCol w="338379"/>
                <a:gridCol w="323180"/>
                <a:gridCol w="330779"/>
              </a:tblGrid>
              <a:tr h="452887">
                <a:tc gridSpan="2">
                  <a:txBody>
                    <a:bodyPr/>
                    <a:lstStyle/>
                    <a:p>
                      <a:r>
                        <a:rPr lang="en-GB" sz="1000" dirty="0" smtClean="0"/>
                        <a:t>All Day Trippers</a:t>
                      </a:r>
                      <a:br>
                        <a:rPr lang="en-GB" sz="1000" dirty="0" smtClean="0"/>
                      </a:br>
                      <a:r>
                        <a:rPr lang="en-GB" sz="1000" dirty="0" smtClean="0"/>
                        <a:t>(000s)</a:t>
                      </a:r>
                      <a:endParaRPr lang="en-GB" sz="1000" dirty="0"/>
                    </a:p>
                  </a:txBody>
                  <a:tcPr marL="36000" marR="36000"/>
                </a:tc>
                <a:tc hMerge="1">
                  <a:txBody>
                    <a:bodyPr/>
                    <a:lstStyle/>
                    <a:p>
                      <a:endParaRPr lang="en-GB"/>
                    </a:p>
                  </a:txBody>
                  <a:tcPr/>
                </a:tc>
                <a:tc gridSpan="2">
                  <a:txBody>
                    <a:bodyPr/>
                    <a:lstStyle/>
                    <a:p>
                      <a:pPr algn="ctr"/>
                      <a:r>
                        <a:rPr lang="en-GB" sz="1000" i="0" dirty="0" smtClean="0"/>
                        <a:t>London</a:t>
                      </a:r>
                      <a:endParaRPr lang="en-GB" sz="1000" i="0" dirty="0"/>
                    </a:p>
                  </a:txBody>
                  <a:tcPr marL="36000" marR="36000">
                    <a:lnR w="12700" cap="flat" cmpd="sng" algn="ctr">
                      <a:solidFill>
                        <a:schemeClr val="bg1"/>
                      </a:solidFill>
                      <a:prstDash val="solid"/>
                      <a:round/>
                      <a:headEnd type="none" w="med" len="med"/>
                      <a:tailEnd type="none" w="med" len="med"/>
                    </a:lnR>
                  </a:tcPr>
                </a:tc>
                <a:tc hMerge="1">
                  <a:txBody>
                    <a:bodyPr/>
                    <a:lstStyle/>
                    <a:p>
                      <a:endParaRPr lang="en-GB"/>
                    </a:p>
                  </a:txBody>
                  <a:tcPr/>
                </a:tc>
                <a:tc gridSpan="2">
                  <a:txBody>
                    <a:bodyPr/>
                    <a:lstStyle/>
                    <a:p>
                      <a:pPr algn="ctr"/>
                      <a:r>
                        <a:rPr lang="en-GB" sz="1000" i="0" dirty="0" smtClean="0"/>
                        <a:t>South East</a:t>
                      </a:r>
                      <a:endParaRPr lang="en-GB" sz="1000" i="0" dirty="0"/>
                    </a:p>
                  </a:txBody>
                  <a:tcPr marL="36000" marR="36000">
                    <a:lnL w="12700" cap="flat" cmpd="sng" algn="ctr">
                      <a:solidFill>
                        <a:schemeClr val="bg1"/>
                      </a:solidFill>
                      <a:prstDash val="solid"/>
                      <a:round/>
                      <a:headEnd type="none" w="med" len="med"/>
                      <a:tailEnd type="none" w="med" len="med"/>
                    </a:lnL>
                  </a:tcPr>
                </a:tc>
                <a:tc hMerge="1">
                  <a:txBody>
                    <a:bodyPr/>
                    <a:lstStyle/>
                    <a:p>
                      <a:pPr algn="ctr"/>
                      <a:endParaRPr lang="en-GB" sz="1000" i="0" dirty="0"/>
                    </a:p>
                  </a:txBody>
                  <a:tcPr/>
                </a:tc>
                <a:tc gridSpan="2">
                  <a:txBody>
                    <a:bodyPr/>
                    <a:lstStyle/>
                    <a:p>
                      <a:pPr algn="ctr"/>
                      <a:r>
                        <a:rPr lang="en-GB" sz="1000" i="0" dirty="0" smtClean="0"/>
                        <a:t>South West</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North West</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East</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West Midlands</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Yorkshire</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East Midlands</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North East</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Scotland</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Wales</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Other UK</a:t>
                      </a:r>
                      <a:endParaRPr lang="en-GB" sz="1000" i="0" dirty="0"/>
                    </a:p>
                  </a:txBody>
                  <a:tcPr marL="36000" marR="36000"/>
                </a:tc>
                <a:tc hMerge="1">
                  <a:txBody>
                    <a:bodyPr/>
                    <a:lstStyle/>
                    <a:p>
                      <a:pPr algn="ctr"/>
                      <a:endParaRPr lang="en-GB" sz="1000" i="0" dirty="0"/>
                    </a:p>
                  </a:txBody>
                  <a:tcPr/>
                </a:tc>
              </a:tr>
              <a:tr h="173266">
                <a:tc>
                  <a:txBody>
                    <a:bodyPr/>
                    <a:lstStyle/>
                    <a:p>
                      <a:pPr marL="0" indent="0" algn="l" fontAlgn="b">
                        <a:buNone/>
                      </a:pPr>
                      <a:r>
                        <a:rPr lang="en-GB" sz="1000" b="1" i="0" u="none" strike="noStrike" dirty="0" smtClean="0">
                          <a:solidFill>
                            <a:srgbClr val="120742"/>
                          </a:solidFill>
                          <a:effectLst/>
                          <a:latin typeface="Calibri"/>
                        </a:rPr>
                        <a:t> </a:t>
                      </a:r>
                      <a:r>
                        <a:rPr lang="en-GB" sz="1000" b="1" i="0" u="sng" strike="noStrike" dirty="0" smtClean="0">
                          <a:solidFill>
                            <a:srgbClr val="120742"/>
                          </a:solidFill>
                          <a:effectLst/>
                          <a:latin typeface="Calibri"/>
                        </a:rPr>
                        <a:t>S. EAST</a:t>
                      </a:r>
                      <a:r>
                        <a:rPr lang="en-GB" sz="1000" b="1" i="0" u="none" strike="noStrike" dirty="0" smtClean="0">
                          <a:solidFill>
                            <a:srgbClr val="120742"/>
                          </a:solidFill>
                          <a:effectLst/>
                          <a:latin typeface="Calibri"/>
                        </a:rPr>
                        <a:t> </a:t>
                      </a:r>
                    </a:p>
                    <a:p>
                      <a:pPr marL="0" indent="0" algn="l" fontAlgn="b">
                        <a:buNone/>
                      </a:pPr>
                      <a:r>
                        <a:rPr lang="en-GB" sz="1000" b="1" i="0" u="none" strike="noStrike" dirty="0" smtClean="0">
                          <a:solidFill>
                            <a:srgbClr val="120742"/>
                          </a:solidFill>
                          <a:effectLst/>
                          <a:latin typeface="Calibri"/>
                        </a:rPr>
                        <a:t> Berkshire</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0" u="none" strike="noStrike" dirty="0" smtClean="0">
                          <a:solidFill>
                            <a:srgbClr val="120742"/>
                          </a:solidFill>
                          <a:effectLst/>
                          <a:latin typeface="Calibri"/>
                        </a:rPr>
                        <a:t>372</a:t>
                      </a:r>
                      <a:endParaRPr lang="en-GB" sz="1000" b="1" i="0"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312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84%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37</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3%</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4</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4</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1</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3266">
                <a:tc>
                  <a:txBody>
                    <a:bodyPr/>
                    <a:lstStyle/>
                    <a:p>
                      <a:pPr marL="0" indent="0" algn="l" fontAlgn="b">
                        <a:buFont typeface="+mj-lt"/>
                        <a:buNone/>
                      </a:pPr>
                      <a:r>
                        <a:rPr lang="en-GB" sz="1000" b="1" i="0" u="none" strike="noStrike" dirty="0" smtClean="0">
                          <a:solidFill>
                            <a:srgbClr val="120742"/>
                          </a:solidFill>
                          <a:effectLst/>
                          <a:latin typeface="Calibri"/>
                        </a:rPr>
                        <a:t> Oxfordshire</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0" u="none" strike="noStrike" dirty="0" smtClean="0">
                          <a:solidFill>
                            <a:srgbClr val="120742"/>
                          </a:solidFill>
                          <a:effectLst/>
                          <a:latin typeface="Calibri"/>
                        </a:rPr>
                        <a:t>328</a:t>
                      </a:r>
                      <a:endParaRPr lang="en-GB" sz="1000" b="1" i="0"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223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68%</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43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13%</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30</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9%</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20</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6%</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7</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3</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tc>
              </a:tr>
              <a:tr h="173266">
                <a:tc>
                  <a:txBody>
                    <a:bodyPr/>
                    <a:lstStyle/>
                    <a:p>
                      <a:pPr marL="0" indent="0" algn="l" fontAlgn="b">
                        <a:buFont typeface="+mj-lt"/>
                        <a:buNone/>
                      </a:pPr>
                      <a:r>
                        <a:rPr lang="en-GB" sz="1000" b="1" i="0" u="none" strike="noStrike" dirty="0" smtClean="0">
                          <a:solidFill>
                            <a:srgbClr val="120742"/>
                          </a:solidFill>
                          <a:effectLst/>
                          <a:latin typeface="Calibri"/>
                        </a:rPr>
                        <a:t> East Sussex</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0" u="none" strike="noStrike" dirty="0" smtClean="0">
                          <a:solidFill>
                            <a:srgbClr val="120742"/>
                          </a:solidFill>
                          <a:effectLst/>
                          <a:latin typeface="Calibri"/>
                        </a:rPr>
                        <a:t>301</a:t>
                      </a:r>
                      <a:endParaRPr lang="en-GB" sz="1000" b="1" i="0"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135</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45%</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144</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48%</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18</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6%</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1</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3266">
                <a:tc>
                  <a:txBody>
                    <a:bodyPr/>
                    <a:lstStyle/>
                    <a:p>
                      <a:pPr marL="0" indent="0" algn="l" fontAlgn="b">
                        <a:buFont typeface="+mj-lt"/>
                        <a:buNone/>
                      </a:pPr>
                      <a:r>
                        <a:rPr lang="en-GB" sz="1000" b="1" i="0" u="none" strike="noStrike" dirty="0" smtClean="0">
                          <a:solidFill>
                            <a:srgbClr val="120742"/>
                          </a:solidFill>
                          <a:effectLst/>
                          <a:latin typeface="Calibri"/>
                        </a:rPr>
                        <a:t> Kent</a:t>
                      </a:r>
                      <a:endParaRPr lang="en-GB" sz="1000" b="1" i="0" u="none" strike="noStrike" dirty="0">
                        <a:solidFill>
                          <a:srgbClr val="120742"/>
                        </a:solidFill>
                        <a:effectLst/>
                        <a:latin typeface="Calibri"/>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rgbClr val="120742"/>
                          </a:solidFill>
                          <a:effectLst/>
                          <a:latin typeface="+mn-lt"/>
                          <a:ea typeface="+mn-ea"/>
                          <a:cs typeface="+mn-cs"/>
                        </a:rPr>
                        <a:t>234</a:t>
                      </a: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98</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124</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53%</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9</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1</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3266">
                <a:tc>
                  <a:txBody>
                    <a:bodyPr/>
                    <a:lstStyle/>
                    <a:p>
                      <a:pPr marL="0" indent="0" algn="l" fontAlgn="b">
                        <a:buFont typeface="+mj-lt"/>
                        <a:buNone/>
                      </a:pPr>
                      <a:r>
                        <a:rPr lang="en-GB" sz="1000" b="1" i="0" u="none" strike="noStrike" dirty="0" smtClean="0">
                          <a:solidFill>
                            <a:srgbClr val="120742"/>
                          </a:solidFill>
                          <a:effectLst/>
                          <a:latin typeface="Calibri"/>
                        </a:rPr>
                        <a:t> Hampshire</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0" u="none" strike="noStrike" dirty="0" smtClean="0">
                          <a:solidFill>
                            <a:srgbClr val="120742"/>
                          </a:solidFill>
                          <a:effectLst/>
                          <a:latin typeface="Calibri"/>
                        </a:rPr>
                        <a:t>115</a:t>
                      </a:r>
                      <a:endParaRPr lang="en-GB" sz="1000" b="1" i="0"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35</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30%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52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45%</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1</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3266">
                <a:tc>
                  <a:txBody>
                    <a:bodyPr/>
                    <a:lstStyle/>
                    <a:p>
                      <a:pPr marL="0" indent="0" algn="l" fontAlgn="b">
                        <a:buFont typeface="+mj-lt"/>
                        <a:buNone/>
                      </a:pPr>
                      <a:r>
                        <a:rPr lang="en-GB" sz="1000" b="1" i="0" u="none" strike="noStrike" dirty="0" smtClean="0">
                          <a:solidFill>
                            <a:srgbClr val="120742"/>
                          </a:solidFill>
                          <a:effectLst/>
                          <a:latin typeface="Calibri"/>
                        </a:rPr>
                        <a:t> West Sussex</a:t>
                      </a:r>
                      <a:endParaRPr lang="en-GB" sz="1000" b="1" i="0" u="none" strike="noStrike" dirty="0">
                        <a:solidFill>
                          <a:srgbClr val="120742"/>
                        </a:solidFill>
                        <a:effectLst/>
                        <a:latin typeface="Calibri"/>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42</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16</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39%</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24</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56%</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6%</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3266">
                <a:tc>
                  <a:txBody>
                    <a:bodyPr/>
                    <a:lstStyle/>
                    <a:p>
                      <a:pPr marL="0" indent="0" algn="l" fontAlgn="b">
                        <a:buFont typeface="+mj-lt"/>
                        <a:buNone/>
                      </a:pPr>
                      <a:r>
                        <a:rPr lang="en-GB" sz="1000" b="1" i="0" u="none" strike="noStrike" dirty="0" smtClean="0">
                          <a:solidFill>
                            <a:srgbClr val="120742"/>
                          </a:solidFill>
                          <a:effectLst/>
                          <a:latin typeface="Calibri"/>
                        </a:rPr>
                        <a:t> Surrey</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0" u="none" strike="noStrike" dirty="0" smtClean="0">
                          <a:solidFill>
                            <a:srgbClr val="120742"/>
                          </a:solidFill>
                          <a:effectLst/>
                          <a:latin typeface="Calibri"/>
                        </a:rPr>
                        <a:t>37</a:t>
                      </a:r>
                      <a:endParaRPr lang="en-GB" sz="1000" b="1" i="0"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20</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55%</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16</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3%</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1</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3%</a:t>
                      </a:r>
                      <a:endParaRPr lang="en-GB" sz="900" b="0" i="1" dirty="0"/>
                    </a:p>
                  </a:txBody>
                  <a:tcPr marL="9525" marR="9525" marT="9525" marB="0" anchor="b"/>
                </a:tc>
              </a:tr>
              <a:tr h="173266">
                <a:tc>
                  <a:txBody>
                    <a:bodyPr/>
                    <a:lstStyle/>
                    <a:p>
                      <a:pPr marL="0" indent="0" algn="l" fontAlgn="b">
                        <a:buFont typeface="+mj-lt"/>
                        <a:buNone/>
                      </a:pPr>
                      <a:r>
                        <a:rPr lang="en-GB" sz="1000" b="1" i="0" u="none" strike="noStrike" dirty="0" smtClean="0">
                          <a:solidFill>
                            <a:srgbClr val="120742"/>
                          </a:solidFill>
                          <a:effectLst/>
                          <a:latin typeface="Calibri"/>
                        </a:rPr>
                        <a:t> Isle of Wight</a:t>
                      </a:r>
                      <a:endParaRPr lang="en-GB" sz="1000" b="1" i="0" u="none" strike="noStrike" dirty="0">
                        <a:solidFill>
                          <a:srgbClr val="120742"/>
                        </a:solidFill>
                        <a:effectLst/>
                        <a:latin typeface="Calibri"/>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rgbClr val="120742"/>
                          </a:solidFill>
                          <a:effectLst/>
                          <a:latin typeface="+mn-lt"/>
                          <a:ea typeface="+mn-ea"/>
                          <a:cs typeface="+mn-cs"/>
                        </a:rPr>
                        <a:t>29</a:t>
                      </a:r>
                      <a:endParaRPr lang="en-GB" sz="1000" b="1"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16</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56%</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3266">
                <a:tc>
                  <a:txBody>
                    <a:bodyPr/>
                    <a:lstStyle/>
                    <a:p>
                      <a:pPr marL="0" indent="0" algn="l" fontAlgn="b">
                        <a:buFont typeface="+mj-lt"/>
                        <a:buNone/>
                      </a:pPr>
                      <a:r>
                        <a:rPr lang="en-GB" sz="1000" b="1" i="0" u="none" strike="noStrike" dirty="0" smtClean="0">
                          <a:solidFill>
                            <a:srgbClr val="120742"/>
                          </a:solidFill>
                          <a:effectLst/>
                          <a:latin typeface="Calibri"/>
                        </a:rPr>
                        <a:t> Bucks</a:t>
                      </a:r>
                      <a:endParaRPr lang="en-GB" sz="1000" b="1" i="0" u="none" strike="noStrike" dirty="0">
                        <a:solidFill>
                          <a:srgbClr val="120742"/>
                        </a:solidFill>
                        <a:effectLst/>
                        <a:latin typeface="Calibri"/>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15</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5</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30%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5</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30%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3266">
                <a:tc>
                  <a:txBody>
                    <a:bodyPr/>
                    <a:lstStyle/>
                    <a:p>
                      <a:pPr marL="0" indent="0" algn="l" fontAlgn="b">
                        <a:buNone/>
                      </a:pPr>
                      <a:r>
                        <a:rPr lang="en-GB" sz="1000" b="1" i="0" u="none" strike="noStrike" dirty="0" smtClean="0">
                          <a:solidFill>
                            <a:srgbClr val="120742"/>
                          </a:solidFill>
                          <a:effectLst/>
                          <a:latin typeface="Calibri"/>
                        </a:rPr>
                        <a:t> </a:t>
                      </a:r>
                      <a:r>
                        <a:rPr lang="en-GB" sz="1000" b="1" i="0" u="sng" strike="noStrike" dirty="0" smtClean="0">
                          <a:solidFill>
                            <a:srgbClr val="120742"/>
                          </a:solidFill>
                          <a:effectLst/>
                          <a:latin typeface="Calibri"/>
                        </a:rPr>
                        <a:t>S.</a:t>
                      </a:r>
                      <a:r>
                        <a:rPr lang="en-GB" sz="1000" b="1" i="0" u="sng" strike="noStrike" baseline="0" dirty="0" smtClean="0">
                          <a:solidFill>
                            <a:srgbClr val="120742"/>
                          </a:solidFill>
                          <a:effectLst/>
                          <a:latin typeface="Calibri"/>
                        </a:rPr>
                        <a:t> </a:t>
                      </a:r>
                      <a:r>
                        <a:rPr lang="en-GB" sz="1000" b="1" i="0" u="sng" strike="noStrike" dirty="0" smtClean="0">
                          <a:solidFill>
                            <a:srgbClr val="120742"/>
                          </a:solidFill>
                          <a:effectLst/>
                          <a:latin typeface="Calibri"/>
                        </a:rPr>
                        <a:t>WEST</a:t>
                      </a:r>
                      <a:endParaRPr lang="en-GB" sz="1000" b="1" i="0" u="none" strike="noStrike" dirty="0" smtClean="0">
                        <a:solidFill>
                          <a:srgbClr val="120742"/>
                        </a:solidFill>
                        <a:effectLst/>
                        <a:latin typeface="Calibri"/>
                      </a:endParaRPr>
                    </a:p>
                    <a:p>
                      <a:pPr marL="0" indent="0" algn="l" fontAlgn="b">
                        <a:buNone/>
                      </a:pPr>
                      <a:r>
                        <a:rPr lang="en-GB" sz="1000" b="1" i="0" u="none" strike="noStrike" dirty="0" smtClean="0">
                          <a:solidFill>
                            <a:srgbClr val="120742"/>
                          </a:solidFill>
                          <a:effectLst/>
                          <a:latin typeface="Calibri"/>
                        </a:rPr>
                        <a:t> Somerset</a:t>
                      </a:r>
                      <a:endParaRPr lang="en-GB" sz="1000" b="1" i="0" u="none" strike="noStrike" dirty="0">
                        <a:solidFill>
                          <a:srgbClr val="120742"/>
                        </a:solidFill>
                        <a:effectLst/>
                        <a:latin typeface="Calibri"/>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rgbClr val="120742"/>
                          </a:solidFill>
                          <a:effectLst/>
                          <a:latin typeface="+mn-lt"/>
                          <a:ea typeface="+mn-ea"/>
                          <a:cs typeface="+mn-cs"/>
                        </a:rPr>
                        <a:t>280</a:t>
                      </a:r>
                      <a:endParaRPr lang="en-GB" sz="1000" b="1"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143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51%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28</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95</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34%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9</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3%</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3266">
                <a:tc>
                  <a:txBody>
                    <a:bodyPr/>
                    <a:lstStyle/>
                    <a:p>
                      <a:pPr marL="0" indent="0" algn="l" fontAlgn="b">
                        <a:buFont typeface="+mj-lt"/>
                        <a:buNone/>
                      </a:pPr>
                      <a:r>
                        <a:rPr lang="en-GB" sz="1000" b="1" i="0" u="none" strike="noStrike" dirty="0" smtClean="0">
                          <a:solidFill>
                            <a:srgbClr val="120742"/>
                          </a:solidFill>
                          <a:effectLst/>
                          <a:latin typeface="Calibri"/>
                        </a:rPr>
                        <a:t> Wiltshire</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0" u="none" strike="noStrike" dirty="0" smtClean="0">
                          <a:solidFill>
                            <a:srgbClr val="120742"/>
                          </a:solidFill>
                          <a:effectLst/>
                          <a:latin typeface="Calibri"/>
                        </a:rPr>
                        <a:t>184</a:t>
                      </a:r>
                      <a:endParaRPr lang="en-GB" sz="1000" b="1" i="0"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83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45%</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44</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52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28%</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1</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1</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tc>
              </a:tr>
              <a:tr h="173266">
                <a:tc>
                  <a:txBody>
                    <a:bodyPr/>
                    <a:lstStyle/>
                    <a:p>
                      <a:pPr marL="0" indent="0" algn="l" fontAlgn="b">
                        <a:buFont typeface="+mj-lt"/>
                        <a:buNone/>
                      </a:pPr>
                      <a:r>
                        <a:rPr lang="en-GB" sz="1000" b="1" i="0" u="none" strike="noStrike" dirty="0" smtClean="0">
                          <a:solidFill>
                            <a:srgbClr val="120742"/>
                          </a:solidFill>
                          <a:effectLst/>
                          <a:latin typeface="Calibri"/>
                        </a:rPr>
                        <a:t> Cornwall</a:t>
                      </a:r>
                      <a:endParaRPr lang="en-GB" sz="1000" b="1" i="0" u="none" strike="noStrike" dirty="0">
                        <a:solidFill>
                          <a:srgbClr val="120742"/>
                        </a:solidFill>
                        <a:effectLst/>
                        <a:latin typeface="Calibri"/>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80</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6</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7%</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63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79%</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8</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2</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3266">
                <a:tc>
                  <a:txBody>
                    <a:bodyPr/>
                    <a:lstStyle/>
                    <a:p>
                      <a:pPr marL="0" indent="0" algn="l" fontAlgn="b">
                        <a:buFont typeface="+mj-lt"/>
                        <a:buNone/>
                      </a:pPr>
                      <a:r>
                        <a:rPr lang="en-GB" sz="1000" b="1" i="0" u="none" strike="noStrike" dirty="0" smtClean="0">
                          <a:solidFill>
                            <a:srgbClr val="120742"/>
                          </a:solidFill>
                          <a:effectLst/>
                          <a:latin typeface="Calibri"/>
                        </a:rPr>
                        <a:t> Devon</a:t>
                      </a:r>
                      <a:endParaRPr lang="en-GB" sz="1000" b="1" i="0" u="none" strike="noStrike" dirty="0">
                        <a:solidFill>
                          <a:srgbClr val="120742"/>
                        </a:solidFill>
                        <a:effectLst/>
                        <a:latin typeface="Calibri"/>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71</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6</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9%</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60</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85%</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5</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6%</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endParaRPr lang="en-GB" sz="900" b="0" i="1" dirty="0"/>
                    </a:p>
                  </a:txBody>
                  <a:tcPr marL="9525" marR="9525" marT="9525" marB="0" anchor="b"/>
                </a:tc>
              </a:tr>
              <a:tr h="173266">
                <a:tc>
                  <a:txBody>
                    <a:bodyPr/>
                    <a:lstStyle/>
                    <a:p>
                      <a:pPr marL="0" indent="0" algn="l" fontAlgn="b">
                        <a:buFont typeface="+mj-lt"/>
                        <a:buNone/>
                      </a:pPr>
                      <a:r>
                        <a:rPr lang="en-GB" sz="1000" b="1" i="0" u="none" strike="noStrike" dirty="0" smtClean="0">
                          <a:solidFill>
                            <a:srgbClr val="120742"/>
                          </a:solidFill>
                          <a:effectLst/>
                          <a:latin typeface="Calibri"/>
                        </a:rPr>
                        <a:t> Gloucs</a:t>
                      </a:r>
                      <a:endParaRPr lang="en-GB" sz="1000" b="1" i="0" u="none" strike="noStrike" dirty="0">
                        <a:solidFill>
                          <a:srgbClr val="120742"/>
                        </a:solidFill>
                        <a:effectLst/>
                        <a:latin typeface="Calibri"/>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69</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16%</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16%</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39</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56%</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5</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7%</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2</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&lt;1%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3266">
                <a:tc>
                  <a:txBody>
                    <a:bodyPr/>
                    <a:lstStyle/>
                    <a:p>
                      <a:pPr marL="0" indent="0" algn="l" fontAlgn="b">
                        <a:buFont typeface="+mj-lt"/>
                        <a:buNone/>
                      </a:pPr>
                      <a:r>
                        <a:rPr lang="en-GB" sz="1000" b="1" i="0" u="none" strike="noStrike" dirty="0" smtClean="0">
                          <a:solidFill>
                            <a:srgbClr val="120742"/>
                          </a:solidFill>
                          <a:effectLst/>
                          <a:latin typeface="Calibri"/>
                        </a:rPr>
                        <a:t> Bristol</a:t>
                      </a:r>
                      <a:endParaRPr lang="en-GB" sz="1000" b="1" i="0" u="none" strike="noStrike" dirty="0">
                        <a:solidFill>
                          <a:srgbClr val="120742"/>
                        </a:solidFill>
                        <a:effectLst/>
                        <a:latin typeface="Calibri"/>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58</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23%</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37</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64%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8</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smtClean="0"/>
                        <a:t>14%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3266">
                <a:tc>
                  <a:txBody>
                    <a:bodyPr/>
                    <a:lstStyle/>
                    <a:p>
                      <a:pPr marL="0" indent="0" algn="l" fontAlgn="b">
                        <a:buFont typeface="+mj-lt"/>
                        <a:buNone/>
                      </a:pPr>
                      <a:r>
                        <a:rPr lang="en-GB" sz="1000" b="1" i="0" u="none" strike="noStrike" dirty="0" smtClean="0">
                          <a:solidFill>
                            <a:srgbClr val="120742"/>
                          </a:solidFill>
                          <a:effectLst/>
                          <a:latin typeface="Calibri"/>
                        </a:rPr>
                        <a:t> Dorset</a:t>
                      </a:r>
                      <a:endParaRPr lang="en-GB" sz="1000" b="1" i="0" u="none" strike="noStrike" dirty="0">
                        <a:solidFill>
                          <a:srgbClr val="120742"/>
                        </a:solidFill>
                        <a:effectLst/>
                        <a:latin typeface="Calibri"/>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55</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8</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15%</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6</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40</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73%</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bl>
          </a:graphicData>
        </a:graphic>
      </p:graphicFrame>
      <p:sp>
        <p:nvSpPr>
          <p:cNvPr id="11" name="Text Placeholder 6"/>
          <p:cNvSpPr>
            <a:spLocks noGrp="1"/>
          </p:cNvSpPr>
          <p:nvPr>
            <p:ph type="body" sz="quarter" idx="13"/>
          </p:nvPr>
        </p:nvSpPr>
        <p:spPr>
          <a:xfrm>
            <a:off x="685796" y="6533481"/>
            <a:ext cx="2440301" cy="274638"/>
          </a:xfrm>
        </p:spPr>
        <p:txBody>
          <a:bodyPr/>
          <a:lstStyle/>
          <a:p>
            <a:r>
              <a:rPr lang="en-GB" sz="1000" dirty="0" smtClean="0"/>
              <a:t>Day trip destinations</a:t>
            </a:r>
            <a:endParaRPr lang="en-GB" sz="1000" dirty="0"/>
          </a:p>
        </p:txBody>
      </p:sp>
      <p:sp>
        <p:nvSpPr>
          <p:cNvPr id="9" name="Text Placeholder 5"/>
          <p:cNvSpPr txBox="1">
            <a:spLocks/>
          </p:cNvSpPr>
          <p:nvPr/>
        </p:nvSpPr>
        <p:spPr>
          <a:xfrm>
            <a:off x="326121" y="5292719"/>
            <a:ext cx="8424992" cy="1686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rPr>
              <a:t>The above chart illustrates, for each county visited on a day trip, how many and what proportion of these day trippers originate from (are staying overnight in) each region.</a:t>
            </a:r>
          </a:p>
          <a:p>
            <a:pPr marL="0" indent="0" algn="just">
              <a:buFont typeface="Arial"/>
              <a:buNone/>
            </a:pPr>
            <a:r>
              <a:rPr lang="en-GB" sz="1300" dirty="0" smtClean="0">
                <a:solidFill>
                  <a:srgbClr val="120742"/>
                </a:solidFill>
              </a:rPr>
              <a:t>For example, of the 372k day trippers to Berkshire, 312k (84%) were staying overnight in London when they made this day trip.</a:t>
            </a:r>
          </a:p>
          <a:p>
            <a:pPr marL="0" indent="0" algn="just">
              <a:buNone/>
            </a:pPr>
            <a:endParaRPr lang="en-GB" sz="1050" b="1" i="1" dirty="0" smtClean="0">
              <a:solidFill>
                <a:srgbClr val="120742"/>
              </a:solidFill>
            </a:endParaRPr>
          </a:p>
          <a:p>
            <a:pPr marL="0" indent="0" algn="just">
              <a:buNone/>
            </a:pPr>
            <a:r>
              <a:rPr lang="en-GB" sz="1050" b="1" i="1" dirty="0" smtClean="0">
                <a:solidFill>
                  <a:srgbClr val="120742"/>
                </a:solidFill>
              </a:rPr>
              <a:t>See </a:t>
            </a:r>
            <a:r>
              <a:rPr lang="en-GB" sz="1050" b="1" i="1" dirty="0">
                <a:solidFill>
                  <a:srgbClr val="120742"/>
                </a:solidFill>
              </a:rPr>
              <a:t>the note on Slide </a:t>
            </a:r>
            <a:r>
              <a:rPr lang="en-GB" sz="1050" b="1" i="1" dirty="0" smtClean="0">
                <a:solidFill>
                  <a:srgbClr val="120742"/>
                </a:solidFill>
              </a:rPr>
              <a:t>44 regarding </a:t>
            </a:r>
            <a:r>
              <a:rPr lang="en-GB" sz="1050" b="1" i="1" dirty="0">
                <a:solidFill>
                  <a:srgbClr val="120742"/>
                </a:solidFill>
              </a:rPr>
              <a:t>extrapolation of volume figures using data based only on those staying overnight in a single region.</a:t>
            </a:r>
          </a:p>
        </p:txBody>
      </p:sp>
      <p:sp>
        <p:nvSpPr>
          <p:cNvPr id="8" name="Text Placeholder 5"/>
          <p:cNvSpPr txBox="1">
            <a:spLocks/>
          </p:cNvSpPr>
          <p:nvPr/>
        </p:nvSpPr>
        <p:spPr>
          <a:xfrm>
            <a:off x="326121" y="1401109"/>
            <a:ext cx="4265196" cy="19390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800" dirty="0" smtClean="0">
                <a:solidFill>
                  <a:srgbClr val="120742"/>
                </a:solidFill>
              </a:rPr>
              <a:t>Source:  IPS 2016  </a:t>
            </a:r>
            <a:r>
              <a:rPr lang="en-GB" sz="800" b="1" i="1" dirty="0" smtClean="0">
                <a:solidFill>
                  <a:srgbClr val="120742"/>
                </a:solidFill>
              </a:rPr>
              <a:t>*Signs </a:t>
            </a:r>
            <a:r>
              <a:rPr lang="en-GB" sz="800" b="1" i="1" dirty="0">
                <a:solidFill>
                  <a:srgbClr val="120742"/>
                </a:solidFill>
              </a:rPr>
              <a:t>indicate where a figure is less than 1%</a:t>
            </a:r>
          </a:p>
          <a:p>
            <a:pPr marL="0" indent="0">
              <a:buFont typeface="Arial"/>
              <a:buNone/>
            </a:pPr>
            <a:endParaRPr lang="en-GB" sz="800" dirty="0">
              <a:solidFill>
                <a:srgbClr val="120742"/>
              </a:solidFill>
            </a:endParaRPr>
          </a:p>
        </p:txBody>
      </p:sp>
    </p:spTree>
    <p:extLst>
      <p:ext uri="{BB962C8B-B14F-4D97-AF65-F5344CB8AC3E}">
        <p14:creationId xmlns:p14="http://schemas.microsoft.com/office/powerpoint/2010/main" val="30569802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745" y="737806"/>
            <a:ext cx="9144000" cy="558801"/>
          </a:xfrm>
        </p:spPr>
        <p:txBody>
          <a:bodyPr/>
          <a:lstStyle/>
          <a:p>
            <a:r>
              <a:rPr lang="en-GB" sz="2100" dirty="0" smtClean="0"/>
              <a:t>Which regions are ‘day trippers’ who visit each COUNTY staying in</a:t>
            </a:r>
            <a:br>
              <a:rPr lang="en-GB" sz="2100" dirty="0" smtClean="0"/>
            </a:br>
            <a:r>
              <a:rPr lang="en-GB" sz="2100" dirty="0" smtClean="0"/>
              <a:t>overnight? East / North West / West Midlands counties</a:t>
            </a:r>
            <a:endParaRPr lang="en-GB" sz="2100" dirty="0"/>
          </a:p>
        </p:txBody>
      </p:sp>
      <p:graphicFrame>
        <p:nvGraphicFramePr>
          <p:cNvPr id="6" name="Table Placeholder 5"/>
          <p:cNvGraphicFramePr>
            <a:graphicFrameLocks noGrp="1"/>
          </p:cNvGraphicFramePr>
          <p:nvPr>
            <p:ph type="tbl" sz="quarter" idx="10"/>
            <p:extLst>
              <p:ext uri="{D42A27DB-BD31-4B8C-83A1-F6EECF244321}">
                <p14:modId xmlns:p14="http://schemas.microsoft.com/office/powerpoint/2010/main" val="526128738"/>
              </p:ext>
            </p:extLst>
          </p:nvPr>
        </p:nvGraphicFramePr>
        <p:xfrm>
          <a:off x="159657" y="1595016"/>
          <a:ext cx="8949236" cy="3596640"/>
        </p:xfrm>
        <a:graphic>
          <a:graphicData uri="http://schemas.openxmlformats.org/drawingml/2006/table">
            <a:tbl>
              <a:tblPr firstRow="1" bandRow="1">
                <a:tableStyleId>{5C22544A-7EE6-4342-B048-85BDC9FD1C3A}</a:tableStyleId>
              </a:tblPr>
              <a:tblGrid>
                <a:gridCol w="772865"/>
                <a:gridCol w="375870"/>
                <a:gridCol w="214664"/>
                <a:gridCol w="462983"/>
                <a:gridCol w="196655"/>
                <a:gridCol w="406730"/>
                <a:gridCol w="252908"/>
                <a:gridCol w="329819"/>
                <a:gridCol w="329819"/>
                <a:gridCol w="329819"/>
                <a:gridCol w="329819"/>
                <a:gridCol w="329819"/>
                <a:gridCol w="329819"/>
                <a:gridCol w="329819"/>
                <a:gridCol w="329819"/>
                <a:gridCol w="329819"/>
                <a:gridCol w="329819"/>
                <a:gridCol w="329819"/>
                <a:gridCol w="329819"/>
                <a:gridCol w="329819"/>
                <a:gridCol w="329819"/>
                <a:gridCol w="329819"/>
                <a:gridCol w="329819"/>
                <a:gridCol w="329819"/>
                <a:gridCol w="329819"/>
                <a:gridCol w="329819"/>
              </a:tblGrid>
              <a:tr h="377543">
                <a:tc gridSpan="2">
                  <a:txBody>
                    <a:bodyPr/>
                    <a:lstStyle/>
                    <a:p>
                      <a:r>
                        <a:rPr lang="en-GB" sz="1000" dirty="0" smtClean="0"/>
                        <a:t>All Day Trippers</a:t>
                      </a:r>
                      <a:br>
                        <a:rPr lang="en-GB" sz="1000" dirty="0" smtClean="0"/>
                      </a:br>
                      <a:r>
                        <a:rPr lang="en-GB" sz="1000" dirty="0" smtClean="0"/>
                        <a:t>(000s)</a:t>
                      </a:r>
                      <a:endParaRPr lang="en-GB" sz="1000" dirty="0"/>
                    </a:p>
                  </a:txBody>
                  <a:tcPr marL="36000" marR="36000"/>
                </a:tc>
                <a:tc hMerge="1">
                  <a:txBody>
                    <a:bodyPr/>
                    <a:lstStyle/>
                    <a:p>
                      <a:endParaRPr lang="en-GB"/>
                    </a:p>
                  </a:txBody>
                  <a:tcPr/>
                </a:tc>
                <a:tc gridSpan="2">
                  <a:txBody>
                    <a:bodyPr/>
                    <a:lstStyle/>
                    <a:p>
                      <a:pPr algn="ctr"/>
                      <a:r>
                        <a:rPr lang="en-GB" sz="1000" i="0" dirty="0" smtClean="0"/>
                        <a:t>London</a:t>
                      </a:r>
                      <a:endParaRPr lang="en-GB" sz="1000" i="0" dirty="0"/>
                    </a:p>
                  </a:txBody>
                  <a:tcPr marL="36000" marR="36000">
                    <a:lnR w="12700" cap="flat" cmpd="sng" algn="ctr">
                      <a:solidFill>
                        <a:schemeClr val="bg1"/>
                      </a:solidFill>
                      <a:prstDash val="solid"/>
                      <a:round/>
                      <a:headEnd type="none" w="med" len="med"/>
                      <a:tailEnd type="none" w="med" len="med"/>
                    </a:lnR>
                  </a:tcPr>
                </a:tc>
                <a:tc hMerge="1">
                  <a:txBody>
                    <a:bodyPr/>
                    <a:lstStyle/>
                    <a:p>
                      <a:endParaRPr lang="en-GB"/>
                    </a:p>
                  </a:txBody>
                  <a:tcPr/>
                </a:tc>
                <a:tc gridSpan="2">
                  <a:txBody>
                    <a:bodyPr/>
                    <a:lstStyle/>
                    <a:p>
                      <a:pPr algn="ctr"/>
                      <a:r>
                        <a:rPr lang="en-GB" sz="1000" i="0" dirty="0" smtClean="0"/>
                        <a:t>South East</a:t>
                      </a:r>
                      <a:endParaRPr lang="en-GB" sz="1000" i="0" dirty="0"/>
                    </a:p>
                  </a:txBody>
                  <a:tcPr marL="36000" marR="36000">
                    <a:lnL w="12700" cap="flat" cmpd="sng" algn="ctr">
                      <a:solidFill>
                        <a:schemeClr val="bg1"/>
                      </a:solidFill>
                      <a:prstDash val="solid"/>
                      <a:round/>
                      <a:headEnd type="none" w="med" len="med"/>
                      <a:tailEnd type="none" w="med" len="med"/>
                    </a:lnL>
                  </a:tcPr>
                </a:tc>
                <a:tc hMerge="1">
                  <a:txBody>
                    <a:bodyPr/>
                    <a:lstStyle/>
                    <a:p>
                      <a:pPr algn="ctr"/>
                      <a:endParaRPr lang="en-GB" sz="1000" i="0" dirty="0"/>
                    </a:p>
                  </a:txBody>
                  <a:tcPr/>
                </a:tc>
                <a:tc gridSpan="2">
                  <a:txBody>
                    <a:bodyPr/>
                    <a:lstStyle/>
                    <a:p>
                      <a:pPr algn="ctr"/>
                      <a:r>
                        <a:rPr lang="en-GB" sz="1000" i="0" dirty="0" smtClean="0"/>
                        <a:t>South West</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North West</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East</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West Midlands</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Yorkshire</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East Midlands</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North East</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Scotland</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Wales</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Other UK</a:t>
                      </a:r>
                      <a:endParaRPr lang="en-GB" sz="1000" i="0" dirty="0"/>
                    </a:p>
                  </a:txBody>
                  <a:tcPr marL="36000" marR="36000"/>
                </a:tc>
                <a:tc hMerge="1">
                  <a:txBody>
                    <a:bodyPr/>
                    <a:lstStyle/>
                    <a:p>
                      <a:pPr algn="ctr"/>
                      <a:endParaRPr lang="en-GB" sz="1000" i="0" dirty="0"/>
                    </a:p>
                  </a:txBody>
                  <a:tcPr/>
                </a:tc>
              </a:tr>
              <a:tr h="299493">
                <a:tc>
                  <a:txBody>
                    <a:bodyPr/>
                    <a:lstStyle/>
                    <a:p>
                      <a:pPr marL="0" indent="0" algn="l" fontAlgn="b">
                        <a:buNone/>
                      </a:pPr>
                      <a:r>
                        <a:rPr lang="en-GB" sz="1000" b="1" i="0" u="none" strike="noStrike" dirty="0" smtClean="0">
                          <a:solidFill>
                            <a:srgbClr val="120742"/>
                          </a:solidFill>
                          <a:effectLst/>
                          <a:latin typeface="Calibri"/>
                        </a:rPr>
                        <a:t> </a:t>
                      </a:r>
                      <a:r>
                        <a:rPr lang="en-GB" sz="1000" b="1" i="0" u="sng" strike="noStrike" dirty="0" smtClean="0">
                          <a:solidFill>
                            <a:srgbClr val="120742"/>
                          </a:solidFill>
                          <a:effectLst/>
                          <a:latin typeface="Calibri"/>
                        </a:rPr>
                        <a:t>EAST</a:t>
                      </a:r>
                      <a:r>
                        <a:rPr lang="en-GB" sz="1000" b="1" i="0" u="none" strike="noStrike" dirty="0" smtClean="0">
                          <a:solidFill>
                            <a:srgbClr val="120742"/>
                          </a:solidFill>
                          <a:effectLst/>
                          <a:latin typeface="Calibri"/>
                        </a:rPr>
                        <a:t> </a:t>
                      </a:r>
                    </a:p>
                    <a:p>
                      <a:pPr marL="0" indent="0" algn="l" fontAlgn="b">
                        <a:buNone/>
                      </a:pPr>
                      <a:r>
                        <a:rPr lang="en-GB" sz="1000" b="1" i="0" u="none" strike="noStrike" dirty="0" smtClean="0">
                          <a:solidFill>
                            <a:srgbClr val="120742"/>
                          </a:solidFill>
                          <a:effectLst/>
                          <a:latin typeface="Calibri"/>
                        </a:rPr>
                        <a:t> Cambs</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0" u="none" strike="noStrike" dirty="0" smtClean="0">
                          <a:solidFill>
                            <a:srgbClr val="120742"/>
                          </a:solidFill>
                          <a:effectLst/>
                          <a:latin typeface="Calibri"/>
                        </a:rPr>
                        <a:t>169</a:t>
                      </a:r>
                      <a:endParaRPr lang="en-GB" sz="1000" b="1" i="0"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120</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71%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8</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5%</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19%</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5</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3%</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2</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54284">
                <a:tc>
                  <a:txBody>
                    <a:bodyPr/>
                    <a:lstStyle/>
                    <a:p>
                      <a:pPr marL="0" indent="0" algn="l" fontAlgn="b">
                        <a:buFont typeface="+mj-lt"/>
                        <a:buNone/>
                      </a:pPr>
                      <a:r>
                        <a:rPr lang="en-GB" sz="1000" b="1" i="0" u="none" strike="noStrike" dirty="0" smtClean="0">
                          <a:solidFill>
                            <a:srgbClr val="120742"/>
                          </a:solidFill>
                          <a:effectLst/>
                          <a:latin typeface="Calibri"/>
                        </a:rPr>
                        <a:t> Herts</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0" u="none" strike="noStrike" dirty="0" smtClean="0">
                          <a:solidFill>
                            <a:srgbClr val="120742"/>
                          </a:solidFill>
                          <a:effectLst/>
                          <a:latin typeface="Calibri"/>
                        </a:rPr>
                        <a:t>138</a:t>
                      </a:r>
                      <a:endParaRPr lang="en-GB" sz="1000" b="1" i="0"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128</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93%</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6</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54284">
                <a:tc>
                  <a:txBody>
                    <a:bodyPr/>
                    <a:lstStyle/>
                    <a:p>
                      <a:pPr marL="0" indent="0" algn="l" fontAlgn="b">
                        <a:buFont typeface="+mj-lt"/>
                        <a:buNone/>
                      </a:pPr>
                      <a:r>
                        <a:rPr lang="en-GB" sz="1000" b="1" i="0" u="none" strike="noStrike" dirty="0" smtClean="0">
                          <a:solidFill>
                            <a:srgbClr val="120742"/>
                          </a:solidFill>
                          <a:effectLst/>
                          <a:latin typeface="Calibri"/>
                        </a:rPr>
                        <a:t> Essex</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0" u="none" strike="noStrike" dirty="0" smtClean="0">
                          <a:solidFill>
                            <a:srgbClr val="120742"/>
                          </a:solidFill>
                          <a:effectLst/>
                          <a:latin typeface="Calibri"/>
                        </a:rPr>
                        <a:t>30</a:t>
                      </a:r>
                      <a:endParaRPr lang="en-GB" sz="1000" b="1" i="0"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15</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50%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8</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27%</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5%</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5</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18%</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54284">
                <a:tc>
                  <a:txBody>
                    <a:bodyPr/>
                    <a:lstStyle/>
                    <a:p>
                      <a:pPr marL="0" indent="0" algn="l" fontAlgn="b">
                        <a:buFont typeface="+mj-lt"/>
                        <a:buNone/>
                      </a:pPr>
                      <a:r>
                        <a:rPr lang="en-GB" sz="1000" b="1" i="0" u="none" strike="noStrike" dirty="0" smtClean="0">
                          <a:solidFill>
                            <a:srgbClr val="120742"/>
                          </a:solidFill>
                          <a:effectLst/>
                          <a:latin typeface="Calibri"/>
                        </a:rPr>
                        <a:t> Suffolk</a:t>
                      </a:r>
                      <a:endParaRPr lang="en-GB" sz="1000" b="1" i="0" u="none" strike="noStrike" dirty="0">
                        <a:solidFill>
                          <a:srgbClr val="120742"/>
                        </a:solidFill>
                        <a:effectLst/>
                        <a:latin typeface="Calibri"/>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rgbClr val="120742"/>
                          </a:solidFill>
                          <a:effectLst/>
                          <a:latin typeface="+mn-lt"/>
                          <a:ea typeface="+mn-ea"/>
                          <a:cs typeface="+mn-cs"/>
                        </a:rPr>
                        <a:t>17</a:t>
                      </a: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6</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36%</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9%</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9%</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6</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36%</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9%</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54284">
                <a:tc>
                  <a:txBody>
                    <a:bodyPr/>
                    <a:lstStyle/>
                    <a:p>
                      <a:pPr marL="0" indent="0" algn="l" fontAlgn="b">
                        <a:buFont typeface="+mj-lt"/>
                        <a:buNone/>
                      </a:pPr>
                      <a:r>
                        <a:rPr lang="en-GB" sz="1000" b="1" i="0" u="none" strike="noStrike" dirty="0" smtClean="0">
                          <a:solidFill>
                            <a:srgbClr val="120742"/>
                          </a:solidFill>
                          <a:effectLst/>
                          <a:latin typeface="Calibri"/>
                        </a:rPr>
                        <a:t> Norfolk</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0" u="none" strike="noStrike" dirty="0" smtClean="0">
                          <a:solidFill>
                            <a:srgbClr val="120742"/>
                          </a:solidFill>
                          <a:effectLst/>
                          <a:latin typeface="Calibri"/>
                        </a:rPr>
                        <a:t>12</a:t>
                      </a:r>
                      <a:endParaRPr lang="en-GB" sz="1000" b="1" i="0"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7</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57%</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5</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43%</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54284">
                <a:tc>
                  <a:txBody>
                    <a:bodyPr/>
                    <a:lstStyle/>
                    <a:p>
                      <a:pPr marL="0" indent="0" algn="l" fontAlgn="b">
                        <a:buFont typeface="+mj-lt"/>
                        <a:buNone/>
                      </a:pPr>
                      <a:r>
                        <a:rPr lang="en-GB" sz="1000" b="1" i="0" u="none" strike="noStrike" dirty="0" smtClean="0">
                          <a:solidFill>
                            <a:srgbClr val="120742"/>
                          </a:solidFill>
                          <a:effectLst/>
                          <a:latin typeface="Calibri"/>
                        </a:rPr>
                        <a:t>Bedfordshire</a:t>
                      </a:r>
                      <a:endParaRPr lang="en-GB" sz="1000" b="1" i="0" u="none" strike="noStrike" dirty="0">
                        <a:solidFill>
                          <a:srgbClr val="120742"/>
                        </a:solidFill>
                        <a:effectLst/>
                        <a:latin typeface="Calibri"/>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7</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5</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67%</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17%</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17%</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299493">
                <a:tc>
                  <a:txBody>
                    <a:bodyPr/>
                    <a:lstStyle/>
                    <a:p>
                      <a:pPr marL="0" indent="0" algn="l" fontAlgn="b">
                        <a:buNone/>
                      </a:pPr>
                      <a:r>
                        <a:rPr lang="en-GB" sz="1000" b="1" i="0" u="none" strike="noStrike" dirty="0" smtClean="0">
                          <a:solidFill>
                            <a:srgbClr val="120742"/>
                          </a:solidFill>
                          <a:effectLst/>
                          <a:latin typeface="Calibri"/>
                        </a:rPr>
                        <a:t> </a:t>
                      </a:r>
                      <a:r>
                        <a:rPr lang="en-GB" sz="1000" b="1" i="0" u="sng" strike="noStrike" dirty="0" smtClean="0">
                          <a:solidFill>
                            <a:srgbClr val="120742"/>
                          </a:solidFill>
                          <a:effectLst/>
                          <a:latin typeface="Calibri"/>
                        </a:rPr>
                        <a:t>N. WEST</a:t>
                      </a:r>
                      <a:endParaRPr lang="en-GB" sz="1000" b="1" i="0" u="none" strike="noStrike" dirty="0" smtClean="0">
                        <a:solidFill>
                          <a:srgbClr val="120742"/>
                        </a:solidFill>
                        <a:effectLst/>
                        <a:latin typeface="Calibri"/>
                      </a:endParaRPr>
                    </a:p>
                    <a:p>
                      <a:pPr marL="0" indent="0" algn="l" fontAlgn="b">
                        <a:buNone/>
                      </a:pPr>
                      <a:r>
                        <a:rPr lang="en-GB" sz="1000" b="1" i="0" u="none" strike="noStrike" dirty="0" smtClean="0">
                          <a:solidFill>
                            <a:srgbClr val="120742"/>
                          </a:solidFill>
                          <a:effectLst/>
                          <a:latin typeface="Calibri"/>
                        </a:rPr>
                        <a:t> Merseyside</a:t>
                      </a:r>
                      <a:endParaRPr lang="en-GB" sz="1000" b="1" i="0" u="none" strike="noStrike" dirty="0">
                        <a:solidFill>
                          <a:srgbClr val="120742"/>
                        </a:solidFill>
                        <a:effectLst/>
                        <a:latin typeface="Calibri"/>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rgbClr val="120742"/>
                          </a:solidFill>
                          <a:effectLst/>
                          <a:latin typeface="+mn-lt"/>
                          <a:ea typeface="+mn-ea"/>
                          <a:cs typeface="+mn-cs"/>
                        </a:rPr>
                        <a:t>74</a:t>
                      </a:r>
                      <a:endParaRPr lang="en-GB" sz="1000" b="1"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10</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47</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63%</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7</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9%</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54284">
                <a:tc>
                  <a:txBody>
                    <a:bodyPr/>
                    <a:lstStyle/>
                    <a:p>
                      <a:pPr marL="0" indent="0" algn="l" fontAlgn="b">
                        <a:buFont typeface="+mj-lt"/>
                        <a:buNone/>
                      </a:pPr>
                      <a:r>
                        <a:rPr lang="en-GB" sz="1000" b="1" i="0" u="none" strike="noStrike" dirty="0" smtClean="0">
                          <a:solidFill>
                            <a:srgbClr val="120742"/>
                          </a:solidFill>
                          <a:effectLst/>
                          <a:latin typeface="Calibri"/>
                        </a:rPr>
                        <a:t> Manchester</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0" u="none" strike="noStrike" dirty="0" smtClean="0">
                          <a:solidFill>
                            <a:srgbClr val="120742"/>
                          </a:solidFill>
                          <a:effectLst/>
                          <a:latin typeface="Calibri"/>
                        </a:rPr>
                        <a:t>37</a:t>
                      </a:r>
                      <a:endParaRPr lang="en-GB" sz="1000" b="1" i="0"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9</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58%</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6%</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6%</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3%</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1</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3%</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54284">
                <a:tc>
                  <a:txBody>
                    <a:bodyPr/>
                    <a:lstStyle/>
                    <a:p>
                      <a:pPr marL="0" indent="0" algn="l" fontAlgn="b">
                        <a:buFont typeface="+mj-lt"/>
                        <a:buNone/>
                      </a:pPr>
                      <a:r>
                        <a:rPr lang="en-GB" sz="1000" b="1" i="0" u="none" strike="noStrike" dirty="0" smtClean="0">
                          <a:solidFill>
                            <a:srgbClr val="120742"/>
                          </a:solidFill>
                          <a:effectLst/>
                          <a:latin typeface="Calibri"/>
                        </a:rPr>
                        <a:t> Cheshire</a:t>
                      </a:r>
                      <a:endParaRPr lang="en-GB" sz="1000" b="1" i="0" u="none" strike="noStrike" dirty="0">
                        <a:solidFill>
                          <a:srgbClr val="120742"/>
                        </a:solidFill>
                        <a:effectLst/>
                        <a:latin typeface="Calibri"/>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31</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5%</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25</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80%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5%</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5</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15%</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54284">
                <a:tc>
                  <a:txBody>
                    <a:bodyPr/>
                    <a:lstStyle/>
                    <a:p>
                      <a:pPr marL="0" indent="0" algn="l" fontAlgn="b">
                        <a:buFont typeface="+mj-lt"/>
                        <a:buNone/>
                      </a:pPr>
                      <a:r>
                        <a:rPr lang="en-GB" sz="1000" b="1" i="0" u="none" strike="noStrike" dirty="0" smtClean="0">
                          <a:solidFill>
                            <a:srgbClr val="120742"/>
                          </a:solidFill>
                          <a:effectLst/>
                          <a:latin typeface="Calibri"/>
                        </a:rPr>
                        <a:t> Lancashire</a:t>
                      </a:r>
                      <a:endParaRPr lang="en-GB" sz="1000" b="1" i="0" u="none" strike="noStrike" dirty="0">
                        <a:solidFill>
                          <a:srgbClr val="120742"/>
                        </a:solidFill>
                        <a:effectLst/>
                        <a:latin typeface="Calibri"/>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29</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26</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88%</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54284">
                <a:tc>
                  <a:txBody>
                    <a:bodyPr/>
                    <a:lstStyle/>
                    <a:p>
                      <a:pPr marL="0" indent="0" algn="l" fontAlgn="b">
                        <a:buFont typeface="+mj-lt"/>
                        <a:buNone/>
                      </a:pPr>
                      <a:r>
                        <a:rPr lang="en-GB" sz="1000" b="1" i="0" u="none" strike="noStrike" dirty="0" smtClean="0">
                          <a:solidFill>
                            <a:srgbClr val="120742"/>
                          </a:solidFill>
                          <a:effectLst/>
                          <a:latin typeface="Calibri"/>
                        </a:rPr>
                        <a:t> Cumbria</a:t>
                      </a:r>
                      <a:endParaRPr lang="en-GB" sz="1000" b="1" i="0" u="none" strike="noStrike" dirty="0">
                        <a:solidFill>
                          <a:srgbClr val="120742"/>
                        </a:solidFill>
                        <a:effectLst/>
                        <a:latin typeface="Calibri"/>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24</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8%</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17</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69%</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8%</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8%</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8%</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299493">
                <a:tc>
                  <a:txBody>
                    <a:bodyPr/>
                    <a:lstStyle/>
                    <a:p>
                      <a:pPr marL="0" indent="0" algn="l" fontAlgn="b">
                        <a:buNone/>
                      </a:pPr>
                      <a:r>
                        <a:rPr lang="en-GB" sz="1000" b="1" i="0" u="none" strike="noStrike" dirty="0" smtClean="0">
                          <a:solidFill>
                            <a:srgbClr val="120742"/>
                          </a:solidFill>
                          <a:effectLst/>
                          <a:latin typeface="Calibri"/>
                        </a:rPr>
                        <a:t> </a:t>
                      </a:r>
                      <a:r>
                        <a:rPr lang="en-GB" sz="1000" b="1" i="0" u="sng" strike="noStrike" dirty="0" smtClean="0">
                          <a:solidFill>
                            <a:srgbClr val="120742"/>
                          </a:solidFill>
                          <a:effectLst/>
                          <a:latin typeface="+mn-lt"/>
                        </a:rPr>
                        <a:t>W. MIDS</a:t>
                      </a:r>
                      <a:endParaRPr lang="en-GB" sz="1000" b="1" i="0" u="none" strike="noStrike" dirty="0" smtClean="0">
                        <a:solidFill>
                          <a:srgbClr val="120742"/>
                        </a:solidFill>
                        <a:effectLst/>
                        <a:latin typeface="+mn-lt"/>
                      </a:endParaRPr>
                    </a:p>
                    <a:p>
                      <a:pPr marL="0" indent="0" algn="l" fontAlgn="b">
                        <a:buNone/>
                      </a:pPr>
                      <a:r>
                        <a:rPr lang="en-GB" sz="1000" b="1" i="0" u="none" strike="noStrike" dirty="0" smtClean="0">
                          <a:solidFill>
                            <a:srgbClr val="120742"/>
                          </a:solidFill>
                          <a:effectLst/>
                          <a:latin typeface="+mn-lt"/>
                        </a:rPr>
                        <a:t> </a:t>
                      </a:r>
                      <a:r>
                        <a:rPr lang="en-GB" sz="1000" b="1" i="0" u="none" strike="noStrike" dirty="0" err="1" smtClean="0">
                          <a:solidFill>
                            <a:srgbClr val="120742"/>
                          </a:solidFill>
                          <a:effectLst/>
                          <a:latin typeface="+mn-lt"/>
                        </a:rPr>
                        <a:t>Warks</a:t>
                      </a:r>
                      <a:endParaRPr lang="en-GB" sz="1000" b="1" i="0" u="none" strike="noStrike" dirty="0">
                        <a:solidFill>
                          <a:srgbClr val="120742"/>
                        </a:solidFill>
                        <a:effectLst/>
                        <a:latin typeface="+mn-lt"/>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86</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35</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14</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16%</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15</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17%</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25%</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54284">
                <a:tc>
                  <a:txBody>
                    <a:bodyPr/>
                    <a:lstStyle/>
                    <a:p>
                      <a:pPr marL="0" indent="0" algn="l" fontAlgn="b">
                        <a:buFont typeface="+mj-lt"/>
                        <a:buNone/>
                      </a:pPr>
                      <a:r>
                        <a:rPr lang="en-GB" sz="1000" b="1" i="0" u="none" strike="noStrike" dirty="0" smtClean="0">
                          <a:solidFill>
                            <a:srgbClr val="120742"/>
                          </a:solidFill>
                          <a:effectLst/>
                          <a:latin typeface="Calibri"/>
                        </a:rPr>
                        <a:t> West</a:t>
                      </a:r>
                      <a:r>
                        <a:rPr lang="en-GB" sz="1000" b="1" i="0" u="none" strike="noStrike" baseline="0" dirty="0" smtClean="0">
                          <a:solidFill>
                            <a:srgbClr val="120742"/>
                          </a:solidFill>
                          <a:effectLst/>
                          <a:latin typeface="Calibri"/>
                        </a:rPr>
                        <a:t> Mids</a:t>
                      </a:r>
                      <a:endParaRPr lang="en-GB" sz="1000" b="1" i="0" u="none" strike="noStrike" dirty="0">
                        <a:solidFill>
                          <a:srgbClr val="120742"/>
                        </a:solidFill>
                        <a:effectLst/>
                        <a:latin typeface="Calibri"/>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58</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6</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55%</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6%</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1</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54284">
                <a:tc>
                  <a:txBody>
                    <a:bodyPr/>
                    <a:lstStyle/>
                    <a:p>
                      <a:pPr marL="0" indent="0" algn="l" fontAlgn="b">
                        <a:buFont typeface="+mj-lt"/>
                        <a:buNone/>
                      </a:pPr>
                      <a:r>
                        <a:rPr lang="en-GB" sz="1000" b="1" i="0" u="none" strike="noStrike" dirty="0" smtClean="0">
                          <a:solidFill>
                            <a:srgbClr val="120742"/>
                          </a:solidFill>
                          <a:effectLst/>
                          <a:latin typeface="Calibri"/>
                        </a:rPr>
                        <a:t> Shropshire</a:t>
                      </a:r>
                      <a:endParaRPr lang="en-GB" sz="1000" b="1" i="0" u="none" strike="noStrike" dirty="0">
                        <a:solidFill>
                          <a:srgbClr val="120742"/>
                        </a:solidFill>
                        <a:effectLst/>
                        <a:latin typeface="Calibri"/>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15</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13%</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7</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5</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33%</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54284">
                <a:tc>
                  <a:txBody>
                    <a:bodyPr/>
                    <a:lstStyle/>
                    <a:p>
                      <a:pPr marL="0" indent="0" algn="l" fontAlgn="b">
                        <a:buFont typeface="+mj-lt"/>
                        <a:buNone/>
                      </a:pPr>
                      <a:r>
                        <a:rPr lang="en-GB" sz="1000" b="1" i="0" u="none" strike="noStrike" dirty="0" smtClean="0">
                          <a:solidFill>
                            <a:srgbClr val="120742"/>
                          </a:solidFill>
                          <a:effectLst/>
                          <a:latin typeface="Calibri"/>
                        </a:rPr>
                        <a:t> Staffordshire</a:t>
                      </a:r>
                      <a:endParaRPr lang="en-GB" sz="1000" b="1" i="0" u="none" strike="noStrike" dirty="0">
                        <a:solidFill>
                          <a:srgbClr val="120742"/>
                        </a:solidFill>
                        <a:effectLst/>
                        <a:latin typeface="Calibri"/>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14</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9%</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9%</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10</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73%</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9%</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299493">
                <a:tc>
                  <a:txBody>
                    <a:bodyPr/>
                    <a:lstStyle/>
                    <a:p>
                      <a:pPr marL="0" indent="0" algn="l" fontAlgn="b">
                        <a:buFont typeface="+mj-lt"/>
                        <a:buNone/>
                      </a:pPr>
                      <a:r>
                        <a:rPr lang="en-GB" sz="1000" b="1" i="0" u="none" strike="noStrike" dirty="0" smtClean="0">
                          <a:solidFill>
                            <a:srgbClr val="120742"/>
                          </a:solidFill>
                          <a:effectLst/>
                          <a:latin typeface="Calibri"/>
                        </a:rPr>
                        <a:t>Herefordshire / Worcs</a:t>
                      </a:r>
                      <a:endParaRPr lang="en-GB" sz="1000" b="1" i="0" u="none" strike="noStrike" dirty="0">
                        <a:solidFill>
                          <a:srgbClr val="120742"/>
                        </a:solidFill>
                        <a:effectLst/>
                        <a:latin typeface="Calibri"/>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8</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bl>
          </a:graphicData>
        </a:graphic>
      </p:graphicFrame>
      <p:sp>
        <p:nvSpPr>
          <p:cNvPr id="11" name="Text Placeholder 6"/>
          <p:cNvSpPr>
            <a:spLocks noGrp="1"/>
          </p:cNvSpPr>
          <p:nvPr>
            <p:ph type="body" sz="quarter" idx="13"/>
          </p:nvPr>
        </p:nvSpPr>
        <p:spPr>
          <a:xfrm>
            <a:off x="685796" y="6533481"/>
            <a:ext cx="2440301" cy="274638"/>
          </a:xfrm>
        </p:spPr>
        <p:txBody>
          <a:bodyPr/>
          <a:lstStyle/>
          <a:p>
            <a:r>
              <a:rPr lang="en-GB" sz="1000" dirty="0" smtClean="0"/>
              <a:t>Day trip destinations</a:t>
            </a:r>
            <a:endParaRPr lang="en-GB" sz="1000" dirty="0"/>
          </a:p>
        </p:txBody>
      </p:sp>
      <p:sp>
        <p:nvSpPr>
          <p:cNvPr id="9" name="Text Placeholder 5"/>
          <p:cNvSpPr txBox="1">
            <a:spLocks/>
          </p:cNvSpPr>
          <p:nvPr/>
        </p:nvSpPr>
        <p:spPr>
          <a:xfrm>
            <a:off x="326121" y="5244110"/>
            <a:ext cx="8424992" cy="135263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rPr>
              <a:t>The above chart illustrates, for each county visited on a day trip, how many and what proportion of these day trippers originate from (are staying overnight in) each region.</a:t>
            </a:r>
          </a:p>
          <a:p>
            <a:pPr marL="0" indent="0" algn="just">
              <a:buFont typeface="Arial"/>
              <a:buNone/>
            </a:pPr>
            <a:r>
              <a:rPr lang="en-GB" sz="1300" dirty="0" smtClean="0">
                <a:solidFill>
                  <a:srgbClr val="120742"/>
                </a:solidFill>
              </a:rPr>
              <a:t>For example, of the 169k day trippers to Cambridgeshire, 120k (71%) were staying overnight in London when they made this day trip.</a:t>
            </a:r>
          </a:p>
          <a:p>
            <a:pPr marL="0" indent="0" algn="just">
              <a:buNone/>
            </a:pPr>
            <a:endParaRPr lang="en-GB" sz="1050" b="1" i="1" dirty="0" smtClean="0">
              <a:solidFill>
                <a:srgbClr val="120742"/>
              </a:solidFill>
            </a:endParaRPr>
          </a:p>
          <a:p>
            <a:pPr marL="0" indent="0" algn="just">
              <a:buNone/>
            </a:pPr>
            <a:r>
              <a:rPr lang="en-GB" sz="1050" b="1" i="1" dirty="0" smtClean="0">
                <a:solidFill>
                  <a:srgbClr val="120742"/>
                </a:solidFill>
              </a:rPr>
              <a:t>See </a:t>
            </a:r>
            <a:r>
              <a:rPr lang="en-GB" sz="1050" b="1" i="1" dirty="0">
                <a:solidFill>
                  <a:srgbClr val="120742"/>
                </a:solidFill>
              </a:rPr>
              <a:t>the note on Slide 44 regarding extrapolation of volume figures using data based only on those staying overnight in a single region.</a:t>
            </a:r>
          </a:p>
        </p:txBody>
      </p:sp>
      <p:sp>
        <p:nvSpPr>
          <p:cNvPr id="8" name="Text Placeholder 5"/>
          <p:cNvSpPr txBox="1">
            <a:spLocks/>
          </p:cNvSpPr>
          <p:nvPr/>
        </p:nvSpPr>
        <p:spPr>
          <a:xfrm>
            <a:off x="326121" y="1401109"/>
            <a:ext cx="4265196" cy="19390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800" dirty="0" smtClean="0">
                <a:solidFill>
                  <a:srgbClr val="120742"/>
                </a:solidFill>
              </a:rPr>
              <a:t>Source:  IPS 2016  </a:t>
            </a:r>
            <a:r>
              <a:rPr lang="en-GB" sz="800" b="1" i="1" dirty="0" smtClean="0">
                <a:solidFill>
                  <a:srgbClr val="120742"/>
                </a:solidFill>
              </a:rPr>
              <a:t>*Signs </a:t>
            </a:r>
            <a:r>
              <a:rPr lang="en-GB" sz="800" b="1" i="1" dirty="0">
                <a:solidFill>
                  <a:srgbClr val="120742"/>
                </a:solidFill>
              </a:rPr>
              <a:t>indicate where a figure is less than 1%</a:t>
            </a:r>
          </a:p>
          <a:p>
            <a:pPr marL="0" indent="0">
              <a:buFont typeface="Arial"/>
              <a:buNone/>
            </a:pPr>
            <a:endParaRPr lang="en-GB" sz="800" dirty="0">
              <a:solidFill>
                <a:srgbClr val="120742"/>
              </a:solidFill>
            </a:endParaRPr>
          </a:p>
        </p:txBody>
      </p:sp>
    </p:spTree>
    <p:extLst>
      <p:ext uri="{BB962C8B-B14F-4D97-AF65-F5344CB8AC3E}">
        <p14:creationId xmlns:p14="http://schemas.microsoft.com/office/powerpoint/2010/main" val="17357258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745" y="737806"/>
            <a:ext cx="9144000" cy="558801"/>
          </a:xfrm>
        </p:spPr>
        <p:txBody>
          <a:bodyPr/>
          <a:lstStyle/>
          <a:p>
            <a:r>
              <a:rPr lang="en-GB" sz="2100" dirty="0" smtClean="0"/>
              <a:t>Which regions are ‘day trippers’ who visit each COUNTY staying in</a:t>
            </a:r>
            <a:br>
              <a:rPr lang="en-GB" sz="2100" dirty="0" smtClean="0"/>
            </a:br>
            <a:r>
              <a:rPr lang="en-GB" sz="2100" dirty="0" smtClean="0"/>
              <a:t>overnight? Yorkshire / East Midlands / North East counties</a:t>
            </a:r>
            <a:endParaRPr lang="en-GB" sz="2100" dirty="0"/>
          </a:p>
        </p:txBody>
      </p:sp>
      <p:graphicFrame>
        <p:nvGraphicFramePr>
          <p:cNvPr id="6" name="Table Placeholder 5"/>
          <p:cNvGraphicFramePr>
            <a:graphicFrameLocks noGrp="1"/>
          </p:cNvGraphicFramePr>
          <p:nvPr>
            <p:ph type="tbl" sz="quarter" idx="10"/>
            <p:extLst>
              <p:ext uri="{D42A27DB-BD31-4B8C-83A1-F6EECF244321}">
                <p14:modId xmlns:p14="http://schemas.microsoft.com/office/powerpoint/2010/main" val="3621338157"/>
              </p:ext>
            </p:extLst>
          </p:nvPr>
        </p:nvGraphicFramePr>
        <p:xfrm>
          <a:off x="76202" y="1631524"/>
          <a:ext cx="8963032" cy="3335605"/>
        </p:xfrm>
        <a:graphic>
          <a:graphicData uri="http://schemas.openxmlformats.org/drawingml/2006/table">
            <a:tbl>
              <a:tblPr firstRow="1" bandRow="1">
                <a:tableStyleId>{5C22544A-7EE6-4342-B048-85BDC9FD1C3A}</a:tableStyleId>
              </a:tblPr>
              <a:tblGrid>
                <a:gridCol w="707704"/>
                <a:gridCol w="263232"/>
                <a:gridCol w="333004"/>
                <a:gridCol w="333004"/>
                <a:gridCol w="333004"/>
                <a:gridCol w="333004"/>
                <a:gridCol w="333004"/>
                <a:gridCol w="333004"/>
                <a:gridCol w="333004"/>
                <a:gridCol w="333004"/>
                <a:gridCol w="333004"/>
                <a:gridCol w="333004"/>
                <a:gridCol w="333004"/>
                <a:gridCol w="333004"/>
                <a:gridCol w="333004"/>
                <a:gridCol w="333004"/>
                <a:gridCol w="333004"/>
                <a:gridCol w="333004"/>
                <a:gridCol w="333004"/>
                <a:gridCol w="333004"/>
                <a:gridCol w="333004"/>
                <a:gridCol w="333004"/>
                <a:gridCol w="333004"/>
                <a:gridCol w="333004"/>
                <a:gridCol w="333004"/>
                <a:gridCol w="333004"/>
              </a:tblGrid>
              <a:tr h="456538">
                <a:tc gridSpan="2">
                  <a:txBody>
                    <a:bodyPr/>
                    <a:lstStyle/>
                    <a:p>
                      <a:r>
                        <a:rPr lang="en-GB" sz="1000" dirty="0" smtClean="0"/>
                        <a:t>All Day Trippers</a:t>
                      </a:r>
                      <a:br>
                        <a:rPr lang="en-GB" sz="1000" dirty="0" smtClean="0"/>
                      </a:br>
                      <a:r>
                        <a:rPr lang="en-GB" sz="1000" dirty="0" smtClean="0"/>
                        <a:t>(000s)</a:t>
                      </a:r>
                      <a:endParaRPr lang="en-GB" sz="1000" dirty="0"/>
                    </a:p>
                  </a:txBody>
                  <a:tcPr marL="36000" marR="36000"/>
                </a:tc>
                <a:tc hMerge="1">
                  <a:txBody>
                    <a:bodyPr/>
                    <a:lstStyle/>
                    <a:p>
                      <a:endParaRPr lang="en-GB"/>
                    </a:p>
                  </a:txBody>
                  <a:tcPr/>
                </a:tc>
                <a:tc gridSpan="2">
                  <a:txBody>
                    <a:bodyPr/>
                    <a:lstStyle/>
                    <a:p>
                      <a:pPr algn="ctr"/>
                      <a:r>
                        <a:rPr lang="en-GB" sz="1000" i="0" dirty="0" smtClean="0"/>
                        <a:t>London</a:t>
                      </a:r>
                      <a:endParaRPr lang="en-GB" sz="1000" i="0" dirty="0"/>
                    </a:p>
                  </a:txBody>
                  <a:tcPr marL="36000" marR="36000">
                    <a:lnR w="12700" cap="flat" cmpd="sng" algn="ctr">
                      <a:solidFill>
                        <a:schemeClr val="bg1"/>
                      </a:solidFill>
                      <a:prstDash val="solid"/>
                      <a:round/>
                      <a:headEnd type="none" w="med" len="med"/>
                      <a:tailEnd type="none" w="med" len="med"/>
                    </a:lnR>
                  </a:tcPr>
                </a:tc>
                <a:tc hMerge="1">
                  <a:txBody>
                    <a:bodyPr/>
                    <a:lstStyle/>
                    <a:p>
                      <a:endParaRPr lang="en-GB"/>
                    </a:p>
                  </a:txBody>
                  <a:tcPr/>
                </a:tc>
                <a:tc gridSpan="2">
                  <a:txBody>
                    <a:bodyPr/>
                    <a:lstStyle/>
                    <a:p>
                      <a:pPr algn="ctr"/>
                      <a:r>
                        <a:rPr lang="en-GB" sz="1000" i="0" dirty="0" smtClean="0"/>
                        <a:t>South East</a:t>
                      </a:r>
                      <a:endParaRPr lang="en-GB" sz="1000" i="0" dirty="0"/>
                    </a:p>
                  </a:txBody>
                  <a:tcPr marL="36000" marR="36000">
                    <a:lnL w="12700" cap="flat" cmpd="sng" algn="ctr">
                      <a:solidFill>
                        <a:schemeClr val="bg1"/>
                      </a:solidFill>
                      <a:prstDash val="solid"/>
                      <a:round/>
                      <a:headEnd type="none" w="med" len="med"/>
                      <a:tailEnd type="none" w="med" len="med"/>
                    </a:lnL>
                  </a:tcPr>
                </a:tc>
                <a:tc hMerge="1">
                  <a:txBody>
                    <a:bodyPr/>
                    <a:lstStyle/>
                    <a:p>
                      <a:pPr algn="ctr"/>
                      <a:endParaRPr lang="en-GB" sz="1000" i="0" dirty="0"/>
                    </a:p>
                  </a:txBody>
                  <a:tcPr/>
                </a:tc>
                <a:tc gridSpan="2">
                  <a:txBody>
                    <a:bodyPr/>
                    <a:lstStyle/>
                    <a:p>
                      <a:pPr algn="ctr"/>
                      <a:r>
                        <a:rPr lang="en-GB" sz="1000" i="0" dirty="0" smtClean="0"/>
                        <a:t>South West</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North West</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East</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West Midlands</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Yorkshire</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East Midlands</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North East</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Scotland</a:t>
                      </a:r>
                      <a:endParaRPr lang="en-GB" sz="1000" i="0" dirty="0"/>
                    </a:p>
                  </a:txBody>
                  <a:tcPr marL="36000" marR="36000">
                    <a:lnR w="12700" cap="flat" cmpd="sng" algn="ctr">
                      <a:solidFill>
                        <a:schemeClr val="bg1"/>
                      </a:solidFill>
                      <a:prstDash val="solid"/>
                      <a:round/>
                      <a:headEnd type="none" w="med" len="med"/>
                      <a:tailEnd type="none" w="med" len="med"/>
                    </a:lnR>
                  </a:tcPr>
                </a:tc>
                <a:tc hMerge="1">
                  <a:txBody>
                    <a:bodyPr/>
                    <a:lstStyle/>
                    <a:p>
                      <a:pPr algn="ctr"/>
                      <a:endParaRPr lang="en-GB" sz="1000" i="0" dirty="0"/>
                    </a:p>
                  </a:txBody>
                  <a:tcPr/>
                </a:tc>
                <a:tc gridSpan="2">
                  <a:txBody>
                    <a:bodyPr/>
                    <a:lstStyle/>
                    <a:p>
                      <a:pPr algn="ctr"/>
                      <a:r>
                        <a:rPr lang="en-GB" sz="1000" i="0" dirty="0" smtClean="0"/>
                        <a:t>Wales</a:t>
                      </a:r>
                      <a:endParaRPr lang="en-GB" sz="1000" i="0" dirty="0"/>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pPr algn="ctr"/>
                      <a:endParaRPr lang="en-GB" sz="1000" i="0" dirty="0"/>
                    </a:p>
                  </a:txBody>
                  <a:tcPr/>
                </a:tc>
                <a:tc gridSpan="2">
                  <a:txBody>
                    <a:bodyPr/>
                    <a:lstStyle/>
                    <a:p>
                      <a:pPr algn="ctr"/>
                      <a:r>
                        <a:rPr lang="en-GB" sz="1000" i="0" dirty="0" smtClean="0"/>
                        <a:t>Other UK</a:t>
                      </a:r>
                      <a:endParaRPr lang="en-GB" sz="1000" i="0" dirty="0"/>
                    </a:p>
                  </a:txBody>
                  <a:tcPr marL="36000" marR="36000">
                    <a:lnL w="12700" cap="flat" cmpd="sng" algn="ctr">
                      <a:solidFill>
                        <a:schemeClr val="bg1"/>
                      </a:solidFill>
                      <a:prstDash val="solid"/>
                      <a:round/>
                      <a:headEnd type="none" w="med" len="med"/>
                      <a:tailEnd type="none" w="med" len="med"/>
                    </a:lnL>
                  </a:tcPr>
                </a:tc>
                <a:tc hMerge="1">
                  <a:txBody>
                    <a:bodyPr/>
                    <a:lstStyle/>
                    <a:p>
                      <a:pPr algn="ctr"/>
                      <a:endParaRPr lang="en-GB" sz="1000" i="0" dirty="0"/>
                    </a:p>
                  </a:txBody>
                  <a:tcPr>
                    <a:lnL w="28575" cap="flat" cmpd="sng" algn="ctr">
                      <a:solidFill>
                        <a:schemeClr val="tx1"/>
                      </a:solidFill>
                      <a:prstDash val="solid"/>
                      <a:round/>
                      <a:headEnd type="none" w="med" len="med"/>
                      <a:tailEnd type="none" w="med" len="med"/>
                    </a:lnL>
                  </a:tcPr>
                </a:tc>
              </a:tr>
              <a:tr h="332856">
                <a:tc>
                  <a:txBody>
                    <a:bodyPr/>
                    <a:lstStyle/>
                    <a:p>
                      <a:pPr marL="0" indent="0" algn="l" fontAlgn="b">
                        <a:buNone/>
                      </a:pPr>
                      <a:r>
                        <a:rPr lang="en-GB" sz="1000" b="1" i="0" u="none" strike="noStrike" dirty="0" smtClean="0">
                          <a:solidFill>
                            <a:srgbClr val="120742"/>
                          </a:solidFill>
                          <a:effectLst/>
                          <a:latin typeface="Calibri"/>
                        </a:rPr>
                        <a:t> </a:t>
                      </a:r>
                      <a:r>
                        <a:rPr lang="en-GB" sz="1000" b="1" i="0" u="sng" strike="noStrike" dirty="0" smtClean="0">
                          <a:solidFill>
                            <a:srgbClr val="120742"/>
                          </a:solidFill>
                          <a:effectLst/>
                          <a:latin typeface="Calibri"/>
                        </a:rPr>
                        <a:t>YORKSHIRE</a:t>
                      </a:r>
                      <a:endParaRPr lang="en-GB" sz="1000" b="1" i="0" u="none" strike="noStrike" dirty="0" smtClean="0">
                        <a:solidFill>
                          <a:srgbClr val="120742"/>
                        </a:solidFill>
                        <a:effectLst/>
                        <a:latin typeface="Calibri"/>
                      </a:endParaRPr>
                    </a:p>
                    <a:p>
                      <a:pPr marL="0" indent="0" algn="l" fontAlgn="b">
                        <a:buNone/>
                      </a:pPr>
                      <a:r>
                        <a:rPr lang="en-GB" sz="1000" b="1" i="0" u="none" strike="noStrike" dirty="0" smtClean="0">
                          <a:solidFill>
                            <a:srgbClr val="120742"/>
                          </a:solidFill>
                          <a:effectLst/>
                          <a:latin typeface="Calibri"/>
                        </a:rPr>
                        <a:t> N.Yorkshire</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0" u="none" strike="noStrike" dirty="0" smtClean="0">
                          <a:solidFill>
                            <a:srgbClr val="120742"/>
                          </a:solidFill>
                          <a:effectLst/>
                          <a:latin typeface="Calibri"/>
                        </a:rPr>
                        <a:t>85</a:t>
                      </a:r>
                      <a:endParaRPr lang="en-GB" sz="1000" b="1" i="0"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9</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17</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r>
                        <a:rPr lang="en-GB" sz="900" b="0" i="1" dirty="0"/>
                        <a:t>%</a:t>
                      </a:r>
                      <a:endParaRPr lang="en-GB" sz="900" b="0" i="1" dirty="0" smtClean="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42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49%</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9</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4663">
                <a:tc>
                  <a:txBody>
                    <a:bodyPr/>
                    <a:lstStyle/>
                    <a:p>
                      <a:pPr marL="0" indent="0" algn="l" fontAlgn="b">
                        <a:buFont typeface="+mj-lt"/>
                        <a:buNone/>
                      </a:pPr>
                      <a:r>
                        <a:rPr lang="en-GB" sz="1000" b="1" i="0" u="none" strike="noStrike" dirty="0" smtClean="0">
                          <a:solidFill>
                            <a:srgbClr val="120742"/>
                          </a:solidFill>
                          <a:effectLst/>
                          <a:latin typeface="Calibri"/>
                        </a:rPr>
                        <a:t> W.Yorkshire</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0" u="none" strike="noStrike" dirty="0" smtClean="0">
                          <a:solidFill>
                            <a:srgbClr val="120742"/>
                          </a:solidFill>
                          <a:effectLst/>
                          <a:latin typeface="Calibri"/>
                        </a:rPr>
                        <a:t>19</a:t>
                      </a:r>
                      <a:endParaRPr lang="en-GB" sz="1000" b="1" i="0"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8%</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8%</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6</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33%</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7</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38%</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8%</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4663">
                <a:tc>
                  <a:txBody>
                    <a:bodyPr/>
                    <a:lstStyle/>
                    <a:p>
                      <a:pPr marL="0" indent="0" algn="l" fontAlgn="b">
                        <a:buFont typeface="+mj-lt"/>
                        <a:buNone/>
                      </a:pPr>
                      <a:r>
                        <a:rPr lang="en-GB" sz="1000" b="1" i="0" u="none" strike="noStrike" dirty="0" smtClean="0">
                          <a:solidFill>
                            <a:srgbClr val="120742"/>
                          </a:solidFill>
                          <a:effectLst/>
                          <a:latin typeface="Calibri"/>
                        </a:rPr>
                        <a:t> E.Yorkshire</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0" u="none" strike="noStrike" dirty="0" smtClean="0">
                          <a:solidFill>
                            <a:srgbClr val="120742"/>
                          </a:solidFill>
                          <a:effectLst/>
                          <a:latin typeface="Calibri"/>
                        </a:rPr>
                        <a:t>12</a:t>
                      </a:r>
                      <a:endParaRPr lang="en-GB" sz="1000" b="1" i="0"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9</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78%</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4663">
                <a:tc>
                  <a:txBody>
                    <a:bodyPr/>
                    <a:lstStyle/>
                    <a:p>
                      <a:pPr marL="0" indent="0" algn="l" fontAlgn="b">
                        <a:buFont typeface="+mj-lt"/>
                        <a:buNone/>
                      </a:pPr>
                      <a:r>
                        <a:rPr lang="en-GB" sz="1000" b="1" i="0" u="none" strike="noStrike" dirty="0" smtClean="0">
                          <a:solidFill>
                            <a:srgbClr val="120742"/>
                          </a:solidFill>
                          <a:effectLst/>
                          <a:latin typeface="Calibri"/>
                        </a:rPr>
                        <a:t> S.Yorkshire</a:t>
                      </a:r>
                      <a:endParaRPr lang="en-GB" sz="1000" b="1" i="0" u="none" strike="noStrike" dirty="0">
                        <a:solidFill>
                          <a:srgbClr val="120742"/>
                        </a:solidFill>
                        <a:effectLst/>
                        <a:latin typeface="Calibri"/>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rgbClr val="120742"/>
                          </a:solidFill>
                          <a:effectLst/>
                          <a:latin typeface="+mn-lt"/>
                          <a:ea typeface="+mn-ea"/>
                          <a:cs typeface="+mn-cs"/>
                        </a:rPr>
                        <a:t>8</a:t>
                      </a: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25%</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25%</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25%</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25%</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4663">
                <a:tc>
                  <a:txBody>
                    <a:bodyPr/>
                    <a:lstStyle/>
                    <a:p>
                      <a:pPr marL="0" indent="0" algn="l" fontAlgn="b">
                        <a:buFont typeface="+mj-lt"/>
                        <a:buNone/>
                      </a:pPr>
                      <a:r>
                        <a:rPr lang="en-GB" sz="1000" b="1" i="0" u="none" strike="noStrike" dirty="0" smtClean="0">
                          <a:solidFill>
                            <a:srgbClr val="120742"/>
                          </a:solidFill>
                          <a:effectLst/>
                          <a:latin typeface="Calibri"/>
                        </a:rPr>
                        <a:t> Hull</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0" u="none" strike="noStrike" dirty="0" smtClean="0">
                          <a:solidFill>
                            <a:srgbClr val="120742"/>
                          </a:solidFill>
                          <a:effectLst/>
                          <a:latin typeface="Calibri"/>
                        </a:rPr>
                        <a:t>4</a:t>
                      </a:r>
                      <a:endParaRPr lang="en-GB" sz="1000" b="1" i="0"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75%</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25%</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332856">
                <a:tc>
                  <a:txBody>
                    <a:bodyPr/>
                    <a:lstStyle/>
                    <a:p>
                      <a:pPr marL="0" indent="0" algn="l" fontAlgn="b">
                        <a:buNone/>
                      </a:pPr>
                      <a:r>
                        <a:rPr lang="en-GB" sz="1000" b="1" i="0" u="none" strike="noStrike" baseline="0" dirty="0" smtClean="0">
                          <a:solidFill>
                            <a:srgbClr val="120742"/>
                          </a:solidFill>
                          <a:effectLst/>
                          <a:latin typeface="Calibri"/>
                        </a:rPr>
                        <a:t> </a:t>
                      </a:r>
                      <a:r>
                        <a:rPr lang="en-GB" sz="1000" b="1" i="0" u="sng" strike="noStrike" dirty="0" smtClean="0">
                          <a:solidFill>
                            <a:srgbClr val="120742"/>
                          </a:solidFill>
                          <a:effectLst/>
                          <a:latin typeface="Calibri"/>
                        </a:rPr>
                        <a:t>E. MIDS</a:t>
                      </a:r>
                    </a:p>
                    <a:p>
                      <a:pPr marL="0" indent="0" algn="l" fontAlgn="b">
                        <a:buNone/>
                      </a:pPr>
                      <a:r>
                        <a:rPr lang="en-GB" sz="1000" b="1" i="0" u="none" strike="noStrike" dirty="0" smtClean="0">
                          <a:solidFill>
                            <a:srgbClr val="120742"/>
                          </a:solidFill>
                          <a:effectLst/>
                          <a:latin typeface="Calibri"/>
                        </a:rPr>
                        <a:t> Derbyshire</a:t>
                      </a:r>
                      <a:endParaRPr lang="en-GB" sz="1000" b="1" i="0" u="none" strike="noStrike" dirty="0">
                        <a:solidFill>
                          <a:srgbClr val="120742"/>
                        </a:solidFill>
                        <a:effectLst/>
                        <a:latin typeface="Calibri"/>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rgbClr val="120742"/>
                          </a:solidFill>
                          <a:effectLst/>
                          <a:latin typeface="+mn-lt"/>
                          <a:ea typeface="+mn-ea"/>
                          <a:cs typeface="+mn-cs"/>
                        </a:rPr>
                        <a:t>17</a:t>
                      </a:r>
                      <a:endParaRPr lang="en-GB" sz="1000" b="1"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15%</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15%</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8%</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5</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31%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15%</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u="none" dirty="0" smtClean="0"/>
                        <a:t>1</a:t>
                      </a:r>
                      <a:endParaRPr lang="en-GB" sz="900" b="0" i="0" u="none"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4663">
                <a:tc>
                  <a:txBody>
                    <a:bodyPr/>
                    <a:lstStyle/>
                    <a:p>
                      <a:pPr marL="0" indent="0" algn="l" fontAlgn="b">
                        <a:buFont typeface="+mj-lt"/>
                        <a:buNone/>
                      </a:pPr>
                      <a:r>
                        <a:rPr lang="en-GB" sz="1000" b="1" i="0" u="none" strike="noStrike" dirty="0" smtClean="0">
                          <a:solidFill>
                            <a:srgbClr val="120742"/>
                          </a:solidFill>
                          <a:effectLst/>
                          <a:latin typeface="Calibri"/>
                        </a:rPr>
                        <a:t> Northants</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0" u="none" strike="noStrike" dirty="0" smtClean="0">
                          <a:solidFill>
                            <a:srgbClr val="120742"/>
                          </a:solidFill>
                          <a:effectLst/>
                          <a:latin typeface="Calibri"/>
                        </a:rPr>
                        <a:t>17</a:t>
                      </a:r>
                      <a:endParaRPr lang="en-GB" sz="1000" b="1" i="0"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10</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56%</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dirty="0" smtClean="0"/>
                        <a:t>-</a:t>
                      </a:r>
                      <a:endParaRPr lang="en-GB" sz="900"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dirty="0" smtClean="0"/>
                        <a:t>-</a:t>
                      </a:r>
                      <a:endParaRPr lang="en-GB" sz="90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dirty="0" smtClean="0"/>
                        <a:t>-</a:t>
                      </a:r>
                      <a:endParaRPr lang="en-GB" sz="900"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dirty="0" smtClean="0"/>
                        <a:t>-</a:t>
                      </a:r>
                      <a:endParaRPr lang="en-GB" sz="90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dirty="0" smtClean="0"/>
                        <a:t>-</a:t>
                      </a:r>
                      <a:endParaRPr lang="en-GB" sz="900"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dirty="0" smtClean="0"/>
                        <a:t>1</a:t>
                      </a:r>
                      <a:endParaRPr lang="en-GB" sz="90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dirty="0" smtClean="0"/>
                        <a:t>6%</a:t>
                      </a:r>
                      <a:endParaRPr lang="en-GB" sz="900"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endParaRPr lang="en-GB" sz="90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endParaRPr lang="en-GB" sz="900"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dirty="0" smtClean="0"/>
                        <a:t>6</a:t>
                      </a:r>
                      <a:endParaRPr lang="en-GB" sz="90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dirty="0" smtClean="0"/>
                        <a:t>38%</a:t>
                      </a:r>
                      <a:endParaRPr lang="en-GB" sz="900"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dirty="0" smtClean="0"/>
                        <a:t>-</a:t>
                      </a:r>
                      <a:endParaRPr lang="en-GB" sz="90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dirty="0" smtClean="0"/>
                        <a:t>-</a:t>
                      </a:r>
                      <a:endParaRPr lang="en-GB" sz="900"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dirty="0" smtClean="0"/>
                        <a:t>-</a:t>
                      </a:r>
                      <a:endParaRPr lang="en-GB" sz="90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dirty="0" smtClean="0"/>
                        <a:t>-</a:t>
                      </a:r>
                      <a:endParaRPr lang="en-GB" sz="900"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dirty="0" smtClean="0"/>
                        <a:t>-</a:t>
                      </a:r>
                      <a:endParaRPr lang="en-GB" sz="90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dirty="0" smtClean="0"/>
                        <a:t>-</a:t>
                      </a:r>
                      <a:endParaRPr lang="en-GB" sz="900"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dirty="0" smtClean="0"/>
                        <a:t>-</a:t>
                      </a:r>
                      <a:endParaRPr lang="en-GB" sz="90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dirty="0" smtClean="0"/>
                        <a:t>-</a:t>
                      </a:r>
                      <a:endParaRPr lang="en-GB" sz="900" dirty="0"/>
                    </a:p>
                  </a:txBody>
                  <a:tcPr marL="9525" marR="9525" marT="9525" marB="0" anchor="b"/>
                </a:tc>
              </a:tr>
              <a:tr h="174663">
                <a:tc>
                  <a:txBody>
                    <a:bodyPr/>
                    <a:lstStyle/>
                    <a:p>
                      <a:pPr marL="0" indent="0" algn="l" fontAlgn="b">
                        <a:buFont typeface="+mj-lt"/>
                        <a:buNone/>
                      </a:pPr>
                      <a:r>
                        <a:rPr lang="en-GB" sz="1000" b="1" i="0" u="none" strike="noStrike" dirty="0" smtClean="0">
                          <a:solidFill>
                            <a:srgbClr val="120742"/>
                          </a:solidFill>
                          <a:effectLst/>
                          <a:latin typeface="Calibri"/>
                        </a:rPr>
                        <a:t> </a:t>
                      </a:r>
                      <a:r>
                        <a:rPr lang="en-GB" sz="1000" b="1" i="0" u="none" strike="noStrike" dirty="0" err="1" smtClean="0">
                          <a:solidFill>
                            <a:srgbClr val="120742"/>
                          </a:solidFill>
                          <a:effectLst/>
                          <a:latin typeface="Calibri"/>
                        </a:rPr>
                        <a:t>Leics</a:t>
                      </a:r>
                      <a:endParaRPr lang="en-GB" sz="1000" b="1" i="0" u="none" strike="noStrike" dirty="0">
                        <a:solidFill>
                          <a:srgbClr val="120742"/>
                        </a:solidFill>
                        <a:effectLst/>
                        <a:latin typeface="Calibri"/>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16</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8</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50%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8%</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8%</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8%</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17%</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4663">
                <a:tc>
                  <a:txBody>
                    <a:bodyPr/>
                    <a:lstStyle/>
                    <a:p>
                      <a:pPr marL="0" indent="0" algn="l" fontAlgn="b">
                        <a:buFont typeface="+mj-lt"/>
                        <a:buNone/>
                      </a:pPr>
                      <a:r>
                        <a:rPr lang="en-GB" sz="1000" b="1" i="0" u="none" strike="noStrike" dirty="0" smtClean="0">
                          <a:solidFill>
                            <a:srgbClr val="120742"/>
                          </a:solidFill>
                          <a:effectLst/>
                          <a:latin typeface="Calibri"/>
                        </a:rPr>
                        <a:t> </a:t>
                      </a:r>
                      <a:r>
                        <a:rPr lang="en-GB" sz="1000" b="1" i="0" u="none" strike="noStrike" dirty="0" err="1" smtClean="0">
                          <a:solidFill>
                            <a:srgbClr val="120742"/>
                          </a:solidFill>
                          <a:effectLst/>
                          <a:latin typeface="Calibri"/>
                        </a:rPr>
                        <a:t>Lincs</a:t>
                      </a:r>
                      <a:endParaRPr lang="en-GB" sz="1000" b="1" i="0" u="none" strike="noStrike" dirty="0">
                        <a:solidFill>
                          <a:srgbClr val="120742"/>
                        </a:solidFill>
                        <a:effectLst/>
                        <a:latin typeface="Calibri"/>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15</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6</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332856">
                <a:tc>
                  <a:txBody>
                    <a:bodyPr/>
                    <a:lstStyle/>
                    <a:p>
                      <a:pPr marL="0" indent="0" algn="l" fontAlgn="b">
                        <a:buNone/>
                      </a:pPr>
                      <a:r>
                        <a:rPr lang="en-GB" sz="1000" b="1" i="0" u="none" strike="noStrike" dirty="0" smtClean="0">
                          <a:solidFill>
                            <a:srgbClr val="120742"/>
                          </a:solidFill>
                          <a:effectLst/>
                          <a:latin typeface="Calibri"/>
                        </a:rPr>
                        <a:t> </a:t>
                      </a:r>
                      <a:r>
                        <a:rPr lang="en-GB" sz="1000" b="1" i="0" u="sng" strike="noStrike" dirty="0" smtClean="0">
                          <a:solidFill>
                            <a:srgbClr val="120742"/>
                          </a:solidFill>
                          <a:effectLst/>
                          <a:latin typeface="Calibri"/>
                        </a:rPr>
                        <a:t>N. EAST</a:t>
                      </a:r>
                      <a:endParaRPr lang="en-GB" sz="1000" b="1" i="0" u="sng" strike="noStrike" dirty="0" smtClean="0">
                        <a:solidFill>
                          <a:srgbClr val="120742"/>
                        </a:solidFill>
                        <a:effectLst/>
                        <a:latin typeface="+mn-lt"/>
                      </a:endParaRPr>
                    </a:p>
                    <a:p>
                      <a:pPr marL="0" indent="0" algn="l" fontAlgn="b">
                        <a:buNone/>
                      </a:pPr>
                      <a:r>
                        <a:rPr lang="en-GB" sz="1000" b="1" i="0" u="none" strike="noStrike" dirty="0" smtClean="0">
                          <a:solidFill>
                            <a:srgbClr val="120742"/>
                          </a:solidFill>
                          <a:effectLst/>
                          <a:latin typeface="+mn-lt"/>
                        </a:rPr>
                        <a:t> </a:t>
                      </a:r>
                      <a:r>
                        <a:rPr lang="en-GB" sz="1000" b="1" i="0" u="none" strike="noStrike" dirty="0" err="1" smtClean="0">
                          <a:solidFill>
                            <a:srgbClr val="120742"/>
                          </a:solidFill>
                          <a:effectLst/>
                          <a:latin typeface="+mn-lt"/>
                        </a:rPr>
                        <a:t>orthumber</a:t>
                      </a:r>
                      <a:r>
                        <a:rPr lang="en-GB" sz="1000" b="1" i="0" u="none" strike="noStrike" dirty="0" smtClean="0">
                          <a:solidFill>
                            <a:srgbClr val="120742"/>
                          </a:solidFill>
                          <a:effectLst/>
                          <a:latin typeface="+mn-lt"/>
                        </a:rPr>
                        <a:t>-land</a:t>
                      </a:r>
                      <a:endParaRPr lang="en-GB" sz="1000" b="1" i="0" u="none" strike="noStrike" dirty="0">
                        <a:solidFill>
                          <a:srgbClr val="120742"/>
                        </a:solidFill>
                        <a:effectLst/>
                        <a:latin typeface="+mn-lt"/>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19</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7</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38%</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62%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4663">
                <a:tc>
                  <a:txBody>
                    <a:bodyPr/>
                    <a:lstStyle/>
                    <a:p>
                      <a:pPr marL="0" indent="0" algn="l" fontAlgn="b">
                        <a:buFont typeface="+mj-lt"/>
                        <a:buNone/>
                      </a:pPr>
                      <a:r>
                        <a:rPr lang="en-GB" sz="1000" b="1" i="0" u="none" strike="noStrike" dirty="0" smtClean="0">
                          <a:solidFill>
                            <a:srgbClr val="120742"/>
                          </a:solidFill>
                          <a:effectLst/>
                          <a:latin typeface="Calibri"/>
                        </a:rPr>
                        <a:t> Tyne</a:t>
                      </a:r>
                      <a:r>
                        <a:rPr lang="en-GB" sz="1000" b="1" i="0" u="none" strike="noStrike" baseline="0" dirty="0" smtClean="0">
                          <a:solidFill>
                            <a:srgbClr val="120742"/>
                          </a:solidFill>
                          <a:effectLst/>
                          <a:latin typeface="Calibri"/>
                        </a:rPr>
                        <a:t> Wear</a:t>
                      </a:r>
                      <a:endParaRPr lang="en-GB" sz="1000" b="1" i="0" u="none" strike="noStrike" dirty="0">
                        <a:solidFill>
                          <a:srgbClr val="120742"/>
                        </a:solidFill>
                        <a:effectLst/>
                        <a:latin typeface="Calibri"/>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16</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67%</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4</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4663">
                <a:tc>
                  <a:txBody>
                    <a:bodyPr/>
                    <a:lstStyle/>
                    <a:p>
                      <a:pPr marL="0" indent="0" algn="l" fontAlgn="b">
                        <a:buFont typeface="+mj-lt"/>
                        <a:buNone/>
                      </a:pPr>
                      <a:r>
                        <a:rPr lang="en-GB" sz="1000" b="1" i="0" u="none" strike="noStrike" dirty="0" smtClean="0">
                          <a:solidFill>
                            <a:srgbClr val="120742"/>
                          </a:solidFill>
                          <a:effectLst/>
                          <a:latin typeface="Calibri"/>
                        </a:rPr>
                        <a:t> Durham</a:t>
                      </a:r>
                      <a:endParaRPr lang="en-GB" sz="1000" b="1" i="0" u="none" strike="noStrike" dirty="0">
                        <a:solidFill>
                          <a:srgbClr val="120742"/>
                        </a:solidFill>
                        <a:effectLst/>
                        <a:latin typeface="Calibri"/>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13</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86%</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4663">
                <a:tc>
                  <a:txBody>
                    <a:bodyPr/>
                    <a:lstStyle/>
                    <a:p>
                      <a:pPr marL="0" indent="0" algn="l" fontAlgn="b">
                        <a:buFont typeface="+mj-lt"/>
                        <a:buNone/>
                      </a:pPr>
                      <a:r>
                        <a:rPr lang="en-GB" sz="1000" b="1" i="0" u="none" strike="noStrike" dirty="0" smtClean="0">
                          <a:solidFill>
                            <a:srgbClr val="120742"/>
                          </a:solidFill>
                          <a:effectLst/>
                          <a:latin typeface="Calibri"/>
                        </a:rPr>
                        <a:t> Tees Valley</a:t>
                      </a:r>
                      <a:endParaRPr lang="en-GB" sz="1000" b="1" i="0" u="none" strike="noStrike" dirty="0">
                        <a:solidFill>
                          <a:srgbClr val="120742"/>
                        </a:solidFill>
                        <a:effectLst/>
                        <a:latin typeface="Calibri"/>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4</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4</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bl>
          </a:graphicData>
        </a:graphic>
      </p:graphicFrame>
      <p:sp>
        <p:nvSpPr>
          <p:cNvPr id="11" name="Text Placeholder 6"/>
          <p:cNvSpPr>
            <a:spLocks noGrp="1"/>
          </p:cNvSpPr>
          <p:nvPr>
            <p:ph type="body" sz="quarter" idx="13"/>
          </p:nvPr>
        </p:nvSpPr>
        <p:spPr>
          <a:xfrm>
            <a:off x="685796" y="6533481"/>
            <a:ext cx="2440301" cy="274638"/>
          </a:xfrm>
        </p:spPr>
        <p:txBody>
          <a:bodyPr/>
          <a:lstStyle/>
          <a:p>
            <a:r>
              <a:rPr lang="en-GB" sz="1000" dirty="0" smtClean="0"/>
              <a:t>Day trip destinations</a:t>
            </a:r>
            <a:endParaRPr lang="en-GB" sz="1000" dirty="0"/>
          </a:p>
        </p:txBody>
      </p:sp>
      <p:sp>
        <p:nvSpPr>
          <p:cNvPr id="9" name="Text Placeholder 5"/>
          <p:cNvSpPr txBox="1">
            <a:spLocks/>
          </p:cNvSpPr>
          <p:nvPr/>
        </p:nvSpPr>
        <p:spPr>
          <a:xfrm>
            <a:off x="326121" y="5005978"/>
            <a:ext cx="8424992" cy="1686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rPr>
              <a:t>The above chart illustrates, for each county visited on a day trip, how many and what proportion of these day trippers originate from (are staying overnight in) each region.</a:t>
            </a:r>
          </a:p>
          <a:p>
            <a:pPr marL="0" indent="0" algn="just">
              <a:buFont typeface="Arial"/>
              <a:buNone/>
            </a:pPr>
            <a:r>
              <a:rPr lang="en-GB" sz="1300" dirty="0" smtClean="0">
                <a:solidFill>
                  <a:srgbClr val="120742"/>
                </a:solidFill>
              </a:rPr>
              <a:t>For example, of the 85k day trippers to North Yorkshire, 9k (10%) were staying overnight in London when they made this day trip.</a:t>
            </a:r>
          </a:p>
          <a:p>
            <a:pPr marL="0" indent="0" algn="just">
              <a:buNone/>
            </a:pPr>
            <a:endParaRPr lang="en-GB" sz="1050" b="1" i="1" dirty="0" smtClean="0">
              <a:solidFill>
                <a:srgbClr val="120742"/>
              </a:solidFill>
            </a:endParaRPr>
          </a:p>
          <a:p>
            <a:pPr marL="0" indent="0" algn="just">
              <a:buNone/>
            </a:pPr>
            <a:r>
              <a:rPr lang="en-GB" sz="1050" b="1" i="1" dirty="0" smtClean="0">
                <a:solidFill>
                  <a:srgbClr val="120742"/>
                </a:solidFill>
              </a:rPr>
              <a:t>See </a:t>
            </a:r>
            <a:r>
              <a:rPr lang="en-GB" sz="1050" b="1" i="1" dirty="0">
                <a:solidFill>
                  <a:srgbClr val="120742"/>
                </a:solidFill>
              </a:rPr>
              <a:t>the note on Slide </a:t>
            </a:r>
            <a:r>
              <a:rPr lang="en-GB" sz="1050" b="1" i="1" dirty="0" smtClean="0">
                <a:solidFill>
                  <a:srgbClr val="120742"/>
                </a:solidFill>
              </a:rPr>
              <a:t>44 regarding </a:t>
            </a:r>
            <a:r>
              <a:rPr lang="en-GB" sz="1050" b="1" i="1" dirty="0">
                <a:solidFill>
                  <a:srgbClr val="120742"/>
                </a:solidFill>
              </a:rPr>
              <a:t>extrapolation of volume figures using data based only on those staying overnight in a single region.</a:t>
            </a:r>
          </a:p>
        </p:txBody>
      </p:sp>
      <p:sp>
        <p:nvSpPr>
          <p:cNvPr id="8" name="Text Placeholder 5"/>
          <p:cNvSpPr txBox="1">
            <a:spLocks/>
          </p:cNvSpPr>
          <p:nvPr/>
        </p:nvSpPr>
        <p:spPr>
          <a:xfrm>
            <a:off x="326121" y="1401109"/>
            <a:ext cx="4265196" cy="19390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800" dirty="0" smtClean="0">
                <a:solidFill>
                  <a:srgbClr val="120742"/>
                </a:solidFill>
              </a:rPr>
              <a:t>Source:  IPS 2016  </a:t>
            </a:r>
            <a:r>
              <a:rPr lang="en-GB" sz="800" b="1" i="1" dirty="0" smtClean="0">
                <a:solidFill>
                  <a:srgbClr val="120742"/>
                </a:solidFill>
              </a:rPr>
              <a:t>*Signs </a:t>
            </a:r>
            <a:r>
              <a:rPr lang="en-GB" sz="800" b="1" i="1" dirty="0">
                <a:solidFill>
                  <a:srgbClr val="120742"/>
                </a:solidFill>
              </a:rPr>
              <a:t>indicate where a figure is less than 1%</a:t>
            </a:r>
          </a:p>
          <a:p>
            <a:pPr marL="0" indent="0">
              <a:buFont typeface="Arial"/>
              <a:buNone/>
            </a:pPr>
            <a:endParaRPr lang="en-GB" sz="800" dirty="0">
              <a:solidFill>
                <a:srgbClr val="120742"/>
              </a:solidFill>
            </a:endParaRPr>
          </a:p>
        </p:txBody>
      </p:sp>
    </p:spTree>
    <p:extLst>
      <p:ext uri="{BB962C8B-B14F-4D97-AF65-F5344CB8AC3E}">
        <p14:creationId xmlns:p14="http://schemas.microsoft.com/office/powerpoint/2010/main" val="624968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2" y="777481"/>
            <a:ext cx="8424992" cy="558801"/>
          </a:xfrm>
        </p:spPr>
        <p:txBody>
          <a:bodyPr/>
          <a:lstStyle/>
          <a:p>
            <a:r>
              <a:rPr lang="en-GB" sz="2200" dirty="0" smtClean="0"/>
              <a:t>Definitions </a:t>
            </a:r>
            <a:endParaRPr lang="en-GB" sz="2200" dirty="0"/>
          </a:p>
        </p:txBody>
      </p:sp>
      <p:sp>
        <p:nvSpPr>
          <p:cNvPr id="13" name="Text Placeholder 5"/>
          <p:cNvSpPr txBox="1">
            <a:spLocks/>
          </p:cNvSpPr>
          <p:nvPr/>
        </p:nvSpPr>
        <p:spPr>
          <a:xfrm>
            <a:off x="378821" y="1178318"/>
            <a:ext cx="8584203" cy="48175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600"/>
              </a:spcBef>
              <a:buNone/>
            </a:pPr>
            <a:r>
              <a:rPr lang="en-GB" sz="1400" dirty="0" smtClean="0">
                <a:solidFill>
                  <a:srgbClr val="120742"/>
                </a:solidFill>
              </a:rPr>
              <a:t>The following questions were asked for </a:t>
            </a:r>
            <a:r>
              <a:rPr lang="en-GB" sz="1400" dirty="0">
                <a:solidFill>
                  <a:srgbClr val="120742"/>
                </a:solidFill>
              </a:rPr>
              <a:t>each </a:t>
            </a:r>
            <a:r>
              <a:rPr lang="en-GB" sz="1400" dirty="0" smtClean="0">
                <a:solidFill>
                  <a:srgbClr val="120742"/>
                </a:solidFill>
              </a:rPr>
              <a:t>city / town an overseas visitor </a:t>
            </a:r>
            <a:r>
              <a:rPr lang="en-GB" sz="1400" dirty="0">
                <a:solidFill>
                  <a:srgbClr val="120742"/>
                </a:solidFill>
              </a:rPr>
              <a:t>stayed in </a:t>
            </a:r>
            <a:r>
              <a:rPr lang="en-GB" sz="1400" dirty="0" smtClean="0">
                <a:solidFill>
                  <a:srgbClr val="120742"/>
                </a:solidFill>
              </a:rPr>
              <a:t>for at </a:t>
            </a:r>
            <a:r>
              <a:rPr lang="en-GB" sz="1400" dirty="0">
                <a:solidFill>
                  <a:srgbClr val="120742"/>
                </a:solidFill>
              </a:rPr>
              <a:t>least </a:t>
            </a:r>
            <a:r>
              <a:rPr lang="en-GB" sz="1400" dirty="0" smtClean="0">
                <a:solidFill>
                  <a:srgbClr val="120742"/>
                </a:solidFill>
              </a:rPr>
              <a:t>one </a:t>
            </a:r>
            <a:r>
              <a:rPr lang="en-GB" sz="1400" dirty="0">
                <a:solidFill>
                  <a:srgbClr val="120742"/>
                </a:solidFill>
              </a:rPr>
              <a:t>night:</a:t>
            </a:r>
          </a:p>
          <a:p>
            <a:pPr algn="just">
              <a:spcBef>
                <a:spcPts val="600"/>
              </a:spcBef>
            </a:pPr>
            <a:r>
              <a:rPr lang="en-GB" sz="1400" dirty="0" smtClean="0">
                <a:solidFill>
                  <a:srgbClr val="120742"/>
                </a:solidFill>
              </a:rPr>
              <a:t>How </a:t>
            </a:r>
            <a:r>
              <a:rPr lang="en-GB" sz="1400" dirty="0">
                <a:solidFill>
                  <a:srgbClr val="120742"/>
                </a:solidFill>
              </a:rPr>
              <a:t>many day visits did you take from</a:t>
            </a:r>
            <a:r>
              <a:rPr lang="en-GB" sz="1400" dirty="0" smtClean="0">
                <a:solidFill>
                  <a:srgbClr val="120742"/>
                </a:solidFill>
              </a:rPr>
              <a:t>…(CITY / TOWN)?</a:t>
            </a:r>
            <a:endParaRPr lang="en-GB" sz="1400" dirty="0">
              <a:solidFill>
                <a:srgbClr val="120742"/>
              </a:solidFill>
            </a:endParaRPr>
          </a:p>
          <a:p>
            <a:pPr algn="just">
              <a:spcBef>
                <a:spcPts val="600"/>
              </a:spcBef>
            </a:pPr>
            <a:r>
              <a:rPr lang="en-GB" sz="1400" dirty="0" smtClean="0">
                <a:solidFill>
                  <a:srgbClr val="120742"/>
                </a:solidFill>
              </a:rPr>
              <a:t>Which </a:t>
            </a:r>
            <a:r>
              <a:rPr lang="en-GB" sz="1400" dirty="0">
                <a:solidFill>
                  <a:srgbClr val="120742"/>
                </a:solidFill>
              </a:rPr>
              <a:t>towns were your </a:t>
            </a:r>
            <a:r>
              <a:rPr lang="en-GB" sz="1400" dirty="0" smtClean="0">
                <a:solidFill>
                  <a:srgbClr val="120742"/>
                </a:solidFill>
              </a:rPr>
              <a:t>five most recent </a:t>
            </a:r>
            <a:r>
              <a:rPr lang="en-GB" sz="1400" dirty="0">
                <a:solidFill>
                  <a:srgbClr val="120742"/>
                </a:solidFill>
              </a:rPr>
              <a:t>day visits made to?</a:t>
            </a:r>
          </a:p>
          <a:p>
            <a:pPr marL="0" indent="0" algn="just">
              <a:buNone/>
            </a:pPr>
            <a:endParaRPr lang="en-GB" sz="1400" dirty="0" smtClean="0">
              <a:solidFill>
                <a:srgbClr val="120742"/>
              </a:solidFill>
            </a:endParaRPr>
          </a:p>
          <a:p>
            <a:pPr marL="0" indent="0" algn="just">
              <a:buNone/>
            </a:pPr>
            <a:r>
              <a:rPr lang="en-GB" sz="1400" dirty="0">
                <a:solidFill>
                  <a:srgbClr val="120742"/>
                </a:solidFill>
              </a:rPr>
              <a:t>The </a:t>
            </a:r>
            <a:r>
              <a:rPr lang="en-GB" sz="1400" dirty="0" smtClean="0">
                <a:solidFill>
                  <a:srgbClr val="120742"/>
                </a:solidFill>
              </a:rPr>
              <a:t>questions asked foreign </a:t>
            </a:r>
            <a:r>
              <a:rPr lang="en-GB" sz="1400" dirty="0">
                <a:solidFill>
                  <a:srgbClr val="120742"/>
                </a:solidFill>
              </a:rPr>
              <a:t>resident </a:t>
            </a:r>
            <a:r>
              <a:rPr lang="en-GB" sz="1400" dirty="0" smtClean="0">
                <a:solidFill>
                  <a:srgbClr val="120742"/>
                </a:solidFill>
              </a:rPr>
              <a:t>respondents who spent </a:t>
            </a:r>
            <a:r>
              <a:rPr lang="en-GB" sz="1400" dirty="0">
                <a:solidFill>
                  <a:srgbClr val="120742"/>
                </a:solidFill>
              </a:rPr>
              <a:t>at least one night in the UK (and </a:t>
            </a:r>
            <a:r>
              <a:rPr lang="en-GB" sz="1400" dirty="0" smtClean="0">
                <a:solidFill>
                  <a:srgbClr val="120742"/>
                </a:solidFill>
              </a:rPr>
              <a:t>whose total length </a:t>
            </a:r>
            <a:r>
              <a:rPr lang="en-GB" sz="1400" dirty="0">
                <a:solidFill>
                  <a:srgbClr val="120742"/>
                </a:solidFill>
              </a:rPr>
              <a:t>of trip </a:t>
            </a:r>
            <a:r>
              <a:rPr lang="en-GB" sz="1400" dirty="0" smtClean="0">
                <a:solidFill>
                  <a:srgbClr val="120742"/>
                </a:solidFill>
              </a:rPr>
              <a:t>was 6 </a:t>
            </a:r>
            <a:r>
              <a:rPr lang="en-GB" sz="1400" dirty="0">
                <a:solidFill>
                  <a:srgbClr val="120742"/>
                </a:solidFill>
              </a:rPr>
              <a:t>weeks or less) the number of day visits they took whilst staying in each town. For each town a maximum of 10 day visits could be recorded. </a:t>
            </a:r>
            <a:r>
              <a:rPr lang="en-GB" sz="1400" dirty="0" smtClean="0">
                <a:solidFill>
                  <a:srgbClr val="120742"/>
                </a:solidFill>
              </a:rPr>
              <a:t>For those staying in London, a day trip could not include journeys within London.</a:t>
            </a:r>
          </a:p>
          <a:p>
            <a:pPr marL="0" indent="0" algn="just">
              <a:buNone/>
            </a:pPr>
            <a:endParaRPr lang="en-GB" sz="1400" dirty="0" smtClean="0">
              <a:solidFill>
                <a:srgbClr val="120742"/>
              </a:solidFill>
            </a:endParaRPr>
          </a:p>
          <a:p>
            <a:pPr marL="0" indent="0" algn="just">
              <a:buNone/>
            </a:pPr>
            <a:r>
              <a:rPr lang="en-GB" sz="1400" dirty="0" smtClean="0">
                <a:solidFill>
                  <a:srgbClr val="120742"/>
                </a:solidFill>
              </a:rPr>
              <a:t>The </a:t>
            </a:r>
            <a:r>
              <a:rPr lang="en-GB" sz="1400" dirty="0">
                <a:solidFill>
                  <a:srgbClr val="120742"/>
                </a:solidFill>
              </a:rPr>
              <a:t>day trips data refers to the nearest town or village to where a visitor went.</a:t>
            </a:r>
          </a:p>
          <a:p>
            <a:pPr marL="0" indent="0" algn="just">
              <a:buNone/>
            </a:pPr>
            <a:endParaRPr lang="en-GB" sz="1400" dirty="0" smtClean="0">
              <a:solidFill>
                <a:srgbClr val="120742"/>
              </a:solidFill>
            </a:endParaRPr>
          </a:p>
          <a:p>
            <a:pPr marL="0" indent="0" algn="just">
              <a:buNone/>
            </a:pPr>
            <a:r>
              <a:rPr lang="en-GB" sz="1400" dirty="0">
                <a:solidFill>
                  <a:srgbClr val="120742"/>
                </a:solidFill>
              </a:rPr>
              <a:t>The definition of a day trip was that a minimum of 1 hour must have been spent in the day trip destination, and the visit was for a particular purpose, but the visitor did not stay overnight (as overnight visitors would </a:t>
            </a:r>
            <a:r>
              <a:rPr lang="en-GB" sz="1400" dirty="0" smtClean="0">
                <a:solidFill>
                  <a:srgbClr val="120742"/>
                </a:solidFill>
              </a:rPr>
              <a:t>be counted </a:t>
            </a:r>
            <a:r>
              <a:rPr lang="en-GB" sz="1400" dirty="0">
                <a:solidFill>
                  <a:srgbClr val="120742"/>
                </a:solidFill>
              </a:rPr>
              <a:t>within the standard IPS destination statistics</a:t>
            </a:r>
            <a:r>
              <a:rPr lang="en-GB" sz="1400" dirty="0" smtClean="0">
                <a:solidFill>
                  <a:srgbClr val="120742"/>
                </a:solidFill>
              </a:rPr>
              <a:t>). </a:t>
            </a:r>
            <a:r>
              <a:rPr lang="en-GB" sz="1400" dirty="0">
                <a:solidFill>
                  <a:srgbClr val="120742"/>
                </a:solidFill>
              </a:rPr>
              <a:t>All day visits taken whilst on an overnight coach tour were excluded from the number. </a:t>
            </a:r>
          </a:p>
          <a:p>
            <a:pPr marL="0" indent="0" algn="just">
              <a:buNone/>
            </a:pPr>
            <a:endParaRPr lang="en-GB" sz="1400" dirty="0">
              <a:solidFill>
                <a:srgbClr val="120742"/>
              </a:solidFill>
            </a:endParaRPr>
          </a:p>
          <a:p>
            <a:pPr marL="0" indent="0" algn="just">
              <a:buNone/>
            </a:pPr>
            <a:r>
              <a:rPr lang="en-GB" sz="1400" dirty="0" smtClean="0">
                <a:solidFill>
                  <a:srgbClr val="120742"/>
                </a:solidFill>
              </a:rPr>
              <a:t>Because of these exclusions and maximums, the true number of total day trips taken by inbound </a:t>
            </a:r>
            <a:r>
              <a:rPr lang="en-GB" sz="1400" dirty="0">
                <a:solidFill>
                  <a:srgbClr val="120742"/>
                </a:solidFill>
              </a:rPr>
              <a:t>v</a:t>
            </a:r>
            <a:r>
              <a:rPr lang="en-GB" sz="1400" dirty="0" smtClean="0">
                <a:solidFill>
                  <a:srgbClr val="120742"/>
                </a:solidFill>
              </a:rPr>
              <a:t>isitors will be higher than in this report. The numbers shown on subsequent slides are indicative but give a guide to the scale and distribution of day trips </a:t>
            </a:r>
            <a:r>
              <a:rPr lang="en-GB" sz="1400" dirty="0">
                <a:solidFill>
                  <a:srgbClr val="120742"/>
                </a:solidFill>
              </a:rPr>
              <a:t>by inbound visitors to the </a:t>
            </a:r>
            <a:r>
              <a:rPr lang="en-GB" sz="1400" dirty="0" smtClean="0">
                <a:solidFill>
                  <a:srgbClr val="120742"/>
                </a:solidFill>
              </a:rPr>
              <a:t>UK.</a:t>
            </a:r>
          </a:p>
          <a:p>
            <a:pPr marL="0" indent="0" algn="just">
              <a:buNone/>
            </a:pPr>
            <a:endParaRPr lang="en-GB" sz="1400" dirty="0" smtClean="0">
              <a:solidFill>
                <a:srgbClr val="120742"/>
              </a:solidFill>
            </a:endParaRPr>
          </a:p>
        </p:txBody>
      </p:sp>
      <p:sp>
        <p:nvSpPr>
          <p:cNvPr id="6" name="Text Placeholder 6"/>
          <p:cNvSpPr>
            <a:spLocks noGrp="1"/>
          </p:cNvSpPr>
          <p:nvPr>
            <p:ph type="body" sz="quarter" idx="13"/>
          </p:nvPr>
        </p:nvSpPr>
        <p:spPr>
          <a:xfrm>
            <a:off x="685796" y="6396162"/>
            <a:ext cx="2440301" cy="274638"/>
          </a:xfrm>
        </p:spPr>
        <p:txBody>
          <a:bodyPr/>
          <a:lstStyle/>
          <a:p>
            <a:r>
              <a:rPr lang="en-GB" sz="1000" dirty="0" smtClean="0"/>
              <a:t>Introduction</a:t>
            </a:r>
            <a:endParaRPr lang="en-GB" sz="1000" dirty="0"/>
          </a:p>
        </p:txBody>
      </p:sp>
    </p:spTree>
    <p:extLst>
      <p:ext uri="{BB962C8B-B14F-4D97-AF65-F5344CB8AC3E}">
        <p14:creationId xmlns:p14="http://schemas.microsoft.com/office/powerpoint/2010/main" val="30596053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745" y="737806"/>
            <a:ext cx="9144000" cy="558801"/>
          </a:xfrm>
        </p:spPr>
        <p:txBody>
          <a:bodyPr/>
          <a:lstStyle/>
          <a:p>
            <a:r>
              <a:rPr lang="en-GB" sz="2100" dirty="0" smtClean="0"/>
              <a:t>Which regions are ‘day trippers’ who visit each COUNTY staying in</a:t>
            </a:r>
            <a:br>
              <a:rPr lang="en-GB" sz="2100" dirty="0" smtClean="0"/>
            </a:br>
            <a:r>
              <a:rPr lang="en-GB" sz="2100" dirty="0" smtClean="0"/>
              <a:t>overnight? Scotland</a:t>
            </a:r>
            <a:endParaRPr lang="en-GB" sz="2100" dirty="0"/>
          </a:p>
        </p:txBody>
      </p:sp>
      <p:graphicFrame>
        <p:nvGraphicFramePr>
          <p:cNvPr id="6" name="Table Placeholder 5"/>
          <p:cNvGraphicFramePr>
            <a:graphicFrameLocks noGrp="1"/>
          </p:cNvGraphicFramePr>
          <p:nvPr>
            <p:ph type="tbl" sz="quarter" idx="10"/>
            <p:extLst>
              <p:ext uri="{D42A27DB-BD31-4B8C-83A1-F6EECF244321}">
                <p14:modId xmlns:p14="http://schemas.microsoft.com/office/powerpoint/2010/main" val="4119087680"/>
              </p:ext>
            </p:extLst>
          </p:nvPr>
        </p:nvGraphicFramePr>
        <p:xfrm>
          <a:off x="76202" y="1631527"/>
          <a:ext cx="9067789" cy="2911942"/>
        </p:xfrm>
        <a:graphic>
          <a:graphicData uri="http://schemas.openxmlformats.org/drawingml/2006/table">
            <a:tbl>
              <a:tblPr firstRow="1" bandRow="1">
                <a:tableStyleId>{5C22544A-7EE6-4342-B048-85BDC9FD1C3A}</a:tableStyleId>
              </a:tblPr>
              <a:tblGrid>
                <a:gridCol w="715976"/>
                <a:gridCol w="322247"/>
                <a:gridCol w="280958"/>
                <a:gridCol w="336896"/>
                <a:gridCol w="336896"/>
                <a:gridCol w="336896"/>
                <a:gridCol w="336896"/>
                <a:gridCol w="336896"/>
                <a:gridCol w="336896"/>
                <a:gridCol w="336896"/>
                <a:gridCol w="336896"/>
                <a:gridCol w="262374"/>
                <a:gridCol w="411418"/>
                <a:gridCol w="336896"/>
                <a:gridCol w="336896"/>
                <a:gridCol w="372115"/>
                <a:gridCol w="301677"/>
                <a:gridCol w="403173"/>
                <a:gridCol w="270619"/>
                <a:gridCol w="336896"/>
                <a:gridCol w="336896"/>
                <a:gridCol w="336896"/>
                <a:gridCol w="336896"/>
                <a:gridCol w="336896"/>
                <a:gridCol w="336896"/>
                <a:gridCol w="336896"/>
              </a:tblGrid>
              <a:tr h="449863">
                <a:tc gridSpan="2">
                  <a:txBody>
                    <a:bodyPr/>
                    <a:lstStyle/>
                    <a:p>
                      <a:r>
                        <a:rPr lang="en-GB" sz="1000" dirty="0" smtClean="0"/>
                        <a:t>All Day Trippers</a:t>
                      </a:r>
                      <a:br>
                        <a:rPr lang="en-GB" sz="1000" dirty="0" smtClean="0"/>
                      </a:br>
                      <a:r>
                        <a:rPr lang="en-GB" sz="1000" dirty="0" smtClean="0"/>
                        <a:t>(000s)</a:t>
                      </a:r>
                      <a:endParaRPr lang="en-GB" sz="1000" dirty="0"/>
                    </a:p>
                  </a:txBody>
                  <a:tcPr marL="36000" marR="36000"/>
                </a:tc>
                <a:tc hMerge="1">
                  <a:txBody>
                    <a:bodyPr/>
                    <a:lstStyle/>
                    <a:p>
                      <a:endParaRPr lang="en-GB"/>
                    </a:p>
                  </a:txBody>
                  <a:tcPr/>
                </a:tc>
                <a:tc gridSpan="2">
                  <a:txBody>
                    <a:bodyPr/>
                    <a:lstStyle/>
                    <a:p>
                      <a:pPr algn="ctr"/>
                      <a:r>
                        <a:rPr lang="en-GB" sz="1000" i="0" dirty="0" smtClean="0"/>
                        <a:t>London</a:t>
                      </a:r>
                      <a:endParaRPr lang="en-GB" sz="1000" i="0" dirty="0"/>
                    </a:p>
                  </a:txBody>
                  <a:tcPr marL="36000" marR="36000">
                    <a:lnR w="12700" cap="flat" cmpd="sng" algn="ctr">
                      <a:solidFill>
                        <a:schemeClr val="bg1"/>
                      </a:solidFill>
                      <a:prstDash val="solid"/>
                      <a:round/>
                      <a:headEnd type="none" w="med" len="med"/>
                      <a:tailEnd type="none" w="med" len="med"/>
                    </a:lnR>
                  </a:tcPr>
                </a:tc>
                <a:tc hMerge="1">
                  <a:txBody>
                    <a:bodyPr/>
                    <a:lstStyle/>
                    <a:p>
                      <a:endParaRPr lang="en-GB"/>
                    </a:p>
                  </a:txBody>
                  <a:tcPr/>
                </a:tc>
                <a:tc gridSpan="2">
                  <a:txBody>
                    <a:bodyPr/>
                    <a:lstStyle/>
                    <a:p>
                      <a:pPr algn="ctr"/>
                      <a:r>
                        <a:rPr lang="en-GB" sz="1000" i="0" dirty="0" smtClean="0"/>
                        <a:t>South East</a:t>
                      </a:r>
                      <a:endParaRPr lang="en-GB" sz="1000" i="0" dirty="0"/>
                    </a:p>
                  </a:txBody>
                  <a:tcPr marL="36000" marR="36000">
                    <a:lnL w="12700" cap="flat" cmpd="sng" algn="ctr">
                      <a:solidFill>
                        <a:schemeClr val="bg1"/>
                      </a:solidFill>
                      <a:prstDash val="solid"/>
                      <a:round/>
                      <a:headEnd type="none" w="med" len="med"/>
                      <a:tailEnd type="none" w="med" len="med"/>
                    </a:lnL>
                  </a:tcPr>
                </a:tc>
                <a:tc hMerge="1">
                  <a:txBody>
                    <a:bodyPr/>
                    <a:lstStyle/>
                    <a:p>
                      <a:pPr algn="ctr"/>
                      <a:endParaRPr lang="en-GB" sz="1000" i="0" dirty="0"/>
                    </a:p>
                  </a:txBody>
                  <a:tcPr/>
                </a:tc>
                <a:tc gridSpan="2">
                  <a:txBody>
                    <a:bodyPr/>
                    <a:lstStyle/>
                    <a:p>
                      <a:pPr algn="ctr"/>
                      <a:r>
                        <a:rPr lang="en-GB" sz="1000" i="0" dirty="0" smtClean="0"/>
                        <a:t>South West</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North West</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East</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West Midlands</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Yorkshire</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East Midlands</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North East</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Scotland</a:t>
                      </a:r>
                      <a:endParaRPr lang="en-GB" sz="1000" i="0" dirty="0"/>
                    </a:p>
                  </a:txBody>
                  <a:tcPr marL="36000" marR="36000">
                    <a:lnR w="12700" cap="flat" cmpd="sng" algn="ctr">
                      <a:solidFill>
                        <a:schemeClr val="bg1"/>
                      </a:solidFill>
                      <a:prstDash val="solid"/>
                      <a:round/>
                      <a:headEnd type="none" w="med" len="med"/>
                      <a:tailEnd type="none" w="med" len="med"/>
                    </a:lnR>
                  </a:tcPr>
                </a:tc>
                <a:tc hMerge="1">
                  <a:txBody>
                    <a:bodyPr/>
                    <a:lstStyle/>
                    <a:p>
                      <a:pPr algn="ctr"/>
                      <a:endParaRPr lang="en-GB" sz="1000" i="0" dirty="0"/>
                    </a:p>
                  </a:txBody>
                  <a:tcPr/>
                </a:tc>
                <a:tc gridSpan="2">
                  <a:txBody>
                    <a:bodyPr/>
                    <a:lstStyle/>
                    <a:p>
                      <a:pPr algn="ctr"/>
                      <a:r>
                        <a:rPr lang="en-GB" sz="1000" i="0" dirty="0" smtClean="0"/>
                        <a:t>Wales</a:t>
                      </a:r>
                      <a:endParaRPr lang="en-GB" sz="1000" i="0" dirty="0"/>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pPr algn="ctr"/>
                      <a:endParaRPr lang="en-GB" sz="1000" i="0" dirty="0"/>
                    </a:p>
                  </a:txBody>
                  <a:tcPr/>
                </a:tc>
                <a:tc gridSpan="2">
                  <a:txBody>
                    <a:bodyPr/>
                    <a:lstStyle/>
                    <a:p>
                      <a:pPr algn="ctr"/>
                      <a:r>
                        <a:rPr lang="en-GB" sz="1000" i="0" dirty="0" smtClean="0"/>
                        <a:t>Other UK</a:t>
                      </a:r>
                      <a:endParaRPr lang="en-GB" sz="1000" i="0" dirty="0"/>
                    </a:p>
                  </a:txBody>
                  <a:tcPr marL="36000" marR="36000">
                    <a:lnL w="12700" cap="flat" cmpd="sng" algn="ctr">
                      <a:solidFill>
                        <a:schemeClr val="bg1"/>
                      </a:solidFill>
                      <a:prstDash val="solid"/>
                      <a:round/>
                      <a:headEnd type="none" w="med" len="med"/>
                      <a:tailEnd type="none" w="med" len="med"/>
                    </a:lnL>
                  </a:tcPr>
                </a:tc>
                <a:tc hMerge="1">
                  <a:txBody>
                    <a:bodyPr/>
                    <a:lstStyle/>
                    <a:p>
                      <a:pPr algn="ctr"/>
                      <a:endParaRPr lang="en-GB" sz="1000" i="0" dirty="0"/>
                    </a:p>
                  </a:txBody>
                  <a:tcPr>
                    <a:lnL w="28575" cap="flat" cmpd="sng" algn="ctr">
                      <a:solidFill>
                        <a:schemeClr val="tx1"/>
                      </a:solidFill>
                      <a:prstDash val="solid"/>
                      <a:round/>
                      <a:headEnd type="none" w="med" len="med"/>
                      <a:tailEnd type="none" w="med" len="med"/>
                    </a:lnL>
                  </a:tcPr>
                </a:tc>
              </a:tr>
              <a:tr h="356863">
                <a:tc>
                  <a:txBody>
                    <a:bodyPr/>
                    <a:lstStyle/>
                    <a:p>
                      <a:pPr algn="l" rtl="0" fontAlgn="b"/>
                      <a:r>
                        <a:rPr lang="en-GB" sz="1000" b="1" i="0" u="sng" strike="noStrike" dirty="0" smtClean="0">
                          <a:solidFill>
                            <a:srgbClr val="120742"/>
                          </a:solidFill>
                          <a:effectLst/>
                          <a:latin typeface="Calibri"/>
                        </a:rPr>
                        <a:t>SCOTLAND</a:t>
                      </a:r>
                    </a:p>
                    <a:p>
                      <a:pPr algn="l" rtl="0" fontAlgn="b"/>
                      <a:r>
                        <a:rPr lang="en-GB" sz="1000" b="1" i="0" u="none" strike="noStrike" dirty="0" smtClean="0">
                          <a:solidFill>
                            <a:srgbClr val="120742"/>
                          </a:solidFill>
                          <a:effectLst/>
                          <a:latin typeface="Calibri"/>
                        </a:rPr>
                        <a:t>Strathclyde</a:t>
                      </a:r>
                      <a:endParaRPr lang="en-GB" sz="1000" b="1" i="0" u="none" strike="noStrike" dirty="0">
                        <a:solidFill>
                          <a:srgbClr val="120742"/>
                        </a:solidFill>
                        <a:effectLst/>
                        <a:latin typeface="Calibri"/>
                      </a:endParaRPr>
                    </a:p>
                  </a:txBody>
                  <a:tcPr marL="9525" marR="9525" marT="9525" marB="0" anchor="b"/>
                </a:tc>
                <a:tc>
                  <a:txBody>
                    <a:bodyPr/>
                    <a:lstStyle/>
                    <a:p>
                      <a:pPr algn="ctr" rtl="0" fontAlgn="b"/>
                      <a:r>
                        <a:rPr lang="en-GB" sz="1000" b="1" i="1" u="none" strike="noStrike" dirty="0" smtClean="0">
                          <a:solidFill>
                            <a:srgbClr val="120742"/>
                          </a:solidFill>
                          <a:effectLst/>
                          <a:latin typeface="Calibri"/>
                        </a:rPr>
                        <a:t>148</a:t>
                      </a:r>
                      <a:endParaRPr lang="en-GB" sz="1000" b="1" i="1"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148</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67787">
                <a:tc>
                  <a:txBody>
                    <a:bodyPr/>
                    <a:lstStyle/>
                    <a:p>
                      <a:pPr algn="l" rtl="0" fontAlgn="b"/>
                      <a:r>
                        <a:rPr lang="en-GB" sz="1000" b="1" i="0" u="none" strike="noStrike" dirty="0" smtClean="0">
                          <a:solidFill>
                            <a:srgbClr val="120742"/>
                          </a:solidFill>
                          <a:effectLst/>
                          <a:latin typeface="Calibri"/>
                        </a:rPr>
                        <a:t>Lothian</a:t>
                      </a:r>
                      <a:endParaRPr lang="en-GB" sz="1000" b="1" i="0" u="none" strike="noStrike" dirty="0">
                        <a:solidFill>
                          <a:srgbClr val="120742"/>
                        </a:solidFill>
                        <a:effectLst/>
                        <a:latin typeface="Calibri"/>
                      </a:endParaRPr>
                    </a:p>
                  </a:txBody>
                  <a:tcPr marL="9525" marR="9525" marT="9525" marB="0" anchor="b"/>
                </a:tc>
                <a:tc>
                  <a:txBody>
                    <a:bodyPr/>
                    <a:lstStyle/>
                    <a:p>
                      <a:pPr algn="ctr" rtl="0" fontAlgn="b"/>
                      <a:r>
                        <a:rPr lang="en-GB" sz="1000" b="1" i="1" u="none" strike="noStrike" dirty="0" smtClean="0">
                          <a:solidFill>
                            <a:srgbClr val="120742"/>
                          </a:solidFill>
                          <a:effectLst/>
                          <a:latin typeface="Calibri"/>
                        </a:rPr>
                        <a:t>138</a:t>
                      </a:r>
                      <a:endParaRPr lang="en-GB" sz="1000" b="1" i="1"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15</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119</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86%</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83838">
                <a:tc>
                  <a:txBody>
                    <a:bodyPr/>
                    <a:lstStyle/>
                    <a:p>
                      <a:pPr algn="l" rtl="0" fontAlgn="b"/>
                      <a:r>
                        <a:rPr lang="en-GB" sz="1000" b="1" i="0" u="none" strike="noStrike" dirty="0">
                          <a:solidFill>
                            <a:srgbClr val="120742"/>
                          </a:solidFill>
                          <a:effectLst/>
                          <a:latin typeface="Calibri"/>
                        </a:rPr>
                        <a:t>Highlands</a:t>
                      </a:r>
                    </a:p>
                  </a:txBody>
                  <a:tcPr marL="9525" marR="9525" marT="9525" marB="0" anchor="b"/>
                </a:tc>
                <a:tc>
                  <a:txBody>
                    <a:bodyPr/>
                    <a:lstStyle/>
                    <a:p>
                      <a:pPr algn="ctr" rtl="0" fontAlgn="b"/>
                      <a:r>
                        <a:rPr lang="en-GB" sz="1000" b="1" i="1" u="none" strike="noStrike" dirty="0" smtClean="0">
                          <a:solidFill>
                            <a:srgbClr val="120742"/>
                          </a:solidFill>
                          <a:effectLst/>
                          <a:latin typeface="Calibri"/>
                        </a:rPr>
                        <a:t>129</a:t>
                      </a:r>
                      <a:endParaRPr lang="en-GB" sz="1000" b="1" i="1"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126</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98%</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83838">
                <a:tc>
                  <a:txBody>
                    <a:bodyPr/>
                    <a:lstStyle/>
                    <a:p>
                      <a:pPr algn="l" rtl="0" fontAlgn="b"/>
                      <a:r>
                        <a:rPr lang="en-GB" sz="1000" b="1" i="0" u="none" strike="noStrike" dirty="0">
                          <a:solidFill>
                            <a:srgbClr val="120742"/>
                          </a:solidFill>
                          <a:effectLst/>
                          <a:latin typeface="Calibri"/>
                        </a:rPr>
                        <a:t>Fife</a:t>
                      </a:r>
                    </a:p>
                  </a:txBody>
                  <a:tcPr marL="9525" marR="9525" marT="9525" marB="0" anchor="b"/>
                </a:tc>
                <a:tc>
                  <a:txBody>
                    <a:bodyPr/>
                    <a:lstStyle/>
                    <a:p>
                      <a:pPr algn="ctr" rtl="0" fontAlgn="b"/>
                      <a:r>
                        <a:rPr lang="en-GB" sz="1000" b="1" i="1" u="none" strike="noStrike" dirty="0" smtClean="0">
                          <a:solidFill>
                            <a:srgbClr val="120742"/>
                          </a:solidFill>
                          <a:effectLst/>
                          <a:latin typeface="Calibri"/>
                        </a:rPr>
                        <a:t>81</a:t>
                      </a:r>
                      <a:endParaRPr lang="en-GB" sz="1000" b="1" i="1"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81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83838">
                <a:tc>
                  <a:txBody>
                    <a:bodyPr/>
                    <a:lstStyle/>
                    <a:p>
                      <a:pPr algn="l" rtl="0" fontAlgn="b"/>
                      <a:r>
                        <a:rPr lang="en-GB" sz="1000" b="1" i="0" u="none" strike="noStrike" dirty="0" smtClean="0">
                          <a:solidFill>
                            <a:srgbClr val="120742"/>
                          </a:solidFill>
                          <a:effectLst/>
                          <a:latin typeface="Calibri"/>
                        </a:rPr>
                        <a:t>Islands </a:t>
                      </a:r>
                      <a:endParaRPr lang="en-GB" sz="1000" b="1" i="0" u="none" strike="noStrike" dirty="0">
                        <a:solidFill>
                          <a:srgbClr val="120742"/>
                        </a:solidFill>
                        <a:effectLst/>
                        <a:latin typeface="Calibri"/>
                      </a:endParaRPr>
                    </a:p>
                  </a:txBody>
                  <a:tcPr marL="9525" marR="9525" marT="9525" marB="0" anchor="b"/>
                </a:tc>
                <a:tc>
                  <a:txBody>
                    <a:bodyPr/>
                    <a:lstStyle/>
                    <a:p>
                      <a:pPr algn="ctr" rtl="0" fontAlgn="b"/>
                      <a:r>
                        <a:rPr lang="en-GB" sz="1000" b="1" i="1" u="none" strike="noStrike" dirty="0" smtClean="0">
                          <a:solidFill>
                            <a:srgbClr val="120742"/>
                          </a:solidFill>
                          <a:effectLst/>
                          <a:latin typeface="Calibri"/>
                        </a:rPr>
                        <a:t>74</a:t>
                      </a:r>
                      <a:endParaRPr lang="en-GB" sz="1000" b="1" i="1"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73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99%</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83838">
                <a:tc>
                  <a:txBody>
                    <a:bodyPr/>
                    <a:lstStyle/>
                    <a:p>
                      <a:pPr algn="l" rtl="0" fontAlgn="b"/>
                      <a:r>
                        <a:rPr lang="en-GB" sz="1000" b="1" i="0" u="none" strike="noStrike" dirty="0">
                          <a:solidFill>
                            <a:srgbClr val="120742"/>
                          </a:solidFill>
                          <a:effectLst/>
                          <a:latin typeface="Calibri"/>
                        </a:rPr>
                        <a:t>Central</a:t>
                      </a:r>
                    </a:p>
                  </a:txBody>
                  <a:tcPr marL="9525" marR="9525" marT="9525" marB="0" anchor="b"/>
                </a:tc>
                <a:tc>
                  <a:txBody>
                    <a:bodyPr/>
                    <a:lstStyle/>
                    <a:p>
                      <a:pPr algn="ctr" rtl="0" fontAlgn="b"/>
                      <a:r>
                        <a:rPr lang="en-GB" sz="1000" b="1" i="1" u="none" strike="noStrike" dirty="0" smtClean="0">
                          <a:solidFill>
                            <a:srgbClr val="120742"/>
                          </a:solidFill>
                          <a:effectLst/>
                          <a:latin typeface="Calibri"/>
                        </a:rPr>
                        <a:t>71</a:t>
                      </a:r>
                      <a:endParaRPr lang="en-GB" sz="1000" b="1" i="1"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68</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96%</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83838">
                <a:tc>
                  <a:txBody>
                    <a:bodyPr/>
                    <a:lstStyle/>
                    <a:p>
                      <a:pPr algn="l" rtl="0" fontAlgn="b"/>
                      <a:r>
                        <a:rPr lang="en-GB" sz="1000" b="1" i="0" u="none" strike="noStrike" dirty="0" smtClean="0">
                          <a:solidFill>
                            <a:srgbClr val="120742"/>
                          </a:solidFill>
                          <a:effectLst/>
                          <a:latin typeface="Calibri"/>
                        </a:rPr>
                        <a:t>Tayside</a:t>
                      </a:r>
                    </a:p>
                  </a:txBody>
                  <a:tcPr marL="9525" marR="9525" marT="9525" marB="0" anchor="b"/>
                </a:tc>
                <a:tc>
                  <a:txBody>
                    <a:bodyPr/>
                    <a:lstStyle/>
                    <a:p>
                      <a:pPr algn="ctr" rtl="0" fontAlgn="b"/>
                      <a:r>
                        <a:rPr lang="en-GB" sz="1000" b="1" i="1" u="none" strike="noStrike" dirty="0" smtClean="0">
                          <a:solidFill>
                            <a:srgbClr val="120742"/>
                          </a:solidFill>
                          <a:effectLst/>
                          <a:latin typeface="Calibri"/>
                        </a:rPr>
                        <a:t>70</a:t>
                      </a:r>
                      <a:endParaRPr lang="en-GB" sz="1000" b="1" i="1"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68</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97%</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2</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3%</a:t>
                      </a:r>
                      <a:endParaRPr lang="en-GB" sz="900" b="0" i="1" dirty="0"/>
                    </a:p>
                  </a:txBody>
                  <a:tcPr marL="9525" marR="9525" marT="9525" marB="0" anchor="b"/>
                </a:tc>
              </a:tr>
              <a:tr h="183838">
                <a:tc>
                  <a:txBody>
                    <a:bodyPr/>
                    <a:lstStyle/>
                    <a:p>
                      <a:pPr algn="l" rtl="0" fontAlgn="b"/>
                      <a:r>
                        <a:rPr lang="en-GB" sz="1000" b="1" i="0" u="none" strike="noStrike" dirty="0">
                          <a:solidFill>
                            <a:srgbClr val="120742"/>
                          </a:solidFill>
                          <a:effectLst/>
                          <a:latin typeface="Calibri"/>
                        </a:rPr>
                        <a:t>Grampian</a:t>
                      </a:r>
                    </a:p>
                  </a:txBody>
                  <a:tcPr marL="9525" marR="9525" marT="9525" marB="0" anchor="b"/>
                </a:tc>
                <a:tc>
                  <a:txBody>
                    <a:bodyPr/>
                    <a:lstStyle/>
                    <a:p>
                      <a:pPr algn="ctr" rtl="0" fontAlgn="b"/>
                      <a:r>
                        <a:rPr lang="en-GB" sz="1000" b="1" i="1" u="none" strike="noStrike" dirty="0" smtClean="0">
                          <a:solidFill>
                            <a:srgbClr val="120742"/>
                          </a:solidFill>
                          <a:effectLst/>
                          <a:latin typeface="Calibri"/>
                        </a:rPr>
                        <a:t>37</a:t>
                      </a:r>
                      <a:endParaRPr lang="en-GB" sz="1000" b="1" i="1"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35</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94%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2</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6%</a:t>
                      </a:r>
                      <a:endParaRPr lang="en-GB" sz="900" b="0" i="1" dirty="0"/>
                    </a:p>
                  </a:txBody>
                  <a:tcPr marL="9525" marR="9525" marT="9525" marB="0" anchor="b"/>
                </a:tc>
              </a:tr>
              <a:tr h="183838">
                <a:tc>
                  <a:txBody>
                    <a:bodyPr/>
                    <a:lstStyle/>
                    <a:p>
                      <a:pPr algn="l" rtl="0" fontAlgn="b"/>
                      <a:r>
                        <a:rPr lang="en-GB" sz="1000" b="1" i="0" u="none" strike="noStrike" dirty="0">
                          <a:solidFill>
                            <a:srgbClr val="120742"/>
                          </a:solidFill>
                          <a:effectLst/>
                          <a:latin typeface="Calibri"/>
                        </a:rPr>
                        <a:t>Borders</a:t>
                      </a:r>
                    </a:p>
                  </a:txBody>
                  <a:tcPr marL="9525" marR="9525" marT="9525" marB="0" anchor="b"/>
                </a:tc>
                <a:tc>
                  <a:txBody>
                    <a:bodyPr/>
                    <a:lstStyle/>
                    <a:p>
                      <a:pPr algn="ctr" rtl="0" fontAlgn="b"/>
                      <a:r>
                        <a:rPr lang="en-GB" sz="1000" b="1" i="1" u="none" strike="noStrike" dirty="0" smtClean="0">
                          <a:solidFill>
                            <a:srgbClr val="120742"/>
                          </a:solidFill>
                          <a:effectLst/>
                          <a:latin typeface="Calibri"/>
                        </a:rPr>
                        <a:t>23</a:t>
                      </a:r>
                      <a:endParaRPr lang="en-GB" sz="1000" b="1" i="1"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83838">
                <a:tc>
                  <a:txBody>
                    <a:bodyPr/>
                    <a:lstStyle/>
                    <a:p>
                      <a:pPr algn="l" rtl="0" fontAlgn="b"/>
                      <a:r>
                        <a:rPr lang="en-GB" sz="1000" b="1" i="0" u="none" strike="noStrike" dirty="0">
                          <a:solidFill>
                            <a:srgbClr val="120742"/>
                          </a:solidFill>
                          <a:effectLst/>
                          <a:latin typeface="Calibri"/>
                        </a:rPr>
                        <a:t>Argyll</a:t>
                      </a:r>
                    </a:p>
                  </a:txBody>
                  <a:tcPr marL="9525" marR="9525" marT="9525" marB="0" anchor="b"/>
                </a:tc>
                <a:tc>
                  <a:txBody>
                    <a:bodyPr/>
                    <a:lstStyle/>
                    <a:p>
                      <a:pPr algn="ctr" rtl="0" fontAlgn="b"/>
                      <a:r>
                        <a:rPr lang="en-GB" sz="1000" b="1" i="1" u="none" strike="noStrike" dirty="0" smtClean="0">
                          <a:solidFill>
                            <a:srgbClr val="120742"/>
                          </a:solidFill>
                          <a:effectLst/>
                          <a:latin typeface="Calibri"/>
                        </a:rPr>
                        <a:t>23</a:t>
                      </a:r>
                      <a:endParaRPr lang="en-GB" sz="1000" b="1" i="1"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19</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83838">
                <a:tc>
                  <a:txBody>
                    <a:bodyPr/>
                    <a:lstStyle/>
                    <a:p>
                      <a:pPr algn="l" rtl="0" fontAlgn="b"/>
                      <a:r>
                        <a:rPr lang="en-GB" sz="1000" b="1" i="0" u="none" strike="noStrike" dirty="0">
                          <a:solidFill>
                            <a:srgbClr val="120742"/>
                          </a:solidFill>
                          <a:effectLst/>
                          <a:latin typeface="Calibri"/>
                        </a:rPr>
                        <a:t>Dumfries and Galloway</a:t>
                      </a:r>
                    </a:p>
                  </a:txBody>
                  <a:tcPr marL="9525" marR="9525" marT="9525" marB="0" anchor="b"/>
                </a:tc>
                <a:tc>
                  <a:txBody>
                    <a:bodyPr/>
                    <a:lstStyle/>
                    <a:p>
                      <a:pPr algn="ctr" rtl="0" fontAlgn="b"/>
                      <a:r>
                        <a:rPr lang="en-GB" sz="1000" b="1" i="1" u="none" strike="noStrike" dirty="0" smtClean="0">
                          <a:solidFill>
                            <a:srgbClr val="120742"/>
                          </a:solidFill>
                          <a:effectLst/>
                          <a:latin typeface="Calibri"/>
                        </a:rPr>
                        <a:t>6</a:t>
                      </a:r>
                      <a:endParaRPr lang="en-GB" sz="1000" b="1" i="1"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6</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bl>
          </a:graphicData>
        </a:graphic>
      </p:graphicFrame>
      <p:sp>
        <p:nvSpPr>
          <p:cNvPr id="11" name="Text Placeholder 6"/>
          <p:cNvSpPr>
            <a:spLocks noGrp="1"/>
          </p:cNvSpPr>
          <p:nvPr>
            <p:ph type="body" sz="quarter" idx="13"/>
          </p:nvPr>
        </p:nvSpPr>
        <p:spPr>
          <a:xfrm>
            <a:off x="685796" y="6533481"/>
            <a:ext cx="2440301" cy="274638"/>
          </a:xfrm>
        </p:spPr>
        <p:txBody>
          <a:bodyPr/>
          <a:lstStyle/>
          <a:p>
            <a:r>
              <a:rPr lang="en-GB" sz="1000" dirty="0" smtClean="0"/>
              <a:t>Day trip destinations</a:t>
            </a:r>
            <a:endParaRPr lang="en-GB" sz="1000" dirty="0"/>
          </a:p>
        </p:txBody>
      </p:sp>
      <p:sp>
        <p:nvSpPr>
          <p:cNvPr id="9" name="Text Placeholder 5"/>
          <p:cNvSpPr txBox="1">
            <a:spLocks/>
          </p:cNvSpPr>
          <p:nvPr/>
        </p:nvSpPr>
        <p:spPr>
          <a:xfrm>
            <a:off x="326121" y="5005978"/>
            <a:ext cx="8424992" cy="1686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endParaRPr lang="en-GB" sz="1300" dirty="0" smtClean="0">
              <a:solidFill>
                <a:srgbClr val="120742"/>
              </a:solidFill>
            </a:endParaRPr>
          </a:p>
          <a:p>
            <a:pPr marL="0" indent="0" algn="just">
              <a:buFont typeface="Arial"/>
              <a:buNone/>
            </a:pPr>
            <a:r>
              <a:rPr lang="en-GB" sz="1300" dirty="0" smtClean="0">
                <a:solidFill>
                  <a:srgbClr val="120742"/>
                </a:solidFill>
              </a:rPr>
              <a:t>The above chart illustrates, for each county visited on a day trip, how many and what proportion of these day trippers originate from (are staying overnight in) each region.</a:t>
            </a:r>
          </a:p>
          <a:p>
            <a:pPr marL="0" indent="0" algn="just">
              <a:buFont typeface="Arial"/>
              <a:buNone/>
            </a:pPr>
            <a:r>
              <a:rPr lang="en-GB" sz="1300" dirty="0" smtClean="0">
                <a:solidFill>
                  <a:srgbClr val="120742"/>
                </a:solidFill>
              </a:rPr>
              <a:t>For example, of the 138k day trippers to Lothian, 15k (11%) were staying overnight in London when they made this day trip.</a:t>
            </a:r>
          </a:p>
          <a:p>
            <a:pPr marL="0" indent="0" algn="just">
              <a:buFont typeface="Arial"/>
              <a:buNone/>
            </a:pPr>
            <a:endParaRPr lang="en-GB" sz="1300" b="1" i="1" dirty="0">
              <a:solidFill>
                <a:srgbClr val="120742"/>
              </a:solidFill>
            </a:endParaRPr>
          </a:p>
          <a:p>
            <a:pPr marL="0" indent="0" algn="just">
              <a:buFont typeface="Arial"/>
              <a:buNone/>
            </a:pPr>
            <a:r>
              <a:rPr lang="en-GB" sz="1050" b="1" i="1" dirty="0" smtClean="0">
                <a:solidFill>
                  <a:srgbClr val="120742"/>
                </a:solidFill>
              </a:rPr>
              <a:t>See </a:t>
            </a:r>
            <a:r>
              <a:rPr lang="en-GB" sz="1050" b="1" i="1" dirty="0">
                <a:solidFill>
                  <a:srgbClr val="120742"/>
                </a:solidFill>
              </a:rPr>
              <a:t>the note on Slide </a:t>
            </a:r>
            <a:r>
              <a:rPr lang="en-GB" sz="1050" b="1" i="1" dirty="0" smtClean="0">
                <a:solidFill>
                  <a:srgbClr val="120742"/>
                </a:solidFill>
              </a:rPr>
              <a:t>44 regarding </a:t>
            </a:r>
            <a:r>
              <a:rPr lang="en-GB" sz="1050" b="1" i="1" dirty="0">
                <a:solidFill>
                  <a:srgbClr val="120742"/>
                </a:solidFill>
              </a:rPr>
              <a:t>extrapolation of volume figures using data based only on those staying overnight in a single region.</a:t>
            </a:r>
          </a:p>
        </p:txBody>
      </p:sp>
      <p:sp>
        <p:nvSpPr>
          <p:cNvPr id="8" name="Text Placeholder 5"/>
          <p:cNvSpPr txBox="1">
            <a:spLocks/>
          </p:cNvSpPr>
          <p:nvPr/>
        </p:nvSpPr>
        <p:spPr>
          <a:xfrm>
            <a:off x="326121" y="1401109"/>
            <a:ext cx="4265196" cy="19390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800" dirty="0" smtClean="0">
                <a:solidFill>
                  <a:srgbClr val="120742"/>
                </a:solidFill>
              </a:rPr>
              <a:t>Source:  IPS 2016  </a:t>
            </a:r>
            <a:r>
              <a:rPr lang="en-GB" sz="800" b="1" i="1" dirty="0" smtClean="0">
                <a:solidFill>
                  <a:srgbClr val="120742"/>
                </a:solidFill>
              </a:rPr>
              <a:t>*Signs </a:t>
            </a:r>
            <a:r>
              <a:rPr lang="en-GB" sz="800" b="1" i="1" dirty="0">
                <a:solidFill>
                  <a:srgbClr val="120742"/>
                </a:solidFill>
              </a:rPr>
              <a:t>indicate where a figure is less than 1%</a:t>
            </a:r>
          </a:p>
          <a:p>
            <a:pPr marL="0" indent="0">
              <a:buFont typeface="Arial"/>
              <a:buNone/>
            </a:pPr>
            <a:endParaRPr lang="en-GB" sz="800" dirty="0">
              <a:solidFill>
                <a:srgbClr val="120742"/>
              </a:solidFill>
            </a:endParaRPr>
          </a:p>
        </p:txBody>
      </p:sp>
    </p:spTree>
    <p:extLst>
      <p:ext uri="{BB962C8B-B14F-4D97-AF65-F5344CB8AC3E}">
        <p14:creationId xmlns:p14="http://schemas.microsoft.com/office/powerpoint/2010/main" val="36215035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745" y="737806"/>
            <a:ext cx="9144000" cy="558801"/>
          </a:xfrm>
        </p:spPr>
        <p:txBody>
          <a:bodyPr/>
          <a:lstStyle/>
          <a:p>
            <a:r>
              <a:rPr lang="en-GB" sz="2100" dirty="0" smtClean="0"/>
              <a:t>Which regions are ‘day trippers’ who visit each COUNTY staying in</a:t>
            </a:r>
            <a:br>
              <a:rPr lang="en-GB" sz="2100" dirty="0" smtClean="0"/>
            </a:br>
            <a:r>
              <a:rPr lang="en-GB" sz="2100" dirty="0" smtClean="0"/>
              <a:t>overnight? </a:t>
            </a:r>
            <a:r>
              <a:rPr lang="en-GB" sz="2100" dirty="0" smtClean="0"/>
              <a:t>Wales</a:t>
            </a:r>
            <a:endParaRPr lang="en-GB" sz="2100" dirty="0"/>
          </a:p>
        </p:txBody>
      </p:sp>
      <p:graphicFrame>
        <p:nvGraphicFramePr>
          <p:cNvPr id="6" name="Table Placeholder 5"/>
          <p:cNvGraphicFramePr>
            <a:graphicFrameLocks noGrp="1"/>
          </p:cNvGraphicFramePr>
          <p:nvPr>
            <p:ph type="tbl" sz="quarter" idx="10"/>
            <p:extLst>
              <p:ext uri="{D42A27DB-BD31-4B8C-83A1-F6EECF244321}">
                <p14:modId xmlns:p14="http://schemas.microsoft.com/office/powerpoint/2010/main" val="114847703"/>
              </p:ext>
            </p:extLst>
          </p:nvPr>
        </p:nvGraphicFramePr>
        <p:xfrm>
          <a:off x="76202" y="1623025"/>
          <a:ext cx="8963032" cy="2339377"/>
        </p:xfrm>
        <a:graphic>
          <a:graphicData uri="http://schemas.openxmlformats.org/drawingml/2006/table">
            <a:tbl>
              <a:tblPr firstRow="1" bandRow="1">
                <a:tableStyleId>{5C22544A-7EE6-4342-B048-85BDC9FD1C3A}</a:tableStyleId>
              </a:tblPr>
              <a:tblGrid>
                <a:gridCol w="707704"/>
                <a:gridCol w="263232"/>
                <a:gridCol w="333004"/>
                <a:gridCol w="333004"/>
                <a:gridCol w="333004"/>
                <a:gridCol w="333004"/>
                <a:gridCol w="333004"/>
                <a:gridCol w="333004"/>
                <a:gridCol w="333004"/>
                <a:gridCol w="333004"/>
                <a:gridCol w="333004"/>
                <a:gridCol w="233912"/>
                <a:gridCol w="432096"/>
                <a:gridCol w="302689"/>
                <a:gridCol w="363319"/>
                <a:gridCol w="322481"/>
                <a:gridCol w="343527"/>
                <a:gridCol w="391259"/>
                <a:gridCol w="274749"/>
                <a:gridCol w="333004"/>
                <a:gridCol w="333004"/>
                <a:gridCol w="333004"/>
                <a:gridCol w="333004"/>
                <a:gridCol w="333004"/>
                <a:gridCol w="333004"/>
                <a:gridCol w="333004"/>
              </a:tblGrid>
              <a:tr h="516610">
                <a:tc gridSpan="2">
                  <a:txBody>
                    <a:bodyPr/>
                    <a:lstStyle/>
                    <a:p>
                      <a:r>
                        <a:rPr lang="en-GB" sz="1000" dirty="0" smtClean="0"/>
                        <a:t>All Day Trippers</a:t>
                      </a:r>
                      <a:br>
                        <a:rPr lang="en-GB" sz="1000" dirty="0" smtClean="0"/>
                      </a:br>
                      <a:r>
                        <a:rPr lang="en-GB" sz="1000" dirty="0" smtClean="0"/>
                        <a:t>(000s)</a:t>
                      </a:r>
                      <a:endParaRPr lang="en-GB" sz="1000" dirty="0"/>
                    </a:p>
                  </a:txBody>
                  <a:tcPr marL="36000" marR="36000"/>
                </a:tc>
                <a:tc hMerge="1">
                  <a:txBody>
                    <a:bodyPr/>
                    <a:lstStyle/>
                    <a:p>
                      <a:endParaRPr lang="en-GB"/>
                    </a:p>
                  </a:txBody>
                  <a:tcPr/>
                </a:tc>
                <a:tc gridSpan="2">
                  <a:txBody>
                    <a:bodyPr/>
                    <a:lstStyle/>
                    <a:p>
                      <a:pPr algn="ctr"/>
                      <a:r>
                        <a:rPr lang="en-GB" sz="1000" i="0" dirty="0" smtClean="0"/>
                        <a:t>London</a:t>
                      </a:r>
                      <a:endParaRPr lang="en-GB" sz="1000" i="0" dirty="0"/>
                    </a:p>
                  </a:txBody>
                  <a:tcPr marL="36000" marR="36000">
                    <a:lnR w="12700" cap="flat" cmpd="sng" algn="ctr">
                      <a:solidFill>
                        <a:schemeClr val="bg1"/>
                      </a:solidFill>
                      <a:prstDash val="solid"/>
                      <a:round/>
                      <a:headEnd type="none" w="med" len="med"/>
                      <a:tailEnd type="none" w="med" len="med"/>
                    </a:lnR>
                  </a:tcPr>
                </a:tc>
                <a:tc hMerge="1">
                  <a:txBody>
                    <a:bodyPr/>
                    <a:lstStyle/>
                    <a:p>
                      <a:endParaRPr lang="en-GB"/>
                    </a:p>
                  </a:txBody>
                  <a:tcPr/>
                </a:tc>
                <a:tc gridSpan="2">
                  <a:txBody>
                    <a:bodyPr/>
                    <a:lstStyle/>
                    <a:p>
                      <a:pPr algn="ctr"/>
                      <a:r>
                        <a:rPr lang="en-GB" sz="1000" i="0" dirty="0" smtClean="0"/>
                        <a:t>South East</a:t>
                      </a:r>
                      <a:endParaRPr lang="en-GB" sz="1000" i="0" dirty="0"/>
                    </a:p>
                  </a:txBody>
                  <a:tcPr marL="36000" marR="36000">
                    <a:lnL w="12700" cap="flat" cmpd="sng" algn="ctr">
                      <a:solidFill>
                        <a:schemeClr val="bg1"/>
                      </a:solidFill>
                      <a:prstDash val="solid"/>
                      <a:round/>
                      <a:headEnd type="none" w="med" len="med"/>
                      <a:tailEnd type="none" w="med" len="med"/>
                    </a:lnL>
                  </a:tcPr>
                </a:tc>
                <a:tc hMerge="1">
                  <a:txBody>
                    <a:bodyPr/>
                    <a:lstStyle/>
                    <a:p>
                      <a:pPr algn="ctr"/>
                      <a:endParaRPr lang="en-GB" sz="1000" i="0" dirty="0"/>
                    </a:p>
                  </a:txBody>
                  <a:tcPr/>
                </a:tc>
                <a:tc gridSpan="2">
                  <a:txBody>
                    <a:bodyPr/>
                    <a:lstStyle/>
                    <a:p>
                      <a:pPr algn="ctr"/>
                      <a:r>
                        <a:rPr lang="en-GB" sz="1000" i="0" dirty="0" smtClean="0"/>
                        <a:t>South West</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North West</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East</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West Midlands</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Yorkshire</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East Midlands</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North East</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Scotland</a:t>
                      </a:r>
                      <a:endParaRPr lang="en-GB" sz="1000" i="0" dirty="0"/>
                    </a:p>
                  </a:txBody>
                  <a:tcPr marL="36000" marR="36000">
                    <a:lnR w="12700" cap="flat" cmpd="sng" algn="ctr">
                      <a:solidFill>
                        <a:schemeClr val="bg1"/>
                      </a:solidFill>
                      <a:prstDash val="solid"/>
                      <a:round/>
                      <a:headEnd type="none" w="med" len="med"/>
                      <a:tailEnd type="none" w="med" len="med"/>
                    </a:lnR>
                  </a:tcPr>
                </a:tc>
                <a:tc hMerge="1">
                  <a:txBody>
                    <a:bodyPr/>
                    <a:lstStyle/>
                    <a:p>
                      <a:pPr algn="ctr"/>
                      <a:endParaRPr lang="en-GB" sz="1000" i="0" dirty="0"/>
                    </a:p>
                  </a:txBody>
                  <a:tcPr/>
                </a:tc>
                <a:tc gridSpan="2">
                  <a:txBody>
                    <a:bodyPr/>
                    <a:lstStyle/>
                    <a:p>
                      <a:pPr algn="ctr"/>
                      <a:r>
                        <a:rPr lang="en-GB" sz="1000" i="0" dirty="0" smtClean="0"/>
                        <a:t>Wales</a:t>
                      </a:r>
                      <a:endParaRPr lang="en-GB" sz="1000" i="0" dirty="0"/>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pPr algn="ctr"/>
                      <a:endParaRPr lang="en-GB" sz="1000" i="0" dirty="0"/>
                    </a:p>
                  </a:txBody>
                  <a:tcPr/>
                </a:tc>
                <a:tc gridSpan="2">
                  <a:txBody>
                    <a:bodyPr/>
                    <a:lstStyle/>
                    <a:p>
                      <a:pPr algn="ctr"/>
                      <a:r>
                        <a:rPr lang="en-GB" sz="1000" i="0" dirty="0" smtClean="0"/>
                        <a:t>Other UK</a:t>
                      </a:r>
                      <a:endParaRPr lang="en-GB" sz="1000" i="0" dirty="0"/>
                    </a:p>
                  </a:txBody>
                  <a:tcPr marL="36000" marR="36000">
                    <a:lnL w="12700" cap="flat" cmpd="sng" algn="ctr">
                      <a:solidFill>
                        <a:schemeClr val="bg1"/>
                      </a:solidFill>
                      <a:prstDash val="solid"/>
                      <a:round/>
                      <a:headEnd type="none" w="med" len="med"/>
                      <a:tailEnd type="none" w="med" len="med"/>
                    </a:lnL>
                  </a:tcPr>
                </a:tc>
                <a:tc hMerge="1">
                  <a:txBody>
                    <a:bodyPr/>
                    <a:lstStyle/>
                    <a:p>
                      <a:pPr algn="ctr"/>
                      <a:endParaRPr lang="en-GB" sz="1000" i="0" dirty="0"/>
                    </a:p>
                  </a:txBody>
                  <a:tcPr>
                    <a:lnL w="28575" cap="flat" cmpd="sng" algn="ctr">
                      <a:solidFill>
                        <a:schemeClr val="tx1"/>
                      </a:solidFill>
                      <a:prstDash val="solid"/>
                      <a:round/>
                      <a:headEnd type="none" w="med" len="med"/>
                      <a:tailEnd type="none" w="med" len="med"/>
                    </a:lnL>
                  </a:tcPr>
                </a:tc>
              </a:tr>
              <a:tr h="395733">
                <a:tc>
                  <a:txBody>
                    <a:bodyPr/>
                    <a:lstStyle/>
                    <a:p>
                      <a:pPr algn="l" rtl="0" fontAlgn="b"/>
                      <a:r>
                        <a:rPr lang="en-GB" sz="1000" b="1" i="0" u="sng" strike="noStrike" dirty="0" smtClean="0">
                          <a:solidFill>
                            <a:srgbClr val="120742"/>
                          </a:solidFill>
                          <a:effectLst/>
                          <a:latin typeface="Calibri"/>
                        </a:rPr>
                        <a:t>WALES</a:t>
                      </a:r>
                    </a:p>
                    <a:p>
                      <a:pPr algn="l" rtl="0" fontAlgn="b"/>
                      <a:r>
                        <a:rPr lang="en-GB" sz="1000" b="1" i="0" u="none" strike="noStrike" dirty="0" smtClean="0">
                          <a:solidFill>
                            <a:srgbClr val="120742"/>
                          </a:solidFill>
                          <a:effectLst/>
                          <a:latin typeface="Calibri"/>
                        </a:rPr>
                        <a:t>Cardiff</a:t>
                      </a:r>
                      <a:endParaRPr lang="en-GB" sz="1000" b="1" i="0" u="none" strike="noStrike" dirty="0">
                        <a:solidFill>
                          <a:srgbClr val="120742"/>
                        </a:solidFill>
                        <a:effectLst/>
                        <a:latin typeface="Calibri"/>
                      </a:endParaRPr>
                    </a:p>
                  </a:txBody>
                  <a:tcPr marL="9525" marR="9525" marT="9525" marB="0" anchor="b"/>
                </a:tc>
                <a:tc>
                  <a:txBody>
                    <a:bodyPr/>
                    <a:lstStyle/>
                    <a:p>
                      <a:pPr algn="ctr" rtl="0" fontAlgn="b"/>
                      <a:r>
                        <a:rPr lang="en-GB" sz="1000" b="1" i="1" u="none" strike="noStrike" dirty="0" smtClean="0">
                          <a:solidFill>
                            <a:srgbClr val="120742"/>
                          </a:solidFill>
                          <a:effectLst/>
                          <a:latin typeface="Calibri"/>
                        </a:rPr>
                        <a:t>53</a:t>
                      </a:r>
                      <a:endParaRPr lang="en-GB" sz="1000" b="1" i="1"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16</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31%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24</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12</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203862">
                <a:tc>
                  <a:txBody>
                    <a:bodyPr/>
                    <a:lstStyle/>
                    <a:p>
                      <a:pPr algn="l" rtl="0" fontAlgn="b"/>
                      <a:r>
                        <a:rPr lang="en-GB" sz="1000" b="1" i="0" u="none" strike="noStrike" dirty="0" err="1">
                          <a:solidFill>
                            <a:srgbClr val="120742"/>
                          </a:solidFill>
                          <a:effectLst/>
                          <a:latin typeface="Calibri"/>
                        </a:rPr>
                        <a:t>Pembs</a:t>
                      </a:r>
                      <a:endParaRPr lang="en-GB" sz="1000" b="1" i="0" u="none" strike="noStrike" dirty="0">
                        <a:solidFill>
                          <a:srgbClr val="120742"/>
                        </a:solidFill>
                        <a:effectLst/>
                        <a:latin typeface="Calibri"/>
                      </a:endParaRPr>
                    </a:p>
                  </a:txBody>
                  <a:tcPr marL="9525" marR="9525" marT="9525" marB="0" anchor="b"/>
                </a:tc>
                <a:tc>
                  <a:txBody>
                    <a:bodyPr/>
                    <a:lstStyle/>
                    <a:p>
                      <a:pPr algn="ctr" rtl="0" fontAlgn="b"/>
                      <a:r>
                        <a:rPr lang="en-GB" sz="1000" b="1" i="1" u="none" strike="noStrike" dirty="0" smtClean="0">
                          <a:solidFill>
                            <a:srgbClr val="120742"/>
                          </a:solidFill>
                          <a:effectLst/>
                          <a:latin typeface="Calibri"/>
                        </a:rPr>
                        <a:t>24</a:t>
                      </a:r>
                      <a:endParaRPr lang="en-GB" sz="1000" b="1" i="1"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24</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203862">
                <a:tc>
                  <a:txBody>
                    <a:bodyPr/>
                    <a:lstStyle/>
                    <a:p>
                      <a:pPr algn="l" rtl="0" fontAlgn="b"/>
                      <a:r>
                        <a:rPr lang="en-GB" sz="1000" b="1" i="0" u="none" strike="noStrike" dirty="0" smtClean="0">
                          <a:solidFill>
                            <a:srgbClr val="120742"/>
                          </a:solidFill>
                          <a:effectLst/>
                          <a:latin typeface="Calibri"/>
                        </a:rPr>
                        <a:t>Conwy</a:t>
                      </a:r>
                      <a:endParaRPr lang="en-GB" sz="1000" b="1" i="0" u="none" strike="noStrike" dirty="0">
                        <a:solidFill>
                          <a:srgbClr val="120742"/>
                        </a:solidFill>
                        <a:effectLst/>
                        <a:latin typeface="Calibri"/>
                      </a:endParaRPr>
                    </a:p>
                  </a:txBody>
                  <a:tcPr marL="9525" marR="9525" marT="9525" marB="0" anchor="b"/>
                </a:tc>
                <a:tc>
                  <a:txBody>
                    <a:bodyPr/>
                    <a:lstStyle/>
                    <a:p>
                      <a:pPr algn="ctr" rtl="0" fontAlgn="b"/>
                      <a:r>
                        <a:rPr lang="en-GB" sz="1000" b="1" i="1" u="none" strike="noStrike" dirty="0" smtClean="0">
                          <a:solidFill>
                            <a:srgbClr val="120742"/>
                          </a:solidFill>
                          <a:effectLst/>
                          <a:latin typeface="Calibri"/>
                        </a:rPr>
                        <a:t>23</a:t>
                      </a:r>
                      <a:endParaRPr lang="en-GB" sz="1000" b="1" i="1"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9</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35%</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59%</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203862">
                <a:tc>
                  <a:txBody>
                    <a:bodyPr/>
                    <a:lstStyle/>
                    <a:p>
                      <a:pPr algn="l" rtl="0" fontAlgn="b"/>
                      <a:r>
                        <a:rPr lang="en-GB" sz="1000" b="1" i="0" u="none" strike="noStrike" dirty="0" smtClean="0">
                          <a:solidFill>
                            <a:srgbClr val="120742"/>
                          </a:solidFill>
                          <a:effectLst/>
                          <a:latin typeface="+mn-lt"/>
                        </a:rPr>
                        <a:t>Gwynedd</a:t>
                      </a:r>
                      <a:endParaRPr lang="en-GB" sz="1000" b="1" i="0" u="none" strike="noStrike" dirty="0">
                        <a:solidFill>
                          <a:srgbClr val="120742"/>
                        </a:solidFill>
                        <a:effectLst/>
                        <a:latin typeface="Calibri"/>
                      </a:endParaRPr>
                    </a:p>
                  </a:txBody>
                  <a:tcPr marL="9525" marR="9525" marT="9525" marB="0" anchor="b"/>
                </a:tc>
                <a:tc>
                  <a:txBody>
                    <a:bodyPr/>
                    <a:lstStyle/>
                    <a:p>
                      <a:pPr algn="ctr" rtl="0" fontAlgn="b"/>
                      <a:r>
                        <a:rPr lang="en-GB" sz="1000" b="1" i="1" u="none" strike="noStrike" dirty="0" smtClean="0">
                          <a:solidFill>
                            <a:srgbClr val="120742"/>
                          </a:solidFill>
                          <a:effectLst/>
                          <a:latin typeface="Calibri"/>
                        </a:rPr>
                        <a:t>23</a:t>
                      </a:r>
                      <a:endParaRPr lang="en-GB" sz="1000" b="1" i="1"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13%</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0" dirty="0" smtClean="0"/>
                        <a:t>20</a:t>
                      </a:r>
                      <a:endParaRPr lang="en-GB" sz="900" b="0" i="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87%</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203862">
                <a:tc>
                  <a:txBody>
                    <a:bodyPr/>
                    <a:lstStyle/>
                    <a:p>
                      <a:pPr algn="l" rtl="0" fontAlgn="b"/>
                      <a:r>
                        <a:rPr lang="en-GB" sz="1000" b="1" i="0" u="none" strike="noStrike" dirty="0" smtClean="0">
                          <a:solidFill>
                            <a:srgbClr val="120742"/>
                          </a:solidFill>
                          <a:effectLst/>
                          <a:latin typeface="Calibri"/>
                        </a:rPr>
                        <a:t>Anglesey</a:t>
                      </a:r>
                      <a:endParaRPr lang="en-GB" sz="1000" b="1" i="0" u="none" strike="noStrike" dirty="0">
                        <a:solidFill>
                          <a:srgbClr val="120742"/>
                        </a:solidFill>
                        <a:effectLst/>
                        <a:latin typeface="Calibri"/>
                      </a:endParaRPr>
                    </a:p>
                  </a:txBody>
                  <a:tcPr marL="9525" marR="9525" marT="9525" marB="0" anchor="b"/>
                </a:tc>
                <a:tc>
                  <a:txBody>
                    <a:bodyPr/>
                    <a:lstStyle/>
                    <a:p>
                      <a:pPr algn="ctr" rtl="0" fontAlgn="b"/>
                      <a:r>
                        <a:rPr lang="en-GB" sz="1000" b="1" i="1" u="none" strike="noStrike" dirty="0" smtClean="0">
                          <a:solidFill>
                            <a:srgbClr val="120742"/>
                          </a:solidFill>
                          <a:effectLst/>
                          <a:latin typeface="Calibri"/>
                        </a:rPr>
                        <a:t>13</a:t>
                      </a:r>
                      <a:endParaRPr lang="en-GB" sz="1000" b="1" i="1"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13</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203862">
                <a:tc>
                  <a:txBody>
                    <a:bodyPr/>
                    <a:lstStyle/>
                    <a:p>
                      <a:pPr algn="l" rtl="0" fontAlgn="b"/>
                      <a:r>
                        <a:rPr lang="en-GB" sz="1000" b="1" i="0" u="none" strike="noStrike" dirty="0">
                          <a:solidFill>
                            <a:srgbClr val="120742"/>
                          </a:solidFill>
                          <a:effectLst/>
                          <a:latin typeface="Calibri"/>
                        </a:rPr>
                        <a:t>Powys</a:t>
                      </a:r>
                    </a:p>
                  </a:txBody>
                  <a:tcPr marL="9525" marR="9525" marT="9525" marB="0" anchor="b"/>
                </a:tc>
                <a:tc>
                  <a:txBody>
                    <a:bodyPr/>
                    <a:lstStyle/>
                    <a:p>
                      <a:pPr algn="ctr" rtl="0" fontAlgn="b"/>
                      <a:r>
                        <a:rPr lang="en-GB" sz="1000" b="1" i="1" u="none" strike="noStrike" dirty="0" smtClean="0">
                          <a:solidFill>
                            <a:srgbClr val="120742"/>
                          </a:solidFill>
                          <a:effectLst/>
                          <a:latin typeface="Calibri"/>
                        </a:rPr>
                        <a:t>13k</a:t>
                      </a:r>
                      <a:endParaRPr lang="en-GB" sz="1000" b="1" i="1"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4</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29%</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7</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57%</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203862">
                <a:tc>
                  <a:txBody>
                    <a:bodyPr/>
                    <a:lstStyle/>
                    <a:p>
                      <a:pPr algn="l" rtl="0" fontAlgn="b"/>
                      <a:r>
                        <a:rPr lang="en-GB" sz="1000" b="1" i="0" u="none" strike="noStrike" dirty="0">
                          <a:solidFill>
                            <a:srgbClr val="120742"/>
                          </a:solidFill>
                          <a:effectLst/>
                          <a:latin typeface="Calibri"/>
                        </a:rPr>
                        <a:t>Swansea</a:t>
                      </a:r>
                    </a:p>
                  </a:txBody>
                  <a:tcPr marL="9525" marR="9525" marT="9525" marB="0" anchor="b"/>
                </a:tc>
                <a:tc>
                  <a:txBody>
                    <a:bodyPr/>
                    <a:lstStyle/>
                    <a:p>
                      <a:pPr algn="ctr" rtl="0" fontAlgn="b"/>
                      <a:r>
                        <a:rPr lang="en-GB" sz="1000" b="1" i="1" u="none" strike="noStrike" dirty="0" smtClean="0">
                          <a:solidFill>
                            <a:srgbClr val="120742"/>
                          </a:solidFill>
                          <a:effectLst/>
                          <a:latin typeface="Calibri"/>
                        </a:rPr>
                        <a:t>11k</a:t>
                      </a:r>
                      <a:endParaRPr lang="en-GB" sz="1000" b="1" i="1"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4</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7</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60%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203862">
                <a:tc>
                  <a:txBody>
                    <a:bodyPr/>
                    <a:lstStyle/>
                    <a:p>
                      <a:pPr algn="l" rtl="0" fontAlgn="b"/>
                      <a:r>
                        <a:rPr lang="en-GB" sz="1000" b="1" i="0" u="none" strike="noStrike" dirty="0" smtClean="0">
                          <a:solidFill>
                            <a:srgbClr val="120742"/>
                          </a:solidFill>
                          <a:effectLst/>
                          <a:latin typeface="+mn-lt"/>
                        </a:rPr>
                        <a:t>Ceredigion</a:t>
                      </a:r>
                      <a:endParaRPr lang="en-GB" sz="1000" b="1" i="0" u="none" strike="noStrike" dirty="0">
                        <a:solidFill>
                          <a:srgbClr val="120742"/>
                        </a:solidFill>
                        <a:effectLst/>
                        <a:latin typeface="Calibri"/>
                      </a:endParaRPr>
                    </a:p>
                  </a:txBody>
                  <a:tcPr marL="9525" marR="9525" marT="9525" marB="0" anchor="b"/>
                </a:tc>
                <a:tc>
                  <a:txBody>
                    <a:bodyPr/>
                    <a:lstStyle/>
                    <a:p>
                      <a:pPr algn="ctr" rtl="0" fontAlgn="b"/>
                      <a:r>
                        <a:rPr lang="en-GB" sz="1000" b="1" i="1" u="none" strike="noStrike" dirty="0" smtClean="0">
                          <a:solidFill>
                            <a:srgbClr val="120742"/>
                          </a:solidFill>
                          <a:effectLst/>
                          <a:latin typeface="Calibri"/>
                        </a:rPr>
                        <a:t>9k</a:t>
                      </a:r>
                      <a:endParaRPr lang="en-GB" sz="1000" b="1" i="1"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7</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80%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bl>
          </a:graphicData>
        </a:graphic>
      </p:graphicFrame>
      <p:sp>
        <p:nvSpPr>
          <p:cNvPr id="11" name="Text Placeholder 6"/>
          <p:cNvSpPr>
            <a:spLocks noGrp="1"/>
          </p:cNvSpPr>
          <p:nvPr>
            <p:ph type="body" sz="quarter" idx="13"/>
          </p:nvPr>
        </p:nvSpPr>
        <p:spPr>
          <a:xfrm>
            <a:off x="685796" y="6533481"/>
            <a:ext cx="2440301" cy="274638"/>
          </a:xfrm>
        </p:spPr>
        <p:txBody>
          <a:bodyPr/>
          <a:lstStyle/>
          <a:p>
            <a:r>
              <a:rPr lang="en-GB" sz="1000" dirty="0" smtClean="0"/>
              <a:t>Day trip destinations</a:t>
            </a:r>
            <a:endParaRPr lang="en-GB" sz="1000" dirty="0"/>
          </a:p>
        </p:txBody>
      </p:sp>
      <p:sp>
        <p:nvSpPr>
          <p:cNvPr id="9" name="Text Placeholder 5"/>
          <p:cNvSpPr txBox="1">
            <a:spLocks/>
          </p:cNvSpPr>
          <p:nvPr/>
        </p:nvSpPr>
        <p:spPr>
          <a:xfrm>
            <a:off x="315743" y="5121558"/>
            <a:ext cx="8424992" cy="1686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rPr>
              <a:t>The above chart illustrates, for each county visited on a day trip, how many and what proportion of these day trippers originate from (are staying overnight in) each region.</a:t>
            </a:r>
          </a:p>
          <a:p>
            <a:pPr marL="0" indent="0" algn="just">
              <a:buFont typeface="Arial"/>
              <a:buNone/>
            </a:pPr>
            <a:r>
              <a:rPr lang="en-GB" sz="1300" dirty="0" smtClean="0">
                <a:solidFill>
                  <a:srgbClr val="120742"/>
                </a:solidFill>
              </a:rPr>
              <a:t>For example, of the 53k day trippers to Cardiff, 16k (31%) were staying overnight in London when they made this day trip.</a:t>
            </a:r>
          </a:p>
          <a:p>
            <a:pPr marL="0" indent="0" algn="just">
              <a:buNone/>
            </a:pPr>
            <a:endParaRPr lang="en-GB" sz="1400" b="1" i="1" dirty="0" smtClean="0">
              <a:solidFill>
                <a:srgbClr val="120742"/>
              </a:solidFill>
            </a:endParaRPr>
          </a:p>
          <a:p>
            <a:pPr marL="0" indent="0" algn="just">
              <a:buNone/>
            </a:pPr>
            <a:r>
              <a:rPr lang="en-GB" sz="1050" b="1" i="1" dirty="0" smtClean="0">
                <a:solidFill>
                  <a:srgbClr val="120742"/>
                </a:solidFill>
              </a:rPr>
              <a:t>See </a:t>
            </a:r>
            <a:r>
              <a:rPr lang="en-GB" sz="1050" b="1" i="1" dirty="0">
                <a:solidFill>
                  <a:srgbClr val="120742"/>
                </a:solidFill>
              </a:rPr>
              <a:t>the note on Slide </a:t>
            </a:r>
            <a:r>
              <a:rPr lang="en-GB" sz="1050" b="1" i="1" dirty="0" smtClean="0">
                <a:solidFill>
                  <a:srgbClr val="120742"/>
                </a:solidFill>
              </a:rPr>
              <a:t>44 regarding </a:t>
            </a:r>
            <a:r>
              <a:rPr lang="en-GB" sz="1050" b="1" i="1" dirty="0">
                <a:solidFill>
                  <a:srgbClr val="120742"/>
                </a:solidFill>
              </a:rPr>
              <a:t>extrapolation of volume figures using data based only on those staying overnight in a single region.</a:t>
            </a:r>
          </a:p>
        </p:txBody>
      </p:sp>
      <p:sp>
        <p:nvSpPr>
          <p:cNvPr id="8" name="Text Placeholder 5"/>
          <p:cNvSpPr txBox="1">
            <a:spLocks/>
          </p:cNvSpPr>
          <p:nvPr/>
        </p:nvSpPr>
        <p:spPr>
          <a:xfrm>
            <a:off x="326121" y="1401109"/>
            <a:ext cx="4265196" cy="19390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800" dirty="0" smtClean="0">
                <a:solidFill>
                  <a:srgbClr val="120742"/>
                </a:solidFill>
              </a:rPr>
              <a:t>Source:  IPS 2016  </a:t>
            </a:r>
            <a:r>
              <a:rPr lang="en-GB" sz="800" b="1" i="1" dirty="0" smtClean="0">
                <a:solidFill>
                  <a:srgbClr val="120742"/>
                </a:solidFill>
              </a:rPr>
              <a:t>*Signs </a:t>
            </a:r>
            <a:r>
              <a:rPr lang="en-GB" sz="800" b="1" i="1" dirty="0">
                <a:solidFill>
                  <a:srgbClr val="120742"/>
                </a:solidFill>
              </a:rPr>
              <a:t>indicate where a figure is less than 1%</a:t>
            </a:r>
          </a:p>
          <a:p>
            <a:pPr marL="0" indent="0">
              <a:buFont typeface="Arial"/>
              <a:buNone/>
            </a:pPr>
            <a:endParaRPr lang="en-GB" sz="800" dirty="0">
              <a:solidFill>
                <a:srgbClr val="120742"/>
              </a:solidFill>
            </a:endParaRPr>
          </a:p>
        </p:txBody>
      </p:sp>
    </p:spTree>
    <p:extLst>
      <p:ext uri="{BB962C8B-B14F-4D97-AF65-F5344CB8AC3E}">
        <p14:creationId xmlns:p14="http://schemas.microsoft.com/office/powerpoint/2010/main" val="11120718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745" y="737806"/>
            <a:ext cx="9144000" cy="558801"/>
          </a:xfrm>
        </p:spPr>
        <p:txBody>
          <a:bodyPr/>
          <a:lstStyle/>
          <a:p>
            <a:r>
              <a:rPr lang="en-GB" sz="2100" dirty="0" smtClean="0"/>
              <a:t>Which regions are ‘day trippers’ who visit each COUNTY staying in</a:t>
            </a:r>
            <a:br>
              <a:rPr lang="en-GB" sz="2100" dirty="0" smtClean="0"/>
            </a:br>
            <a:r>
              <a:rPr lang="en-GB" sz="2100" dirty="0" smtClean="0"/>
              <a:t>overnight? Wales</a:t>
            </a:r>
            <a:endParaRPr lang="en-GB" sz="2100" dirty="0"/>
          </a:p>
        </p:txBody>
      </p:sp>
      <p:graphicFrame>
        <p:nvGraphicFramePr>
          <p:cNvPr id="6" name="Table Placeholder 5"/>
          <p:cNvGraphicFramePr>
            <a:graphicFrameLocks noGrp="1"/>
          </p:cNvGraphicFramePr>
          <p:nvPr>
            <p:ph type="tbl" sz="quarter" idx="10"/>
            <p:extLst>
              <p:ext uri="{D42A27DB-BD31-4B8C-83A1-F6EECF244321}">
                <p14:modId xmlns:p14="http://schemas.microsoft.com/office/powerpoint/2010/main" val="3865268291"/>
              </p:ext>
            </p:extLst>
          </p:nvPr>
        </p:nvGraphicFramePr>
        <p:xfrm>
          <a:off x="123370" y="1631525"/>
          <a:ext cx="8915879" cy="2574739"/>
        </p:xfrm>
        <a:graphic>
          <a:graphicData uri="http://schemas.openxmlformats.org/drawingml/2006/table">
            <a:tbl>
              <a:tblPr firstRow="1" bandRow="1">
                <a:tableStyleId>{5C22544A-7EE6-4342-B048-85BDC9FD1C3A}</a:tableStyleId>
              </a:tblPr>
              <a:tblGrid>
                <a:gridCol w="954740"/>
                <a:gridCol w="253851"/>
                <a:gridCol w="321137"/>
                <a:gridCol w="321137"/>
                <a:gridCol w="321137"/>
                <a:gridCol w="321137"/>
                <a:gridCol w="321137"/>
                <a:gridCol w="321137"/>
                <a:gridCol w="321137"/>
                <a:gridCol w="321137"/>
                <a:gridCol w="321137"/>
                <a:gridCol w="321137"/>
                <a:gridCol w="321137"/>
                <a:gridCol w="321137"/>
                <a:gridCol w="321137"/>
                <a:gridCol w="321137"/>
                <a:gridCol w="321137"/>
                <a:gridCol w="321137"/>
                <a:gridCol w="321137"/>
                <a:gridCol w="321137"/>
                <a:gridCol w="321137"/>
                <a:gridCol w="321137"/>
                <a:gridCol w="321137"/>
                <a:gridCol w="321137"/>
                <a:gridCol w="321137"/>
                <a:gridCol w="321137"/>
              </a:tblGrid>
              <a:tr h="363380">
                <a:tc gridSpan="2">
                  <a:txBody>
                    <a:bodyPr/>
                    <a:lstStyle/>
                    <a:p>
                      <a:r>
                        <a:rPr lang="en-GB" sz="1000" dirty="0" smtClean="0"/>
                        <a:t>All Day Trippers</a:t>
                      </a:r>
                      <a:br>
                        <a:rPr lang="en-GB" sz="1000" dirty="0" smtClean="0"/>
                      </a:br>
                      <a:r>
                        <a:rPr lang="en-GB" sz="1000" dirty="0" smtClean="0"/>
                        <a:t>(000s)</a:t>
                      </a:r>
                      <a:endParaRPr lang="en-GB" sz="1000" dirty="0"/>
                    </a:p>
                  </a:txBody>
                  <a:tcPr marL="36000" marR="36000"/>
                </a:tc>
                <a:tc hMerge="1">
                  <a:txBody>
                    <a:bodyPr/>
                    <a:lstStyle/>
                    <a:p>
                      <a:endParaRPr lang="en-GB"/>
                    </a:p>
                  </a:txBody>
                  <a:tcPr/>
                </a:tc>
                <a:tc gridSpan="2">
                  <a:txBody>
                    <a:bodyPr/>
                    <a:lstStyle/>
                    <a:p>
                      <a:pPr algn="ctr"/>
                      <a:r>
                        <a:rPr lang="en-GB" sz="1000" i="0" dirty="0" smtClean="0"/>
                        <a:t>London</a:t>
                      </a:r>
                      <a:endParaRPr lang="en-GB" sz="1000" i="0" dirty="0"/>
                    </a:p>
                  </a:txBody>
                  <a:tcPr marL="36000" marR="36000">
                    <a:lnR w="12700" cap="flat" cmpd="sng" algn="ctr">
                      <a:solidFill>
                        <a:schemeClr val="bg1"/>
                      </a:solidFill>
                      <a:prstDash val="solid"/>
                      <a:round/>
                      <a:headEnd type="none" w="med" len="med"/>
                      <a:tailEnd type="none" w="med" len="med"/>
                    </a:lnR>
                  </a:tcPr>
                </a:tc>
                <a:tc hMerge="1">
                  <a:txBody>
                    <a:bodyPr/>
                    <a:lstStyle/>
                    <a:p>
                      <a:endParaRPr lang="en-GB"/>
                    </a:p>
                  </a:txBody>
                  <a:tcPr/>
                </a:tc>
                <a:tc gridSpan="2">
                  <a:txBody>
                    <a:bodyPr/>
                    <a:lstStyle/>
                    <a:p>
                      <a:pPr algn="ctr"/>
                      <a:r>
                        <a:rPr lang="en-GB" sz="1000" i="0" dirty="0" smtClean="0"/>
                        <a:t>South East</a:t>
                      </a:r>
                      <a:endParaRPr lang="en-GB" sz="1000" i="0" dirty="0"/>
                    </a:p>
                  </a:txBody>
                  <a:tcPr marL="36000" marR="36000">
                    <a:lnL w="12700" cap="flat" cmpd="sng" algn="ctr">
                      <a:solidFill>
                        <a:schemeClr val="bg1"/>
                      </a:solidFill>
                      <a:prstDash val="solid"/>
                      <a:round/>
                      <a:headEnd type="none" w="med" len="med"/>
                      <a:tailEnd type="none" w="med" len="med"/>
                    </a:lnL>
                  </a:tcPr>
                </a:tc>
                <a:tc hMerge="1">
                  <a:txBody>
                    <a:bodyPr/>
                    <a:lstStyle/>
                    <a:p>
                      <a:pPr algn="ctr"/>
                      <a:endParaRPr lang="en-GB" sz="1000" i="0" dirty="0"/>
                    </a:p>
                  </a:txBody>
                  <a:tcPr/>
                </a:tc>
                <a:tc gridSpan="2">
                  <a:txBody>
                    <a:bodyPr/>
                    <a:lstStyle/>
                    <a:p>
                      <a:pPr algn="ctr"/>
                      <a:r>
                        <a:rPr lang="en-GB" sz="1000" i="0" dirty="0" smtClean="0"/>
                        <a:t>South West</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North West</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East</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West Midlands</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Yorkshire</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East Midlands</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North East</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Scotland</a:t>
                      </a:r>
                      <a:endParaRPr lang="en-GB" sz="1000" i="0" dirty="0"/>
                    </a:p>
                  </a:txBody>
                  <a:tcPr marL="36000" marR="36000">
                    <a:lnR w="12700" cap="flat" cmpd="sng" algn="ctr">
                      <a:solidFill>
                        <a:schemeClr val="bg1"/>
                      </a:solidFill>
                      <a:prstDash val="solid"/>
                      <a:round/>
                      <a:headEnd type="none" w="med" len="med"/>
                      <a:tailEnd type="none" w="med" len="med"/>
                    </a:lnR>
                  </a:tcPr>
                </a:tc>
                <a:tc hMerge="1">
                  <a:txBody>
                    <a:bodyPr/>
                    <a:lstStyle/>
                    <a:p>
                      <a:pPr algn="ctr"/>
                      <a:endParaRPr lang="en-GB" sz="1000" i="0" dirty="0"/>
                    </a:p>
                  </a:txBody>
                  <a:tcPr/>
                </a:tc>
                <a:tc gridSpan="2">
                  <a:txBody>
                    <a:bodyPr/>
                    <a:lstStyle/>
                    <a:p>
                      <a:pPr algn="ctr"/>
                      <a:r>
                        <a:rPr lang="en-GB" sz="1000" i="0" dirty="0" smtClean="0"/>
                        <a:t>Wales</a:t>
                      </a:r>
                      <a:endParaRPr lang="en-GB" sz="1000" i="0" dirty="0"/>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pPr algn="ctr"/>
                      <a:endParaRPr lang="en-GB" sz="1000" i="0" dirty="0"/>
                    </a:p>
                  </a:txBody>
                  <a:tcPr/>
                </a:tc>
                <a:tc gridSpan="2">
                  <a:txBody>
                    <a:bodyPr/>
                    <a:lstStyle/>
                    <a:p>
                      <a:pPr algn="ctr"/>
                      <a:r>
                        <a:rPr lang="en-GB" sz="1000" i="0" dirty="0" smtClean="0"/>
                        <a:t>Other UK</a:t>
                      </a:r>
                      <a:endParaRPr lang="en-GB" sz="1000" i="0" dirty="0"/>
                    </a:p>
                  </a:txBody>
                  <a:tcPr>
                    <a:lnL w="12700" cap="flat" cmpd="sng" algn="ctr">
                      <a:solidFill>
                        <a:schemeClr val="bg1"/>
                      </a:solidFill>
                      <a:prstDash val="solid"/>
                      <a:round/>
                      <a:headEnd type="none" w="med" len="med"/>
                      <a:tailEnd type="none" w="med" len="med"/>
                    </a:lnL>
                  </a:tcPr>
                </a:tc>
                <a:tc hMerge="1">
                  <a:txBody>
                    <a:bodyPr/>
                    <a:lstStyle/>
                    <a:p>
                      <a:pPr algn="ctr"/>
                      <a:endParaRPr lang="en-GB" sz="1000" i="0" dirty="0"/>
                    </a:p>
                  </a:txBody>
                  <a:tcPr>
                    <a:lnL w="28575" cap="flat" cmpd="sng" algn="ctr">
                      <a:solidFill>
                        <a:schemeClr val="tx1"/>
                      </a:solidFill>
                      <a:prstDash val="solid"/>
                      <a:round/>
                      <a:headEnd type="none" w="med" len="med"/>
                      <a:tailEnd type="none" w="med" len="med"/>
                    </a:lnL>
                  </a:tcPr>
                </a:tc>
              </a:tr>
              <a:tr h="208187">
                <a:tc>
                  <a:txBody>
                    <a:bodyPr/>
                    <a:lstStyle/>
                    <a:p>
                      <a:pPr algn="l" rtl="0" fontAlgn="b"/>
                      <a:r>
                        <a:rPr lang="en-GB" sz="1000" b="1" i="0" u="none" strike="noStrike" dirty="0">
                          <a:solidFill>
                            <a:srgbClr val="120742"/>
                          </a:solidFill>
                          <a:effectLst/>
                          <a:latin typeface="Calibri"/>
                        </a:rPr>
                        <a:t>Monmouthshire</a:t>
                      </a:r>
                    </a:p>
                  </a:txBody>
                  <a:tcPr marL="9525" marR="9525" marT="9525" marB="0" anchor="b"/>
                </a:tc>
                <a:tc>
                  <a:txBody>
                    <a:bodyPr/>
                    <a:lstStyle/>
                    <a:p>
                      <a:pPr algn="ctr" rtl="0" fontAlgn="b"/>
                      <a:r>
                        <a:rPr lang="en-GB" sz="1000" b="1" i="1" u="none" strike="noStrike" dirty="0" smtClean="0">
                          <a:solidFill>
                            <a:srgbClr val="120742"/>
                          </a:solidFill>
                          <a:effectLst/>
                          <a:latin typeface="Calibri"/>
                        </a:rPr>
                        <a:t>6k</a:t>
                      </a:r>
                      <a:endParaRPr lang="en-GB" sz="1000" b="1" i="1"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6</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208187">
                <a:tc>
                  <a:txBody>
                    <a:bodyPr/>
                    <a:lstStyle/>
                    <a:p>
                      <a:pPr algn="l" rtl="0" fontAlgn="b"/>
                      <a:r>
                        <a:rPr lang="en-GB" sz="1000" b="1" i="0" u="none" strike="noStrike" dirty="0">
                          <a:solidFill>
                            <a:srgbClr val="120742"/>
                          </a:solidFill>
                          <a:effectLst/>
                          <a:latin typeface="Calibri"/>
                        </a:rPr>
                        <a:t>Denbighshire</a:t>
                      </a:r>
                    </a:p>
                  </a:txBody>
                  <a:tcPr marL="9525" marR="9525" marT="9525" marB="0" anchor="b"/>
                </a:tc>
                <a:tc>
                  <a:txBody>
                    <a:bodyPr/>
                    <a:lstStyle/>
                    <a:p>
                      <a:pPr algn="ctr" rtl="0" fontAlgn="b"/>
                      <a:r>
                        <a:rPr lang="en-GB" sz="1000" b="1" i="1" u="none" strike="noStrike" dirty="0" smtClean="0">
                          <a:solidFill>
                            <a:srgbClr val="120742"/>
                          </a:solidFill>
                          <a:effectLst/>
                          <a:latin typeface="Calibri"/>
                        </a:rPr>
                        <a:t>5k</a:t>
                      </a:r>
                      <a:endParaRPr lang="en-GB" sz="1000" b="1" i="1"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5</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30428">
                <a:tc>
                  <a:txBody>
                    <a:bodyPr/>
                    <a:lstStyle/>
                    <a:p>
                      <a:pPr algn="l" rtl="0" fontAlgn="b"/>
                      <a:r>
                        <a:rPr lang="en-GB" sz="1000" b="1" i="0" u="none" strike="noStrike" dirty="0">
                          <a:solidFill>
                            <a:srgbClr val="120742"/>
                          </a:solidFill>
                          <a:effectLst/>
                          <a:latin typeface="Calibri"/>
                        </a:rPr>
                        <a:t>Caerphilly</a:t>
                      </a:r>
                    </a:p>
                  </a:txBody>
                  <a:tcPr marL="9525" marR="9525" marT="9525" marB="0" anchor="b"/>
                </a:tc>
                <a:tc>
                  <a:txBody>
                    <a:bodyPr/>
                    <a:lstStyle/>
                    <a:p>
                      <a:pPr algn="ctr" rtl="0" fontAlgn="b"/>
                      <a:r>
                        <a:rPr lang="en-GB" sz="1000" b="1" i="1" u="none" strike="noStrike" dirty="0" smtClean="0">
                          <a:solidFill>
                            <a:srgbClr val="120742"/>
                          </a:solidFill>
                          <a:effectLst/>
                          <a:latin typeface="Calibri"/>
                        </a:rPr>
                        <a:t>4k</a:t>
                      </a:r>
                      <a:endParaRPr lang="en-GB" sz="1000" b="1" i="1"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4</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253183">
                <a:tc>
                  <a:txBody>
                    <a:bodyPr/>
                    <a:lstStyle/>
                    <a:p>
                      <a:pPr algn="l" rtl="0" fontAlgn="b"/>
                      <a:r>
                        <a:rPr lang="en-GB" sz="1000" b="1" i="0" u="none" strike="noStrike" dirty="0">
                          <a:solidFill>
                            <a:srgbClr val="120742"/>
                          </a:solidFill>
                          <a:effectLst/>
                          <a:latin typeface="Calibri"/>
                        </a:rPr>
                        <a:t>Neath Port Talbot</a:t>
                      </a:r>
                    </a:p>
                  </a:txBody>
                  <a:tcPr marL="9525" marR="9525" marT="9525" marB="0" anchor="b"/>
                </a:tc>
                <a:tc>
                  <a:txBody>
                    <a:bodyPr/>
                    <a:lstStyle/>
                    <a:p>
                      <a:pPr algn="ctr" rtl="0" fontAlgn="b"/>
                      <a:r>
                        <a:rPr lang="en-GB" sz="1000" b="1" i="1" u="none" strike="noStrike" dirty="0" smtClean="0">
                          <a:solidFill>
                            <a:srgbClr val="120742"/>
                          </a:solidFill>
                          <a:effectLst/>
                          <a:latin typeface="Calibri"/>
                        </a:rPr>
                        <a:t>4k</a:t>
                      </a:r>
                      <a:endParaRPr lang="en-GB" sz="1000" b="1" i="1"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4</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30428">
                <a:tc>
                  <a:txBody>
                    <a:bodyPr/>
                    <a:lstStyle/>
                    <a:p>
                      <a:pPr algn="l" rtl="0" fontAlgn="b"/>
                      <a:r>
                        <a:rPr lang="en-GB" sz="1000" b="1" i="0" u="none" strike="noStrike" dirty="0">
                          <a:solidFill>
                            <a:srgbClr val="120742"/>
                          </a:solidFill>
                          <a:effectLst/>
                          <a:latin typeface="Calibri"/>
                        </a:rPr>
                        <a:t>Wrexham</a:t>
                      </a:r>
                    </a:p>
                  </a:txBody>
                  <a:tcPr marL="9525" marR="9525" marT="9525" marB="0" anchor="b"/>
                </a:tc>
                <a:tc>
                  <a:txBody>
                    <a:bodyPr/>
                    <a:lstStyle/>
                    <a:p>
                      <a:pPr algn="ctr" rtl="0" fontAlgn="b"/>
                      <a:r>
                        <a:rPr lang="en-GB" sz="1000" b="1" i="1" u="none" strike="noStrike" dirty="0" smtClean="0">
                          <a:solidFill>
                            <a:srgbClr val="120742"/>
                          </a:solidFill>
                          <a:effectLst/>
                          <a:latin typeface="Calibri"/>
                        </a:rPr>
                        <a:t>4k</a:t>
                      </a:r>
                      <a:endParaRPr lang="en-GB" sz="1000" b="1" i="1"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4</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30428">
                <a:tc>
                  <a:txBody>
                    <a:bodyPr/>
                    <a:lstStyle/>
                    <a:p>
                      <a:pPr algn="l" rtl="0" fontAlgn="b"/>
                      <a:r>
                        <a:rPr lang="en-GB" sz="1000" b="1" i="0" u="none" strike="noStrike" dirty="0">
                          <a:solidFill>
                            <a:srgbClr val="120742"/>
                          </a:solidFill>
                          <a:effectLst/>
                          <a:latin typeface="Calibri"/>
                        </a:rPr>
                        <a:t>Bridgend</a:t>
                      </a:r>
                    </a:p>
                  </a:txBody>
                  <a:tcPr marL="9525" marR="9525" marT="9525" marB="0" anchor="b"/>
                </a:tc>
                <a:tc>
                  <a:txBody>
                    <a:bodyPr/>
                    <a:lstStyle/>
                    <a:p>
                      <a:pPr algn="ctr" rtl="0" fontAlgn="b"/>
                      <a:r>
                        <a:rPr lang="en-GB" sz="1000" b="1" i="1" u="none" strike="noStrike" dirty="0" smtClean="0">
                          <a:solidFill>
                            <a:srgbClr val="120742"/>
                          </a:solidFill>
                          <a:effectLst/>
                          <a:latin typeface="Calibri"/>
                        </a:rPr>
                        <a:t>3k</a:t>
                      </a:r>
                      <a:endParaRPr lang="en-GB" sz="1000" b="1" i="1"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3</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30428">
                <a:tc>
                  <a:txBody>
                    <a:bodyPr/>
                    <a:lstStyle/>
                    <a:p>
                      <a:pPr algn="l" rtl="0" fontAlgn="b"/>
                      <a:r>
                        <a:rPr lang="en-GB" sz="1000" b="1" i="0" u="none" strike="noStrike" dirty="0" smtClean="0">
                          <a:solidFill>
                            <a:srgbClr val="120742"/>
                          </a:solidFill>
                          <a:effectLst/>
                          <a:latin typeface="+mn-lt"/>
                        </a:rPr>
                        <a:t>Carmarthenshire</a:t>
                      </a:r>
                      <a:endParaRPr lang="en-GB" sz="1000" b="1" i="0" u="none" strike="noStrike" dirty="0">
                        <a:solidFill>
                          <a:srgbClr val="120742"/>
                        </a:solidFill>
                        <a:effectLst/>
                        <a:latin typeface="Calibri"/>
                      </a:endParaRPr>
                    </a:p>
                  </a:txBody>
                  <a:tcPr marL="9525" marR="9525" marT="9525" marB="0" anchor="b"/>
                </a:tc>
                <a:tc>
                  <a:txBody>
                    <a:bodyPr/>
                    <a:lstStyle/>
                    <a:p>
                      <a:pPr algn="ctr" rtl="0" fontAlgn="b"/>
                      <a:r>
                        <a:rPr lang="en-GB" sz="1000" b="1" i="1" u="none" strike="noStrike" dirty="0" smtClean="0">
                          <a:solidFill>
                            <a:srgbClr val="120742"/>
                          </a:solidFill>
                          <a:effectLst/>
                          <a:latin typeface="Calibri"/>
                        </a:rPr>
                        <a:t>3k</a:t>
                      </a:r>
                      <a:endParaRPr lang="en-GB" sz="1000" b="1" i="1"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30428">
                <a:tc>
                  <a:txBody>
                    <a:bodyPr/>
                    <a:lstStyle/>
                    <a:p>
                      <a:pPr algn="l" rtl="0" fontAlgn="b"/>
                      <a:r>
                        <a:rPr lang="en-GB" sz="1000" b="1" i="0" u="none" strike="noStrike" dirty="0">
                          <a:solidFill>
                            <a:srgbClr val="120742"/>
                          </a:solidFill>
                          <a:effectLst/>
                          <a:latin typeface="Calibri"/>
                        </a:rPr>
                        <a:t>Torfaen</a:t>
                      </a:r>
                    </a:p>
                  </a:txBody>
                  <a:tcPr marL="9525" marR="9525" marT="9525" marB="0" anchor="b"/>
                </a:tc>
                <a:tc>
                  <a:txBody>
                    <a:bodyPr/>
                    <a:lstStyle/>
                    <a:p>
                      <a:pPr algn="ctr" rtl="0" fontAlgn="b"/>
                      <a:r>
                        <a:rPr lang="en-GB" sz="1000" b="1" i="1" u="none" strike="noStrike" dirty="0" smtClean="0">
                          <a:solidFill>
                            <a:srgbClr val="120742"/>
                          </a:solidFill>
                          <a:effectLst/>
                          <a:latin typeface="Calibri"/>
                        </a:rPr>
                        <a:t>3k</a:t>
                      </a:r>
                      <a:endParaRPr lang="en-GB" sz="1000" b="1" i="1"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50%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1</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50%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30428">
                <a:tc>
                  <a:txBody>
                    <a:bodyPr/>
                    <a:lstStyle/>
                    <a:p>
                      <a:pPr algn="l" rtl="0" fontAlgn="b"/>
                      <a:r>
                        <a:rPr lang="en-GB" sz="1000" b="1" i="0" u="none" strike="noStrike" dirty="0">
                          <a:solidFill>
                            <a:srgbClr val="120742"/>
                          </a:solidFill>
                          <a:effectLst/>
                          <a:latin typeface="Calibri"/>
                        </a:rPr>
                        <a:t>Newport</a:t>
                      </a:r>
                    </a:p>
                  </a:txBody>
                  <a:tcPr marL="9525" marR="9525" marT="9525" marB="0" anchor="b"/>
                </a:tc>
                <a:tc>
                  <a:txBody>
                    <a:bodyPr/>
                    <a:lstStyle/>
                    <a:p>
                      <a:pPr algn="ctr" rtl="0" fontAlgn="b"/>
                      <a:r>
                        <a:rPr lang="en-GB" sz="1000" b="1" i="1" u="none" strike="noStrike" dirty="0" smtClean="0">
                          <a:solidFill>
                            <a:srgbClr val="120742"/>
                          </a:solidFill>
                          <a:effectLst/>
                          <a:latin typeface="Calibri"/>
                        </a:rPr>
                        <a:t>2k</a:t>
                      </a:r>
                      <a:endParaRPr lang="en-GB" sz="1000" b="1" i="1"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2</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30428">
                <a:tc>
                  <a:txBody>
                    <a:bodyPr/>
                    <a:lstStyle/>
                    <a:p>
                      <a:pPr algn="l" rtl="0" fontAlgn="b"/>
                      <a:r>
                        <a:rPr lang="en-GB" sz="1000" b="1" i="0" u="none" strike="noStrike" dirty="0">
                          <a:solidFill>
                            <a:srgbClr val="120742"/>
                          </a:solidFill>
                          <a:effectLst/>
                          <a:latin typeface="Calibri"/>
                        </a:rPr>
                        <a:t>Vale of Glamorgan</a:t>
                      </a:r>
                    </a:p>
                  </a:txBody>
                  <a:tcPr marL="9525" marR="9525" marT="9525" marB="0" anchor="b"/>
                </a:tc>
                <a:tc>
                  <a:txBody>
                    <a:bodyPr/>
                    <a:lstStyle/>
                    <a:p>
                      <a:pPr algn="ctr" rtl="0" fontAlgn="b"/>
                      <a:r>
                        <a:rPr lang="en-GB" sz="1000" b="1" i="1" u="none" strike="noStrike" dirty="0" smtClean="0">
                          <a:solidFill>
                            <a:srgbClr val="120742"/>
                          </a:solidFill>
                          <a:effectLst/>
                          <a:latin typeface="Calibri"/>
                        </a:rPr>
                        <a:t>2k</a:t>
                      </a:r>
                      <a:endParaRPr lang="en-GB" sz="1000" b="1" i="1"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1</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30428">
                <a:tc>
                  <a:txBody>
                    <a:bodyPr/>
                    <a:lstStyle/>
                    <a:p>
                      <a:pPr algn="l" rtl="0" fontAlgn="b"/>
                      <a:r>
                        <a:rPr lang="en-GB" sz="1000" b="1" i="0" u="none" strike="noStrike" dirty="0">
                          <a:solidFill>
                            <a:srgbClr val="120742"/>
                          </a:solidFill>
                          <a:effectLst/>
                          <a:latin typeface="Calibri"/>
                        </a:rPr>
                        <a:t>Flintshire</a:t>
                      </a:r>
                    </a:p>
                  </a:txBody>
                  <a:tcPr marL="9525" marR="9525" marT="9525" marB="0" anchor="b"/>
                </a:tc>
                <a:tc>
                  <a:txBody>
                    <a:bodyPr/>
                    <a:lstStyle/>
                    <a:p>
                      <a:pPr algn="ctr" rtl="0" fontAlgn="b"/>
                      <a:r>
                        <a:rPr lang="en-GB" sz="1000" b="1" i="1" u="none" strike="noStrike" dirty="0" smtClean="0">
                          <a:solidFill>
                            <a:srgbClr val="120742"/>
                          </a:solidFill>
                          <a:effectLst/>
                          <a:latin typeface="Calibri"/>
                        </a:rPr>
                        <a:t>1k</a:t>
                      </a:r>
                      <a:endParaRPr lang="en-GB" sz="1000" b="1" i="1"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bl>
          </a:graphicData>
        </a:graphic>
      </p:graphicFrame>
      <p:sp>
        <p:nvSpPr>
          <p:cNvPr id="11" name="Text Placeholder 6"/>
          <p:cNvSpPr>
            <a:spLocks noGrp="1"/>
          </p:cNvSpPr>
          <p:nvPr>
            <p:ph type="body" sz="quarter" idx="13"/>
          </p:nvPr>
        </p:nvSpPr>
        <p:spPr>
          <a:xfrm>
            <a:off x="685796" y="6533481"/>
            <a:ext cx="2440301" cy="274638"/>
          </a:xfrm>
        </p:spPr>
        <p:txBody>
          <a:bodyPr/>
          <a:lstStyle/>
          <a:p>
            <a:r>
              <a:rPr lang="en-GB" sz="1000" dirty="0" smtClean="0"/>
              <a:t>Day trip destinations</a:t>
            </a:r>
            <a:endParaRPr lang="en-GB" sz="1000" dirty="0"/>
          </a:p>
        </p:txBody>
      </p:sp>
      <p:sp>
        <p:nvSpPr>
          <p:cNvPr id="9" name="Text Placeholder 5"/>
          <p:cNvSpPr txBox="1">
            <a:spLocks/>
          </p:cNvSpPr>
          <p:nvPr/>
        </p:nvSpPr>
        <p:spPr>
          <a:xfrm>
            <a:off x="326121" y="4918195"/>
            <a:ext cx="8424992" cy="1686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rPr>
              <a:t>The above chart illustrates, for each county visited on a day trip, how many and what proportion of these day trippers originate from (are staying overnight in) each region.</a:t>
            </a:r>
          </a:p>
          <a:p>
            <a:pPr marL="0" indent="0" algn="just">
              <a:buNone/>
            </a:pPr>
            <a:r>
              <a:rPr lang="en-GB" sz="1300" dirty="0" smtClean="0">
                <a:solidFill>
                  <a:srgbClr val="120742"/>
                </a:solidFill>
              </a:rPr>
              <a:t>For example, of the </a:t>
            </a:r>
            <a:r>
              <a:rPr lang="en-GB" sz="1300" dirty="0">
                <a:solidFill>
                  <a:srgbClr val="120742"/>
                </a:solidFill>
              </a:rPr>
              <a:t>3</a:t>
            </a:r>
            <a:r>
              <a:rPr lang="en-GB" sz="1300" dirty="0" smtClean="0">
                <a:solidFill>
                  <a:srgbClr val="120742"/>
                </a:solidFill>
              </a:rPr>
              <a:t>k </a:t>
            </a:r>
            <a:r>
              <a:rPr lang="en-GB" sz="1300" dirty="0" smtClean="0">
                <a:solidFill>
                  <a:srgbClr val="120742"/>
                </a:solidFill>
              </a:rPr>
              <a:t>day trippers to </a:t>
            </a:r>
            <a:r>
              <a:rPr lang="en-GB" sz="1300" dirty="0">
                <a:solidFill>
                  <a:srgbClr val="120742"/>
                </a:solidFill>
              </a:rPr>
              <a:t>Torfaen, </a:t>
            </a:r>
            <a:r>
              <a:rPr lang="en-GB" sz="1300" dirty="0" smtClean="0">
                <a:solidFill>
                  <a:srgbClr val="120742"/>
                </a:solidFill>
              </a:rPr>
              <a:t>50% </a:t>
            </a:r>
            <a:r>
              <a:rPr lang="en-GB" sz="1300" dirty="0" smtClean="0">
                <a:solidFill>
                  <a:srgbClr val="120742"/>
                </a:solidFill>
              </a:rPr>
              <a:t>were staying overnight in </a:t>
            </a:r>
            <a:r>
              <a:rPr lang="en-GB" sz="1300" dirty="0" smtClean="0">
                <a:solidFill>
                  <a:srgbClr val="120742"/>
                </a:solidFill>
              </a:rPr>
              <a:t>London when </a:t>
            </a:r>
            <a:r>
              <a:rPr lang="en-GB" sz="1300" dirty="0" smtClean="0">
                <a:solidFill>
                  <a:srgbClr val="120742"/>
                </a:solidFill>
              </a:rPr>
              <a:t>they made this day trip.</a:t>
            </a:r>
          </a:p>
          <a:p>
            <a:pPr marL="0" indent="0" algn="just">
              <a:buNone/>
            </a:pPr>
            <a:endParaRPr lang="en-GB" sz="1050" b="1" i="1" dirty="0" smtClean="0">
              <a:solidFill>
                <a:srgbClr val="120742"/>
              </a:solidFill>
            </a:endParaRPr>
          </a:p>
          <a:p>
            <a:pPr marL="0" indent="0" algn="just">
              <a:buNone/>
            </a:pPr>
            <a:r>
              <a:rPr lang="en-GB" sz="1050" b="1" i="1" dirty="0" smtClean="0">
                <a:solidFill>
                  <a:srgbClr val="120742"/>
                </a:solidFill>
              </a:rPr>
              <a:t>See </a:t>
            </a:r>
            <a:r>
              <a:rPr lang="en-GB" sz="1050" b="1" i="1" dirty="0">
                <a:solidFill>
                  <a:srgbClr val="120742"/>
                </a:solidFill>
              </a:rPr>
              <a:t>the note on Slide </a:t>
            </a:r>
            <a:r>
              <a:rPr lang="en-GB" sz="1050" b="1" i="1" dirty="0" smtClean="0">
                <a:solidFill>
                  <a:srgbClr val="120742"/>
                </a:solidFill>
              </a:rPr>
              <a:t>44 regarding </a:t>
            </a:r>
            <a:r>
              <a:rPr lang="en-GB" sz="1050" b="1" i="1" dirty="0">
                <a:solidFill>
                  <a:srgbClr val="120742"/>
                </a:solidFill>
              </a:rPr>
              <a:t>extrapolation of volume figures using data based only on those staying overnight in a single region.</a:t>
            </a:r>
          </a:p>
        </p:txBody>
      </p:sp>
      <p:sp>
        <p:nvSpPr>
          <p:cNvPr id="8" name="Text Placeholder 5"/>
          <p:cNvSpPr txBox="1">
            <a:spLocks/>
          </p:cNvSpPr>
          <p:nvPr/>
        </p:nvSpPr>
        <p:spPr>
          <a:xfrm>
            <a:off x="326121" y="1401109"/>
            <a:ext cx="4265196" cy="19390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800" dirty="0" smtClean="0">
                <a:solidFill>
                  <a:srgbClr val="120742"/>
                </a:solidFill>
              </a:rPr>
              <a:t>Source:  IPS 2016  </a:t>
            </a:r>
            <a:r>
              <a:rPr lang="en-GB" sz="800" b="1" i="1" dirty="0" smtClean="0">
                <a:solidFill>
                  <a:srgbClr val="120742"/>
                </a:solidFill>
              </a:rPr>
              <a:t>*Signs </a:t>
            </a:r>
            <a:r>
              <a:rPr lang="en-GB" sz="800" b="1" i="1" dirty="0">
                <a:solidFill>
                  <a:srgbClr val="120742"/>
                </a:solidFill>
              </a:rPr>
              <a:t>indicate where a figure is less than 1%</a:t>
            </a:r>
          </a:p>
          <a:p>
            <a:pPr marL="0" indent="0">
              <a:buFont typeface="Arial"/>
              <a:buNone/>
            </a:pPr>
            <a:endParaRPr lang="en-GB" sz="800" dirty="0">
              <a:solidFill>
                <a:srgbClr val="120742"/>
              </a:solidFill>
            </a:endParaRPr>
          </a:p>
        </p:txBody>
      </p:sp>
    </p:spTree>
    <p:extLst>
      <p:ext uri="{BB962C8B-B14F-4D97-AF65-F5344CB8AC3E}">
        <p14:creationId xmlns:p14="http://schemas.microsoft.com/office/powerpoint/2010/main" val="25332970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745" y="822468"/>
            <a:ext cx="9144000" cy="558801"/>
          </a:xfrm>
        </p:spPr>
        <p:txBody>
          <a:bodyPr/>
          <a:lstStyle/>
          <a:p>
            <a:r>
              <a:rPr lang="en-GB" sz="2100" dirty="0" smtClean="0"/>
              <a:t>What is the extent of inter-regional travel for ‘day trippers’?</a:t>
            </a:r>
            <a:endParaRPr lang="en-GB" sz="2100" dirty="0"/>
          </a:p>
        </p:txBody>
      </p:sp>
      <p:graphicFrame>
        <p:nvGraphicFramePr>
          <p:cNvPr id="6" name="Table Placeholder 5"/>
          <p:cNvGraphicFramePr>
            <a:graphicFrameLocks noGrp="1"/>
          </p:cNvGraphicFramePr>
          <p:nvPr>
            <p:ph type="tbl" sz="quarter" idx="10"/>
            <p:extLst>
              <p:ext uri="{D42A27DB-BD31-4B8C-83A1-F6EECF244321}">
                <p14:modId xmlns:p14="http://schemas.microsoft.com/office/powerpoint/2010/main" val="3261454491"/>
              </p:ext>
            </p:extLst>
          </p:nvPr>
        </p:nvGraphicFramePr>
        <p:xfrm>
          <a:off x="291006" y="1485467"/>
          <a:ext cx="8756478" cy="2640931"/>
        </p:xfrm>
        <a:graphic>
          <a:graphicData uri="http://schemas.openxmlformats.org/drawingml/2006/table">
            <a:tbl>
              <a:tblPr firstRow="1" bandRow="1">
                <a:tableStyleId>{5C22544A-7EE6-4342-B048-85BDC9FD1C3A}</a:tableStyleId>
              </a:tblPr>
              <a:tblGrid>
                <a:gridCol w="620309"/>
                <a:gridCol w="334893"/>
                <a:gridCol w="318686"/>
                <a:gridCol w="325330"/>
                <a:gridCol w="325330"/>
                <a:gridCol w="325330"/>
                <a:gridCol w="325330"/>
                <a:gridCol w="325330"/>
                <a:gridCol w="325330"/>
                <a:gridCol w="325330"/>
                <a:gridCol w="325330"/>
                <a:gridCol w="325330"/>
                <a:gridCol w="325330"/>
                <a:gridCol w="325330"/>
                <a:gridCol w="325330"/>
                <a:gridCol w="325330"/>
                <a:gridCol w="325330"/>
                <a:gridCol w="325330"/>
                <a:gridCol w="325330"/>
                <a:gridCol w="325330"/>
                <a:gridCol w="325330"/>
                <a:gridCol w="325330"/>
                <a:gridCol w="325330"/>
                <a:gridCol w="325330"/>
                <a:gridCol w="325330"/>
                <a:gridCol w="325330"/>
              </a:tblGrid>
              <a:tr h="452887">
                <a:tc gridSpan="2">
                  <a:txBody>
                    <a:bodyPr/>
                    <a:lstStyle/>
                    <a:p>
                      <a:r>
                        <a:rPr lang="en-GB" sz="1000" dirty="0" smtClean="0"/>
                        <a:t>All Day Trippers</a:t>
                      </a:r>
                      <a:br>
                        <a:rPr lang="en-GB" sz="1000" dirty="0" smtClean="0"/>
                      </a:br>
                      <a:r>
                        <a:rPr lang="en-GB" sz="1000" dirty="0" smtClean="0"/>
                        <a:t>(000s)-</a:t>
                      </a:r>
                      <a:endParaRPr lang="en-GB" sz="1000" dirty="0"/>
                    </a:p>
                  </a:txBody>
                  <a:tcPr marL="36000" marR="36000"/>
                </a:tc>
                <a:tc hMerge="1">
                  <a:txBody>
                    <a:bodyPr/>
                    <a:lstStyle/>
                    <a:p>
                      <a:endParaRPr lang="en-GB"/>
                    </a:p>
                  </a:txBody>
                  <a:tcPr/>
                </a:tc>
                <a:tc gridSpan="2">
                  <a:txBody>
                    <a:bodyPr/>
                    <a:lstStyle/>
                    <a:p>
                      <a:pPr algn="ctr"/>
                      <a:r>
                        <a:rPr lang="en-GB" sz="1000" i="0" dirty="0" smtClean="0"/>
                        <a:t>London</a:t>
                      </a:r>
                      <a:endParaRPr lang="en-GB" sz="1000" i="0" dirty="0"/>
                    </a:p>
                  </a:txBody>
                  <a:tcPr marL="36000" marR="36000">
                    <a:lnR w="12700" cap="flat" cmpd="sng" algn="ctr">
                      <a:solidFill>
                        <a:schemeClr val="bg1"/>
                      </a:solidFill>
                      <a:prstDash val="solid"/>
                      <a:round/>
                      <a:headEnd type="none" w="med" len="med"/>
                      <a:tailEnd type="none" w="med" len="med"/>
                    </a:lnR>
                  </a:tcPr>
                </a:tc>
                <a:tc hMerge="1">
                  <a:txBody>
                    <a:bodyPr/>
                    <a:lstStyle/>
                    <a:p>
                      <a:endParaRPr lang="en-GB"/>
                    </a:p>
                  </a:txBody>
                  <a:tcPr/>
                </a:tc>
                <a:tc gridSpan="2">
                  <a:txBody>
                    <a:bodyPr/>
                    <a:lstStyle/>
                    <a:p>
                      <a:pPr algn="ctr"/>
                      <a:r>
                        <a:rPr lang="en-GB" sz="1000" i="0" dirty="0" smtClean="0"/>
                        <a:t>South East</a:t>
                      </a:r>
                      <a:endParaRPr lang="en-GB" sz="1000" i="0" dirty="0"/>
                    </a:p>
                  </a:txBody>
                  <a:tcPr marL="36000" marR="36000">
                    <a:lnL w="12700" cap="flat" cmpd="sng" algn="ctr">
                      <a:solidFill>
                        <a:schemeClr val="bg1"/>
                      </a:solidFill>
                      <a:prstDash val="solid"/>
                      <a:round/>
                      <a:headEnd type="none" w="med" len="med"/>
                      <a:tailEnd type="none" w="med" len="med"/>
                    </a:lnL>
                  </a:tcPr>
                </a:tc>
                <a:tc hMerge="1">
                  <a:txBody>
                    <a:bodyPr/>
                    <a:lstStyle/>
                    <a:p>
                      <a:pPr algn="ctr"/>
                      <a:endParaRPr lang="en-GB" sz="1000" i="0" dirty="0"/>
                    </a:p>
                  </a:txBody>
                  <a:tcPr/>
                </a:tc>
                <a:tc gridSpan="2">
                  <a:txBody>
                    <a:bodyPr/>
                    <a:lstStyle/>
                    <a:p>
                      <a:pPr algn="ctr"/>
                      <a:r>
                        <a:rPr lang="en-GB" sz="1000" i="0" dirty="0" smtClean="0"/>
                        <a:t>South West</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North West</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East</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West Midlands</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Yorkshire</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East Midlands</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North East</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Scotland</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Wales</a:t>
                      </a:r>
                      <a:endParaRPr lang="en-GB" sz="1000" i="0" dirty="0"/>
                    </a:p>
                  </a:txBody>
                  <a:tcPr marL="36000" marR="36000"/>
                </a:tc>
                <a:tc hMerge="1">
                  <a:txBody>
                    <a:bodyPr/>
                    <a:lstStyle/>
                    <a:p>
                      <a:pPr algn="ctr"/>
                      <a:endParaRPr lang="en-GB" sz="1000" i="0" dirty="0"/>
                    </a:p>
                  </a:txBody>
                  <a:tcPr/>
                </a:tc>
                <a:tc gridSpan="2">
                  <a:txBody>
                    <a:bodyPr/>
                    <a:lstStyle/>
                    <a:p>
                      <a:pPr algn="ctr"/>
                      <a:r>
                        <a:rPr lang="en-GB" sz="1000" i="0" dirty="0" smtClean="0"/>
                        <a:t>Other UK</a:t>
                      </a:r>
                      <a:endParaRPr lang="en-GB" sz="1000" i="0" dirty="0"/>
                    </a:p>
                  </a:txBody>
                  <a:tcPr marL="36000" marR="36000"/>
                </a:tc>
                <a:tc hMerge="1">
                  <a:txBody>
                    <a:bodyPr/>
                    <a:lstStyle/>
                    <a:p>
                      <a:pPr algn="ctr"/>
                      <a:endParaRPr lang="en-GB" sz="1000" i="0" dirty="0"/>
                    </a:p>
                  </a:txBody>
                  <a:tcPr/>
                </a:tc>
              </a:tr>
              <a:tr h="173266">
                <a:tc>
                  <a:txBody>
                    <a:bodyPr/>
                    <a:lstStyle/>
                    <a:p>
                      <a:pPr marL="0" indent="0" algn="l" fontAlgn="b">
                        <a:buNone/>
                      </a:pPr>
                      <a:r>
                        <a:rPr lang="en-GB" sz="1000" b="1" i="0" u="none" strike="noStrike" dirty="0" smtClean="0">
                          <a:solidFill>
                            <a:srgbClr val="120742"/>
                          </a:solidFill>
                          <a:effectLst/>
                          <a:latin typeface="Calibri"/>
                        </a:rPr>
                        <a:t> London</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0" u="none" strike="noStrike" dirty="0" smtClean="0">
                          <a:solidFill>
                            <a:srgbClr val="120742"/>
                          </a:solidFill>
                          <a:effectLst/>
                          <a:latin typeface="Calibri"/>
                        </a:rPr>
                        <a:t>452</a:t>
                      </a:r>
                      <a:endParaRPr lang="en-GB" sz="1000" b="1" i="0"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1" dirty="0" smtClean="0">
                          <a:solidFill>
                            <a:srgbClr val="FF0000"/>
                          </a:solidFill>
                        </a:rPr>
                        <a:t>NA</a:t>
                      </a:r>
                      <a:endParaRPr lang="en-GB" sz="900" b="1" dirty="0">
                        <a:solidFill>
                          <a:srgbClr val="FF0000"/>
                        </a:solidFill>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1" i="1" dirty="0" smtClean="0">
                          <a:solidFill>
                            <a:srgbClr val="FF0000"/>
                          </a:solidFill>
                        </a:rPr>
                        <a:t>NA</a:t>
                      </a:r>
                      <a:endParaRPr lang="en-GB" sz="900" b="1" i="1" dirty="0">
                        <a:solidFill>
                          <a:srgbClr val="FF0000"/>
                        </a:solidFill>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289</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64%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49</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9</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74</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16%</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17</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4</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7</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2</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3266">
                <a:tc>
                  <a:txBody>
                    <a:bodyPr/>
                    <a:lstStyle/>
                    <a:p>
                      <a:pPr marL="0" indent="0" algn="l" fontAlgn="b">
                        <a:buNone/>
                      </a:pPr>
                      <a:r>
                        <a:rPr lang="en-GB" sz="1000" b="1" i="0" u="none" strike="noStrike" dirty="0" smtClean="0">
                          <a:solidFill>
                            <a:srgbClr val="120742"/>
                          </a:solidFill>
                          <a:effectLst/>
                          <a:latin typeface="Calibri"/>
                        </a:rPr>
                        <a:t> South East</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0" u="none" strike="noStrike" dirty="0" smtClean="0">
                          <a:solidFill>
                            <a:srgbClr val="120742"/>
                          </a:solidFill>
                          <a:effectLst/>
                          <a:latin typeface="Calibri"/>
                        </a:rPr>
                        <a:t>1,157</a:t>
                      </a:r>
                      <a:endParaRPr lang="en-GB" sz="1000" b="1" i="0"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706</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61%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1" dirty="0" smtClean="0">
                          <a:solidFill>
                            <a:srgbClr val="FF0000"/>
                          </a:solidFill>
                        </a:rPr>
                        <a:t>312</a:t>
                      </a:r>
                      <a:endParaRPr lang="en-GB" sz="900" b="1" dirty="0">
                        <a:solidFill>
                          <a:srgbClr val="FF0000"/>
                        </a:solidFill>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1" i="1" dirty="0" smtClean="0">
                          <a:solidFill>
                            <a:srgbClr val="FF0000"/>
                          </a:solidFill>
                        </a:rPr>
                        <a:t>27%</a:t>
                      </a:r>
                      <a:endParaRPr lang="en-GB" sz="900" b="1" i="1" dirty="0">
                        <a:solidFill>
                          <a:srgbClr val="FF0000"/>
                        </a:solidFill>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81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7%</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5</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5</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3266">
                <a:tc>
                  <a:txBody>
                    <a:bodyPr/>
                    <a:lstStyle/>
                    <a:p>
                      <a:pPr marL="0" indent="0" algn="l" fontAlgn="b">
                        <a:buNone/>
                      </a:pPr>
                      <a:r>
                        <a:rPr lang="en-GB" sz="1000" b="1" i="0" u="none" strike="noStrike" dirty="0" smtClean="0">
                          <a:solidFill>
                            <a:srgbClr val="120742"/>
                          </a:solidFill>
                          <a:effectLst/>
                          <a:latin typeface="Calibri"/>
                        </a:rPr>
                        <a:t> South</a:t>
                      </a:r>
                      <a:r>
                        <a:rPr lang="en-GB" sz="1000" b="1" i="0" u="none" strike="noStrike" baseline="0" dirty="0" smtClean="0">
                          <a:solidFill>
                            <a:srgbClr val="120742"/>
                          </a:solidFill>
                          <a:effectLst/>
                          <a:latin typeface="Calibri"/>
                        </a:rPr>
                        <a:t> West</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0" u="none" strike="noStrike" dirty="0" smtClean="0">
                          <a:solidFill>
                            <a:srgbClr val="120742"/>
                          </a:solidFill>
                          <a:effectLst/>
                          <a:latin typeface="Calibri"/>
                        </a:rPr>
                        <a:t>590</a:t>
                      </a:r>
                      <a:endParaRPr lang="en-GB" sz="1000" b="1" i="0"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236</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77</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13%</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1" dirty="0" smtClean="0">
                          <a:solidFill>
                            <a:srgbClr val="FF0000"/>
                          </a:solidFill>
                        </a:rPr>
                        <a:t>236</a:t>
                      </a:r>
                      <a:endParaRPr lang="en-GB" sz="900" b="1" dirty="0">
                        <a:solidFill>
                          <a:srgbClr val="FF0000"/>
                        </a:solidFill>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1" i="1" dirty="0" smtClean="0">
                          <a:solidFill>
                            <a:srgbClr val="FF0000"/>
                          </a:solidFill>
                        </a:rPr>
                        <a:t>40%</a:t>
                      </a:r>
                      <a:endParaRPr lang="en-GB" sz="900" b="1" i="1" dirty="0">
                        <a:solidFill>
                          <a:srgbClr val="FF0000"/>
                        </a:solidFill>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6</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6</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6</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17</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3%</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1</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3266">
                <a:tc>
                  <a:txBody>
                    <a:bodyPr/>
                    <a:lstStyle/>
                    <a:p>
                      <a:pPr marL="0" algn="l" defTabSz="457200" rtl="0" eaLnBrk="1" fontAlgn="b" latinLnBrk="0" hangingPunct="1"/>
                      <a:r>
                        <a:rPr lang="en-GB" sz="1000" b="1" i="0" u="none" strike="noStrike" kern="1200" dirty="0" smtClean="0">
                          <a:solidFill>
                            <a:srgbClr val="120742"/>
                          </a:solidFill>
                          <a:effectLst/>
                          <a:latin typeface="+mn-lt"/>
                          <a:ea typeface="+mn-ea"/>
                          <a:cs typeface="+mn-cs"/>
                        </a:rPr>
                        <a:t> North</a:t>
                      </a:r>
                      <a:r>
                        <a:rPr lang="en-GB" sz="1000" b="1" i="0" u="none" strike="noStrike" kern="1200" baseline="0" dirty="0" smtClean="0">
                          <a:solidFill>
                            <a:srgbClr val="120742"/>
                          </a:solidFill>
                          <a:effectLst/>
                          <a:latin typeface="+mn-lt"/>
                          <a:ea typeface="+mn-ea"/>
                          <a:cs typeface="+mn-cs"/>
                        </a:rPr>
                        <a:t> West</a:t>
                      </a:r>
                      <a:endParaRPr lang="en-GB" sz="1000" b="1" i="0" u="none" strike="noStrike" kern="1200" dirty="0" smtClean="0">
                        <a:solidFill>
                          <a:srgbClr val="120742"/>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rgbClr val="120742"/>
                          </a:solidFill>
                          <a:effectLst/>
                          <a:latin typeface="+mn-lt"/>
                          <a:ea typeface="+mn-ea"/>
                          <a:cs typeface="+mn-cs"/>
                        </a:rPr>
                        <a:t>164</a:t>
                      </a: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20</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1" dirty="0" smtClean="0">
                          <a:solidFill>
                            <a:srgbClr val="FF0000"/>
                          </a:solidFill>
                        </a:rPr>
                        <a:t>105</a:t>
                      </a:r>
                      <a:endParaRPr lang="en-GB" sz="900" b="1" dirty="0">
                        <a:solidFill>
                          <a:srgbClr val="FF0000"/>
                        </a:solidFill>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1" i="1" dirty="0" smtClean="0">
                          <a:solidFill>
                            <a:srgbClr val="FF0000"/>
                          </a:solidFill>
                        </a:rPr>
                        <a:t>64%</a:t>
                      </a:r>
                      <a:endParaRPr lang="en-GB" sz="900" b="1" i="1" dirty="0">
                        <a:solidFill>
                          <a:srgbClr val="FF0000"/>
                        </a:solidFill>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7</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7</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12</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7%</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3266">
                <a:tc>
                  <a:txBody>
                    <a:bodyPr/>
                    <a:lstStyle/>
                    <a:p>
                      <a:pPr marL="0" indent="0" algn="l" fontAlgn="b">
                        <a:buNone/>
                      </a:pPr>
                      <a:r>
                        <a:rPr lang="en-GB" sz="1000" b="1" i="0" u="none" strike="noStrike" dirty="0" smtClean="0">
                          <a:solidFill>
                            <a:srgbClr val="120742"/>
                          </a:solidFill>
                          <a:effectLst/>
                          <a:latin typeface="Calibri"/>
                        </a:rPr>
                        <a:t> East</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0" u="none" strike="noStrike" dirty="0" smtClean="0">
                          <a:solidFill>
                            <a:srgbClr val="120742"/>
                          </a:solidFill>
                          <a:effectLst/>
                          <a:latin typeface="Calibri"/>
                        </a:rPr>
                        <a:t>357</a:t>
                      </a:r>
                      <a:endParaRPr lang="en-GB" sz="1000" b="1" i="0"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278</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78%</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6%</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7</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1" dirty="0" smtClean="0">
                          <a:solidFill>
                            <a:srgbClr val="FF0000"/>
                          </a:solidFill>
                        </a:rPr>
                        <a:t>39</a:t>
                      </a:r>
                      <a:endParaRPr lang="en-GB" sz="900" b="1" dirty="0">
                        <a:solidFill>
                          <a:srgbClr val="FF0000"/>
                        </a:solidFill>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1" i="1" dirty="0" smtClean="0">
                          <a:solidFill>
                            <a:srgbClr val="FF0000"/>
                          </a:solidFill>
                        </a:rPr>
                        <a:t>11%</a:t>
                      </a:r>
                      <a:endParaRPr lang="en-GB" sz="900" b="1" i="1" dirty="0">
                        <a:solidFill>
                          <a:srgbClr val="FF0000"/>
                        </a:solidFill>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7</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1</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3266">
                <a:tc>
                  <a:txBody>
                    <a:bodyPr/>
                    <a:lstStyle/>
                    <a:p>
                      <a:pPr marL="0" algn="l" defTabSz="457200" rtl="0" eaLnBrk="1" fontAlgn="b" latinLnBrk="0" hangingPunct="1"/>
                      <a:r>
                        <a:rPr lang="en-GB" sz="1000" b="1" i="0" u="none" strike="noStrike" kern="1200" dirty="0" smtClean="0">
                          <a:solidFill>
                            <a:schemeClr val="dk1"/>
                          </a:solidFill>
                          <a:effectLst/>
                          <a:latin typeface="+mn-lt"/>
                          <a:ea typeface="+mn-ea"/>
                          <a:cs typeface="+mn-cs"/>
                        </a:rPr>
                        <a:t> West Mids</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157</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46</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29%</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20</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13%</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16</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1" dirty="0" smtClean="0">
                          <a:solidFill>
                            <a:srgbClr val="FF0000"/>
                          </a:solidFill>
                        </a:rPr>
                        <a:t>58</a:t>
                      </a:r>
                      <a:endParaRPr lang="en-GB" sz="900" b="1" dirty="0">
                        <a:solidFill>
                          <a:srgbClr val="FF0000"/>
                        </a:solidFill>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1" i="1" dirty="0" smtClean="0">
                          <a:solidFill>
                            <a:srgbClr val="FF0000"/>
                          </a:solidFill>
                        </a:rPr>
                        <a:t>37%</a:t>
                      </a:r>
                      <a:endParaRPr lang="en-GB" sz="900" b="1" i="1" dirty="0">
                        <a:solidFill>
                          <a:srgbClr val="FF0000"/>
                        </a:solidFill>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5</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3%</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3266">
                <a:tc>
                  <a:txBody>
                    <a:bodyPr/>
                    <a:lstStyle/>
                    <a:p>
                      <a:pPr marL="0" indent="0" algn="l" fontAlgn="b">
                        <a:buNone/>
                      </a:pPr>
                      <a:r>
                        <a:rPr lang="en-GB" sz="1000" b="1" i="0" u="none" strike="noStrike" dirty="0" smtClean="0">
                          <a:solidFill>
                            <a:srgbClr val="120742"/>
                          </a:solidFill>
                          <a:effectLst/>
                          <a:latin typeface="Calibri"/>
                        </a:rPr>
                        <a:t> Yorkshire</a:t>
                      </a:r>
                      <a:endParaRPr lang="en-GB" sz="1000" b="1" i="0" u="none" strike="noStrike" dirty="0">
                        <a:solidFill>
                          <a:srgbClr val="120742"/>
                        </a:solidFill>
                        <a:effectLst/>
                        <a:latin typeface="Calibri"/>
                      </a:endParaRPr>
                    </a:p>
                  </a:txBody>
                  <a:tcPr marL="9525" marR="9525" marT="9525" marB="0" anchor="b"/>
                </a:tc>
                <a:tc>
                  <a:txBody>
                    <a:bodyPr/>
                    <a:lstStyle/>
                    <a:p>
                      <a:pPr marL="0" indent="0" algn="ctr" fontAlgn="b">
                        <a:buNone/>
                      </a:pPr>
                      <a:r>
                        <a:rPr lang="en-GB" sz="1000" b="1" i="0" u="none" strike="noStrike" dirty="0" smtClean="0">
                          <a:solidFill>
                            <a:srgbClr val="120742"/>
                          </a:solidFill>
                          <a:effectLst/>
                          <a:latin typeface="Calibri"/>
                        </a:rPr>
                        <a:t>106</a:t>
                      </a:r>
                      <a:endParaRPr lang="en-GB" sz="1000" b="1" i="0" u="none" strike="noStrike" dirty="0">
                        <a:solidFill>
                          <a:srgbClr val="120742"/>
                        </a:solidFill>
                        <a:effectLst/>
                        <a:latin typeface="Calibri"/>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3%</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24</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23%</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1" dirty="0" smtClean="0">
                          <a:solidFill>
                            <a:srgbClr val="FF0000"/>
                          </a:solidFill>
                        </a:rPr>
                        <a:t>49</a:t>
                      </a:r>
                      <a:endParaRPr lang="en-GB" sz="900" b="1" dirty="0">
                        <a:solidFill>
                          <a:srgbClr val="FF0000"/>
                        </a:solidFill>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1" i="1" dirty="0" smtClean="0">
                          <a:solidFill>
                            <a:srgbClr val="FF0000"/>
                          </a:solidFill>
                        </a:rPr>
                        <a:t>46%</a:t>
                      </a:r>
                      <a:endParaRPr lang="en-GB" sz="900" b="1" i="1" dirty="0">
                        <a:solidFill>
                          <a:srgbClr val="FF0000"/>
                        </a:solidFill>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6</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6%</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8</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8%</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3266">
                <a:tc>
                  <a:txBody>
                    <a:bodyPr/>
                    <a:lstStyle/>
                    <a:p>
                      <a:pPr marL="0" algn="l" defTabSz="457200" rtl="0" eaLnBrk="1" fontAlgn="b" latinLnBrk="0" hangingPunct="1"/>
                      <a:r>
                        <a:rPr lang="en-GB" sz="1000" b="1" i="0" u="none" strike="noStrike" kern="1200" dirty="0" smtClean="0">
                          <a:solidFill>
                            <a:srgbClr val="120742"/>
                          </a:solidFill>
                          <a:effectLst/>
                          <a:latin typeface="+mn-lt"/>
                          <a:ea typeface="+mn-ea"/>
                          <a:cs typeface="+mn-cs"/>
                        </a:rPr>
                        <a:t> East</a:t>
                      </a:r>
                      <a:r>
                        <a:rPr lang="en-GB" sz="1000" b="1" i="0" u="none" strike="noStrike" kern="1200" baseline="0" dirty="0" smtClean="0">
                          <a:solidFill>
                            <a:srgbClr val="120742"/>
                          </a:solidFill>
                          <a:effectLst/>
                          <a:latin typeface="+mn-lt"/>
                          <a:ea typeface="+mn-ea"/>
                          <a:cs typeface="+mn-cs"/>
                        </a:rPr>
                        <a:t> Mids</a:t>
                      </a:r>
                      <a:endParaRPr lang="en-GB" sz="1000" b="1" i="0" u="none" strike="noStrike" kern="1200" dirty="0">
                        <a:solidFill>
                          <a:srgbClr val="120742"/>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rgbClr val="120742"/>
                          </a:solidFill>
                          <a:effectLst/>
                          <a:latin typeface="+mn-lt"/>
                          <a:ea typeface="+mn-ea"/>
                          <a:cs typeface="+mn-cs"/>
                        </a:rPr>
                        <a:t>63</a:t>
                      </a:r>
                      <a:endParaRPr lang="en-GB" sz="1000" b="1"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20</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32%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6</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10%</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9</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1" dirty="0" smtClean="0">
                          <a:solidFill>
                            <a:srgbClr val="FF0000"/>
                          </a:solidFill>
                        </a:rPr>
                        <a:t>18</a:t>
                      </a:r>
                      <a:endParaRPr lang="en-GB" sz="900" b="1" dirty="0">
                        <a:solidFill>
                          <a:srgbClr val="FF0000"/>
                        </a:solidFill>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1" i="1" dirty="0" smtClean="0">
                          <a:solidFill>
                            <a:srgbClr val="FF0000"/>
                          </a:solidFill>
                        </a:rPr>
                        <a:t>29%</a:t>
                      </a:r>
                      <a:endParaRPr lang="en-GB" sz="900" b="1" i="1" dirty="0">
                        <a:solidFill>
                          <a:srgbClr val="FF0000"/>
                        </a:solidFill>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3</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3266">
                <a:tc>
                  <a:txBody>
                    <a:bodyPr/>
                    <a:lstStyle/>
                    <a:p>
                      <a:pPr marL="0" algn="l" defTabSz="457200" rtl="0" eaLnBrk="1" fontAlgn="b" latinLnBrk="0" hangingPunct="1"/>
                      <a:r>
                        <a:rPr lang="en-GB" sz="1000" b="1" i="0" u="none" strike="noStrike" kern="1200" dirty="0" smtClean="0">
                          <a:solidFill>
                            <a:schemeClr val="dk1"/>
                          </a:solidFill>
                          <a:effectLst/>
                          <a:latin typeface="+mn-lt"/>
                          <a:ea typeface="+mn-ea"/>
                          <a:cs typeface="+mn-cs"/>
                        </a:rPr>
                        <a:t> North</a:t>
                      </a:r>
                      <a:r>
                        <a:rPr lang="en-GB" sz="1000" b="1" i="0" u="none" strike="noStrike" kern="1200" baseline="0" dirty="0" smtClean="0">
                          <a:solidFill>
                            <a:schemeClr val="dk1"/>
                          </a:solidFill>
                          <a:effectLst/>
                          <a:latin typeface="+mn-lt"/>
                          <a:ea typeface="+mn-ea"/>
                          <a:cs typeface="+mn-cs"/>
                        </a:rPr>
                        <a:t> East</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chemeClr val="dk1"/>
                          </a:solidFill>
                          <a:effectLst/>
                          <a:latin typeface="+mn-lt"/>
                          <a:ea typeface="+mn-ea"/>
                          <a:cs typeface="+mn-cs"/>
                        </a:rPr>
                        <a:t>44</a:t>
                      </a:r>
                      <a:endParaRPr lang="en-GB" sz="1000" b="1" i="0"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1" dirty="0" smtClean="0">
                          <a:solidFill>
                            <a:srgbClr val="FF0000"/>
                          </a:solidFill>
                        </a:rPr>
                        <a:t>22</a:t>
                      </a:r>
                      <a:endParaRPr lang="en-GB" sz="900" b="1" dirty="0">
                        <a:solidFill>
                          <a:srgbClr val="FF0000"/>
                        </a:solidFill>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1" i="1" dirty="0" smtClean="0">
                          <a:solidFill>
                            <a:srgbClr val="FF0000"/>
                          </a:solidFill>
                        </a:rPr>
                        <a:t>50%</a:t>
                      </a:r>
                      <a:endParaRPr lang="en-GB" sz="900" b="1" i="1" dirty="0">
                        <a:solidFill>
                          <a:srgbClr val="FF0000"/>
                        </a:solidFill>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17</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38%</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i="1" dirty="0" smtClean="0"/>
                        <a:t>-</a:t>
                      </a:r>
                      <a:endParaRPr lang="en-GB" sz="900" b="0" i="1"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tc>
              </a:tr>
              <a:tr h="173266">
                <a:tc>
                  <a:txBody>
                    <a:bodyPr/>
                    <a:lstStyle/>
                    <a:p>
                      <a:pPr marL="0" algn="l" defTabSz="457200" rtl="0" eaLnBrk="1" fontAlgn="b" latinLnBrk="0" hangingPunct="1"/>
                      <a:r>
                        <a:rPr lang="en-GB" sz="1000" b="1" i="0" u="none" strike="noStrike" kern="1200" dirty="0" smtClean="0">
                          <a:solidFill>
                            <a:schemeClr val="dk1"/>
                          </a:solidFill>
                          <a:effectLst/>
                          <a:latin typeface="+mn-lt"/>
                          <a:ea typeface="+mn-ea"/>
                          <a:cs typeface="+mn-cs"/>
                        </a:rPr>
                        <a:t> Scotland</a:t>
                      </a:r>
                      <a:endParaRPr lang="en-GB" sz="1000" b="1"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u="none" strike="noStrike" kern="1200" dirty="0" smtClean="0">
                          <a:solidFill>
                            <a:schemeClr val="dk1"/>
                          </a:solidFill>
                          <a:effectLst/>
                          <a:latin typeface="+mn-lt"/>
                          <a:ea typeface="+mn-ea"/>
                          <a:cs typeface="+mn-cs"/>
                        </a:rPr>
                        <a:t>444</a:t>
                      </a:r>
                      <a:endParaRPr lang="en-GB" sz="1000" b="1" u="none" strike="noStrike" kern="1200" dirty="0">
                        <a:solidFill>
                          <a:schemeClr val="dk1"/>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18</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4%</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4</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1" dirty="0" smtClean="0">
                          <a:solidFill>
                            <a:srgbClr val="FF0000"/>
                          </a:solidFill>
                        </a:rPr>
                        <a:t>414</a:t>
                      </a:r>
                      <a:endParaRPr lang="en-GB" sz="900" b="1" dirty="0">
                        <a:solidFill>
                          <a:srgbClr val="FF0000"/>
                        </a:solidFill>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1" i="1" dirty="0" smtClean="0">
                          <a:solidFill>
                            <a:srgbClr val="FF0000"/>
                          </a:solidFill>
                        </a:rPr>
                        <a:t>93%</a:t>
                      </a:r>
                      <a:endParaRPr lang="en-GB" sz="900" b="1" i="1" dirty="0">
                        <a:solidFill>
                          <a:srgbClr val="FF0000"/>
                        </a:solidFill>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1" i="1" dirty="0" smtClean="0">
                          <a:solidFill>
                            <a:schemeClr val="accent1"/>
                          </a:solidFill>
                        </a:rPr>
                        <a:t>*</a:t>
                      </a:r>
                      <a:endParaRPr lang="en-GB" sz="900" b="1" i="1" dirty="0">
                        <a:solidFill>
                          <a:schemeClr val="accent1"/>
                        </a:solidFill>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1" i="1" dirty="0" smtClean="0">
                          <a:solidFill>
                            <a:schemeClr val="accent1"/>
                          </a:solidFill>
                        </a:rPr>
                        <a:t>*%</a:t>
                      </a:r>
                      <a:endParaRPr lang="en-GB" sz="900" b="1" i="1" dirty="0">
                        <a:solidFill>
                          <a:schemeClr val="accent1"/>
                        </a:solidFill>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1" i="1" dirty="0" smtClean="0">
                          <a:solidFill>
                            <a:schemeClr val="accent1"/>
                          </a:solidFill>
                        </a:rPr>
                        <a:t>-</a:t>
                      </a:r>
                      <a:endParaRPr lang="en-GB" sz="900" b="1" i="1" dirty="0">
                        <a:solidFill>
                          <a:schemeClr val="accent1"/>
                        </a:solidFill>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1" i="1" dirty="0" smtClean="0">
                          <a:solidFill>
                            <a:schemeClr val="accent1"/>
                          </a:solidFill>
                        </a:rPr>
                        <a:t>-</a:t>
                      </a:r>
                      <a:endParaRPr lang="en-GB" sz="900" b="1" i="1" dirty="0">
                        <a:solidFill>
                          <a:schemeClr val="accent1"/>
                        </a:solidFill>
                      </a:endParaRPr>
                    </a:p>
                  </a:txBody>
                  <a:tcPr marL="9525" marR="9525" marT="9525" marB="0" anchor="b"/>
                </a:tc>
              </a:tr>
              <a:tr h="173266">
                <a:tc>
                  <a:txBody>
                    <a:bodyPr/>
                    <a:lstStyle/>
                    <a:p>
                      <a:pPr marL="0" algn="l" defTabSz="457200" rtl="0" eaLnBrk="1" fontAlgn="b" latinLnBrk="0" hangingPunct="1"/>
                      <a:r>
                        <a:rPr lang="en-GB" sz="1000" b="1" i="0" u="none" strike="noStrike" kern="1200" dirty="0" smtClean="0">
                          <a:solidFill>
                            <a:srgbClr val="120742"/>
                          </a:solidFill>
                          <a:effectLst/>
                          <a:latin typeface="+mn-lt"/>
                          <a:ea typeface="+mn-ea"/>
                          <a:cs typeface="+mn-cs"/>
                        </a:rPr>
                        <a:t> Wales</a:t>
                      </a:r>
                      <a:endParaRPr lang="en-GB" sz="1000" b="1" i="0" u="none" strike="noStrike" kern="1200" dirty="0">
                        <a:solidFill>
                          <a:srgbClr val="120742"/>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GB" sz="1000" b="1" i="0" u="none" strike="noStrike" kern="1200" dirty="0" smtClean="0">
                          <a:solidFill>
                            <a:srgbClr val="120742"/>
                          </a:solidFill>
                          <a:effectLst/>
                          <a:latin typeface="+mn-lt"/>
                          <a:ea typeface="+mn-ea"/>
                          <a:cs typeface="+mn-cs"/>
                        </a:rPr>
                        <a:t>159</a:t>
                      </a:r>
                      <a:endParaRPr lang="en-GB" sz="1000" b="1" i="0" u="none" strike="noStrike" kern="1200" dirty="0">
                        <a:solidFill>
                          <a:srgbClr val="120742"/>
                        </a:solidFill>
                        <a:effectLst/>
                        <a:latin typeface="+mn-lt"/>
                        <a:ea typeface="+mn-ea"/>
                        <a:cs typeface="+mn-cs"/>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24</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15%</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35</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14</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9%</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3</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2%</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0" dirty="0" smtClean="0"/>
                        <a:t>-</a:t>
                      </a:r>
                      <a:endParaRPr lang="en-GB" sz="900" b="0" dirty="0"/>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0" i="1" dirty="0" smtClean="0"/>
                        <a:t>-</a:t>
                      </a:r>
                      <a:endParaRPr lang="en-GB" sz="900" b="0" i="1" dirty="0"/>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1" dirty="0" smtClean="0">
                          <a:solidFill>
                            <a:schemeClr val="accent1"/>
                          </a:solidFill>
                        </a:rPr>
                        <a:t>-</a:t>
                      </a:r>
                      <a:endParaRPr lang="en-GB" sz="900" b="1" dirty="0">
                        <a:solidFill>
                          <a:schemeClr val="accent1"/>
                        </a:solidFill>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1" i="1" dirty="0" smtClean="0">
                          <a:solidFill>
                            <a:schemeClr val="accent1"/>
                          </a:solidFill>
                        </a:rPr>
                        <a:t>-</a:t>
                      </a:r>
                      <a:endParaRPr lang="en-GB" sz="900" b="1" i="1" dirty="0">
                        <a:solidFill>
                          <a:schemeClr val="accent1"/>
                        </a:solidFill>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1" i="0" dirty="0" smtClean="0">
                          <a:solidFill>
                            <a:srgbClr val="FF0000"/>
                          </a:solidFill>
                        </a:rPr>
                        <a:t>82</a:t>
                      </a:r>
                      <a:endParaRPr lang="en-GB" sz="900" b="1" i="0" dirty="0">
                        <a:solidFill>
                          <a:srgbClr val="FF0000"/>
                        </a:solidFill>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1" i="1" dirty="0" smtClean="0">
                          <a:solidFill>
                            <a:srgbClr val="FF0000"/>
                          </a:solidFill>
                        </a:rPr>
                        <a:t>52%</a:t>
                      </a:r>
                      <a:endParaRPr lang="en-GB" sz="900" b="1" i="1" dirty="0">
                        <a:solidFill>
                          <a:srgbClr val="FF0000"/>
                        </a:solidFill>
                      </a:endParaRPr>
                    </a:p>
                  </a:txBody>
                  <a:tcPr marL="9525" marR="9525" marT="9525" marB="0" anchor="b">
                    <a:lnR w="28575" cap="flat" cmpd="sng" algn="ctr">
                      <a:solidFill>
                        <a:schemeClr val="tx1"/>
                      </a:solidFill>
                      <a:prstDash val="solid"/>
                      <a:round/>
                      <a:headEnd type="none" w="med" len="med"/>
                      <a:tailEnd type="none" w="med" len="med"/>
                    </a:lnR>
                  </a:tcPr>
                </a:tc>
                <a:tc>
                  <a:txBody>
                    <a:bodyPr/>
                    <a:lstStyle/>
                    <a:p>
                      <a:pPr algn="ctr"/>
                      <a:r>
                        <a:rPr lang="en-GB" sz="900" b="1" i="1" dirty="0" smtClean="0">
                          <a:solidFill>
                            <a:schemeClr val="accent1"/>
                          </a:solidFill>
                        </a:rPr>
                        <a:t>-</a:t>
                      </a:r>
                      <a:endParaRPr lang="en-GB" sz="900" b="1" i="1" dirty="0">
                        <a:solidFill>
                          <a:schemeClr val="accent1"/>
                        </a:solidFill>
                      </a:endParaRPr>
                    </a:p>
                  </a:txBody>
                  <a:tcPr marL="9525" marR="9525" marT="9525" marB="0" anchor="b">
                    <a:lnL w="28575" cap="flat" cmpd="sng" algn="ctr">
                      <a:solidFill>
                        <a:schemeClr val="tx1"/>
                      </a:solidFill>
                      <a:prstDash val="solid"/>
                      <a:round/>
                      <a:headEnd type="none" w="med" len="med"/>
                      <a:tailEnd type="none" w="med" len="med"/>
                    </a:lnL>
                  </a:tcPr>
                </a:tc>
                <a:tc>
                  <a:txBody>
                    <a:bodyPr/>
                    <a:lstStyle/>
                    <a:p>
                      <a:pPr algn="ctr"/>
                      <a:r>
                        <a:rPr lang="en-GB" sz="900" b="1" i="1" dirty="0" smtClean="0">
                          <a:solidFill>
                            <a:schemeClr val="accent1"/>
                          </a:solidFill>
                        </a:rPr>
                        <a:t>-</a:t>
                      </a:r>
                      <a:endParaRPr lang="en-GB" sz="900" b="1" i="1" dirty="0">
                        <a:solidFill>
                          <a:schemeClr val="accent1"/>
                        </a:solidFill>
                      </a:endParaRPr>
                    </a:p>
                  </a:txBody>
                  <a:tcPr marL="9525" marR="9525" marT="9525" marB="0" anchor="b"/>
                </a:tc>
              </a:tr>
            </a:tbl>
          </a:graphicData>
        </a:graphic>
      </p:graphicFrame>
      <p:sp>
        <p:nvSpPr>
          <p:cNvPr id="11" name="Text Placeholder 6"/>
          <p:cNvSpPr>
            <a:spLocks noGrp="1"/>
          </p:cNvSpPr>
          <p:nvPr>
            <p:ph type="body" sz="quarter" idx="13"/>
          </p:nvPr>
        </p:nvSpPr>
        <p:spPr>
          <a:xfrm>
            <a:off x="685796" y="6533481"/>
            <a:ext cx="2440301" cy="274638"/>
          </a:xfrm>
        </p:spPr>
        <p:txBody>
          <a:bodyPr/>
          <a:lstStyle/>
          <a:p>
            <a:r>
              <a:rPr lang="en-GB" sz="1000" dirty="0" smtClean="0"/>
              <a:t>Day trip destinations</a:t>
            </a:r>
            <a:endParaRPr lang="en-GB" sz="1000" dirty="0"/>
          </a:p>
        </p:txBody>
      </p:sp>
      <p:sp>
        <p:nvSpPr>
          <p:cNvPr id="9" name="Text Placeholder 5"/>
          <p:cNvSpPr txBox="1">
            <a:spLocks/>
          </p:cNvSpPr>
          <p:nvPr/>
        </p:nvSpPr>
        <p:spPr>
          <a:xfrm>
            <a:off x="378824" y="4209141"/>
            <a:ext cx="8424992" cy="1686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rPr>
              <a:t>The above chart illustrates, for each region visited on a day trip, how many and what proportion of these ‘day trippers’ originate from (are staying overnight in) either that same region – highlighted in red – or from another region.</a:t>
            </a:r>
          </a:p>
          <a:p>
            <a:pPr marL="0" indent="0" algn="just">
              <a:buFont typeface="Arial"/>
              <a:buNone/>
            </a:pPr>
            <a:r>
              <a:rPr lang="en-GB" sz="1300" dirty="0" smtClean="0">
                <a:solidFill>
                  <a:srgbClr val="120742"/>
                </a:solidFill>
              </a:rPr>
              <a:t>For example, of the 1,157k day trippers to the South East, 706k (61%) were staying in London, and 27% (312) were staying in a different destination in the South East.</a:t>
            </a:r>
          </a:p>
          <a:p>
            <a:pPr marL="0" indent="0" algn="just">
              <a:buFont typeface="Arial"/>
              <a:buNone/>
            </a:pPr>
            <a:r>
              <a:rPr lang="en-GB" sz="1300" dirty="0" smtClean="0">
                <a:solidFill>
                  <a:srgbClr val="120742"/>
                </a:solidFill>
              </a:rPr>
              <a:t>Scotland generates the highest proportion of intra-regional travel, 93% (414k) of its day trippers made up of people staying overnight within the region.  The East of England generates the lowest proportion of intra-regional trips, 11% if its day trippers staying overnight in the region, the majority (78%) staying in London.</a:t>
            </a:r>
          </a:p>
          <a:p>
            <a:pPr marL="0" indent="0" algn="just">
              <a:buFont typeface="Arial"/>
              <a:buNone/>
            </a:pPr>
            <a:endParaRPr lang="en-GB" sz="1300" b="1" i="1" dirty="0">
              <a:solidFill>
                <a:srgbClr val="120742"/>
              </a:solidFill>
            </a:endParaRPr>
          </a:p>
          <a:p>
            <a:pPr marL="0" indent="0" algn="just">
              <a:buFont typeface="Arial"/>
              <a:buNone/>
            </a:pPr>
            <a:r>
              <a:rPr lang="en-GB" sz="1050" b="1" i="1" dirty="0" smtClean="0">
                <a:solidFill>
                  <a:srgbClr val="120742"/>
                </a:solidFill>
              </a:rPr>
              <a:t>See </a:t>
            </a:r>
            <a:r>
              <a:rPr lang="en-GB" sz="1050" b="1" i="1" dirty="0">
                <a:solidFill>
                  <a:srgbClr val="120742"/>
                </a:solidFill>
              </a:rPr>
              <a:t>the note on Slide </a:t>
            </a:r>
            <a:r>
              <a:rPr lang="en-GB" sz="1050" b="1" i="1" dirty="0" smtClean="0">
                <a:solidFill>
                  <a:srgbClr val="120742"/>
                </a:solidFill>
              </a:rPr>
              <a:t>44 regarding </a:t>
            </a:r>
            <a:r>
              <a:rPr lang="en-GB" sz="1050" b="1" i="1" dirty="0">
                <a:solidFill>
                  <a:srgbClr val="120742"/>
                </a:solidFill>
              </a:rPr>
              <a:t>extrapolation of volume figures using data based only on those staying overnight in a single region.</a:t>
            </a:r>
          </a:p>
        </p:txBody>
      </p:sp>
      <p:sp>
        <p:nvSpPr>
          <p:cNvPr id="10" name="Text Placeholder 5"/>
          <p:cNvSpPr txBox="1">
            <a:spLocks/>
          </p:cNvSpPr>
          <p:nvPr/>
        </p:nvSpPr>
        <p:spPr>
          <a:xfrm>
            <a:off x="326121" y="1291560"/>
            <a:ext cx="4265196" cy="19390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  </a:t>
            </a:r>
            <a:r>
              <a:rPr lang="en-GB" sz="800" b="1" i="1" dirty="0" smtClean="0">
                <a:solidFill>
                  <a:srgbClr val="120742"/>
                </a:solidFill>
              </a:rPr>
              <a:t>*Signs </a:t>
            </a:r>
            <a:r>
              <a:rPr lang="en-GB" sz="800" b="1" i="1" dirty="0">
                <a:solidFill>
                  <a:srgbClr val="120742"/>
                </a:solidFill>
              </a:rPr>
              <a:t>indicate where a figure is less than 1%</a:t>
            </a:r>
          </a:p>
          <a:p>
            <a:pPr marL="0" indent="0">
              <a:buFont typeface="Arial"/>
              <a:buNone/>
            </a:pPr>
            <a:endParaRPr lang="en-GB" sz="800" dirty="0">
              <a:solidFill>
                <a:srgbClr val="120742"/>
              </a:solidFill>
            </a:endParaRPr>
          </a:p>
        </p:txBody>
      </p:sp>
    </p:spTree>
    <p:extLst>
      <p:ext uri="{BB962C8B-B14F-4D97-AF65-F5344CB8AC3E}">
        <p14:creationId xmlns:p14="http://schemas.microsoft.com/office/powerpoint/2010/main" val="16523095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GB" dirty="0"/>
              <a:t>What is the profile of those taking day trips to each destination?</a:t>
            </a:r>
          </a:p>
          <a:p>
            <a:r>
              <a:rPr lang="en-GB" sz="1600" dirty="0"/>
              <a:t>Data taken from 2016 International Passenger Survey (IPS)</a:t>
            </a:r>
          </a:p>
          <a:p>
            <a:endParaRPr lang="en-GB" dirty="0"/>
          </a:p>
          <a:p>
            <a:endParaRPr lang="en-GB" dirty="0"/>
          </a:p>
        </p:txBody>
      </p:sp>
    </p:spTree>
    <p:extLst>
      <p:ext uri="{BB962C8B-B14F-4D97-AF65-F5344CB8AC3E}">
        <p14:creationId xmlns:p14="http://schemas.microsoft.com/office/powerpoint/2010/main" val="38449765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16" y="738017"/>
            <a:ext cx="8813799" cy="558801"/>
          </a:xfrm>
        </p:spPr>
        <p:txBody>
          <a:bodyPr/>
          <a:lstStyle/>
          <a:p>
            <a:r>
              <a:rPr lang="en-GB" sz="2100" dirty="0" smtClean="0"/>
              <a:t>Summary of overseas holiday ‘day trippers’ to LONDON</a:t>
            </a:r>
            <a:endParaRPr lang="en-GB" sz="2100" dirty="0"/>
          </a:p>
        </p:txBody>
      </p:sp>
      <p:sp>
        <p:nvSpPr>
          <p:cNvPr id="13" name="Text Placeholder 5"/>
          <p:cNvSpPr txBox="1">
            <a:spLocks/>
          </p:cNvSpPr>
          <p:nvPr/>
        </p:nvSpPr>
        <p:spPr>
          <a:xfrm>
            <a:off x="330201" y="1296818"/>
            <a:ext cx="8424992"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Overseas visitors who take day trips to London are significantly more likely than overseas day trippers as a whole to be younger (aged 16-34 years), arriving in the UK by coach, on a packaged trip, staying less than 7 nights, from France or Germany and be visiting in the January to June period.  </a:t>
            </a:r>
          </a:p>
        </p:txBody>
      </p:sp>
      <p:sp>
        <p:nvSpPr>
          <p:cNvPr id="14" name="Text Placeholder 5"/>
          <p:cNvSpPr txBox="1">
            <a:spLocks/>
          </p:cNvSpPr>
          <p:nvPr/>
        </p:nvSpPr>
        <p:spPr>
          <a:xfrm>
            <a:off x="330201" y="2100835"/>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sp>
        <p:nvSpPr>
          <p:cNvPr id="16" name="Text Placeholder 6"/>
          <p:cNvSpPr>
            <a:spLocks noGrp="1"/>
          </p:cNvSpPr>
          <p:nvPr>
            <p:ph type="body" sz="quarter" idx="13"/>
          </p:nvPr>
        </p:nvSpPr>
        <p:spPr>
          <a:xfrm>
            <a:off x="685796" y="6396162"/>
            <a:ext cx="2440301" cy="274638"/>
          </a:xfrm>
        </p:spPr>
        <p:txBody>
          <a:bodyPr/>
          <a:lstStyle/>
          <a:p>
            <a:r>
              <a:rPr lang="en-GB" sz="1000" dirty="0" smtClean="0"/>
              <a:t>Destination profiles</a:t>
            </a:r>
            <a:endParaRPr lang="en-GB" sz="1000" dirty="0"/>
          </a:p>
        </p:txBody>
      </p:sp>
      <p:graphicFrame>
        <p:nvGraphicFramePr>
          <p:cNvPr id="26" name="Picture Placeholder 7"/>
          <p:cNvGraphicFramePr>
            <a:graphicFrameLocks/>
          </p:cNvGraphicFramePr>
          <p:nvPr>
            <p:extLst>
              <p:ext uri="{D42A27DB-BD31-4B8C-83A1-F6EECF244321}">
                <p14:modId xmlns:p14="http://schemas.microsoft.com/office/powerpoint/2010/main" val="1140505646"/>
              </p:ext>
            </p:extLst>
          </p:nvPr>
        </p:nvGraphicFramePr>
        <p:xfrm>
          <a:off x="3134098" y="2241374"/>
          <a:ext cx="1517898" cy="1993061"/>
        </p:xfrm>
        <a:graphic>
          <a:graphicData uri="http://schemas.openxmlformats.org/drawingml/2006/chart">
            <c:chart xmlns:c="http://schemas.openxmlformats.org/drawingml/2006/chart" xmlns:r="http://schemas.openxmlformats.org/officeDocument/2006/relationships" r:id="rId2"/>
          </a:graphicData>
        </a:graphic>
      </p:graphicFrame>
      <p:sp>
        <p:nvSpPr>
          <p:cNvPr id="27" name="Title 1"/>
          <p:cNvSpPr txBox="1">
            <a:spLocks/>
          </p:cNvSpPr>
          <p:nvPr/>
        </p:nvSpPr>
        <p:spPr>
          <a:xfrm>
            <a:off x="3691544" y="2086045"/>
            <a:ext cx="50199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Age</a:t>
            </a:r>
            <a:endParaRPr lang="en-GB" sz="1000" b="1" dirty="0"/>
          </a:p>
        </p:txBody>
      </p:sp>
      <p:graphicFrame>
        <p:nvGraphicFramePr>
          <p:cNvPr id="28" name="Picture Placeholder 7"/>
          <p:cNvGraphicFramePr>
            <a:graphicFrameLocks/>
          </p:cNvGraphicFramePr>
          <p:nvPr>
            <p:extLst>
              <p:ext uri="{D42A27DB-BD31-4B8C-83A1-F6EECF244321}">
                <p14:modId xmlns:p14="http://schemas.microsoft.com/office/powerpoint/2010/main" val="3781112024"/>
              </p:ext>
            </p:extLst>
          </p:nvPr>
        </p:nvGraphicFramePr>
        <p:xfrm>
          <a:off x="1480457" y="2241374"/>
          <a:ext cx="1541137" cy="1993061"/>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1"/>
          <p:cNvSpPr txBox="1">
            <a:spLocks/>
          </p:cNvSpPr>
          <p:nvPr/>
        </p:nvSpPr>
        <p:spPr>
          <a:xfrm>
            <a:off x="1926843" y="2086045"/>
            <a:ext cx="67491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Gender</a:t>
            </a:r>
            <a:endParaRPr lang="en-GB" sz="1000" b="1" dirty="0"/>
          </a:p>
        </p:txBody>
      </p:sp>
      <p:graphicFrame>
        <p:nvGraphicFramePr>
          <p:cNvPr id="32" name="Picture Placeholder 7"/>
          <p:cNvGraphicFramePr>
            <a:graphicFrameLocks/>
          </p:cNvGraphicFramePr>
          <p:nvPr>
            <p:extLst>
              <p:ext uri="{D42A27DB-BD31-4B8C-83A1-F6EECF244321}">
                <p14:modId xmlns:p14="http://schemas.microsoft.com/office/powerpoint/2010/main" val="408353796"/>
              </p:ext>
            </p:extLst>
          </p:nvPr>
        </p:nvGraphicFramePr>
        <p:xfrm>
          <a:off x="4746172" y="2251759"/>
          <a:ext cx="1611086" cy="1982675"/>
        </p:xfrm>
        <a:graphic>
          <a:graphicData uri="http://schemas.openxmlformats.org/drawingml/2006/chart">
            <c:chart xmlns:c="http://schemas.openxmlformats.org/drawingml/2006/chart" xmlns:r="http://schemas.openxmlformats.org/officeDocument/2006/relationships" r:id="rId4"/>
          </a:graphicData>
        </a:graphic>
      </p:graphicFrame>
      <p:sp>
        <p:nvSpPr>
          <p:cNvPr id="33" name="Title 1"/>
          <p:cNvSpPr txBox="1">
            <a:spLocks/>
          </p:cNvSpPr>
          <p:nvPr/>
        </p:nvSpPr>
        <p:spPr>
          <a:xfrm>
            <a:off x="5016137" y="2086045"/>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UK Arrival Mode</a:t>
            </a:r>
            <a:endParaRPr lang="en-GB" sz="1000" b="1" dirty="0"/>
          </a:p>
        </p:txBody>
      </p:sp>
      <p:cxnSp>
        <p:nvCxnSpPr>
          <p:cNvPr id="34" name="Straight Connector 33"/>
          <p:cNvCxnSpPr/>
          <p:nvPr/>
        </p:nvCxnSpPr>
        <p:spPr>
          <a:xfrm>
            <a:off x="3134098" y="2334983"/>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651996" y="2334983"/>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8" name="Picture Placeholder 7"/>
          <p:cNvGraphicFramePr>
            <a:graphicFrameLocks/>
          </p:cNvGraphicFramePr>
          <p:nvPr>
            <p:extLst>
              <p:ext uri="{D42A27DB-BD31-4B8C-83A1-F6EECF244321}">
                <p14:modId xmlns:p14="http://schemas.microsoft.com/office/powerpoint/2010/main" val="4110906803"/>
              </p:ext>
            </p:extLst>
          </p:nvPr>
        </p:nvGraphicFramePr>
        <p:xfrm>
          <a:off x="6618519" y="2251759"/>
          <a:ext cx="1624145" cy="2068775"/>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p:cNvSpPr txBox="1">
            <a:spLocks/>
          </p:cNvSpPr>
          <p:nvPr/>
        </p:nvSpPr>
        <p:spPr>
          <a:xfrm>
            <a:off x="6901543" y="2088706"/>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Duration</a:t>
            </a:r>
            <a:endParaRPr lang="en-GB" sz="1000" b="1" dirty="0"/>
          </a:p>
        </p:txBody>
      </p:sp>
      <p:cxnSp>
        <p:nvCxnSpPr>
          <p:cNvPr id="20" name="Straight Connector 19"/>
          <p:cNvCxnSpPr/>
          <p:nvPr/>
        </p:nvCxnSpPr>
        <p:spPr>
          <a:xfrm>
            <a:off x="6641909" y="2334983"/>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21" name="Picture Placeholder 7"/>
          <p:cNvGraphicFramePr>
            <a:graphicFrameLocks/>
          </p:cNvGraphicFramePr>
          <p:nvPr>
            <p:extLst>
              <p:ext uri="{D42A27DB-BD31-4B8C-83A1-F6EECF244321}">
                <p14:modId xmlns:p14="http://schemas.microsoft.com/office/powerpoint/2010/main" val="4157988856"/>
              </p:ext>
            </p:extLst>
          </p:nvPr>
        </p:nvGraphicFramePr>
        <p:xfrm>
          <a:off x="1104212" y="4539922"/>
          <a:ext cx="4016428" cy="125939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Picture Placeholder 7"/>
          <p:cNvGraphicFramePr>
            <a:graphicFrameLocks/>
          </p:cNvGraphicFramePr>
          <p:nvPr>
            <p:extLst>
              <p:ext uri="{D42A27DB-BD31-4B8C-83A1-F6EECF244321}">
                <p14:modId xmlns:p14="http://schemas.microsoft.com/office/powerpoint/2010/main" val="2797801316"/>
              </p:ext>
            </p:extLst>
          </p:nvPr>
        </p:nvGraphicFramePr>
        <p:xfrm>
          <a:off x="5351417" y="4405873"/>
          <a:ext cx="1550126" cy="1914611"/>
        </p:xfrm>
        <a:graphic>
          <a:graphicData uri="http://schemas.openxmlformats.org/drawingml/2006/chart">
            <c:chart xmlns:c="http://schemas.openxmlformats.org/drawingml/2006/chart" xmlns:r="http://schemas.openxmlformats.org/officeDocument/2006/relationships" r:id="rId7"/>
          </a:graphicData>
        </a:graphic>
      </p:graphicFrame>
      <p:sp>
        <p:nvSpPr>
          <p:cNvPr id="23" name="Title 1"/>
          <p:cNvSpPr txBox="1">
            <a:spLocks/>
          </p:cNvSpPr>
          <p:nvPr/>
        </p:nvSpPr>
        <p:spPr>
          <a:xfrm>
            <a:off x="2601759" y="4400222"/>
            <a:ext cx="1210772"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Source Markets</a:t>
            </a:r>
            <a:endParaRPr lang="en-GB" sz="1000" b="1" dirty="0"/>
          </a:p>
        </p:txBody>
      </p:sp>
      <p:sp>
        <p:nvSpPr>
          <p:cNvPr id="24" name="Title 1"/>
          <p:cNvSpPr txBox="1">
            <a:spLocks/>
          </p:cNvSpPr>
          <p:nvPr/>
        </p:nvSpPr>
        <p:spPr>
          <a:xfrm>
            <a:off x="5686698" y="4274447"/>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Seasonality</a:t>
            </a:r>
            <a:endParaRPr lang="en-GB" sz="1000" b="1" dirty="0"/>
          </a:p>
        </p:txBody>
      </p:sp>
      <p:cxnSp>
        <p:nvCxnSpPr>
          <p:cNvPr id="25" name="Straight Connector 24"/>
          <p:cNvCxnSpPr/>
          <p:nvPr/>
        </p:nvCxnSpPr>
        <p:spPr>
          <a:xfrm>
            <a:off x="5248533" y="446023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181836" y="446023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31" name="Picture Placeholder 7"/>
          <p:cNvGraphicFramePr>
            <a:graphicFrameLocks/>
          </p:cNvGraphicFramePr>
          <p:nvPr>
            <p:extLst>
              <p:ext uri="{D42A27DB-BD31-4B8C-83A1-F6EECF244321}">
                <p14:modId xmlns:p14="http://schemas.microsoft.com/office/powerpoint/2010/main" val="3697896171"/>
              </p:ext>
            </p:extLst>
          </p:nvPr>
        </p:nvGraphicFramePr>
        <p:xfrm>
          <a:off x="7245531" y="4434224"/>
          <a:ext cx="1593669" cy="1918335"/>
        </p:xfrm>
        <a:graphic>
          <a:graphicData uri="http://schemas.openxmlformats.org/drawingml/2006/chart">
            <c:chart xmlns:c="http://schemas.openxmlformats.org/drawingml/2006/chart" xmlns:r="http://schemas.openxmlformats.org/officeDocument/2006/relationships" r:id="rId8"/>
          </a:graphicData>
        </a:graphic>
      </p:graphicFrame>
      <p:sp>
        <p:nvSpPr>
          <p:cNvPr id="36" name="Title 1"/>
          <p:cNvSpPr txBox="1">
            <a:spLocks/>
          </p:cNvSpPr>
          <p:nvPr/>
        </p:nvSpPr>
        <p:spPr>
          <a:xfrm>
            <a:off x="7593873" y="4294524"/>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Type</a:t>
            </a:r>
            <a:endParaRPr lang="en-GB" sz="1000" b="1" dirty="0"/>
          </a:p>
        </p:txBody>
      </p:sp>
      <p:graphicFrame>
        <p:nvGraphicFramePr>
          <p:cNvPr id="38" name="Chart 37"/>
          <p:cNvGraphicFramePr/>
          <p:nvPr>
            <p:extLst>
              <p:ext uri="{D42A27DB-BD31-4B8C-83A1-F6EECF244321}">
                <p14:modId xmlns:p14="http://schemas.microsoft.com/office/powerpoint/2010/main" val="2540742503"/>
              </p:ext>
            </p:extLst>
          </p:nvPr>
        </p:nvGraphicFramePr>
        <p:xfrm>
          <a:off x="108431" y="2524546"/>
          <a:ext cx="1154729" cy="1247698"/>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3216966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16" y="738017"/>
            <a:ext cx="8813799" cy="558801"/>
          </a:xfrm>
        </p:spPr>
        <p:txBody>
          <a:bodyPr/>
          <a:lstStyle/>
          <a:p>
            <a:r>
              <a:rPr lang="en-GB" sz="2100" dirty="0" smtClean="0"/>
              <a:t>Summary of overseas holiday ‘day trippers’ to WINDSOR / BERKSHIRE</a:t>
            </a:r>
            <a:endParaRPr lang="en-GB" sz="2100" dirty="0"/>
          </a:p>
        </p:txBody>
      </p:sp>
      <p:sp>
        <p:nvSpPr>
          <p:cNvPr id="13" name="Text Placeholder 5"/>
          <p:cNvSpPr txBox="1">
            <a:spLocks/>
          </p:cNvSpPr>
          <p:nvPr/>
        </p:nvSpPr>
        <p:spPr>
          <a:xfrm>
            <a:off x="330201" y="1235910"/>
            <a:ext cx="8424992"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Overseas day trippers to Windsor make up 97% of all overseas day trippers to Berkshire.</a:t>
            </a:r>
          </a:p>
          <a:p>
            <a:pPr marL="0" indent="0" algn="just">
              <a:buNone/>
            </a:pPr>
            <a:r>
              <a:rPr lang="en-GB" sz="1300" dirty="0" smtClean="0"/>
              <a:t>Overseas visitors who take day trips to Windsor / Berkshire are significantly more likely than overseas day trippers as a whole to be middle aged (35-54 yrs), arriving in the UK on foot (mainly rail) and be visiting from the USA or other non-core origin markets.  </a:t>
            </a:r>
          </a:p>
        </p:txBody>
      </p:sp>
      <p:sp>
        <p:nvSpPr>
          <p:cNvPr id="14" name="Text Placeholder 5"/>
          <p:cNvSpPr txBox="1">
            <a:spLocks/>
          </p:cNvSpPr>
          <p:nvPr/>
        </p:nvSpPr>
        <p:spPr>
          <a:xfrm>
            <a:off x="330201" y="2107217"/>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graphicFrame>
        <p:nvGraphicFramePr>
          <p:cNvPr id="26" name="Picture Placeholder 7"/>
          <p:cNvGraphicFramePr>
            <a:graphicFrameLocks/>
          </p:cNvGraphicFramePr>
          <p:nvPr>
            <p:extLst>
              <p:ext uri="{D42A27DB-BD31-4B8C-83A1-F6EECF244321}">
                <p14:modId xmlns:p14="http://schemas.microsoft.com/office/powerpoint/2010/main" val="839666998"/>
              </p:ext>
            </p:extLst>
          </p:nvPr>
        </p:nvGraphicFramePr>
        <p:xfrm>
          <a:off x="3134098" y="2247756"/>
          <a:ext cx="1517898" cy="1993061"/>
        </p:xfrm>
        <a:graphic>
          <a:graphicData uri="http://schemas.openxmlformats.org/drawingml/2006/chart">
            <c:chart xmlns:c="http://schemas.openxmlformats.org/drawingml/2006/chart" xmlns:r="http://schemas.openxmlformats.org/officeDocument/2006/relationships" r:id="rId2"/>
          </a:graphicData>
        </a:graphic>
      </p:graphicFrame>
      <p:sp>
        <p:nvSpPr>
          <p:cNvPr id="27" name="Title 1"/>
          <p:cNvSpPr txBox="1">
            <a:spLocks/>
          </p:cNvSpPr>
          <p:nvPr/>
        </p:nvSpPr>
        <p:spPr>
          <a:xfrm>
            <a:off x="3691544" y="2092427"/>
            <a:ext cx="50199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Age</a:t>
            </a:r>
            <a:endParaRPr lang="en-GB" sz="1000" b="1" dirty="0"/>
          </a:p>
        </p:txBody>
      </p:sp>
      <p:graphicFrame>
        <p:nvGraphicFramePr>
          <p:cNvPr id="28" name="Picture Placeholder 7"/>
          <p:cNvGraphicFramePr>
            <a:graphicFrameLocks/>
          </p:cNvGraphicFramePr>
          <p:nvPr>
            <p:extLst>
              <p:ext uri="{D42A27DB-BD31-4B8C-83A1-F6EECF244321}">
                <p14:modId xmlns:p14="http://schemas.microsoft.com/office/powerpoint/2010/main" val="2893068863"/>
              </p:ext>
            </p:extLst>
          </p:nvPr>
        </p:nvGraphicFramePr>
        <p:xfrm>
          <a:off x="1480457" y="2247756"/>
          <a:ext cx="1541137" cy="1993061"/>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1"/>
          <p:cNvSpPr txBox="1">
            <a:spLocks/>
          </p:cNvSpPr>
          <p:nvPr/>
        </p:nvSpPr>
        <p:spPr>
          <a:xfrm>
            <a:off x="1926843" y="2092427"/>
            <a:ext cx="67491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Gender</a:t>
            </a:r>
            <a:endParaRPr lang="en-GB" sz="1000" b="1" dirty="0"/>
          </a:p>
        </p:txBody>
      </p:sp>
      <p:graphicFrame>
        <p:nvGraphicFramePr>
          <p:cNvPr id="32" name="Picture Placeholder 7"/>
          <p:cNvGraphicFramePr>
            <a:graphicFrameLocks/>
          </p:cNvGraphicFramePr>
          <p:nvPr>
            <p:extLst>
              <p:ext uri="{D42A27DB-BD31-4B8C-83A1-F6EECF244321}">
                <p14:modId xmlns:p14="http://schemas.microsoft.com/office/powerpoint/2010/main" val="1322005252"/>
              </p:ext>
            </p:extLst>
          </p:nvPr>
        </p:nvGraphicFramePr>
        <p:xfrm>
          <a:off x="4746172" y="2258141"/>
          <a:ext cx="1611086" cy="1982675"/>
        </p:xfrm>
        <a:graphic>
          <a:graphicData uri="http://schemas.openxmlformats.org/drawingml/2006/chart">
            <c:chart xmlns:c="http://schemas.openxmlformats.org/drawingml/2006/chart" xmlns:r="http://schemas.openxmlformats.org/officeDocument/2006/relationships" r:id="rId4"/>
          </a:graphicData>
        </a:graphic>
      </p:graphicFrame>
      <p:sp>
        <p:nvSpPr>
          <p:cNvPr id="33" name="Title 1"/>
          <p:cNvSpPr txBox="1">
            <a:spLocks/>
          </p:cNvSpPr>
          <p:nvPr/>
        </p:nvSpPr>
        <p:spPr>
          <a:xfrm>
            <a:off x="5016137" y="2092427"/>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UK Arrival Mode</a:t>
            </a:r>
            <a:endParaRPr lang="en-GB" sz="1000" b="1" dirty="0"/>
          </a:p>
        </p:txBody>
      </p:sp>
      <p:cxnSp>
        <p:nvCxnSpPr>
          <p:cNvPr id="34" name="Straight Connector 33"/>
          <p:cNvCxnSpPr/>
          <p:nvPr/>
        </p:nvCxnSpPr>
        <p:spPr>
          <a:xfrm>
            <a:off x="3134098" y="2341365"/>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651996" y="2341365"/>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8" name="Picture Placeholder 7"/>
          <p:cNvGraphicFramePr>
            <a:graphicFrameLocks/>
          </p:cNvGraphicFramePr>
          <p:nvPr>
            <p:extLst>
              <p:ext uri="{D42A27DB-BD31-4B8C-83A1-F6EECF244321}">
                <p14:modId xmlns:p14="http://schemas.microsoft.com/office/powerpoint/2010/main" val="2081654968"/>
              </p:ext>
            </p:extLst>
          </p:nvPr>
        </p:nvGraphicFramePr>
        <p:xfrm>
          <a:off x="6618519" y="2258141"/>
          <a:ext cx="1624145" cy="2068775"/>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p:cNvSpPr txBox="1">
            <a:spLocks/>
          </p:cNvSpPr>
          <p:nvPr/>
        </p:nvSpPr>
        <p:spPr>
          <a:xfrm>
            <a:off x="6901543" y="2095088"/>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Duration</a:t>
            </a:r>
            <a:endParaRPr lang="en-GB" sz="1000" b="1" dirty="0"/>
          </a:p>
        </p:txBody>
      </p:sp>
      <p:cxnSp>
        <p:nvCxnSpPr>
          <p:cNvPr id="20" name="Straight Connector 19"/>
          <p:cNvCxnSpPr/>
          <p:nvPr/>
        </p:nvCxnSpPr>
        <p:spPr>
          <a:xfrm>
            <a:off x="6641909" y="2341365"/>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21" name="Picture Placeholder 7"/>
          <p:cNvGraphicFramePr>
            <a:graphicFrameLocks/>
          </p:cNvGraphicFramePr>
          <p:nvPr>
            <p:extLst>
              <p:ext uri="{D42A27DB-BD31-4B8C-83A1-F6EECF244321}">
                <p14:modId xmlns:p14="http://schemas.microsoft.com/office/powerpoint/2010/main" val="2872425835"/>
              </p:ext>
            </p:extLst>
          </p:nvPr>
        </p:nvGraphicFramePr>
        <p:xfrm>
          <a:off x="1104212" y="4546304"/>
          <a:ext cx="4016428" cy="125939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Picture Placeholder 7"/>
          <p:cNvGraphicFramePr>
            <a:graphicFrameLocks/>
          </p:cNvGraphicFramePr>
          <p:nvPr>
            <p:extLst>
              <p:ext uri="{D42A27DB-BD31-4B8C-83A1-F6EECF244321}">
                <p14:modId xmlns:p14="http://schemas.microsoft.com/office/powerpoint/2010/main" val="1354963526"/>
              </p:ext>
            </p:extLst>
          </p:nvPr>
        </p:nvGraphicFramePr>
        <p:xfrm>
          <a:off x="5351417" y="4412255"/>
          <a:ext cx="1550126" cy="1914611"/>
        </p:xfrm>
        <a:graphic>
          <a:graphicData uri="http://schemas.openxmlformats.org/drawingml/2006/chart">
            <c:chart xmlns:c="http://schemas.openxmlformats.org/drawingml/2006/chart" xmlns:r="http://schemas.openxmlformats.org/officeDocument/2006/relationships" r:id="rId7"/>
          </a:graphicData>
        </a:graphic>
      </p:graphicFrame>
      <p:sp>
        <p:nvSpPr>
          <p:cNvPr id="23" name="Title 1"/>
          <p:cNvSpPr txBox="1">
            <a:spLocks/>
          </p:cNvSpPr>
          <p:nvPr/>
        </p:nvSpPr>
        <p:spPr>
          <a:xfrm>
            <a:off x="2601759" y="4406604"/>
            <a:ext cx="1210772"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Source Markets</a:t>
            </a:r>
            <a:endParaRPr lang="en-GB" sz="1000" b="1" dirty="0"/>
          </a:p>
        </p:txBody>
      </p:sp>
      <p:sp>
        <p:nvSpPr>
          <p:cNvPr id="24" name="Title 1"/>
          <p:cNvSpPr txBox="1">
            <a:spLocks/>
          </p:cNvSpPr>
          <p:nvPr/>
        </p:nvSpPr>
        <p:spPr>
          <a:xfrm>
            <a:off x="5686698" y="4280829"/>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Seasonality</a:t>
            </a:r>
            <a:endParaRPr lang="en-GB" sz="1000" b="1" dirty="0"/>
          </a:p>
        </p:txBody>
      </p:sp>
      <p:cxnSp>
        <p:nvCxnSpPr>
          <p:cNvPr id="25" name="Straight Connector 24"/>
          <p:cNvCxnSpPr/>
          <p:nvPr/>
        </p:nvCxnSpPr>
        <p:spPr>
          <a:xfrm>
            <a:off x="5248533" y="4466616"/>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181836" y="4466616"/>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31" name="Picture Placeholder 7"/>
          <p:cNvGraphicFramePr>
            <a:graphicFrameLocks/>
          </p:cNvGraphicFramePr>
          <p:nvPr>
            <p:extLst>
              <p:ext uri="{D42A27DB-BD31-4B8C-83A1-F6EECF244321}">
                <p14:modId xmlns:p14="http://schemas.microsoft.com/office/powerpoint/2010/main" val="4114144366"/>
              </p:ext>
            </p:extLst>
          </p:nvPr>
        </p:nvGraphicFramePr>
        <p:xfrm>
          <a:off x="7245531" y="4440606"/>
          <a:ext cx="1593669" cy="1918335"/>
        </p:xfrm>
        <a:graphic>
          <a:graphicData uri="http://schemas.openxmlformats.org/drawingml/2006/chart">
            <c:chart xmlns:c="http://schemas.openxmlformats.org/drawingml/2006/chart" xmlns:r="http://schemas.openxmlformats.org/officeDocument/2006/relationships" r:id="rId8"/>
          </a:graphicData>
        </a:graphic>
      </p:graphicFrame>
      <p:sp>
        <p:nvSpPr>
          <p:cNvPr id="36" name="Title 1"/>
          <p:cNvSpPr txBox="1">
            <a:spLocks/>
          </p:cNvSpPr>
          <p:nvPr/>
        </p:nvSpPr>
        <p:spPr>
          <a:xfrm>
            <a:off x="7593873" y="4300906"/>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Type</a:t>
            </a:r>
            <a:endParaRPr lang="en-GB" sz="1000" b="1" dirty="0"/>
          </a:p>
        </p:txBody>
      </p:sp>
      <p:graphicFrame>
        <p:nvGraphicFramePr>
          <p:cNvPr id="38" name="Chart 37"/>
          <p:cNvGraphicFramePr/>
          <p:nvPr>
            <p:extLst>
              <p:ext uri="{D42A27DB-BD31-4B8C-83A1-F6EECF244321}">
                <p14:modId xmlns:p14="http://schemas.microsoft.com/office/powerpoint/2010/main" val="1256884274"/>
              </p:ext>
            </p:extLst>
          </p:nvPr>
        </p:nvGraphicFramePr>
        <p:xfrm>
          <a:off x="330201" y="2374488"/>
          <a:ext cx="858220" cy="9147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7" name="Table Placeholder 5"/>
          <p:cNvGraphicFramePr>
            <a:graphicFrameLocks/>
          </p:cNvGraphicFramePr>
          <p:nvPr>
            <p:extLst>
              <p:ext uri="{D42A27DB-BD31-4B8C-83A1-F6EECF244321}">
                <p14:modId xmlns:p14="http://schemas.microsoft.com/office/powerpoint/2010/main" val="2479053043"/>
              </p:ext>
            </p:extLst>
          </p:nvPr>
        </p:nvGraphicFramePr>
        <p:xfrm>
          <a:off x="232630" y="3289236"/>
          <a:ext cx="1091073" cy="382863"/>
        </p:xfrm>
        <a:graphic>
          <a:graphicData uri="http://schemas.openxmlformats.org/drawingml/2006/table">
            <a:tbl>
              <a:tblPr firstRow="1" bandRow="1">
                <a:tableStyleId>{5C22544A-7EE6-4342-B048-85BDC9FD1C3A}</a:tableStyleId>
              </a:tblPr>
              <a:tblGrid>
                <a:gridCol w="1091073"/>
              </a:tblGrid>
              <a:tr h="382863">
                <a:tc>
                  <a:txBody>
                    <a:bodyPr/>
                    <a:lstStyle/>
                    <a:p>
                      <a:pPr algn="ctr"/>
                      <a:r>
                        <a:rPr lang="en-GB" sz="900" dirty="0" smtClean="0"/>
                        <a:t>Windsor:</a:t>
                      </a:r>
                      <a:br>
                        <a:rPr lang="en-GB" sz="900" dirty="0" smtClean="0"/>
                      </a:br>
                      <a:r>
                        <a:rPr lang="en-GB" sz="900" dirty="0" smtClean="0"/>
                        <a:t>360k </a:t>
                      </a:r>
                      <a:r>
                        <a:rPr lang="en-GB" sz="900" b="1" dirty="0" smtClean="0">
                          <a:solidFill>
                            <a:schemeClr val="bg1"/>
                          </a:solidFill>
                        </a:rPr>
                        <a:t>day trippers</a:t>
                      </a:r>
                      <a:endParaRPr lang="en-GB" sz="900" dirty="0"/>
                    </a:p>
                  </a:txBody>
                  <a:tcPr>
                    <a:solidFill>
                      <a:schemeClr val="accent1"/>
                    </a:solidFill>
                  </a:tcPr>
                </a:tc>
              </a:tr>
            </a:tbl>
          </a:graphicData>
        </a:graphic>
      </p:graphicFrame>
      <p:sp>
        <p:nvSpPr>
          <p:cNvPr id="39" name="Text Placeholder 6"/>
          <p:cNvSpPr>
            <a:spLocks noGrp="1"/>
          </p:cNvSpPr>
          <p:nvPr>
            <p:ph type="body" sz="quarter" idx="13"/>
          </p:nvPr>
        </p:nvSpPr>
        <p:spPr>
          <a:xfrm>
            <a:off x="685796" y="6396162"/>
            <a:ext cx="2440301" cy="274638"/>
          </a:xfrm>
        </p:spPr>
        <p:txBody>
          <a:bodyPr/>
          <a:lstStyle/>
          <a:p>
            <a:r>
              <a:rPr lang="en-GB" sz="1000" dirty="0" smtClean="0"/>
              <a:t>Destination profiles</a:t>
            </a:r>
            <a:endParaRPr lang="en-GB" sz="1000" dirty="0"/>
          </a:p>
        </p:txBody>
      </p:sp>
    </p:spTree>
    <p:extLst>
      <p:ext uri="{BB962C8B-B14F-4D97-AF65-F5344CB8AC3E}">
        <p14:creationId xmlns:p14="http://schemas.microsoft.com/office/powerpoint/2010/main" val="10631458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64" y="738017"/>
            <a:ext cx="8968052" cy="558801"/>
          </a:xfrm>
        </p:spPr>
        <p:txBody>
          <a:bodyPr/>
          <a:lstStyle/>
          <a:p>
            <a:r>
              <a:rPr lang="en-GB" sz="2100" dirty="0" smtClean="0"/>
              <a:t>Summary of overseas holiday ‘day trippers’ to OXFORD / OXFORDSHIRE</a:t>
            </a:r>
            <a:endParaRPr lang="en-GB" sz="2100" dirty="0"/>
          </a:p>
        </p:txBody>
      </p:sp>
      <p:sp>
        <p:nvSpPr>
          <p:cNvPr id="13" name="Text Placeholder 5"/>
          <p:cNvSpPr txBox="1">
            <a:spLocks/>
          </p:cNvSpPr>
          <p:nvPr/>
        </p:nvSpPr>
        <p:spPr>
          <a:xfrm>
            <a:off x="330201" y="1233249"/>
            <a:ext cx="8424992"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Overseas day trippers to Oxford make up 87% of all overseas day trippers to Oxfordshire.</a:t>
            </a:r>
          </a:p>
          <a:p>
            <a:pPr marL="0" indent="0" algn="just">
              <a:buNone/>
            </a:pPr>
            <a:r>
              <a:rPr lang="en-GB" sz="1300" dirty="0" smtClean="0"/>
              <a:t>Overseas visitors who take day trips to Oxford / Oxfordshire are significantly more likely than overseas day trippers as a whole to be female, arriving in the UK on a coach or on foot (mainly rail), on a short break of 1-3 nights, from France, visiting in the off-peak October to March period and be on a packaged trip.  </a:t>
            </a:r>
          </a:p>
        </p:txBody>
      </p:sp>
      <p:sp>
        <p:nvSpPr>
          <p:cNvPr id="14" name="Text Placeholder 5"/>
          <p:cNvSpPr txBox="1">
            <a:spLocks/>
          </p:cNvSpPr>
          <p:nvPr/>
        </p:nvSpPr>
        <p:spPr>
          <a:xfrm>
            <a:off x="330201" y="2265837"/>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graphicFrame>
        <p:nvGraphicFramePr>
          <p:cNvPr id="26" name="Picture Placeholder 7"/>
          <p:cNvGraphicFramePr>
            <a:graphicFrameLocks/>
          </p:cNvGraphicFramePr>
          <p:nvPr>
            <p:extLst>
              <p:ext uri="{D42A27DB-BD31-4B8C-83A1-F6EECF244321}">
                <p14:modId xmlns:p14="http://schemas.microsoft.com/office/powerpoint/2010/main" val="1195451588"/>
              </p:ext>
            </p:extLst>
          </p:nvPr>
        </p:nvGraphicFramePr>
        <p:xfrm>
          <a:off x="3134098" y="2509008"/>
          <a:ext cx="1517898" cy="1993061"/>
        </p:xfrm>
        <a:graphic>
          <a:graphicData uri="http://schemas.openxmlformats.org/drawingml/2006/chart">
            <c:chart xmlns:c="http://schemas.openxmlformats.org/drawingml/2006/chart" xmlns:r="http://schemas.openxmlformats.org/officeDocument/2006/relationships" r:id="rId2"/>
          </a:graphicData>
        </a:graphic>
      </p:graphicFrame>
      <p:sp>
        <p:nvSpPr>
          <p:cNvPr id="27" name="Title 1"/>
          <p:cNvSpPr txBox="1">
            <a:spLocks/>
          </p:cNvSpPr>
          <p:nvPr/>
        </p:nvSpPr>
        <p:spPr>
          <a:xfrm>
            <a:off x="3691544" y="2353679"/>
            <a:ext cx="50199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Age</a:t>
            </a:r>
            <a:endParaRPr lang="en-GB" sz="1000" b="1" dirty="0"/>
          </a:p>
        </p:txBody>
      </p:sp>
      <p:graphicFrame>
        <p:nvGraphicFramePr>
          <p:cNvPr id="28" name="Picture Placeholder 7"/>
          <p:cNvGraphicFramePr>
            <a:graphicFrameLocks/>
          </p:cNvGraphicFramePr>
          <p:nvPr>
            <p:extLst>
              <p:ext uri="{D42A27DB-BD31-4B8C-83A1-F6EECF244321}">
                <p14:modId xmlns:p14="http://schemas.microsoft.com/office/powerpoint/2010/main" val="1139829034"/>
              </p:ext>
            </p:extLst>
          </p:nvPr>
        </p:nvGraphicFramePr>
        <p:xfrm>
          <a:off x="1480457" y="2509008"/>
          <a:ext cx="1541137" cy="1993061"/>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1"/>
          <p:cNvSpPr txBox="1">
            <a:spLocks/>
          </p:cNvSpPr>
          <p:nvPr/>
        </p:nvSpPr>
        <p:spPr>
          <a:xfrm>
            <a:off x="1926843" y="2353679"/>
            <a:ext cx="67491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Gender</a:t>
            </a:r>
            <a:endParaRPr lang="en-GB" sz="1000" b="1" dirty="0"/>
          </a:p>
        </p:txBody>
      </p:sp>
      <p:graphicFrame>
        <p:nvGraphicFramePr>
          <p:cNvPr id="32" name="Picture Placeholder 7"/>
          <p:cNvGraphicFramePr>
            <a:graphicFrameLocks/>
          </p:cNvGraphicFramePr>
          <p:nvPr>
            <p:extLst>
              <p:ext uri="{D42A27DB-BD31-4B8C-83A1-F6EECF244321}">
                <p14:modId xmlns:p14="http://schemas.microsoft.com/office/powerpoint/2010/main" val="4225072022"/>
              </p:ext>
            </p:extLst>
          </p:nvPr>
        </p:nvGraphicFramePr>
        <p:xfrm>
          <a:off x="4746172" y="2519393"/>
          <a:ext cx="1611086" cy="1982675"/>
        </p:xfrm>
        <a:graphic>
          <a:graphicData uri="http://schemas.openxmlformats.org/drawingml/2006/chart">
            <c:chart xmlns:c="http://schemas.openxmlformats.org/drawingml/2006/chart" xmlns:r="http://schemas.openxmlformats.org/officeDocument/2006/relationships" r:id="rId4"/>
          </a:graphicData>
        </a:graphic>
      </p:graphicFrame>
      <p:sp>
        <p:nvSpPr>
          <p:cNvPr id="33" name="Title 1"/>
          <p:cNvSpPr txBox="1">
            <a:spLocks/>
          </p:cNvSpPr>
          <p:nvPr/>
        </p:nvSpPr>
        <p:spPr>
          <a:xfrm>
            <a:off x="5016137" y="2353679"/>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UK Arrival Mode</a:t>
            </a:r>
            <a:endParaRPr lang="en-GB" sz="1000" b="1" dirty="0"/>
          </a:p>
        </p:txBody>
      </p:sp>
      <p:cxnSp>
        <p:nvCxnSpPr>
          <p:cNvPr id="34" name="Straight Connector 33"/>
          <p:cNvCxnSpPr/>
          <p:nvPr/>
        </p:nvCxnSpPr>
        <p:spPr>
          <a:xfrm>
            <a:off x="3134098" y="2602617"/>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651996" y="2602617"/>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8" name="Picture Placeholder 7"/>
          <p:cNvGraphicFramePr>
            <a:graphicFrameLocks/>
          </p:cNvGraphicFramePr>
          <p:nvPr>
            <p:extLst>
              <p:ext uri="{D42A27DB-BD31-4B8C-83A1-F6EECF244321}">
                <p14:modId xmlns:p14="http://schemas.microsoft.com/office/powerpoint/2010/main" val="3533345673"/>
              </p:ext>
            </p:extLst>
          </p:nvPr>
        </p:nvGraphicFramePr>
        <p:xfrm>
          <a:off x="6618519" y="2519393"/>
          <a:ext cx="1624145" cy="2068775"/>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p:cNvSpPr txBox="1">
            <a:spLocks/>
          </p:cNvSpPr>
          <p:nvPr/>
        </p:nvSpPr>
        <p:spPr>
          <a:xfrm>
            <a:off x="6901543" y="2356340"/>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Duration</a:t>
            </a:r>
            <a:endParaRPr lang="en-GB" sz="1000" b="1" dirty="0"/>
          </a:p>
        </p:txBody>
      </p:sp>
      <p:cxnSp>
        <p:nvCxnSpPr>
          <p:cNvPr id="20" name="Straight Connector 19"/>
          <p:cNvCxnSpPr/>
          <p:nvPr/>
        </p:nvCxnSpPr>
        <p:spPr>
          <a:xfrm>
            <a:off x="6641909" y="2602617"/>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21" name="Picture Placeholder 7"/>
          <p:cNvGraphicFramePr>
            <a:graphicFrameLocks/>
          </p:cNvGraphicFramePr>
          <p:nvPr>
            <p:extLst>
              <p:ext uri="{D42A27DB-BD31-4B8C-83A1-F6EECF244321}">
                <p14:modId xmlns:p14="http://schemas.microsoft.com/office/powerpoint/2010/main" val="1833788372"/>
              </p:ext>
            </p:extLst>
          </p:nvPr>
        </p:nvGraphicFramePr>
        <p:xfrm>
          <a:off x="1104212" y="4807556"/>
          <a:ext cx="4016428" cy="125939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Picture Placeholder 7"/>
          <p:cNvGraphicFramePr>
            <a:graphicFrameLocks/>
          </p:cNvGraphicFramePr>
          <p:nvPr>
            <p:extLst>
              <p:ext uri="{D42A27DB-BD31-4B8C-83A1-F6EECF244321}">
                <p14:modId xmlns:p14="http://schemas.microsoft.com/office/powerpoint/2010/main" val="662105486"/>
              </p:ext>
            </p:extLst>
          </p:nvPr>
        </p:nvGraphicFramePr>
        <p:xfrm>
          <a:off x="5351417" y="4673507"/>
          <a:ext cx="1550126" cy="1914611"/>
        </p:xfrm>
        <a:graphic>
          <a:graphicData uri="http://schemas.openxmlformats.org/drawingml/2006/chart">
            <c:chart xmlns:c="http://schemas.openxmlformats.org/drawingml/2006/chart" xmlns:r="http://schemas.openxmlformats.org/officeDocument/2006/relationships" r:id="rId7"/>
          </a:graphicData>
        </a:graphic>
      </p:graphicFrame>
      <p:sp>
        <p:nvSpPr>
          <p:cNvPr id="23" name="Title 1"/>
          <p:cNvSpPr txBox="1">
            <a:spLocks/>
          </p:cNvSpPr>
          <p:nvPr/>
        </p:nvSpPr>
        <p:spPr>
          <a:xfrm>
            <a:off x="2601759" y="4667856"/>
            <a:ext cx="1210772"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Source Markets</a:t>
            </a:r>
            <a:endParaRPr lang="en-GB" sz="1000" b="1" dirty="0"/>
          </a:p>
        </p:txBody>
      </p:sp>
      <p:sp>
        <p:nvSpPr>
          <p:cNvPr id="24" name="Title 1"/>
          <p:cNvSpPr txBox="1">
            <a:spLocks/>
          </p:cNvSpPr>
          <p:nvPr/>
        </p:nvSpPr>
        <p:spPr>
          <a:xfrm>
            <a:off x="5686698" y="454208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Seasonality</a:t>
            </a:r>
            <a:endParaRPr lang="en-GB" sz="1000" b="1" dirty="0"/>
          </a:p>
        </p:txBody>
      </p:sp>
      <p:cxnSp>
        <p:nvCxnSpPr>
          <p:cNvPr id="25" name="Straight Connector 24"/>
          <p:cNvCxnSpPr/>
          <p:nvPr/>
        </p:nvCxnSpPr>
        <p:spPr>
          <a:xfrm>
            <a:off x="5248533" y="4727868"/>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181836" y="4727868"/>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31" name="Picture Placeholder 7"/>
          <p:cNvGraphicFramePr>
            <a:graphicFrameLocks/>
          </p:cNvGraphicFramePr>
          <p:nvPr>
            <p:extLst>
              <p:ext uri="{D42A27DB-BD31-4B8C-83A1-F6EECF244321}">
                <p14:modId xmlns:p14="http://schemas.microsoft.com/office/powerpoint/2010/main" val="210721780"/>
              </p:ext>
            </p:extLst>
          </p:nvPr>
        </p:nvGraphicFramePr>
        <p:xfrm>
          <a:off x="7245531" y="4701858"/>
          <a:ext cx="1593669" cy="1918335"/>
        </p:xfrm>
        <a:graphic>
          <a:graphicData uri="http://schemas.openxmlformats.org/drawingml/2006/chart">
            <c:chart xmlns:c="http://schemas.openxmlformats.org/drawingml/2006/chart" xmlns:r="http://schemas.openxmlformats.org/officeDocument/2006/relationships" r:id="rId8"/>
          </a:graphicData>
        </a:graphic>
      </p:graphicFrame>
      <p:sp>
        <p:nvSpPr>
          <p:cNvPr id="36" name="Title 1"/>
          <p:cNvSpPr txBox="1">
            <a:spLocks/>
          </p:cNvSpPr>
          <p:nvPr/>
        </p:nvSpPr>
        <p:spPr>
          <a:xfrm>
            <a:off x="7593873" y="4562158"/>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Type</a:t>
            </a:r>
            <a:endParaRPr lang="en-GB" sz="1000" b="1" dirty="0"/>
          </a:p>
        </p:txBody>
      </p:sp>
      <p:graphicFrame>
        <p:nvGraphicFramePr>
          <p:cNvPr id="38" name="Chart 37"/>
          <p:cNvGraphicFramePr/>
          <p:nvPr>
            <p:extLst>
              <p:ext uri="{D42A27DB-BD31-4B8C-83A1-F6EECF244321}">
                <p14:modId xmlns:p14="http://schemas.microsoft.com/office/powerpoint/2010/main" val="3727240035"/>
              </p:ext>
            </p:extLst>
          </p:nvPr>
        </p:nvGraphicFramePr>
        <p:xfrm>
          <a:off x="330201" y="2635740"/>
          <a:ext cx="858220" cy="9147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7" name="Table Placeholder 5"/>
          <p:cNvGraphicFramePr>
            <a:graphicFrameLocks/>
          </p:cNvGraphicFramePr>
          <p:nvPr>
            <p:extLst>
              <p:ext uri="{D42A27DB-BD31-4B8C-83A1-F6EECF244321}">
                <p14:modId xmlns:p14="http://schemas.microsoft.com/office/powerpoint/2010/main" val="4243796655"/>
              </p:ext>
            </p:extLst>
          </p:nvPr>
        </p:nvGraphicFramePr>
        <p:xfrm>
          <a:off x="232630" y="3550488"/>
          <a:ext cx="1091073" cy="382863"/>
        </p:xfrm>
        <a:graphic>
          <a:graphicData uri="http://schemas.openxmlformats.org/drawingml/2006/table">
            <a:tbl>
              <a:tblPr firstRow="1" bandRow="1">
                <a:tableStyleId>{5C22544A-7EE6-4342-B048-85BDC9FD1C3A}</a:tableStyleId>
              </a:tblPr>
              <a:tblGrid>
                <a:gridCol w="1091073"/>
              </a:tblGrid>
              <a:tr h="382863">
                <a:tc>
                  <a:txBody>
                    <a:bodyPr/>
                    <a:lstStyle/>
                    <a:p>
                      <a:pPr algn="ctr"/>
                      <a:r>
                        <a:rPr lang="en-GB" sz="900" dirty="0" smtClean="0"/>
                        <a:t>Oxford:</a:t>
                      </a:r>
                      <a:br>
                        <a:rPr lang="en-GB" sz="900" dirty="0" smtClean="0"/>
                      </a:br>
                      <a:r>
                        <a:rPr lang="en-GB" sz="900" dirty="0" smtClean="0"/>
                        <a:t>285k </a:t>
                      </a:r>
                      <a:r>
                        <a:rPr lang="en-GB" sz="900" b="1" dirty="0" smtClean="0">
                          <a:solidFill>
                            <a:schemeClr val="bg1"/>
                          </a:solidFill>
                        </a:rPr>
                        <a:t>day trippers</a:t>
                      </a:r>
                      <a:endParaRPr lang="en-GB" sz="900" dirty="0"/>
                    </a:p>
                  </a:txBody>
                  <a:tcPr>
                    <a:solidFill>
                      <a:schemeClr val="accent1"/>
                    </a:solidFill>
                  </a:tcPr>
                </a:tc>
              </a:tr>
            </a:tbl>
          </a:graphicData>
        </a:graphic>
      </p:graphicFrame>
      <p:sp>
        <p:nvSpPr>
          <p:cNvPr id="39" name="Text Placeholder 6"/>
          <p:cNvSpPr>
            <a:spLocks noGrp="1"/>
          </p:cNvSpPr>
          <p:nvPr>
            <p:ph type="body" sz="quarter" idx="13"/>
          </p:nvPr>
        </p:nvSpPr>
        <p:spPr>
          <a:xfrm>
            <a:off x="685796" y="6396162"/>
            <a:ext cx="2440301" cy="274638"/>
          </a:xfrm>
        </p:spPr>
        <p:txBody>
          <a:bodyPr/>
          <a:lstStyle/>
          <a:p>
            <a:r>
              <a:rPr lang="en-GB" sz="1000" dirty="0" smtClean="0"/>
              <a:t>Destination profiles</a:t>
            </a:r>
            <a:endParaRPr lang="en-GB" sz="1000" dirty="0"/>
          </a:p>
        </p:txBody>
      </p:sp>
    </p:spTree>
    <p:extLst>
      <p:ext uri="{BB962C8B-B14F-4D97-AF65-F5344CB8AC3E}">
        <p14:creationId xmlns:p14="http://schemas.microsoft.com/office/powerpoint/2010/main" val="36620019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738017"/>
            <a:ext cx="8803315" cy="558801"/>
          </a:xfrm>
        </p:spPr>
        <p:txBody>
          <a:bodyPr/>
          <a:lstStyle/>
          <a:p>
            <a:r>
              <a:rPr lang="en-GB" sz="2100" dirty="0" smtClean="0"/>
              <a:t>Summary of overseas holiday ‘day trippers’ to BRIGHTON / E.SUSSEX</a:t>
            </a:r>
            <a:endParaRPr lang="en-GB" sz="2100" dirty="0"/>
          </a:p>
        </p:txBody>
      </p:sp>
      <p:sp>
        <p:nvSpPr>
          <p:cNvPr id="13" name="Text Placeholder 5"/>
          <p:cNvSpPr txBox="1">
            <a:spLocks/>
          </p:cNvSpPr>
          <p:nvPr/>
        </p:nvSpPr>
        <p:spPr>
          <a:xfrm>
            <a:off x="330201" y="1234753"/>
            <a:ext cx="8424992" cy="108171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Overseas day trippers to Brighton make up 73% of all overseas day trippers to East Sussex.  19% (57k) of East Sussex day trippers visit Hastings.</a:t>
            </a:r>
          </a:p>
          <a:p>
            <a:pPr marL="0" indent="0" algn="just">
              <a:buNone/>
            </a:pPr>
            <a:r>
              <a:rPr lang="en-GB" sz="1300" dirty="0" smtClean="0"/>
              <a:t>Overseas visitors who take day trips to Brighton / East Sussex are significantly more likely than overseas day trippers as a whole to be younger (aged under 35 yrs)  to be arriving in the UK by coach, from France or on a packaged trip.  </a:t>
            </a:r>
          </a:p>
        </p:txBody>
      </p:sp>
      <p:sp>
        <p:nvSpPr>
          <p:cNvPr id="14" name="Text Placeholder 5"/>
          <p:cNvSpPr txBox="1">
            <a:spLocks/>
          </p:cNvSpPr>
          <p:nvPr/>
        </p:nvSpPr>
        <p:spPr>
          <a:xfrm>
            <a:off x="330201" y="2405274"/>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graphicFrame>
        <p:nvGraphicFramePr>
          <p:cNvPr id="26" name="Picture Placeholder 7"/>
          <p:cNvGraphicFramePr>
            <a:graphicFrameLocks/>
          </p:cNvGraphicFramePr>
          <p:nvPr>
            <p:extLst>
              <p:ext uri="{D42A27DB-BD31-4B8C-83A1-F6EECF244321}">
                <p14:modId xmlns:p14="http://schemas.microsoft.com/office/powerpoint/2010/main" val="561598601"/>
              </p:ext>
            </p:extLst>
          </p:nvPr>
        </p:nvGraphicFramePr>
        <p:xfrm>
          <a:off x="3134098" y="2471796"/>
          <a:ext cx="1517898" cy="1993061"/>
        </p:xfrm>
        <a:graphic>
          <a:graphicData uri="http://schemas.openxmlformats.org/drawingml/2006/chart">
            <c:chart xmlns:c="http://schemas.openxmlformats.org/drawingml/2006/chart" xmlns:r="http://schemas.openxmlformats.org/officeDocument/2006/relationships" r:id="rId2"/>
          </a:graphicData>
        </a:graphic>
      </p:graphicFrame>
      <p:sp>
        <p:nvSpPr>
          <p:cNvPr id="27" name="Title 1"/>
          <p:cNvSpPr txBox="1">
            <a:spLocks/>
          </p:cNvSpPr>
          <p:nvPr/>
        </p:nvSpPr>
        <p:spPr>
          <a:xfrm>
            <a:off x="3691544" y="2316467"/>
            <a:ext cx="50199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Age</a:t>
            </a:r>
            <a:endParaRPr lang="en-GB" sz="1000" b="1" dirty="0"/>
          </a:p>
        </p:txBody>
      </p:sp>
      <p:graphicFrame>
        <p:nvGraphicFramePr>
          <p:cNvPr id="28" name="Picture Placeholder 7"/>
          <p:cNvGraphicFramePr>
            <a:graphicFrameLocks/>
          </p:cNvGraphicFramePr>
          <p:nvPr>
            <p:extLst>
              <p:ext uri="{D42A27DB-BD31-4B8C-83A1-F6EECF244321}">
                <p14:modId xmlns:p14="http://schemas.microsoft.com/office/powerpoint/2010/main" val="2998553004"/>
              </p:ext>
            </p:extLst>
          </p:nvPr>
        </p:nvGraphicFramePr>
        <p:xfrm>
          <a:off x="1480457" y="2471796"/>
          <a:ext cx="1541137" cy="1993061"/>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1"/>
          <p:cNvSpPr txBox="1">
            <a:spLocks/>
          </p:cNvSpPr>
          <p:nvPr/>
        </p:nvSpPr>
        <p:spPr>
          <a:xfrm>
            <a:off x="1926843" y="2316467"/>
            <a:ext cx="67491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Gender</a:t>
            </a:r>
            <a:endParaRPr lang="en-GB" sz="1000" b="1" dirty="0"/>
          </a:p>
        </p:txBody>
      </p:sp>
      <p:graphicFrame>
        <p:nvGraphicFramePr>
          <p:cNvPr id="32" name="Picture Placeholder 7"/>
          <p:cNvGraphicFramePr>
            <a:graphicFrameLocks/>
          </p:cNvGraphicFramePr>
          <p:nvPr>
            <p:extLst>
              <p:ext uri="{D42A27DB-BD31-4B8C-83A1-F6EECF244321}">
                <p14:modId xmlns:p14="http://schemas.microsoft.com/office/powerpoint/2010/main" val="131106168"/>
              </p:ext>
            </p:extLst>
          </p:nvPr>
        </p:nvGraphicFramePr>
        <p:xfrm>
          <a:off x="4746172" y="2482181"/>
          <a:ext cx="1611086" cy="1982675"/>
        </p:xfrm>
        <a:graphic>
          <a:graphicData uri="http://schemas.openxmlformats.org/drawingml/2006/chart">
            <c:chart xmlns:c="http://schemas.openxmlformats.org/drawingml/2006/chart" xmlns:r="http://schemas.openxmlformats.org/officeDocument/2006/relationships" r:id="rId4"/>
          </a:graphicData>
        </a:graphic>
      </p:graphicFrame>
      <p:sp>
        <p:nvSpPr>
          <p:cNvPr id="33" name="Title 1"/>
          <p:cNvSpPr txBox="1">
            <a:spLocks/>
          </p:cNvSpPr>
          <p:nvPr/>
        </p:nvSpPr>
        <p:spPr>
          <a:xfrm>
            <a:off x="5016137" y="2316467"/>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UK Arrival Mode</a:t>
            </a:r>
            <a:endParaRPr lang="en-GB" sz="1000" b="1" dirty="0"/>
          </a:p>
        </p:txBody>
      </p:sp>
      <p:cxnSp>
        <p:nvCxnSpPr>
          <p:cNvPr id="34" name="Straight Connector 33"/>
          <p:cNvCxnSpPr/>
          <p:nvPr/>
        </p:nvCxnSpPr>
        <p:spPr>
          <a:xfrm>
            <a:off x="3134098" y="2565405"/>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651996" y="2565405"/>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8" name="Picture Placeholder 7"/>
          <p:cNvGraphicFramePr>
            <a:graphicFrameLocks/>
          </p:cNvGraphicFramePr>
          <p:nvPr>
            <p:extLst>
              <p:ext uri="{D42A27DB-BD31-4B8C-83A1-F6EECF244321}">
                <p14:modId xmlns:p14="http://schemas.microsoft.com/office/powerpoint/2010/main" val="613328662"/>
              </p:ext>
            </p:extLst>
          </p:nvPr>
        </p:nvGraphicFramePr>
        <p:xfrm>
          <a:off x="6618519" y="2482181"/>
          <a:ext cx="1624145" cy="2068775"/>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p:cNvSpPr txBox="1">
            <a:spLocks/>
          </p:cNvSpPr>
          <p:nvPr/>
        </p:nvSpPr>
        <p:spPr>
          <a:xfrm>
            <a:off x="6901543" y="2319128"/>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Duration</a:t>
            </a:r>
            <a:endParaRPr lang="en-GB" sz="1000" b="1" dirty="0"/>
          </a:p>
        </p:txBody>
      </p:sp>
      <p:cxnSp>
        <p:nvCxnSpPr>
          <p:cNvPr id="20" name="Straight Connector 19"/>
          <p:cNvCxnSpPr/>
          <p:nvPr/>
        </p:nvCxnSpPr>
        <p:spPr>
          <a:xfrm>
            <a:off x="6641909" y="2565405"/>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21" name="Picture Placeholder 7"/>
          <p:cNvGraphicFramePr>
            <a:graphicFrameLocks/>
          </p:cNvGraphicFramePr>
          <p:nvPr>
            <p:extLst>
              <p:ext uri="{D42A27DB-BD31-4B8C-83A1-F6EECF244321}">
                <p14:modId xmlns:p14="http://schemas.microsoft.com/office/powerpoint/2010/main" val="2107798764"/>
              </p:ext>
            </p:extLst>
          </p:nvPr>
        </p:nvGraphicFramePr>
        <p:xfrm>
          <a:off x="1104212" y="4770344"/>
          <a:ext cx="4016428" cy="125939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Picture Placeholder 7"/>
          <p:cNvGraphicFramePr>
            <a:graphicFrameLocks/>
          </p:cNvGraphicFramePr>
          <p:nvPr>
            <p:extLst>
              <p:ext uri="{D42A27DB-BD31-4B8C-83A1-F6EECF244321}">
                <p14:modId xmlns:p14="http://schemas.microsoft.com/office/powerpoint/2010/main" val="3758205266"/>
              </p:ext>
            </p:extLst>
          </p:nvPr>
        </p:nvGraphicFramePr>
        <p:xfrm>
          <a:off x="5351417" y="4636295"/>
          <a:ext cx="1550126" cy="1914611"/>
        </p:xfrm>
        <a:graphic>
          <a:graphicData uri="http://schemas.openxmlformats.org/drawingml/2006/chart">
            <c:chart xmlns:c="http://schemas.openxmlformats.org/drawingml/2006/chart" xmlns:r="http://schemas.openxmlformats.org/officeDocument/2006/relationships" r:id="rId7"/>
          </a:graphicData>
        </a:graphic>
      </p:graphicFrame>
      <p:sp>
        <p:nvSpPr>
          <p:cNvPr id="23" name="Title 1"/>
          <p:cNvSpPr txBox="1">
            <a:spLocks/>
          </p:cNvSpPr>
          <p:nvPr/>
        </p:nvSpPr>
        <p:spPr>
          <a:xfrm>
            <a:off x="2601759" y="4630644"/>
            <a:ext cx="1210772"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Source Markets</a:t>
            </a:r>
            <a:endParaRPr lang="en-GB" sz="1000" b="1" dirty="0"/>
          </a:p>
        </p:txBody>
      </p:sp>
      <p:sp>
        <p:nvSpPr>
          <p:cNvPr id="24" name="Title 1"/>
          <p:cNvSpPr txBox="1">
            <a:spLocks/>
          </p:cNvSpPr>
          <p:nvPr/>
        </p:nvSpPr>
        <p:spPr>
          <a:xfrm>
            <a:off x="5686698" y="4504869"/>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Seasonality</a:t>
            </a:r>
            <a:endParaRPr lang="en-GB" sz="1000" b="1" dirty="0"/>
          </a:p>
        </p:txBody>
      </p:sp>
      <p:cxnSp>
        <p:nvCxnSpPr>
          <p:cNvPr id="25" name="Straight Connector 24"/>
          <p:cNvCxnSpPr/>
          <p:nvPr/>
        </p:nvCxnSpPr>
        <p:spPr>
          <a:xfrm>
            <a:off x="5248533" y="4690656"/>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181836" y="4690656"/>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31" name="Picture Placeholder 7"/>
          <p:cNvGraphicFramePr>
            <a:graphicFrameLocks/>
          </p:cNvGraphicFramePr>
          <p:nvPr>
            <p:extLst>
              <p:ext uri="{D42A27DB-BD31-4B8C-83A1-F6EECF244321}">
                <p14:modId xmlns:p14="http://schemas.microsoft.com/office/powerpoint/2010/main" val="1967166776"/>
              </p:ext>
            </p:extLst>
          </p:nvPr>
        </p:nvGraphicFramePr>
        <p:xfrm>
          <a:off x="7245531" y="4664646"/>
          <a:ext cx="1593669" cy="1918335"/>
        </p:xfrm>
        <a:graphic>
          <a:graphicData uri="http://schemas.openxmlformats.org/drawingml/2006/chart">
            <c:chart xmlns:c="http://schemas.openxmlformats.org/drawingml/2006/chart" xmlns:r="http://schemas.openxmlformats.org/officeDocument/2006/relationships" r:id="rId8"/>
          </a:graphicData>
        </a:graphic>
      </p:graphicFrame>
      <p:sp>
        <p:nvSpPr>
          <p:cNvPr id="36" name="Title 1"/>
          <p:cNvSpPr txBox="1">
            <a:spLocks/>
          </p:cNvSpPr>
          <p:nvPr/>
        </p:nvSpPr>
        <p:spPr>
          <a:xfrm>
            <a:off x="7593873" y="4524946"/>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Type</a:t>
            </a:r>
            <a:endParaRPr lang="en-GB" sz="1000" b="1" dirty="0"/>
          </a:p>
        </p:txBody>
      </p:sp>
      <p:graphicFrame>
        <p:nvGraphicFramePr>
          <p:cNvPr id="38" name="Chart 37"/>
          <p:cNvGraphicFramePr/>
          <p:nvPr>
            <p:extLst>
              <p:ext uri="{D42A27DB-BD31-4B8C-83A1-F6EECF244321}">
                <p14:modId xmlns:p14="http://schemas.microsoft.com/office/powerpoint/2010/main" val="4146717737"/>
              </p:ext>
            </p:extLst>
          </p:nvPr>
        </p:nvGraphicFramePr>
        <p:xfrm>
          <a:off x="365126" y="2598528"/>
          <a:ext cx="858220" cy="9147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7" name="Table Placeholder 5"/>
          <p:cNvGraphicFramePr>
            <a:graphicFrameLocks/>
          </p:cNvGraphicFramePr>
          <p:nvPr>
            <p:extLst>
              <p:ext uri="{D42A27DB-BD31-4B8C-83A1-F6EECF244321}">
                <p14:modId xmlns:p14="http://schemas.microsoft.com/office/powerpoint/2010/main" val="3478590996"/>
              </p:ext>
            </p:extLst>
          </p:nvPr>
        </p:nvGraphicFramePr>
        <p:xfrm>
          <a:off x="232630" y="3513276"/>
          <a:ext cx="1091073" cy="382863"/>
        </p:xfrm>
        <a:graphic>
          <a:graphicData uri="http://schemas.openxmlformats.org/drawingml/2006/table">
            <a:tbl>
              <a:tblPr firstRow="1" bandRow="1">
                <a:tableStyleId>{5C22544A-7EE6-4342-B048-85BDC9FD1C3A}</a:tableStyleId>
              </a:tblPr>
              <a:tblGrid>
                <a:gridCol w="1091073"/>
              </a:tblGrid>
              <a:tr h="382863">
                <a:tc>
                  <a:txBody>
                    <a:bodyPr/>
                    <a:lstStyle/>
                    <a:p>
                      <a:pPr algn="ctr"/>
                      <a:r>
                        <a:rPr lang="en-GB" sz="900" dirty="0" smtClean="0"/>
                        <a:t>Brighton:</a:t>
                      </a:r>
                      <a:br>
                        <a:rPr lang="en-GB" sz="900" dirty="0" smtClean="0"/>
                      </a:br>
                      <a:r>
                        <a:rPr lang="en-GB" sz="900" dirty="0" smtClean="0"/>
                        <a:t>221k </a:t>
                      </a:r>
                      <a:r>
                        <a:rPr lang="en-GB" sz="900" b="1" dirty="0" smtClean="0">
                          <a:solidFill>
                            <a:schemeClr val="bg1"/>
                          </a:solidFill>
                        </a:rPr>
                        <a:t>day trippers</a:t>
                      </a:r>
                      <a:endParaRPr lang="en-GB" sz="900" dirty="0"/>
                    </a:p>
                  </a:txBody>
                  <a:tcPr>
                    <a:solidFill>
                      <a:schemeClr val="accent1"/>
                    </a:solidFill>
                  </a:tcPr>
                </a:tc>
              </a:tr>
            </a:tbl>
          </a:graphicData>
        </a:graphic>
      </p:graphicFrame>
      <p:sp>
        <p:nvSpPr>
          <p:cNvPr id="39" name="Text Placeholder 6"/>
          <p:cNvSpPr>
            <a:spLocks noGrp="1"/>
          </p:cNvSpPr>
          <p:nvPr>
            <p:ph type="body" sz="quarter" idx="13"/>
          </p:nvPr>
        </p:nvSpPr>
        <p:spPr>
          <a:xfrm>
            <a:off x="685796" y="6396162"/>
            <a:ext cx="2440301" cy="274638"/>
          </a:xfrm>
        </p:spPr>
        <p:txBody>
          <a:bodyPr/>
          <a:lstStyle/>
          <a:p>
            <a:r>
              <a:rPr lang="en-GB" sz="1000" dirty="0" smtClean="0"/>
              <a:t>Destination profiles</a:t>
            </a:r>
            <a:endParaRPr lang="en-GB" sz="1000" dirty="0"/>
          </a:p>
        </p:txBody>
      </p:sp>
    </p:spTree>
    <p:extLst>
      <p:ext uri="{BB962C8B-B14F-4D97-AF65-F5344CB8AC3E}">
        <p14:creationId xmlns:p14="http://schemas.microsoft.com/office/powerpoint/2010/main" val="32421849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738017"/>
            <a:ext cx="8803315" cy="558801"/>
          </a:xfrm>
        </p:spPr>
        <p:txBody>
          <a:bodyPr/>
          <a:lstStyle/>
          <a:p>
            <a:r>
              <a:rPr lang="en-GB" sz="2100" dirty="0" smtClean="0"/>
              <a:t>Summary of overseas holiday ‘day trippers’ to CANTERBURY / KENT</a:t>
            </a:r>
            <a:endParaRPr lang="en-GB" sz="2100" dirty="0"/>
          </a:p>
        </p:txBody>
      </p:sp>
      <p:sp>
        <p:nvSpPr>
          <p:cNvPr id="13" name="Text Placeholder 5"/>
          <p:cNvSpPr txBox="1">
            <a:spLocks/>
          </p:cNvSpPr>
          <p:nvPr/>
        </p:nvSpPr>
        <p:spPr>
          <a:xfrm>
            <a:off x="330201" y="1275910"/>
            <a:ext cx="8424992"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Overseas day trippers to Canterbury make up 62% of all overseas day trippers to Kent.  18% (42k) of Kent day trippers visit Dover.  Overseas visitors who take day trips to Canterbury are more likely than overseas day trippers as a whole to be younger (aged under 35 yrs), be staying 1-7 nights, from France or Germany (especially Canterbury), visiting in Apr-Jun or be on a packaged trip. </a:t>
            </a:r>
            <a:r>
              <a:rPr lang="en-GB" sz="1300" dirty="0"/>
              <a:t>They are significantly more likely to arrive in the UK by coach (especially Canterbury</a:t>
            </a:r>
            <a:r>
              <a:rPr lang="en-GB" sz="1300" dirty="0" smtClean="0"/>
              <a:t>).</a:t>
            </a:r>
          </a:p>
        </p:txBody>
      </p:sp>
      <p:sp>
        <p:nvSpPr>
          <p:cNvPr id="14" name="Text Placeholder 5"/>
          <p:cNvSpPr txBox="1">
            <a:spLocks/>
          </p:cNvSpPr>
          <p:nvPr/>
        </p:nvSpPr>
        <p:spPr>
          <a:xfrm>
            <a:off x="330201" y="2285082"/>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graphicFrame>
        <p:nvGraphicFramePr>
          <p:cNvPr id="26" name="Picture Placeholder 7"/>
          <p:cNvGraphicFramePr>
            <a:graphicFrameLocks/>
          </p:cNvGraphicFramePr>
          <p:nvPr>
            <p:extLst>
              <p:ext uri="{D42A27DB-BD31-4B8C-83A1-F6EECF244321}">
                <p14:modId xmlns:p14="http://schemas.microsoft.com/office/powerpoint/2010/main" val="1403721087"/>
              </p:ext>
            </p:extLst>
          </p:nvPr>
        </p:nvGraphicFramePr>
        <p:xfrm>
          <a:off x="3134098" y="2425621"/>
          <a:ext cx="1517898" cy="1993061"/>
        </p:xfrm>
        <a:graphic>
          <a:graphicData uri="http://schemas.openxmlformats.org/drawingml/2006/chart">
            <c:chart xmlns:c="http://schemas.openxmlformats.org/drawingml/2006/chart" xmlns:r="http://schemas.openxmlformats.org/officeDocument/2006/relationships" r:id="rId2"/>
          </a:graphicData>
        </a:graphic>
      </p:graphicFrame>
      <p:sp>
        <p:nvSpPr>
          <p:cNvPr id="27" name="Title 1"/>
          <p:cNvSpPr txBox="1">
            <a:spLocks/>
          </p:cNvSpPr>
          <p:nvPr/>
        </p:nvSpPr>
        <p:spPr>
          <a:xfrm>
            <a:off x="3691544" y="2270292"/>
            <a:ext cx="50199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Age</a:t>
            </a:r>
            <a:endParaRPr lang="en-GB" sz="1000" b="1" dirty="0"/>
          </a:p>
        </p:txBody>
      </p:sp>
      <p:graphicFrame>
        <p:nvGraphicFramePr>
          <p:cNvPr id="28" name="Picture Placeholder 7"/>
          <p:cNvGraphicFramePr>
            <a:graphicFrameLocks/>
          </p:cNvGraphicFramePr>
          <p:nvPr>
            <p:extLst>
              <p:ext uri="{D42A27DB-BD31-4B8C-83A1-F6EECF244321}">
                <p14:modId xmlns:p14="http://schemas.microsoft.com/office/powerpoint/2010/main" val="2095339283"/>
              </p:ext>
            </p:extLst>
          </p:nvPr>
        </p:nvGraphicFramePr>
        <p:xfrm>
          <a:off x="1480457" y="2425621"/>
          <a:ext cx="1541137" cy="1993061"/>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1"/>
          <p:cNvSpPr txBox="1">
            <a:spLocks/>
          </p:cNvSpPr>
          <p:nvPr/>
        </p:nvSpPr>
        <p:spPr>
          <a:xfrm>
            <a:off x="1926843" y="2270292"/>
            <a:ext cx="67491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Gender</a:t>
            </a:r>
            <a:endParaRPr lang="en-GB" sz="1000" b="1" dirty="0"/>
          </a:p>
        </p:txBody>
      </p:sp>
      <p:graphicFrame>
        <p:nvGraphicFramePr>
          <p:cNvPr id="32" name="Picture Placeholder 7"/>
          <p:cNvGraphicFramePr>
            <a:graphicFrameLocks/>
          </p:cNvGraphicFramePr>
          <p:nvPr>
            <p:extLst>
              <p:ext uri="{D42A27DB-BD31-4B8C-83A1-F6EECF244321}">
                <p14:modId xmlns:p14="http://schemas.microsoft.com/office/powerpoint/2010/main" val="3776160956"/>
              </p:ext>
            </p:extLst>
          </p:nvPr>
        </p:nvGraphicFramePr>
        <p:xfrm>
          <a:off x="4746172" y="2436006"/>
          <a:ext cx="1611086" cy="1982675"/>
        </p:xfrm>
        <a:graphic>
          <a:graphicData uri="http://schemas.openxmlformats.org/drawingml/2006/chart">
            <c:chart xmlns:c="http://schemas.openxmlformats.org/drawingml/2006/chart" xmlns:r="http://schemas.openxmlformats.org/officeDocument/2006/relationships" r:id="rId4"/>
          </a:graphicData>
        </a:graphic>
      </p:graphicFrame>
      <p:sp>
        <p:nvSpPr>
          <p:cNvPr id="33" name="Title 1"/>
          <p:cNvSpPr txBox="1">
            <a:spLocks/>
          </p:cNvSpPr>
          <p:nvPr/>
        </p:nvSpPr>
        <p:spPr>
          <a:xfrm>
            <a:off x="5016137" y="2270292"/>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UK Arrival Mode</a:t>
            </a:r>
            <a:endParaRPr lang="en-GB" sz="1000" b="1" dirty="0"/>
          </a:p>
        </p:txBody>
      </p:sp>
      <p:cxnSp>
        <p:nvCxnSpPr>
          <p:cNvPr id="34" name="Straight Connector 33"/>
          <p:cNvCxnSpPr/>
          <p:nvPr/>
        </p:nvCxnSpPr>
        <p:spPr>
          <a:xfrm>
            <a:off x="3134098" y="2519230"/>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651996" y="2519230"/>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8" name="Picture Placeholder 7"/>
          <p:cNvGraphicFramePr>
            <a:graphicFrameLocks/>
          </p:cNvGraphicFramePr>
          <p:nvPr>
            <p:extLst>
              <p:ext uri="{D42A27DB-BD31-4B8C-83A1-F6EECF244321}">
                <p14:modId xmlns:p14="http://schemas.microsoft.com/office/powerpoint/2010/main" val="3187327390"/>
              </p:ext>
            </p:extLst>
          </p:nvPr>
        </p:nvGraphicFramePr>
        <p:xfrm>
          <a:off x="6618519" y="2436006"/>
          <a:ext cx="1624145" cy="2068775"/>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p:cNvSpPr txBox="1">
            <a:spLocks/>
          </p:cNvSpPr>
          <p:nvPr/>
        </p:nvSpPr>
        <p:spPr>
          <a:xfrm>
            <a:off x="6901543" y="2272953"/>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Duration</a:t>
            </a:r>
            <a:endParaRPr lang="en-GB" sz="1000" b="1" dirty="0"/>
          </a:p>
        </p:txBody>
      </p:sp>
      <p:cxnSp>
        <p:nvCxnSpPr>
          <p:cNvPr id="20" name="Straight Connector 19"/>
          <p:cNvCxnSpPr/>
          <p:nvPr/>
        </p:nvCxnSpPr>
        <p:spPr>
          <a:xfrm>
            <a:off x="6641909" y="2519230"/>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21" name="Picture Placeholder 7"/>
          <p:cNvGraphicFramePr>
            <a:graphicFrameLocks/>
          </p:cNvGraphicFramePr>
          <p:nvPr>
            <p:extLst>
              <p:ext uri="{D42A27DB-BD31-4B8C-83A1-F6EECF244321}">
                <p14:modId xmlns:p14="http://schemas.microsoft.com/office/powerpoint/2010/main" val="2356946427"/>
              </p:ext>
            </p:extLst>
          </p:nvPr>
        </p:nvGraphicFramePr>
        <p:xfrm>
          <a:off x="1104212" y="4724169"/>
          <a:ext cx="4016428" cy="125939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Picture Placeholder 7"/>
          <p:cNvGraphicFramePr>
            <a:graphicFrameLocks/>
          </p:cNvGraphicFramePr>
          <p:nvPr>
            <p:extLst>
              <p:ext uri="{D42A27DB-BD31-4B8C-83A1-F6EECF244321}">
                <p14:modId xmlns:p14="http://schemas.microsoft.com/office/powerpoint/2010/main" val="1564195281"/>
              </p:ext>
            </p:extLst>
          </p:nvPr>
        </p:nvGraphicFramePr>
        <p:xfrm>
          <a:off x="5351417" y="4590120"/>
          <a:ext cx="1550126" cy="1914611"/>
        </p:xfrm>
        <a:graphic>
          <a:graphicData uri="http://schemas.openxmlformats.org/drawingml/2006/chart">
            <c:chart xmlns:c="http://schemas.openxmlformats.org/drawingml/2006/chart" xmlns:r="http://schemas.openxmlformats.org/officeDocument/2006/relationships" r:id="rId7"/>
          </a:graphicData>
        </a:graphic>
      </p:graphicFrame>
      <p:sp>
        <p:nvSpPr>
          <p:cNvPr id="23" name="Title 1"/>
          <p:cNvSpPr txBox="1">
            <a:spLocks/>
          </p:cNvSpPr>
          <p:nvPr/>
        </p:nvSpPr>
        <p:spPr>
          <a:xfrm>
            <a:off x="2601759" y="4584469"/>
            <a:ext cx="1210772"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Source Markets</a:t>
            </a:r>
            <a:endParaRPr lang="en-GB" sz="1000" b="1" dirty="0"/>
          </a:p>
        </p:txBody>
      </p:sp>
      <p:sp>
        <p:nvSpPr>
          <p:cNvPr id="24" name="Title 1"/>
          <p:cNvSpPr txBox="1">
            <a:spLocks/>
          </p:cNvSpPr>
          <p:nvPr/>
        </p:nvSpPr>
        <p:spPr>
          <a:xfrm>
            <a:off x="5686698" y="4458694"/>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Seasonality</a:t>
            </a:r>
            <a:endParaRPr lang="en-GB" sz="1000" b="1" dirty="0"/>
          </a:p>
        </p:txBody>
      </p:sp>
      <p:cxnSp>
        <p:nvCxnSpPr>
          <p:cNvPr id="25" name="Straight Connector 24"/>
          <p:cNvCxnSpPr/>
          <p:nvPr/>
        </p:nvCxnSpPr>
        <p:spPr>
          <a:xfrm>
            <a:off x="5248533" y="4644481"/>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181836" y="4644481"/>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31" name="Picture Placeholder 7"/>
          <p:cNvGraphicFramePr>
            <a:graphicFrameLocks/>
          </p:cNvGraphicFramePr>
          <p:nvPr>
            <p:extLst>
              <p:ext uri="{D42A27DB-BD31-4B8C-83A1-F6EECF244321}">
                <p14:modId xmlns:p14="http://schemas.microsoft.com/office/powerpoint/2010/main" val="3766930918"/>
              </p:ext>
            </p:extLst>
          </p:nvPr>
        </p:nvGraphicFramePr>
        <p:xfrm>
          <a:off x="7245531" y="4618471"/>
          <a:ext cx="1593669" cy="1918335"/>
        </p:xfrm>
        <a:graphic>
          <a:graphicData uri="http://schemas.openxmlformats.org/drawingml/2006/chart">
            <c:chart xmlns:c="http://schemas.openxmlformats.org/drawingml/2006/chart" xmlns:r="http://schemas.openxmlformats.org/officeDocument/2006/relationships" r:id="rId8"/>
          </a:graphicData>
        </a:graphic>
      </p:graphicFrame>
      <p:sp>
        <p:nvSpPr>
          <p:cNvPr id="36" name="Title 1"/>
          <p:cNvSpPr txBox="1">
            <a:spLocks/>
          </p:cNvSpPr>
          <p:nvPr/>
        </p:nvSpPr>
        <p:spPr>
          <a:xfrm>
            <a:off x="7593873" y="447877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Type</a:t>
            </a:r>
            <a:endParaRPr lang="en-GB" sz="1000" b="1" dirty="0"/>
          </a:p>
        </p:txBody>
      </p:sp>
      <p:graphicFrame>
        <p:nvGraphicFramePr>
          <p:cNvPr id="38" name="Chart 37"/>
          <p:cNvGraphicFramePr/>
          <p:nvPr>
            <p:extLst>
              <p:ext uri="{D42A27DB-BD31-4B8C-83A1-F6EECF244321}">
                <p14:modId xmlns:p14="http://schemas.microsoft.com/office/powerpoint/2010/main" val="1789369766"/>
              </p:ext>
            </p:extLst>
          </p:nvPr>
        </p:nvGraphicFramePr>
        <p:xfrm>
          <a:off x="330201" y="2552353"/>
          <a:ext cx="858220" cy="9147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7" name="Table Placeholder 5"/>
          <p:cNvGraphicFramePr>
            <a:graphicFrameLocks/>
          </p:cNvGraphicFramePr>
          <p:nvPr>
            <p:extLst>
              <p:ext uri="{D42A27DB-BD31-4B8C-83A1-F6EECF244321}">
                <p14:modId xmlns:p14="http://schemas.microsoft.com/office/powerpoint/2010/main" val="1437446101"/>
              </p:ext>
            </p:extLst>
          </p:nvPr>
        </p:nvGraphicFramePr>
        <p:xfrm>
          <a:off x="232630" y="3467101"/>
          <a:ext cx="1091073" cy="382863"/>
        </p:xfrm>
        <a:graphic>
          <a:graphicData uri="http://schemas.openxmlformats.org/drawingml/2006/table">
            <a:tbl>
              <a:tblPr firstRow="1" bandRow="1">
                <a:tableStyleId>{5C22544A-7EE6-4342-B048-85BDC9FD1C3A}</a:tableStyleId>
              </a:tblPr>
              <a:tblGrid>
                <a:gridCol w="1091073"/>
              </a:tblGrid>
              <a:tr h="382863">
                <a:tc>
                  <a:txBody>
                    <a:bodyPr/>
                    <a:lstStyle/>
                    <a:p>
                      <a:pPr algn="ctr"/>
                      <a:r>
                        <a:rPr lang="en-GB" sz="900" dirty="0" smtClean="0"/>
                        <a:t>Canterbury:</a:t>
                      </a:r>
                      <a:br>
                        <a:rPr lang="en-GB" sz="900" dirty="0" smtClean="0"/>
                      </a:br>
                      <a:r>
                        <a:rPr lang="en-GB" sz="900" dirty="0" smtClean="0"/>
                        <a:t>146k </a:t>
                      </a:r>
                      <a:r>
                        <a:rPr lang="en-GB" sz="900" b="1" dirty="0" smtClean="0">
                          <a:solidFill>
                            <a:schemeClr val="bg1"/>
                          </a:solidFill>
                        </a:rPr>
                        <a:t>day trippers</a:t>
                      </a:r>
                      <a:endParaRPr lang="en-GB" sz="900" dirty="0"/>
                    </a:p>
                  </a:txBody>
                  <a:tcPr>
                    <a:solidFill>
                      <a:schemeClr val="accent1"/>
                    </a:solidFill>
                  </a:tcPr>
                </a:tc>
              </a:tr>
            </a:tbl>
          </a:graphicData>
        </a:graphic>
      </p:graphicFrame>
      <p:sp>
        <p:nvSpPr>
          <p:cNvPr id="39" name="Text Placeholder 6"/>
          <p:cNvSpPr>
            <a:spLocks noGrp="1"/>
          </p:cNvSpPr>
          <p:nvPr>
            <p:ph type="body" sz="quarter" idx="13"/>
          </p:nvPr>
        </p:nvSpPr>
        <p:spPr>
          <a:xfrm>
            <a:off x="685796" y="6396162"/>
            <a:ext cx="2440301" cy="274638"/>
          </a:xfrm>
        </p:spPr>
        <p:txBody>
          <a:bodyPr/>
          <a:lstStyle/>
          <a:p>
            <a:r>
              <a:rPr lang="en-GB" sz="1000" dirty="0" smtClean="0"/>
              <a:t>Destination profiles</a:t>
            </a:r>
            <a:endParaRPr lang="en-GB" sz="1000" dirty="0"/>
          </a:p>
        </p:txBody>
      </p:sp>
    </p:spTree>
    <p:extLst>
      <p:ext uri="{BB962C8B-B14F-4D97-AF65-F5344CB8AC3E}">
        <p14:creationId xmlns:p14="http://schemas.microsoft.com/office/powerpoint/2010/main" val="3714681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4"/>
          </p:nvPr>
        </p:nvSpPr>
        <p:spPr>
          <a:xfrm>
            <a:off x="3422650" y="2563916"/>
            <a:ext cx="5035550" cy="1095375"/>
          </a:xfrm>
        </p:spPr>
        <p:txBody>
          <a:bodyPr/>
          <a:lstStyle/>
          <a:p>
            <a:r>
              <a:rPr lang="en-GB" dirty="0" smtClean="0"/>
              <a:t>Executive Summary</a:t>
            </a:r>
            <a:endParaRPr lang="en-GB" dirty="0"/>
          </a:p>
        </p:txBody>
      </p:sp>
    </p:spTree>
    <p:extLst>
      <p:ext uri="{BB962C8B-B14F-4D97-AF65-F5344CB8AC3E}">
        <p14:creationId xmlns:p14="http://schemas.microsoft.com/office/powerpoint/2010/main" val="11423447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738017"/>
            <a:ext cx="8803315" cy="558801"/>
          </a:xfrm>
        </p:spPr>
        <p:txBody>
          <a:bodyPr/>
          <a:lstStyle/>
          <a:p>
            <a:r>
              <a:rPr lang="en-GB" sz="2100" dirty="0" smtClean="0"/>
              <a:t>Summary of overseas holiday ‘day trippers’ to BATH / SOMERSET</a:t>
            </a:r>
            <a:endParaRPr lang="en-GB" sz="2100" dirty="0"/>
          </a:p>
        </p:txBody>
      </p:sp>
      <p:sp>
        <p:nvSpPr>
          <p:cNvPr id="13" name="Text Placeholder 5"/>
          <p:cNvSpPr txBox="1">
            <a:spLocks/>
          </p:cNvSpPr>
          <p:nvPr/>
        </p:nvSpPr>
        <p:spPr>
          <a:xfrm>
            <a:off x="330201" y="1261396"/>
            <a:ext cx="8424992"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Overseas day trippers to Bath make up 90% of all overseas day trippers to Somerset.</a:t>
            </a:r>
          </a:p>
          <a:p>
            <a:pPr marL="0" indent="0" algn="just">
              <a:buNone/>
            </a:pPr>
            <a:r>
              <a:rPr lang="en-GB" sz="1300" dirty="0" smtClean="0"/>
              <a:t>Overseas visitors who take day trips to Bath / Somerset are significantly more likely than overseas day trippers as a whole to be aged 35-54, arriving in the UK on foot (mainly rail), from Australia, visiting during the peak July to September period and on a packaged trip.  </a:t>
            </a:r>
          </a:p>
        </p:txBody>
      </p:sp>
      <p:sp>
        <p:nvSpPr>
          <p:cNvPr id="14" name="Text Placeholder 5"/>
          <p:cNvSpPr txBox="1">
            <a:spLocks/>
          </p:cNvSpPr>
          <p:nvPr/>
        </p:nvSpPr>
        <p:spPr>
          <a:xfrm>
            <a:off x="330201" y="2223295"/>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graphicFrame>
        <p:nvGraphicFramePr>
          <p:cNvPr id="26" name="Picture Placeholder 7"/>
          <p:cNvGraphicFramePr>
            <a:graphicFrameLocks/>
          </p:cNvGraphicFramePr>
          <p:nvPr>
            <p:extLst>
              <p:ext uri="{D42A27DB-BD31-4B8C-83A1-F6EECF244321}">
                <p14:modId xmlns:p14="http://schemas.microsoft.com/office/powerpoint/2010/main" val="4076543700"/>
              </p:ext>
            </p:extLst>
          </p:nvPr>
        </p:nvGraphicFramePr>
        <p:xfrm>
          <a:off x="3134098" y="2375963"/>
          <a:ext cx="1517898" cy="1993061"/>
        </p:xfrm>
        <a:graphic>
          <a:graphicData uri="http://schemas.openxmlformats.org/drawingml/2006/chart">
            <c:chart xmlns:c="http://schemas.openxmlformats.org/drawingml/2006/chart" xmlns:r="http://schemas.openxmlformats.org/officeDocument/2006/relationships" r:id="rId2"/>
          </a:graphicData>
        </a:graphic>
      </p:graphicFrame>
      <p:sp>
        <p:nvSpPr>
          <p:cNvPr id="27" name="Title 1"/>
          <p:cNvSpPr txBox="1">
            <a:spLocks/>
          </p:cNvSpPr>
          <p:nvPr/>
        </p:nvSpPr>
        <p:spPr>
          <a:xfrm>
            <a:off x="3691544" y="2220634"/>
            <a:ext cx="50199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Age</a:t>
            </a:r>
            <a:endParaRPr lang="en-GB" sz="1000" b="1" dirty="0"/>
          </a:p>
        </p:txBody>
      </p:sp>
      <p:graphicFrame>
        <p:nvGraphicFramePr>
          <p:cNvPr id="28" name="Picture Placeholder 7"/>
          <p:cNvGraphicFramePr>
            <a:graphicFrameLocks/>
          </p:cNvGraphicFramePr>
          <p:nvPr>
            <p:extLst>
              <p:ext uri="{D42A27DB-BD31-4B8C-83A1-F6EECF244321}">
                <p14:modId xmlns:p14="http://schemas.microsoft.com/office/powerpoint/2010/main" val="895593844"/>
              </p:ext>
            </p:extLst>
          </p:nvPr>
        </p:nvGraphicFramePr>
        <p:xfrm>
          <a:off x="1480457" y="2375963"/>
          <a:ext cx="1541137" cy="1993061"/>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1"/>
          <p:cNvSpPr txBox="1">
            <a:spLocks/>
          </p:cNvSpPr>
          <p:nvPr/>
        </p:nvSpPr>
        <p:spPr>
          <a:xfrm>
            <a:off x="1926843" y="2220634"/>
            <a:ext cx="67491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Gender</a:t>
            </a:r>
            <a:endParaRPr lang="en-GB" sz="1000" b="1" dirty="0"/>
          </a:p>
        </p:txBody>
      </p:sp>
      <p:graphicFrame>
        <p:nvGraphicFramePr>
          <p:cNvPr id="32" name="Picture Placeholder 7"/>
          <p:cNvGraphicFramePr>
            <a:graphicFrameLocks/>
          </p:cNvGraphicFramePr>
          <p:nvPr>
            <p:extLst>
              <p:ext uri="{D42A27DB-BD31-4B8C-83A1-F6EECF244321}">
                <p14:modId xmlns:p14="http://schemas.microsoft.com/office/powerpoint/2010/main" val="1079269377"/>
              </p:ext>
            </p:extLst>
          </p:nvPr>
        </p:nvGraphicFramePr>
        <p:xfrm>
          <a:off x="4746172" y="2386348"/>
          <a:ext cx="1611086" cy="1982675"/>
        </p:xfrm>
        <a:graphic>
          <a:graphicData uri="http://schemas.openxmlformats.org/drawingml/2006/chart">
            <c:chart xmlns:c="http://schemas.openxmlformats.org/drawingml/2006/chart" xmlns:r="http://schemas.openxmlformats.org/officeDocument/2006/relationships" r:id="rId4"/>
          </a:graphicData>
        </a:graphic>
      </p:graphicFrame>
      <p:sp>
        <p:nvSpPr>
          <p:cNvPr id="33" name="Title 1"/>
          <p:cNvSpPr txBox="1">
            <a:spLocks/>
          </p:cNvSpPr>
          <p:nvPr/>
        </p:nvSpPr>
        <p:spPr>
          <a:xfrm>
            <a:off x="5016137" y="2220634"/>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UK Arrival Mode</a:t>
            </a:r>
            <a:endParaRPr lang="en-GB" sz="1000" b="1" dirty="0"/>
          </a:p>
        </p:txBody>
      </p:sp>
      <p:cxnSp>
        <p:nvCxnSpPr>
          <p:cNvPr id="34" name="Straight Connector 33"/>
          <p:cNvCxnSpPr/>
          <p:nvPr/>
        </p:nvCxnSpPr>
        <p:spPr>
          <a:xfrm>
            <a:off x="3134098" y="2469572"/>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651996" y="2469572"/>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8" name="Picture Placeholder 7"/>
          <p:cNvGraphicFramePr>
            <a:graphicFrameLocks/>
          </p:cNvGraphicFramePr>
          <p:nvPr>
            <p:extLst>
              <p:ext uri="{D42A27DB-BD31-4B8C-83A1-F6EECF244321}">
                <p14:modId xmlns:p14="http://schemas.microsoft.com/office/powerpoint/2010/main" val="4095104147"/>
              </p:ext>
            </p:extLst>
          </p:nvPr>
        </p:nvGraphicFramePr>
        <p:xfrm>
          <a:off x="6618519" y="2386348"/>
          <a:ext cx="1624145" cy="2068775"/>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p:cNvSpPr txBox="1">
            <a:spLocks/>
          </p:cNvSpPr>
          <p:nvPr/>
        </p:nvSpPr>
        <p:spPr>
          <a:xfrm>
            <a:off x="6901543" y="2223295"/>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Duration</a:t>
            </a:r>
            <a:endParaRPr lang="en-GB" sz="1000" b="1" dirty="0"/>
          </a:p>
        </p:txBody>
      </p:sp>
      <p:cxnSp>
        <p:nvCxnSpPr>
          <p:cNvPr id="20" name="Straight Connector 19"/>
          <p:cNvCxnSpPr/>
          <p:nvPr/>
        </p:nvCxnSpPr>
        <p:spPr>
          <a:xfrm>
            <a:off x="6641909" y="2469572"/>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21" name="Picture Placeholder 7"/>
          <p:cNvGraphicFramePr>
            <a:graphicFrameLocks/>
          </p:cNvGraphicFramePr>
          <p:nvPr>
            <p:extLst>
              <p:ext uri="{D42A27DB-BD31-4B8C-83A1-F6EECF244321}">
                <p14:modId xmlns:p14="http://schemas.microsoft.com/office/powerpoint/2010/main" val="2670820104"/>
              </p:ext>
            </p:extLst>
          </p:nvPr>
        </p:nvGraphicFramePr>
        <p:xfrm>
          <a:off x="1104212" y="4674511"/>
          <a:ext cx="4016428" cy="125939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Picture Placeholder 7"/>
          <p:cNvGraphicFramePr>
            <a:graphicFrameLocks/>
          </p:cNvGraphicFramePr>
          <p:nvPr>
            <p:extLst>
              <p:ext uri="{D42A27DB-BD31-4B8C-83A1-F6EECF244321}">
                <p14:modId xmlns:p14="http://schemas.microsoft.com/office/powerpoint/2010/main" val="1889018998"/>
              </p:ext>
            </p:extLst>
          </p:nvPr>
        </p:nvGraphicFramePr>
        <p:xfrm>
          <a:off x="5351417" y="4540462"/>
          <a:ext cx="1550126" cy="1914611"/>
        </p:xfrm>
        <a:graphic>
          <a:graphicData uri="http://schemas.openxmlformats.org/drawingml/2006/chart">
            <c:chart xmlns:c="http://schemas.openxmlformats.org/drawingml/2006/chart" xmlns:r="http://schemas.openxmlformats.org/officeDocument/2006/relationships" r:id="rId7"/>
          </a:graphicData>
        </a:graphic>
      </p:graphicFrame>
      <p:sp>
        <p:nvSpPr>
          <p:cNvPr id="23" name="Title 1"/>
          <p:cNvSpPr txBox="1">
            <a:spLocks/>
          </p:cNvSpPr>
          <p:nvPr/>
        </p:nvSpPr>
        <p:spPr>
          <a:xfrm>
            <a:off x="2601759" y="4534811"/>
            <a:ext cx="1210772"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Source Markets</a:t>
            </a:r>
            <a:endParaRPr lang="en-GB" sz="1000" b="1" dirty="0"/>
          </a:p>
        </p:txBody>
      </p:sp>
      <p:sp>
        <p:nvSpPr>
          <p:cNvPr id="24" name="Title 1"/>
          <p:cNvSpPr txBox="1">
            <a:spLocks/>
          </p:cNvSpPr>
          <p:nvPr/>
        </p:nvSpPr>
        <p:spPr>
          <a:xfrm>
            <a:off x="5686698" y="4409036"/>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Seasonality</a:t>
            </a:r>
            <a:endParaRPr lang="en-GB" sz="1000" b="1" dirty="0"/>
          </a:p>
        </p:txBody>
      </p:sp>
      <p:cxnSp>
        <p:nvCxnSpPr>
          <p:cNvPr id="25" name="Straight Connector 24"/>
          <p:cNvCxnSpPr/>
          <p:nvPr/>
        </p:nvCxnSpPr>
        <p:spPr>
          <a:xfrm>
            <a:off x="5248533" y="4594823"/>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181836" y="4594823"/>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31" name="Picture Placeholder 7"/>
          <p:cNvGraphicFramePr>
            <a:graphicFrameLocks/>
          </p:cNvGraphicFramePr>
          <p:nvPr>
            <p:extLst>
              <p:ext uri="{D42A27DB-BD31-4B8C-83A1-F6EECF244321}">
                <p14:modId xmlns:p14="http://schemas.microsoft.com/office/powerpoint/2010/main" val="1547726409"/>
              </p:ext>
            </p:extLst>
          </p:nvPr>
        </p:nvGraphicFramePr>
        <p:xfrm>
          <a:off x="7245531" y="4568813"/>
          <a:ext cx="1593669" cy="1918335"/>
        </p:xfrm>
        <a:graphic>
          <a:graphicData uri="http://schemas.openxmlformats.org/drawingml/2006/chart">
            <c:chart xmlns:c="http://schemas.openxmlformats.org/drawingml/2006/chart" xmlns:r="http://schemas.openxmlformats.org/officeDocument/2006/relationships" r:id="rId8"/>
          </a:graphicData>
        </a:graphic>
      </p:graphicFrame>
      <p:sp>
        <p:nvSpPr>
          <p:cNvPr id="36" name="Title 1"/>
          <p:cNvSpPr txBox="1">
            <a:spLocks/>
          </p:cNvSpPr>
          <p:nvPr/>
        </p:nvSpPr>
        <p:spPr>
          <a:xfrm>
            <a:off x="7593873" y="4429113"/>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Type</a:t>
            </a:r>
            <a:endParaRPr lang="en-GB" sz="1000" b="1" dirty="0"/>
          </a:p>
        </p:txBody>
      </p:sp>
      <p:graphicFrame>
        <p:nvGraphicFramePr>
          <p:cNvPr id="38" name="Chart 37"/>
          <p:cNvGraphicFramePr/>
          <p:nvPr>
            <p:extLst>
              <p:ext uri="{D42A27DB-BD31-4B8C-83A1-F6EECF244321}">
                <p14:modId xmlns:p14="http://schemas.microsoft.com/office/powerpoint/2010/main" val="540648253"/>
              </p:ext>
            </p:extLst>
          </p:nvPr>
        </p:nvGraphicFramePr>
        <p:xfrm>
          <a:off x="232630" y="2411108"/>
          <a:ext cx="955791" cy="100633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7" name="Table Placeholder 5"/>
          <p:cNvGraphicFramePr>
            <a:graphicFrameLocks/>
          </p:cNvGraphicFramePr>
          <p:nvPr>
            <p:extLst>
              <p:ext uri="{D42A27DB-BD31-4B8C-83A1-F6EECF244321}">
                <p14:modId xmlns:p14="http://schemas.microsoft.com/office/powerpoint/2010/main" val="789886148"/>
              </p:ext>
            </p:extLst>
          </p:nvPr>
        </p:nvGraphicFramePr>
        <p:xfrm>
          <a:off x="232630" y="3417443"/>
          <a:ext cx="1091073" cy="382863"/>
        </p:xfrm>
        <a:graphic>
          <a:graphicData uri="http://schemas.openxmlformats.org/drawingml/2006/table">
            <a:tbl>
              <a:tblPr firstRow="1" bandRow="1">
                <a:tableStyleId>{5C22544A-7EE6-4342-B048-85BDC9FD1C3A}</a:tableStyleId>
              </a:tblPr>
              <a:tblGrid>
                <a:gridCol w="1091073"/>
              </a:tblGrid>
              <a:tr h="382863">
                <a:tc>
                  <a:txBody>
                    <a:bodyPr/>
                    <a:lstStyle/>
                    <a:p>
                      <a:pPr algn="ctr"/>
                      <a:r>
                        <a:rPr lang="en-GB" sz="900" dirty="0" smtClean="0"/>
                        <a:t>Bath:</a:t>
                      </a:r>
                      <a:br>
                        <a:rPr lang="en-GB" sz="900" dirty="0" smtClean="0"/>
                      </a:br>
                      <a:r>
                        <a:rPr lang="en-GB" sz="900" dirty="0" smtClean="0"/>
                        <a:t>253k </a:t>
                      </a:r>
                      <a:r>
                        <a:rPr lang="en-GB" sz="900" b="1" dirty="0" smtClean="0">
                          <a:solidFill>
                            <a:schemeClr val="bg1"/>
                          </a:solidFill>
                        </a:rPr>
                        <a:t>day trippers</a:t>
                      </a:r>
                      <a:endParaRPr lang="en-GB" sz="900" dirty="0"/>
                    </a:p>
                  </a:txBody>
                  <a:tcPr>
                    <a:solidFill>
                      <a:schemeClr val="accent1"/>
                    </a:solidFill>
                  </a:tcPr>
                </a:tc>
              </a:tr>
            </a:tbl>
          </a:graphicData>
        </a:graphic>
      </p:graphicFrame>
      <p:sp>
        <p:nvSpPr>
          <p:cNvPr id="39" name="Text Placeholder 6"/>
          <p:cNvSpPr>
            <a:spLocks noGrp="1"/>
          </p:cNvSpPr>
          <p:nvPr>
            <p:ph type="body" sz="quarter" idx="13"/>
          </p:nvPr>
        </p:nvSpPr>
        <p:spPr>
          <a:xfrm>
            <a:off x="685796" y="6396162"/>
            <a:ext cx="2440301" cy="274638"/>
          </a:xfrm>
        </p:spPr>
        <p:txBody>
          <a:bodyPr/>
          <a:lstStyle/>
          <a:p>
            <a:r>
              <a:rPr lang="en-GB" sz="1000" dirty="0" smtClean="0"/>
              <a:t>Destination profiles</a:t>
            </a:r>
            <a:endParaRPr lang="en-GB" sz="1000" dirty="0"/>
          </a:p>
        </p:txBody>
      </p:sp>
    </p:spTree>
    <p:extLst>
      <p:ext uri="{BB962C8B-B14F-4D97-AF65-F5344CB8AC3E}">
        <p14:creationId xmlns:p14="http://schemas.microsoft.com/office/powerpoint/2010/main" val="6108395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738017"/>
            <a:ext cx="8803315" cy="558801"/>
          </a:xfrm>
        </p:spPr>
        <p:txBody>
          <a:bodyPr/>
          <a:lstStyle/>
          <a:p>
            <a:r>
              <a:rPr lang="en-GB" sz="2100" dirty="0" smtClean="0"/>
              <a:t>Summary of overseas holiday ‘day trippers’ to SALISBURY / WILTSHIRE</a:t>
            </a:r>
            <a:endParaRPr lang="en-GB" sz="2100" dirty="0"/>
          </a:p>
        </p:txBody>
      </p:sp>
      <p:sp>
        <p:nvSpPr>
          <p:cNvPr id="13" name="Text Placeholder 5"/>
          <p:cNvSpPr txBox="1">
            <a:spLocks/>
          </p:cNvSpPr>
          <p:nvPr/>
        </p:nvSpPr>
        <p:spPr>
          <a:xfrm>
            <a:off x="330201" y="1261396"/>
            <a:ext cx="8424992"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Overseas day trippers to Salisbury make up 76% of all overseas day trippers to Wiltshire.  Visitors to Stonehenge are included within day trippers to Salisbury.</a:t>
            </a:r>
          </a:p>
          <a:p>
            <a:pPr marL="0" indent="0" algn="just">
              <a:buNone/>
            </a:pPr>
            <a:r>
              <a:rPr lang="en-GB" sz="1300" dirty="0" smtClean="0"/>
              <a:t>Overseas visitors who take day trips to Salisbury / Wiltshire are significantly more likely than overseas day trippers as a whole to be older (aged 55 or older), arriving in the UK by coach, staying in the UK for 4-7 nights,  from Germany and on a package trip.  </a:t>
            </a:r>
          </a:p>
        </p:txBody>
      </p:sp>
      <p:sp>
        <p:nvSpPr>
          <p:cNvPr id="14" name="Text Placeholder 5"/>
          <p:cNvSpPr txBox="1">
            <a:spLocks/>
          </p:cNvSpPr>
          <p:nvPr/>
        </p:nvSpPr>
        <p:spPr>
          <a:xfrm>
            <a:off x="330201" y="2425239"/>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graphicFrame>
        <p:nvGraphicFramePr>
          <p:cNvPr id="26" name="Picture Placeholder 7"/>
          <p:cNvGraphicFramePr>
            <a:graphicFrameLocks/>
          </p:cNvGraphicFramePr>
          <p:nvPr>
            <p:extLst>
              <p:ext uri="{D42A27DB-BD31-4B8C-83A1-F6EECF244321}">
                <p14:modId xmlns:p14="http://schemas.microsoft.com/office/powerpoint/2010/main" val="2914536146"/>
              </p:ext>
            </p:extLst>
          </p:nvPr>
        </p:nvGraphicFramePr>
        <p:xfrm>
          <a:off x="3134098" y="2533681"/>
          <a:ext cx="1517898" cy="1993061"/>
        </p:xfrm>
        <a:graphic>
          <a:graphicData uri="http://schemas.openxmlformats.org/drawingml/2006/chart">
            <c:chart xmlns:c="http://schemas.openxmlformats.org/drawingml/2006/chart" xmlns:r="http://schemas.openxmlformats.org/officeDocument/2006/relationships" r:id="rId2"/>
          </a:graphicData>
        </a:graphic>
      </p:graphicFrame>
      <p:sp>
        <p:nvSpPr>
          <p:cNvPr id="27" name="Title 1"/>
          <p:cNvSpPr txBox="1">
            <a:spLocks/>
          </p:cNvSpPr>
          <p:nvPr/>
        </p:nvSpPr>
        <p:spPr>
          <a:xfrm>
            <a:off x="3691544" y="2378352"/>
            <a:ext cx="50199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Age</a:t>
            </a:r>
            <a:endParaRPr lang="en-GB" sz="1000" b="1" dirty="0"/>
          </a:p>
        </p:txBody>
      </p:sp>
      <p:graphicFrame>
        <p:nvGraphicFramePr>
          <p:cNvPr id="28" name="Picture Placeholder 7"/>
          <p:cNvGraphicFramePr>
            <a:graphicFrameLocks/>
          </p:cNvGraphicFramePr>
          <p:nvPr>
            <p:extLst>
              <p:ext uri="{D42A27DB-BD31-4B8C-83A1-F6EECF244321}">
                <p14:modId xmlns:p14="http://schemas.microsoft.com/office/powerpoint/2010/main" val="4193670769"/>
              </p:ext>
            </p:extLst>
          </p:nvPr>
        </p:nvGraphicFramePr>
        <p:xfrm>
          <a:off x="1480457" y="2533681"/>
          <a:ext cx="1541137" cy="1993061"/>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1"/>
          <p:cNvSpPr txBox="1">
            <a:spLocks/>
          </p:cNvSpPr>
          <p:nvPr/>
        </p:nvSpPr>
        <p:spPr>
          <a:xfrm>
            <a:off x="1926843" y="2378352"/>
            <a:ext cx="67491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Gender</a:t>
            </a:r>
            <a:endParaRPr lang="en-GB" sz="1000" b="1" dirty="0"/>
          </a:p>
        </p:txBody>
      </p:sp>
      <p:graphicFrame>
        <p:nvGraphicFramePr>
          <p:cNvPr id="32" name="Picture Placeholder 7"/>
          <p:cNvGraphicFramePr>
            <a:graphicFrameLocks/>
          </p:cNvGraphicFramePr>
          <p:nvPr>
            <p:extLst>
              <p:ext uri="{D42A27DB-BD31-4B8C-83A1-F6EECF244321}">
                <p14:modId xmlns:p14="http://schemas.microsoft.com/office/powerpoint/2010/main" val="1077891904"/>
              </p:ext>
            </p:extLst>
          </p:nvPr>
        </p:nvGraphicFramePr>
        <p:xfrm>
          <a:off x="4746172" y="2544066"/>
          <a:ext cx="1611086" cy="1982675"/>
        </p:xfrm>
        <a:graphic>
          <a:graphicData uri="http://schemas.openxmlformats.org/drawingml/2006/chart">
            <c:chart xmlns:c="http://schemas.openxmlformats.org/drawingml/2006/chart" xmlns:r="http://schemas.openxmlformats.org/officeDocument/2006/relationships" r:id="rId4"/>
          </a:graphicData>
        </a:graphic>
      </p:graphicFrame>
      <p:sp>
        <p:nvSpPr>
          <p:cNvPr id="33" name="Title 1"/>
          <p:cNvSpPr txBox="1">
            <a:spLocks/>
          </p:cNvSpPr>
          <p:nvPr/>
        </p:nvSpPr>
        <p:spPr>
          <a:xfrm>
            <a:off x="5016137" y="2378352"/>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UK Arrival Mode</a:t>
            </a:r>
            <a:endParaRPr lang="en-GB" sz="1000" b="1" dirty="0"/>
          </a:p>
        </p:txBody>
      </p:sp>
      <p:cxnSp>
        <p:nvCxnSpPr>
          <p:cNvPr id="34" name="Straight Connector 33"/>
          <p:cNvCxnSpPr/>
          <p:nvPr/>
        </p:nvCxnSpPr>
        <p:spPr>
          <a:xfrm>
            <a:off x="3134098" y="2627290"/>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651996" y="2627290"/>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8" name="Picture Placeholder 7"/>
          <p:cNvGraphicFramePr>
            <a:graphicFrameLocks/>
          </p:cNvGraphicFramePr>
          <p:nvPr>
            <p:extLst>
              <p:ext uri="{D42A27DB-BD31-4B8C-83A1-F6EECF244321}">
                <p14:modId xmlns:p14="http://schemas.microsoft.com/office/powerpoint/2010/main" val="166202664"/>
              </p:ext>
            </p:extLst>
          </p:nvPr>
        </p:nvGraphicFramePr>
        <p:xfrm>
          <a:off x="6618519" y="2544066"/>
          <a:ext cx="1624145" cy="2068775"/>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p:cNvSpPr txBox="1">
            <a:spLocks/>
          </p:cNvSpPr>
          <p:nvPr/>
        </p:nvSpPr>
        <p:spPr>
          <a:xfrm>
            <a:off x="6901543" y="2381013"/>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Duration</a:t>
            </a:r>
            <a:endParaRPr lang="en-GB" sz="1000" b="1" dirty="0"/>
          </a:p>
        </p:txBody>
      </p:sp>
      <p:cxnSp>
        <p:nvCxnSpPr>
          <p:cNvPr id="20" name="Straight Connector 19"/>
          <p:cNvCxnSpPr/>
          <p:nvPr/>
        </p:nvCxnSpPr>
        <p:spPr>
          <a:xfrm>
            <a:off x="6641909" y="2627290"/>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21" name="Picture Placeholder 7"/>
          <p:cNvGraphicFramePr>
            <a:graphicFrameLocks/>
          </p:cNvGraphicFramePr>
          <p:nvPr>
            <p:extLst>
              <p:ext uri="{D42A27DB-BD31-4B8C-83A1-F6EECF244321}">
                <p14:modId xmlns:p14="http://schemas.microsoft.com/office/powerpoint/2010/main" val="2467663520"/>
              </p:ext>
            </p:extLst>
          </p:nvPr>
        </p:nvGraphicFramePr>
        <p:xfrm>
          <a:off x="1104212" y="4832229"/>
          <a:ext cx="4016428" cy="125939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Picture Placeholder 7"/>
          <p:cNvGraphicFramePr>
            <a:graphicFrameLocks/>
          </p:cNvGraphicFramePr>
          <p:nvPr>
            <p:extLst>
              <p:ext uri="{D42A27DB-BD31-4B8C-83A1-F6EECF244321}">
                <p14:modId xmlns:p14="http://schemas.microsoft.com/office/powerpoint/2010/main" val="3874326590"/>
              </p:ext>
            </p:extLst>
          </p:nvPr>
        </p:nvGraphicFramePr>
        <p:xfrm>
          <a:off x="5351417" y="4698180"/>
          <a:ext cx="1550126" cy="1914611"/>
        </p:xfrm>
        <a:graphic>
          <a:graphicData uri="http://schemas.openxmlformats.org/drawingml/2006/chart">
            <c:chart xmlns:c="http://schemas.openxmlformats.org/drawingml/2006/chart" xmlns:r="http://schemas.openxmlformats.org/officeDocument/2006/relationships" r:id="rId7"/>
          </a:graphicData>
        </a:graphic>
      </p:graphicFrame>
      <p:sp>
        <p:nvSpPr>
          <p:cNvPr id="23" name="Title 1"/>
          <p:cNvSpPr txBox="1">
            <a:spLocks/>
          </p:cNvSpPr>
          <p:nvPr/>
        </p:nvSpPr>
        <p:spPr>
          <a:xfrm>
            <a:off x="2601759" y="4692529"/>
            <a:ext cx="1210772"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Source Markets</a:t>
            </a:r>
            <a:endParaRPr lang="en-GB" sz="1000" b="1" dirty="0"/>
          </a:p>
        </p:txBody>
      </p:sp>
      <p:sp>
        <p:nvSpPr>
          <p:cNvPr id="24" name="Title 1"/>
          <p:cNvSpPr txBox="1">
            <a:spLocks/>
          </p:cNvSpPr>
          <p:nvPr/>
        </p:nvSpPr>
        <p:spPr>
          <a:xfrm>
            <a:off x="5686698" y="4566754"/>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Seasonality</a:t>
            </a:r>
            <a:endParaRPr lang="en-GB" sz="1000" b="1" dirty="0"/>
          </a:p>
        </p:txBody>
      </p:sp>
      <p:cxnSp>
        <p:nvCxnSpPr>
          <p:cNvPr id="25" name="Straight Connector 24"/>
          <p:cNvCxnSpPr/>
          <p:nvPr/>
        </p:nvCxnSpPr>
        <p:spPr>
          <a:xfrm>
            <a:off x="5248533" y="4752541"/>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181836" y="4752541"/>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31" name="Picture Placeholder 7"/>
          <p:cNvGraphicFramePr>
            <a:graphicFrameLocks/>
          </p:cNvGraphicFramePr>
          <p:nvPr>
            <p:extLst>
              <p:ext uri="{D42A27DB-BD31-4B8C-83A1-F6EECF244321}">
                <p14:modId xmlns:p14="http://schemas.microsoft.com/office/powerpoint/2010/main" val="4286288029"/>
              </p:ext>
            </p:extLst>
          </p:nvPr>
        </p:nvGraphicFramePr>
        <p:xfrm>
          <a:off x="7245531" y="4726531"/>
          <a:ext cx="1593669" cy="1918335"/>
        </p:xfrm>
        <a:graphic>
          <a:graphicData uri="http://schemas.openxmlformats.org/drawingml/2006/chart">
            <c:chart xmlns:c="http://schemas.openxmlformats.org/drawingml/2006/chart" xmlns:r="http://schemas.openxmlformats.org/officeDocument/2006/relationships" r:id="rId8"/>
          </a:graphicData>
        </a:graphic>
      </p:graphicFrame>
      <p:sp>
        <p:nvSpPr>
          <p:cNvPr id="36" name="Title 1"/>
          <p:cNvSpPr txBox="1">
            <a:spLocks/>
          </p:cNvSpPr>
          <p:nvPr/>
        </p:nvSpPr>
        <p:spPr>
          <a:xfrm>
            <a:off x="7593873" y="458683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Type</a:t>
            </a:r>
            <a:endParaRPr lang="en-GB" sz="1000" b="1" dirty="0"/>
          </a:p>
        </p:txBody>
      </p:sp>
      <p:graphicFrame>
        <p:nvGraphicFramePr>
          <p:cNvPr id="38" name="Chart 37"/>
          <p:cNvGraphicFramePr/>
          <p:nvPr>
            <p:extLst>
              <p:ext uri="{D42A27DB-BD31-4B8C-83A1-F6EECF244321}">
                <p14:modId xmlns:p14="http://schemas.microsoft.com/office/powerpoint/2010/main" val="1492880952"/>
              </p:ext>
            </p:extLst>
          </p:nvPr>
        </p:nvGraphicFramePr>
        <p:xfrm>
          <a:off x="232630" y="2660413"/>
          <a:ext cx="1091073" cy="9147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7" name="Table Placeholder 5"/>
          <p:cNvGraphicFramePr>
            <a:graphicFrameLocks/>
          </p:cNvGraphicFramePr>
          <p:nvPr>
            <p:extLst>
              <p:ext uri="{D42A27DB-BD31-4B8C-83A1-F6EECF244321}">
                <p14:modId xmlns:p14="http://schemas.microsoft.com/office/powerpoint/2010/main" val="1814969819"/>
              </p:ext>
            </p:extLst>
          </p:nvPr>
        </p:nvGraphicFramePr>
        <p:xfrm>
          <a:off x="232630" y="3575161"/>
          <a:ext cx="1091073" cy="382863"/>
        </p:xfrm>
        <a:graphic>
          <a:graphicData uri="http://schemas.openxmlformats.org/drawingml/2006/table">
            <a:tbl>
              <a:tblPr firstRow="1" bandRow="1">
                <a:tableStyleId>{5C22544A-7EE6-4342-B048-85BDC9FD1C3A}</a:tableStyleId>
              </a:tblPr>
              <a:tblGrid>
                <a:gridCol w="1091073"/>
              </a:tblGrid>
              <a:tr h="382863">
                <a:tc>
                  <a:txBody>
                    <a:bodyPr/>
                    <a:lstStyle/>
                    <a:p>
                      <a:pPr algn="ctr"/>
                      <a:r>
                        <a:rPr lang="en-GB" sz="900" dirty="0" smtClean="0"/>
                        <a:t>Salisbury:</a:t>
                      </a:r>
                      <a:br>
                        <a:rPr lang="en-GB" sz="900" dirty="0" smtClean="0"/>
                      </a:br>
                      <a:r>
                        <a:rPr lang="en-GB" sz="900" dirty="0" smtClean="0"/>
                        <a:t>140k day trippers</a:t>
                      </a:r>
                      <a:endParaRPr lang="en-GB" sz="900" dirty="0"/>
                    </a:p>
                  </a:txBody>
                  <a:tcPr>
                    <a:solidFill>
                      <a:schemeClr val="accent1"/>
                    </a:solidFill>
                  </a:tcPr>
                </a:tc>
              </a:tr>
            </a:tbl>
          </a:graphicData>
        </a:graphic>
      </p:graphicFrame>
      <p:sp>
        <p:nvSpPr>
          <p:cNvPr id="39" name="Text Placeholder 6"/>
          <p:cNvSpPr>
            <a:spLocks noGrp="1"/>
          </p:cNvSpPr>
          <p:nvPr>
            <p:ph type="body" sz="quarter" idx="13"/>
          </p:nvPr>
        </p:nvSpPr>
        <p:spPr>
          <a:xfrm>
            <a:off x="685796" y="6396162"/>
            <a:ext cx="2440301" cy="274638"/>
          </a:xfrm>
        </p:spPr>
        <p:txBody>
          <a:bodyPr/>
          <a:lstStyle/>
          <a:p>
            <a:r>
              <a:rPr lang="en-GB" sz="1000" dirty="0" smtClean="0"/>
              <a:t>Destination profiles</a:t>
            </a:r>
            <a:endParaRPr lang="en-GB" sz="1000" dirty="0"/>
          </a:p>
        </p:txBody>
      </p:sp>
    </p:spTree>
    <p:extLst>
      <p:ext uri="{BB962C8B-B14F-4D97-AF65-F5344CB8AC3E}">
        <p14:creationId xmlns:p14="http://schemas.microsoft.com/office/powerpoint/2010/main" val="20227005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738017"/>
            <a:ext cx="8803315" cy="558801"/>
          </a:xfrm>
        </p:spPr>
        <p:txBody>
          <a:bodyPr/>
          <a:lstStyle/>
          <a:p>
            <a:r>
              <a:rPr lang="en-GB" sz="2100" dirty="0" smtClean="0"/>
              <a:t>Summary of overseas holiday ‘day trippers’ to CAMBRIDGE / CAMBS</a:t>
            </a:r>
            <a:endParaRPr lang="en-GB" sz="2100" dirty="0"/>
          </a:p>
        </p:txBody>
      </p:sp>
      <p:sp>
        <p:nvSpPr>
          <p:cNvPr id="13" name="Text Placeholder 5"/>
          <p:cNvSpPr txBox="1">
            <a:spLocks/>
          </p:cNvSpPr>
          <p:nvPr/>
        </p:nvSpPr>
        <p:spPr>
          <a:xfrm>
            <a:off x="330201" y="1308947"/>
            <a:ext cx="8424992"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Overseas day trippers to Cambridge make up 95% of all overseas day trippers to Cambridgeshire.</a:t>
            </a:r>
          </a:p>
          <a:p>
            <a:pPr marL="0" indent="0" algn="just">
              <a:buNone/>
            </a:pPr>
            <a:r>
              <a:rPr lang="en-GB" sz="1300" dirty="0" smtClean="0"/>
              <a:t>Overseas visitors who take day trips to Cambridge / Cambridgeshire are more likely than overseas day trippers as a whole to be arriving in the UK on foot (mainly rail).  They are significantly more likely to be from France, Netherlands or China.  </a:t>
            </a:r>
          </a:p>
        </p:txBody>
      </p:sp>
      <p:sp>
        <p:nvSpPr>
          <p:cNvPr id="14" name="Text Placeholder 5"/>
          <p:cNvSpPr txBox="1">
            <a:spLocks/>
          </p:cNvSpPr>
          <p:nvPr/>
        </p:nvSpPr>
        <p:spPr>
          <a:xfrm>
            <a:off x="330201" y="2105007"/>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graphicFrame>
        <p:nvGraphicFramePr>
          <p:cNvPr id="26" name="Picture Placeholder 7"/>
          <p:cNvGraphicFramePr>
            <a:graphicFrameLocks/>
          </p:cNvGraphicFramePr>
          <p:nvPr>
            <p:extLst>
              <p:ext uri="{D42A27DB-BD31-4B8C-83A1-F6EECF244321}">
                <p14:modId xmlns:p14="http://schemas.microsoft.com/office/powerpoint/2010/main" val="1861693505"/>
              </p:ext>
            </p:extLst>
          </p:nvPr>
        </p:nvGraphicFramePr>
        <p:xfrm>
          <a:off x="3134098" y="2278030"/>
          <a:ext cx="1517898" cy="1993061"/>
        </p:xfrm>
        <a:graphic>
          <a:graphicData uri="http://schemas.openxmlformats.org/drawingml/2006/chart">
            <c:chart xmlns:c="http://schemas.openxmlformats.org/drawingml/2006/chart" xmlns:r="http://schemas.openxmlformats.org/officeDocument/2006/relationships" r:id="rId2"/>
          </a:graphicData>
        </a:graphic>
      </p:graphicFrame>
      <p:sp>
        <p:nvSpPr>
          <p:cNvPr id="27" name="Title 1"/>
          <p:cNvSpPr txBox="1">
            <a:spLocks/>
          </p:cNvSpPr>
          <p:nvPr/>
        </p:nvSpPr>
        <p:spPr>
          <a:xfrm>
            <a:off x="3691544" y="2122701"/>
            <a:ext cx="50199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Age</a:t>
            </a:r>
            <a:endParaRPr lang="en-GB" sz="1000" b="1" dirty="0"/>
          </a:p>
        </p:txBody>
      </p:sp>
      <p:graphicFrame>
        <p:nvGraphicFramePr>
          <p:cNvPr id="28" name="Picture Placeholder 7"/>
          <p:cNvGraphicFramePr>
            <a:graphicFrameLocks/>
          </p:cNvGraphicFramePr>
          <p:nvPr>
            <p:extLst>
              <p:ext uri="{D42A27DB-BD31-4B8C-83A1-F6EECF244321}">
                <p14:modId xmlns:p14="http://schemas.microsoft.com/office/powerpoint/2010/main" val="1783815773"/>
              </p:ext>
            </p:extLst>
          </p:nvPr>
        </p:nvGraphicFramePr>
        <p:xfrm>
          <a:off x="1480457" y="2278030"/>
          <a:ext cx="1541137" cy="1993061"/>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1"/>
          <p:cNvSpPr txBox="1">
            <a:spLocks/>
          </p:cNvSpPr>
          <p:nvPr/>
        </p:nvSpPr>
        <p:spPr>
          <a:xfrm>
            <a:off x="1926843" y="2122701"/>
            <a:ext cx="67491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Gender</a:t>
            </a:r>
            <a:endParaRPr lang="en-GB" sz="1000" b="1" dirty="0"/>
          </a:p>
        </p:txBody>
      </p:sp>
      <p:graphicFrame>
        <p:nvGraphicFramePr>
          <p:cNvPr id="32" name="Picture Placeholder 7"/>
          <p:cNvGraphicFramePr>
            <a:graphicFrameLocks/>
          </p:cNvGraphicFramePr>
          <p:nvPr>
            <p:extLst>
              <p:ext uri="{D42A27DB-BD31-4B8C-83A1-F6EECF244321}">
                <p14:modId xmlns:p14="http://schemas.microsoft.com/office/powerpoint/2010/main" val="3484354575"/>
              </p:ext>
            </p:extLst>
          </p:nvPr>
        </p:nvGraphicFramePr>
        <p:xfrm>
          <a:off x="4746172" y="2288415"/>
          <a:ext cx="1611086" cy="1982675"/>
        </p:xfrm>
        <a:graphic>
          <a:graphicData uri="http://schemas.openxmlformats.org/drawingml/2006/chart">
            <c:chart xmlns:c="http://schemas.openxmlformats.org/drawingml/2006/chart" xmlns:r="http://schemas.openxmlformats.org/officeDocument/2006/relationships" r:id="rId4"/>
          </a:graphicData>
        </a:graphic>
      </p:graphicFrame>
      <p:sp>
        <p:nvSpPr>
          <p:cNvPr id="33" name="Title 1"/>
          <p:cNvSpPr txBox="1">
            <a:spLocks/>
          </p:cNvSpPr>
          <p:nvPr/>
        </p:nvSpPr>
        <p:spPr>
          <a:xfrm>
            <a:off x="5016137" y="212270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UK Arrival Mode</a:t>
            </a:r>
            <a:endParaRPr lang="en-GB" sz="1000" b="1" dirty="0"/>
          </a:p>
        </p:txBody>
      </p:sp>
      <p:cxnSp>
        <p:nvCxnSpPr>
          <p:cNvPr id="34" name="Straight Connector 33"/>
          <p:cNvCxnSpPr/>
          <p:nvPr/>
        </p:nvCxnSpPr>
        <p:spPr>
          <a:xfrm>
            <a:off x="3134098" y="2371639"/>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651996" y="2371639"/>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8" name="Picture Placeholder 7"/>
          <p:cNvGraphicFramePr>
            <a:graphicFrameLocks/>
          </p:cNvGraphicFramePr>
          <p:nvPr>
            <p:extLst>
              <p:ext uri="{D42A27DB-BD31-4B8C-83A1-F6EECF244321}">
                <p14:modId xmlns:p14="http://schemas.microsoft.com/office/powerpoint/2010/main" val="4099126126"/>
              </p:ext>
            </p:extLst>
          </p:nvPr>
        </p:nvGraphicFramePr>
        <p:xfrm>
          <a:off x="6618519" y="2288415"/>
          <a:ext cx="1624145" cy="2068775"/>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p:cNvSpPr txBox="1">
            <a:spLocks/>
          </p:cNvSpPr>
          <p:nvPr/>
        </p:nvSpPr>
        <p:spPr>
          <a:xfrm>
            <a:off x="6901543" y="2125362"/>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Duration</a:t>
            </a:r>
            <a:endParaRPr lang="en-GB" sz="1000" b="1" dirty="0"/>
          </a:p>
        </p:txBody>
      </p:sp>
      <p:cxnSp>
        <p:nvCxnSpPr>
          <p:cNvPr id="20" name="Straight Connector 19"/>
          <p:cNvCxnSpPr/>
          <p:nvPr/>
        </p:nvCxnSpPr>
        <p:spPr>
          <a:xfrm>
            <a:off x="6641909" y="2371639"/>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21" name="Picture Placeholder 7"/>
          <p:cNvGraphicFramePr>
            <a:graphicFrameLocks/>
          </p:cNvGraphicFramePr>
          <p:nvPr>
            <p:extLst>
              <p:ext uri="{D42A27DB-BD31-4B8C-83A1-F6EECF244321}">
                <p14:modId xmlns:p14="http://schemas.microsoft.com/office/powerpoint/2010/main" val="2202687661"/>
              </p:ext>
            </p:extLst>
          </p:nvPr>
        </p:nvGraphicFramePr>
        <p:xfrm>
          <a:off x="1104212" y="4576578"/>
          <a:ext cx="4016428" cy="125939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Picture Placeholder 7"/>
          <p:cNvGraphicFramePr>
            <a:graphicFrameLocks/>
          </p:cNvGraphicFramePr>
          <p:nvPr>
            <p:extLst>
              <p:ext uri="{D42A27DB-BD31-4B8C-83A1-F6EECF244321}">
                <p14:modId xmlns:p14="http://schemas.microsoft.com/office/powerpoint/2010/main" val="3934281890"/>
              </p:ext>
            </p:extLst>
          </p:nvPr>
        </p:nvGraphicFramePr>
        <p:xfrm>
          <a:off x="5351417" y="4442529"/>
          <a:ext cx="1550126" cy="1914611"/>
        </p:xfrm>
        <a:graphic>
          <a:graphicData uri="http://schemas.openxmlformats.org/drawingml/2006/chart">
            <c:chart xmlns:c="http://schemas.openxmlformats.org/drawingml/2006/chart" xmlns:r="http://schemas.openxmlformats.org/officeDocument/2006/relationships" r:id="rId7"/>
          </a:graphicData>
        </a:graphic>
      </p:graphicFrame>
      <p:sp>
        <p:nvSpPr>
          <p:cNvPr id="23" name="Title 1"/>
          <p:cNvSpPr txBox="1">
            <a:spLocks/>
          </p:cNvSpPr>
          <p:nvPr/>
        </p:nvSpPr>
        <p:spPr>
          <a:xfrm>
            <a:off x="2601759" y="4436878"/>
            <a:ext cx="1210772"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Source Markets</a:t>
            </a:r>
            <a:endParaRPr lang="en-GB" sz="1000" b="1" dirty="0"/>
          </a:p>
        </p:txBody>
      </p:sp>
      <p:sp>
        <p:nvSpPr>
          <p:cNvPr id="24" name="Title 1"/>
          <p:cNvSpPr txBox="1">
            <a:spLocks/>
          </p:cNvSpPr>
          <p:nvPr/>
        </p:nvSpPr>
        <p:spPr>
          <a:xfrm>
            <a:off x="5686698" y="4311103"/>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Seasonality</a:t>
            </a:r>
            <a:endParaRPr lang="en-GB" sz="1000" b="1" dirty="0"/>
          </a:p>
        </p:txBody>
      </p:sp>
      <p:cxnSp>
        <p:nvCxnSpPr>
          <p:cNvPr id="25" name="Straight Connector 24"/>
          <p:cNvCxnSpPr/>
          <p:nvPr/>
        </p:nvCxnSpPr>
        <p:spPr>
          <a:xfrm>
            <a:off x="5248533" y="4496890"/>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181836" y="4496890"/>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31" name="Picture Placeholder 7"/>
          <p:cNvGraphicFramePr>
            <a:graphicFrameLocks/>
          </p:cNvGraphicFramePr>
          <p:nvPr>
            <p:extLst>
              <p:ext uri="{D42A27DB-BD31-4B8C-83A1-F6EECF244321}">
                <p14:modId xmlns:p14="http://schemas.microsoft.com/office/powerpoint/2010/main" val="2026509113"/>
              </p:ext>
            </p:extLst>
          </p:nvPr>
        </p:nvGraphicFramePr>
        <p:xfrm>
          <a:off x="7245531" y="4470880"/>
          <a:ext cx="1593669" cy="1918335"/>
        </p:xfrm>
        <a:graphic>
          <a:graphicData uri="http://schemas.openxmlformats.org/drawingml/2006/chart">
            <c:chart xmlns:c="http://schemas.openxmlformats.org/drawingml/2006/chart" xmlns:r="http://schemas.openxmlformats.org/officeDocument/2006/relationships" r:id="rId8"/>
          </a:graphicData>
        </a:graphic>
      </p:graphicFrame>
      <p:sp>
        <p:nvSpPr>
          <p:cNvPr id="36" name="Title 1"/>
          <p:cNvSpPr txBox="1">
            <a:spLocks/>
          </p:cNvSpPr>
          <p:nvPr/>
        </p:nvSpPr>
        <p:spPr>
          <a:xfrm>
            <a:off x="7593873" y="4331180"/>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Type</a:t>
            </a:r>
            <a:endParaRPr lang="en-GB" sz="1000" b="1" dirty="0"/>
          </a:p>
        </p:txBody>
      </p:sp>
      <p:graphicFrame>
        <p:nvGraphicFramePr>
          <p:cNvPr id="38" name="Chart 37"/>
          <p:cNvGraphicFramePr/>
          <p:nvPr>
            <p:extLst>
              <p:ext uri="{D42A27DB-BD31-4B8C-83A1-F6EECF244321}">
                <p14:modId xmlns:p14="http://schemas.microsoft.com/office/powerpoint/2010/main" val="1921617844"/>
              </p:ext>
            </p:extLst>
          </p:nvPr>
        </p:nvGraphicFramePr>
        <p:xfrm>
          <a:off x="330201" y="2404762"/>
          <a:ext cx="858220" cy="9147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7" name="Table Placeholder 5"/>
          <p:cNvGraphicFramePr>
            <a:graphicFrameLocks/>
          </p:cNvGraphicFramePr>
          <p:nvPr>
            <p:extLst>
              <p:ext uri="{D42A27DB-BD31-4B8C-83A1-F6EECF244321}">
                <p14:modId xmlns:p14="http://schemas.microsoft.com/office/powerpoint/2010/main" val="710710802"/>
              </p:ext>
            </p:extLst>
          </p:nvPr>
        </p:nvGraphicFramePr>
        <p:xfrm>
          <a:off x="232630" y="3319510"/>
          <a:ext cx="1091073" cy="382863"/>
        </p:xfrm>
        <a:graphic>
          <a:graphicData uri="http://schemas.openxmlformats.org/drawingml/2006/table">
            <a:tbl>
              <a:tblPr firstRow="1" bandRow="1">
                <a:tableStyleId>{5C22544A-7EE6-4342-B048-85BDC9FD1C3A}</a:tableStyleId>
              </a:tblPr>
              <a:tblGrid>
                <a:gridCol w="1091073"/>
              </a:tblGrid>
              <a:tr h="382863">
                <a:tc>
                  <a:txBody>
                    <a:bodyPr/>
                    <a:lstStyle/>
                    <a:p>
                      <a:pPr algn="ctr"/>
                      <a:r>
                        <a:rPr lang="en-GB" sz="900" dirty="0" smtClean="0"/>
                        <a:t>Cambridge:</a:t>
                      </a:r>
                      <a:br>
                        <a:rPr lang="en-GB" sz="900" dirty="0" smtClean="0"/>
                      </a:br>
                      <a:r>
                        <a:rPr lang="en-GB" sz="900" dirty="0" smtClean="0"/>
                        <a:t>160k day trippers</a:t>
                      </a:r>
                      <a:endParaRPr lang="en-GB" sz="900" dirty="0"/>
                    </a:p>
                  </a:txBody>
                  <a:tcPr>
                    <a:solidFill>
                      <a:schemeClr val="accent1"/>
                    </a:solidFill>
                  </a:tcPr>
                </a:tc>
              </a:tr>
            </a:tbl>
          </a:graphicData>
        </a:graphic>
      </p:graphicFrame>
      <p:sp>
        <p:nvSpPr>
          <p:cNvPr id="39" name="Text Placeholder 6"/>
          <p:cNvSpPr>
            <a:spLocks noGrp="1"/>
          </p:cNvSpPr>
          <p:nvPr>
            <p:ph type="body" sz="quarter" idx="13"/>
          </p:nvPr>
        </p:nvSpPr>
        <p:spPr>
          <a:xfrm>
            <a:off x="685796" y="6396162"/>
            <a:ext cx="2440301" cy="274638"/>
          </a:xfrm>
        </p:spPr>
        <p:txBody>
          <a:bodyPr/>
          <a:lstStyle/>
          <a:p>
            <a:r>
              <a:rPr lang="en-GB" sz="1000" dirty="0" smtClean="0"/>
              <a:t>Destination profiles</a:t>
            </a:r>
            <a:endParaRPr lang="en-GB" sz="1000" dirty="0"/>
          </a:p>
        </p:txBody>
      </p:sp>
    </p:spTree>
    <p:extLst>
      <p:ext uri="{BB962C8B-B14F-4D97-AF65-F5344CB8AC3E}">
        <p14:creationId xmlns:p14="http://schemas.microsoft.com/office/powerpoint/2010/main" val="13905986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738017"/>
            <a:ext cx="8803315" cy="558801"/>
          </a:xfrm>
        </p:spPr>
        <p:txBody>
          <a:bodyPr/>
          <a:lstStyle/>
          <a:p>
            <a:r>
              <a:rPr lang="en-GB" sz="2100" dirty="0" smtClean="0"/>
              <a:t>Summary of overseas holiday ‘day trippers’ to STRATFORD / WARKS</a:t>
            </a:r>
            <a:endParaRPr lang="en-GB" sz="2100" dirty="0"/>
          </a:p>
        </p:txBody>
      </p:sp>
      <p:sp>
        <p:nvSpPr>
          <p:cNvPr id="13" name="Text Placeholder 5"/>
          <p:cNvSpPr txBox="1">
            <a:spLocks/>
          </p:cNvSpPr>
          <p:nvPr/>
        </p:nvSpPr>
        <p:spPr>
          <a:xfrm>
            <a:off x="330201" y="1195218"/>
            <a:ext cx="8424992"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Overseas day trippers to Stratford-upon-Avon make up 79% of all overseas day trippers to Warwickshire.</a:t>
            </a:r>
          </a:p>
          <a:p>
            <a:pPr marL="0" indent="0" algn="just">
              <a:buNone/>
            </a:pPr>
            <a:r>
              <a:rPr lang="en-GB" sz="1300" dirty="0" smtClean="0"/>
              <a:t>Overseas visitors who take day trips to Stratford / Warwickshire are significantly more likely than overseas day trippers as a whole to be female, arriving in the UK by coach, staying in the UK for 4-7 nights, from France, visiting in the April to June period and on a packaged trip.  </a:t>
            </a:r>
          </a:p>
        </p:txBody>
      </p:sp>
      <p:sp>
        <p:nvSpPr>
          <p:cNvPr id="14" name="Text Placeholder 5"/>
          <p:cNvSpPr txBox="1">
            <a:spLocks/>
          </p:cNvSpPr>
          <p:nvPr/>
        </p:nvSpPr>
        <p:spPr>
          <a:xfrm>
            <a:off x="330201" y="2299128"/>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graphicFrame>
        <p:nvGraphicFramePr>
          <p:cNvPr id="26" name="Picture Placeholder 7"/>
          <p:cNvGraphicFramePr>
            <a:graphicFrameLocks/>
          </p:cNvGraphicFramePr>
          <p:nvPr>
            <p:extLst>
              <p:ext uri="{D42A27DB-BD31-4B8C-83A1-F6EECF244321}">
                <p14:modId xmlns:p14="http://schemas.microsoft.com/office/powerpoint/2010/main" val="3767527773"/>
              </p:ext>
            </p:extLst>
          </p:nvPr>
        </p:nvGraphicFramePr>
        <p:xfrm>
          <a:off x="3134098" y="2376585"/>
          <a:ext cx="1517898" cy="1993061"/>
        </p:xfrm>
        <a:graphic>
          <a:graphicData uri="http://schemas.openxmlformats.org/drawingml/2006/chart">
            <c:chart xmlns:c="http://schemas.openxmlformats.org/drawingml/2006/chart" xmlns:r="http://schemas.openxmlformats.org/officeDocument/2006/relationships" r:id="rId2"/>
          </a:graphicData>
        </a:graphic>
      </p:graphicFrame>
      <p:sp>
        <p:nvSpPr>
          <p:cNvPr id="27" name="Title 1"/>
          <p:cNvSpPr txBox="1">
            <a:spLocks/>
          </p:cNvSpPr>
          <p:nvPr/>
        </p:nvSpPr>
        <p:spPr>
          <a:xfrm>
            <a:off x="3691544" y="2221256"/>
            <a:ext cx="50199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Age</a:t>
            </a:r>
            <a:endParaRPr lang="en-GB" sz="1000" b="1" dirty="0"/>
          </a:p>
        </p:txBody>
      </p:sp>
      <p:graphicFrame>
        <p:nvGraphicFramePr>
          <p:cNvPr id="28" name="Picture Placeholder 7"/>
          <p:cNvGraphicFramePr>
            <a:graphicFrameLocks/>
          </p:cNvGraphicFramePr>
          <p:nvPr>
            <p:extLst>
              <p:ext uri="{D42A27DB-BD31-4B8C-83A1-F6EECF244321}">
                <p14:modId xmlns:p14="http://schemas.microsoft.com/office/powerpoint/2010/main" val="2119049394"/>
              </p:ext>
            </p:extLst>
          </p:nvPr>
        </p:nvGraphicFramePr>
        <p:xfrm>
          <a:off x="1480457" y="2376585"/>
          <a:ext cx="1541137" cy="1993061"/>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1"/>
          <p:cNvSpPr txBox="1">
            <a:spLocks/>
          </p:cNvSpPr>
          <p:nvPr/>
        </p:nvSpPr>
        <p:spPr>
          <a:xfrm>
            <a:off x="1926843" y="2221256"/>
            <a:ext cx="67491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Gender</a:t>
            </a:r>
            <a:endParaRPr lang="en-GB" sz="1000" b="1" dirty="0"/>
          </a:p>
        </p:txBody>
      </p:sp>
      <p:graphicFrame>
        <p:nvGraphicFramePr>
          <p:cNvPr id="32" name="Picture Placeholder 7"/>
          <p:cNvGraphicFramePr>
            <a:graphicFrameLocks/>
          </p:cNvGraphicFramePr>
          <p:nvPr>
            <p:extLst>
              <p:ext uri="{D42A27DB-BD31-4B8C-83A1-F6EECF244321}">
                <p14:modId xmlns:p14="http://schemas.microsoft.com/office/powerpoint/2010/main" val="3354905735"/>
              </p:ext>
            </p:extLst>
          </p:nvPr>
        </p:nvGraphicFramePr>
        <p:xfrm>
          <a:off x="4746172" y="2386970"/>
          <a:ext cx="1611086" cy="1982675"/>
        </p:xfrm>
        <a:graphic>
          <a:graphicData uri="http://schemas.openxmlformats.org/drawingml/2006/chart">
            <c:chart xmlns:c="http://schemas.openxmlformats.org/drawingml/2006/chart" xmlns:r="http://schemas.openxmlformats.org/officeDocument/2006/relationships" r:id="rId4"/>
          </a:graphicData>
        </a:graphic>
      </p:graphicFrame>
      <p:sp>
        <p:nvSpPr>
          <p:cNvPr id="33" name="Title 1"/>
          <p:cNvSpPr txBox="1">
            <a:spLocks/>
          </p:cNvSpPr>
          <p:nvPr/>
        </p:nvSpPr>
        <p:spPr>
          <a:xfrm>
            <a:off x="5016137" y="2221256"/>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UK Arrival Mode</a:t>
            </a:r>
            <a:endParaRPr lang="en-GB" sz="1000" b="1" dirty="0"/>
          </a:p>
        </p:txBody>
      </p:sp>
      <p:cxnSp>
        <p:nvCxnSpPr>
          <p:cNvPr id="34" name="Straight Connector 33"/>
          <p:cNvCxnSpPr/>
          <p:nvPr/>
        </p:nvCxnSpPr>
        <p:spPr>
          <a:xfrm>
            <a:off x="3134098" y="247019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651996" y="247019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8" name="Picture Placeholder 7"/>
          <p:cNvGraphicFramePr>
            <a:graphicFrameLocks/>
          </p:cNvGraphicFramePr>
          <p:nvPr>
            <p:extLst>
              <p:ext uri="{D42A27DB-BD31-4B8C-83A1-F6EECF244321}">
                <p14:modId xmlns:p14="http://schemas.microsoft.com/office/powerpoint/2010/main" val="924671652"/>
              </p:ext>
            </p:extLst>
          </p:nvPr>
        </p:nvGraphicFramePr>
        <p:xfrm>
          <a:off x="6618519" y="2386970"/>
          <a:ext cx="1624145" cy="2068775"/>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p:cNvSpPr txBox="1">
            <a:spLocks/>
          </p:cNvSpPr>
          <p:nvPr/>
        </p:nvSpPr>
        <p:spPr>
          <a:xfrm>
            <a:off x="6901543" y="2223917"/>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Duration</a:t>
            </a:r>
            <a:endParaRPr lang="en-GB" sz="1000" b="1" dirty="0"/>
          </a:p>
        </p:txBody>
      </p:sp>
      <p:cxnSp>
        <p:nvCxnSpPr>
          <p:cNvPr id="20" name="Straight Connector 19"/>
          <p:cNvCxnSpPr/>
          <p:nvPr/>
        </p:nvCxnSpPr>
        <p:spPr>
          <a:xfrm>
            <a:off x="6641909" y="247019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21" name="Picture Placeholder 7"/>
          <p:cNvGraphicFramePr>
            <a:graphicFrameLocks/>
          </p:cNvGraphicFramePr>
          <p:nvPr>
            <p:extLst>
              <p:ext uri="{D42A27DB-BD31-4B8C-83A1-F6EECF244321}">
                <p14:modId xmlns:p14="http://schemas.microsoft.com/office/powerpoint/2010/main" val="1415705908"/>
              </p:ext>
            </p:extLst>
          </p:nvPr>
        </p:nvGraphicFramePr>
        <p:xfrm>
          <a:off x="1104212" y="4675133"/>
          <a:ext cx="4016428" cy="125939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Picture Placeholder 7"/>
          <p:cNvGraphicFramePr>
            <a:graphicFrameLocks/>
          </p:cNvGraphicFramePr>
          <p:nvPr>
            <p:extLst>
              <p:ext uri="{D42A27DB-BD31-4B8C-83A1-F6EECF244321}">
                <p14:modId xmlns:p14="http://schemas.microsoft.com/office/powerpoint/2010/main" val="1518820456"/>
              </p:ext>
            </p:extLst>
          </p:nvPr>
        </p:nvGraphicFramePr>
        <p:xfrm>
          <a:off x="5351417" y="4541084"/>
          <a:ext cx="1550126" cy="1914611"/>
        </p:xfrm>
        <a:graphic>
          <a:graphicData uri="http://schemas.openxmlformats.org/drawingml/2006/chart">
            <c:chart xmlns:c="http://schemas.openxmlformats.org/drawingml/2006/chart" xmlns:r="http://schemas.openxmlformats.org/officeDocument/2006/relationships" r:id="rId7"/>
          </a:graphicData>
        </a:graphic>
      </p:graphicFrame>
      <p:sp>
        <p:nvSpPr>
          <p:cNvPr id="23" name="Title 1"/>
          <p:cNvSpPr txBox="1">
            <a:spLocks/>
          </p:cNvSpPr>
          <p:nvPr/>
        </p:nvSpPr>
        <p:spPr>
          <a:xfrm>
            <a:off x="2601759" y="4535433"/>
            <a:ext cx="1210772"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Source Markets</a:t>
            </a:r>
            <a:endParaRPr lang="en-GB" sz="1000" b="1" dirty="0"/>
          </a:p>
        </p:txBody>
      </p:sp>
      <p:sp>
        <p:nvSpPr>
          <p:cNvPr id="24" name="Title 1"/>
          <p:cNvSpPr txBox="1">
            <a:spLocks/>
          </p:cNvSpPr>
          <p:nvPr/>
        </p:nvSpPr>
        <p:spPr>
          <a:xfrm>
            <a:off x="5686698" y="4409658"/>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Seasonality</a:t>
            </a:r>
            <a:endParaRPr lang="en-GB" sz="1000" b="1" dirty="0"/>
          </a:p>
        </p:txBody>
      </p:sp>
      <p:cxnSp>
        <p:nvCxnSpPr>
          <p:cNvPr id="25" name="Straight Connector 24"/>
          <p:cNvCxnSpPr/>
          <p:nvPr/>
        </p:nvCxnSpPr>
        <p:spPr>
          <a:xfrm>
            <a:off x="5248533" y="4595445"/>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181836" y="4595445"/>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31" name="Picture Placeholder 7"/>
          <p:cNvGraphicFramePr>
            <a:graphicFrameLocks/>
          </p:cNvGraphicFramePr>
          <p:nvPr>
            <p:extLst>
              <p:ext uri="{D42A27DB-BD31-4B8C-83A1-F6EECF244321}">
                <p14:modId xmlns:p14="http://schemas.microsoft.com/office/powerpoint/2010/main" val="2262883360"/>
              </p:ext>
            </p:extLst>
          </p:nvPr>
        </p:nvGraphicFramePr>
        <p:xfrm>
          <a:off x="7245531" y="4569435"/>
          <a:ext cx="1593669" cy="1918335"/>
        </p:xfrm>
        <a:graphic>
          <a:graphicData uri="http://schemas.openxmlformats.org/drawingml/2006/chart">
            <c:chart xmlns:c="http://schemas.openxmlformats.org/drawingml/2006/chart" xmlns:r="http://schemas.openxmlformats.org/officeDocument/2006/relationships" r:id="rId8"/>
          </a:graphicData>
        </a:graphic>
      </p:graphicFrame>
      <p:sp>
        <p:nvSpPr>
          <p:cNvPr id="36" name="Title 1"/>
          <p:cNvSpPr txBox="1">
            <a:spLocks/>
          </p:cNvSpPr>
          <p:nvPr/>
        </p:nvSpPr>
        <p:spPr>
          <a:xfrm>
            <a:off x="7593873" y="4429735"/>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Type</a:t>
            </a:r>
            <a:endParaRPr lang="en-GB" sz="1000" b="1" dirty="0"/>
          </a:p>
        </p:txBody>
      </p:sp>
      <p:graphicFrame>
        <p:nvGraphicFramePr>
          <p:cNvPr id="38" name="Chart 37"/>
          <p:cNvGraphicFramePr/>
          <p:nvPr>
            <p:extLst>
              <p:ext uri="{D42A27DB-BD31-4B8C-83A1-F6EECF244321}">
                <p14:modId xmlns:p14="http://schemas.microsoft.com/office/powerpoint/2010/main" val="248450827"/>
              </p:ext>
            </p:extLst>
          </p:nvPr>
        </p:nvGraphicFramePr>
        <p:xfrm>
          <a:off x="330201" y="2503317"/>
          <a:ext cx="858220" cy="9147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7" name="Table Placeholder 5"/>
          <p:cNvGraphicFramePr>
            <a:graphicFrameLocks/>
          </p:cNvGraphicFramePr>
          <p:nvPr>
            <p:extLst>
              <p:ext uri="{D42A27DB-BD31-4B8C-83A1-F6EECF244321}">
                <p14:modId xmlns:p14="http://schemas.microsoft.com/office/powerpoint/2010/main" val="3706843106"/>
              </p:ext>
            </p:extLst>
          </p:nvPr>
        </p:nvGraphicFramePr>
        <p:xfrm>
          <a:off x="232630" y="3418065"/>
          <a:ext cx="1091073" cy="382863"/>
        </p:xfrm>
        <a:graphic>
          <a:graphicData uri="http://schemas.openxmlformats.org/drawingml/2006/table">
            <a:tbl>
              <a:tblPr firstRow="1" bandRow="1">
                <a:tableStyleId>{5C22544A-7EE6-4342-B048-85BDC9FD1C3A}</a:tableStyleId>
              </a:tblPr>
              <a:tblGrid>
                <a:gridCol w="1091073"/>
              </a:tblGrid>
              <a:tr h="382863">
                <a:tc>
                  <a:txBody>
                    <a:bodyPr/>
                    <a:lstStyle/>
                    <a:p>
                      <a:pPr algn="ctr"/>
                      <a:r>
                        <a:rPr lang="en-GB" sz="900" dirty="0" smtClean="0"/>
                        <a:t>Stratford-on-Avon:</a:t>
                      </a:r>
                      <a:br>
                        <a:rPr lang="en-GB" sz="900" dirty="0" smtClean="0"/>
                      </a:br>
                      <a:r>
                        <a:rPr lang="en-GB" sz="900" dirty="0" smtClean="0"/>
                        <a:t>68k day trippers</a:t>
                      </a:r>
                      <a:endParaRPr lang="en-GB" sz="900" dirty="0"/>
                    </a:p>
                  </a:txBody>
                  <a:tcPr>
                    <a:solidFill>
                      <a:schemeClr val="accent1"/>
                    </a:solidFill>
                  </a:tcPr>
                </a:tc>
              </a:tr>
            </a:tbl>
          </a:graphicData>
        </a:graphic>
      </p:graphicFrame>
      <p:sp>
        <p:nvSpPr>
          <p:cNvPr id="39" name="Text Placeholder 6"/>
          <p:cNvSpPr>
            <a:spLocks noGrp="1"/>
          </p:cNvSpPr>
          <p:nvPr>
            <p:ph type="body" sz="quarter" idx="13"/>
          </p:nvPr>
        </p:nvSpPr>
        <p:spPr>
          <a:xfrm>
            <a:off x="685796" y="6396162"/>
            <a:ext cx="2440301" cy="274638"/>
          </a:xfrm>
        </p:spPr>
        <p:txBody>
          <a:bodyPr/>
          <a:lstStyle/>
          <a:p>
            <a:r>
              <a:rPr lang="en-GB" sz="1000" dirty="0" smtClean="0"/>
              <a:t>Destination profiles</a:t>
            </a:r>
            <a:endParaRPr lang="en-GB" sz="1000" dirty="0"/>
          </a:p>
        </p:txBody>
      </p:sp>
    </p:spTree>
    <p:extLst>
      <p:ext uri="{BB962C8B-B14F-4D97-AF65-F5344CB8AC3E}">
        <p14:creationId xmlns:p14="http://schemas.microsoft.com/office/powerpoint/2010/main" val="25390781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738017"/>
            <a:ext cx="8803315" cy="558801"/>
          </a:xfrm>
        </p:spPr>
        <p:txBody>
          <a:bodyPr/>
          <a:lstStyle/>
          <a:p>
            <a:r>
              <a:rPr lang="en-GB" sz="2100" dirty="0" smtClean="0"/>
              <a:t>Summary of overseas holiday ‘day trippers’ to YORK / N.YORKSHIRE</a:t>
            </a:r>
            <a:endParaRPr lang="en-GB" sz="2100" dirty="0"/>
          </a:p>
        </p:txBody>
      </p:sp>
      <p:sp>
        <p:nvSpPr>
          <p:cNvPr id="13" name="Text Placeholder 5"/>
          <p:cNvSpPr txBox="1">
            <a:spLocks/>
          </p:cNvSpPr>
          <p:nvPr/>
        </p:nvSpPr>
        <p:spPr>
          <a:xfrm>
            <a:off x="330201" y="1166190"/>
            <a:ext cx="8424992"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Overseas day trippers to York make up 64% of all overseas day trippers to North Yorkshire.  Scarborough (17k) and Whitby (13k) are other notable day trip destinations in North Yorkshire.  Overseas visitors who take day trips to York / North Yorkshire are more likely than overseas day trippers as a whole to be younger (aged under 35yrs).  They are significantly more likely to be staying in the UK for over 7 nights (especially over 14 nights), visiting in the Jul to Sep period and travelling independently.  </a:t>
            </a:r>
          </a:p>
        </p:txBody>
      </p:sp>
      <p:sp>
        <p:nvSpPr>
          <p:cNvPr id="14" name="Text Placeholder 5"/>
          <p:cNvSpPr txBox="1">
            <a:spLocks/>
          </p:cNvSpPr>
          <p:nvPr/>
        </p:nvSpPr>
        <p:spPr>
          <a:xfrm>
            <a:off x="330201" y="2322023"/>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graphicFrame>
        <p:nvGraphicFramePr>
          <p:cNvPr id="26" name="Picture Placeholder 7"/>
          <p:cNvGraphicFramePr>
            <a:graphicFrameLocks/>
          </p:cNvGraphicFramePr>
          <p:nvPr>
            <p:extLst>
              <p:ext uri="{D42A27DB-BD31-4B8C-83A1-F6EECF244321}">
                <p14:modId xmlns:p14="http://schemas.microsoft.com/office/powerpoint/2010/main" val="1157033814"/>
              </p:ext>
            </p:extLst>
          </p:nvPr>
        </p:nvGraphicFramePr>
        <p:xfrm>
          <a:off x="3134098" y="2462562"/>
          <a:ext cx="1517898" cy="1993061"/>
        </p:xfrm>
        <a:graphic>
          <a:graphicData uri="http://schemas.openxmlformats.org/drawingml/2006/chart">
            <c:chart xmlns:c="http://schemas.openxmlformats.org/drawingml/2006/chart" xmlns:r="http://schemas.openxmlformats.org/officeDocument/2006/relationships" r:id="rId2"/>
          </a:graphicData>
        </a:graphic>
      </p:graphicFrame>
      <p:sp>
        <p:nvSpPr>
          <p:cNvPr id="27" name="Title 1"/>
          <p:cNvSpPr txBox="1">
            <a:spLocks/>
          </p:cNvSpPr>
          <p:nvPr/>
        </p:nvSpPr>
        <p:spPr>
          <a:xfrm>
            <a:off x="3691544" y="2307233"/>
            <a:ext cx="50199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Age</a:t>
            </a:r>
            <a:endParaRPr lang="en-GB" sz="1000" b="1" dirty="0"/>
          </a:p>
        </p:txBody>
      </p:sp>
      <p:graphicFrame>
        <p:nvGraphicFramePr>
          <p:cNvPr id="28" name="Picture Placeholder 7"/>
          <p:cNvGraphicFramePr>
            <a:graphicFrameLocks/>
          </p:cNvGraphicFramePr>
          <p:nvPr>
            <p:extLst>
              <p:ext uri="{D42A27DB-BD31-4B8C-83A1-F6EECF244321}">
                <p14:modId xmlns:p14="http://schemas.microsoft.com/office/powerpoint/2010/main" val="1037443603"/>
              </p:ext>
            </p:extLst>
          </p:nvPr>
        </p:nvGraphicFramePr>
        <p:xfrm>
          <a:off x="1480457" y="2462562"/>
          <a:ext cx="1541137" cy="1993061"/>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1"/>
          <p:cNvSpPr txBox="1">
            <a:spLocks/>
          </p:cNvSpPr>
          <p:nvPr/>
        </p:nvSpPr>
        <p:spPr>
          <a:xfrm>
            <a:off x="1926843" y="2307233"/>
            <a:ext cx="67491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Gender</a:t>
            </a:r>
            <a:endParaRPr lang="en-GB" sz="1000" b="1" dirty="0"/>
          </a:p>
        </p:txBody>
      </p:sp>
      <p:graphicFrame>
        <p:nvGraphicFramePr>
          <p:cNvPr id="32" name="Picture Placeholder 7"/>
          <p:cNvGraphicFramePr>
            <a:graphicFrameLocks/>
          </p:cNvGraphicFramePr>
          <p:nvPr>
            <p:extLst>
              <p:ext uri="{D42A27DB-BD31-4B8C-83A1-F6EECF244321}">
                <p14:modId xmlns:p14="http://schemas.microsoft.com/office/powerpoint/2010/main" val="3667381843"/>
              </p:ext>
            </p:extLst>
          </p:nvPr>
        </p:nvGraphicFramePr>
        <p:xfrm>
          <a:off x="4746172" y="2472947"/>
          <a:ext cx="1611086" cy="1982675"/>
        </p:xfrm>
        <a:graphic>
          <a:graphicData uri="http://schemas.openxmlformats.org/drawingml/2006/chart">
            <c:chart xmlns:c="http://schemas.openxmlformats.org/drawingml/2006/chart" xmlns:r="http://schemas.openxmlformats.org/officeDocument/2006/relationships" r:id="rId4"/>
          </a:graphicData>
        </a:graphic>
      </p:graphicFrame>
      <p:sp>
        <p:nvSpPr>
          <p:cNvPr id="33" name="Title 1"/>
          <p:cNvSpPr txBox="1">
            <a:spLocks/>
          </p:cNvSpPr>
          <p:nvPr/>
        </p:nvSpPr>
        <p:spPr>
          <a:xfrm>
            <a:off x="5016137" y="2307233"/>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UK Arrival Mode</a:t>
            </a:r>
            <a:endParaRPr lang="en-GB" sz="1000" b="1" dirty="0"/>
          </a:p>
        </p:txBody>
      </p:sp>
      <p:cxnSp>
        <p:nvCxnSpPr>
          <p:cNvPr id="34" name="Straight Connector 33"/>
          <p:cNvCxnSpPr/>
          <p:nvPr/>
        </p:nvCxnSpPr>
        <p:spPr>
          <a:xfrm>
            <a:off x="3134098" y="2556171"/>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651996" y="2556171"/>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8" name="Picture Placeholder 7"/>
          <p:cNvGraphicFramePr>
            <a:graphicFrameLocks/>
          </p:cNvGraphicFramePr>
          <p:nvPr>
            <p:extLst>
              <p:ext uri="{D42A27DB-BD31-4B8C-83A1-F6EECF244321}">
                <p14:modId xmlns:p14="http://schemas.microsoft.com/office/powerpoint/2010/main" val="761080558"/>
              </p:ext>
            </p:extLst>
          </p:nvPr>
        </p:nvGraphicFramePr>
        <p:xfrm>
          <a:off x="6618519" y="2472947"/>
          <a:ext cx="1624145" cy="2068775"/>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p:cNvSpPr txBox="1">
            <a:spLocks/>
          </p:cNvSpPr>
          <p:nvPr/>
        </p:nvSpPr>
        <p:spPr>
          <a:xfrm>
            <a:off x="6901543" y="2309894"/>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Duration</a:t>
            </a:r>
            <a:endParaRPr lang="en-GB" sz="1000" b="1" dirty="0"/>
          </a:p>
        </p:txBody>
      </p:sp>
      <p:cxnSp>
        <p:nvCxnSpPr>
          <p:cNvPr id="20" name="Straight Connector 19"/>
          <p:cNvCxnSpPr/>
          <p:nvPr/>
        </p:nvCxnSpPr>
        <p:spPr>
          <a:xfrm>
            <a:off x="6641909" y="2556171"/>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21" name="Picture Placeholder 7"/>
          <p:cNvGraphicFramePr>
            <a:graphicFrameLocks/>
          </p:cNvGraphicFramePr>
          <p:nvPr>
            <p:extLst>
              <p:ext uri="{D42A27DB-BD31-4B8C-83A1-F6EECF244321}">
                <p14:modId xmlns:p14="http://schemas.microsoft.com/office/powerpoint/2010/main" val="3263152883"/>
              </p:ext>
            </p:extLst>
          </p:nvPr>
        </p:nvGraphicFramePr>
        <p:xfrm>
          <a:off x="1104212" y="4761110"/>
          <a:ext cx="4016428" cy="125939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Picture Placeholder 7"/>
          <p:cNvGraphicFramePr>
            <a:graphicFrameLocks/>
          </p:cNvGraphicFramePr>
          <p:nvPr>
            <p:extLst>
              <p:ext uri="{D42A27DB-BD31-4B8C-83A1-F6EECF244321}">
                <p14:modId xmlns:p14="http://schemas.microsoft.com/office/powerpoint/2010/main" val="3310219410"/>
              </p:ext>
            </p:extLst>
          </p:nvPr>
        </p:nvGraphicFramePr>
        <p:xfrm>
          <a:off x="5351417" y="4627061"/>
          <a:ext cx="1550126" cy="1914611"/>
        </p:xfrm>
        <a:graphic>
          <a:graphicData uri="http://schemas.openxmlformats.org/drawingml/2006/chart">
            <c:chart xmlns:c="http://schemas.openxmlformats.org/drawingml/2006/chart" xmlns:r="http://schemas.openxmlformats.org/officeDocument/2006/relationships" r:id="rId7"/>
          </a:graphicData>
        </a:graphic>
      </p:graphicFrame>
      <p:sp>
        <p:nvSpPr>
          <p:cNvPr id="23" name="Title 1"/>
          <p:cNvSpPr txBox="1">
            <a:spLocks/>
          </p:cNvSpPr>
          <p:nvPr/>
        </p:nvSpPr>
        <p:spPr>
          <a:xfrm>
            <a:off x="2601759" y="4621410"/>
            <a:ext cx="1210772"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Source Markets</a:t>
            </a:r>
            <a:endParaRPr lang="en-GB" sz="1000" b="1" dirty="0"/>
          </a:p>
        </p:txBody>
      </p:sp>
      <p:sp>
        <p:nvSpPr>
          <p:cNvPr id="24" name="Title 1"/>
          <p:cNvSpPr txBox="1">
            <a:spLocks/>
          </p:cNvSpPr>
          <p:nvPr/>
        </p:nvSpPr>
        <p:spPr>
          <a:xfrm>
            <a:off x="5686698" y="4495635"/>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Seasonality</a:t>
            </a:r>
            <a:endParaRPr lang="en-GB" sz="1000" b="1" dirty="0"/>
          </a:p>
        </p:txBody>
      </p:sp>
      <p:cxnSp>
        <p:nvCxnSpPr>
          <p:cNvPr id="25" name="Straight Connector 24"/>
          <p:cNvCxnSpPr/>
          <p:nvPr/>
        </p:nvCxnSpPr>
        <p:spPr>
          <a:xfrm>
            <a:off x="5248533" y="4681422"/>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181836" y="4681422"/>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31" name="Picture Placeholder 7"/>
          <p:cNvGraphicFramePr>
            <a:graphicFrameLocks/>
          </p:cNvGraphicFramePr>
          <p:nvPr>
            <p:extLst>
              <p:ext uri="{D42A27DB-BD31-4B8C-83A1-F6EECF244321}">
                <p14:modId xmlns:p14="http://schemas.microsoft.com/office/powerpoint/2010/main" val="1065037119"/>
              </p:ext>
            </p:extLst>
          </p:nvPr>
        </p:nvGraphicFramePr>
        <p:xfrm>
          <a:off x="7245531" y="4655412"/>
          <a:ext cx="1593669" cy="1918335"/>
        </p:xfrm>
        <a:graphic>
          <a:graphicData uri="http://schemas.openxmlformats.org/drawingml/2006/chart">
            <c:chart xmlns:c="http://schemas.openxmlformats.org/drawingml/2006/chart" xmlns:r="http://schemas.openxmlformats.org/officeDocument/2006/relationships" r:id="rId8"/>
          </a:graphicData>
        </a:graphic>
      </p:graphicFrame>
      <p:sp>
        <p:nvSpPr>
          <p:cNvPr id="36" name="Title 1"/>
          <p:cNvSpPr txBox="1">
            <a:spLocks/>
          </p:cNvSpPr>
          <p:nvPr/>
        </p:nvSpPr>
        <p:spPr>
          <a:xfrm>
            <a:off x="7593873" y="4515712"/>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Type</a:t>
            </a:r>
            <a:endParaRPr lang="en-GB" sz="1000" b="1" dirty="0"/>
          </a:p>
        </p:txBody>
      </p:sp>
      <p:graphicFrame>
        <p:nvGraphicFramePr>
          <p:cNvPr id="38" name="Chart 37"/>
          <p:cNvGraphicFramePr/>
          <p:nvPr>
            <p:extLst>
              <p:ext uri="{D42A27DB-BD31-4B8C-83A1-F6EECF244321}">
                <p14:modId xmlns:p14="http://schemas.microsoft.com/office/powerpoint/2010/main" val="3977592824"/>
              </p:ext>
            </p:extLst>
          </p:nvPr>
        </p:nvGraphicFramePr>
        <p:xfrm>
          <a:off x="232630" y="2556171"/>
          <a:ext cx="955791" cy="94787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7" name="Table Placeholder 5"/>
          <p:cNvGraphicFramePr>
            <a:graphicFrameLocks/>
          </p:cNvGraphicFramePr>
          <p:nvPr>
            <p:extLst>
              <p:ext uri="{D42A27DB-BD31-4B8C-83A1-F6EECF244321}">
                <p14:modId xmlns:p14="http://schemas.microsoft.com/office/powerpoint/2010/main" val="2983562186"/>
              </p:ext>
            </p:extLst>
          </p:nvPr>
        </p:nvGraphicFramePr>
        <p:xfrm>
          <a:off x="232630" y="3504042"/>
          <a:ext cx="1091073" cy="382863"/>
        </p:xfrm>
        <a:graphic>
          <a:graphicData uri="http://schemas.openxmlformats.org/drawingml/2006/table">
            <a:tbl>
              <a:tblPr firstRow="1" bandRow="1">
                <a:tableStyleId>{5C22544A-7EE6-4342-B048-85BDC9FD1C3A}</a:tableStyleId>
              </a:tblPr>
              <a:tblGrid>
                <a:gridCol w="1091073"/>
              </a:tblGrid>
              <a:tr h="382863">
                <a:tc>
                  <a:txBody>
                    <a:bodyPr/>
                    <a:lstStyle/>
                    <a:p>
                      <a:pPr algn="ctr"/>
                      <a:r>
                        <a:rPr lang="en-GB" sz="900" dirty="0" smtClean="0"/>
                        <a:t>York:</a:t>
                      </a:r>
                      <a:br>
                        <a:rPr lang="en-GB" sz="900" dirty="0" smtClean="0"/>
                      </a:br>
                      <a:r>
                        <a:rPr lang="en-GB" sz="900" dirty="0" smtClean="0"/>
                        <a:t>54k day trippers</a:t>
                      </a:r>
                      <a:endParaRPr lang="en-GB" sz="900" dirty="0"/>
                    </a:p>
                  </a:txBody>
                  <a:tcPr>
                    <a:solidFill>
                      <a:schemeClr val="accent1"/>
                    </a:solidFill>
                  </a:tcPr>
                </a:tc>
              </a:tr>
            </a:tbl>
          </a:graphicData>
        </a:graphic>
      </p:graphicFrame>
      <p:sp>
        <p:nvSpPr>
          <p:cNvPr id="39" name="Text Placeholder 6"/>
          <p:cNvSpPr>
            <a:spLocks noGrp="1"/>
          </p:cNvSpPr>
          <p:nvPr>
            <p:ph type="body" sz="quarter" idx="13"/>
          </p:nvPr>
        </p:nvSpPr>
        <p:spPr>
          <a:xfrm>
            <a:off x="685796" y="6396162"/>
            <a:ext cx="2440301" cy="274638"/>
          </a:xfrm>
        </p:spPr>
        <p:txBody>
          <a:bodyPr/>
          <a:lstStyle/>
          <a:p>
            <a:r>
              <a:rPr lang="en-GB" sz="1000" dirty="0" smtClean="0"/>
              <a:t>Destination profiles</a:t>
            </a:r>
            <a:endParaRPr lang="en-GB" sz="1000" dirty="0"/>
          </a:p>
        </p:txBody>
      </p:sp>
    </p:spTree>
    <p:extLst>
      <p:ext uri="{BB962C8B-B14F-4D97-AF65-F5344CB8AC3E}">
        <p14:creationId xmlns:p14="http://schemas.microsoft.com/office/powerpoint/2010/main" val="32971177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16" y="738017"/>
            <a:ext cx="8813799" cy="558801"/>
          </a:xfrm>
        </p:spPr>
        <p:txBody>
          <a:bodyPr/>
          <a:lstStyle/>
          <a:p>
            <a:r>
              <a:rPr lang="en-GB" sz="2100" dirty="0" smtClean="0"/>
              <a:t>Summary of overseas holiday ‘day trippers’ to LIVERPOOL</a:t>
            </a:r>
            <a:endParaRPr lang="en-GB" sz="2100" dirty="0"/>
          </a:p>
        </p:txBody>
      </p:sp>
      <p:sp>
        <p:nvSpPr>
          <p:cNvPr id="13" name="Text Placeholder 5"/>
          <p:cNvSpPr txBox="1">
            <a:spLocks/>
          </p:cNvSpPr>
          <p:nvPr/>
        </p:nvSpPr>
        <p:spPr>
          <a:xfrm>
            <a:off x="330201" y="1296818"/>
            <a:ext cx="8424992"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Overseas visitors who take day trips to Merseyside/Liverpool are significantly more likely than overseas day trippers as a whole to be male, younger (aged 16-34 years), arriving in the UK by air (39% arriving at Manchester Airport, 10% arriving at Liverpool Airport), staying over 14 nights, be visiting in the April to June period and on an independent trip.  </a:t>
            </a:r>
          </a:p>
        </p:txBody>
      </p:sp>
      <p:sp>
        <p:nvSpPr>
          <p:cNvPr id="14" name="Text Placeholder 5"/>
          <p:cNvSpPr txBox="1">
            <a:spLocks/>
          </p:cNvSpPr>
          <p:nvPr/>
        </p:nvSpPr>
        <p:spPr>
          <a:xfrm>
            <a:off x="330201" y="2165194"/>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sp>
        <p:nvSpPr>
          <p:cNvPr id="16" name="Text Placeholder 6"/>
          <p:cNvSpPr>
            <a:spLocks noGrp="1"/>
          </p:cNvSpPr>
          <p:nvPr>
            <p:ph type="body" sz="quarter" idx="13"/>
          </p:nvPr>
        </p:nvSpPr>
        <p:spPr>
          <a:xfrm>
            <a:off x="685796" y="6396162"/>
            <a:ext cx="2440301" cy="274638"/>
          </a:xfrm>
        </p:spPr>
        <p:txBody>
          <a:bodyPr/>
          <a:lstStyle/>
          <a:p>
            <a:r>
              <a:rPr lang="en-GB" sz="1000" dirty="0" smtClean="0"/>
              <a:t>Destination profiles</a:t>
            </a:r>
            <a:endParaRPr lang="en-GB" sz="1000" dirty="0"/>
          </a:p>
        </p:txBody>
      </p:sp>
      <p:graphicFrame>
        <p:nvGraphicFramePr>
          <p:cNvPr id="26" name="Picture Placeholder 7"/>
          <p:cNvGraphicFramePr>
            <a:graphicFrameLocks/>
          </p:cNvGraphicFramePr>
          <p:nvPr>
            <p:extLst>
              <p:ext uri="{D42A27DB-BD31-4B8C-83A1-F6EECF244321}">
                <p14:modId xmlns:p14="http://schemas.microsoft.com/office/powerpoint/2010/main" val="1923956961"/>
              </p:ext>
            </p:extLst>
          </p:nvPr>
        </p:nvGraphicFramePr>
        <p:xfrm>
          <a:off x="3134098" y="2356507"/>
          <a:ext cx="1742702" cy="1993061"/>
        </p:xfrm>
        <a:graphic>
          <a:graphicData uri="http://schemas.openxmlformats.org/drawingml/2006/chart">
            <c:chart xmlns:c="http://schemas.openxmlformats.org/drawingml/2006/chart" xmlns:r="http://schemas.openxmlformats.org/officeDocument/2006/relationships" r:id="rId2"/>
          </a:graphicData>
        </a:graphic>
      </p:graphicFrame>
      <p:sp>
        <p:nvSpPr>
          <p:cNvPr id="27" name="Title 1"/>
          <p:cNvSpPr txBox="1">
            <a:spLocks/>
          </p:cNvSpPr>
          <p:nvPr/>
        </p:nvSpPr>
        <p:spPr>
          <a:xfrm>
            <a:off x="3691544" y="2201178"/>
            <a:ext cx="50199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Age</a:t>
            </a:r>
            <a:endParaRPr lang="en-GB" sz="1000" b="1" dirty="0"/>
          </a:p>
        </p:txBody>
      </p:sp>
      <p:graphicFrame>
        <p:nvGraphicFramePr>
          <p:cNvPr id="28" name="Picture Placeholder 7"/>
          <p:cNvGraphicFramePr>
            <a:graphicFrameLocks/>
          </p:cNvGraphicFramePr>
          <p:nvPr>
            <p:extLst>
              <p:ext uri="{D42A27DB-BD31-4B8C-83A1-F6EECF244321}">
                <p14:modId xmlns:p14="http://schemas.microsoft.com/office/powerpoint/2010/main" val="3098449242"/>
              </p:ext>
            </p:extLst>
          </p:nvPr>
        </p:nvGraphicFramePr>
        <p:xfrm>
          <a:off x="1323703" y="2356507"/>
          <a:ext cx="1802394" cy="1993061"/>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1"/>
          <p:cNvSpPr txBox="1">
            <a:spLocks/>
          </p:cNvSpPr>
          <p:nvPr/>
        </p:nvSpPr>
        <p:spPr>
          <a:xfrm>
            <a:off x="1926843" y="2201178"/>
            <a:ext cx="67491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Gender</a:t>
            </a:r>
            <a:endParaRPr lang="en-GB" sz="1000" b="1" dirty="0"/>
          </a:p>
        </p:txBody>
      </p:sp>
      <p:graphicFrame>
        <p:nvGraphicFramePr>
          <p:cNvPr id="32" name="Picture Placeholder 7"/>
          <p:cNvGraphicFramePr>
            <a:graphicFrameLocks/>
          </p:cNvGraphicFramePr>
          <p:nvPr>
            <p:extLst>
              <p:ext uri="{D42A27DB-BD31-4B8C-83A1-F6EECF244321}">
                <p14:modId xmlns:p14="http://schemas.microsoft.com/office/powerpoint/2010/main" val="450316409"/>
              </p:ext>
            </p:extLst>
          </p:nvPr>
        </p:nvGraphicFramePr>
        <p:xfrm>
          <a:off x="4746172" y="2366892"/>
          <a:ext cx="1768928" cy="1982675"/>
        </p:xfrm>
        <a:graphic>
          <a:graphicData uri="http://schemas.openxmlformats.org/drawingml/2006/chart">
            <c:chart xmlns:c="http://schemas.openxmlformats.org/drawingml/2006/chart" xmlns:r="http://schemas.openxmlformats.org/officeDocument/2006/relationships" r:id="rId4"/>
          </a:graphicData>
        </a:graphic>
      </p:graphicFrame>
      <p:sp>
        <p:nvSpPr>
          <p:cNvPr id="33" name="Title 1"/>
          <p:cNvSpPr txBox="1">
            <a:spLocks/>
          </p:cNvSpPr>
          <p:nvPr/>
        </p:nvSpPr>
        <p:spPr>
          <a:xfrm>
            <a:off x="5016137" y="2201178"/>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UK Arrival Mode</a:t>
            </a:r>
            <a:endParaRPr lang="en-GB" sz="1000" b="1" dirty="0"/>
          </a:p>
        </p:txBody>
      </p:sp>
      <p:cxnSp>
        <p:nvCxnSpPr>
          <p:cNvPr id="34" name="Straight Connector 33"/>
          <p:cNvCxnSpPr/>
          <p:nvPr/>
        </p:nvCxnSpPr>
        <p:spPr>
          <a:xfrm>
            <a:off x="3134098" y="2450116"/>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651996" y="2450116"/>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8" name="Picture Placeholder 7"/>
          <p:cNvGraphicFramePr>
            <a:graphicFrameLocks/>
          </p:cNvGraphicFramePr>
          <p:nvPr>
            <p:extLst>
              <p:ext uri="{D42A27DB-BD31-4B8C-83A1-F6EECF244321}">
                <p14:modId xmlns:p14="http://schemas.microsoft.com/office/powerpoint/2010/main" val="57210833"/>
              </p:ext>
            </p:extLst>
          </p:nvPr>
        </p:nvGraphicFramePr>
        <p:xfrm>
          <a:off x="6618519" y="2366892"/>
          <a:ext cx="1820631" cy="2068775"/>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p:cNvSpPr txBox="1">
            <a:spLocks/>
          </p:cNvSpPr>
          <p:nvPr/>
        </p:nvSpPr>
        <p:spPr>
          <a:xfrm>
            <a:off x="6901543" y="2203839"/>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Duration</a:t>
            </a:r>
            <a:endParaRPr lang="en-GB" sz="1000" b="1" dirty="0"/>
          </a:p>
        </p:txBody>
      </p:sp>
      <p:cxnSp>
        <p:nvCxnSpPr>
          <p:cNvPr id="20" name="Straight Connector 19"/>
          <p:cNvCxnSpPr/>
          <p:nvPr/>
        </p:nvCxnSpPr>
        <p:spPr>
          <a:xfrm>
            <a:off x="6641909" y="2450116"/>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21" name="Picture Placeholder 7"/>
          <p:cNvGraphicFramePr>
            <a:graphicFrameLocks/>
          </p:cNvGraphicFramePr>
          <p:nvPr>
            <p:extLst>
              <p:ext uri="{D42A27DB-BD31-4B8C-83A1-F6EECF244321}">
                <p14:modId xmlns:p14="http://schemas.microsoft.com/office/powerpoint/2010/main" val="815817541"/>
              </p:ext>
            </p:extLst>
          </p:nvPr>
        </p:nvGraphicFramePr>
        <p:xfrm>
          <a:off x="800101" y="4655055"/>
          <a:ext cx="4320540" cy="125939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Picture Placeholder 7"/>
          <p:cNvGraphicFramePr>
            <a:graphicFrameLocks/>
          </p:cNvGraphicFramePr>
          <p:nvPr>
            <p:extLst>
              <p:ext uri="{D42A27DB-BD31-4B8C-83A1-F6EECF244321}">
                <p14:modId xmlns:p14="http://schemas.microsoft.com/office/powerpoint/2010/main" val="3971147463"/>
              </p:ext>
            </p:extLst>
          </p:nvPr>
        </p:nvGraphicFramePr>
        <p:xfrm>
          <a:off x="5351416" y="4521006"/>
          <a:ext cx="1830419" cy="1914611"/>
        </p:xfrm>
        <a:graphic>
          <a:graphicData uri="http://schemas.openxmlformats.org/drawingml/2006/chart">
            <c:chart xmlns:c="http://schemas.openxmlformats.org/drawingml/2006/chart" xmlns:r="http://schemas.openxmlformats.org/officeDocument/2006/relationships" r:id="rId7"/>
          </a:graphicData>
        </a:graphic>
      </p:graphicFrame>
      <p:sp>
        <p:nvSpPr>
          <p:cNvPr id="23" name="Title 1"/>
          <p:cNvSpPr txBox="1">
            <a:spLocks/>
          </p:cNvSpPr>
          <p:nvPr/>
        </p:nvSpPr>
        <p:spPr>
          <a:xfrm>
            <a:off x="2601759" y="4515355"/>
            <a:ext cx="1210772"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Source Markets</a:t>
            </a:r>
            <a:endParaRPr lang="en-GB" sz="1000" b="1" dirty="0"/>
          </a:p>
        </p:txBody>
      </p:sp>
      <p:sp>
        <p:nvSpPr>
          <p:cNvPr id="24" name="Title 1"/>
          <p:cNvSpPr txBox="1">
            <a:spLocks/>
          </p:cNvSpPr>
          <p:nvPr/>
        </p:nvSpPr>
        <p:spPr>
          <a:xfrm>
            <a:off x="5686698" y="4389580"/>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Seasonality</a:t>
            </a:r>
            <a:endParaRPr lang="en-GB" sz="1000" b="1" dirty="0"/>
          </a:p>
        </p:txBody>
      </p:sp>
      <p:cxnSp>
        <p:nvCxnSpPr>
          <p:cNvPr id="25" name="Straight Connector 24"/>
          <p:cNvCxnSpPr/>
          <p:nvPr/>
        </p:nvCxnSpPr>
        <p:spPr>
          <a:xfrm>
            <a:off x="5248533" y="4575367"/>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181836" y="4575367"/>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31" name="Picture Placeholder 7"/>
          <p:cNvGraphicFramePr>
            <a:graphicFrameLocks/>
          </p:cNvGraphicFramePr>
          <p:nvPr>
            <p:extLst>
              <p:ext uri="{D42A27DB-BD31-4B8C-83A1-F6EECF244321}">
                <p14:modId xmlns:p14="http://schemas.microsoft.com/office/powerpoint/2010/main" val="867691374"/>
              </p:ext>
            </p:extLst>
          </p:nvPr>
        </p:nvGraphicFramePr>
        <p:xfrm>
          <a:off x="7245531" y="4549357"/>
          <a:ext cx="1774644" cy="1918335"/>
        </p:xfrm>
        <a:graphic>
          <a:graphicData uri="http://schemas.openxmlformats.org/drawingml/2006/chart">
            <c:chart xmlns:c="http://schemas.openxmlformats.org/drawingml/2006/chart" xmlns:r="http://schemas.openxmlformats.org/officeDocument/2006/relationships" r:id="rId8"/>
          </a:graphicData>
        </a:graphic>
      </p:graphicFrame>
      <p:sp>
        <p:nvSpPr>
          <p:cNvPr id="36" name="Title 1"/>
          <p:cNvSpPr txBox="1">
            <a:spLocks/>
          </p:cNvSpPr>
          <p:nvPr/>
        </p:nvSpPr>
        <p:spPr>
          <a:xfrm>
            <a:off x="7593873" y="4409657"/>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Type</a:t>
            </a:r>
            <a:endParaRPr lang="en-GB" sz="1000" b="1" dirty="0"/>
          </a:p>
        </p:txBody>
      </p:sp>
      <p:graphicFrame>
        <p:nvGraphicFramePr>
          <p:cNvPr id="37" name="Table Placeholder 5"/>
          <p:cNvGraphicFramePr>
            <a:graphicFrameLocks/>
          </p:cNvGraphicFramePr>
          <p:nvPr>
            <p:extLst>
              <p:ext uri="{D42A27DB-BD31-4B8C-83A1-F6EECF244321}">
                <p14:modId xmlns:p14="http://schemas.microsoft.com/office/powerpoint/2010/main" val="162092544"/>
              </p:ext>
            </p:extLst>
          </p:nvPr>
        </p:nvGraphicFramePr>
        <p:xfrm>
          <a:off x="232630" y="3397987"/>
          <a:ext cx="1091073" cy="382863"/>
        </p:xfrm>
        <a:graphic>
          <a:graphicData uri="http://schemas.openxmlformats.org/drawingml/2006/table">
            <a:tbl>
              <a:tblPr firstRow="1" bandRow="1">
                <a:tableStyleId>{5C22544A-7EE6-4342-B048-85BDC9FD1C3A}</a:tableStyleId>
              </a:tblPr>
              <a:tblGrid>
                <a:gridCol w="1091073"/>
              </a:tblGrid>
              <a:tr h="382863">
                <a:tc>
                  <a:txBody>
                    <a:bodyPr/>
                    <a:lstStyle/>
                    <a:p>
                      <a:pPr algn="ctr"/>
                      <a:r>
                        <a:rPr lang="en-GB" sz="900" dirty="0" smtClean="0"/>
                        <a:t>Liverpool:</a:t>
                      </a:r>
                      <a:br>
                        <a:rPr lang="en-GB" sz="900" dirty="0" smtClean="0"/>
                      </a:br>
                      <a:r>
                        <a:rPr lang="en-GB" sz="900" dirty="0" smtClean="0"/>
                        <a:t>69k day trippers</a:t>
                      </a:r>
                      <a:endParaRPr lang="en-GB" sz="900" dirty="0"/>
                    </a:p>
                  </a:txBody>
                  <a:tcPr>
                    <a:solidFill>
                      <a:schemeClr val="accent1"/>
                    </a:solidFill>
                  </a:tcPr>
                </a:tc>
              </a:tr>
            </a:tbl>
          </a:graphicData>
        </a:graphic>
      </p:graphicFrame>
      <p:graphicFrame>
        <p:nvGraphicFramePr>
          <p:cNvPr id="39" name="Chart 38"/>
          <p:cNvGraphicFramePr/>
          <p:nvPr>
            <p:extLst>
              <p:ext uri="{D42A27DB-BD31-4B8C-83A1-F6EECF244321}">
                <p14:modId xmlns:p14="http://schemas.microsoft.com/office/powerpoint/2010/main" val="725498582"/>
              </p:ext>
            </p:extLst>
          </p:nvPr>
        </p:nvGraphicFramePr>
        <p:xfrm>
          <a:off x="232630" y="2450116"/>
          <a:ext cx="955791" cy="947871"/>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8373127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16" y="738017"/>
            <a:ext cx="8813799" cy="558801"/>
          </a:xfrm>
        </p:spPr>
        <p:txBody>
          <a:bodyPr/>
          <a:lstStyle/>
          <a:p>
            <a:r>
              <a:rPr lang="en-GB" sz="2100" dirty="0" smtClean="0"/>
              <a:t>Summary of overseas holiday ‘day trippers’ to HAMPSHIRE</a:t>
            </a:r>
            <a:endParaRPr lang="en-GB" sz="2100" dirty="0"/>
          </a:p>
        </p:txBody>
      </p:sp>
      <p:sp>
        <p:nvSpPr>
          <p:cNvPr id="13" name="Text Placeholder 5"/>
          <p:cNvSpPr txBox="1">
            <a:spLocks/>
          </p:cNvSpPr>
          <p:nvPr/>
        </p:nvSpPr>
        <p:spPr>
          <a:xfrm>
            <a:off x="278674" y="1235910"/>
            <a:ext cx="8554896"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Overseas visitors who take day trips to Hampshire are significantly more likely than overseas day trippers as a whole to be aged 35-54 years, arriving in the UK by coach or private vehicle (52% arrive via a seaport), from France and be on a packaged trip. </a:t>
            </a:r>
          </a:p>
          <a:p>
            <a:pPr marL="0" indent="0" algn="just">
              <a:buNone/>
            </a:pPr>
            <a:r>
              <a:rPr lang="en-GB" sz="1300" dirty="0" smtClean="0"/>
              <a:t>Key day trip destinations in the county for overseas visitors are Portsmouth (46k), Winchester (32k) and Southampton (18k). </a:t>
            </a:r>
          </a:p>
        </p:txBody>
      </p:sp>
      <p:sp>
        <p:nvSpPr>
          <p:cNvPr id="14" name="Text Placeholder 5"/>
          <p:cNvSpPr txBox="1">
            <a:spLocks/>
          </p:cNvSpPr>
          <p:nvPr/>
        </p:nvSpPr>
        <p:spPr>
          <a:xfrm>
            <a:off x="330201" y="2268665"/>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sp>
        <p:nvSpPr>
          <p:cNvPr id="16" name="Text Placeholder 6"/>
          <p:cNvSpPr>
            <a:spLocks noGrp="1"/>
          </p:cNvSpPr>
          <p:nvPr>
            <p:ph type="body" sz="quarter" idx="13"/>
          </p:nvPr>
        </p:nvSpPr>
        <p:spPr>
          <a:xfrm>
            <a:off x="685796" y="6396162"/>
            <a:ext cx="2440301" cy="274638"/>
          </a:xfrm>
        </p:spPr>
        <p:txBody>
          <a:bodyPr/>
          <a:lstStyle/>
          <a:p>
            <a:r>
              <a:rPr lang="en-GB" sz="1000" dirty="0" smtClean="0"/>
              <a:t>Destination profiles</a:t>
            </a:r>
            <a:endParaRPr lang="en-GB" sz="1000" dirty="0"/>
          </a:p>
        </p:txBody>
      </p:sp>
      <p:graphicFrame>
        <p:nvGraphicFramePr>
          <p:cNvPr id="26" name="Picture Placeholder 7"/>
          <p:cNvGraphicFramePr>
            <a:graphicFrameLocks/>
          </p:cNvGraphicFramePr>
          <p:nvPr>
            <p:extLst>
              <p:ext uri="{D42A27DB-BD31-4B8C-83A1-F6EECF244321}">
                <p14:modId xmlns:p14="http://schemas.microsoft.com/office/powerpoint/2010/main" val="1230262958"/>
              </p:ext>
            </p:extLst>
          </p:nvPr>
        </p:nvGraphicFramePr>
        <p:xfrm>
          <a:off x="3134098" y="2409204"/>
          <a:ext cx="1517898" cy="1993061"/>
        </p:xfrm>
        <a:graphic>
          <a:graphicData uri="http://schemas.openxmlformats.org/drawingml/2006/chart">
            <c:chart xmlns:c="http://schemas.openxmlformats.org/drawingml/2006/chart" xmlns:r="http://schemas.openxmlformats.org/officeDocument/2006/relationships" r:id="rId2"/>
          </a:graphicData>
        </a:graphic>
      </p:graphicFrame>
      <p:sp>
        <p:nvSpPr>
          <p:cNvPr id="27" name="Title 1"/>
          <p:cNvSpPr txBox="1">
            <a:spLocks/>
          </p:cNvSpPr>
          <p:nvPr/>
        </p:nvSpPr>
        <p:spPr>
          <a:xfrm>
            <a:off x="3691544" y="2253875"/>
            <a:ext cx="50199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Age</a:t>
            </a:r>
            <a:endParaRPr lang="en-GB" sz="1000" b="1" dirty="0"/>
          </a:p>
        </p:txBody>
      </p:sp>
      <p:graphicFrame>
        <p:nvGraphicFramePr>
          <p:cNvPr id="28" name="Picture Placeholder 7"/>
          <p:cNvGraphicFramePr>
            <a:graphicFrameLocks/>
          </p:cNvGraphicFramePr>
          <p:nvPr>
            <p:extLst>
              <p:ext uri="{D42A27DB-BD31-4B8C-83A1-F6EECF244321}">
                <p14:modId xmlns:p14="http://schemas.microsoft.com/office/powerpoint/2010/main" val="3518709151"/>
              </p:ext>
            </p:extLst>
          </p:nvPr>
        </p:nvGraphicFramePr>
        <p:xfrm>
          <a:off x="1480457" y="2409204"/>
          <a:ext cx="1541137" cy="1993061"/>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1"/>
          <p:cNvSpPr txBox="1">
            <a:spLocks/>
          </p:cNvSpPr>
          <p:nvPr/>
        </p:nvSpPr>
        <p:spPr>
          <a:xfrm>
            <a:off x="1926843" y="2253875"/>
            <a:ext cx="67491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Gender</a:t>
            </a:r>
            <a:endParaRPr lang="en-GB" sz="1000" b="1" dirty="0"/>
          </a:p>
        </p:txBody>
      </p:sp>
      <p:graphicFrame>
        <p:nvGraphicFramePr>
          <p:cNvPr id="32" name="Picture Placeholder 7"/>
          <p:cNvGraphicFramePr>
            <a:graphicFrameLocks/>
          </p:cNvGraphicFramePr>
          <p:nvPr>
            <p:extLst>
              <p:ext uri="{D42A27DB-BD31-4B8C-83A1-F6EECF244321}">
                <p14:modId xmlns:p14="http://schemas.microsoft.com/office/powerpoint/2010/main" val="1660103936"/>
              </p:ext>
            </p:extLst>
          </p:nvPr>
        </p:nvGraphicFramePr>
        <p:xfrm>
          <a:off x="4746172" y="2419589"/>
          <a:ext cx="1611086" cy="1982675"/>
        </p:xfrm>
        <a:graphic>
          <a:graphicData uri="http://schemas.openxmlformats.org/drawingml/2006/chart">
            <c:chart xmlns:c="http://schemas.openxmlformats.org/drawingml/2006/chart" xmlns:r="http://schemas.openxmlformats.org/officeDocument/2006/relationships" r:id="rId4"/>
          </a:graphicData>
        </a:graphic>
      </p:graphicFrame>
      <p:sp>
        <p:nvSpPr>
          <p:cNvPr id="33" name="Title 1"/>
          <p:cNvSpPr txBox="1">
            <a:spLocks/>
          </p:cNvSpPr>
          <p:nvPr/>
        </p:nvSpPr>
        <p:spPr>
          <a:xfrm>
            <a:off x="5016137" y="2253875"/>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UK Arrival Mode</a:t>
            </a:r>
            <a:endParaRPr lang="en-GB" sz="1000" b="1" dirty="0"/>
          </a:p>
        </p:txBody>
      </p:sp>
      <p:cxnSp>
        <p:nvCxnSpPr>
          <p:cNvPr id="34" name="Straight Connector 33"/>
          <p:cNvCxnSpPr/>
          <p:nvPr/>
        </p:nvCxnSpPr>
        <p:spPr>
          <a:xfrm>
            <a:off x="3134098" y="2502813"/>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651996" y="2502813"/>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8" name="Picture Placeholder 7"/>
          <p:cNvGraphicFramePr>
            <a:graphicFrameLocks/>
          </p:cNvGraphicFramePr>
          <p:nvPr>
            <p:extLst>
              <p:ext uri="{D42A27DB-BD31-4B8C-83A1-F6EECF244321}">
                <p14:modId xmlns:p14="http://schemas.microsoft.com/office/powerpoint/2010/main" val="3096176677"/>
              </p:ext>
            </p:extLst>
          </p:nvPr>
        </p:nvGraphicFramePr>
        <p:xfrm>
          <a:off x="6618519" y="2419589"/>
          <a:ext cx="1624145" cy="2068775"/>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p:cNvSpPr txBox="1">
            <a:spLocks/>
          </p:cNvSpPr>
          <p:nvPr/>
        </p:nvSpPr>
        <p:spPr>
          <a:xfrm>
            <a:off x="6901543" y="2256536"/>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Duration</a:t>
            </a:r>
            <a:endParaRPr lang="en-GB" sz="1000" b="1" dirty="0"/>
          </a:p>
        </p:txBody>
      </p:sp>
      <p:cxnSp>
        <p:nvCxnSpPr>
          <p:cNvPr id="20" name="Straight Connector 19"/>
          <p:cNvCxnSpPr/>
          <p:nvPr/>
        </p:nvCxnSpPr>
        <p:spPr>
          <a:xfrm>
            <a:off x="6641909" y="2502813"/>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21" name="Picture Placeholder 7"/>
          <p:cNvGraphicFramePr>
            <a:graphicFrameLocks/>
          </p:cNvGraphicFramePr>
          <p:nvPr>
            <p:extLst>
              <p:ext uri="{D42A27DB-BD31-4B8C-83A1-F6EECF244321}">
                <p14:modId xmlns:p14="http://schemas.microsoft.com/office/powerpoint/2010/main" val="3108338232"/>
              </p:ext>
            </p:extLst>
          </p:nvPr>
        </p:nvGraphicFramePr>
        <p:xfrm>
          <a:off x="1104212" y="4707752"/>
          <a:ext cx="4016428" cy="125939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Picture Placeholder 7"/>
          <p:cNvGraphicFramePr>
            <a:graphicFrameLocks/>
          </p:cNvGraphicFramePr>
          <p:nvPr>
            <p:extLst>
              <p:ext uri="{D42A27DB-BD31-4B8C-83A1-F6EECF244321}">
                <p14:modId xmlns:p14="http://schemas.microsoft.com/office/powerpoint/2010/main" val="3691551587"/>
              </p:ext>
            </p:extLst>
          </p:nvPr>
        </p:nvGraphicFramePr>
        <p:xfrm>
          <a:off x="5351417" y="4573703"/>
          <a:ext cx="1550126" cy="1914611"/>
        </p:xfrm>
        <a:graphic>
          <a:graphicData uri="http://schemas.openxmlformats.org/drawingml/2006/chart">
            <c:chart xmlns:c="http://schemas.openxmlformats.org/drawingml/2006/chart" xmlns:r="http://schemas.openxmlformats.org/officeDocument/2006/relationships" r:id="rId7"/>
          </a:graphicData>
        </a:graphic>
      </p:graphicFrame>
      <p:sp>
        <p:nvSpPr>
          <p:cNvPr id="23" name="Title 1"/>
          <p:cNvSpPr txBox="1">
            <a:spLocks/>
          </p:cNvSpPr>
          <p:nvPr/>
        </p:nvSpPr>
        <p:spPr>
          <a:xfrm>
            <a:off x="2601759" y="4568052"/>
            <a:ext cx="1210772"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Source Markets</a:t>
            </a:r>
            <a:endParaRPr lang="en-GB" sz="1000" b="1" dirty="0"/>
          </a:p>
        </p:txBody>
      </p:sp>
      <p:sp>
        <p:nvSpPr>
          <p:cNvPr id="24" name="Title 1"/>
          <p:cNvSpPr txBox="1">
            <a:spLocks/>
          </p:cNvSpPr>
          <p:nvPr/>
        </p:nvSpPr>
        <p:spPr>
          <a:xfrm>
            <a:off x="5686698" y="4442277"/>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Seasonality</a:t>
            </a:r>
            <a:endParaRPr lang="en-GB" sz="1000" b="1" dirty="0"/>
          </a:p>
        </p:txBody>
      </p:sp>
      <p:cxnSp>
        <p:nvCxnSpPr>
          <p:cNvPr id="25" name="Straight Connector 24"/>
          <p:cNvCxnSpPr/>
          <p:nvPr/>
        </p:nvCxnSpPr>
        <p:spPr>
          <a:xfrm>
            <a:off x="5248533" y="462806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181836" y="462806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31" name="Picture Placeholder 7"/>
          <p:cNvGraphicFramePr>
            <a:graphicFrameLocks/>
          </p:cNvGraphicFramePr>
          <p:nvPr>
            <p:extLst>
              <p:ext uri="{D42A27DB-BD31-4B8C-83A1-F6EECF244321}">
                <p14:modId xmlns:p14="http://schemas.microsoft.com/office/powerpoint/2010/main" val="3480995316"/>
              </p:ext>
            </p:extLst>
          </p:nvPr>
        </p:nvGraphicFramePr>
        <p:xfrm>
          <a:off x="7245531" y="4602054"/>
          <a:ext cx="1593669" cy="1918335"/>
        </p:xfrm>
        <a:graphic>
          <a:graphicData uri="http://schemas.openxmlformats.org/drawingml/2006/chart">
            <c:chart xmlns:c="http://schemas.openxmlformats.org/drawingml/2006/chart" xmlns:r="http://schemas.openxmlformats.org/officeDocument/2006/relationships" r:id="rId8"/>
          </a:graphicData>
        </a:graphic>
      </p:graphicFrame>
      <p:sp>
        <p:nvSpPr>
          <p:cNvPr id="36" name="Title 1"/>
          <p:cNvSpPr txBox="1">
            <a:spLocks/>
          </p:cNvSpPr>
          <p:nvPr/>
        </p:nvSpPr>
        <p:spPr>
          <a:xfrm>
            <a:off x="7593873" y="4462354"/>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Type</a:t>
            </a:r>
            <a:endParaRPr lang="en-GB" sz="1000" b="1" dirty="0"/>
          </a:p>
        </p:txBody>
      </p:sp>
      <p:graphicFrame>
        <p:nvGraphicFramePr>
          <p:cNvPr id="38" name="Chart 37"/>
          <p:cNvGraphicFramePr/>
          <p:nvPr>
            <p:extLst>
              <p:ext uri="{D42A27DB-BD31-4B8C-83A1-F6EECF244321}">
                <p14:modId xmlns:p14="http://schemas.microsoft.com/office/powerpoint/2010/main" val="1344644111"/>
              </p:ext>
            </p:extLst>
          </p:nvPr>
        </p:nvGraphicFramePr>
        <p:xfrm>
          <a:off x="330200" y="2535936"/>
          <a:ext cx="1034575" cy="1071448"/>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7164073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16" y="738017"/>
            <a:ext cx="8813799" cy="558801"/>
          </a:xfrm>
        </p:spPr>
        <p:txBody>
          <a:bodyPr/>
          <a:lstStyle/>
          <a:p>
            <a:r>
              <a:rPr lang="en-GB" sz="2100" dirty="0" smtClean="0"/>
              <a:t>Summary of overseas holiday ‘day trippers’ to HERTFORDSHIRE</a:t>
            </a:r>
            <a:endParaRPr lang="en-GB" sz="2100" dirty="0"/>
          </a:p>
        </p:txBody>
      </p:sp>
      <p:sp>
        <p:nvSpPr>
          <p:cNvPr id="13" name="Text Placeholder 5"/>
          <p:cNvSpPr txBox="1">
            <a:spLocks/>
          </p:cNvSpPr>
          <p:nvPr/>
        </p:nvSpPr>
        <p:spPr>
          <a:xfrm>
            <a:off x="330201" y="1308947"/>
            <a:ext cx="8424992"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Overseas visitors who take day trips to Hertfordshire are more likely than overseas day trippers as a whole to be female,  aged under 55 years, arriving in the UK by air (36% Heathrow, 25% Stansted, 20% Gatwick), staying less than 7 nights, from Nordic countries and visiting in the October to December period.  </a:t>
            </a:r>
          </a:p>
        </p:txBody>
      </p:sp>
      <p:sp>
        <p:nvSpPr>
          <p:cNvPr id="14" name="Text Placeholder 5"/>
          <p:cNvSpPr txBox="1">
            <a:spLocks/>
          </p:cNvSpPr>
          <p:nvPr/>
        </p:nvSpPr>
        <p:spPr>
          <a:xfrm>
            <a:off x="330201" y="2073496"/>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sp>
        <p:nvSpPr>
          <p:cNvPr id="16" name="Text Placeholder 6"/>
          <p:cNvSpPr>
            <a:spLocks noGrp="1"/>
          </p:cNvSpPr>
          <p:nvPr>
            <p:ph type="body" sz="quarter" idx="13"/>
          </p:nvPr>
        </p:nvSpPr>
        <p:spPr>
          <a:xfrm>
            <a:off x="685796" y="6396162"/>
            <a:ext cx="2440301" cy="274638"/>
          </a:xfrm>
        </p:spPr>
        <p:txBody>
          <a:bodyPr/>
          <a:lstStyle/>
          <a:p>
            <a:r>
              <a:rPr lang="en-GB" sz="1000" dirty="0" smtClean="0"/>
              <a:t>Destination profiles</a:t>
            </a:r>
            <a:endParaRPr lang="en-GB" sz="1000" dirty="0"/>
          </a:p>
        </p:txBody>
      </p:sp>
      <p:graphicFrame>
        <p:nvGraphicFramePr>
          <p:cNvPr id="26" name="Picture Placeholder 7"/>
          <p:cNvGraphicFramePr>
            <a:graphicFrameLocks/>
          </p:cNvGraphicFramePr>
          <p:nvPr>
            <p:extLst>
              <p:ext uri="{D42A27DB-BD31-4B8C-83A1-F6EECF244321}">
                <p14:modId xmlns:p14="http://schemas.microsoft.com/office/powerpoint/2010/main" val="2810853553"/>
              </p:ext>
            </p:extLst>
          </p:nvPr>
        </p:nvGraphicFramePr>
        <p:xfrm>
          <a:off x="3134098" y="2214035"/>
          <a:ext cx="1517898" cy="1993061"/>
        </p:xfrm>
        <a:graphic>
          <a:graphicData uri="http://schemas.openxmlformats.org/drawingml/2006/chart">
            <c:chart xmlns:c="http://schemas.openxmlformats.org/drawingml/2006/chart" xmlns:r="http://schemas.openxmlformats.org/officeDocument/2006/relationships" r:id="rId2"/>
          </a:graphicData>
        </a:graphic>
      </p:graphicFrame>
      <p:sp>
        <p:nvSpPr>
          <p:cNvPr id="27" name="Title 1"/>
          <p:cNvSpPr txBox="1">
            <a:spLocks/>
          </p:cNvSpPr>
          <p:nvPr/>
        </p:nvSpPr>
        <p:spPr>
          <a:xfrm>
            <a:off x="3691544" y="2058706"/>
            <a:ext cx="50199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Age</a:t>
            </a:r>
            <a:endParaRPr lang="en-GB" sz="1000" b="1" dirty="0"/>
          </a:p>
        </p:txBody>
      </p:sp>
      <p:graphicFrame>
        <p:nvGraphicFramePr>
          <p:cNvPr id="28" name="Picture Placeholder 7"/>
          <p:cNvGraphicFramePr>
            <a:graphicFrameLocks/>
          </p:cNvGraphicFramePr>
          <p:nvPr>
            <p:extLst>
              <p:ext uri="{D42A27DB-BD31-4B8C-83A1-F6EECF244321}">
                <p14:modId xmlns:p14="http://schemas.microsoft.com/office/powerpoint/2010/main" val="2846857560"/>
              </p:ext>
            </p:extLst>
          </p:nvPr>
        </p:nvGraphicFramePr>
        <p:xfrm>
          <a:off x="1480457" y="2214035"/>
          <a:ext cx="1541137" cy="1993061"/>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1"/>
          <p:cNvSpPr txBox="1">
            <a:spLocks/>
          </p:cNvSpPr>
          <p:nvPr/>
        </p:nvSpPr>
        <p:spPr>
          <a:xfrm>
            <a:off x="1926843" y="2058706"/>
            <a:ext cx="67491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Gender</a:t>
            </a:r>
            <a:endParaRPr lang="en-GB" sz="1000" b="1" dirty="0"/>
          </a:p>
        </p:txBody>
      </p:sp>
      <p:graphicFrame>
        <p:nvGraphicFramePr>
          <p:cNvPr id="32" name="Picture Placeholder 7"/>
          <p:cNvGraphicFramePr>
            <a:graphicFrameLocks/>
          </p:cNvGraphicFramePr>
          <p:nvPr>
            <p:extLst>
              <p:ext uri="{D42A27DB-BD31-4B8C-83A1-F6EECF244321}">
                <p14:modId xmlns:p14="http://schemas.microsoft.com/office/powerpoint/2010/main" val="1406173934"/>
              </p:ext>
            </p:extLst>
          </p:nvPr>
        </p:nvGraphicFramePr>
        <p:xfrm>
          <a:off x="4746172" y="2224420"/>
          <a:ext cx="1611086" cy="1982675"/>
        </p:xfrm>
        <a:graphic>
          <a:graphicData uri="http://schemas.openxmlformats.org/drawingml/2006/chart">
            <c:chart xmlns:c="http://schemas.openxmlformats.org/drawingml/2006/chart" xmlns:r="http://schemas.openxmlformats.org/officeDocument/2006/relationships" r:id="rId4"/>
          </a:graphicData>
        </a:graphic>
      </p:graphicFrame>
      <p:sp>
        <p:nvSpPr>
          <p:cNvPr id="33" name="Title 1"/>
          <p:cNvSpPr txBox="1">
            <a:spLocks/>
          </p:cNvSpPr>
          <p:nvPr/>
        </p:nvSpPr>
        <p:spPr>
          <a:xfrm>
            <a:off x="5016137" y="2058706"/>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UK Arrival Mode</a:t>
            </a:r>
            <a:endParaRPr lang="en-GB" sz="1000" b="1" dirty="0"/>
          </a:p>
        </p:txBody>
      </p:sp>
      <p:cxnSp>
        <p:nvCxnSpPr>
          <p:cNvPr id="34" name="Straight Connector 33"/>
          <p:cNvCxnSpPr/>
          <p:nvPr/>
        </p:nvCxnSpPr>
        <p:spPr>
          <a:xfrm>
            <a:off x="3134098" y="230764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651996" y="230764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8" name="Picture Placeholder 7"/>
          <p:cNvGraphicFramePr>
            <a:graphicFrameLocks/>
          </p:cNvGraphicFramePr>
          <p:nvPr>
            <p:extLst>
              <p:ext uri="{D42A27DB-BD31-4B8C-83A1-F6EECF244321}">
                <p14:modId xmlns:p14="http://schemas.microsoft.com/office/powerpoint/2010/main" val="1730988072"/>
              </p:ext>
            </p:extLst>
          </p:nvPr>
        </p:nvGraphicFramePr>
        <p:xfrm>
          <a:off x="6618519" y="2224420"/>
          <a:ext cx="1624145" cy="2068775"/>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p:cNvSpPr txBox="1">
            <a:spLocks/>
          </p:cNvSpPr>
          <p:nvPr/>
        </p:nvSpPr>
        <p:spPr>
          <a:xfrm>
            <a:off x="6901543" y="2061367"/>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Duration</a:t>
            </a:r>
            <a:endParaRPr lang="en-GB" sz="1000" b="1" dirty="0"/>
          </a:p>
        </p:txBody>
      </p:sp>
      <p:cxnSp>
        <p:nvCxnSpPr>
          <p:cNvPr id="20" name="Straight Connector 19"/>
          <p:cNvCxnSpPr/>
          <p:nvPr/>
        </p:nvCxnSpPr>
        <p:spPr>
          <a:xfrm>
            <a:off x="6641909" y="230764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21" name="Picture Placeholder 7"/>
          <p:cNvGraphicFramePr>
            <a:graphicFrameLocks/>
          </p:cNvGraphicFramePr>
          <p:nvPr>
            <p:extLst>
              <p:ext uri="{D42A27DB-BD31-4B8C-83A1-F6EECF244321}">
                <p14:modId xmlns:p14="http://schemas.microsoft.com/office/powerpoint/2010/main" val="821119055"/>
              </p:ext>
            </p:extLst>
          </p:nvPr>
        </p:nvGraphicFramePr>
        <p:xfrm>
          <a:off x="1104212" y="4512583"/>
          <a:ext cx="4016428" cy="125939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Picture Placeholder 7"/>
          <p:cNvGraphicFramePr>
            <a:graphicFrameLocks/>
          </p:cNvGraphicFramePr>
          <p:nvPr>
            <p:extLst>
              <p:ext uri="{D42A27DB-BD31-4B8C-83A1-F6EECF244321}">
                <p14:modId xmlns:p14="http://schemas.microsoft.com/office/powerpoint/2010/main" val="1788419973"/>
              </p:ext>
            </p:extLst>
          </p:nvPr>
        </p:nvGraphicFramePr>
        <p:xfrm>
          <a:off x="5351417" y="4378534"/>
          <a:ext cx="1550126" cy="1914611"/>
        </p:xfrm>
        <a:graphic>
          <a:graphicData uri="http://schemas.openxmlformats.org/drawingml/2006/chart">
            <c:chart xmlns:c="http://schemas.openxmlformats.org/drawingml/2006/chart" xmlns:r="http://schemas.openxmlformats.org/officeDocument/2006/relationships" r:id="rId7"/>
          </a:graphicData>
        </a:graphic>
      </p:graphicFrame>
      <p:sp>
        <p:nvSpPr>
          <p:cNvPr id="23" name="Title 1"/>
          <p:cNvSpPr txBox="1">
            <a:spLocks/>
          </p:cNvSpPr>
          <p:nvPr/>
        </p:nvSpPr>
        <p:spPr>
          <a:xfrm>
            <a:off x="2601759" y="4372883"/>
            <a:ext cx="1210772"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Source Markets</a:t>
            </a:r>
            <a:endParaRPr lang="en-GB" sz="1000" b="1" dirty="0"/>
          </a:p>
        </p:txBody>
      </p:sp>
      <p:sp>
        <p:nvSpPr>
          <p:cNvPr id="24" name="Title 1"/>
          <p:cNvSpPr txBox="1">
            <a:spLocks/>
          </p:cNvSpPr>
          <p:nvPr/>
        </p:nvSpPr>
        <p:spPr>
          <a:xfrm>
            <a:off x="5686698" y="4247108"/>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Seasonality</a:t>
            </a:r>
            <a:endParaRPr lang="en-GB" sz="1000" b="1" dirty="0"/>
          </a:p>
        </p:txBody>
      </p:sp>
      <p:cxnSp>
        <p:nvCxnSpPr>
          <p:cNvPr id="25" name="Straight Connector 24"/>
          <p:cNvCxnSpPr/>
          <p:nvPr/>
        </p:nvCxnSpPr>
        <p:spPr>
          <a:xfrm>
            <a:off x="5248533" y="4432895"/>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181836" y="4432895"/>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31" name="Picture Placeholder 7"/>
          <p:cNvGraphicFramePr>
            <a:graphicFrameLocks/>
          </p:cNvGraphicFramePr>
          <p:nvPr>
            <p:extLst>
              <p:ext uri="{D42A27DB-BD31-4B8C-83A1-F6EECF244321}">
                <p14:modId xmlns:p14="http://schemas.microsoft.com/office/powerpoint/2010/main" val="575509780"/>
              </p:ext>
            </p:extLst>
          </p:nvPr>
        </p:nvGraphicFramePr>
        <p:xfrm>
          <a:off x="7245531" y="4406885"/>
          <a:ext cx="1593669" cy="1918335"/>
        </p:xfrm>
        <a:graphic>
          <a:graphicData uri="http://schemas.openxmlformats.org/drawingml/2006/chart">
            <c:chart xmlns:c="http://schemas.openxmlformats.org/drawingml/2006/chart" xmlns:r="http://schemas.openxmlformats.org/officeDocument/2006/relationships" r:id="rId8"/>
          </a:graphicData>
        </a:graphic>
      </p:graphicFrame>
      <p:sp>
        <p:nvSpPr>
          <p:cNvPr id="36" name="Title 1"/>
          <p:cNvSpPr txBox="1">
            <a:spLocks/>
          </p:cNvSpPr>
          <p:nvPr/>
        </p:nvSpPr>
        <p:spPr>
          <a:xfrm>
            <a:off x="7593873" y="4267185"/>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Type</a:t>
            </a:r>
            <a:endParaRPr lang="en-GB" sz="1000" b="1" dirty="0"/>
          </a:p>
        </p:txBody>
      </p:sp>
      <p:graphicFrame>
        <p:nvGraphicFramePr>
          <p:cNvPr id="38" name="Chart 37"/>
          <p:cNvGraphicFramePr/>
          <p:nvPr>
            <p:extLst>
              <p:ext uri="{D42A27DB-BD31-4B8C-83A1-F6EECF244321}">
                <p14:modId xmlns:p14="http://schemas.microsoft.com/office/powerpoint/2010/main" val="2969108637"/>
              </p:ext>
            </p:extLst>
          </p:nvPr>
        </p:nvGraphicFramePr>
        <p:xfrm>
          <a:off x="281616" y="2350292"/>
          <a:ext cx="1133476" cy="1033632"/>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0266140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16" y="738017"/>
            <a:ext cx="8813799" cy="558801"/>
          </a:xfrm>
        </p:spPr>
        <p:txBody>
          <a:bodyPr/>
          <a:lstStyle/>
          <a:p>
            <a:r>
              <a:rPr lang="en-GB" sz="2100" dirty="0" smtClean="0"/>
              <a:t>Summary of overseas holiday ‘day trippers’ to EDINBURGH/LOTHIAN</a:t>
            </a:r>
            <a:endParaRPr lang="en-GB" sz="2100" dirty="0"/>
          </a:p>
        </p:txBody>
      </p:sp>
      <p:sp>
        <p:nvSpPr>
          <p:cNvPr id="13" name="Text Placeholder 5"/>
          <p:cNvSpPr txBox="1">
            <a:spLocks/>
          </p:cNvSpPr>
          <p:nvPr/>
        </p:nvSpPr>
        <p:spPr>
          <a:xfrm>
            <a:off x="330201" y="1183889"/>
            <a:ext cx="8424992"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a:t>Overseas day trippers to </a:t>
            </a:r>
            <a:r>
              <a:rPr lang="en-GB" sz="1300" dirty="0" smtClean="0"/>
              <a:t>Edinburgh </a:t>
            </a:r>
            <a:r>
              <a:rPr lang="en-GB" sz="1300" dirty="0"/>
              <a:t>make up </a:t>
            </a:r>
            <a:r>
              <a:rPr lang="en-GB" sz="1300" dirty="0" smtClean="0"/>
              <a:t>69% </a:t>
            </a:r>
            <a:r>
              <a:rPr lang="en-GB" sz="1300" dirty="0"/>
              <a:t>of all overseas day trippers to </a:t>
            </a:r>
            <a:r>
              <a:rPr lang="en-GB" sz="1300" dirty="0" smtClean="0"/>
              <a:t>Lothian. They are more </a:t>
            </a:r>
            <a:r>
              <a:rPr lang="en-GB" sz="1300" dirty="0"/>
              <a:t>likely than overseas day trippers as a </a:t>
            </a:r>
            <a:r>
              <a:rPr lang="en-GB" sz="1300" dirty="0" smtClean="0"/>
              <a:t>whole to be aged 35-54, visiting for 15+ nights and arranging their trip through a package.  Overseas day trippers to Lothian are significantly more likely than overseas day trippers as a whole to be older (aged 55 and over), arriving by air and staying 8-14 nights.</a:t>
            </a:r>
          </a:p>
        </p:txBody>
      </p:sp>
      <p:sp>
        <p:nvSpPr>
          <p:cNvPr id="14" name="Text Placeholder 5"/>
          <p:cNvSpPr txBox="1">
            <a:spLocks/>
          </p:cNvSpPr>
          <p:nvPr/>
        </p:nvSpPr>
        <p:spPr>
          <a:xfrm>
            <a:off x="330201" y="2073496"/>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sp>
        <p:nvSpPr>
          <p:cNvPr id="16" name="Text Placeholder 6"/>
          <p:cNvSpPr>
            <a:spLocks noGrp="1"/>
          </p:cNvSpPr>
          <p:nvPr>
            <p:ph type="body" sz="quarter" idx="13"/>
          </p:nvPr>
        </p:nvSpPr>
        <p:spPr>
          <a:xfrm>
            <a:off x="685796" y="6396162"/>
            <a:ext cx="2440301" cy="274638"/>
          </a:xfrm>
        </p:spPr>
        <p:txBody>
          <a:bodyPr/>
          <a:lstStyle/>
          <a:p>
            <a:r>
              <a:rPr lang="en-GB" sz="1000" dirty="0" smtClean="0"/>
              <a:t>Destination profiles</a:t>
            </a:r>
            <a:endParaRPr lang="en-GB" sz="1000" dirty="0"/>
          </a:p>
        </p:txBody>
      </p:sp>
      <p:graphicFrame>
        <p:nvGraphicFramePr>
          <p:cNvPr id="26" name="Picture Placeholder 7"/>
          <p:cNvGraphicFramePr>
            <a:graphicFrameLocks/>
          </p:cNvGraphicFramePr>
          <p:nvPr>
            <p:extLst>
              <p:ext uri="{D42A27DB-BD31-4B8C-83A1-F6EECF244321}">
                <p14:modId xmlns:p14="http://schemas.microsoft.com/office/powerpoint/2010/main" val="2787041521"/>
              </p:ext>
            </p:extLst>
          </p:nvPr>
        </p:nvGraphicFramePr>
        <p:xfrm>
          <a:off x="3134098" y="2214035"/>
          <a:ext cx="1517898" cy="1993061"/>
        </p:xfrm>
        <a:graphic>
          <a:graphicData uri="http://schemas.openxmlformats.org/drawingml/2006/chart">
            <c:chart xmlns:c="http://schemas.openxmlformats.org/drawingml/2006/chart" xmlns:r="http://schemas.openxmlformats.org/officeDocument/2006/relationships" r:id="rId2"/>
          </a:graphicData>
        </a:graphic>
      </p:graphicFrame>
      <p:sp>
        <p:nvSpPr>
          <p:cNvPr id="27" name="Title 1"/>
          <p:cNvSpPr txBox="1">
            <a:spLocks/>
          </p:cNvSpPr>
          <p:nvPr/>
        </p:nvSpPr>
        <p:spPr>
          <a:xfrm>
            <a:off x="3691544" y="2058706"/>
            <a:ext cx="50199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Age</a:t>
            </a:r>
            <a:endParaRPr lang="en-GB" sz="1000" b="1" dirty="0"/>
          </a:p>
        </p:txBody>
      </p:sp>
      <p:graphicFrame>
        <p:nvGraphicFramePr>
          <p:cNvPr id="28" name="Picture Placeholder 7"/>
          <p:cNvGraphicFramePr>
            <a:graphicFrameLocks/>
          </p:cNvGraphicFramePr>
          <p:nvPr>
            <p:extLst>
              <p:ext uri="{D42A27DB-BD31-4B8C-83A1-F6EECF244321}">
                <p14:modId xmlns:p14="http://schemas.microsoft.com/office/powerpoint/2010/main" val="472839622"/>
              </p:ext>
            </p:extLst>
          </p:nvPr>
        </p:nvGraphicFramePr>
        <p:xfrm>
          <a:off x="1480457" y="2214035"/>
          <a:ext cx="1541137" cy="1993061"/>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1"/>
          <p:cNvSpPr txBox="1">
            <a:spLocks/>
          </p:cNvSpPr>
          <p:nvPr/>
        </p:nvSpPr>
        <p:spPr>
          <a:xfrm>
            <a:off x="1926843" y="2058706"/>
            <a:ext cx="67491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Gender</a:t>
            </a:r>
            <a:endParaRPr lang="en-GB" sz="1000" b="1" dirty="0"/>
          </a:p>
        </p:txBody>
      </p:sp>
      <p:graphicFrame>
        <p:nvGraphicFramePr>
          <p:cNvPr id="32" name="Picture Placeholder 7"/>
          <p:cNvGraphicFramePr>
            <a:graphicFrameLocks/>
          </p:cNvGraphicFramePr>
          <p:nvPr>
            <p:extLst>
              <p:ext uri="{D42A27DB-BD31-4B8C-83A1-F6EECF244321}">
                <p14:modId xmlns:p14="http://schemas.microsoft.com/office/powerpoint/2010/main" val="867219886"/>
              </p:ext>
            </p:extLst>
          </p:nvPr>
        </p:nvGraphicFramePr>
        <p:xfrm>
          <a:off x="4746172" y="2224420"/>
          <a:ext cx="1611086" cy="1982675"/>
        </p:xfrm>
        <a:graphic>
          <a:graphicData uri="http://schemas.openxmlformats.org/drawingml/2006/chart">
            <c:chart xmlns:c="http://schemas.openxmlformats.org/drawingml/2006/chart" xmlns:r="http://schemas.openxmlformats.org/officeDocument/2006/relationships" r:id="rId4"/>
          </a:graphicData>
        </a:graphic>
      </p:graphicFrame>
      <p:sp>
        <p:nvSpPr>
          <p:cNvPr id="33" name="Title 1"/>
          <p:cNvSpPr txBox="1">
            <a:spLocks/>
          </p:cNvSpPr>
          <p:nvPr/>
        </p:nvSpPr>
        <p:spPr>
          <a:xfrm>
            <a:off x="5016137" y="2058706"/>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UK Arrival Mode</a:t>
            </a:r>
            <a:endParaRPr lang="en-GB" sz="1000" b="1" dirty="0"/>
          </a:p>
        </p:txBody>
      </p:sp>
      <p:cxnSp>
        <p:nvCxnSpPr>
          <p:cNvPr id="34" name="Straight Connector 33"/>
          <p:cNvCxnSpPr/>
          <p:nvPr/>
        </p:nvCxnSpPr>
        <p:spPr>
          <a:xfrm>
            <a:off x="3134098" y="230764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651996" y="230764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8" name="Picture Placeholder 7"/>
          <p:cNvGraphicFramePr>
            <a:graphicFrameLocks/>
          </p:cNvGraphicFramePr>
          <p:nvPr>
            <p:extLst>
              <p:ext uri="{D42A27DB-BD31-4B8C-83A1-F6EECF244321}">
                <p14:modId xmlns:p14="http://schemas.microsoft.com/office/powerpoint/2010/main" val="778013992"/>
              </p:ext>
            </p:extLst>
          </p:nvPr>
        </p:nvGraphicFramePr>
        <p:xfrm>
          <a:off x="6618519" y="2224420"/>
          <a:ext cx="1624145" cy="2068775"/>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p:cNvSpPr txBox="1">
            <a:spLocks/>
          </p:cNvSpPr>
          <p:nvPr/>
        </p:nvSpPr>
        <p:spPr>
          <a:xfrm>
            <a:off x="6901543" y="2061367"/>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Duration</a:t>
            </a:r>
            <a:endParaRPr lang="en-GB" sz="1000" b="1" dirty="0"/>
          </a:p>
        </p:txBody>
      </p:sp>
      <p:cxnSp>
        <p:nvCxnSpPr>
          <p:cNvPr id="20" name="Straight Connector 19"/>
          <p:cNvCxnSpPr/>
          <p:nvPr/>
        </p:nvCxnSpPr>
        <p:spPr>
          <a:xfrm>
            <a:off x="6641909" y="230764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21" name="Picture Placeholder 7"/>
          <p:cNvGraphicFramePr>
            <a:graphicFrameLocks/>
          </p:cNvGraphicFramePr>
          <p:nvPr>
            <p:extLst>
              <p:ext uri="{D42A27DB-BD31-4B8C-83A1-F6EECF244321}">
                <p14:modId xmlns:p14="http://schemas.microsoft.com/office/powerpoint/2010/main" val="1978404680"/>
              </p:ext>
            </p:extLst>
          </p:nvPr>
        </p:nvGraphicFramePr>
        <p:xfrm>
          <a:off x="1104212" y="4512583"/>
          <a:ext cx="4016428" cy="125939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Picture Placeholder 7"/>
          <p:cNvGraphicFramePr>
            <a:graphicFrameLocks/>
          </p:cNvGraphicFramePr>
          <p:nvPr>
            <p:extLst>
              <p:ext uri="{D42A27DB-BD31-4B8C-83A1-F6EECF244321}">
                <p14:modId xmlns:p14="http://schemas.microsoft.com/office/powerpoint/2010/main" val="2221861460"/>
              </p:ext>
            </p:extLst>
          </p:nvPr>
        </p:nvGraphicFramePr>
        <p:xfrm>
          <a:off x="5351417" y="4378534"/>
          <a:ext cx="1550126" cy="1914611"/>
        </p:xfrm>
        <a:graphic>
          <a:graphicData uri="http://schemas.openxmlformats.org/drawingml/2006/chart">
            <c:chart xmlns:c="http://schemas.openxmlformats.org/drawingml/2006/chart" xmlns:r="http://schemas.openxmlformats.org/officeDocument/2006/relationships" r:id="rId7"/>
          </a:graphicData>
        </a:graphic>
      </p:graphicFrame>
      <p:sp>
        <p:nvSpPr>
          <p:cNvPr id="23" name="Title 1"/>
          <p:cNvSpPr txBox="1">
            <a:spLocks/>
          </p:cNvSpPr>
          <p:nvPr/>
        </p:nvSpPr>
        <p:spPr>
          <a:xfrm>
            <a:off x="2601759" y="4372883"/>
            <a:ext cx="1210772"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Source Markets</a:t>
            </a:r>
            <a:endParaRPr lang="en-GB" sz="1000" b="1" dirty="0"/>
          </a:p>
        </p:txBody>
      </p:sp>
      <p:sp>
        <p:nvSpPr>
          <p:cNvPr id="24" name="Title 1"/>
          <p:cNvSpPr txBox="1">
            <a:spLocks/>
          </p:cNvSpPr>
          <p:nvPr/>
        </p:nvSpPr>
        <p:spPr>
          <a:xfrm>
            <a:off x="5686698" y="4247108"/>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Seasonality</a:t>
            </a:r>
            <a:endParaRPr lang="en-GB" sz="1000" b="1" dirty="0"/>
          </a:p>
        </p:txBody>
      </p:sp>
      <p:cxnSp>
        <p:nvCxnSpPr>
          <p:cNvPr id="25" name="Straight Connector 24"/>
          <p:cNvCxnSpPr/>
          <p:nvPr/>
        </p:nvCxnSpPr>
        <p:spPr>
          <a:xfrm>
            <a:off x="5248533" y="4432895"/>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181836" y="4432895"/>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31" name="Picture Placeholder 7"/>
          <p:cNvGraphicFramePr>
            <a:graphicFrameLocks/>
          </p:cNvGraphicFramePr>
          <p:nvPr>
            <p:extLst>
              <p:ext uri="{D42A27DB-BD31-4B8C-83A1-F6EECF244321}">
                <p14:modId xmlns:p14="http://schemas.microsoft.com/office/powerpoint/2010/main" val="2047552422"/>
              </p:ext>
            </p:extLst>
          </p:nvPr>
        </p:nvGraphicFramePr>
        <p:xfrm>
          <a:off x="7245531" y="4406885"/>
          <a:ext cx="1593669" cy="1918335"/>
        </p:xfrm>
        <a:graphic>
          <a:graphicData uri="http://schemas.openxmlformats.org/drawingml/2006/chart">
            <c:chart xmlns:c="http://schemas.openxmlformats.org/drawingml/2006/chart" xmlns:r="http://schemas.openxmlformats.org/officeDocument/2006/relationships" r:id="rId8"/>
          </a:graphicData>
        </a:graphic>
      </p:graphicFrame>
      <p:sp>
        <p:nvSpPr>
          <p:cNvPr id="36" name="Title 1"/>
          <p:cNvSpPr txBox="1">
            <a:spLocks/>
          </p:cNvSpPr>
          <p:nvPr/>
        </p:nvSpPr>
        <p:spPr>
          <a:xfrm>
            <a:off x="7593873" y="4267185"/>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Type</a:t>
            </a:r>
            <a:endParaRPr lang="en-GB" sz="1000" b="1" dirty="0"/>
          </a:p>
        </p:txBody>
      </p:sp>
      <p:graphicFrame>
        <p:nvGraphicFramePr>
          <p:cNvPr id="38" name="Chart 37"/>
          <p:cNvGraphicFramePr/>
          <p:nvPr>
            <p:extLst>
              <p:ext uri="{D42A27DB-BD31-4B8C-83A1-F6EECF244321}">
                <p14:modId xmlns:p14="http://schemas.microsoft.com/office/powerpoint/2010/main" val="4066387996"/>
              </p:ext>
            </p:extLst>
          </p:nvPr>
        </p:nvGraphicFramePr>
        <p:xfrm>
          <a:off x="281616" y="2350292"/>
          <a:ext cx="1133476" cy="103363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7" name="Table Placeholder 5"/>
          <p:cNvGraphicFramePr>
            <a:graphicFrameLocks/>
          </p:cNvGraphicFramePr>
          <p:nvPr>
            <p:extLst>
              <p:ext uri="{D42A27DB-BD31-4B8C-83A1-F6EECF244321}">
                <p14:modId xmlns:p14="http://schemas.microsoft.com/office/powerpoint/2010/main" val="3715078805"/>
              </p:ext>
            </p:extLst>
          </p:nvPr>
        </p:nvGraphicFramePr>
        <p:xfrm>
          <a:off x="337405" y="3445612"/>
          <a:ext cx="1091073" cy="382863"/>
        </p:xfrm>
        <a:graphic>
          <a:graphicData uri="http://schemas.openxmlformats.org/drawingml/2006/table">
            <a:tbl>
              <a:tblPr firstRow="1" bandRow="1">
                <a:tableStyleId>{5C22544A-7EE6-4342-B048-85BDC9FD1C3A}</a:tableStyleId>
              </a:tblPr>
              <a:tblGrid>
                <a:gridCol w="1091073"/>
              </a:tblGrid>
              <a:tr h="382863">
                <a:tc>
                  <a:txBody>
                    <a:bodyPr/>
                    <a:lstStyle/>
                    <a:p>
                      <a:pPr algn="ctr"/>
                      <a:r>
                        <a:rPr lang="en-GB" sz="900" dirty="0" smtClean="0"/>
                        <a:t>Edinburgh:</a:t>
                      </a:r>
                      <a:br>
                        <a:rPr lang="en-GB" sz="900" dirty="0" smtClean="0"/>
                      </a:br>
                      <a:r>
                        <a:rPr lang="en-GB" sz="900" dirty="0" smtClean="0"/>
                        <a:t>95k day trippers</a:t>
                      </a:r>
                      <a:endParaRPr lang="en-GB" sz="900" dirty="0"/>
                    </a:p>
                  </a:txBody>
                  <a:tcPr>
                    <a:solidFill>
                      <a:schemeClr val="accent1"/>
                    </a:solidFill>
                  </a:tcPr>
                </a:tc>
              </a:tr>
            </a:tbl>
          </a:graphicData>
        </a:graphic>
      </p:graphicFrame>
    </p:spTree>
    <p:extLst>
      <p:ext uri="{BB962C8B-B14F-4D97-AF65-F5344CB8AC3E}">
        <p14:creationId xmlns:p14="http://schemas.microsoft.com/office/powerpoint/2010/main" val="23417771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16" y="738017"/>
            <a:ext cx="8813799" cy="558801"/>
          </a:xfrm>
        </p:spPr>
        <p:txBody>
          <a:bodyPr/>
          <a:lstStyle/>
          <a:p>
            <a:r>
              <a:rPr lang="en-GB" sz="2100" dirty="0" smtClean="0"/>
              <a:t>Summary of overseas holiday ‘day trippers’ to GLASGOW - GTR ST’CLYDE/ GLASGOW</a:t>
            </a:r>
            <a:endParaRPr lang="en-GB" sz="2100" dirty="0"/>
          </a:p>
        </p:txBody>
      </p:sp>
      <p:sp>
        <p:nvSpPr>
          <p:cNvPr id="13" name="Text Placeholder 5"/>
          <p:cNvSpPr txBox="1">
            <a:spLocks/>
          </p:cNvSpPr>
          <p:nvPr/>
        </p:nvSpPr>
        <p:spPr>
          <a:xfrm>
            <a:off x="330201" y="1385147"/>
            <a:ext cx="8424992"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n-GB" sz="1300" dirty="0" smtClean="0"/>
          </a:p>
        </p:txBody>
      </p:sp>
      <p:sp>
        <p:nvSpPr>
          <p:cNvPr id="14" name="Text Placeholder 5"/>
          <p:cNvSpPr txBox="1">
            <a:spLocks/>
          </p:cNvSpPr>
          <p:nvPr/>
        </p:nvSpPr>
        <p:spPr>
          <a:xfrm>
            <a:off x="330201" y="2073496"/>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sp>
        <p:nvSpPr>
          <p:cNvPr id="16" name="Text Placeholder 6"/>
          <p:cNvSpPr>
            <a:spLocks noGrp="1"/>
          </p:cNvSpPr>
          <p:nvPr>
            <p:ph type="body" sz="quarter" idx="13"/>
          </p:nvPr>
        </p:nvSpPr>
        <p:spPr>
          <a:xfrm>
            <a:off x="685796" y="6396162"/>
            <a:ext cx="2440301" cy="274638"/>
          </a:xfrm>
        </p:spPr>
        <p:txBody>
          <a:bodyPr/>
          <a:lstStyle/>
          <a:p>
            <a:r>
              <a:rPr lang="en-GB" sz="1000" dirty="0" smtClean="0"/>
              <a:t>Destination profiles</a:t>
            </a:r>
            <a:endParaRPr lang="en-GB" sz="1000" dirty="0"/>
          </a:p>
        </p:txBody>
      </p:sp>
      <p:graphicFrame>
        <p:nvGraphicFramePr>
          <p:cNvPr id="26" name="Picture Placeholder 7"/>
          <p:cNvGraphicFramePr>
            <a:graphicFrameLocks/>
          </p:cNvGraphicFramePr>
          <p:nvPr>
            <p:extLst>
              <p:ext uri="{D42A27DB-BD31-4B8C-83A1-F6EECF244321}">
                <p14:modId xmlns:p14="http://schemas.microsoft.com/office/powerpoint/2010/main" val="502808821"/>
              </p:ext>
            </p:extLst>
          </p:nvPr>
        </p:nvGraphicFramePr>
        <p:xfrm>
          <a:off x="3134098" y="2214035"/>
          <a:ext cx="1517898" cy="1993061"/>
        </p:xfrm>
        <a:graphic>
          <a:graphicData uri="http://schemas.openxmlformats.org/drawingml/2006/chart">
            <c:chart xmlns:c="http://schemas.openxmlformats.org/drawingml/2006/chart" xmlns:r="http://schemas.openxmlformats.org/officeDocument/2006/relationships" r:id="rId2"/>
          </a:graphicData>
        </a:graphic>
      </p:graphicFrame>
      <p:sp>
        <p:nvSpPr>
          <p:cNvPr id="27" name="Title 1"/>
          <p:cNvSpPr txBox="1">
            <a:spLocks/>
          </p:cNvSpPr>
          <p:nvPr/>
        </p:nvSpPr>
        <p:spPr>
          <a:xfrm>
            <a:off x="3691544" y="2058706"/>
            <a:ext cx="50199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Age</a:t>
            </a:r>
            <a:endParaRPr lang="en-GB" sz="1000" b="1" dirty="0"/>
          </a:p>
        </p:txBody>
      </p:sp>
      <p:graphicFrame>
        <p:nvGraphicFramePr>
          <p:cNvPr id="28" name="Picture Placeholder 7"/>
          <p:cNvGraphicFramePr>
            <a:graphicFrameLocks/>
          </p:cNvGraphicFramePr>
          <p:nvPr>
            <p:extLst>
              <p:ext uri="{D42A27DB-BD31-4B8C-83A1-F6EECF244321}">
                <p14:modId xmlns:p14="http://schemas.microsoft.com/office/powerpoint/2010/main" val="1143417411"/>
              </p:ext>
            </p:extLst>
          </p:nvPr>
        </p:nvGraphicFramePr>
        <p:xfrm>
          <a:off x="1480457" y="2214035"/>
          <a:ext cx="1541137" cy="1993061"/>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1"/>
          <p:cNvSpPr txBox="1">
            <a:spLocks/>
          </p:cNvSpPr>
          <p:nvPr/>
        </p:nvSpPr>
        <p:spPr>
          <a:xfrm>
            <a:off x="1926843" y="2058706"/>
            <a:ext cx="67491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Gender</a:t>
            </a:r>
            <a:endParaRPr lang="en-GB" sz="1000" b="1" dirty="0"/>
          </a:p>
        </p:txBody>
      </p:sp>
      <p:graphicFrame>
        <p:nvGraphicFramePr>
          <p:cNvPr id="32" name="Picture Placeholder 7"/>
          <p:cNvGraphicFramePr>
            <a:graphicFrameLocks/>
          </p:cNvGraphicFramePr>
          <p:nvPr>
            <p:extLst>
              <p:ext uri="{D42A27DB-BD31-4B8C-83A1-F6EECF244321}">
                <p14:modId xmlns:p14="http://schemas.microsoft.com/office/powerpoint/2010/main" val="2897459611"/>
              </p:ext>
            </p:extLst>
          </p:nvPr>
        </p:nvGraphicFramePr>
        <p:xfrm>
          <a:off x="4746172" y="2224420"/>
          <a:ext cx="1611086" cy="1982675"/>
        </p:xfrm>
        <a:graphic>
          <a:graphicData uri="http://schemas.openxmlformats.org/drawingml/2006/chart">
            <c:chart xmlns:c="http://schemas.openxmlformats.org/drawingml/2006/chart" xmlns:r="http://schemas.openxmlformats.org/officeDocument/2006/relationships" r:id="rId4"/>
          </a:graphicData>
        </a:graphic>
      </p:graphicFrame>
      <p:sp>
        <p:nvSpPr>
          <p:cNvPr id="33" name="Title 1"/>
          <p:cNvSpPr txBox="1">
            <a:spLocks/>
          </p:cNvSpPr>
          <p:nvPr/>
        </p:nvSpPr>
        <p:spPr>
          <a:xfrm>
            <a:off x="5016137" y="2058706"/>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UK Arrival Mode</a:t>
            </a:r>
            <a:endParaRPr lang="en-GB" sz="1000" b="1" dirty="0"/>
          </a:p>
        </p:txBody>
      </p:sp>
      <p:cxnSp>
        <p:nvCxnSpPr>
          <p:cNvPr id="34" name="Straight Connector 33"/>
          <p:cNvCxnSpPr/>
          <p:nvPr/>
        </p:nvCxnSpPr>
        <p:spPr>
          <a:xfrm>
            <a:off x="3134098" y="230764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651996" y="230764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8" name="Picture Placeholder 7"/>
          <p:cNvGraphicFramePr>
            <a:graphicFrameLocks/>
          </p:cNvGraphicFramePr>
          <p:nvPr>
            <p:extLst>
              <p:ext uri="{D42A27DB-BD31-4B8C-83A1-F6EECF244321}">
                <p14:modId xmlns:p14="http://schemas.microsoft.com/office/powerpoint/2010/main" val="1531193827"/>
              </p:ext>
            </p:extLst>
          </p:nvPr>
        </p:nvGraphicFramePr>
        <p:xfrm>
          <a:off x="6618519" y="2224420"/>
          <a:ext cx="1624145" cy="2068775"/>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p:cNvSpPr txBox="1">
            <a:spLocks/>
          </p:cNvSpPr>
          <p:nvPr/>
        </p:nvSpPr>
        <p:spPr>
          <a:xfrm>
            <a:off x="6901543" y="2061367"/>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Duration</a:t>
            </a:r>
            <a:endParaRPr lang="en-GB" sz="1000" b="1" dirty="0"/>
          </a:p>
        </p:txBody>
      </p:sp>
      <p:cxnSp>
        <p:nvCxnSpPr>
          <p:cNvPr id="20" name="Straight Connector 19"/>
          <p:cNvCxnSpPr/>
          <p:nvPr/>
        </p:nvCxnSpPr>
        <p:spPr>
          <a:xfrm>
            <a:off x="6641909" y="230764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21" name="Picture Placeholder 7"/>
          <p:cNvGraphicFramePr>
            <a:graphicFrameLocks/>
          </p:cNvGraphicFramePr>
          <p:nvPr>
            <p:extLst>
              <p:ext uri="{D42A27DB-BD31-4B8C-83A1-F6EECF244321}">
                <p14:modId xmlns:p14="http://schemas.microsoft.com/office/powerpoint/2010/main" val="724581443"/>
              </p:ext>
            </p:extLst>
          </p:nvPr>
        </p:nvGraphicFramePr>
        <p:xfrm>
          <a:off x="685796" y="4512583"/>
          <a:ext cx="4434844" cy="125939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Picture Placeholder 7"/>
          <p:cNvGraphicFramePr>
            <a:graphicFrameLocks/>
          </p:cNvGraphicFramePr>
          <p:nvPr>
            <p:extLst>
              <p:ext uri="{D42A27DB-BD31-4B8C-83A1-F6EECF244321}">
                <p14:modId xmlns:p14="http://schemas.microsoft.com/office/powerpoint/2010/main" val="2806415764"/>
              </p:ext>
            </p:extLst>
          </p:nvPr>
        </p:nvGraphicFramePr>
        <p:xfrm>
          <a:off x="5351417" y="4378534"/>
          <a:ext cx="1550126" cy="1914611"/>
        </p:xfrm>
        <a:graphic>
          <a:graphicData uri="http://schemas.openxmlformats.org/drawingml/2006/chart">
            <c:chart xmlns:c="http://schemas.openxmlformats.org/drawingml/2006/chart" xmlns:r="http://schemas.openxmlformats.org/officeDocument/2006/relationships" r:id="rId7"/>
          </a:graphicData>
        </a:graphic>
      </p:graphicFrame>
      <p:sp>
        <p:nvSpPr>
          <p:cNvPr id="23" name="Title 1"/>
          <p:cNvSpPr txBox="1">
            <a:spLocks/>
          </p:cNvSpPr>
          <p:nvPr/>
        </p:nvSpPr>
        <p:spPr>
          <a:xfrm>
            <a:off x="2601759" y="4372883"/>
            <a:ext cx="1210772"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Source Markets</a:t>
            </a:r>
            <a:endParaRPr lang="en-GB" sz="1000" b="1" dirty="0"/>
          </a:p>
        </p:txBody>
      </p:sp>
      <p:sp>
        <p:nvSpPr>
          <p:cNvPr id="24" name="Title 1"/>
          <p:cNvSpPr txBox="1">
            <a:spLocks/>
          </p:cNvSpPr>
          <p:nvPr/>
        </p:nvSpPr>
        <p:spPr>
          <a:xfrm>
            <a:off x="5686698" y="4247108"/>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Seasonality</a:t>
            </a:r>
            <a:endParaRPr lang="en-GB" sz="1000" b="1" dirty="0"/>
          </a:p>
        </p:txBody>
      </p:sp>
      <p:cxnSp>
        <p:nvCxnSpPr>
          <p:cNvPr id="25" name="Straight Connector 24"/>
          <p:cNvCxnSpPr/>
          <p:nvPr/>
        </p:nvCxnSpPr>
        <p:spPr>
          <a:xfrm>
            <a:off x="5248533" y="4432895"/>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181836" y="4432895"/>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31" name="Picture Placeholder 7"/>
          <p:cNvGraphicFramePr>
            <a:graphicFrameLocks/>
          </p:cNvGraphicFramePr>
          <p:nvPr>
            <p:extLst>
              <p:ext uri="{D42A27DB-BD31-4B8C-83A1-F6EECF244321}">
                <p14:modId xmlns:p14="http://schemas.microsoft.com/office/powerpoint/2010/main" val="2131566180"/>
              </p:ext>
            </p:extLst>
          </p:nvPr>
        </p:nvGraphicFramePr>
        <p:xfrm>
          <a:off x="7245531" y="4406885"/>
          <a:ext cx="1593669" cy="1918335"/>
        </p:xfrm>
        <a:graphic>
          <a:graphicData uri="http://schemas.openxmlformats.org/drawingml/2006/chart">
            <c:chart xmlns:c="http://schemas.openxmlformats.org/drawingml/2006/chart" xmlns:r="http://schemas.openxmlformats.org/officeDocument/2006/relationships" r:id="rId8"/>
          </a:graphicData>
        </a:graphic>
      </p:graphicFrame>
      <p:sp>
        <p:nvSpPr>
          <p:cNvPr id="36" name="Title 1"/>
          <p:cNvSpPr txBox="1">
            <a:spLocks/>
          </p:cNvSpPr>
          <p:nvPr/>
        </p:nvSpPr>
        <p:spPr>
          <a:xfrm>
            <a:off x="7593873" y="4267185"/>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Type</a:t>
            </a:r>
            <a:endParaRPr lang="en-GB" sz="1000" b="1" dirty="0"/>
          </a:p>
        </p:txBody>
      </p:sp>
      <p:graphicFrame>
        <p:nvGraphicFramePr>
          <p:cNvPr id="38" name="Chart 37"/>
          <p:cNvGraphicFramePr/>
          <p:nvPr>
            <p:extLst>
              <p:ext uri="{D42A27DB-BD31-4B8C-83A1-F6EECF244321}">
                <p14:modId xmlns:p14="http://schemas.microsoft.com/office/powerpoint/2010/main" val="660814321"/>
              </p:ext>
            </p:extLst>
          </p:nvPr>
        </p:nvGraphicFramePr>
        <p:xfrm>
          <a:off x="281616" y="2350292"/>
          <a:ext cx="1133476" cy="103363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7" name="Table Placeholder 5"/>
          <p:cNvGraphicFramePr>
            <a:graphicFrameLocks/>
          </p:cNvGraphicFramePr>
          <p:nvPr>
            <p:extLst>
              <p:ext uri="{D42A27DB-BD31-4B8C-83A1-F6EECF244321}">
                <p14:modId xmlns:p14="http://schemas.microsoft.com/office/powerpoint/2010/main" val="569257715"/>
              </p:ext>
            </p:extLst>
          </p:nvPr>
        </p:nvGraphicFramePr>
        <p:xfrm>
          <a:off x="337405" y="3445612"/>
          <a:ext cx="1091073" cy="382863"/>
        </p:xfrm>
        <a:graphic>
          <a:graphicData uri="http://schemas.openxmlformats.org/drawingml/2006/table">
            <a:tbl>
              <a:tblPr firstRow="1" bandRow="1">
                <a:tableStyleId>{5C22544A-7EE6-4342-B048-85BDC9FD1C3A}</a:tableStyleId>
              </a:tblPr>
              <a:tblGrid>
                <a:gridCol w="1091073"/>
              </a:tblGrid>
              <a:tr h="382863">
                <a:tc>
                  <a:txBody>
                    <a:bodyPr/>
                    <a:lstStyle/>
                    <a:p>
                      <a:pPr algn="ctr"/>
                      <a:r>
                        <a:rPr lang="en-GB" sz="900" dirty="0" smtClean="0"/>
                        <a:t>Glasgow:</a:t>
                      </a:r>
                      <a:br>
                        <a:rPr lang="en-GB" sz="900" dirty="0" smtClean="0"/>
                      </a:br>
                      <a:r>
                        <a:rPr lang="en-GB" sz="900" dirty="0" smtClean="0"/>
                        <a:t>92k day trippers</a:t>
                      </a:r>
                      <a:endParaRPr lang="en-GB" sz="900" dirty="0"/>
                    </a:p>
                  </a:txBody>
                  <a:tcPr>
                    <a:solidFill>
                      <a:schemeClr val="accent1"/>
                    </a:solidFill>
                  </a:tcPr>
                </a:tc>
              </a:tr>
            </a:tbl>
          </a:graphicData>
        </a:graphic>
      </p:graphicFrame>
      <p:sp>
        <p:nvSpPr>
          <p:cNvPr id="41" name="Text Placeholder 5"/>
          <p:cNvSpPr txBox="1">
            <a:spLocks/>
          </p:cNvSpPr>
          <p:nvPr/>
        </p:nvSpPr>
        <p:spPr>
          <a:xfrm>
            <a:off x="330201" y="1378090"/>
            <a:ext cx="8424992"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Overseas visitors who take day trips to Glasgow/ Strathclyde are more likely than overseas day trippers as a whole to be older (aged 55 and over), arriving by air and arranging their trip via a package holiday. </a:t>
            </a:r>
          </a:p>
        </p:txBody>
      </p:sp>
    </p:spTree>
    <p:extLst>
      <p:ext uri="{BB962C8B-B14F-4D97-AF65-F5344CB8AC3E}">
        <p14:creationId xmlns:p14="http://schemas.microsoft.com/office/powerpoint/2010/main" val="4048109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Executive summary </a:t>
            </a:r>
            <a:r>
              <a:rPr lang="en-GB" dirty="0" smtClean="0"/>
              <a:t>1/5</a:t>
            </a:r>
            <a:endParaRPr lang="en-GB" dirty="0"/>
          </a:p>
        </p:txBody>
      </p:sp>
      <p:sp>
        <p:nvSpPr>
          <p:cNvPr id="7" name="Text Placeholder 5"/>
          <p:cNvSpPr txBox="1">
            <a:spLocks/>
          </p:cNvSpPr>
          <p:nvPr/>
        </p:nvSpPr>
        <p:spPr>
          <a:xfrm>
            <a:off x="427512" y="1430867"/>
            <a:ext cx="8376301" cy="48175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500" b="1" dirty="0">
                <a:solidFill>
                  <a:srgbClr val="120742"/>
                </a:solidFill>
              </a:rPr>
              <a:t>What is the size and profile of the day trips market among all types of overseas </a:t>
            </a:r>
            <a:r>
              <a:rPr lang="en-GB" sz="1500" b="1" dirty="0" smtClean="0">
                <a:solidFill>
                  <a:srgbClr val="120742"/>
                </a:solidFill>
              </a:rPr>
              <a:t>visitors?</a:t>
            </a:r>
          </a:p>
          <a:p>
            <a:pPr marL="0" indent="0" algn="just">
              <a:buNone/>
            </a:pPr>
            <a:endParaRPr lang="en-GB" sz="1500" b="1" dirty="0">
              <a:solidFill>
                <a:srgbClr val="120742"/>
              </a:solidFill>
            </a:endParaRPr>
          </a:p>
          <a:p>
            <a:pPr algn="just"/>
            <a:r>
              <a:rPr lang="en-GB" sz="1300" dirty="0" smtClean="0"/>
              <a:t>6,411k </a:t>
            </a:r>
            <a:r>
              <a:rPr lang="en-GB" sz="1300" dirty="0"/>
              <a:t>overseas visitors to the UK take at least one day trip to a different destination from a city / town where they are staying overnight during their visit – 17% of all visitors. </a:t>
            </a:r>
            <a:r>
              <a:rPr lang="en-GB" sz="1300" dirty="0">
                <a:solidFill>
                  <a:srgbClr val="120742"/>
                </a:solidFill>
              </a:rPr>
              <a:t>This generates a total of 11,934k day trips, with each day tripper making an average of 1.9 day trips from the place(s) where they are staying. </a:t>
            </a:r>
          </a:p>
          <a:p>
            <a:pPr algn="just"/>
            <a:r>
              <a:rPr lang="en-GB" sz="1300" dirty="0">
                <a:solidFill>
                  <a:srgbClr val="120742"/>
                </a:solidFill>
              </a:rPr>
              <a:t>Holiday visitors make the highest proportion of day trips (5,882k) and day-trippers (2,894k), followed by VFR (visiting friends or relatives), business visitors and those visiting for study/miscellaneous reasons.  As a proportion of all visitors, business visitors were the least likely to take  a day-trip, 6% doing so, compared to 21% of holiday visitors, 23% of VFR visitors and 12% of study/misc. visitors</a:t>
            </a:r>
            <a:r>
              <a:rPr lang="en-GB" sz="1300" dirty="0" smtClean="0">
                <a:solidFill>
                  <a:srgbClr val="120742"/>
                </a:solidFill>
              </a:rPr>
              <a:t>.</a:t>
            </a:r>
          </a:p>
          <a:p>
            <a:pPr algn="just"/>
            <a:r>
              <a:rPr lang="en-GB" sz="1300" dirty="0"/>
              <a:t>London is the leading city/town destination for a day visit for all types of overseas visitors to the UK.   Windsor, Brighton/Hove, Oxford and Bath </a:t>
            </a:r>
            <a:r>
              <a:rPr lang="en-GB" sz="1300" dirty="0" smtClean="0"/>
              <a:t>also feature highly across visitor types. </a:t>
            </a:r>
            <a:r>
              <a:rPr lang="en-GB" sz="1300" b="1" i="1" dirty="0" smtClean="0"/>
              <a:t>(see pages 15-17 for a full breakdown)</a:t>
            </a:r>
          </a:p>
          <a:p>
            <a:pPr marL="0" indent="0" algn="just">
              <a:buNone/>
            </a:pPr>
            <a:endParaRPr lang="en-GB" sz="1300" dirty="0"/>
          </a:p>
          <a:p>
            <a:pPr marL="0" indent="0" algn="just">
              <a:buNone/>
            </a:pPr>
            <a:r>
              <a:rPr lang="en-GB" sz="1500" b="1" dirty="0" smtClean="0">
                <a:solidFill>
                  <a:srgbClr val="120742"/>
                </a:solidFill>
              </a:rPr>
              <a:t>What </a:t>
            </a:r>
            <a:r>
              <a:rPr lang="en-GB" sz="1500" b="1" dirty="0">
                <a:solidFill>
                  <a:srgbClr val="120742"/>
                </a:solidFill>
              </a:rPr>
              <a:t>is the </a:t>
            </a:r>
            <a:r>
              <a:rPr lang="en-GB" sz="1500" b="1" dirty="0" smtClean="0">
                <a:solidFill>
                  <a:srgbClr val="120742"/>
                </a:solidFill>
              </a:rPr>
              <a:t>profile </a:t>
            </a:r>
            <a:r>
              <a:rPr lang="en-GB" sz="1500" b="1" dirty="0">
                <a:solidFill>
                  <a:srgbClr val="120742"/>
                </a:solidFill>
              </a:rPr>
              <a:t>of the day trips market among overseas holiday visitors</a:t>
            </a:r>
            <a:r>
              <a:rPr lang="en-GB" sz="1500" b="1" dirty="0" smtClean="0">
                <a:solidFill>
                  <a:srgbClr val="120742"/>
                </a:solidFill>
              </a:rPr>
              <a:t>?</a:t>
            </a:r>
          </a:p>
          <a:p>
            <a:pPr marL="0" indent="0" algn="just">
              <a:buNone/>
            </a:pPr>
            <a:endParaRPr lang="en-GB" sz="1500" b="1" dirty="0">
              <a:solidFill>
                <a:srgbClr val="120742"/>
              </a:solidFill>
            </a:endParaRPr>
          </a:p>
          <a:p>
            <a:pPr algn="just"/>
            <a:r>
              <a:rPr lang="en-GB" sz="1300" dirty="0" smtClean="0"/>
              <a:t>Whilst </a:t>
            </a:r>
            <a:r>
              <a:rPr lang="en-GB" sz="1300" dirty="0"/>
              <a:t>around 70% of all holiday visits to the UK involve a stay in London, those staying in London only account for </a:t>
            </a:r>
            <a:r>
              <a:rPr lang="en-GB" sz="1300" dirty="0" smtClean="0"/>
              <a:t>39</a:t>
            </a:r>
            <a:r>
              <a:rPr lang="en-GB" sz="1300" dirty="0"/>
              <a:t>% of the </a:t>
            </a:r>
            <a:r>
              <a:rPr lang="en-GB" sz="1300" dirty="0" smtClean="0"/>
              <a:t>2,894k </a:t>
            </a:r>
            <a:r>
              <a:rPr lang="en-GB" sz="1300" dirty="0"/>
              <a:t>visitors who take day trips.  Furthermore, only 29% of all day trips originate from </a:t>
            </a:r>
            <a:r>
              <a:rPr lang="en-GB" sz="1300" dirty="0" smtClean="0"/>
              <a:t>London.</a:t>
            </a:r>
            <a:endParaRPr lang="en-GB" sz="1300" dirty="0" smtClean="0">
              <a:solidFill>
                <a:srgbClr val="120742"/>
              </a:solidFill>
            </a:endParaRPr>
          </a:p>
          <a:p>
            <a:pPr marL="357188" indent="-357188" algn="just"/>
            <a:r>
              <a:rPr lang="en-GB" sz="1300" dirty="0" smtClean="0">
                <a:solidFill>
                  <a:srgbClr val="120742"/>
                </a:solidFill>
              </a:rPr>
              <a:t>17% of day trippers and 18% of day trips originate in the South East - 12% and 15% originate in the South West.  </a:t>
            </a:r>
            <a:endParaRPr lang="en-GB" sz="1300" dirty="0">
              <a:solidFill>
                <a:srgbClr val="120742"/>
              </a:solidFill>
            </a:endParaRPr>
          </a:p>
          <a:p>
            <a:pPr algn="just"/>
            <a:r>
              <a:rPr lang="en-GB" sz="1300" dirty="0" smtClean="0"/>
              <a:t>Day </a:t>
            </a:r>
            <a:r>
              <a:rPr lang="en-GB" sz="1300" dirty="0"/>
              <a:t>trippers are more likely to be aged </a:t>
            </a:r>
            <a:r>
              <a:rPr lang="en-GB" sz="1300" dirty="0" smtClean="0"/>
              <a:t>55  </a:t>
            </a:r>
            <a:r>
              <a:rPr lang="en-GB" sz="1300" dirty="0"/>
              <a:t>or over </a:t>
            </a:r>
            <a:r>
              <a:rPr lang="en-GB" sz="1300" dirty="0" smtClean="0"/>
              <a:t>(25%) than </a:t>
            </a:r>
            <a:r>
              <a:rPr lang="en-GB" sz="1300" dirty="0"/>
              <a:t>holiday visitors to the UK </a:t>
            </a:r>
            <a:r>
              <a:rPr lang="en-GB" sz="1300" dirty="0" smtClean="0"/>
              <a:t>overall (19%).</a:t>
            </a:r>
          </a:p>
          <a:p>
            <a:pPr algn="just"/>
            <a:r>
              <a:rPr lang="en-GB" sz="1300" dirty="0">
                <a:solidFill>
                  <a:srgbClr val="120742"/>
                </a:solidFill>
              </a:rPr>
              <a:t>The 16% of UK visitors arriving in the UK in a private vehicle or coach also represent a much larger </a:t>
            </a:r>
            <a:r>
              <a:rPr lang="en-GB" sz="1300" dirty="0" smtClean="0">
                <a:solidFill>
                  <a:srgbClr val="120742"/>
                </a:solidFill>
              </a:rPr>
              <a:t>31% </a:t>
            </a:r>
            <a:r>
              <a:rPr lang="en-GB" sz="1300" dirty="0">
                <a:solidFill>
                  <a:srgbClr val="120742"/>
                </a:solidFill>
              </a:rPr>
              <a:t>of all day </a:t>
            </a:r>
            <a:r>
              <a:rPr lang="en-GB" sz="1300" dirty="0" smtClean="0">
                <a:solidFill>
                  <a:srgbClr val="120742"/>
                </a:solidFill>
              </a:rPr>
              <a:t>trippers.  Day trippers from the South East and South West are significantly more likely than average to have arrived by private vehicle or coach (58% and 53% arriving by these modes in each area respectively). </a:t>
            </a:r>
          </a:p>
          <a:p>
            <a:pPr marL="0" indent="0" algn="just">
              <a:buNone/>
            </a:pPr>
            <a:endParaRPr lang="en-GB" sz="1400" b="1" dirty="0" smtClean="0">
              <a:solidFill>
                <a:srgbClr val="120742"/>
              </a:solidFill>
            </a:endParaRPr>
          </a:p>
        </p:txBody>
      </p:sp>
      <p:sp>
        <p:nvSpPr>
          <p:cNvPr id="8" name="Rectangle 7"/>
          <p:cNvSpPr/>
          <p:nvPr/>
        </p:nvSpPr>
        <p:spPr>
          <a:xfrm>
            <a:off x="783771" y="6286626"/>
            <a:ext cx="8020042" cy="553998"/>
          </a:xfrm>
          <a:prstGeom prst="rect">
            <a:avLst/>
          </a:prstGeom>
        </p:spPr>
        <p:txBody>
          <a:bodyPr wrap="square">
            <a:spAutoFit/>
          </a:bodyPr>
          <a:lstStyle/>
          <a:p>
            <a:pPr algn="just">
              <a:spcBef>
                <a:spcPts val="600"/>
              </a:spcBef>
            </a:pPr>
            <a:r>
              <a:rPr lang="en-GB" sz="1000" b="1" i="1" dirty="0" smtClean="0">
                <a:solidFill>
                  <a:srgbClr val="120742"/>
                </a:solidFill>
              </a:rPr>
              <a:t>NB: ‘Day </a:t>
            </a:r>
            <a:r>
              <a:rPr lang="en-GB" sz="1000" b="1" i="1" dirty="0">
                <a:solidFill>
                  <a:srgbClr val="120742"/>
                </a:solidFill>
              </a:rPr>
              <a:t>trips’ refers to all of the individual day trips taken by overseas holiday visitors, meaning individual people can be counted multiple times.  ‘Day trippers’ refers to individual people that have taken day trips, meaning that regardless of the number of day trips they have taken, they can only be counted once.</a:t>
            </a:r>
          </a:p>
        </p:txBody>
      </p:sp>
    </p:spTree>
    <p:extLst>
      <p:ext uri="{BB962C8B-B14F-4D97-AF65-F5344CB8AC3E}">
        <p14:creationId xmlns:p14="http://schemas.microsoft.com/office/powerpoint/2010/main" val="35791196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16" y="738017"/>
            <a:ext cx="8813799" cy="558801"/>
          </a:xfrm>
        </p:spPr>
        <p:txBody>
          <a:bodyPr/>
          <a:lstStyle/>
          <a:p>
            <a:r>
              <a:rPr lang="en-GB" sz="2100" dirty="0" smtClean="0"/>
              <a:t>Summary of overseas holiday ‘day trippers’ to HIGHLANDS</a:t>
            </a:r>
            <a:endParaRPr lang="en-GB" sz="2100" dirty="0"/>
          </a:p>
        </p:txBody>
      </p:sp>
      <p:sp>
        <p:nvSpPr>
          <p:cNvPr id="13" name="Text Placeholder 5"/>
          <p:cNvSpPr txBox="1">
            <a:spLocks/>
          </p:cNvSpPr>
          <p:nvPr/>
        </p:nvSpPr>
        <p:spPr>
          <a:xfrm>
            <a:off x="330201" y="1308947"/>
            <a:ext cx="8424992"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a:t>Overseas visitors who take day trips to </a:t>
            </a:r>
            <a:r>
              <a:rPr lang="en-GB" sz="1300" dirty="0" smtClean="0"/>
              <a:t>Highlands are significantly more </a:t>
            </a:r>
            <a:r>
              <a:rPr lang="en-GB" sz="1300" dirty="0"/>
              <a:t>likely than overseas day trippers as a </a:t>
            </a:r>
            <a:r>
              <a:rPr lang="en-GB" sz="1300" dirty="0" smtClean="0"/>
              <a:t>whole to be older (aged 35 and over), arriving by air, staying 8-14 nights and visiting between July and September. </a:t>
            </a:r>
          </a:p>
        </p:txBody>
      </p:sp>
      <p:sp>
        <p:nvSpPr>
          <p:cNvPr id="14" name="Text Placeholder 5"/>
          <p:cNvSpPr txBox="1">
            <a:spLocks/>
          </p:cNvSpPr>
          <p:nvPr/>
        </p:nvSpPr>
        <p:spPr>
          <a:xfrm>
            <a:off x="330201" y="2073496"/>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sp>
        <p:nvSpPr>
          <p:cNvPr id="16" name="Text Placeholder 6"/>
          <p:cNvSpPr>
            <a:spLocks noGrp="1"/>
          </p:cNvSpPr>
          <p:nvPr>
            <p:ph type="body" sz="quarter" idx="13"/>
          </p:nvPr>
        </p:nvSpPr>
        <p:spPr>
          <a:xfrm>
            <a:off x="685796" y="6396162"/>
            <a:ext cx="2440301" cy="274638"/>
          </a:xfrm>
        </p:spPr>
        <p:txBody>
          <a:bodyPr/>
          <a:lstStyle/>
          <a:p>
            <a:r>
              <a:rPr lang="en-GB" sz="1000" dirty="0" smtClean="0"/>
              <a:t>Destination profiles</a:t>
            </a:r>
            <a:endParaRPr lang="en-GB" sz="1000" dirty="0"/>
          </a:p>
        </p:txBody>
      </p:sp>
      <p:graphicFrame>
        <p:nvGraphicFramePr>
          <p:cNvPr id="26" name="Picture Placeholder 7"/>
          <p:cNvGraphicFramePr>
            <a:graphicFrameLocks/>
          </p:cNvGraphicFramePr>
          <p:nvPr>
            <p:extLst>
              <p:ext uri="{D42A27DB-BD31-4B8C-83A1-F6EECF244321}">
                <p14:modId xmlns:p14="http://schemas.microsoft.com/office/powerpoint/2010/main" val="1221286103"/>
              </p:ext>
            </p:extLst>
          </p:nvPr>
        </p:nvGraphicFramePr>
        <p:xfrm>
          <a:off x="3134098" y="2214035"/>
          <a:ext cx="1517898" cy="1993061"/>
        </p:xfrm>
        <a:graphic>
          <a:graphicData uri="http://schemas.openxmlformats.org/drawingml/2006/chart">
            <c:chart xmlns:c="http://schemas.openxmlformats.org/drawingml/2006/chart" xmlns:r="http://schemas.openxmlformats.org/officeDocument/2006/relationships" r:id="rId2"/>
          </a:graphicData>
        </a:graphic>
      </p:graphicFrame>
      <p:sp>
        <p:nvSpPr>
          <p:cNvPr id="27" name="Title 1"/>
          <p:cNvSpPr txBox="1">
            <a:spLocks/>
          </p:cNvSpPr>
          <p:nvPr/>
        </p:nvSpPr>
        <p:spPr>
          <a:xfrm>
            <a:off x="3691544" y="2058706"/>
            <a:ext cx="50199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Age</a:t>
            </a:r>
            <a:endParaRPr lang="en-GB" sz="1000" b="1" dirty="0"/>
          </a:p>
        </p:txBody>
      </p:sp>
      <p:graphicFrame>
        <p:nvGraphicFramePr>
          <p:cNvPr id="28" name="Picture Placeholder 7"/>
          <p:cNvGraphicFramePr>
            <a:graphicFrameLocks/>
          </p:cNvGraphicFramePr>
          <p:nvPr>
            <p:extLst>
              <p:ext uri="{D42A27DB-BD31-4B8C-83A1-F6EECF244321}">
                <p14:modId xmlns:p14="http://schemas.microsoft.com/office/powerpoint/2010/main" val="924352992"/>
              </p:ext>
            </p:extLst>
          </p:nvPr>
        </p:nvGraphicFramePr>
        <p:xfrm>
          <a:off x="1480457" y="2214035"/>
          <a:ext cx="1541137" cy="1993061"/>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1"/>
          <p:cNvSpPr txBox="1">
            <a:spLocks/>
          </p:cNvSpPr>
          <p:nvPr/>
        </p:nvSpPr>
        <p:spPr>
          <a:xfrm>
            <a:off x="1926843" y="2058706"/>
            <a:ext cx="67491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Gender</a:t>
            </a:r>
            <a:endParaRPr lang="en-GB" sz="1000" b="1" dirty="0"/>
          </a:p>
        </p:txBody>
      </p:sp>
      <p:graphicFrame>
        <p:nvGraphicFramePr>
          <p:cNvPr id="32" name="Picture Placeholder 7"/>
          <p:cNvGraphicFramePr>
            <a:graphicFrameLocks/>
          </p:cNvGraphicFramePr>
          <p:nvPr>
            <p:extLst>
              <p:ext uri="{D42A27DB-BD31-4B8C-83A1-F6EECF244321}">
                <p14:modId xmlns:p14="http://schemas.microsoft.com/office/powerpoint/2010/main" val="1762445552"/>
              </p:ext>
            </p:extLst>
          </p:nvPr>
        </p:nvGraphicFramePr>
        <p:xfrm>
          <a:off x="4746172" y="2224420"/>
          <a:ext cx="1611086" cy="1982675"/>
        </p:xfrm>
        <a:graphic>
          <a:graphicData uri="http://schemas.openxmlformats.org/drawingml/2006/chart">
            <c:chart xmlns:c="http://schemas.openxmlformats.org/drawingml/2006/chart" xmlns:r="http://schemas.openxmlformats.org/officeDocument/2006/relationships" r:id="rId4"/>
          </a:graphicData>
        </a:graphic>
      </p:graphicFrame>
      <p:sp>
        <p:nvSpPr>
          <p:cNvPr id="33" name="Title 1"/>
          <p:cNvSpPr txBox="1">
            <a:spLocks/>
          </p:cNvSpPr>
          <p:nvPr/>
        </p:nvSpPr>
        <p:spPr>
          <a:xfrm>
            <a:off x="5016137" y="2058706"/>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UK Arrival Mode</a:t>
            </a:r>
            <a:endParaRPr lang="en-GB" sz="1000" b="1" dirty="0"/>
          </a:p>
        </p:txBody>
      </p:sp>
      <p:cxnSp>
        <p:nvCxnSpPr>
          <p:cNvPr id="34" name="Straight Connector 33"/>
          <p:cNvCxnSpPr/>
          <p:nvPr/>
        </p:nvCxnSpPr>
        <p:spPr>
          <a:xfrm>
            <a:off x="3134098" y="230764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651996" y="230764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8" name="Picture Placeholder 7"/>
          <p:cNvGraphicFramePr>
            <a:graphicFrameLocks/>
          </p:cNvGraphicFramePr>
          <p:nvPr>
            <p:extLst>
              <p:ext uri="{D42A27DB-BD31-4B8C-83A1-F6EECF244321}">
                <p14:modId xmlns:p14="http://schemas.microsoft.com/office/powerpoint/2010/main" val="3095294346"/>
              </p:ext>
            </p:extLst>
          </p:nvPr>
        </p:nvGraphicFramePr>
        <p:xfrm>
          <a:off x="6618519" y="2224420"/>
          <a:ext cx="1624145" cy="2068775"/>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p:cNvSpPr txBox="1">
            <a:spLocks/>
          </p:cNvSpPr>
          <p:nvPr/>
        </p:nvSpPr>
        <p:spPr>
          <a:xfrm>
            <a:off x="6901543" y="2061367"/>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Duration</a:t>
            </a:r>
            <a:endParaRPr lang="en-GB" sz="1000" b="1" dirty="0"/>
          </a:p>
        </p:txBody>
      </p:sp>
      <p:cxnSp>
        <p:nvCxnSpPr>
          <p:cNvPr id="20" name="Straight Connector 19"/>
          <p:cNvCxnSpPr/>
          <p:nvPr/>
        </p:nvCxnSpPr>
        <p:spPr>
          <a:xfrm>
            <a:off x="6641909" y="230764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21" name="Picture Placeholder 7"/>
          <p:cNvGraphicFramePr>
            <a:graphicFrameLocks/>
          </p:cNvGraphicFramePr>
          <p:nvPr>
            <p:extLst>
              <p:ext uri="{D42A27DB-BD31-4B8C-83A1-F6EECF244321}">
                <p14:modId xmlns:p14="http://schemas.microsoft.com/office/powerpoint/2010/main" val="3667004137"/>
              </p:ext>
            </p:extLst>
          </p:nvPr>
        </p:nvGraphicFramePr>
        <p:xfrm>
          <a:off x="1104212" y="4512583"/>
          <a:ext cx="4016428" cy="125939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Picture Placeholder 7"/>
          <p:cNvGraphicFramePr>
            <a:graphicFrameLocks/>
          </p:cNvGraphicFramePr>
          <p:nvPr>
            <p:extLst>
              <p:ext uri="{D42A27DB-BD31-4B8C-83A1-F6EECF244321}">
                <p14:modId xmlns:p14="http://schemas.microsoft.com/office/powerpoint/2010/main" val="173169672"/>
              </p:ext>
            </p:extLst>
          </p:nvPr>
        </p:nvGraphicFramePr>
        <p:xfrm>
          <a:off x="5351417" y="4378534"/>
          <a:ext cx="1550126" cy="1914611"/>
        </p:xfrm>
        <a:graphic>
          <a:graphicData uri="http://schemas.openxmlformats.org/drawingml/2006/chart">
            <c:chart xmlns:c="http://schemas.openxmlformats.org/drawingml/2006/chart" xmlns:r="http://schemas.openxmlformats.org/officeDocument/2006/relationships" r:id="rId7"/>
          </a:graphicData>
        </a:graphic>
      </p:graphicFrame>
      <p:sp>
        <p:nvSpPr>
          <p:cNvPr id="23" name="Title 1"/>
          <p:cNvSpPr txBox="1">
            <a:spLocks/>
          </p:cNvSpPr>
          <p:nvPr/>
        </p:nvSpPr>
        <p:spPr>
          <a:xfrm>
            <a:off x="2601759" y="4372883"/>
            <a:ext cx="1210772"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Source Markets</a:t>
            </a:r>
            <a:endParaRPr lang="en-GB" sz="1000" b="1" dirty="0"/>
          </a:p>
        </p:txBody>
      </p:sp>
      <p:sp>
        <p:nvSpPr>
          <p:cNvPr id="24" name="Title 1"/>
          <p:cNvSpPr txBox="1">
            <a:spLocks/>
          </p:cNvSpPr>
          <p:nvPr/>
        </p:nvSpPr>
        <p:spPr>
          <a:xfrm>
            <a:off x="5686698" y="4247108"/>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Seasonality</a:t>
            </a:r>
            <a:endParaRPr lang="en-GB" sz="1000" b="1" dirty="0"/>
          </a:p>
        </p:txBody>
      </p:sp>
      <p:cxnSp>
        <p:nvCxnSpPr>
          <p:cNvPr id="25" name="Straight Connector 24"/>
          <p:cNvCxnSpPr/>
          <p:nvPr/>
        </p:nvCxnSpPr>
        <p:spPr>
          <a:xfrm>
            <a:off x="5248533" y="4432895"/>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181836" y="4432895"/>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31" name="Picture Placeholder 7"/>
          <p:cNvGraphicFramePr>
            <a:graphicFrameLocks/>
          </p:cNvGraphicFramePr>
          <p:nvPr>
            <p:extLst>
              <p:ext uri="{D42A27DB-BD31-4B8C-83A1-F6EECF244321}">
                <p14:modId xmlns:p14="http://schemas.microsoft.com/office/powerpoint/2010/main" val="2856703724"/>
              </p:ext>
            </p:extLst>
          </p:nvPr>
        </p:nvGraphicFramePr>
        <p:xfrm>
          <a:off x="7245531" y="4406885"/>
          <a:ext cx="1593669" cy="1918335"/>
        </p:xfrm>
        <a:graphic>
          <a:graphicData uri="http://schemas.openxmlformats.org/drawingml/2006/chart">
            <c:chart xmlns:c="http://schemas.openxmlformats.org/drawingml/2006/chart" xmlns:r="http://schemas.openxmlformats.org/officeDocument/2006/relationships" r:id="rId8"/>
          </a:graphicData>
        </a:graphic>
      </p:graphicFrame>
      <p:sp>
        <p:nvSpPr>
          <p:cNvPr id="36" name="Title 1"/>
          <p:cNvSpPr txBox="1">
            <a:spLocks/>
          </p:cNvSpPr>
          <p:nvPr/>
        </p:nvSpPr>
        <p:spPr>
          <a:xfrm>
            <a:off x="7593873" y="4267185"/>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Type</a:t>
            </a:r>
            <a:endParaRPr lang="en-GB" sz="1000" b="1" dirty="0"/>
          </a:p>
        </p:txBody>
      </p:sp>
      <p:graphicFrame>
        <p:nvGraphicFramePr>
          <p:cNvPr id="38" name="Chart 37"/>
          <p:cNvGraphicFramePr/>
          <p:nvPr>
            <p:extLst>
              <p:ext uri="{D42A27DB-BD31-4B8C-83A1-F6EECF244321}">
                <p14:modId xmlns:p14="http://schemas.microsoft.com/office/powerpoint/2010/main" val="2555043044"/>
              </p:ext>
            </p:extLst>
          </p:nvPr>
        </p:nvGraphicFramePr>
        <p:xfrm>
          <a:off x="281616" y="2350292"/>
          <a:ext cx="1133476" cy="1033632"/>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487565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16" y="738017"/>
            <a:ext cx="8813799" cy="558801"/>
          </a:xfrm>
        </p:spPr>
        <p:txBody>
          <a:bodyPr/>
          <a:lstStyle/>
          <a:p>
            <a:r>
              <a:rPr lang="en-GB" sz="2100" dirty="0" smtClean="0"/>
              <a:t>Summary of overseas holiday ‘day trippers’ to FIFE</a:t>
            </a:r>
            <a:endParaRPr lang="en-GB" sz="2100" dirty="0"/>
          </a:p>
        </p:txBody>
      </p:sp>
      <p:sp>
        <p:nvSpPr>
          <p:cNvPr id="13" name="Text Placeholder 5"/>
          <p:cNvSpPr txBox="1">
            <a:spLocks/>
          </p:cNvSpPr>
          <p:nvPr/>
        </p:nvSpPr>
        <p:spPr>
          <a:xfrm>
            <a:off x="330201" y="1308947"/>
            <a:ext cx="8424992"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Overseas visitors who take day trips to Fife are significantly more likely than overseas day trippers as a whole to be older (aged 55 and over), arriving by air and staying 8-14 nights. </a:t>
            </a:r>
          </a:p>
        </p:txBody>
      </p:sp>
      <p:sp>
        <p:nvSpPr>
          <p:cNvPr id="14" name="Text Placeholder 5"/>
          <p:cNvSpPr txBox="1">
            <a:spLocks/>
          </p:cNvSpPr>
          <p:nvPr/>
        </p:nvSpPr>
        <p:spPr>
          <a:xfrm>
            <a:off x="330201" y="2073496"/>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sp>
        <p:nvSpPr>
          <p:cNvPr id="16" name="Text Placeholder 6"/>
          <p:cNvSpPr>
            <a:spLocks noGrp="1"/>
          </p:cNvSpPr>
          <p:nvPr>
            <p:ph type="body" sz="quarter" idx="13"/>
          </p:nvPr>
        </p:nvSpPr>
        <p:spPr>
          <a:xfrm>
            <a:off x="685796" y="6396162"/>
            <a:ext cx="2440301" cy="274638"/>
          </a:xfrm>
        </p:spPr>
        <p:txBody>
          <a:bodyPr/>
          <a:lstStyle/>
          <a:p>
            <a:r>
              <a:rPr lang="en-GB" sz="1000" dirty="0" smtClean="0"/>
              <a:t>Destination profiles</a:t>
            </a:r>
            <a:endParaRPr lang="en-GB" sz="1000" dirty="0"/>
          </a:p>
        </p:txBody>
      </p:sp>
      <p:graphicFrame>
        <p:nvGraphicFramePr>
          <p:cNvPr id="26" name="Picture Placeholder 7"/>
          <p:cNvGraphicFramePr>
            <a:graphicFrameLocks/>
          </p:cNvGraphicFramePr>
          <p:nvPr>
            <p:extLst>
              <p:ext uri="{D42A27DB-BD31-4B8C-83A1-F6EECF244321}">
                <p14:modId xmlns:p14="http://schemas.microsoft.com/office/powerpoint/2010/main" val="1164621579"/>
              </p:ext>
            </p:extLst>
          </p:nvPr>
        </p:nvGraphicFramePr>
        <p:xfrm>
          <a:off x="3134098" y="2214035"/>
          <a:ext cx="1517898" cy="1993061"/>
        </p:xfrm>
        <a:graphic>
          <a:graphicData uri="http://schemas.openxmlformats.org/drawingml/2006/chart">
            <c:chart xmlns:c="http://schemas.openxmlformats.org/drawingml/2006/chart" xmlns:r="http://schemas.openxmlformats.org/officeDocument/2006/relationships" r:id="rId2"/>
          </a:graphicData>
        </a:graphic>
      </p:graphicFrame>
      <p:sp>
        <p:nvSpPr>
          <p:cNvPr id="27" name="Title 1"/>
          <p:cNvSpPr txBox="1">
            <a:spLocks/>
          </p:cNvSpPr>
          <p:nvPr/>
        </p:nvSpPr>
        <p:spPr>
          <a:xfrm>
            <a:off x="3691544" y="2058706"/>
            <a:ext cx="50199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Age</a:t>
            </a:r>
            <a:endParaRPr lang="en-GB" sz="1000" b="1" dirty="0"/>
          </a:p>
        </p:txBody>
      </p:sp>
      <p:graphicFrame>
        <p:nvGraphicFramePr>
          <p:cNvPr id="28" name="Picture Placeholder 7"/>
          <p:cNvGraphicFramePr>
            <a:graphicFrameLocks/>
          </p:cNvGraphicFramePr>
          <p:nvPr>
            <p:extLst>
              <p:ext uri="{D42A27DB-BD31-4B8C-83A1-F6EECF244321}">
                <p14:modId xmlns:p14="http://schemas.microsoft.com/office/powerpoint/2010/main" val="2480357469"/>
              </p:ext>
            </p:extLst>
          </p:nvPr>
        </p:nvGraphicFramePr>
        <p:xfrm>
          <a:off x="1480457" y="2214035"/>
          <a:ext cx="1541137" cy="1993061"/>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1"/>
          <p:cNvSpPr txBox="1">
            <a:spLocks/>
          </p:cNvSpPr>
          <p:nvPr/>
        </p:nvSpPr>
        <p:spPr>
          <a:xfrm>
            <a:off x="1926843" y="2058706"/>
            <a:ext cx="67491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Gender</a:t>
            </a:r>
            <a:endParaRPr lang="en-GB" sz="1000" b="1" dirty="0"/>
          </a:p>
        </p:txBody>
      </p:sp>
      <p:graphicFrame>
        <p:nvGraphicFramePr>
          <p:cNvPr id="32" name="Picture Placeholder 7"/>
          <p:cNvGraphicFramePr>
            <a:graphicFrameLocks/>
          </p:cNvGraphicFramePr>
          <p:nvPr>
            <p:extLst>
              <p:ext uri="{D42A27DB-BD31-4B8C-83A1-F6EECF244321}">
                <p14:modId xmlns:p14="http://schemas.microsoft.com/office/powerpoint/2010/main" val="2931358694"/>
              </p:ext>
            </p:extLst>
          </p:nvPr>
        </p:nvGraphicFramePr>
        <p:xfrm>
          <a:off x="4746172" y="2224420"/>
          <a:ext cx="1611086" cy="1982675"/>
        </p:xfrm>
        <a:graphic>
          <a:graphicData uri="http://schemas.openxmlformats.org/drawingml/2006/chart">
            <c:chart xmlns:c="http://schemas.openxmlformats.org/drawingml/2006/chart" xmlns:r="http://schemas.openxmlformats.org/officeDocument/2006/relationships" r:id="rId4"/>
          </a:graphicData>
        </a:graphic>
      </p:graphicFrame>
      <p:sp>
        <p:nvSpPr>
          <p:cNvPr id="33" name="Title 1"/>
          <p:cNvSpPr txBox="1">
            <a:spLocks/>
          </p:cNvSpPr>
          <p:nvPr/>
        </p:nvSpPr>
        <p:spPr>
          <a:xfrm>
            <a:off x="5016137" y="2058706"/>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UK Arrival Mode</a:t>
            </a:r>
            <a:endParaRPr lang="en-GB" sz="1000" b="1" dirty="0"/>
          </a:p>
        </p:txBody>
      </p:sp>
      <p:cxnSp>
        <p:nvCxnSpPr>
          <p:cNvPr id="34" name="Straight Connector 33"/>
          <p:cNvCxnSpPr/>
          <p:nvPr/>
        </p:nvCxnSpPr>
        <p:spPr>
          <a:xfrm>
            <a:off x="3134098" y="230764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651996" y="230764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8" name="Picture Placeholder 7"/>
          <p:cNvGraphicFramePr>
            <a:graphicFrameLocks/>
          </p:cNvGraphicFramePr>
          <p:nvPr>
            <p:extLst>
              <p:ext uri="{D42A27DB-BD31-4B8C-83A1-F6EECF244321}">
                <p14:modId xmlns:p14="http://schemas.microsoft.com/office/powerpoint/2010/main" val="2455122183"/>
              </p:ext>
            </p:extLst>
          </p:nvPr>
        </p:nvGraphicFramePr>
        <p:xfrm>
          <a:off x="6618519" y="2224420"/>
          <a:ext cx="1624145" cy="2068775"/>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p:cNvSpPr txBox="1">
            <a:spLocks/>
          </p:cNvSpPr>
          <p:nvPr/>
        </p:nvSpPr>
        <p:spPr>
          <a:xfrm>
            <a:off x="6901543" y="2061367"/>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Duration</a:t>
            </a:r>
            <a:endParaRPr lang="en-GB" sz="1000" b="1" dirty="0"/>
          </a:p>
        </p:txBody>
      </p:sp>
      <p:cxnSp>
        <p:nvCxnSpPr>
          <p:cNvPr id="20" name="Straight Connector 19"/>
          <p:cNvCxnSpPr/>
          <p:nvPr/>
        </p:nvCxnSpPr>
        <p:spPr>
          <a:xfrm>
            <a:off x="6641909" y="230764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21" name="Picture Placeholder 7"/>
          <p:cNvGraphicFramePr>
            <a:graphicFrameLocks/>
          </p:cNvGraphicFramePr>
          <p:nvPr>
            <p:extLst>
              <p:ext uri="{D42A27DB-BD31-4B8C-83A1-F6EECF244321}">
                <p14:modId xmlns:p14="http://schemas.microsoft.com/office/powerpoint/2010/main" val="1343903680"/>
              </p:ext>
            </p:extLst>
          </p:nvPr>
        </p:nvGraphicFramePr>
        <p:xfrm>
          <a:off x="1104212" y="4512583"/>
          <a:ext cx="4016428" cy="125939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Picture Placeholder 7"/>
          <p:cNvGraphicFramePr>
            <a:graphicFrameLocks/>
          </p:cNvGraphicFramePr>
          <p:nvPr>
            <p:extLst>
              <p:ext uri="{D42A27DB-BD31-4B8C-83A1-F6EECF244321}">
                <p14:modId xmlns:p14="http://schemas.microsoft.com/office/powerpoint/2010/main" val="1690378235"/>
              </p:ext>
            </p:extLst>
          </p:nvPr>
        </p:nvGraphicFramePr>
        <p:xfrm>
          <a:off x="5351417" y="4378534"/>
          <a:ext cx="1550126" cy="1914611"/>
        </p:xfrm>
        <a:graphic>
          <a:graphicData uri="http://schemas.openxmlformats.org/drawingml/2006/chart">
            <c:chart xmlns:c="http://schemas.openxmlformats.org/drawingml/2006/chart" xmlns:r="http://schemas.openxmlformats.org/officeDocument/2006/relationships" r:id="rId7"/>
          </a:graphicData>
        </a:graphic>
      </p:graphicFrame>
      <p:sp>
        <p:nvSpPr>
          <p:cNvPr id="23" name="Title 1"/>
          <p:cNvSpPr txBox="1">
            <a:spLocks/>
          </p:cNvSpPr>
          <p:nvPr/>
        </p:nvSpPr>
        <p:spPr>
          <a:xfrm>
            <a:off x="2601759" y="4372883"/>
            <a:ext cx="1210772"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Source Markets</a:t>
            </a:r>
            <a:endParaRPr lang="en-GB" sz="1000" b="1" dirty="0"/>
          </a:p>
        </p:txBody>
      </p:sp>
      <p:sp>
        <p:nvSpPr>
          <p:cNvPr id="24" name="Title 1"/>
          <p:cNvSpPr txBox="1">
            <a:spLocks/>
          </p:cNvSpPr>
          <p:nvPr/>
        </p:nvSpPr>
        <p:spPr>
          <a:xfrm>
            <a:off x="5686698" y="4247108"/>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Seasonality</a:t>
            </a:r>
            <a:endParaRPr lang="en-GB" sz="1000" b="1" dirty="0"/>
          </a:p>
        </p:txBody>
      </p:sp>
      <p:cxnSp>
        <p:nvCxnSpPr>
          <p:cNvPr id="25" name="Straight Connector 24"/>
          <p:cNvCxnSpPr/>
          <p:nvPr/>
        </p:nvCxnSpPr>
        <p:spPr>
          <a:xfrm>
            <a:off x="5248533" y="4432895"/>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181836" y="4432895"/>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31" name="Picture Placeholder 7"/>
          <p:cNvGraphicFramePr>
            <a:graphicFrameLocks/>
          </p:cNvGraphicFramePr>
          <p:nvPr>
            <p:extLst>
              <p:ext uri="{D42A27DB-BD31-4B8C-83A1-F6EECF244321}">
                <p14:modId xmlns:p14="http://schemas.microsoft.com/office/powerpoint/2010/main" val="2753230296"/>
              </p:ext>
            </p:extLst>
          </p:nvPr>
        </p:nvGraphicFramePr>
        <p:xfrm>
          <a:off x="7245531" y="4406885"/>
          <a:ext cx="1593669" cy="1918335"/>
        </p:xfrm>
        <a:graphic>
          <a:graphicData uri="http://schemas.openxmlformats.org/drawingml/2006/chart">
            <c:chart xmlns:c="http://schemas.openxmlformats.org/drawingml/2006/chart" xmlns:r="http://schemas.openxmlformats.org/officeDocument/2006/relationships" r:id="rId8"/>
          </a:graphicData>
        </a:graphic>
      </p:graphicFrame>
      <p:sp>
        <p:nvSpPr>
          <p:cNvPr id="36" name="Title 1"/>
          <p:cNvSpPr txBox="1">
            <a:spLocks/>
          </p:cNvSpPr>
          <p:nvPr/>
        </p:nvSpPr>
        <p:spPr>
          <a:xfrm>
            <a:off x="7593873" y="4267185"/>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Type</a:t>
            </a:r>
            <a:endParaRPr lang="en-GB" sz="1000" b="1" dirty="0"/>
          </a:p>
        </p:txBody>
      </p:sp>
      <p:graphicFrame>
        <p:nvGraphicFramePr>
          <p:cNvPr id="38" name="Chart 37"/>
          <p:cNvGraphicFramePr/>
          <p:nvPr>
            <p:extLst>
              <p:ext uri="{D42A27DB-BD31-4B8C-83A1-F6EECF244321}">
                <p14:modId xmlns:p14="http://schemas.microsoft.com/office/powerpoint/2010/main" val="907602887"/>
              </p:ext>
            </p:extLst>
          </p:nvPr>
        </p:nvGraphicFramePr>
        <p:xfrm>
          <a:off x="281616" y="2350292"/>
          <a:ext cx="1133476" cy="1033632"/>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6391950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16" y="738017"/>
            <a:ext cx="8813799" cy="558801"/>
          </a:xfrm>
        </p:spPr>
        <p:txBody>
          <a:bodyPr/>
          <a:lstStyle/>
          <a:p>
            <a:r>
              <a:rPr lang="en-GB" sz="2100" dirty="0" smtClean="0"/>
              <a:t>Summary of overseas holiday ‘day trippers’ to CARDIFF/WALES</a:t>
            </a:r>
            <a:endParaRPr lang="en-GB" sz="2100" dirty="0"/>
          </a:p>
        </p:txBody>
      </p:sp>
      <p:sp>
        <p:nvSpPr>
          <p:cNvPr id="13" name="Text Placeholder 5"/>
          <p:cNvSpPr txBox="1">
            <a:spLocks/>
          </p:cNvSpPr>
          <p:nvPr/>
        </p:nvSpPr>
        <p:spPr>
          <a:xfrm>
            <a:off x="330201" y="1181748"/>
            <a:ext cx="8424992"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a:t>Overseas day trippers to </a:t>
            </a:r>
            <a:r>
              <a:rPr lang="en-GB" sz="1300" dirty="0" smtClean="0"/>
              <a:t>Cardiff </a:t>
            </a:r>
            <a:r>
              <a:rPr lang="en-GB" sz="1300" dirty="0"/>
              <a:t>make up </a:t>
            </a:r>
            <a:r>
              <a:rPr lang="en-GB" sz="1300" dirty="0" smtClean="0"/>
              <a:t>33% </a:t>
            </a:r>
            <a:r>
              <a:rPr lang="en-GB" sz="1300" dirty="0"/>
              <a:t>of all overseas day trippers to </a:t>
            </a:r>
            <a:r>
              <a:rPr lang="en-GB" sz="1300" dirty="0" smtClean="0"/>
              <a:t>Wales. Overseas day trippers to Cardiff are much more likely than overseas day trippers as a whole to be younger (aged 16-34), arriving by coach and arranging via a package holiday. Conversely, when looking at overseas day trippers to Wales, they are more likely than overseas day trippers as a whole to be older (aged 55 over) arrive by private vehicle and arrange the trip independently. </a:t>
            </a:r>
          </a:p>
        </p:txBody>
      </p:sp>
      <p:sp>
        <p:nvSpPr>
          <p:cNvPr id="14" name="Text Placeholder 5"/>
          <p:cNvSpPr txBox="1">
            <a:spLocks/>
          </p:cNvSpPr>
          <p:nvPr/>
        </p:nvSpPr>
        <p:spPr>
          <a:xfrm>
            <a:off x="330201" y="2073496"/>
            <a:ext cx="1548022" cy="1756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2016</a:t>
            </a:r>
            <a:endParaRPr lang="en-GB" sz="800" dirty="0">
              <a:solidFill>
                <a:srgbClr val="120742"/>
              </a:solidFill>
            </a:endParaRPr>
          </a:p>
        </p:txBody>
      </p:sp>
      <p:sp>
        <p:nvSpPr>
          <p:cNvPr id="16" name="Text Placeholder 6"/>
          <p:cNvSpPr>
            <a:spLocks noGrp="1"/>
          </p:cNvSpPr>
          <p:nvPr>
            <p:ph type="body" sz="quarter" idx="13"/>
          </p:nvPr>
        </p:nvSpPr>
        <p:spPr>
          <a:xfrm>
            <a:off x="685796" y="6396162"/>
            <a:ext cx="2440301" cy="274638"/>
          </a:xfrm>
        </p:spPr>
        <p:txBody>
          <a:bodyPr/>
          <a:lstStyle/>
          <a:p>
            <a:r>
              <a:rPr lang="en-GB" sz="1000" dirty="0" smtClean="0"/>
              <a:t>Destination profiles</a:t>
            </a:r>
            <a:endParaRPr lang="en-GB" sz="1000" dirty="0"/>
          </a:p>
        </p:txBody>
      </p:sp>
      <p:graphicFrame>
        <p:nvGraphicFramePr>
          <p:cNvPr id="26" name="Picture Placeholder 7"/>
          <p:cNvGraphicFramePr>
            <a:graphicFrameLocks/>
          </p:cNvGraphicFramePr>
          <p:nvPr>
            <p:extLst>
              <p:ext uri="{D42A27DB-BD31-4B8C-83A1-F6EECF244321}">
                <p14:modId xmlns:p14="http://schemas.microsoft.com/office/powerpoint/2010/main" val="1610404151"/>
              </p:ext>
            </p:extLst>
          </p:nvPr>
        </p:nvGraphicFramePr>
        <p:xfrm>
          <a:off x="3134098" y="2214035"/>
          <a:ext cx="1517898" cy="1993061"/>
        </p:xfrm>
        <a:graphic>
          <a:graphicData uri="http://schemas.openxmlformats.org/drawingml/2006/chart">
            <c:chart xmlns:c="http://schemas.openxmlformats.org/drawingml/2006/chart" xmlns:r="http://schemas.openxmlformats.org/officeDocument/2006/relationships" r:id="rId2"/>
          </a:graphicData>
        </a:graphic>
      </p:graphicFrame>
      <p:sp>
        <p:nvSpPr>
          <p:cNvPr id="27" name="Title 1"/>
          <p:cNvSpPr txBox="1">
            <a:spLocks/>
          </p:cNvSpPr>
          <p:nvPr/>
        </p:nvSpPr>
        <p:spPr>
          <a:xfrm>
            <a:off x="3691544" y="2058706"/>
            <a:ext cx="50199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Age</a:t>
            </a:r>
            <a:endParaRPr lang="en-GB" sz="1000" b="1" dirty="0"/>
          </a:p>
        </p:txBody>
      </p:sp>
      <p:graphicFrame>
        <p:nvGraphicFramePr>
          <p:cNvPr id="28" name="Picture Placeholder 7"/>
          <p:cNvGraphicFramePr>
            <a:graphicFrameLocks/>
          </p:cNvGraphicFramePr>
          <p:nvPr>
            <p:extLst>
              <p:ext uri="{D42A27DB-BD31-4B8C-83A1-F6EECF244321}">
                <p14:modId xmlns:p14="http://schemas.microsoft.com/office/powerpoint/2010/main" val="2198959030"/>
              </p:ext>
            </p:extLst>
          </p:nvPr>
        </p:nvGraphicFramePr>
        <p:xfrm>
          <a:off x="1480457" y="2214035"/>
          <a:ext cx="1541137" cy="1993061"/>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1"/>
          <p:cNvSpPr txBox="1">
            <a:spLocks/>
          </p:cNvSpPr>
          <p:nvPr/>
        </p:nvSpPr>
        <p:spPr>
          <a:xfrm>
            <a:off x="1926843" y="2058706"/>
            <a:ext cx="674916"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Gender</a:t>
            </a:r>
            <a:endParaRPr lang="en-GB" sz="1000" b="1" dirty="0"/>
          </a:p>
        </p:txBody>
      </p:sp>
      <p:graphicFrame>
        <p:nvGraphicFramePr>
          <p:cNvPr id="32" name="Picture Placeholder 7"/>
          <p:cNvGraphicFramePr>
            <a:graphicFrameLocks/>
          </p:cNvGraphicFramePr>
          <p:nvPr>
            <p:extLst>
              <p:ext uri="{D42A27DB-BD31-4B8C-83A1-F6EECF244321}">
                <p14:modId xmlns:p14="http://schemas.microsoft.com/office/powerpoint/2010/main" val="2085938410"/>
              </p:ext>
            </p:extLst>
          </p:nvPr>
        </p:nvGraphicFramePr>
        <p:xfrm>
          <a:off x="4746172" y="2224420"/>
          <a:ext cx="1611086" cy="1982675"/>
        </p:xfrm>
        <a:graphic>
          <a:graphicData uri="http://schemas.openxmlformats.org/drawingml/2006/chart">
            <c:chart xmlns:c="http://schemas.openxmlformats.org/drawingml/2006/chart" xmlns:r="http://schemas.openxmlformats.org/officeDocument/2006/relationships" r:id="rId4"/>
          </a:graphicData>
        </a:graphic>
      </p:graphicFrame>
      <p:sp>
        <p:nvSpPr>
          <p:cNvPr id="33" name="Title 1"/>
          <p:cNvSpPr txBox="1">
            <a:spLocks/>
          </p:cNvSpPr>
          <p:nvPr/>
        </p:nvSpPr>
        <p:spPr>
          <a:xfrm>
            <a:off x="5016137" y="2058706"/>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UK Arrival Mode</a:t>
            </a:r>
            <a:endParaRPr lang="en-GB" sz="1000" b="1" dirty="0"/>
          </a:p>
        </p:txBody>
      </p:sp>
      <p:cxnSp>
        <p:nvCxnSpPr>
          <p:cNvPr id="34" name="Straight Connector 33"/>
          <p:cNvCxnSpPr/>
          <p:nvPr/>
        </p:nvCxnSpPr>
        <p:spPr>
          <a:xfrm>
            <a:off x="3134098" y="230764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651996" y="230764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8" name="Picture Placeholder 7"/>
          <p:cNvGraphicFramePr>
            <a:graphicFrameLocks/>
          </p:cNvGraphicFramePr>
          <p:nvPr>
            <p:extLst>
              <p:ext uri="{D42A27DB-BD31-4B8C-83A1-F6EECF244321}">
                <p14:modId xmlns:p14="http://schemas.microsoft.com/office/powerpoint/2010/main" val="4155294663"/>
              </p:ext>
            </p:extLst>
          </p:nvPr>
        </p:nvGraphicFramePr>
        <p:xfrm>
          <a:off x="6618519" y="2224420"/>
          <a:ext cx="1624145" cy="2068775"/>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p:cNvSpPr txBox="1">
            <a:spLocks/>
          </p:cNvSpPr>
          <p:nvPr/>
        </p:nvSpPr>
        <p:spPr>
          <a:xfrm>
            <a:off x="6901543" y="2061367"/>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Duration</a:t>
            </a:r>
            <a:endParaRPr lang="en-GB" sz="1000" b="1" dirty="0"/>
          </a:p>
        </p:txBody>
      </p:sp>
      <p:cxnSp>
        <p:nvCxnSpPr>
          <p:cNvPr id="20" name="Straight Connector 19"/>
          <p:cNvCxnSpPr/>
          <p:nvPr/>
        </p:nvCxnSpPr>
        <p:spPr>
          <a:xfrm>
            <a:off x="6641909" y="2307644"/>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21" name="Picture Placeholder 7"/>
          <p:cNvGraphicFramePr>
            <a:graphicFrameLocks/>
          </p:cNvGraphicFramePr>
          <p:nvPr>
            <p:extLst>
              <p:ext uri="{D42A27DB-BD31-4B8C-83A1-F6EECF244321}">
                <p14:modId xmlns:p14="http://schemas.microsoft.com/office/powerpoint/2010/main" val="3942112511"/>
              </p:ext>
            </p:extLst>
          </p:nvPr>
        </p:nvGraphicFramePr>
        <p:xfrm>
          <a:off x="685796" y="4512583"/>
          <a:ext cx="4434844" cy="125939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Picture Placeholder 7"/>
          <p:cNvGraphicFramePr>
            <a:graphicFrameLocks/>
          </p:cNvGraphicFramePr>
          <p:nvPr>
            <p:extLst>
              <p:ext uri="{D42A27DB-BD31-4B8C-83A1-F6EECF244321}">
                <p14:modId xmlns:p14="http://schemas.microsoft.com/office/powerpoint/2010/main" val="2239786415"/>
              </p:ext>
            </p:extLst>
          </p:nvPr>
        </p:nvGraphicFramePr>
        <p:xfrm>
          <a:off x="5351417" y="4378534"/>
          <a:ext cx="1550126" cy="1914611"/>
        </p:xfrm>
        <a:graphic>
          <a:graphicData uri="http://schemas.openxmlformats.org/drawingml/2006/chart">
            <c:chart xmlns:c="http://schemas.openxmlformats.org/drawingml/2006/chart" xmlns:r="http://schemas.openxmlformats.org/officeDocument/2006/relationships" r:id="rId7"/>
          </a:graphicData>
        </a:graphic>
      </p:graphicFrame>
      <p:sp>
        <p:nvSpPr>
          <p:cNvPr id="23" name="Title 1"/>
          <p:cNvSpPr txBox="1">
            <a:spLocks/>
          </p:cNvSpPr>
          <p:nvPr/>
        </p:nvSpPr>
        <p:spPr>
          <a:xfrm>
            <a:off x="2601759" y="4372883"/>
            <a:ext cx="1210772"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Source Markets</a:t>
            </a:r>
            <a:endParaRPr lang="en-GB" sz="1000" b="1" dirty="0"/>
          </a:p>
        </p:txBody>
      </p:sp>
      <p:sp>
        <p:nvSpPr>
          <p:cNvPr id="24" name="Title 1"/>
          <p:cNvSpPr txBox="1">
            <a:spLocks/>
          </p:cNvSpPr>
          <p:nvPr/>
        </p:nvSpPr>
        <p:spPr>
          <a:xfrm>
            <a:off x="5686698" y="4247108"/>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Seasonality</a:t>
            </a:r>
            <a:endParaRPr lang="en-GB" sz="1000" b="1" dirty="0"/>
          </a:p>
        </p:txBody>
      </p:sp>
      <p:cxnSp>
        <p:nvCxnSpPr>
          <p:cNvPr id="25" name="Straight Connector 24"/>
          <p:cNvCxnSpPr/>
          <p:nvPr/>
        </p:nvCxnSpPr>
        <p:spPr>
          <a:xfrm>
            <a:off x="5248533" y="4432895"/>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181836" y="4432895"/>
            <a:ext cx="0" cy="1626825"/>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31" name="Picture Placeholder 7"/>
          <p:cNvGraphicFramePr>
            <a:graphicFrameLocks/>
          </p:cNvGraphicFramePr>
          <p:nvPr>
            <p:extLst>
              <p:ext uri="{D42A27DB-BD31-4B8C-83A1-F6EECF244321}">
                <p14:modId xmlns:p14="http://schemas.microsoft.com/office/powerpoint/2010/main" val="3461657440"/>
              </p:ext>
            </p:extLst>
          </p:nvPr>
        </p:nvGraphicFramePr>
        <p:xfrm>
          <a:off x="7245531" y="4406885"/>
          <a:ext cx="1593669" cy="1918335"/>
        </p:xfrm>
        <a:graphic>
          <a:graphicData uri="http://schemas.openxmlformats.org/drawingml/2006/chart">
            <c:chart xmlns:c="http://schemas.openxmlformats.org/drawingml/2006/chart" xmlns:r="http://schemas.openxmlformats.org/officeDocument/2006/relationships" r:id="rId8"/>
          </a:graphicData>
        </a:graphic>
      </p:graphicFrame>
      <p:sp>
        <p:nvSpPr>
          <p:cNvPr id="36" name="Title 1"/>
          <p:cNvSpPr txBox="1">
            <a:spLocks/>
          </p:cNvSpPr>
          <p:nvPr/>
        </p:nvSpPr>
        <p:spPr>
          <a:xfrm>
            <a:off x="7593873" y="4267185"/>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Holiday Type</a:t>
            </a:r>
            <a:endParaRPr lang="en-GB" sz="1000" b="1" dirty="0"/>
          </a:p>
        </p:txBody>
      </p:sp>
      <p:graphicFrame>
        <p:nvGraphicFramePr>
          <p:cNvPr id="38" name="Chart 37"/>
          <p:cNvGraphicFramePr/>
          <p:nvPr>
            <p:extLst>
              <p:ext uri="{D42A27DB-BD31-4B8C-83A1-F6EECF244321}">
                <p14:modId xmlns:p14="http://schemas.microsoft.com/office/powerpoint/2010/main" val="3348988951"/>
              </p:ext>
            </p:extLst>
          </p:nvPr>
        </p:nvGraphicFramePr>
        <p:xfrm>
          <a:off x="281616" y="2350292"/>
          <a:ext cx="1133476" cy="103363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7" name="Table Placeholder 5"/>
          <p:cNvGraphicFramePr>
            <a:graphicFrameLocks/>
          </p:cNvGraphicFramePr>
          <p:nvPr>
            <p:extLst>
              <p:ext uri="{D42A27DB-BD31-4B8C-83A1-F6EECF244321}">
                <p14:modId xmlns:p14="http://schemas.microsoft.com/office/powerpoint/2010/main" val="2743144358"/>
              </p:ext>
            </p:extLst>
          </p:nvPr>
        </p:nvGraphicFramePr>
        <p:xfrm>
          <a:off x="337405" y="3445612"/>
          <a:ext cx="1091073" cy="382863"/>
        </p:xfrm>
        <a:graphic>
          <a:graphicData uri="http://schemas.openxmlformats.org/drawingml/2006/table">
            <a:tbl>
              <a:tblPr firstRow="1" bandRow="1">
                <a:tableStyleId>{5C22544A-7EE6-4342-B048-85BDC9FD1C3A}</a:tableStyleId>
              </a:tblPr>
              <a:tblGrid>
                <a:gridCol w="1091073"/>
              </a:tblGrid>
              <a:tr h="382863">
                <a:tc>
                  <a:txBody>
                    <a:bodyPr/>
                    <a:lstStyle/>
                    <a:p>
                      <a:pPr algn="ctr"/>
                      <a:r>
                        <a:rPr lang="en-GB" sz="900" dirty="0" smtClean="0"/>
                        <a:t>Cardiff:</a:t>
                      </a:r>
                      <a:br>
                        <a:rPr lang="en-GB" sz="900" dirty="0" smtClean="0"/>
                      </a:br>
                      <a:r>
                        <a:rPr lang="en-GB" sz="900" dirty="0" smtClean="0"/>
                        <a:t>53k day trippers</a:t>
                      </a:r>
                      <a:endParaRPr lang="en-GB" sz="900" dirty="0"/>
                    </a:p>
                  </a:txBody>
                  <a:tcPr>
                    <a:solidFill>
                      <a:schemeClr val="accent1"/>
                    </a:solidFill>
                  </a:tcPr>
                </a:tc>
              </a:tr>
            </a:tbl>
          </a:graphicData>
        </a:graphic>
      </p:graphicFrame>
    </p:spTree>
    <p:extLst>
      <p:ext uri="{BB962C8B-B14F-4D97-AF65-F5344CB8AC3E}">
        <p14:creationId xmlns:p14="http://schemas.microsoft.com/office/powerpoint/2010/main" val="36760588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smtClean="0"/>
              <a:t>Jon Young: BDRC Continental: </a:t>
            </a:r>
          </a:p>
          <a:p>
            <a:r>
              <a:rPr lang="en-GB" dirty="0" smtClean="0">
                <a:solidFill>
                  <a:schemeClr val="bg1"/>
                </a:solidFill>
              </a:rPr>
              <a:t>Jon.young@bdrc-continental.com </a:t>
            </a:r>
          </a:p>
          <a:p>
            <a:endParaRPr lang="en-GB" dirty="0" smtClean="0">
              <a:solidFill>
                <a:schemeClr val="bg1"/>
              </a:solidFill>
            </a:endParaRPr>
          </a:p>
        </p:txBody>
      </p:sp>
      <p:sp>
        <p:nvSpPr>
          <p:cNvPr id="7" name="Text Placeholder 6"/>
          <p:cNvSpPr>
            <a:spLocks noGrp="1"/>
          </p:cNvSpPr>
          <p:nvPr>
            <p:ph type="body" sz="quarter" idx="14"/>
          </p:nvPr>
        </p:nvSpPr>
        <p:spPr/>
        <p:txBody>
          <a:bodyPr/>
          <a:lstStyle/>
          <a:p>
            <a:r>
              <a:rPr lang="en-GB" dirty="0" smtClean="0"/>
              <a:t>Further information</a:t>
            </a:r>
            <a:endParaRPr lang="en-GB" dirty="0"/>
          </a:p>
        </p:txBody>
      </p:sp>
      <p:sp>
        <p:nvSpPr>
          <p:cNvPr id="6" name="Text Placeholder 1"/>
          <p:cNvSpPr txBox="1">
            <a:spLocks/>
          </p:cNvSpPr>
          <p:nvPr/>
        </p:nvSpPr>
        <p:spPr>
          <a:xfrm>
            <a:off x="3422650" y="4949147"/>
            <a:ext cx="5035550" cy="1095337"/>
          </a:xfrm>
          <a:prstGeom prst="rect">
            <a:avLst/>
          </a:prstGeom>
        </p:spPr>
        <p:txBody>
          <a:bodyPr vert="horz"/>
          <a:lstStyle>
            <a:lvl1pPr marL="0" indent="0" algn="l" defTabSz="457200" rtl="0" eaLnBrk="1" latinLnBrk="0" hangingPunct="1">
              <a:spcBef>
                <a:spcPts val="700"/>
              </a:spcBef>
              <a:buFont typeface="Arial"/>
              <a:buNone/>
              <a:defRPr sz="1800" kern="1200">
                <a:solidFill>
                  <a:srgbClr val="FFFFFF"/>
                </a:solidFill>
                <a:latin typeface="Arial"/>
                <a:ea typeface="+mn-ea"/>
                <a:cs typeface="Arial"/>
              </a:defRPr>
            </a:lvl1pPr>
            <a:lvl2pPr marL="457200" indent="0" algn="l" defTabSz="457200" rtl="0" eaLnBrk="1" latinLnBrk="0" hangingPunct="1">
              <a:spcBef>
                <a:spcPct val="20000"/>
              </a:spcBef>
              <a:buFont typeface="Arial"/>
              <a:buNone/>
              <a:defRPr sz="16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smtClean="0">
              <a:solidFill>
                <a:schemeClr val="bg1"/>
              </a:solidFill>
            </a:endParaRPr>
          </a:p>
        </p:txBody>
      </p:sp>
    </p:spTree>
    <p:extLst>
      <p:ext uri="{BB962C8B-B14F-4D97-AF65-F5344CB8AC3E}">
        <p14:creationId xmlns:p14="http://schemas.microsoft.com/office/powerpoint/2010/main" val="1490716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Executive summary </a:t>
            </a:r>
            <a:r>
              <a:rPr lang="en-GB" dirty="0" smtClean="0"/>
              <a:t>2/5</a:t>
            </a:r>
            <a:endParaRPr lang="en-GB" dirty="0"/>
          </a:p>
        </p:txBody>
      </p:sp>
      <p:sp>
        <p:nvSpPr>
          <p:cNvPr id="7" name="Text Placeholder 5"/>
          <p:cNvSpPr txBox="1">
            <a:spLocks/>
          </p:cNvSpPr>
          <p:nvPr/>
        </p:nvSpPr>
        <p:spPr>
          <a:xfrm>
            <a:off x="378821" y="1430867"/>
            <a:ext cx="8424992" cy="48175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500" b="1" dirty="0">
                <a:solidFill>
                  <a:srgbClr val="120742"/>
                </a:solidFill>
              </a:rPr>
              <a:t>What is the size and profile of the day trips market among overseas holiday visitors</a:t>
            </a:r>
            <a:r>
              <a:rPr lang="en-GB" sz="1500" b="1" dirty="0" smtClean="0">
                <a:solidFill>
                  <a:srgbClr val="120742"/>
                </a:solidFill>
              </a:rPr>
              <a:t>? (contd.)</a:t>
            </a:r>
          </a:p>
          <a:p>
            <a:pPr marL="0" indent="0" algn="just">
              <a:buNone/>
            </a:pPr>
            <a:endParaRPr lang="en-GB" sz="1500" dirty="0" smtClean="0">
              <a:solidFill>
                <a:srgbClr val="120742"/>
              </a:solidFill>
            </a:endParaRPr>
          </a:p>
          <a:p>
            <a:pPr algn="just"/>
            <a:r>
              <a:rPr lang="en-GB" sz="1300" dirty="0">
                <a:solidFill>
                  <a:srgbClr val="120742"/>
                </a:solidFill>
              </a:rPr>
              <a:t>Those on a packaged visit to the UK are more likely to take day trips.  Although these visitors only represent 14% of visitors to the UK, they account for </a:t>
            </a:r>
            <a:r>
              <a:rPr lang="en-GB" sz="1300" dirty="0" smtClean="0">
                <a:solidFill>
                  <a:srgbClr val="120742"/>
                </a:solidFill>
              </a:rPr>
              <a:t>25% </a:t>
            </a:r>
            <a:r>
              <a:rPr lang="en-GB" sz="1300" dirty="0">
                <a:solidFill>
                  <a:srgbClr val="120742"/>
                </a:solidFill>
              </a:rPr>
              <a:t>of all day </a:t>
            </a:r>
            <a:r>
              <a:rPr lang="en-GB" sz="1300" dirty="0" smtClean="0">
                <a:solidFill>
                  <a:srgbClr val="120742"/>
                </a:solidFill>
              </a:rPr>
              <a:t>trippers</a:t>
            </a:r>
            <a:r>
              <a:rPr lang="en-GB" sz="1300" dirty="0">
                <a:solidFill>
                  <a:srgbClr val="120742"/>
                </a:solidFill>
              </a:rPr>
              <a:t>.</a:t>
            </a:r>
          </a:p>
          <a:p>
            <a:pPr algn="just"/>
            <a:r>
              <a:rPr lang="en-GB" sz="1300" dirty="0"/>
              <a:t>Relative to their representation among holiday visitors to the UK overall, visitors from France (</a:t>
            </a:r>
            <a:r>
              <a:rPr lang="en-GB" sz="1300" dirty="0" smtClean="0"/>
              <a:t>14% </a:t>
            </a:r>
            <a:r>
              <a:rPr lang="en-GB" sz="1300" dirty="0"/>
              <a:t>of all day </a:t>
            </a:r>
            <a:r>
              <a:rPr lang="en-GB" sz="1300" dirty="0" smtClean="0"/>
              <a:t>trippers</a:t>
            </a:r>
            <a:r>
              <a:rPr lang="en-GB" sz="1300" dirty="0"/>
              <a:t>), Germany (</a:t>
            </a:r>
            <a:r>
              <a:rPr lang="en-GB" sz="1300" dirty="0" smtClean="0"/>
              <a:t>14%), </a:t>
            </a:r>
            <a:r>
              <a:rPr lang="en-GB" sz="1300" dirty="0"/>
              <a:t>USA (15%) and Netherlands </a:t>
            </a:r>
            <a:r>
              <a:rPr lang="en-GB" sz="1300" dirty="0" smtClean="0"/>
              <a:t>(6%) </a:t>
            </a:r>
            <a:r>
              <a:rPr lang="en-GB" sz="1300" dirty="0"/>
              <a:t>are particularly well represented in terms of day trippers. </a:t>
            </a:r>
            <a:endParaRPr lang="en-GB" sz="1300" dirty="0" smtClean="0"/>
          </a:p>
          <a:p>
            <a:pPr algn="just"/>
            <a:r>
              <a:rPr lang="en-GB" sz="1300" dirty="0"/>
              <a:t>Day trips are more likely to be undertaken during the summer July-September period, when average visit length tends to be longer.  Although only 32% of visits are made during these months, these trips account for </a:t>
            </a:r>
            <a:r>
              <a:rPr lang="en-GB" sz="1300" dirty="0" smtClean="0"/>
              <a:t>38% </a:t>
            </a:r>
            <a:r>
              <a:rPr lang="en-GB" sz="1300" dirty="0"/>
              <a:t>of all day </a:t>
            </a:r>
            <a:r>
              <a:rPr lang="en-GB" sz="1300" dirty="0" smtClean="0"/>
              <a:t>trippers.</a:t>
            </a:r>
          </a:p>
          <a:p>
            <a:pPr algn="just"/>
            <a:r>
              <a:rPr lang="en-GB" sz="1300" b="1" dirty="0" smtClean="0"/>
              <a:t>The report </a:t>
            </a:r>
            <a:r>
              <a:rPr lang="en-GB" sz="1300" b="1" i="1" dirty="0" smtClean="0"/>
              <a:t>(pages 25-33) </a:t>
            </a:r>
            <a:r>
              <a:rPr lang="en-GB" sz="1300" b="1" dirty="0" smtClean="0"/>
              <a:t>contains pen portraits of those making day trips from each region of England – except East Midlands and North East where sample sizes are insufficient for profiling. Scotland and Wales are also included.</a:t>
            </a:r>
            <a:endParaRPr lang="en-GB" sz="1300" b="1" dirty="0"/>
          </a:p>
        </p:txBody>
      </p:sp>
      <p:sp>
        <p:nvSpPr>
          <p:cNvPr id="4" name="Rectangle 3"/>
          <p:cNvSpPr/>
          <p:nvPr/>
        </p:nvSpPr>
        <p:spPr>
          <a:xfrm>
            <a:off x="783771" y="6150146"/>
            <a:ext cx="8020042" cy="553998"/>
          </a:xfrm>
          <a:prstGeom prst="rect">
            <a:avLst/>
          </a:prstGeom>
        </p:spPr>
        <p:txBody>
          <a:bodyPr wrap="square">
            <a:spAutoFit/>
          </a:bodyPr>
          <a:lstStyle/>
          <a:p>
            <a:pPr algn="just">
              <a:spcBef>
                <a:spcPts val="600"/>
              </a:spcBef>
            </a:pPr>
            <a:r>
              <a:rPr lang="en-GB" sz="1000" b="1" i="1" dirty="0" smtClean="0">
                <a:solidFill>
                  <a:srgbClr val="120742"/>
                </a:solidFill>
              </a:rPr>
              <a:t>NB: ‘Day </a:t>
            </a:r>
            <a:r>
              <a:rPr lang="en-GB" sz="1000" b="1" i="1" dirty="0">
                <a:solidFill>
                  <a:srgbClr val="120742"/>
                </a:solidFill>
              </a:rPr>
              <a:t>trips’ refers to all of the individual day trips taken by overseas holiday visitors, meaning individual people can be counted multiple times.  ‘Day trippers’ refers to individual people that have taken day trips, meaning that regardless of the number of day trips they have taken, they can only be counted once.</a:t>
            </a:r>
          </a:p>
        </p:txBody>
      </p:sp>
    </p:spTree>
    <p:extLst>
      <p:ext uri="{BB962C8B-B14F-4D97-AF65-F5344CB8AC3E}">
        <p14:creationId xmlns:p14="http://schemas.microsoft.com/office/powerpoint/2010/main" val="1793934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Executive summary </a:t>
            </a:r>
            <a:r>
              <a:rPr lang="en-GB" dirty="0" smtClean="0"/>
              <a:t>3/5</a:t>
            </a:r>
            <a:endParaRPr lang="en-GB" dirty="0"/>
          </a:p>
        </p:txBody>
      </p:sp>
      <p:sp>
        <p:nvSpPr>
          <p:cNvPr id="7" name="Text Placeholder 5"/>
          <p:cNvSpPr txBox="1">
            <a:spLocks/>
          </p:cNvSpPr>
          <p:nvPr/>
        </p:nvSpPr>
        <p:spPr>
          <a:xfrm>
            <a:off x="654051" y="1430867"/>
            <a:ext cx="8149762" cy="48175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500" b="1" dirty="0" smtClean="0">
                <a:solidFill>
                  <a:srgbClr val="120742"/>
                </a:solidFill>
              </a:rPr>
              <a:t>What is the profile of those taking day trips to each destination? </a:t>
            </a:r>
            <a:endParaRPr lang="en-GB" sz="1500" b="1" dirty="0">
              <a:solidFill>
                <a:srgbClr val="120742"/>
              </a:solidFill>
            </a:endParaRPr>
          </a:p>
          <a:p>
            <a:pPr marL="0" indent="0" algn="just">
              <a:buFont typeface="Arial"/>
              <a:buNone/>
            </a:pPr>
            <a:endParaRPr lang="en-GB" sz="1300" dirty="0" smtClean="0">
              <a:solidFill>
                <a:srgbClr val="120742"/>
              </a:solidFill>
            </a:endParaRPr>
          </a:p>
          <a:p>
            <a:pPr algn="just"/>
            <a:r>
              <a:rPr lang="en-GB" sz="1300" dirty="0">
                <a:solidFill>
                  <a:srgbClr val="120742"/>
                </a:solidFill>
              </a:rPr>
              <a:t>Overseas visitors who take day trips to </a:t>
            </a:r>
            <a:r>
              <a:rPr lang="en-GB" sz="1300" b="1" dirty="0">
                <a:solidFill>
                  <a:srgbClr val="120742"/>
                </a:solidFill>
              </a:rPr>
              <a:t>London</a:t>
            </a:r>
            <a:r>
              <a:rPr lang="en-GB" sz="1300" dirty="0">
                <a:solidFill>
                  <a:srgbClr val="120742"/>
                </a:solidFill>
              </a:rPr>
              <a:t> are more likely than overseas day trippers as a whole to be younger (aged 16-34 years), arriving in the UK by coach, on a packaged trip, staying less than 7 nights, from France or Germany and be visiting in the January to June period</a:t>
            </a:r>
            <a:r>
              <a:rPr lang="en-GB" sz="1300" dirty="0" smtClean="0">
                <a:solidFill>
                  <a:srgbClr val="120742"/>
                </a:solidFill>
              </a:rPr>
              <a:t>.</a:t>
            </a:r>
          </a:p>
          <a:p>
            <a:pPr algn="just"/>
            <a:r>
              <a:rPr lang="en-GB" sz="1300" dirty="0" smtClean="0">
                <a:solidFill>
                  <a:srgbClr val="120742"/>
                </a:solidFill>
              </a:rPr>
              <a:t>Overseas </a:t>
            </a:r>
            <a:r>
              <a:rPr lang="en-GB" sz="1300" dirty="0">
                <a:solidFill>
                  <a:srgbClr val="120742"/>
                </a:solidFill>
              </a:rPr>
              <a:t>visitors who take day trips to </a:t>
            </a:r>
            <a:r>
              <a:rPr lang="en-GB" sz="1300" b="1" dirty="0">
                <a:solidFill>
                  <a:srgbClr val="120742"/>
                </a:solidFill>
              </a:rPr>
              <a:t>Windsor / Berkshire </a:t>
            </a:r>
            <a:r>
              <a:rPr lang="en-GB" sz="1300" dirty="0">
                <a:solidFill>
                  <a:srgbClr val="120742"/>
                </a:solidFill>
              </a:rPr>
              <a:t>are more likely than overseas day trippers as a whole to be middle aged (35-54 yrs), arriving in the UK on foot (mainly rail) and be visiting from the USA or other non-core origin markets. </a:t>
            </a:r>
            <a:endParaRPr lang="en-GB" sz="1300" dirty="0" smtClean="0">
              <a:solidFill>
                <a:srgbClr val="120742"/>
              </a:solidFill>
            </a:endParaRPr>
          </a:p>
          <a:p>
            <a:pPr algn="just"/>
            <a:r>
              <a:rPr lang="en-GB" sz="1300" dirty="0" smtClean="0">
                <a:solidFill>
                  <a:srgbClr val="120742"/>
                </a:solidFill>
              </a:rPr>
              <a:t>Overseas </a:t>
            </a:r>
            <a:r>
              <a:rPr lang="en-GB" sz="1300" dirty="0">
                <a:solidFill>
                  <a:srgbClr val="120742"/>
                </a:solidFill>
              </a:rPr>
              <a:t>visitors who take day trips to </a:t>
            </a:r>
            <a:r>
              <a:rPr lang="en-GB" sz="1300" b="1" dirty="0">
                <a:solidFill>
                  <a:srgbClr val="120742"/>
                </a:solidFill>
              </a:rPr>
              <a:t>Oxford </a:t>
            </a:r>
            <a:r>
              <a:rPr lang="en-GB" sz="1300" dirty="0">
                <a:solidFill>
                  <a:srgbClr val="120742"/>
                </a:solidFill>
              </a:rPr>
              <a:t>/ </a:t>
            </a:r>
            <a:r>
              <a:rPr lang="en-GB" sz="1300" b="1" dirty="0">
                <a:solidFill>
                  <a:srgbClr val="120742"/>
                </a:solidFill>
              </a:rPr>
              <a:t>Oxfordshire </a:t>
            </a:r>
            <a:r>
              <a:rPr lang="en-GB" sz="1300" dirty="0">
                <a:solidFill>
                  <a:srgbClr val="120742"/>
                </a:solidFill>
              </a:rPr>
              <a:t>are more likely than overseas day trippers as a whole to be female, arriving in the UK on a coach or on foot (mainly rail), on a short break of 1-3 nights, from France, visiting in the off-peak October to March period and be on a packaged trip. </a:t>
            </a:r>
          </a:p>
          <a:p>
            <a:pPr algn="just"/>
            <a:r>
              <a:rPr lang="en-GB" sz="1300" dirty="0" smtClean="0">
                <a:solidFill>
                  <a:srgbClr val="120742"/>
                </a:solidFill>
              </a:rPr>
              <a:t>Overseas </a:t>
            </a:r>
            <a:r>
              <a:rPr lang="en-GB" sz="1300" dirty="0">
                <a:solidFill>
                  <a:srgbClr val="120742"/>
                </a:solidFill>
              </a:rPr>
              <a:t>visitors who take day trips to </a:t>
            </a:r>
            <a:r>
              <a:rPr lang="en-GB" sz="1300" b="1" dirty="0">
                <a:solidFill>
                  <a:srgbClr val="120742"/>
                </a:solidFill>
              </a:rPr>
              <a:t>Brighton / East Sussex</a:t>
            </a:r>
            <a:r>
              <a:rPr lang="en-GB" sz="1300" dirty="0">
                <a:solidFill>
                  <a:srgbClr val="120742"/>
                </a:solidFill>
              </a:rPr>
              <a:t> are more likely than overseas day trippers as a whole to be younger (aged under 35 yrs) </a:t>
            </a:r>
            <a:r>
              <a:rPr lang="en-GB" sz="1300" dirty="0" smtClean="0">
                <a:solidFill>
                  <a:srgbClr val="120742"/>
                </a:solidFill>
              </a:rPr>
              <a:t>.  They are also more likely than average to arrive </a:t>
            </a:r>
            <a:r>
              <a:rPr lang="en-GB" sz="1300" dirty="0">
                <a:solidFill>
                  <a:srgbClr val="120742"/>
                </a:solidFill>
              </a:rPr>
              <a:t>in the UK by coach, </a:t>
            </a:r>
            <a:r>
              <a:rPr lang="en-GB" sz="1300" dirty="0" smtClean="0">
                <a:solidFill>
                  <a:srgbClr val="120742"/>
                </a:solidFill>
              </a:rPr>
              <a:t>to be from </a:t>
            </a:r>
            <a:r>
              <a:rPr lang="en-GB" sz="1300" dirty="0">
                <a:solidFill>
                  <a:srgbClr val="120742"/>
                </a:solidFill>
              </a:rPr>
              <a:t>France </a:t>
            </a:r>
            <a:r>
              <a:rPr lang="en-GB" sz="1300" dirty="0" smtClean="0">
                <a:solidFill>
                  <a:srgbClr val="120742"/>
                </a:solidFill>
              </a:rPr>
              <a:t>or to </a:t>
            </a:r>
            <a:r>
              <a:rPr lang="en-GB" sz="1300" dirty="0">
                <a:solidFill>
                  <a:srgbClr val="120742"/>
                </a:solidFill>
              </a:rPr>
              <a:t>be on a packaged trip. </a:t>
            </a:r>
          </a:p>
          <a:p>
            <a:pPr algn="just"/>
            <a:r>
              <a:rPr lang="en-GB" sz="1300" dirty="0" smtClean="0">
                <a:solidFill>
                  <a:srgbClr val="120742"/>
                </a:solidFill>
              </a:rPr>
              <a:t>18</a:t>
            </a:r>
            <a:r>
              <a:rPr lang="en-GB" sz="1300" dirty="0">
                <a:solidFill>
                  <a:srgbClr val="120742"/>
                </a:solidFill>
              </a:rPr>
              <a:t>% (42k) of </a:t>
            </a:r>
            <a:r>
              <a:rPr lang="en-GB" sz="1300" b="1" dirty="0">
                <a:solidFill>
                  <a:srgbClr val="120742"/>
                </a:solidFill>
              </a:rPr>
              <a:t>Kent</a:t>
            </a:r>
            <a:r>
              <a:rPr lang="en-GB" sz="1300" dirty="0">
                <a:solidFill>
                  <a:srgbClr val="120742"/>
                </a:solidFill>
              </a:rPr>
              <a:t> day trippers visit </a:t>
            </a:r>
            <a:r>
              <a:rPr lang="en-GB" sz="1300" b="1" dirty="0">
                <a:solidFill>
                  <a:srgbClr val="120742"/>
                </a:solidFill>
              </a:rPr>
              <a:t>Dover</a:t>
            </a:r>
            <a:r>
              <a:rPr lang="en-GB" sz="1300" dirty="0">
                <a:solidFill>
                  <a:srgbClr val="120742"/>
                </a:solidFill>
              </a:rPr>
              <a:t>.  Overseas visitors who take day trips to </a:t>
            </a:r>
            <a:r>
              <a:rPr lang="en-GB" sz="1300" b="1" dirty="0">
                <a:solidFill>
                  <a:srgbClr val="120742"/>
                </a:solidFill>
              </a:rPr>
              <a:t>Canterbury</a:t>
            </a:r>
            <a:r>
              <a:rPr lang="en-GB" sz="1300" dirty="0">
                <a:solidFill>
                  <a:srgbClr val="120742"/>
                </a:solidFill>
              </a:rPr>
              <a:t> are more likely than overseas day trippers as a whole to be younger (aged under 35 yrs) – </a:t>
            </a:r>
            <a:r>
              <a:rPr lang="en-GB" sz="1300" b="1" dirty="0">
                <a:solidFill>
                  <a:srgbClr val="120742"/>
                </a:solidFill>
              </a:rPr>
              <a:t>Canterbury</a:t>
            </a:r>
            <a:r>
              <a:rPr lang="en-GB" sz="1300" dirty="0">
                <a:solidFill>
                  <a:srgbClr val="120742"/>
                </a:solidFill>
              </a:rPr>
              <a:t> only, arriving in the UK by coach (especially </a:t>
            </a:r>
            <a:r>
              <a:rPr lang="en-GB" sz="1300" b="1" dirty="0">
                <a:solidFill>
                  <a:srgbClr val="120742"/>
                </a:solidFill>
              </a:rPr>
              <a:t>Canterbury</a:t>
            </a:r>
            <a:r>
              <a:rPr lang="en-GB" sz="1300" dirty="0">
                <a:solidFill>
                  <a:srgbClr val="120742"/>
                </a:solidFill>
              </a:rPr>
              <a:t>) or private vehicle, be staying 1-7 nights, from France or Germany (especially </a:t>
            </a:r>
            <a:r>
              <a:rPr lang="en-GB" sz="1300" b="1" dirty="0">
                <a:solidFill>
                  <a:srgbClr val="120742"/>
                </a:solidFill>
              </a:rPr>
              <a:t>Canterbury</a:t>
            </a:r>
            <a:r>
              <a:rPr lang="en-GB" sz="1300" dirty="0">
                <a:solidFill>
                  <a:srgbClr val="120742"/>
                </a:solidFill>
              </a:rPr>
              <a:t>), visiting in Apr-Jun or be on a packaged trip</a:t>
            </a:r>
          </a:p>
          <a:p>
            <a:pPr algn="just"/>
            <a:r>
              <a:rPr lang="en-GB" sz="1300" dirty="0" smtClean="0">
                <a:solidFill>
                  <a:srgbClr val="120742"/>
                </a:solidFill>
              </a:rPr>
              <a:t>Overseas </a:t>
            </a:r>
            <a:r>
              <a:rPr lang="en-GB" sz="1300" dirty="0">
                <a:solidFill>
                  <a:srgbClr val="120742"/>
                </a:solidFill>
              </a:rPr>
              <a:t>visitors who take day trips to </a:t>
            </a:r>
            <a:r>
              <a:rPr lang="en-GB" sz="1300" b="1" dirty="0">
                <a:solidFill>
                  <a:srgbClr val="120742"/>
                </a:solidFill>
              </a:rPr>
              <a:t>Bath / Somerset </a:t>
            </a:r>
            <a:r>
              <a:rPr lang="en-GB" sz="1300" dirty="0">
                <a:solidFill>
                  <a:srgbClr val="120742"/>
                </a:solidFill>
              </a:rPr>
              <a:t>are more likely than overseas day trippers as a whole to be aged 35-54, arriving in the UK on foot (mainly rail), from Australia, visiting during the peak July to September period and on a packaged trip. </a:t>
            </a:r>
            <a:endParaRPr lang="en-GB" sz="1300" dirty="0" smtClean="0">
              <a:solidFill>
                <a:srgbClr val="120742"/>
              </a:solidFill>
            </a:endParaRPr>
          </a:p>
          <a:p>
            <a:pPr algn="just"/>
            <a:r>
              <a:rPr lang="en-GB" sz="1300" dirty="0">
                <a:solidFill>
                  <a:srgbClr val="120742"/>
                </a:solidFill>
              </a:rPr>
              <a:t>Overseas visitors who take day trips to </a:t>
            </a:r>
            <a:r>
              <a:rPr lang="en-GB" sz="1300" b="1" dirty="0">
                <a:solidFill>
                  <a:srgbClr val="120742"/>
                </a:solidFill>
              </a:rPr>
              <a:t>Salisbury / Wiltshire</a:t>
            </a:r>
            <a:r>
              <a:rPr lang="en-GB" sz="1300" dirty="0">
                <a:solidFill>
                  <a:srgbClr val="120742"/>
                </a:solidFill>
              </a:rPr>
              <a:t> are more likely than overseas day trippers as a whole to be older (aged 55 or older), arriving in the UK by coach, staying in the UK for 4-7 nights,  from Germany and on a package trip. </a:t>
            </a:r>
          </a:p>
          <a:p>
            <a:pPr marL="0" indent="0" algn="just">
              <a:buNone/>
            </a:pPr>
            <a:endParaRPr lang="en-GB" sz="1300" dirty="0" smtClean="0">
              <a:solidFill>
                <a:srgbClr val="120742"/>
              </a:solidFill>
            </a:endParaRPr>
          </a:p>
        </p:txBody>
      </p:sp>
    </p:spTree>
    <p:extLst>
      <p:ext uri="{BB962C8B-B14F-4D97-AF65-F5344CB8AC3E}">
        <p14:creationId xmlns:p14="http://schemas.microsoft.com/office/powerpoint/2010/main" val="497602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VisitBritain powerpoint template 4x3 final">
  <a:themeElements>
    <a:clrScheme name="Custom 3">
      <a:dk1>
        <a:srgbClr val="120742"/>
      </a:dk1>
      <a:lt1>
        <a:sysClr val="window" lastClr="FFFFFF"/>
      </a:lt1>
      <a:dk2>
        <a:srgbClr val="4B5461"/>
      </a:dk2>
      <a:lt2>
        <a:srgbClr val="A1AEAF"/>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isitBritain powerpoint template 4x3.pptx" id="{422F4F3C-039B-4A1A-81FB-EC3441849FE5}" vid="{8352D1BB-603C-4F6F-A6D7-5C4E48AC17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VisitBritain powerpoint template 4x3 final</Template>
  <TotalTime>2797</TotalTime>
  <Words>15224</Words>
  <Application>Microsoft Office PowerPoint</Application>
  <PresentationFormat>On-screen Show (4:3)</PresentationFormat>
  <Paragraphs>5580</Paragraphs>
  <Slides>73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73</vt:i4>
      </vt:variant>
    </vt:vector>
  </HeadingPairs>
  <TitlesOfParts>
    <vt:vector size="76" baseType="lpstr">
      <vt:lpstr>Arial</vt:lpstr>
      <vt:lpstr>Calibri</vt:lpstr>
      <vt:lpstr>VisitBritain powerpoint template 4x3 final</vt:lpstr>
      <vt:lpstr>Summary insights on overseas visitors to the UK</vt:lpstr>
      <vt:lpstr>Report contents</vt:lpstr>
      <vt:lpstr>PowerPoint Presentation</vt:lpstr>
      <vt:lpstr>About this report</vt:lpstr>
      <vt:lpstr>Definitions </vt:lpstr>
      <vt:lpstr>PowerPoint Presentation</vt:lpstr>
      <vt:lpstr>Executive summary 1/5</vt:lpstr>
      <vt:lpstr>Executive summary 2/5</vt:lpstr>
      <vt:lpstr>Executive summary 3/5</vt:lpstr>
      <vt:lpstr>Executive summary 4/5</vt:lpstr>
      <vt:lpstr>Executive summary 5/5</vt:lpstr>
      <vt:lpstr>PowerPoint Presentation</vt:lpstr>
      <vt:lpstr>Overall size of UK ‘day trip’ market among overseas visitors  </vt:lpstr>
      <vt:lpstr>Day trippers’ nights and spend per visit</vt:lpstr>
      <vt:lpstr>Profile summary of overseas ‘day trippers’ by visitor purpose</vt:lpstr>
      <vt:lpstr>Top Cities/Towns visited on a day-trip by all visitors (Top 60)</vt:lpstr>
      <vt:lpstr>Top Cities/Towns visited on a day-trip by holiday visitors (Top 60)</vt:lpstr>
      <vt:lpstr>Top Cities/Towns visited on a day-trip by VFR visitors (Top 60)</vt:lpstr>
      <vt:lpstr>Top Cities/Towns visited on a day-trip by business and study/misc.  visitors (Top 20)</vt:lpstr>
      <vt:lpstr>PowerPoint Presentation</vt:lpstr>
      <vt:lpstr>Market summary for holiday day-trippers </vt:lpstr>
      <vt:lpstr>Where do overseas holiday ‘day trippers’ stay in the UK? Day trippers  </vt:lpstr>
      <vt:lpstr>Where do overseas holiday ‘day trippers’ stay in the UK? Day trips  </vt:lpstr>
      <vt:lpstr>Profile of overseas holiday ‘day trippers’ in the UK – gender, age, arrival mode </vt:lpstr>
      <vt:lpstr>Profile of overseas holiday ‘day trippers’ in the UK – visit duration </vt:lpstr>
      <vt:lpstr>Source markets for overseas holiday ‘day trippers’ </vt:lpstr>
      <vt:lpstr>Profile of overseas holiday ‘day trippers’ in the UK – seasonality</vt:lpstr>
      <vt:lpstr>Summary of overseas holiday ‘day trippers’ staying in LONDON </vt:lpstr>
      <vt:lpstr>Summary of overseas holiday ‘day trippers’ staying in SOUTH EAST </vt:lpstr>
      <vt:lpstr>Summary of overseas holiday ‘day trippers’ staying in SOUTH WEST</vt:lpstr>
      <vt:lpstr>Summary of overseas holiday ‘day trippers’ staying in NORTH WEST</vt:lpstr>
      <vt:lpstr>Summary of overseas holiday ‘day trippers’ staying in the EAST</vt:lpstr>
      <vt:lpstr>Summary of overseas holiday ‘day trippers’ staying in the WEST MIDS</vt:lpstr>
      <vt:lpstr>Summary of overseas holiday ‘day trippers’ staying in YORKSHIRE</vt:lpstr>
      <vt:lpstr>Summary of overseas holiday ‘day trippers’ staying in SCOTLAND</vt:lpstr>
      <vt:lpstr>Summary of overseas holiday ‘day trippers’ staying in WALES</vt:lpstr>
      <vt:lpstr>PowerPoint Presentation</vt:lpstr>
      <vt:lpstr>Number of ‘day trippers’ VISITING regions and counties in England.  By top four regions visited  </vt:lpstr>
      <vt:lpstr>Number of ‘day trippers’ VISITING regions and counties in England.  By bottom five regions visited  </vt:lpstr>
      <vt:lpstr>Number of ‘day trippers’ VISITING regions and counties in Scotland/Wales.   </vt:lpstr>
      <vt:lpstr>Number of ‘day trippers’ VISITING regions and cities/towns in England.  By top four regions visited</vt:lpstr>
      <vt:lpstr>Number of ‘day trippers’ VISITING regions and cities/towns in England.  By bottom five regions visited</vt:lpstr>
      <vt:lpstr>Number of ‘day trippers’ VISITING regions and cities/towns in Scotland/Wales. </vt:lpstr>
      <vt:lpstr>Which regions are ‘day trippers’ who visit each CITY / TOWN staying in overnight?  Top Destinations </vt:lpstr>
      <vt:lpstr>Which regions are ‘day trippers’ who visit each CITY / TOWN staying in overnight?  Other Destinations </vt:lpstr>
      <vt:lpstr>Which regions are ‘day trippers’ who visit each CITY / TOWN staying in overnight?  Other Destinations </vt:lpstr>
      <vt:lpstr>Which regions are ‘day trippers’ who visit each COUNTY staying in overnight?  South East / South West counties</vt:lpstr>
      <vt:lpstr>Which regions are ‘day trippers’ who visit each COUNTY staying in overnight? East / North West / West Midlands counties</vt:lpstr>
      <vt:lpstr>Which regions are ‘day trippers’ who visit each COUNTY staying in overnight? Yorkshire / East Midlands / North East counties</vt:lpstr>
      <vt:lpstr>Which regions are ‘day trippers’ who visit each COUNTY staying in overnight? Scotland</vt:lpstr>
      <vt:lpstr>Which regions are ‘day trippers’ who visit each COUNTY staying in overnight? Wales</vt:lpstr>
      <vt:lpstr>Which regions are ‘day trippers’ who visit each COUNTY staying in overnight? Wales</vt:lpstr>
      <vt:lpstr>What is the extent of inter-regional travel for ‘day trippers’?</vt:lpstr>
      <vt:lpstr>PowerPoint Presentation</vt:lpstr>
      <vt:lpstr>Summary of overseas holiday ‘day trippers’ to LONDON</vt:lpstr>
      <vt:lpstr>Summary of overseas holiday ‘day trippers’ to WINDSOR / BERKSHIRE</vt:lpstr>
      <vt:lpstr>Summary of overseas holiday ‘day trippers’ to OXFORD / OXFORDSHIRE</vt:lpstr>
      <vt:lpstr>Summary of overseas holiday ‘day trippers’ to BRIGHTON / E.SUSSEX</vt:lpstr>
      <vt:lpstr>Summary of overseas holiday ‘day trippers’ to CANTERBURY / KENT</vt:lpstr>
      <vt:lpstr>Summary of overseas holiday ‘day trippers’ to BATH / SOMERSET</vt:lpstr>
      <vt:lpstr>Summary of overseas holiday ‘day trippers’ to SALISBURY / WILTSHIRE</vt:lpstr>
      <vt:lpstr>Summary of overseas holiday ‘day trippers’ to CAMBRIDGE / CAMBS</vt:lpstr>
      <vt:lpstr>Summary of overseas holiday ‘day trippers’ to STRATFORD / WARKS</vt:lpstr>
      <vt:lpstr>Summary of overseas holiday ‘day trippers’ to YORK / N.YORKSHIRE</vt:lpstr>
      <vt:lpstr>Summary of overseas holiday ‘day trippers’ to LIVERPOOL</vt:lpstr>
      <vt:lpstr>Summary of overseas holiday ‘day trippers’ to HAMPSHIRE</vt:lpstr>
      <vt:lpstr>Summary of overseas holiday ‘day trippers’ to HERTFORDSHIRE</vt:lpstr>
      <vt:lpstr>Summary of overseas holiday ‘day trippers’ to EDINBURGH/LOTHIAN</vt:lpstr>
      <vt:lpstr>Summary of overseas holiday ‘day trippers’ to GLASGOW - GTR ST’CLYDE/ GLASGOW</vt:lpstr>
      <vt:lpstr>Summary of overseas holiday ‘day trippers’ to HIGHLANDS</vt:lpstr>
      <vt:lpstr>Summary of overseas holiday ‘day trippers’ to FIFE</vt:lpstr>
      <vt:lpstr>Summary of overseas holiday ‘day trippers’ to CARDIFF/WALES</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 insights on overseas visitors to the UK</dc:title>
  <dc:creator>Jon Young</dc:creator>
  <cp:lastModifiedBy>Richard Nicholls</cp:lastModifiedBy>
  <cp:revision>118</cp:revision>
  <dcterms:created xsi:type="dcterms:W3CDTF">2018-06-14T16:20:18Z</dcterms:created>
  <dcterms:modified xsi:type="dcterms:W3CDTF">2018-07-10T13:36:40Z</dcterms:modified>
</cp:coreProperties>
</file>