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drawings/drawing1.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drawings/drawing2.xml" ContentType="application/vnd.openxmlformats-officedocument.drawingml.chartshapes+xml"/>
  <Override PartName="/ppt/charts/chart18.xml" ContentType="application/vnd.openxmlformats-officedocument.drawingml.chart+xml"/>
  <Override PartName="/ppt/drawings/drawing3.xml" ContentType="application/vnd.openxmlformats-officedocument.drawingml.chartshapes+xml"/>
  <Override PartName="/ppt/charts/chart19.xml" ContentType="application/vnd.openxmlformats-officedocument.drawingml.chart+xml"/>
  <Override PartName="/ppt/drawings/drawing4.xml" ContentType="application/vnd.openxmlformats-officedocument.drawingml.chartshapes+xml"/>
  <Override PartName="/ppt/charts/chart20.xml" ContentType="application/vnd.openxmlformats-officedocument.drawingml.chart+xml"/>
  <Override PartName="/ppt/drawings/drawing5.xml" ContentType="application/vnd.openxmlformats-officedocument.drawingml.chartshapes+xml"/>
  <Override PartName="/ppt/charts/chart21.xml" ContentType="application/vnd.openxmlformats-officedocument.drawingml.chart+xml"/>
  <Override PartName="/ppt/drawings/drawing6.xml" ContentType="application/vnd.openxmlformats-officedocument.drawingml.chartshapes+xml"/>
  <Override PartName="/ppt/charts/chart22.xml" ContentType="application/vnd.openxmlformats-officedocument.drawingml.chart+xml"/>
  <Override PartName="/ppt/drawings/drawing7.xml" ContentType="application/vnd.openxmlformats-officedocument.drawingml.chartshapes+xml"/>
  <Override PartName="/ppt/charts/chart23.xml" ContentType="application/vnd.openxmlformats-officedocument.drawingml.chart+xml"/>
  <Override PartName="/ppt/drawings/drawing8.xml" ContentType="application/vnd.openxmlformats-officedocument.drawingml.chartshapes+xml"/>
  <Override PartName="/ppt/charts/chart24.xml" ContentType="application/vnd.openxmlformats-officedocument.drawingml.chart+xml"/>
  <Override PartName="/ppt/drawings/drawing9.xml" ContentType="application/vnd.openxmlformats-officedocument.drawingml.chartshapes+xml"/>
  <Override PartName="/ppt/charts/chart25.xml" ContentType="application/vnd.openxmlformats-officedocument.drawingml.chart+xml"/>
  <Override PartName="/ppt/drawings/drawing10.xml" ContentType="application/vnd.openxmlformats-officedocument.drawingml.chartshapes+xml"/>
  <Override PartName="/ppt/charts/chart26.xml" ContentType="application/vnd.openxmlformats-officedocument.drawingml.chart+xml"/>
  <Override PartName="/ppt/drawings/drawing11.xml" ContentType="application/vnd.openxmlformats-officedocument.drawingml.chartshapes+xml"/>
  <Override PartName="/ppt/charts/chart27.xml" ContentType="application/vnd.openxmlformats-officedocument.drawingml.chart+xml"/>
  <Override PartName="/ppt/drawings/drawing12.xml" ContentType="application/vnd.openxmlformats-officedocument.drawingml.chartshapes+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276" r:id="rId2"/>
    <p:sldId id="357" r:id="rId3"/>
    <p:sldId id="265" r:id="rId4"/>
    <p:sldId id="359" r:id="rId5"/>
    <p:sldId id="350" r:id="rId6"/>
    <p:sldId id="475" r:id="rId7"/>
    <p:sldId id="443" r:id="rId8"/>
    <p:sldId id="472" r:id="rId9"/>
    <p:sldId id="473" r:id="rId10"/>
    <p:sldId id="474" r:id="rId11"/>
    <p:sldId id="471" r:id="rId12"/>
    <p:sldId id="266" r:id="rId13"/>
    <p:sldId id="408" r:id="rId14"/>
    <p:sldId id="444" r:id="rId15"/>
    <p:sldId id="445" r:id="rId16"/>
    <p:sldId id="446" r:id="rId17"/>
    <p:sldId id="447" r:id="rId18"/>
    <p:sldId id="448" r:id="rId19"/>
    <p:sldId id="442" r:id="rId20"/>
    <p:sldId id="418" r:id="rId21"/>
    <p:sldId id="476" r:id="rId22"/>
    <p:sldId id="477" r:id="rId23"/>
    <p:sldId id="478" r:id="rId24"/>
    <p:sldId id="479" r:id="rId25"/>
    <p:sldId id="462" r:id="rId26"/>
    <p:sldId id="452" r:id="rId27"/>
    <p:sldId id="403" r:id="rId28"/>
    <p:sldId id="389" r:id="rId29"/>
    <p:sldId id="398" r:id="rId30"/>
    <p:sldId id="422" r:id="rId31"/>
    <p:sldId id="450" r:id="rId32"/>
    <p:sldId id="449" r:id="rId33"/>
    <p:sldId id="451" r:id="rId34"/>
    <p:sldId id="404" r:id="rId35"/>
    <p:sldId id="377" r:id="rId36"/>
    <p:sldId id="454" r:id="rId37"/>
    <p:sldId id="453" r:id="rId38"/>
    <p:sldId id="380" r:id="rId39"/>
    <p:sldId id="456" r:id="rId40"/>
    <p:sldId id="383" r:id="rId41"/>
    <p:sldId id="458" r:id="rId42"/>
    <p:sldId id="457" r:id="rId43"/>
    <p:sldId id="386" r:id="rId44"/>
    <p:sldId id="460" r:id="rId45"/>
    <p:sldId id="459" r:id="rId46"/>
    <p:sldId id="461" r:id="rId47"/>
    <p:sldId id="463" r:id="rId48"/>
    <p:sldId id="464" r:id="rId49"/>
    <p:sldId id="465" r:id="rId50"/>
    <p:sldId id="466" r:id="rId51"/>
    <p:sldId id="467" r:id="rId52"/>
    <p:sldId id="468" r:id="rId53"/>
    <p:sldId id="469" r:id="rId54"/>
    <p:sldId id="470" r:id="rId55"/>
    <p:sldId id="259" r:id="rId5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936" userDrawn="1">
          <p15:clr>
            <a:srgbClr val="A4A3A4"/>
          </p15:clr>
        </p15:guide>
        <p15:guide id="2" pos="204" userDrawn="1">
          <p15:clr>
            <a:srgbClr val="A4A3A4"/>
          </p15:clr>
        </p15:guide>
        <p15:guide id="4" pos="553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avier Faux" initials="XF"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742"/>
    <a:srgbClr val="000000"/>
    <a:srgbClr val="D9D9D9"/>
    <a:srgbClr val="646363"/>
    <a:srgbClr val="D4E1E0"/>
    <a:srgbClr val="505050"/>
    <a:srgbClr val="A1AEAF"/>
    <a:srgbClr val="BFDBF7"/>
    <a:srgbClr val="157EAB"/>
    <a:srgbClr val="F9A5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99887" autoAdjust="0"/>
  </p:normalViewPr>
  <p:slideViewPr>
    <p:cSldViewPr snapToGrid="0" snapToObjects="1">
      <p:cViewPr varScale="1">
        <p:scale>
          <a:sx n="109" d="100"/>
          <a:sy n="109" d="100"/>
        </p:scale>
        <p:origin x="-936" y="-84"/>
      </p:cViewPr>
      <p:guideLst>
        <p:guide orient="horz" pos="3936"/>
        <p:guide pos="204"/>
        <p:guide pos="5534"/>
      </p:guideLst>
    </p:cSldViewPr>
  </p:slideViewPr>
  <p:notesTextViewPr>
    <p:cViewPr>
      <p:scale>
        <a:sx n="100" d="100"/>
        <a:sy n="100" d="100"/>
      </p:scale>
      <p:origin x="0" y="0"/>
    </p:cViewPr>
  </p:notesTextViewPr>
  <p:notesViewPr>
    <p:cSldViewPr snapToGrid="0" snapToObjects="1">
      <p:cViewPr varScale="1">
        <p:scale>
          <a:sx n="76" d="100"/>
          <a:sy n="76" d="100"/>
        </p:scale>
        <p:origin x="-328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583090848131612"/>
          <c:y val="2.7148712918115488E-2"/>
          <c:w val="0.72792475771471576"/>
          <c:h val="0.68645844966933123"/>
        </c:manualLayout>
      </c:layout>
      <c:barChart>
        <c:barDir val="col"/>
        <c:grouping val="percentStacked"/>
        <c:varyColors val="0"/>
        <c:ser>
          <c:idx val="0"/>
          <c:order val="0"/>
          <c:tx>
            <c:strRef>
              <c:f>Sheet1!$B$1</c:f>
              <c:strCache>
                <c:ptCount val="1"/>
                <c:pt idx="0">
                  <c:v>London Plus (UK)</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All visits</c:v>
                </c:pt>
                <c:pt idx="1">
                  <c:v>Holiday visits</c:v>
                </c:pt>
                <c:pt idx="2">
                  <c:v>VFR</c:v>
                </c:pt>
                <c:pt idx="3">
                  <c:v>Business visits</c:v>
                </c:pt>
                <c:pt idx="4">
                  <c:v>Other visits</c:v>
                </c:pt>
              </c:strCache>
            </c:strRef>
          </c:cat>
          <c:val>
            <c:numRef>
              <c:f>Sheet1!$B$2:$B$6</c:f>
              <c:numCache>
                <c:formatCode>0%</c:formatCode>
                <c:ptCount val="5"/>
                <c:pt idx="0">
                  <c:v>0.06</c:v>
                </c:pt>
                <c:pt idx="1">
                  <c:v>7.0000000000000007E-2</c:v>
                </c:pt>
                <c:pt idx="2">
                  <c:v>0.06</c:v>
                </c:pt>
                <c:pt idx="3">
                  <c:v>0.05</c:v>
                </c:pt>
                <c:pt idx="4">
                  <c:v>0.04</c:v>
                </c:pt>
              </c:numCache>
            </c:numRef>
          </c:val>
        </c:ser>
        <c:ser>
          <c:idx val="1"/>
          <c:order val="1"/>
          <c:tx>
            <c:strRef>
              <c:f>Sheet1!$C$1</c:f>
              <c:strCache>
                <c:ptCount val="1"/>
                <c:pt idx="0">
                  <c:v>Multi-destination non- London (UK)</c:v>
                </c:pt>
              </c:strCache>
            </c:strRef>
          </c:tx>
          <c:spPr>
            <a:solidFill>
              <a:schemeClr val="accent6">
                <a:lumMod val="75000"/>
              </a:schemeClr>
            </a:solidFill>
          </c:spPr>
          <c:invertIfNegative val="0"/>
          <c:dLbls>
            <c:showLegendKey val="0"/>
            <c:showVal val="1"/>
            <c:showCatName val="0"/>
            <c:showSerName val="0"/>
            <c:showPercent val="0"/>
            <c:showBubbleSize val="0"/>
            <c:showLeaderLines val="0"/>
          </c:dLbls>
          <c:cat>
            <c:strRef>
              <c:f>Sheet1!$A$2:$A$6</c:f>
              <c:strCache>
                <c:ptCount val="5"/>
                <c:pt idx="0">
                  <c:v>All visits</c:v>
                </c:pt>
                <c:pt idx="1">
                  <c:v>Holiday visits</c:v>
                </c:pt>
                <c:pt idx="2">
                  <c:v>VFR</c:v>
                </c:pt>
                <c:pt idx="3">
                  <c:v>Business visits</c:v>
                </c:pt>
                <c:pt idx="4">
                  <c:v>Other visits</c:v>
                </c:pt>
              </c:strCache>
            </c:strRef>
          </c:cat>
          <c:val>
            <c:numRef>
              <c:f>Sheet1!$C$2:$C$6</c:f>
              <c:numCache>
                <c:formatCode>0%</c:formatCode>
                <c:ptCount val="5"/>
                <c:pt idx="0">
                  <c:v>7.0000000000000007E-2</c:v>
                </c:pt>
                <c:pt idx="1">
                  <c:v>0.08</c:v>
                </c:pt>
                <c:pt idx="2">
                  <c:v>0.08</c:v>
                </c:pt>
                <c:pt idx="3">
                  <c:v>0.08</c:v>
                </c:pt>
                <c:pt idx="4">
                  <c:v>0.03</c:v>
                </c:pt>
              </c:numCache>
            </c:numRef>
          </c:val>
        </c:ser>
        <c:ser>
          <c:idx val="2"/>
          <c:order val="2"/>
          <c:tx>
            <c:strRef>
              <c:f>Sheet1!$D$1</c:f>
              <c:strCache>
                <c:ptCount val="1"/>
                <c:pt idx="0">
                  <c:v>London only</c:v>
                </c:pt>
              </c:strCache>
            </c:strRef>
          </c:tx>
          <c:invertIfNegative val="0"/>
          <c:dLbls>
            <c:showLegendKey val="0"/>
            <c:showVal val="1"/>
            <c:showCatName val="0"/>
            <c:showSerName val="0"/>
            <c:showPercent val="0"/>
            <c:showBubbleSize val="0"/>
            <c:showLeaderLines val="0"/>
          </c:dLbls>
          <c:cat>
            <c:strRef>
              <c:f>Sheet1!$A$2:$A$6</c:f>
              <c:strCache>
                <c:ptCount val="5"/>
                <c:pt idx="0">
                  <c:v>All visits</c:v>
                </c:pt>
                <c:pt idx="1">
                  <c:v>Holiday visits</c:v>
                </c:pt>
                <c:pt idx="2">
                  <c:v>VFR</c:v>
                </c:pt>
                <c:pt idx="3">
                  <c:v>Business visits</c:v>
                </c:pt>
                <c:pt idx="4">
                  <c:v>Other visits</c:v>
                </c:pt>
              </c:strCache>
            </c:strRef>
          </c:cat>
          <c:val>
            <c:numRef>
              <c:f>Sheet1!$D$2:$D$6</c:f>
              <c:numCache>
                <c:formatCode>0%</c:formatCode>
                <c:ptCount val="5"/>
                <c:pt idx="0">
                  <c:v>0.43</c:v>
                </c:pt>
                <c:pt idx="1">
                  <c:v>0.53</c:v>
                </c:pt>
                <c:pt idx="2">
                  <c:v>0.32</c:v>
                </c:pt>
                <c:pt idx="3">
                  <c:v>0.39</c:v>
                </c:pt>
                <c:pt idx="4">
                  <c:v>0.42</c:v>
                </c:pt>
              </c:numCache>
            </c:numRef>
          </c:val>
        </c:ser>
        <c:ser>
          <c:idx val="3"/>
          <c:order val="3"/>
          <c:tx>
            <c:strRef>
              <c:f>Sheet1!$E$1</c:f>
              <c:strCache>
                <c:ptCount val="1"/>
                <c:pt idx="0">
                  <c:v>Other single destination (UK)</c:v>
                </c:pt>
              </c:strCache>
            </c:strRef>
          </c:tx>
          <c:spPr>
            <a:solidFill>
              <a:schemeClr val="bg2">
                <a:lumMod val="40000"/>
                <a:lumOff val="60000"/>
              </a:schemeClr>
            </a:solidFill>
          </c:spPr>
          <c:invertIfNegative val="0"/>
          <c:dLbls>
            <c:showLegendKey val="0"/>
            <c:showVal val="1"/>
            <c:showCatName val="0"/>
            <c:showSerName val="0"/>
            <c:showPercent val="0"/>
            <c:showBubbleSize val="0"/>
            <c:showLeaderLines val="0"/>
          </c:dLbls>
          <c:cat>
            <c:strRef>
              <c:f>Sheet1!$A$2:$A$6</c:f>
              <c:strCache>
                <c:ptCount val="5"/>
                <c:pt idx="0">
                  <c:v>All visits</c:v>
                </c:pt>
                <c:pt idx="1">
                  <c:v>Holiday visits</c:v>
                </c:pt>
                <c:pt idx="2">
                  <c:v>VFR</c:v>
                </c:pt>
                <c:pt idx="3">
                  <c:v>Business visits</c:v>
                </c:pt>
                <c:pt idx="4">
                  <c:v>Other visits</c:v>
                </c:pt>
              </c:strCache>
            </c:strRef>
          </c:cat>
          <c:val>
            <c:numRef>
              <c:f>Sheet1!$E$2:$E$6</c:f>
              <c:numCache>
                <c:formatCode>0%</c:formatCode>
                <c:ptCount val="5"/>
                <c:pt idx="0">
                  <c:v>0.44</c:v>
                </c:pt>
                <c:pt idx="1">
                  <c:v>0.32</c:v>
                </c:pt>
                <c:pt idx="2">
                  <c:v>0.54</c:v>
                </c:pt>
                <c:pt idx="3">
                  <c:v>0.49</c:v>
                </c:pt>
                <c:pt idx="4">
                  <c:v>0.5</c:v>
                </c:pt>
              </c:numCache>
            </c:numRef>
          </c:val>
        </c:ser>
        <c:dLbls>
          <c:showLegendKey val="0"/>
          <c:showVal val="0"/>
          <c:showCatName val="0"/>
          <c:showSerName val="0"/>
          <c:showPercent val="0"/>
          <c:showBubbleSize val="0"/>
        </c:dLbls>
        <c:gapWidth val="150"/>
        <c:overlap val="100"/>
        <c:axId val="32574080"/>
        <c:axId val="32588160"/>
      </c:barChart>
      <c:catAx>
        <c:axId val="32574080"/>
        <c:scaling>
          <c:orientation val="minMax"/>
        </c:scaling>
        <c:delete val="0"/>
        <c:axPos val="b"/>
        <c:majorTickMark val="out"/>
        <c:minorTickMark val="none"/>
        <c:tickLblPos val="nextTo"/>
        <c:spPr>
          <a:ln>
            <a:noFill/>
          </a:ln>
        </c:spPr>
        <c:crossAx val="32588160"/>
        <c:crosses val="autoZero"/>
        <c:auto val="1"/>
        <c:lblAlgn val="ctr"/>
        <c:lblOffset val="100"/>
        <c:noMultiLvlLbl val="0"/>
      </c:catAx>
      <c:valAx>
        <c:axId val="32588160"/>
        <c:scaling>
          <c:orientation val="minMax"/>
        </c:scaling>
        <c:delete val="1"/>
        <c:axPos val="l"/>
        <c:numFmt formatCode="0%" sourceLinked="1"/>
        <c:majorTickMark val="out"/>
        <c:minorTickMark val="none"/>
        <c:tickLblPos val="nextTo"/>
        <c:crossAx val="32574080"/>
        <c:crosses val="autoZero"/>
        <c:crossBetween val="between"/>
      </c:valAx>
    </c:plotArea>
    <c:legend>
      <c:legendPos val="l"/>
      <c:layout>
        <c:manualLayout>
          <c:xMode val="edge"/>
          <c:yMode val="edge"/>
          <c:x val="5.8050314344877682E-3"/>
          <c:y val="0.26608088227613874"/>
          <c:w val="0.24018773123375184"/>
          <c:h val="0.34635412691155948"/>
        </c:manualLayout>
      </c:layout>
      <c:overlay val="0"/>
    </c:legend>
    <c:plotVisOnly val="1"/>
    <c:dispBlanksAs val="gap"/>
    <c:showDLblsOverMax val="0"/>
  </c:chart>
  <c:spPr>
    <a:ln>
      <a:solidFill>
        <a:schemeClr val="accent2"/>
      </a:solidFill>
    </a:ln>
  </c:spPr>
  <c:txPr>
    <a:bodyPr/>
    <a:lstStyle/>
    <a:p>
      <a:pPr>
        <a:defRPr sz="10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652840978569385E-2"/>
          <c:y val="1.0116654717448016E-3"/>
          <c:w val="0.93134715902143062"/>
          <c:h val="0.9989883345282552"/>
        </c:manualLayout>
      </c:layout>
      <c:barChart>
        <c:barDir val="bar"/>
        <c:grouping val="clustered"/>
        <c:varyColors val="0"/>
        <c:ser>
          <c:idx val="0"/>
          <c:order val="0"/>
          <c:tx>
            <c:strRef>
              <c:f>Sheet1!$B$1</c:f>
              <c:strCache>
                <c:ptCount val="1"/>
                <c:pt idx="0">
                  <c:v>Multi-destination (ENG)</c:v>
                </c:pt>
              </c:strCache>
            </c:strRef>
          </c:tx>
          <c:spPr>
            <a:solidFill>
              <a:schemeClr val="tx1"/>
            </a:solidFill>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 </c:v>
                </c:pt>
              </c:strCache>
            </c:strRef>
          </c:cat>
          <c:val>
            <c:numRef>
              <c:f>Sheet1!$B$2</c:f>
              <c:numCache>
                <c:formatCode>0%</c:formatCode>
                <c:ptCount val="1"/>
                <c:pt idx="0">
                  <c:v>0.42</c:v>
                </c:pt>
              </c:numCache>
            </c:numRef>
          </c:val>
        </c:ser>
        <c:dLbls>
          <c:showLegendKey val="0"/>
          <c:showVal val="0"/>
          <c:showCatName val="0"/>
          <c:showSerName val="0"/>
          <c:showPercent val="0"/>
          <c:showBubbleSize val="0"/>
        </c:dLbls>
        <c:gapWidth val="150"/>
        <c:axId val="81940864"/>
        <c:axId val="81965824"/>
      </c:barChart>
      <c:catAx>
        <c:axId val="81940864"/>
        <c:scaling>
          <c:orientation val="maxMin"/>
        </c:scaling>
        <c:delete val="0"/>
        <c:axPos val="l"/>
        <c:numFmt formatCode="General" sourceLinked="0"/>
        <c:majorTickMark val="out"/>
        <c:minorTickMark val="none"/>
        <c:tickLblPos val="nextTo"/>
        <c:crossAx val="81965824"/>
        <c:crosses val="autoZero"/>
        <c:auto val="1"/>
        <c:lblAlgn val="ctr"/>
        <c:lblOffset val="100"/>
        <c:noMultiLvlLbl val="0"/>
      </c:catAx>
      <c:valAx>
        <c:axId val="81965824"/>
        <c:scaling>
          <c:orientation val="minMax"/>
          <c:max val="0.8"/>
          <c:min val="0"/>
        </c:scaling>
        <c:delete val="1"/>
        <c:axPos val="t"/>
        <c:majorGridlines>
          <c:spPr>
            <a:ln>
              <a:noFill/>
            </a:ln>
          </c:spPr>
        </c:majorGridlines>
        <c:numFmt formatCode="0%" sourceLinked="1"/>
        <c:majorTickMark val="out"/>
        <c:minorTickMark val="none"/>
        <c:tickLblPos val="nextTo"/>
        <c:crossAx val="81940864"/>
        <c:crosses val="autoZero"/>
        <c:crossBetween val="between"/>
        <c:majorUnit val="0.2"/>
      </c:valAx>
    </c:plotArea>
    <c:plotVisOnly val="1"/>
    <c:dispBlanksAs val="gap"/>
    <c:showDLblsOverMax val="0"/>
  </c:chart>
  <c:spPr>
    <a:ln>
      <a:noFill/>
    </a:ln>
  </c:spPr>
  <c:txPr>
    <a:bodyPr/>
    <a:lstStyle/>
    <a:p>
      <a:pPr>
        <a:defRPr sz="11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652840978569385E-2"/>
          <c:y val="1.0116654717448016E-3"/>
          <c:w val="0.93134715902143062"/>
          <c:h val="0.9989883345282552"/>
        </c:manualLayout>
      </c:layout>
      <c:barChart>
        <c:barDir val="bar"/>
        <c:grouping val="clustered"/>
        <c:varyColors val="0"/>
        <c:ser>
          <c:idx val="0"/>
          <c:order val="0"/>
          <c:tx>
            <c:strRef>
              <c:f>Sheet1!$B$1</c:f>
              <c:strCache>
                <c:ptCount val="1"/>
                <c:pt idx="0">
                  <c:v>Multi-destination (ENG)</c:v>
                </c:pt>
              </c:strCache>
            </c:strRef>
          </c:tx>
          <c:spPr>
            <a:solidFill>
              <a:schemeClr val="accent6">
                <a:lumMod val="75000"/>
              </a:schemeClr>
            </a:solidFill>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 </c:v>
                </c:pt>
              </c:strCache>
            </c:strRef>
          </c:cat>
          <c:val>
            <c:numRef>
              <c:f>Sheet1!$B$2</c:f>
              <c:numCache>
                <c:formatCode>0%</c:formatCode>
                <c:ptCount val="1"/>
                <c:pt idx="0">
                  <c:v>0.11</c:v>
                </c:pt>
              </c:numCache>
            </c:numRef>
          </c:val>
        </c:ser>
        <c:dLbls>
          <c:showLegendKey val="0"/>
          <c:showVal val="0"/>
          <c:showCatName val="0"/>
          <c:showSerName val="0"/>
          <c:showPercent val="0"/>
          <c:showBubbleSize val="0"/>
        </c:dLbls>
        <c:gapWidth val="150"/>
        <c:axId val="142113024"/>
        <c:axId val="142385536"/>
      </c:barChart>
      <c:catAx>
        <c:axId val="142113024"/>
        <c:scaling>
          <c:orientation val="maxMin"/>
        </c:scaling>
        <c:delete val="0"/>
        <c:axPos val="l"/>
        <c:numFmt formatCode="General" sourceLinked="0"/>
        <c:majorTickMark val="out"/>
        <c:minorTickMark val="none"/>
        <c:tickLblPos val="nextTo"/>
        <c:crossAx val="142385536"/>
        <c:crosses val="autoZero"/>
        <c:auto val="1"/>
        <c:lblAlgn val="ctr"/>
        <c:lblOffset val="100"/>
        <c:noMultiLvlLbl val="0"/>
      </c:catAx>
      <c:valAx>
        <c:axId val="142385536"/>
        <c:scaling>
          <c:orientation val="minMax"/>
          <c:max val="0.8"/>
          <c:min val="0"/>
        </c:scaling>
        <c:delete val="1"/>
        <c:axPos val="t"/>
        <c:majorGridlines>
          <c:spPr>
            <a:ln>
              <a:noFill/>
            </a:ln>
          </c:spPr>
        </c:majorGridlines>
        <c:numFmt formatCode="0%" sourceLinked="1"/>
        <c:majorTickMark val="out"/>
        <c:minorTickMark val="none"/>
        <c:tickLblPos val="nextTo"/>
        <c:crossAx val="142113024"/>
        <c:crosses val="autoZero"/>
        <c:crossBetween val="between"/>
        <c:majorUnit val="0.2"/>
      </c:valAx>
    </c:plotArea>
    <c:plotVisOnly val="1"/>
    <c:dispBlanksAs val="gap"/>
    <c:showDLblsOverMax val="0"/>
  </c:chart>
  <c:spPr>
    <a:ln>
      <a:noFill/>
    </a:ln>
  </c:spPr>
  <c:txPr>
    <a:bodyPr/>
    <a:lstStyle/>
    <a:p>
      <a:pPr>
        <a:defRPr sz="11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924954198763239"/>
          <c:y val="1.0116654717448016E-3"/>
          <c:w val="0.62075045801236761"/>
          <c:h val="0.9989883345282552"/>
        </c:manualLayout>
      </c:layout>
      <c:barChart>
        <c:barDir val="bar"/>
        <c:grouping val="clustered"/>
        <c:varyColors val="0"/>
        <c:ser>
          <c:idx val="0"/>
          <c:order val="0"/>
          <c:tx>
            <c:strRef>
              <c:f>Sheet1!$B$1</c:f>
              <c:strCache>
                <c:ptCount val="1"/>
                <c:pt idx="0">
                  <c:v>Multi-destination (ENG)</c:v>
                </c:pt>
              </c:strCache>
            </c:strRef>
          </c:tx>
          <c:spPr>
            <a:solidFill>
              <a:schemeClr val="accent6">
                <a:lumMod val="75000"/>
              </a:schemeClr>
            </a:solidFill>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South East</c:v>
                </c:pt>
                <c:pt idx="1">
                  <c:v>South West</c:v>
                </c:pt>
                <c:pt idx="2">
                  <c:v>North West</c:v>
                </c:pt>
                <c:pt idx="3">
                  <c:v>East</c:v>
                </c:pt>
                <c:pt idx="4">
                  <c:v>Yorkshire</c:v>
                </c:pt>
                <c:pt idx="5">
                  <c:v>West Midlands</c:v>
                </c:pt>
                <c:pt idx="6">
                  <c:v>East Midlands</c:v>
                </c:pt>
                <c:pt idx="7">
                  <c:v>North East</c:v>
                </c:pt>
              </c:strCache>
            </c:strRef>
          </c:cat>
          <c:val>
            <c:numRef>
              <c:f>Sheet1!$B$2:$B$9</c:f>
              <c:numCache>
                <c:formatCode>0%</c:formatCode>
                <c:ptCount val="8"/>
                <c:pt idx="0">
                  <c:v>0.36</c:v>
                </c:pt>
                <c:pt idx="1">
                  <c:v>0.36</c:v>
                </c:pt>
                <c:pt idx="2">
                  <c:v>0.12</c:v>
                </c:pt>
                <c:pt idx="3">
                  <c:v>0.06</c:v>
                </c:pt>
                <c:pt idx="4">
                  <c:v>0.05</c:v>
                </c:pt>
                <c:pt idx="5">
                  <c:v>0.02</c:v>
                </c:pt>
                <c:pt idx="6">
                  <c:v>0.02</c:v>
                </c:pt>
                <c:pt idx="7">
                  <c:v>0.02</c:v>
                </c:pt>
              </c:numCache>
            </c:numRef>
          </c:val>
        </c:ser>
        <c:dLbls>
          <c:showLegendKey val="0"/>
          <c:showVal val="0"/>
          <c:showCatName val="0"/>
          <c:showSerName val="0"/>
          <c:showPercent val="0"/>
          <c:showBubbleSize val="0"/>
        </c:dLbls>
        <c:gapWidth val="150"/>
        <c:axId val="41495168"/>
        <c:axId val="41521536"/>
      </c:barChart>
      <c:catAx>
        <c:axId val="41495168"/>
        <c:scaling>
          <c:orientation val="maxMin"/>
        </c:scaling>
        <c:delete val="0"/>
        <c:axPos val="l"/>
        <c:numFmt formatCode="General" sourceLinked="0"/>
        <c:majorTickMark val="out"/>
        <c:minorTickMark val="none"/>
        <c:tickLblPos val="nextTo"/>
        <c:crossAx val="41521536"/>
        <c:crosses val="autoZero"/>
        <c:auto val="1"/>
        <c:lblAlgn val="ctr"/>
        <c:lblOffset val="100"/>
        <c:noMultiLvlLbl val="0"/>
      </c:catAx>
      <c:valAx>
        <c:axId val="41521536"/>
        <c:scaling>
          <c:orientation val="minMax"/>
          <c:max val="0.8"/>
          <c:min val="0"/>
        </c:scaling>
        <c:delete val="1"/>
        <c:axPos val="t"/>
        <c:majorGridlines>
          <c:spPr>
            <a:ln>
              <a:noFill/>
            </a:ln>
          </c:spPr>
        </c:majorGridlines>
        <c:numFmt formatCode="0%" sourceLinked="1"/>
        <c:majorTickMark val="out"/>
        <c:minorTickMark val="none"/>
        <c:tickLblPos val="nextTo"/>
        <c:crossAx val="41495168"/>
        <c:crosses val="autoZero"/>
        <c:crossBetween val="between"/>
        <c:majorUnit val="0.2"/>
      </c:valAx>
    </c:plotArea>
    <c:plotVisOnly val="1"/>
    <c:dispBlanksAs val="gap"/>
    <c:showDLblsOverMax val="0"/>
  </c:chart>
  <c:spPr>
    <a:ln>
      <a:noFill/>
    </a:ln>
  </c:spPr>
  <c:txPr>
    <a:bodyPr/>
    <a:lstStyle/>
    <a:p>
      <a:pPr>
        <a:defRPr sz="11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291443362794883E-2"/>
          <c:y val="8.1130431240944323E-2"/>
          <c:w val="0.91445653598246746"/>
          <c:h val="0.66402774098041084"/>
        </c:manualLayout>
      </c:layout>
      <c:barChart>
        <c:barDir val="col"/>
        <c:grouping val="percentStacked"/>
        <c:varyColors val="0"/>
        <c:ser>
          <c:idx val="0"/>
          <c:order val="0"/>
          <c:tx>
            <c:strRef>
              <c:f>Sheet1!$B$1</c:f>
              <c:strCache>
                <c:ptCount val="1"/>
                <c:pt idx="0">
                  <c:v>London airport</c:v>
                </c:pt>
              </c:strCache>
            </c:strRef>
          </c:tx>
          <c:spPr>
            <a:solidFill>
              <a:schemeClr val="accent2">
                <a:lumMod val="75000"/>
              </a:schemeClr>
            </a:solidFill>
          </c:spPr>
          <c:invertIfNegative val="0"/>
          <c:dLbls>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Sheet1!$B$2:$B$6</c:f>
              <c:numCache>
                <c:formatCode>0%</c:formatCode>
                <c:ptCount val="5"/>
                <c:pt idx="0">
                  <c:v>0.46</c:v>
                </c:pt>
                <c:pt idx="1">
                  <c:v>0.65</c:v>
                </c:pt>
                <c:pt idx="2">
                  <c:v>0.25</c:v>
                </c:pt>
                <c:pt idx="3">
                  <c:v>0.76</c:v>
                </c:pt>
                <c:pt idx="4">
                  <c:v>0.44</c:v>
                </c:pt>
              </c:numCache>
            </c:numRef>
          </c:val>
        </c:ser>
        <c:ser>
          <c:idx val="1"/>
          <c:order val="1"/>
          <c:tx>
            <c:strRef>
              <c:f>Sheet1!$C$1</c:f>
              <c:strCache>
                <c:ptCount val="1"/>
                <c:pt idx="0">
                  <c:v>Regional airport</c:v>
                </c:pt>
              </c:strCache>
            </c:strRef>
          </c:tx>
          <c:spPr>
            <a:solidFill>
              <a:schemeClr val="accent2">
                <a:lumMod val="60000"/>
                <a:lumOff val="40000"/>
              </a:schemeClr>
            </a:solidFill>
          </c:spPr>
          <c:invertIfNegative val="0"/>
          <c:dLbls>
            <c:spPr>
              <a:noFill/>
              <a:ln>
                <a:noFill/>
              </a:ln>
              <a:effectLst/>
            </c:spPr>
            <c:txPr>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Sheet1!$C$2:$C$6</c:f>
              <c:numCache>
                <c:formatCode>0%</c:formatCode>
                <c:ptCount val="5"/>
                <c:pt idx="0">
                  <c:v>0.18</c:v>
                </c:pt>
                <c:pt idx="1">
                  <c:v>0.1</c:v>
                </c:pt>
                <c:pt idx="2">
                  <c:v>0.27</c:v>
                </c:pt>
                <c:pt idx="3">
                  <c:v>5.0000000000000001E-3</c:v>
                </c:pt>
                <c:pt idx="4">
                  <c:v>0.28000000000000003</c:v>
                </c:pt>
              </c:numCache>
            </c:numRef>
          </c:val>
        </c:ser>
        <c:ser>
          <c:idx val="2"/>
          <c:order val="2"/>
          <c:tx>
            <c:strRef>
              <c:f>Sheet1!$D$1</c:f>
              <c:strCache>
                <c:ptCount val="1"/>
                <c:pt idx="0">
                  <c:v>Seaport</c:v>
                </c:pt>
              </c:strCache>
            </c:strRef>
          </c:tx>
          <c:spPr>
            <a:solidFill>
              <a:schemeClr val="accent6">
                <a:lumMod val="50000"/>
              </a:schemeClr>
            </a:solidFill>
          </c:spPr>
          <c:invertIfNegative val="0"/>
          <c:dLbls>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Sheet1!$D$2:$D$6</c:f>
              <c:numCache>
                <c:formatCode>0%</c:formatCode>
                <c:ptCount val="5"/>
                <c:pt idx="0">
                  <c:v>0.23</c:v>
                </c:pt>
                <c:pt idx="1">
                  <c:v>0.12</c:v>
                </c:pt>
                <c:pt idx="2">
                  <c:v>0.36</c:v>
                </c:pt>
                <c:pt idx="3">
                  <c:v>0.06</c:v>
                </c:pt>
                <c:pt idx="4">
                  <c:v>0.16</c:v>
                </c:pt>
              </c:numCache>
            </c:numRef>
          </c:val>
        </c:ser>
        <c:ser>
          <c:idx val="3"/>
          <c:order val="3"/>
          <c:tx>
            <c:strRef>
              <c:f>Sheet1!$E$1</c:f>
              <c:strCache>
                <c:ptCount val="1"/>
                <c:pt idx="0">
                  <c:v>Rail</c:v>
                </c:pt>
              </c:strCache>
            </c:strRef>
          </c:tx>
          <c:spPr>
            <a:solidFill>
              <a:schemeClr val="bg2">
                <a:lumMod val="60000"/>
                <a:lumOff val="40000"/>
              </a:schemeClr>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Sheet1!$E$2:$E$6</c:f>
              <c:numCache>
                <c:formatCode>0%</c:formatCode>
                <c:ptCount val="5"/>
                <c:pt idx="0">
                  <c:v>0.09</c:v>
                </c:pt>
                <c:pt idx="1">
                  <c:v>0.08</c:v>
                </c:pt>
                <c:pt idx="2">
                  <c:v>0.09</c:v>
                </c:pt>
                <c:pt idx="3">
                  <c:v>0.17</c:v>
                </c:pt>
                <c:pt idx="4">
                  <c:v>0.1</c:v>
                </c:pt>
              </c:numCache>
            </c:numRef>
          </c:val>
        </c:ser>
        <c:ser>
          <c:idx val="4"/>
          <c:order val="4"/>
          <c:tx>
            <c:strRef>
              <c:f>Sheet1!$F$1</c:f>
              <c:strCache>
                <c:ptCount val="1"/>
                <c:pt idx="0">
                  <c:v>Non-England gateway</c:v>
                </c:pt>
              </c:strCache>
            </c:strRef>
          </c:tx>
          <c:spPr>
            <a:solidFill>
              <a:schemeClr val="bg1">
                <a:lumMod val="50000"/>
              </a:schemeClr>
            </a:solidFill>
          </c:spPr>
          <c:invertIfNegative val="0"/>
          <c:dLbls>
            <c:txPr>
              <a:bodyPr/>
              <a:lstStyle/>
              <a:p>
                <a:pPr>
                  <a:defRPr sz="800">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Sheet1!$F$2:$F$6</c:f>
              <c:numCache>
                <c:formatCode>0%</c:formatCode>
                <c:ptCount val="5"/>
                <c:pt idx="0">
                  <c:v>0.03</c:v>
                </c:pt>
                <c:pt idx="1">
                  <c:v>0.05</c:v>
                </c:pt>
                <c:pt idx="2">
                  <c:v>0.03</c:v>
                </c:pt>
                <c:pt idx="3">
                  <c:v>0.01</c:v>
                </c:pt>
                <c:pt idx="4">
                  <c:v>0.02</c:v>
                </c:pt>
              </c:numCache>
            </c:numRef>
          </c:val>
        </c:ser>
        <c:dLbls>
          <c:showLegendKey val="0"/>
          <c:showVal val="0"/>
          <c:showCatName val="0"/>
          <c:showSerName val="0"/>
          <c:showPercent val="0"/>
          <c:showBubbleSize val="0"/>
        </c:dLbls>
        <c:gapWidth val="55"/>
        <c:overlap val="100"/>
        <c:axId val="45325696"/>
        <c:axId val="45343872"/>
      </c:barChart>
      <c:catAx>
        <c:axId val="45325696"/>
        <c:scaling>
          <c:orientation val="minMax"/>
        </c:scaling>
        <c:delete val="0"/>
        <c:axPos val="b"/>
        <c:numFmt formatCode="General" sourceLinked="0"/>
        <c:majorTickMark val="none"/>
        <c:minorTickMark val="none"/>
        <c:tickLblPos val="nextTo"/>
        <c:txPr>
          <a:bodyPr/>
          <a:lstStyle/>
          <a:p>
            <a:pPr>
              <a:defRPr sz="800"/>
            </a:pPr>
            <a:endParaRPr lang="en-US"/>
          </a:p>
        </c:txPr>
        <c:crossAx val="45343872"/>
        <c:crosses val="autoZero"/>
        <c:auto val="1"/>
        <c:lblAlgn val="ctr"/>
        <c:lblOffset val="100"/>
        <c:noMultiLvlLbl val="0"/>
      </c:catAx>
      <c:valAx>
        <c:axId val="45343872"/>
        <c:scaling>
          <c:orientation val="minMax"/>
        </c:scaling>
        <c:delete val="0"/>
        <c:axPos val="l"/>
        <c:majorGridlines>
          <c:spPr>
            <a:ln>
              <a:noFill/>
            </a:ln>
          </c:spPr>
        </c:majorGridlines>
        <c:numFmt formatCode="0%" sourceLinked="1"/>
        <c:majorTickMark val="none"/>
        <c:minorTickMark val="none"/>
        <c:tickLblPos val="nextTo"/>
        <c:txPr>
          <a:bodyPr/>
          <a:lstStyle/>
          <a:p>
            <a:pPr>
              <a:defRPr sz="800"/>
            </a:pPr>
            <a:endParaRPr lang="en-US"/>
          </a:p>
        </c:txPr>
        <c:crossAx val="45325696"/>
        <c:crosses val="autoZero"/>
        <c:crossBetween val="between"/>
      </c:valAx>
    </c:plotArea>
    <c:legend>
      <c:legendPos val="b"/>
      <c:layout>
        <c:manualLayout>
          <c:xMode val="edge"/>
          <c:yMode val="edge"/>
          <c:x val="0.27934831316817105"/>
          <c:y val="0.9192365342808303"/>
          <c:w val="0.46978781771085498"/>
          <c:h val="8.0238422741861534E-2"/>
        </c:manualLayout>
      </c:layout>
      <c:overlay val="0"/>
      <c:txPr>
        <a:bodyPr/>
        <a:lstStyle/>
        <a:p>
          <a:pPr>
            <a:defRPr sz="800"/>
          </a:pPr>
          <a:endParaRPr lang="en-US"/>
        </a:p>
      </c:txPr>
    </c:legend>
    <c:plotVisOnly val="1"/>
    <c:dispBlanksAs val="gap"/>
    <c:showDLblsOverMax val="0"/>
  </c:chart>
  <c:spPr>
    <a:ln>
      <a:solidFill>
        <a:schemeClr val="accent2"/>
      </a:solidFill>
    </a:ln>
  </c:spPr>
  <c:txPr>
    <a:bodyPr/>
    <a:lstStyle/>
    <a:p>
      <a:pPr>
        <a:defRPr sz="14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13702849806864E-2"/>
          <c:y val="8.1130431240944309E-2"/>
          <c:w val="0.91445653598246746"/>
          <c:h val="0.66529784733248198"/>
        </c:manualLayout>
      </c:layout>
      <c:barChart>
        <c:barDir val="col"/>
        <c:grouping val="percentStacked"/>
        <c:varyColors val="0"/>
        <c:ser>
          <c:idx val="0"/>
          <c:order val="0"/>
          <c:tx>
            <c:strRef>
              <c:f>Sheet1!$B$1</c:f>
              <c:strCache>
                <c:ptCount val="1"/>
                <c:pt idx="0">
                  <c:v>Europe</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Sheet1!$B$2:$B$6</c:f>
              <c:numCache>
                <c:formatCode>0%</c:formatCode>
                <c:ptCount val="5"/>
                <c:pt idx="0">
                  <c:v>0.55000000000000004</c:v>
                </c:pt>
                <c:pt idx="1">
                  <c:v>0.41</c:v>
                </c:pt>
                <c:pt idx="2">
                  <c:v>0.79</c:v>
                </c:pt>
                <c:pt idx="3">
                  <c:v>0.69</c:v>
                </c:pt>
                <c:pt idx="4">
                  <c:v>0.8</c:v>
                </c:pt>
              </c:numCache>
            </c:numRef>
          </c:val>
        </c:ser>
        <c:ser>
          <c:idx val="1"/>
          <c:order val="1"/>
          <c:tx>
            <c:strRef>
              <c:f>Sheet1!$C$1</c:f>
              <c:strCache>
                <c:ptCount val="1"/>
                <c:pt idx="0">
                  <c:v>North America</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Sheet1!$C$2:$C$6</c:f>
              <c:numCache>
                <c:formatCode>0%</c:formatCode>
                <c:ptCount val="5"/>
                <c:pt idx="0">
                  <c:v>0.18</c:v>
                </c:pt>
                <c:pt idx="1">
                  <c:v>0.24</c:v>
                </c:pt>
                <c:pt idx="2">
                  <c:v>0.09</c:v>
                </c:pt>
                <c:pt idx="3">
                  <c:v>0.11</c:v>
                </c:pt>
                <c:pt idx="4">
                  <c:v>7.0000000000000007E-2</c:v>
                </c:pt>
              </c:numCache>
            </c:numRef>
          </c:val>
        </c:ser>
        <c:ser>
          <c:idx val="2"/>
          <c:order val="2"/>
          <c:tx>
            <c:strRef>
              <c:f>Sheet1!$D$1</c:f>
              <c:strCache>
                <c:ptCount val="1"/>
                <c:pt idx="0">
                  <c:v>Rest of the World</c:v>
                </c:pt>
              </c:strCache>
            </c:strRef>
          </c:tx>
          <c:spPr>
            <a:solidFill>
              <a:schemeClr val="accent6">
                <a:lumMod val="9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Sheet1!$D$2:$D$6</c:f>
              <c:numCache>
                <c:formatCode>0%</c:formatCode>
                <c:ptCount val="5"/>
                <c:pt idx="0">
                  <c:v>0.27</c:v>
                </c:pt>
                <c:pt idx="1">
                  <c:v>0.36</c:v>
                </c:pt>
                <c:pt idx="2">
                  <c:v>0.12</c:v>
                </c:pt>
                <c:pt idx="3">
                  <c:v>0.2</c:v>
                </c:pt>
                <c:pt idx="4">
                  <c:v>0.13</c:v>
                </c:pt>
              </c:numCache>
            </c:numRef>
          </c:val>
        </c:ser>
        <c:dLbls>
          <c:showLegendKey val="0"/>
          <c:showVal val="0"/>
          <c:showCatName val="0"/>
          <c:showSerName val="0"/>
          <c:showPercent val="0"/>
          <c:showBubbleSize val="0"/>
        </c:dLbls>
        <c:gapWidth val="55"/>
        <c:overlap val="100"/>
        <c:axId val="94008448"/>
        <c:axId val="94009984"/>
      </c:barChart>
      <c:catAx>
        <c:axId val="94008448"/>
        <c:scaling>
          <c:orientation val="minMax"/>
        </c:scaling>
        <c:delete val="0"/>
        <c:axPos val="b"/>
        <c:numFmt formatCode="General" sourceLinked="0"/>
        <c:majorTickMark val="none"/>
        <c:minorTickMark val="none"/>
        <c:tickLblPos val="nextTo"/>
        <c:txPr>
          <a:bodyPr/>
          <a:lstStyle/>
          <a:p>
            <a:pPr>
              <a:defRPr sz="900"/>
            </a:pPr>
            <a:endParaRPr lang="en-US"/>
          </a:p>
        </c:txPr>
        <c:crossAx val="94009984"/>
        <c:crosses val="autoZero"/>
        <c:auto val="1"/>
        <c:lblAlgn val="ctr"/>
        <c:lblOffset val="100"/>
        <c:noMultiLvlLbl val="0"/>
      </c:catAx>
      <c:valAx>
        <c:axId val="94009984"/>
        <c:scaling>
          <c:orientation val="minMax"/>
        </c:scaling>
        <c:delete val="0"/>
        <c:axPos val="l"/>
        <c:majorGridlines>
          <c:spPr>
            <a:ln>
              <a:noFill/>
            </a:ln>
          </c:spPr>
        </c:majorGridlines>
        <c:numFmt formatCode="0%" sourceLinked="1"/>
        <c:majorTickMark val="none"/>
        <c:minorTickMark val="none"/>
        <c:tickLblPos val="nextTo"/>
        <c:crossAx val="94008448"/>
        <c:crosses val="autoZero"/>
        <c:crossBetween val="between"/>
      </c:valAx>
    </c:plotArea>
    <c:legend>
      <c:legendPos val="b"/>
      <c:layout>
        <c:manualLayout>
          <c:xMode val="edge"/>
          <c:yMode val="edge"/>
          <c:x val="0.30591981922503758"/>
          <c:y val="0.92135328766496272"/>
          <c:w val="0.3496056732160695"/>
          <c:h val="7.5642078766931325E-2"/>
        </c:manualLayout>
      </c:layout>
      <c:overlay val="0"/>
    </c:legend>
    <c:plotVisOnly val="1"/>
    <c:dispBlanksAs val="gap"/>
    <c:showDLblsOverMax val="0"/>
  </c:chart>
  <c:spPr>
    <a:ln>
      <a:solidFill>
        <a:schemeClr val="accent2"/>
      </a:solidFill>
    </a:ln>
  </c:spPr>
  <c:txPr>
    <a:bodyPr/>
    <a:lstStyle/>
    <a:p>
      <a:pPr>
        <a:defRPr sz="1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13702849806864E-2"/>
          <c:y val="8.1130431240944309E-2"/>
          <c:w val="0.91445653598246746"/>
          <c:h val="0.67746699172119507"/>
        </c:manualLayout>
      </c:layout>
      <c:barChart>
        <c:barDir val="col"/>
        <c:grouping val="percentStacked"/>
        <c:varyColors val="0"/>
        <c:ser>
          <c:idx val="0"/>
          <c:order val="0"/>
          <c:tx>
            <c:strRef>
              <c:f>Sheet1!$B$1</c:f>
              <c:strCache>
                <c:ptCount val="1"/>
                <c:pt idx="0">
                  <c:v>Europe</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Sheet1!$B$2:$B$6</c:f>
              <c:numCache>
                <c:formatCode>0%</c:formatCode>
                <c:ptCount val="5"/>
                <c:pt idx="0">
                  <c:v>0.45</c:v>
                </c:pt>
                <c:pt idx="1">
                  <c:v>0.32</c:v>
                </c:pt>
                <c:pt idx="2">
                  <c:v>0.7</c:v>
                </c:pt>
                <c:pt idx="3">
                  <c:v>0.59</c:v>
                </c:pt>
                <c:pt idx="4">
                  <c:v>0.71</c:v>
                </c:pt>
              </c:numCache>
            </c:numRef>
          </c:val>
        </c:ser>
        <c:ser>
          <c:idx val="1"/>
          <c:order val="1"/>
          <c:tx>
            <c:strRef>
              <c:f>Sheet1!$C$1</c:f>
              <c:strCache>
                <c:ptCount val="1"/>
                <c:pt idx="0">
                  <c:v>North America</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Sheet1!$C$2:$C$6</c:f>
              <c:numCache>
                <c:formatCode>0%</c:formatCode>
                <c:ptCount val="5"/>
                <c:pt idx="0">
                  <c:v>0.19</c:v>
                </c:pt>
                <c:pt idx="1">
                  <c:v>0.23</c:v>
                </c:pt>
                <c:pt idx="2">
                  <c:v>0.11</c:v>
                </c:pt>
                <c:pt idx="3">
                  <c:v>0.12</c:v>
                </c:pt>
                <c:pt idx="4">
                  <c:v>0.09</c:v>
                </c:pt>
              </c:numCache>
            </c:numRef>
          </c:val>
        </c:ser>
        <c:ser>
          <c:idx val="2"/>
          <c:order val="2"/>
          <c:tx>
            <c:strRef>
              <c:f>Sheet1!$D$1</c:f>
              <c:strCache>
                <c:ptCount val="1"/>
                <c:pt idx="0">
                  <c:v>Rest of the World</c:v>
                </c:pt>
              </c:strCache>
            </c:strRef>
          </c:tx>
          <c:spPr>
            <a:solidFill>
              <a:schemeClr val="accent6">
                <a:lumMod val="9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Sheet1!$D$2:$D$6</c:f>
              <c:numCache>
                <c:formatCode>0%</c:formatCode>
                <c:ptCount val="5"/>
                <c:pt idx="0">
                  <c:v>0.36</c:v>
                </c:pt>
                <c:pt idx="1">
                  <c:v>0.45</c:v>
                </c:pt>
                <c:pt idx="2">
                  <c:v>0.19</c:v>
                </c:pt>
                <c:pt idx="3">
                  <c:v>0.28000000000000003</c:v>
                </c:pt>
                <c:pt idx="4">
                  <c:v>0.2</c:v>
                </c:pt>
              </c:numCache>
            </c:numRef>
          </c:val>
        </c:ser>
        <c:dLbls>
          <c:showLegendKey val="0"/>
          <c:showVal val="0"/>
          <c:showCatName val="0"/>
          <c:showSerName val="0"/>
          <c:showPercent val="0"/>
          <c:showBubbleSize val="0"/>
        </c:dLbls>
        <c:gapWidth val="55"/>
        <c:overlap val="100"/>
        <c:axId val="102836864"/>
        <c:axId val="102842752"/>
      </c:barChart>
      <c:catAx>
        <c:axId val="102836864"/>
        <c:scaling>
          <c:orientation val="minMax"/>
        </c:scaling>
        <c:delete val="0"/>
        <c:axPos val="b"/>
        <c:numFmt formatCode="General" sourceLinked="0"/>
        <c:majorTickMark val="none"/>
        <c:minorTickMark val="none"/>
        <c:tickLblPos val="nextTo"/>
        <c:txPr>
          <a:bodyPr/>
          <a:lstStyle/>
          <a:p>
            <a:pPr>
              <a:defRPr sz="900"/>
            </a:pPr>
            <a:endParaRPr lang="en-US"/>
          </a:p>
        </c:txPr>
        <c:crossAx val="102842752"/>
        <c:crosses val="autoZero"/>
        <c:auto val="1"/>
        <c:lblAlgn val="ctr"/>
        <c:lblOffset val="100"/>
        <c:noMultiLvlLbl val="0"/>
      </c:catAx>
      <c:valAx>
        <c:axId val="102842752"/>
        <c:scaling>
          <c:orientation val="minMax"/>
        </c:scaling>
        <c:delete val="0"/>
        <c:axPos val="l"/>
        <c:majorGridlines>
          <c:spPr>
            <a:ln>
              <a:noFill/>
            </a:ln>
          </c:spPr>
        </c:majorGridlines>
        <c:numFmt formatCode="0%" sourceLinked="1"/>
        <c:majorTickMark val="none"/>
        <c:minorTickMark val="none"/>
        <c:tickLblPos val="nextTo"/>
        <c:crossAx val="102836864"/>
        <c:crosses val="autoZero"/>
        <c:crossBetween val="between"/>
      </c:valAx>
    </c:plotArea>
    <c:legend>
      <c:legendPos val="b"/>
      <c:layout>
        <c:manualLayout>
          <c:xMode val="edge"/>
          <c:yMode val="edge"/>
          <c:x val="0.30591981571021076"/>
          <c:y val="0.9243579212330687"/>
          <c:w val="0.3496056732160695"/>
          <c:h val="7.5642078766931325E-2"/>
        </c:manualLayout>
      </c:layout>
      <c:overlay val="0"/>
    </c:legend>
    <c:plotVisOnly val="1"/>
    <c:dispBlanksAs val="gap"/>
    <c:showDLblsOverMax val="0"/>
  </c:chart>
  <c:spPr>
    <a:ln>
      <a:solidFill>
        <a:schemeClr val="accent2"/>
      </a:solidFill>
    </a:ln>
  </c:spPr>
  <c:txPr>
    <a:bodyPr/>
    <a:lstStyle/>
    <a:p>
      <a:pPr>
        <a:defRPr sz="1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13702849806864E-2"/>
          <c:y val="8.1130431240944309E-2"/>
          <c:w val="0.91445653598246746"/>
          <c:h val="0.67746699172119507"/>
        </c:manualLayout>
      </c:layout>
      <c:barChart>
        <c:barDir val="col"/>
        <c:grouping val="percentStacked"/>
        <c:varyColors val="0"/>
        <c:ser>
          <c:idx val="0"/>
          <c:order val="0"/>
          <c:tx>
            <c:strRef>
              <c:f>Sheet1!$B$1</c:f>
              <c:strCache>
                <c:ptCount val="1"/>
                <c:pt idx="0">
                  <c:v>Europe</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Sheet1!$B$2:$B$6</c:f>
              <c:numCache>
                <c:formatCode>0%</c:formatCode>
                <c:ptCount val="5"/>
                <c:pt idx="0">
                  <c:v>0.36</c:v>
                </c:pt>
                <c:pt idx="1">
                  <c:v>0.25</c:v>
                </c:pt>
                <c:pt idx="2">
                  <c:v>0.67</c:v>
                </c:pt>
                <c:pt idx="3">
                  <c:v>0.5</c:v>
                </c:pt>
                <c:pt idx="4">
                  <c:v>0.66</c:v>
                </c:pt>
              </c:numCache>
            </c:numRef>
          </c:val>
        </c:ser>
        <c:ser>
          <c:idx val="1"/>
          <c:order val="1"/>
          <c:tx>
            <c:strRef>
              <c:f>Sheet1!$C$1</c:f>
              <c:strCache>
                <c:ptCount val="1"/>
                <c:pt idx="0">
                  <c:v>North America</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Sheet1!$C$2:$C$6</c:f>
              <c:numCache>
                <c:formatCode>0%</c:formatCode>
                <c:ptCount val="5"/>
                <c:pt idx="0">
                  <c:v>0.22</c:v>
                </c:pt>
                <c:pt idx="1">
                  <c:v>0.26</c:v>
                </c:pt>
                <c:pt idx="2">
                  <c:v>0.13</c:v>
                </c:pt>
                <c:pt idx="3">
                  <c:v>0.13</c:v>
                </c:pt>
                <c:pt idx="4">
                  <c:v>0.1</c:v>
                </c:pt>
              </c:numCache>
            </c:numRef>
          </c:val>
        </c:ser>
        <c:ser>
          <c:idx val="2"/>
          <c:order val="2"/>
          <c:tx>
            <c:strRef>
              <c:f>Sheet1!$D$1</c:f>
              <c:strCache>
                <c:ptCount val="1"/>
                <c:pt idx="0">
                  <c:v>Rest of the World</c:v>
                </c:pt>
              </c:strCache>
            </c:strRef>
          </c:tx>
          <c:spPr>
            <a:solidFill>
              <a:schemeClr val="accent6">
                <a:lumMod val="9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Sheet1!$D$2:$D$6</c:f>
              <c:numCache>
                <c:formatCode>0%</c:formatCode>
                <c:ptCount val="5"/>
                <c:pt idx="0">
                  <c:v>0.41</c:v>
                </c:pt>
                <c:pt idx="1">
                  <c:v>0.49</c:v>
                </c:pt>
                <c:pt idx="2">
                  <c:v>0.2</c:v>
                </c:pt>
                <c:pt idx="3">
                  <c:v>0.37</c:v>
                </c:pt>
                <c:pt idx="4">
                  <c:v>0.25</c:v>
                </c:pt>
              </c:numCache>
            </c:numRef>
          </c:val>
        </c:ser>
        <c:dLbls>
          <c:showLegendKey val="0"/>
          <c:showVal val="0"/>
          <c:showCatName val="0"/>
          <c:showSerName val="0"/>
          <c:showPercent val="0"/>
          <c:showBubbleSize val="0"/>
        </c:dLbls>
        <c:gapWidth val="55"/>
        <c:overlap val="100"/>
        <c:axId val="104178048"/>
        <c:axId val="104179584"/>
      </c:barChart>
      <c:catAx>
        <c:axId val="104178048"/>
        <c:scaling>
          <c:orientation val="minMax"/>
        </c:scaling>
        <c:delete val="0"/>
        <c:axPos val="b"/>
        <c:numFmt formatCode="General" sourceLinked="0"/>
        <c:majorTickMark val="none"/>
        <c:minorTickMark val="none"/>
        <c:tickLblPos val="nextTo"/>
        <c:txPr>
          <a:bodyPr/>
          <a:lstStyle/>
          <a:p>
            <a:pPr>
              <a:defRPr sz="900"/>
            </a:pPr>
            <a:endParaRPr lang="en-US"/>
          </a:p>
        </c:txPr>
        <c:crossAx val="104179584"/>
        <c:crosses val="autoZero"/>
        <c:auto val="1"/>
        <c:lblAlgn val="ctr"/>
        <c:lblOffset val="100"/>
        <c:noMultiLvlLbl val="0"/>
      </c:catAx>
      <c:valAx>
        <c:axId val="104179584"/>
        <c:scaling>
          <c:orientation val="minMax"/>
        </c:scaling>
        <c:delete val="0"/>
        <c:axPos val="l"/>
        <c:majorGridlines>
          <c:spPr>
            <a:ln>
              <a:noFill/>
            </a:ln>
          </c:spPr>
        </c:majorGridlines>
        <c:numFmt formatCode="0%" sourceLinked="1"/>
        <c:majorTickMark val="none"/>
        <c:minorTickMark val="none"/>
        <c:tickLblPos val="nextTo"/>
        <c:crossAx val="104178048"/>
        <c:crosses val="autoZero"/>
        <c:crossBetween val="between"/>
      </c:valAx>
    </c:plotArea>
    <c:legend>
      <c:legendPos val="b"/>
      <c:layout>
        <c:manualLayout>
          <c:xMode val="edge"/>
          <c:yMode val="edge"/>
          <c:x val="0.30591981571021076"/>
          <c:y val="0.9243579212330687"/>
          <c:w val="0.3496056732160695"/>
          <c:h val="7.5642078766931325E-2"/>
        </c:manualLayout>
      </c:layout>
      <c:overlay val="0"/>
    </c:legend>
    <c:plotVisOnly val="1"/>
    <c:dispBlanksAs val="gap"/>
    <c:showDLblsOverMax val="0"/>
  </c:chart>
  <c:spPr>
    <a:ln>
      <a:solidFill>
        <a:schemeClr val="accent2"/>
      </a:solidFill>
    </a:ln>
  </c:spPr>
  <c:txPr>
    <a:bodyPr/>
    <a:lstStyle/>
    <a:p>
      <a:pPr>
        <a:defRPr sz="1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13702849806864E-2"/>
          <c:y val="8.1130431240944309E-2"/>
          <c:w val="0.91445653598246746"/>
          <c:h val="0.65378496707593403"/>
        </c:manualLayout>
      </c:layout>
      <c:barChart>
        <c:barDir val="col"/>
        <c:grouping val="percentStacked"/>
        <c:varyColors val="0"/>
        <c:ser>
          <c:idx val="0"/>
          <c:order val="0"/>
          <c:tx>
            <c:strRef>
              <c:f>Sheet1!$B$1</c:f>
              <c:strCache>
                <c:ptCount val="1"/>
                <c:pt idx="0">
                  <c:v>January-March</c:v>
                </c:pt>
              </c:strCache>
            </c:strRef>
          </c:tx>
          <c:spPr>
            <a:solidFill>
              <a:schemeClr val="accent5">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Sheet1!$B$2:$B$6</c:f>
              <c:numCache>
                <c:formatCode>0%</c:formatCode>
                <c:ptCount val="5"/>
                <c:pt idx="0">
                  <c:v>0.08</c:v>
                </c:pt>
                <c:pt idx="1">
                  <c:v>0.09</c:v>
                </c:pt>
                <c:pt idx="2">
                  <c:v>7.0000000000000007E-2</c:v>
                </c:pt>
                <c:pt idx="3">
                  <c:v>0.19</c:v>
                </c:pt>
                <c:pt idx="4">
                  <c:v>0.14000000000000001</c:v>
                </c:pt>
              </c:numCache>
            </c:numRef>
          </c:val>
        </c:ser>
        <c:ser>
          <c:idx val="1"/>
          <c:order val="1"/>
          <c:tx>
            <c:strRef>
              <c:f>Sheet1!$C$1</c:f>
              <c:strCache>
                <c:ptCount val="1"/>
                <c:pt idx="0">
                  <c:v>April-June</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Sheet1!$C$2:$C$6</c:f>
              <c:numCache>
                <c:formatCode>0%</c:formatCode>
                <c:ptCount val="5"/>
                <c:pt idx="0">
                  <c:v>0.28999999999999998</c:v>
                </c:pt>
                <c:pt idx="1">
                  <c:v>0.28000000000000003</c:v>
                </c:pt>
                <c:pt idx="2">
                  <c:v>0.3</c:v>
                </c:pt>
                <c:pt idx="3">
                  <c:v>0.3</c:v>
                </c:pt>
                <c:pt idx="4">
                  <c:v>0.33</c:v>
                </c:pt>
              </c:numCache>
            </c:numRef>
          </c:val>
        </c:ser>
        <c:ser>
          <c:idx val="2"/>
          <c:order val="2"/>
          <c:tx>
            <c:strRef>
              <c:f>Sheet1!$D$1</c:f>
              <c:strCache>
                <c:ptCount val="1"/>
                <c:pt idx="0">
                  <c:v>July-September</c:v>
                </c:pt>
              </c:strCache>
            </c:strRef>
          </c:tx>
          <c:spPr>
            <a:solidFill>
              <a:schemeClr val="bg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Sheet1!$D$2:$D$6</c:f>
              <c:numCache>
                <c:formatCode>0%</c:formatCode>
                <c:ptCount val="5"/>
                <c:pt idx="0">
                  <c:v>0.5</c:v>
                </c:pt>
                <c:pt idx="1">
                  <c:v>0.48</c:v>
                </c:pt>
                <c:pt idx="2">
                  <c:v>0.53</c:v>
                </c:pt>
                <c:pt idx="3">
                  <c:v>0.28000000000000003</c:v>
                </c:pt>
                <c:pt idx="4">
                  <c:v>0.35</c:v>
                </c:pt>
              </c:numCache>
            </c:numRef>
          </c:val>
        </c:ser>
        <c:ser>
          <c:idx val="3"/>
          <c:order val="3"/>
          <c:tx>
            <c:strRef>
              <c:f>Sheet1!$E$1</c:f>
              <c:strCache>
                <c:ptCount val="1"/>
                <c:pt idx="0">
                  <c:v>October-December</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Sheet1!$E$2:$E$6</c:f>
              <c:numCache>
                <c:formatCode>0%</c:formatCode>
                <c:ptCount val="5"/>
                <c:pt idx="0">
                  <c:v>0.13</c:v>
                </c:pt>
                <c:pt idx="1">
                  <c:v>0.15</c:v>
                </c:pt>
                <c:pt idx="2">
                  <c:v>0.1</c:v>
                </c:pt>
                <c:pt idx="3">
                  <c:v>0.23</c:v>
                </c:pt>
                <c:pt idx="4">
                  <c:v>0.18</c:v>
                </c:pt>
              </c:numCache>
            </c:numRef>
          </c:val>
        </c:ser>
        <c:dLbls>
          <c:showLegendKey val="0"/>
          <c:showVal val="0"/>
          <c:showCatName val="0"/>
          <c:showSerName val="0"/>
          <c:showPercent val="0"/>
          <c:showBubbleSize val="0"/>
        </c:dLbls>
        <c:gapWidth val="55"/>
        <c:overlap val="100"/>
        <c:axId val="86885888"/>
        <c:axId val="86887424"/>
      </c:barChart>
      <c:catAx>
        <c:axId val="86885888"/>
        <c:scaling>
          <c:orientation val="minMax"/>
        </c:scaling>
        <c:delete val="0"/>
        <c:axPos val="b"/>
        <c:numFmt formatCode="General" sourceLinked="0"/>
        <c:majorTickMark val="none"/>
        <c:minorTickMark val="none"/>
        <c:tickLblPos val="nextTo"/>
        <c:txPr>
          <a:bodyPr/>
          <a:lstStyle/>
          <a:p>
            <a:pPr>
              <a:defRPr sz="900"/>
            </a:pPr>
            <a:endParaRPr lang="en-US"/>
          </a:p>
        </c:txPr>
        <c:crossAx val="86887424"/>
        <c:crosses val="autoZero"/>
        <c:auto val="1"/>
        <c:lblAlgn val="ctr"/>
        <c:lblOffset val="100"/>
        <c:noMultiLvlLbl val="0"/>
      </c:catAx>
      <c:valAx>
        <c:axId val="86887424"/>
        <c:scaling>
          <c:orientation val="minMax"/>
        </c:scaling>
        <c:delete val="0"/>
        <c:axPos val="l"/>
        <c:majorGridlines>
          <c:spPr>
            <a:ln>
              <a:noFill/>
            </a:ln>
          </c:spPr>
        </c:majorGridlines>
        <c:numFmt formatCode="0%" sourceLinked="1"/>
        <c:majorTickMark val="none"/>
        <c:minorTickMark val="none"/>
        <c:tickLblPos val="nextTo"/>
        <c:crossAx val="86885888"/>
        <c:crosses val="autoZero"/>
        <c:crossBetween val="between"/>
      </c:valAx>
    </c:plotArea>
    <c:legend>
      <c:legendPos val="b"/>
      <c:layout>
        <c:manualLayout>
          <c:xMode val="edge"/>
          <c:yMode val="edge"/>
          <c:x val="0.26963406254190747"/>
          <c:y val="0.9243579212330687"/>
          <c:w val="0.45240410910775941"/>
          <c:h val="7.5642078766931325E-2"/>
        </c:manualLayout>
      </c:layout>
      <c:overlay val="0"/>
    </c:legend>
    <c:plotVisOnly val="1"/>
    <c:dispBlanksAs val="gap"/>
    <c:showDLblsOverMax val="0"/>
  </c:chart>
  <c:spPr>
    <a:ln>
      <a:solidFill>
        <a:schemeClr val="accent2"/>
      </a:solidFill>
    </a:ln>
  </c:spPr>
  <c:txPr>
    <a:bodyPr/>
    <a:lstStyle/>
    <a:p>
      <a:pPr>
        <a:defRPr sz="10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13702849806864E-2"/>
          <c:y val="8.1130431240944309E-2"/>
          <c:w val="0.91445653598246746"/>
          <c:h val="0.65378496707593403"/>
        </c:manualLayout>
      </c:layout>
      <c:barChart>
        <c:barDir val="col"/>
        <c:grouping val="percentStacked"/>
        <c:varyColors val="0"/>
        <c:ser>
          <c:idx val="0"/>
          <c:order val="0"/>
          <c:tx>
            <c:strRef>
              <c:f>Sheet1!$B$1</c:f>
              <c:strCache>
                <c:ptCount val="1"/>
                <c:pt idx="0">
                  <c:v>January-March</c:v>
                </c:pt>
              </c:strCache>
            </c:strRef>
          </c:tx>
          <c:spPr>
            <a:solidFill>
              <a:schemeClr val="accent5">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Sheet1!$B$2:$B$6</c:f>
              <c:numCache>
                <c:formatCode>0%</c:formatCode>
                <c:ptCount val="5"/>
                <c:pt idx="0">
                  <c:v>0.08</c:v>
                </c:pt>
                <c:pt idx="1">
                  <c:v>0.09</c:v>
                </c:pt>
                <c:pt idx="2">
                  <c:v>7.0000000000000007E-2</c:v>
                </c:pt>
                <c:pt idx="3">
                  <c:v>0.18</c:v>
                </c:pt>
                <c:pt idx="4">
                  <c:v>0.13</c:v>
                </c:pt>
              </c:numCache>
            </c:numRef>
          </c:val>
        </c:ser>
        <c:ser>
          <c:idx val="1"/>
          <c:order val="1"/>
          <c:tx>
            <c:strRef>
              <c:f>Sheet1!$C$1</c:f>
              <c:strCache>
                <c:ptCount val="1"/>
                <c:pt idx="0">
                  <c:v>April-June</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Sheet1!$C$2:$C$6</c:f>
              <c:numCache>
                <c:formatCode>0%</c:formatCode>
                <c:ptCount val="5"/>
                <c:pt idx="0">
                  <c:v>0.26</c:v>
                </c:pt>
                <c:pt idx="1">
                  <c:v>0.26</c:v>
                </c:pt>
                <c:pt idx="2">
                  <c:v>0.27</c:v>
                </c:pt>
                <c:pt idx="3">
                  <c:v>0.27</c:v>
                </c:pt>
                <c:pt idx="4">
                  <c:v>0.28000000000000003</c:v>
                </c:pt>
              </c:numCache>
            </c:numRef>
          </c:val>
        </c:ser>
        <c:ser>
          <c:idx val="2"/>
          <c:order val="2"/>
          <c:tx>
            <c:strRef>
              <c:f>Sheet1!$D$1</c:f>
              <c:strCache>
                <c:ptCount val="1"/>
                <c:pt idx="0">
                  <c:v>July-September</c:v>
                </c:pt>
              </c:strCache>
            </c:strRef>
          </c:tx>
          <c:spPr>
            <a:solidFill>
              <a:schemeClr val="bg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Sheet1!$D$2:$D$6</c:f>
              <c:numCache>
                <c:formatCode>0%</c:formatCode>
                <c:ptCount val="5"/>
                <c:pt idx="0">
                  <c:v>0.53</c:v>
                </c:pt>
                <c:pt idx="1">
                  <c:v>0.51</c:v>
                </c:pt>
                <c:pt idx="2">
                  <c:v>0.57999999999999996</c:v>
                </c:pt>
                <c:pt idx="3">
                  <c:v>0.34</c:v>
                </c:pt>
                <c:pt idx="4">
                  <c:v>0.46</c:v>
                </c:pt>
              </c:numCache>
            </c:numRef>
          </c:val>
        </c:ser>
        <c:ser>
          <c:idx val="3"/>
          <c:order val="3"/>
          <c:tx>
            <c:strRef>
              <c:f>Sheet1!$E$1</c:f>
              <c:strCache>
                <c:ptCount val="1"/>
                <c:pt idx="0">
                  <c:v>October-December</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Sheet1!$E$2:$E$6</c:f>
              <c:numCache>
                <c:formatCode>0%</c:formatCode>
                <c:ptCount val="5"/>
                <c:pt idx="0">
                  <c:v>0.12</c:v>
                </c:pt>
                <c:pt idx="1">
                  <c:v>0.14000000000000001</c:v>
                </c:pt>
                <c:pt idx="2">
                  <c:v>0.09</c:v>
                </c:pt>
                <c:pt idx="3">
                  <c:v>0.2</c:v>
                </c:pt>
                <c:pt idx="4">
                  <c:v>0.14000000000000001</c:v>
                </c:pt>
              </c:numCache>
            </c:numRef>
          </c:val>
        </c:ser>
        <c:dLbls>
          <c:showLegendKey val="0"/>
          <c:showVal val="0"/>
          <c:showCatName val="0"/>
          <c:showSerName val="0"/>
          <c:showPercent val="0"/>
          <c:showBubbleSize val="0"/>
        </c:dLbls>
        <c:gapWidth val="55"/>
        <c:overlap val="100"/>
        <c:axId val="87066496"/>
        <c:axId val="87068032"/>
      </c:barChart>
      <c:catAx>
        <c:axId val="87066496"/>
        <c:scaling>
          <c:orientation val="minMax"/>
        </c:scaling>
        <c:delete val="0"/>
        <c:axPos val="b"/>
        <c:numFmt formatCode="General" sourceLinked="0"/>
        <c:majorTickMark val="none"/>
        <c:minorTickMark val="none"/>
        <c:tickLblPos val="nextTo"/>
        <c:txPr>
          <a:bodyPr/>
          <a:lstStyle/>
          <a:p>
            <a:pPr>
              <a:defRPr sz="900"/>
            </a:pPr>
            <a:endParaRPr lang="en-US"/>
          </a:p>
        </c:txPr>
        <c:crossAx val="87068032"/>
        <c:crosses val="autoZero"/>
        <c:auto val="1"/>
        <c:lblAlgn val="ctr"/>
        <c:lblOffset val="100"/>
        <c:noMultiLvlLbl val="0"/>
      </c:catAx>
      <c:valAx>
        <c:axId val="87068032"/>
        <c:scaling>
          <c:orientation val="minMax"/>
        </c:scaling>
        <c:delete val="0"/>
        <c:axPos val="l"/>
        <c:majorGridlines>
          <c:spPr>
            <a:ln>
              <a:noFill/>
            </a:ln>
          </c:spPr>
        </c:majorGridlines>
        <c:numFmt formatCode="0%" sourceLinked="1"/>
        <c:majorTickMark val="none"/>
        <c:minorTickMark val="none"/>
        <c:tickLblPos val="nextTo"/>
        <c:crossAx val="87066496"/>
        <c:crosses val="autoZero"/>
        <c:crossBetween val="between"/>
      </c:valAx>
    </c:plotArea>
    <c:legend>
      <c:legendPos val="b"/>
      <c:layout>
        <c:manualLayout>
          <c:xMode val="edge"/>
          <c:yMode val="edge"/>
          <c:x val="0.26963406254190747"/>
          <c:y val="0.9243579212330687"/>
          <c:w val="0.45240410910775941"/>
          <c:h val="7.5642078766931325E-2"/>
        </c:manualLayout>
      </c:layout>
      <c:overlay val="0"/>
    </c:legend>
    <c:plotVisOnly val="1"/>
    <c:dispBlanksAs val="gap"/>
    <c:showDLblsOverMax val="0"/>
  </c:chart>
  <c:spPr>
    <a:ln>
      <a:solidFill>
        <a:schemeClr val="accent2"/>
      </a:solidFill>
    </a:ln>
  </c:spPr>
  <c:txPr>
    <a:bodyPr/>
    <a:lstStyle/>
    <a:p>
      <a:pPr>
        <a:defRPr sz="10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13702849806864E-2"/>
          <c:y val="8.1130431240944309E-2"/>
          <c:w val="0.91445653598246746"/>
          <c:h val="0.65378496707593403"/>
        </c:manualLayout>
      </c:layout>
      <c:barChart>
        <c:barDir val="col"/>
        <c:grouping val="percentStacked"/>
        <c:varyColors val="0"/>
        <c:ser>
          <c:idx val="0"/>
          <c:order val="0"/>
          <c:tx>
            <c:strRef>
              <c:f>Sheet1!$B$1</c:f>
              <c:strCache>
                <c:ptCount val="1"/>
                <c:pt idx="0">
                  <c:v>January-March</c:v>
                </c:pt>
              </c:strCache>
            </c:strRef>
          </c:tx>
          <c:spPr>
            <a:solidFill>
              <a:schemeClr val="accent5">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Sheet1!$B$2:$B$6</c:f>
              <c:numCache>
                <c:formatCode>0%</c:formatCode>
                <c:ptCount val="5"/>
                <c:pt idx="0">
                  <c:v>0.08</c:v>
                </c:pt>
                <c:pt idx="1">
                  <c:v>0.09</c:v>
                </c:pt>
                <c:pt idx="2">
                  <c:v>7.0000000000000007E-2</c:v>
                </c:pt>
                <c:pt idx="3">
                  <c:v>0.19</c:v>
                </c:pt>
                <c:pt idx="4">
                  <c:v>0.13</c:v>
                </c:pt>
              </c:numCache>
            </c:numRef>
          </c:val>
        </c:ser>
        <c:ser>
          <c:idx val="1"/>
          <c:order val="1"/>
          <c:tx>
            <c:strRef>
              <c:f>Sheet1!$C$1</c:f>
              <c:strCache>
                <c:ptCount val="1"/>
                <c:pt idx="0">
                  <c:v>April-June</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Sheet1!$C$2:$C$6</c:f>
              <c:numCache>
                <c:formatCode>0%</c:formatCode>
                <c:ptCount val="5"/>
                <c:pt idx="0">
                  <c:v>0.26</c:v>
                </c:pt>
                <c:pt idx="1">
                  <c:v>0.26</c:v>
                </c:pt>
                <c:pt idx="2">
                  <c:v>0.28000000000000003</c:v>
                </c:pt>
                <c:pt idx="3">
                  <c:v>0.27</c:v>
                </c:pt>
                <c:pt idx="4">
                  <c:v>0.3</c:v>
                </c:pt>
              </c:numCache>
            </c:numRef>
          </c:val>
        </c:ser>
        <c:ser>
          <c:idx val="2"/>
          <c:order val="2"/>
          <c:tx>
            <c:strRef>
              <c:f>Sheet1!$D$1</c:f>
              <c:strCache>
                <c:ptCount val="1"/>
                <c:pt idx="0">
                  <c:v>July-September</c:v>
                </c:pt>
              </c:strCache>
            </c:strRef>
          </c:tx>
          <c:spPr>
            <a:solidFill>
              <a:schemeClr val="bg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Sheet1!$D$2:$D$6</c:f>
              <c:numCache>
                <c:formatCode>0%</c:formatCode>
                <c:ptCount val="5"/>
                <c:pt idx="0">
                  <c:v>0.52</c:v>
                </c:pt>
                <c:pt idx="1">
                  <c:v>0.51</c:v>
                </c:pt>
                <c:pt idx="2">
                  <c:v>0.56000000000000005</c:v>
                </c:pt>
                <c:pt idx="3">
                  <c:v>0.31</c:v>
                </c:pt>
                <c:pt idx="4">
                  <c:v>0.42</c:v>
                </c:pt>
              </c:numCache>
            </c:numRef>
          </c:val>
        </c:ser>
        <c:ser>
          <c:idx val="3"/>
          <c:order val="3"/>
          <c:tx>
            <c:strRef>
              <c:f>Sheet1!$E$1</c:f>
              <c:strCache>
                <c:ptCount val="1"/>
                <c:pt idx="0">
                  <c:v>October-December</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Sheet1!$E$2:$E$6</c:f>
              <c:numCache>
                <c:formatCode>0%</c:formatCode>
                <c:ptCount val="5"/>
                <c:pt idx="0">
                  <c:v>0.13</c:v>
                </c:pt>
                <c:pt idx="1">
                  <c:v>0.15</c:v>
                </c:pt>
                <c:pt idx="2">
                  <c:v>0.1</c:v>
                </c:pt>
                <c:pt idx="3">
                  <c:v>0.24</c:v>
                </c:pt>
                <c:pt idx="4">
                  <c:v>0.15</c:v>
                </c:pt>
              </c:numCache>
            </c:numRef>
          </c:val>
        </c:ser>
        <c:dLbls>
          <c:showLegendKey val="0"/>
          <c:showVal val="0"/>
          <c:showCatName val="0"/>
          <c:showSerName val="0"/>
          <c:showPercent val="0"/>
          <c:showBubbleSize val="0"/>
        </c:dLbls>
        <c:gapWidth val="55"/>
        <c:overlap val="100"/>
        <c:axId val="87025920"/>
        <c:axId val="109322240"/>
      </c:barChart>
      <c:catAx>
        <c:axId val="87025920"/>
        <c:scaling>
          <c:orientation val="minMax"/>
        </c:scaling>
        <c:delete val="0"/>
        <c:axPos val="b"/>
        <c:numFmt formatCode="General" sourceLinked="0"/>
        <c:majorTickMark val="none"/>
        <c:minorTickMark val="none"/>
        <c:tickLblPos val="nextTo"/>
        <c:txPr>
          <a:bodyPr/>
          <a:lstStyle/>
          <a:p>
            <a:pPr>
              <a:defRPr sz="900"/>
            </a:pPr>
            <a:endParaRPr lang="en-US"/>
          </a:p>
        </c:txPr>
        <c:crossAx val="109322240"/>
        <c:crosses val="autoZero"/>
        <c:auto val="1"/>
        <c:lblAlgn val="ctr"/>
        <c:lblOffset val="100"/>
        <c:noMultiLvlLbl val="0"/>
      </c:catAx>
      <c:valAx>
        <c:axId val="109322240"/>
        <c:scaling>
          <c:orientation val="minMax"/>
        </c:scaling>
        <c:delete val="0"/>
        <c:axPos val="l"/>
        <c:majorGridlines>
          <c:spPr>
            <a:ln>
              <a:noFill/>
            </a:ln>
          </c:spPr>
        </c:majorGridlines>
        <c:numFmt formatCode="0%" sourceLinked="1"/>
        <c:majorTickMark val="none"/>
        <c:minorTickMark val="none"/>
        <c:tickLblPos val="nextTo"/>
        <c:crossAx val="87025920"/>
        <c:crosses val="autoZero"/>
        <c:crossBetween val="between"/>
      </c:valAx>
    </c:plotArea>
    <c:legend>
      <c:legendPos val="b"/>
      <c:layout>
        <c:manualLayout>
          <c:xMode val="edge"/>
          <c:yMode val="edge"/>
          <c:x val="0.26963406254190747"/>
          <c:y val="0.9243579212330687"/>
          <c:w val="0.45240410910775941"/>
          <c:h val="7.5642078766931325E-2"/>
        </c:manualLayout>
      </c:layout>
      <c:overlay val="0"/>
    </c:legend>
    <c:plotVisOnly val="1"/>
    <c:dispBlanksAs val="gap"/>
    <c:showDLblsOverMax val="0"/>
  </c:chart>
  <c:spPr>
    <a:ln>
      <a:solidFill>
        <a:schemeClr val="accent2"/>
      </a:solidFill>
    </a:ln>
  </c:spPr>
  <c:txPr>
    <a:bodyPr/>
    <a:lstStyle/>
    <a:p>
      <a:pPr>
        <a:defRPr sz="10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583090848131612"/>
          <c:y val="2.7148712918115488E-2"/>
          <c:w val="0.71727646346920604"/>
          <c:h val="0.68645844966933123"/>
        </c:manualLayout>
      </c:layout>
      <c:barChart>
        <c:barDir val="col"/>
        <c:grouping val="percentStacked"/>
        <c:varyColors val="0"/>
        <c:ser>
          <c:idx val="0"/>
          <c:order val="0"/>
          <c:tx>
            <c:strRef>
              <c:f>Sheet1!$B$1</c:f>
              <c:strCache>
                <c:ptCount val="1"/>
                <c:pt idx="0">
                  <c:v>London Plus (UK)</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All visits</c:v>
                </c:pt>
                <c:pt idx="1">
                  <c:v>Holiday visits</c:v>
                </c:pt>
                <c:pt idx="2">
                  <c:v>VFR</c:v>
                </c:pt>
                <c:pt idx="3">
                  <c:v>Business visits</c:v>
                </c:pt>
                <c:pt idx="4">
                  <c:v>Other visits</c:v>
                </c:pt>
              </c:strCache>
            </c:strRef>
          </c:cat>
          <c:val>
            <c:numRef>
              <c:f>Sheet1!$B$2:$B$6</c:f>
              <c:numCache>
                <c:formatCode>0%</c:formatCode>
                <c:ptCount val="5"/>
                <c:pt idx="0">
                  <c:v>0.06</c:v>
                </c:pt>
                <c:pt idx="1">
                  <c:v>7.0000000000000007E-2</c:v>
                </c:pt>
                <c:pt idx="2">
                  <c:v>0.06</c:v>
                </c:pt>
                <c:pt idx="3">
                  <c:v>0.05</c:v>
                </c:pt>
                <c:pt idx="4">
                  <c:v>0.04</c:v>
                </c:pt>
              </c:numCache>
            </c:numRef>
          </c:val>
        </c:ser>
        <c:ser>
          <c:idx val="1"/>
          <c:order val="1"/>
          <c:tx>
            <c:strRef>
              <c:f>Sheet1!$C$1</c:f>
              <c:strCache>
                <c:ptCount val="1"/>
                <c:pt idx="0">
                  <c:v>Multi-destination non- London (UK)</c:v>
                </c:pt>
              </c:strCache>
            </c:strRef>
          </c:tx>
          <c:spPr>
            <a:solidFill>
              <a:schemeClr val="accent6">
                <a:lumMod val="75000"/>
              </a:schemeClr>
            </a:solidFill>
          </c:spPr>
          <c:invertIfNegative val="0"/>
          <c:dLbls>
            <c:showLegendKey val="0"/>
            <c:showVal val="1"/>
            <c:showCatName val="0"/>
            <c:showSerName val="0"/>
            <c:showPercent val="0"/>
            <c:showBubbleSize val="0"/>
            <c:showLeaderLines val="0"/>
          </c:dLbls>
          <c:cat>
            <c:strRef>
              <c:f>Sheet1!$A$2:$A$6</c:f>
              <c:strCache>
                <c:ptCount val="5"/>
                <c:pt idx="0">
                  <c:v>All visits</c:v>
                </c:pt>
                <c:pt idx="1">
                  <c:v>Holiday visits</c:v>
                </c:pt>
                <c:pt idx="2">
                  <c:v>VFR</c:v>
                </c:pt>
                <c:pt idx="3">
                  <c:v>Business visits</c:v>
                </c:pt>
                <c:pt idx="4">
                  <c:v>Other visits</c:v>
                </c:pt>
              </c:strCache>
            </c:strRef>
          </c:cat>
          <c:val>
            <c:numRef>
              <c:f>Sheet1!$C$2:$C$6</c:f>
              <c:numCache>
                <c:formatCode>0%</c:formatCode>
                <c:ptCount val="5"/>
                <c:pt idx="0">
                  <c:v>7.0000000000000007E-2</c:v>
                </c:pt>
                <c:pt idx="1">
                  <c:v>0.08</c:v>
                </c:pt>
                <c:pt idx="2">
                  <c:v>0.08</c:v>
                </c:pt>
                <c:pt idx="3">
                  <c:v>0.08</c:v>
                </c:pt>
                <c:pt idx="4">
                  <c:v>0.03</c:v>
                </c:pt>
              </c:numCache>
            </c:numRef>
          </c:val>
        </c:ser>
        <c:ser>
          <c:idx val="2"/>
          <c:order val="2"/>
          <c:tx>
            <c:strRef>
              <c:f>Sheet1!$D$1</c:f>
              <c:strCache>
                <c:ptCount val="1"/>
                <c:pt idx="0">
                  <c:v>London only</c:v>
                </c:pt>
              </c:strCache>
            </c:strRef>
          </c:tx>
          <c:invertIfNegative val="0"/>
          <c:dLbls>
            <c:showLegendKey val="0"/>
            <c:showVal val="1"/>
            <c:showCatName val="0"/>
            <c:showSerName val="0"/>
            <c:showPercent val="0"/>
            <c:showBubbleSize val="0"/>
            <c:showLeaderLines val="0"/>
          </c:dLbls>
          <c:cat>
            <c:strRef>
              <c:f>Sheet1!$A$2:$A$6</c:f>
              <c:strCache>
                <c:ptCount val="5"/>
                <c:pt idx="0">
                  <c:v>All visits</c:v>
                </c:pt>
                <c:pt idx="1">
                  <c:v>Holiday visits</c:v>
                </c:pt>
                <c:pt idx="2">
                  <c:v>VFR</c:v>
                </c:pt>
                <c:pt idx="3">
                  <c:v>Business visits</c:v>
                </c:pt>
                <c:pt idx="4">
                  <c:v>Other visits</c:v>
                </c:pt>
              </c:strCache>
            </c:strRef>
          </c:cat>
          <c:val>
            <c:numRef>
              <c:f>Sheet1!$D$2:$D$6</c:f>
              <c:numCache>
                <c:formatCode>0%</c:formatCode>
                <c:ptCount val="5"/>
                <c:pt idx="0">
                  <c:v>0.43</c:v>
                </c:pt>
                <c:pt idx="1">
                  <c:v>0.53</c:v>
                </c:pt>
                <c:pt idx="2">
                  <c:v>0.32</c:v>
                </c:pt>
                <c:pt idx="3">
                  <c:v>0.39</c:v>
                </c:pt>
                <c:pt idx="4">
                  <c:v>0.42</c:v>
                </c:pt>
              </c:numCache>
            </c:numRef>
          </c:val>
        </c:ser>
        <c:ser>
          <c:idx val="3"/>
          <c:order val="3"/>
          <c:tx>
            <c:strRef>
              <c:f>Sheet1!$E$1</c:f>
              <c:strCache>
                <c:ptCount val="1"/>
                <c:pt idx="0">
                  <c:v>Other single destination (UK)</c:v>
                </c:pt>
              </c:strCache>
            </c:strRef>
          </c:tx>
          <c:spPr>
            <a:solidFill>
              <a:schemeClr val="bg2">
                <a:lumMod val="40000"/>
                <a:lumOff val="60000"/>
              </a:schemeClr>
            </a:solidFill>
          </c:spPr>
          <c:invertIfNegative val="0"/>
          <c:dLbls>
            <c:showLegendKey val="0"/>
            <c:showVal val="1"/>
            <c:showCatName val="0"/>
            <c:showSerName val="0"/>
            <c:showPercent val="0"/>
            <c:showBubbleSize val="0"/>
            <c:showLeaderLines val="0"/>
          </c:dLbls>
          <c:cat>
            <c:strRef>
              <c:f>Sheet1!$A$2:$A$6</c:f>
              <c:strCache>
                <c:ptCount val="5"/>
                <c:pt idx="0">
                  <c:v>All visits</c:v>
                </c:pt>
                <c:pt idx="1">
                  <c:v>Holiday visits</c:v>
                </c:pt>
                <c:pt idx="2">
                  <c:v>VFR</c:v>
                </c:pt>
                <c:pt idx="3">
                  <c:v>Business visits</c:v>
                </c:pt>
                <c:pt idx="4">
                  <c:v>Other visits</c:v>
                </c:pt>
              </c:strCache>
            </c:strRef>
          </c:cat>
          <c:val>
            <c:numRef>
              <c:f>Sheet1!$E$2:$E$6</c:f>
              <c:numCache>
                <c:formatCode>0%</c:formatCode>
                <c:ptCount val="5"/>
                <c:pt idx="0">
                  <c:v>0.44</c:v>
                </c:pt>
                <c:pt idx="1">
                  <c:v>0.32</c:v>
                </c:pt>
                <c:pt idx="2">
                  <c:v>0.54</c:v>
                </c:pt>
                <c:pt idx="3">
                  <c:v>0.49</c:v>
                </c:pt>
                <c:pt idx="4">
                  <c:v>0.5</c:v>
                </c:pt>
              </c:numCache>
            </c:numRef>
          </c:val>
        </c:ser>
        <c:dLbls>
          <c:showLegendKey val="0"/>
          <c:showVal val="0"/>
          <c:showCatName val="0"/>
          <c:showSerName val="0"/>
          <c:showPercent val="0"/>
          <c:showBubbleSize val="0"/>
        </c:dLbls>
        <c:gapWidth val="150"/>
        <c:overlap val="100"/>
        <c:axId val="32695808"/>
        <c:axId val="32697344"/>
      </c:barChart>
      <c:catAx>
        <c:axId val="32695808"/>
        <c:scaling>
          <c:orientation val="minMax"/>
        </c:scaling>
        <c:delete val="0"/>
        <c:axPos val="b"/>
        <c:majorTickMark val="out"/>
        <c:minorTickMark val="none"/>
        <c:tickLblPos val="nextTo"/>
        <c:spPr>
          <a:ln>
            <a:noFill/>
          </a:ln>
        </c:spPr>
        <c:crossAx val="32697344"/>
        <c:crosses val="autoZero"/>
        <c:auto val="1"/>
        <c:lblAlgn val="ctr"/>
        <c:lblOffset val="100"/>
        <c:noMultiLvlLbl val="0"/>
      </c:catAx>
      <c:valAx>
        <c:axId val="32697344"/>
        <c:scaling>
          <c:orientation val="minMax"/>
        </c:scaling>
        <c:delete val="1"/>
        <c:axPos val="l"/>
        <c:numFmt formatCode="0%" sourceLinked="1"/>
        <c:majorTickMark val="out"/>
        <c:minorTickMark val="none"/>
        <c:tickLblPos val="nextTo"/>
        <c:crossAx val="32695808"/>
        <c:crosses val="autoZero"/>
        <c:crossBetween val="between"/>
      </c:valAx>
    </c:plotArea>
    <c:legend>
      <c:legendPos val="l"/>
      <c:layout>
        <c:manualLayout>
          <c:xMode val="edge"/>
          <c:yMode val="edge"/>
          <c:x val="5.8050314344877682E-3"/>
          <c:y val="0.26608088227613874"/>
          <c:w val="0.24018773123375184"/>
          <c:h val="0.34635412691155948"/>
        </c:manualLayout>
      </c:layout>
      <c:overlay val="0"/>
    </c:legend>
    <c:plotVisOnly val="1"/>
    <c:dispBlanksAs val="gap"/>
    <c:showDLblsOverMax val="0"/>
  </c:chart>
  <c:spPr>
    <a:ln>
      <a:solidFill>
        <a:schemeClr val="accent2"/>
      </a:solidFill>
    </a:ln>
  </c:spPr>
  <c:txPr>
    <a:bodyPr/>
    <a:lstStyle/>
    <a:p>
      <a:pPr>
        <a:defRPr sz="10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13702849806864E-2"/>
          <c:y val="8.1130431240944309E-2"/>
          <c:w val="0.91445653598246746"/>
          <c:h val="0.66402774098041084"/>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800">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Sheet1!$B$2:$B$6</c:f>
              <c:numCache>
                <c:formatCode>0%</c:formatCode>
                <c:ptCount val="5"/>
                <c:pt idx="0">
                  <c:v>0.08</c:v>
                </c:pt>
                <c:pt idx="1">
                  <c:v>0.06</c:v>
                </c:pt>
                <c:pt idx="2">
                  <c:v>0.11</c:v>
                </c:pt>
                <c:pt idx="3">
                  <c:v>0.48</c:v>
                </c:pt>
                <c:pt idx="4">
                  <c:v>0.36</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Sheet1!$C$2:$C$6</c:f>
              <c:numCache>
                <c:formatCode>0%</c:formatCode>
                <c:ptCount val="5"/>
                <c:pt idx="0">
                  <c:v>0.33</c:v>
                </c:pt>
                <c:pt idx="1">
                  <c:v>0.32</c:v>
                </c:pt>
                <c:pt idx="2">
                  <c:v>0.36</c:v>
                </c:pt>
                <c:pt idx="3">
                  <c:v>0.41</c:v>
                </c:pt>
                <c:pt idx="4">
                  <c:v>0.41</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Sheet1!$D$2:$D$6</c:f>
              <c:numCache>
                <c:formatCode>0%</c:formatCode>
                <c:ptCount val="5"/>
                <c:pt idx="0">
                  <c:v>0.38</c:v>
                </c:pt>
                <c:pt idx="1">
                  <c:v>0.41</c:v>
                </c:pt>
                <c:pt idx="2">
                  <c:v>0.34</c:v>
                </c:pt>
                <c:pt idx="3">
                  <c:v>0.08</c:v>
                </c:pt>
                <c:pt idx="4">
                  <c:v>0.15</c:v>
                </c:pt>
              </c:numCache>
            </c:numRef>
          </c:val>
        </c:ser>
        <c:ser>
          <c:idx val="3"/>
          <c:order val="3"/>
          <c:tx>
            <c:strRef>
              <c:f>Sheet1!$E$1</c:f>
              <c:strCache>
                <c:ptCount val="1"/>
                <c:pt idx="0">
                  <c:v>15 or more nights</c:v>
                </c:pt>
              </c:strCache>
            </c:strRef>
          </c:tx>
          <c:spPr>
            <a:solidFill>
              <a:schemeClr val="accent6">
                <a:lumMod val="25000"/>
              </a:schemeClr>
            </a:solidFill>
          </c:spPr>
          <c:invertIfNegative val="0"/>
          <c:dLbls>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Sheet1!$E$2:$E$6</c:f>
              <c:numCache>
                <c:formatCode>0%</c:formatCode>
                <c:ptCount val="5"/>
                <c:pt idx="0">
                  <c:v>0.2</c:v>
                </c:pt>
                <c:pt idx="1">
                  <c:v>0.21</c:v>
                </c:pt>
                <c:pt idx="2">
                  <c:v>0.19</c:v>
                </c:pt>
                <c:pt idx="3">
                  <c:v>0.03</c:v>
                </c:pt>
                <c:pt idx="4">
                  <c:v>0.08</c:v>
                </c:pt>
              </c:numCache>
            </c:numRef>
          </c:val>
        </c:ser>
        <c:dLbls>
          <c:showLegendKey val="0"/>
          <c:showVal val="0"/>
          <c:showCatName val="0"/>
          <c:showSerName val="0"/>
          <c:showPercent val="0"/>
          <c:showBubbleSize val="0"/>
        </c:dLbls>
        <c:gapWidth val="55"/>
        <c:overlap val="100"/>
        <c:axId val="109140608"/>
        <c:axId val="109166976"/>
      </c:barChart>
      <c:catAx>
        <c:axId val="109140608"/>
        <c:scaling>
          <c:orientation val="minMax"/>
        </c:scaling>
        <c:delete val="0"/>
        <c:axPos val="b"/>
        <c:numFmt formatCode="General" sourceLinked="0"/>
        <c:majorTickMark val="none"/>
        <c:minorTickMark val="none"/>
        <c:tickLblPos val="nextTo"/>
        <c:txPr>
          <a:bodyPr/>
          <a:lstStyle/>
          <a:p>
            <a:pPr>
              <a:defRPr sz="800"/>
            </a:pPr>
            <a:endParaRPr lang="en-US"/>
          </a:p>
        </c:txPr>
        <c:crossAx val="109166976"/>
        <c:crosses val="autoZero"/>
        <c:auto val="1"/>
        <c:lblAlgn val="ctr"/>
        <c:lblOffset val="100"/>
        <c:noMultiLvlLbl val="0"/>
      </c:catAx>
      <c:valAx>
        <c:axId val="109166976"/>
        <c:scaling>
          <c:orientation val="minMax"/>
        </c:scaling>
        <c:delete val="0"/>
        <c:axPos val="l"/>
        <c:majorGridlines>
          <c:spPr>
            <a:ln>
              <a:noFill/>
            </a:ln>
          </c:spPr>
        </c:majorGridlines>
        <c:numFmt formatCode="0%" sourceLinked="1"/>
        <c:majorTickMark val="none"/>
        <c:minorTickMark val="none"/>
        <c:tickLblPos val="nextTo"/>
        <c:txPr>
          <a:bodyPr/>
          <a:lstStyle/>
          <a:p>
            <a:pPr>
              <a:defRPr sz="800"/>
            </a:pPr>
            <a:endParaRPr lang="en-US"/>
          </a:p>
        </c:txPr>
        <c:crossAx val="109140608"/>
        <c:crosses val="autoZero"/>
        <c:crossBetween val="between"/>
      </c:valAx>
    </c:plotArea>
    <c:legend>
      <c:legendPos val="b"/>
      <c:layout>
        <c:manualLayout>
          <c:xMode val="edge"/>
          <c:yMode val="edge"/>
          <c:x val="0.18683360486666223"/>
          <c:y val="0.92435811315547278"/>
          <c:w val="0.45240410910775941"/>
          <c:h val="7.5642078766931325E-2"/>
        </c:manualLayout>
      </c:layout>
      <c:overlay val="0"/>
      <c:txPr>
        <a:bodyPr/>
        <a:lstStyle/>
        <a:p>
          <a:pPr>
            <a:defRPr sz="800"/>
          </a:pPr>
          <a:endParaRPr lang="en-US"/>
        </a:p>
      </c:txPr>
    </c:legend>
    <c:plotVisOnly val="1"/>
    <c:dispBlanksAs val="gap"/>
    <c:showDLblsOverMax val="0"/>
  </c:chart>
  <c:spPr>
    <a:ln>
      <a:solidFill>
        <a:schemeClr val="accent2"/>
      </a:solidFill>
    </a:ln>
  </c:spPr>
  <c:txPr>
    <a:bodyPr/>
    <a:lstStyle/>
    <a:p>
      <a:pPr>
        <a:defRPr sz="1400"/>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13702849806864E-2"/>
          <c:y val="8.1130431240944309E-2"/>
          <c:w val="0.91445653598246746"/>
          <c:h val="0.66402774098041084"/>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sz="800">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Sheet1!$B$2:$B$6</c:f>
              <c:numCache>
                <c:formatCode>0%</c:formatCode>
                <c:ptCount val="5"/>
                <c:pt idx="0">
                  <c:v>0.03</c:v>
                </c:pt>
                <c:pt idx="1">
                  <c:v>0.02</c:v>
                </c:pt>
                <c:pt idx="2">
                  <c:v>0.05</c:v>
                </c:pt>
                <c:pt idx="3">
                  <c:v>0.3</c:v>
                </c:pt>
                <c:pt idx="4">
                  <c:v>0.22</c:v>
                </c:pt>
              </c:numCache>
            </c:numRef>
          </c:val>
        </c:ser>
        <c:ser>
          <c:idx val="1"/>
          <c:order val="1"/>
          <c:tx>
            <c:strRef>
              <c:f>Sheet1!$C$1</c:f>
              <c:strCache>
                <c:ptCount val="1"/>
                <c:pt idx="0">
                  <c:v>4-7 nights</c:v>
                </c:pt>
              </c:strCache>
            </c:strRef>
          </c:tx>
          <c:spPr>
            <a:solidFill>
              <a:schemeClr val="accent6">
                <a:lumMod val="75000"/>
              </a:schemeClr>
            </a:solidFill>
          </c:spPr>
          <c:invertIfNegative val="0"/>
          <c:dLbls>
            <c:spPr>
              <a:noFill/>
              <a:ln>
                <a:noFill/>
              </a:ln>
              <a:effectLst/>
            </c:spPr>
            <c:txPr>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Sheet1!$C$2:$C$6</c:f>
              <c:numCache>
                <c:formatCode>0%</c:formatCode>
                <c:ptCount val="5"/>
                <c:pt idx="0">
                  <c:v>0.22</c:v>
                </c:pt>
                <c:pt idx="1">
                  <c:v>0.2</c:v>
                </c:pt>
                <c:pt idx="2">
                  <c:v>0.27</c:v>
                </c:pt>
                <c:pt idx="3">
                  <c:v>0.42</c:v>
                </c:pt>
                <c:pt idx="4">
                  <c:v>0.39</c:v>
                </c:pt>
              </c:numCache>
            </c:numRef>
          </c:val>
        </c:ser>
        <c:ser>
          <c:idx val="2"/>
          <c:order val="2"/>
          <c:tx>
            <c:strRef>
              <c:f>Sheet1!$D$1</c:f>
              <c:strCache>
                <c:ptCount val="1"/>
                <c:pt idx="0">
                  <c:v>8-14 nights</c:v>
                </c:pt>
              </c:strCache>
            </c:strRef>
          </c:tx>
          <c:spPr>
            <a:solidFill>
              <a:schemeClr val="accent6">
                <a:lumMod val="50000"/>
              </a:schemeClr>
            </a:solidFill>
          </c:spPr>
          <c:invertIfNegative val="0"/>
          <c:dLbls>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Sheet1!$D$2:$D$6</c:f>
              <c:numCache>
                <c:formatCode>0%</c:formatCode>
                <c:ptCount val="5"/>
                <c:pt idx="0">
                  <c:v>0.41</c:v>
                </c:pt>
                <c:pt idx="1">
                  <c:v>0.42</c:v>
                </c:pt>
                <c:pt idx="2">
                  <c:v>0.37</c:v>
                </c:pt>
                <c:pt idx="3">
                  <c:v>0.17</c:v>
                </c:pt>
                <c:pt idx="4">
                  <c:v>0.21</c:v>
                </c:pt>
              </c:numCache>
            </c:numRef>
          </c:val>
        </c:ser>
        <c:ser>
          <c:idx val="3"/>
          <c:order val="3"/>
          <c:tx>
            <c:strRef>
              <c:f>Sheet1!$E$1</c:f>
              <c:strCache>
                <c:ptCount val="1"/>
                <c:pt idx="0">
                  <c:v>15 or more nights</c:v>
                </c:pt>
              </c:strCache>
            </c:strRef>
          </c:tx>
          <c:spPr>
            <a:solidFill>
              <a:schemeClr val="accent6">
                <a:lumMod val="25000"/>
              </a:schemeClr>
            </a:solidFill>
          </c:spPr>
          <c:invertIfNegative val="0"/>
          <c:dLbls>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Sheet1!$E$2:$E$6</c:f>
              <c:numCache>
                <c:formatCode>0%</c:formatCode>
                <c:ptCount val="5"/>
                <c:pt idx="0">
                  <c:v>0.34</c:v>
                </c:pt>
                <c:pt idx="1">
                  <c:v>0.35</c:v>
                </c:pt>
                <c:pt idx="2">
                  <c:v>0.3</c:v>
                </c:pt>
                <c:pt idx="3">
                  <c:v>0.11</c:v>
                </c:pt>
                <c:pt idx="4">
                  <c:v>0.18</c:v>
                </c:pt>
              </c:numCache>
            </c:numRef>
          </c:val>
        </c:ser>
        <c:dLbls>
          <c:showLegendKey val="0"/>
          <c:showVal val="0"/>
          <c:showCatName val="0"/>
          <c:showSerName val="0"/>
          <c:showPercent val="0"/>
          <c:showBubbleSize val="0"/>
        </c:dLbls>
        <c:gapWidth val="55"/>
        <c:overlap val="100"/>
        <c:axId val="109087744"/>
        <c:axId val="109101824"/>
      </c:barChart>
      <c:catAx>
        <c:axId val="109087744"/>
        <c:scaling>
          <c:orientation val="minMax"/>
        </c:scaling>
        <c:delete val="0"/>
        <c:axPos val="b"/>
        <c:numFmt formatCode="General" sourceLinked="0"/>
        <c:majorTickMark val="none"/>
        <c:minorTickMark val="none"/>
        <c:tickLblPos val="nextTo"/>
        <c:txPr>
          <a:bodyPr/>
          <a:lstStyle/>
          <a:p>
            <a:pPr>
              <a:defRPr sz="800"/>
            </a:pPr>
            <a:endParaRPr lang="en-US"/>
          </a:p>
        </c:txPr>
        <c:crossAx val="109101824"/>
        <c:crosses val="autoZero"/>
        <c:auto val="1"/>
        <c:lblAlgn val="ctr"/>
        <c:lblOffset val="100"/>
        <c:noMultiLvlLbl val="0"/>
      </c:catAx>
      <c:valAx>
        <c:axId val="109101824"/>
        <c:scaling>
          <c:orientation val="minMax"/>
        </c:scaling>
        <c:delete val="0"/>
        <c:axPos val="l"/>
        <c:majorGridlines>
          <c:spPr>
            <a:ln>
              <a:noFill/>
            </a:ln>
          </c:spPr>
        </c:majorGridlines>
        <c:numFmt formatCode="0%" sourceLinked="1"/>
        <c:majorTickMark val="none"/>
        <c:minorTickMark val="none"/>
        <c:tickLblPos val="nextTo"/>
        <c:txPr>
          <a:bodyPr/>
          <a:lstStyle/>
          <a:p>
            <a:pPr>
              <a:defRPr sz="800"/>
            </a:pPr>
            <a:endParaRPr lang="en-US"/>
          </a:p>
        </c:txPr>
        <c:crossAx val="109087744"/>
        <c:crosses val="autoZero"/>
        <c:crossBetween val="between"/>
      </c:valAx>
    </c:plotArea>
    <c:legend>
      <c:legendPos val="b"/>
      <c:layout>
        <c:manualLayout>
          <c:xMode val="edge"/>
          <c:yMode val="edge"/>
          <c:x val="0.18683360486666223"/>
          <c:y val="0.92435811315547278"/>
          <c:w val="0.45240410910775941"/>
          <c:h val="7.5642078766931325E-2"/>
        </c:manualLayout>
      </c:layout>
      <c:overlay val="0"/>
      <c:txPr>
        <a:bodyPr/>
        <a:lstStyle/>
        <a:p>
          <a:pPr>
            <a:defRPr sz="800"/>
          </a:pPr>
          <a:endParaRPr lang="en-US"/>
        </a:p>
      </c:txPr>
    </c:legend>
    <c:plotVisOnly val="1"/>
    <c:dispBlanksAs val="gap"/>
    <c:showDLblsOverMax val="0"/>
  </c:chart>
  <c:spPr>
    <a:ln>
      <a:solidFill>
        <a:schemeClr val="accent2"/>
      </a:solidFill>
    </a:ln>
  </c:spPr>
  <c:txPr>
    <a:bodyPr/>
    <a:lstStyle/>
    <a:p>
      <a:pPr>
        <a:defRPr sz="14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13702849806864E-2"/>
          <c:y val="8.1130431240944309E-2"/>
          <c:w val="0.91445653598246746"/>
          <c:h val="0.68451328878936457"/>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Sheet1!$B$2:$B$6</c:f>
              <c:numCache>
                <c:formatCode>0%</c:formatCode>
                <c:ptCount val="5"/>
                <c:pt idx="0">
                  <c:v>0.85</c:v>
                </c:pt>
                <c:pt idx="1">
                  <c:v>0.85</c:v>
                </c:pt>
                <c:pt idx="2">
                  <c:v>0.85</c:v>
                </c:pt>
                <c:pt idx="3">
                  <c:v>0.83</c:v>
                </c:pt>
                <c:pt idx="4">
                  <c:v>0.75</c:v>
                </c:pt>
              </c:numCache>
            </c:numRef>
          </c:val>
        </c:ser>
        <c:ser>
          <c:idx val="1"/>
          <c:order val="1"/>
          <c:tx>
            <c:strRef>
              <c:f>Sheet1!$C$1</c:f>
              <c:strCache>
                <c:ptCount val="1"/>
                <c:pt idx="0">
                  <c:v>Package</c:v>
                </c:pt>
              </c:strCache>
            </c:strRef>
          </c:tx>
          <c:spPr>
            <a:solidFill>
              <a:schemeClr val="tx1">
                <a:lumMod val="50000"/>
                <a:lumOff val="50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Sheet1!$C$2:$C$6</c:f>
              <c:numCache>
                <c:formatCode>0%</c:formatCode>
                <c:ptCount val="5"/>
                <c:pt idx="0">
                  <c:v>0.15</c:v>
                </c:pt>
                <c:pt idx="1">
                  <c:v>0.15</c:v>
                </c:pt>
                <c:pt idx="2">
                  <c:v>0.15</c:v>
                </c:pt>
                <c:pt idx="3">
                  <c:v>0.17</c:v>
                </c:pt>
                <c:pt idx="4">
                  <c:v>0.25</c:v>
                </c:pt>
              </c:numCache>
            </c:numRef>
          </c:val>
        </c:ser>
        <c:dLbls>
          <c:showLegendKey val="0"/>
          <c:showVal val="0"/>
          <c:showCatName val="0"/>
          <c:showSerName val="0"/>
          <c:showPercent val="0"/>
          <c:showBubbleSize val="0"/>
        </c:dLbls>
        <c:gapWidth val="55"/>
        <c:overlap val="100"/>
        <c:axId val="109237376"/>
        <c:axId val="109238912"/>
      </c:barChart>
      <c:catAx>
        <c:axId val="109237376"/>
        <c:scaling>
          <c:orientation val="minMax"/>
        </c:scaling>
        <c:delete val="0"/>
        <c:axPos val="b"/>
        <c:numFmt formatCode="General" sourceLinked="0"/>
        <c:majorTickMark val="none"/>
        <c:minorTickMark val="none"/>
        <c:tickLblPos val="nextTo"/>
        <c:crossAx val="109238912"/>
        <c:crosses val="autoZero"/>
        <c:auto val="1"/>
        <c:lblAlgn val="ctr"/>
        <c:lblOffset val="100"/>
        <c:noMultiLvlLbl val="0"/>
      </c:catAx>
      <c:valAx>
        <c:axId val="109238912"/>
        <c:scaling>
          <c:orientation val="minMax"/>
        </c:scaling>
        <c:delete val="0"/>
        <c:axPos val="l"/>
        <c:majorGridlines>
          <c:spPr>
            <a:ln>
              <a:noFill/>
            </a:ln>
          </c:spPr>
        </c:majorGridlines>
        <c:numFmt formatCode="0%" sourceLinked="1"/>
        <c:majorTickMark val="none"/>
        <c:minorTickMark val="none"/>
        <c:tickLblPos val="nextTo"/>
        <c:crossAx val="109237376"/>
        <c:crosses val="autoZero"/>
        <c:crossBetween val="between"/>
      </c:valAx>
      <c:spPr>
        <a:noFill/>
        <a:ln w="25400">
          <a:noFill/>
        </a:ln>
      </c:spPr>
    </c:plotArea>
    <c:legend>
      <c:legendPos val="b"/>
      <c:layout>
        <c:manualLayout>
          <c:xMode val="edge"/>
          <c:yMode val="edge"/>
          <c:x val="0.27124915964311896"/>
          <c:y val="0.9243579212330687"/>
          <c:w val="0.45240410910775941"/>
          <c:h val="7.5642078766931325E-2"/>
        </c:manualLayout>
      </c:layout>
      <c:overlay val="0"/>
    </c:legend>
    <c:plotVisOnly val="1"/>
    <c:dispBlanksAs val="gap"/>
    <c:showDLblsOverMax val="0"/>
  </c:chart>
  <c:spPr>
    <a:ln>
      <a:solidFill>
        <a:schemeClr val="accent2"/>
      </a:solidFill>
    </a:ln>
  </c:spPr>
  <c:txPr>
    <a:bodyPr/>
    <a:lstStyle/>
    <a:p>
      <a:pPr>
        <a:defRPr sz="800"/>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13702849806864E-2"/>
          <c:y val="8.1130431240944309E-2"/>
          <c:w val="0.91445653598246746"/>
          <c:h val="0.68451328878936457"/>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Sheet1!$B$2:$B$6</c:f>
              <c:numCache>
                <c:formatCode>0%</c:formatCode>
                <c:ptCount val="5"/>
                <c:pt idx="0">
                  <c:v>0.89</c:v>
                </c:pt>
                <c:pt idx="1">
                  <c:v>0.88</c:v>
                </c:pt>
                <c:pt idx="2">
                  <c:v>0.9</c:v>
                </c:pt>
                <c:pt idx="3">
                  <c:v>0.86</c:v>
                </c:pt>
                <c:pt idx="4">
                  <c:v>0.8</c:v>
                </c:pt>
              </c:numCache>
            </c:numRef>
          </c:val>
        </c:ser>
        <c:ser>
          <c:idx val="1"/>
          <c:order val="1"/>
          <c:tx>
            <c:strRef>
              <c:f>Sheet1!$C$1</c:f>
              <c:strCache>
                <c:ptCount val="1"/>
                <c:pt idx="0">
                  <c:v>Package</c:v>
                </c:pt>
              </c:strCache>
            </c:strRef>
          </c:tx>
          <c:spPr>
            <a:solidFill>
              <a:schemeClr val="tx1">
                <a:lumMod val="50000"/>
                <a:lumOff val="50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Sheet1!$C$2:$C$6</c:f>
              <c:numCache>
                <c:formatCode>0%</c:formatCode>
                <c:ptCount val="5"/>
                <c:pt idx="0">
                  <c:v>0.11</c:v>
                </c:pt>
                <c:pt idx="1">
                  <c:v>0.12</c:v>
                </c:pt>
                <c:pt idx="2">
                  <c:v>0.1</c:v>
                </c:pt>
                <c:pt idx="3">
                  <c:v>0.14000000000000001</c:v>
                </c:pt>
                <c:pt idx="4">
                  <c:v>0.2</c:v>
                </c:pt>
              </c:numCache>
            </c:numRef>
          </c:val>
        </c:ser>
        <c:dLbls>
          <c:showLegendKey val="0"/>
          <c:showVal val="0"/>
          <c:showCatName val="0"/>
          <c:showSerName val="0"/>
          <c:showPercent val="0"/>
          <c:showBubbleSize val="0"/>
        </c:dLbls>
        <c:gapWidth val="55"/>
        <c:overlap val="100"/>
        <c:axId val="111569920"/>
        <c:axId val="111964928"/>
      </c:barChart>
      <c:catAx>
        <c:axId val="111569920"/>
        <c:scaling>
          <c:orientation val="minMax"/>
        </c:scaling>
        <c:delete val="0"/>
        <c:axPos val="b"/>
        <c:numFmt formatCode="General" sourceLinked="0"/>
        <c:majorTickMark val="none"/>
        <c:minorTickMark val="none"/>
        <c:tickLblPos val="nextTo"/>
        <c:crossAx val="111964928"/>
        <c:crosses val="autoZero"/>
        <c:auto val="1"/>
        <c:lblAlgn val="ctr"/>
        <c:lblOffset val="100"/>
        <c:noMultiLvlLbl val="0"/>
      </c:catAx>
      <c:valAx>
        <c:axId val="111964928"/>
        <c:scaling>
          <c:orientation val="minMax"/>
        </c:scaling>
        <c:delete val="0"/>
        <c:axPos val="l"/>
        <c:majorGridlines>
          <c:spPr>
            <a:ln>
              <a:noFill/>
            </a:ln>
          </c:spPr>
        </c:majorGridlines>
        <c:numFmt formatCode="0%" sourceLinked="1"/>
        <c:majorTickMark val="none"/>
        <c:minorTickMark val="none"/>
        <c:tickLblPos val="nextTo"/>
        <c:crossAx val="111569920"/>
        <c:crosses val="autoZero"/>
        <c:crossBetween val="between"/>
      </c:valAx>
      <c:spPr>
        <a:noFill/>
        <a:ln w="25400">
          <a:noFill/>
        </a:ln>
      </c:spPr>
    </c:plotArea>
    <c:legend>
      <c:legendPos val="b"/>
      <c:layout>
        <c:manualLayout>
          <c:xMode val="edge"/>
          <c:yMode val="edge"/>
          <c:x val="0.27124915964311896"/>
          <c:y val="0.9243579212330687"/>
          <c:w val="0.45240410910775941"/>
          <c:h val="7.5642078766931325E-2"/>
        </c:manualLayout>
      </c:layout>
      <c:overlay val="0"/>
    </c:legend>
    <c:plotVisOnly val="1"/>
    <c:dispBlanksAs val="gap"/>
    <c:showDLblsOverMax val="0"/>
  </c:chart>
  <c:spPr>
    <a:ln>
      <a:solidFill>
        <a:schemeClr val="accent2"/>
      </a:solidFill>
    </a:ln>
  </c:spPr>
  <c:txPr>
    <a:bodyPr/>
    <a:lstStyle/>
    <a:p>
      <a:pPr>
        <a:defRPr sz="800"/>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13702849806864E-2"/>
          <c:y val="8.1130431240944309E-2"/>
          <c:w val="0.91445653598246746"/>
          <c:h val="0.68451328878936457"/>
        </c:manualLayout>
      </c:layout>
      <c:barChart>
        <c:barDir val="col"/>
        <c:grouping val="percentStacked"/>
        <c:varyColors val="0"/>
        <c:ser>
          <c:idx val="0"/>
          <c:order val="0"/>
          <c:tx>
            <c:strRef>
              <c:f>Sheet1!$B$1</c:f>
              <c:strCache>
                <c:ptCount val="1"/>
                <c:pt idx="0">
                  <c:v>Independent</c:v>
                </c:pt>
              </c:strCache>
            </c:strRef>
          </c:tx>
          <c:spPr>
            <a:solidFill>
              <a:schemeClr val="tx1">
                <a:lumMod val="10000"/>
                <a:lumOff val="9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Sheet1!$B$2:$B$6</c:f>
              <c:numCache>
                <c:formatCode>0%</c:formatCode>
                <c:ptCount val="5"/>
                <c:pt idx="0">
                  <c:v>0.86</c:v>
                </c:pt>
                <c:pt idx="1">
                  <c:v>0.86</c:v>
                </c:pt>
                <c:pt idx="2">
                  <c:v>0.86</c:v>
                </c:pt>
                <c:pt idx="3">
                  <c:v>0.88</c:v>
                </c:pt>
                <c:pt idx="4">
                  <c:v>0.75</c:v>
                </c:pt>
              </c:numCache>
            </c:numRef>
          </c:val>
        </c:ser>
        <c:ser>
          <c:idx val="1"/>
          <c:order val="1"/>
          <c:tx>
            <c:strRef>
              <c:f>Sheet1!$C$1</c:f>
              <c:strCache>
                <c:ptCount val="1"/>
                <c:pt idx="0">
                  <c:v>Package</c:v>
                </c:pt>
              </c:strCache>
            </c:strRef>
          </c:tx>
          <c:spPr>
            <a:solidFill>
              <a:schemeClr val="tx1">
                <a:lumMod val="50000"/>
                <a:lumOff val="50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Sheet1!$C$2:$C$6</c:f>
              <c:numCache>
                <c:formatCode>0%</c:formatCode>
                <c:ptCount val="5"/>
                <c:pt idx="0">
                  <c:v>0.14000000000000001</c:v>
                </c:pt>
                <c:pt idx="1">
                  <c:v>0.14000000000000001</c:v>
                </c:pt>
                <c:pt idx="2">
                  <c:v>0.14000000000000001</c:v>
                </c:pt>
                <c:pt idx="3">
                  <c:v>0.12</c:v>
                </c:pt>
                <c:pt idx="4">
                  <c:v>0.25</c:v>
                </c:pt>
              </c:numCache>
            </c:numRef>
          </c:val>
        </c:ser>
        <c:dLbls>
          <c:showLegendKey val="0"/>
          <c:showVal val="0"/>
          <c:showCatName val="0"/>
          <c:showSerName val="0"/>
          <c:showPercent val="0"/>
          <c:showBubbleSize val="0"/>
        </c:dLbls>
        <c:gapWidth val="55"/>
        <c:overlap val="100"/>
        <c:axId val="111895680"/>
        <c:axId val="111897216"/>
      </c:barChart>
      <c:catAx>
        <c:axId val="111895680"/>
        <c:scaling>
          <c:orientation val="minMax"/>
        </c:scaling>
        <c:delete val="0"/>
        <c:axPos val="b"/>
        <c:numFmt formatCode="General" sourceLinked="0"/>
        <c:majorTickMark val="none"/>
        <c:minorTickMark val="none"/>
        <c:tickLblPos val="nextTo"/>
        <c:crossAx val="111897216"/>
        <c:crosses val="autoZero"/>
        <c:auto val="1"/>
        <c:lblAlgn val="ctr"/>
        <c:lblOffset val="100"/>
        <c:noMultiLvlLbl val="0"/>
      </c:catAx>
      <c:valAx>
        <c:axId val="111897216"/>
        <c:scaling>
          <c:orientation val="minMax"/>
        </c:scaling>
        <c:delete val="0"/>
        <c:axPos val="l"/>
        <c:majorGridlines>
          <c:spPr>
            <a:ln>
              <a:noFill/>
            </a:ln>
          </c:spPr>
        </c:majorGridlines>
        <c:numFmt formatCode="0%" sourceLinked="1"/>
        <c:majorTickMark val="none"/>
        <c:minorTickMark val="none"/>
        <c:tickLblPos val="nextTo"/>
        <c:crossAx val="111895680"/>
        <c:crosses val="autoZero"/>
        <c:crossBetween val="between"/>
      </c:valAx>
      <c:spPr>
        <a:noFill/>
        <a:ln w="25400">
          <a:noFill/>
        </a:ln>
      </c:spPr>
    </c:plotArea>
    <c:legend>
      <c:legendPos val="b"/>
      <c:layout>
        <c:manualLayout>
          <c:xMode val="edge"/>
          <c:yMode val="edge"/>
          <c:x val="0.27124915964311896"/>
          <c:y val="0.9243579212330687"/>
          <c:w val="0.45240410910775941"/>
          <c:h val="7.5642078766931325E-2"/>
        </c:manualLayout>
      </c:layout>
      <c:overlay val="0"/>
    </c:legend>
    <c:plotVisOnly val="1"/>
    <c:dispBlanksAs val="gap"/>
    <c:showDLblsOverMax val="0"/>
  </c:chart>
  <c:spPr>
    <a:ln>
      <a:solidFill>
        <a:schemeClr val="accent2"/>
      </a:solidFill>
    </a:ln>
  </c:spPr>
  <c:txPr>
    <a:bodyPr/>
    <a:lstStyle/>
    <a:p>
      <a:pPr>
        <a:defRPr sz="800"/>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291443362794883E-2"/>
          <c:y val="8.1130431240944323E-2"/>
          <c:w val="0.91445653598246746"/>
          <c:h val="0.66402774098041084"/>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Sheet1!$B$2:$B$6</c:f>
              <c:numCache>
                <c:formatCode>0%</c:formatCode>
                <c:ptCount val="5"/>
                <c:pt idx="0">
                  <c:v>0.26</c:v>
                </c:pt>
                <c:pt idx="1">
                  <c:v>0.30000000000000004</c:v>
                </c:pt>
                <c:pt idx="2">
                  <c:v>0.18</c:v>
                </c:pt>
                <c:pt idx="3">
                  <c:v>0.41000000000000003</c:v>
                </c:pt>
                <c:pt idx="4">
                  <c:v>0.38</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Sheet1!$C$2:$C$6</c:f>
              <c:numCache>
                <c:formatCode>0%</c:formatCode>
                <c:ptCount val="5"/>
                <c:pt idx="0">
                  <c:v>0.42</c:v>
                </c:pt>
                <c:pt idx="1">
                  <c:v>0.42000000000000004</c:v>
                </c:pt>
                <c:pt idx="2">
                  <c:v>0.44</c:v>
                </c:pt>
                <c:pt idx="3">
                  <c:v>0.44</c:v>
                </c:pt>
                <c:pt idx="4">
                  <c:v>0.4</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Sheet1!$D$2:$D$6</c:f>
              <c:numCache>
                <c:formatCode>0%</c:formatCode>
                <c:ptCount val="5"/>
                <c:pt idx="0">
                  <c:v>0.32</c:v>
                </c:pt>
                <c:pt idx="1">
                  <c:v>0.28999999999999998</c:v>
                </c:pt>
                <c:pt idx="2">
                  <c:v>0.38</c:v>
                </c:pt>
                <c:pt idx="3">
                  <c:v>0.14000000000000001</c:v>
                </c:pt>
                <c:pt idx="4">
                  <c:v>0.23</c:v>
                </c:pt>
              </c:numCache>
            </c:numRef>
          </c:val>
        </c:ser>
        <c:dLbls>
          <c:showLegendKey val="0"/>
          <c:showVal val="0"/>
          <c:showCatName val="0"/>
          <c:showSerName val="0"/>
          <c:showPercent val="0"/>
          <c:showBubbleSize val="0"/>
        </c:dLbls>
        <c:gapWidth val="55"/>
        <c:overlap val="100"/>
        <c:axId val="112058752"/>
        <c:axId val="112060288"/>
      </c:barChart>
      <c:catAx>
        <c:axId val="112058752"/>
        <c:scaling>
          <c:orientation val="minMax"/>
        </c:scaling>
        <c:delete val="0"/>
        <c:axPos val="b"/>
        <c:numFmt formatCode="General" sourceLinked="0"/>
        <c:majorTickMark val="none"/>
        <c:minorTickMark val="none"/>
        <c:tickLblPos val="nextTo"/>
        <c:txPr>
          <a:bodyPr/>
          <a:lstStyle/>
          <a:p>
            <a:pPr>
              <a:defRPr sz="800"/>
            </a:pPr>
            <a:endParaRPr lang="en-US"/>
          </a:p>
        </c:txPr>
        <c:crossAx val="112060288"/>
        <c:crosses val="autoZero"/>
        <c:auto val="1"/>
        <c:lblAlgn val="ctr"/>
        <c:lblOffset val="100"/>
        <c:noMultiLvlLbl val="0"/>
      </c:catAx>
      <c:valAx>
        <c:axId val="112060288"/>
        <c:scaling>
          <c:orientation val="minMax"/>
        </c:scaling>
        <c:delete val="0"/>
        <c:axPos val="l"/>
        <c:majorGridlines>
          <c:spPr>
            <a:ln>
              <a:noFill/>
            </a:ln>
          </c:spPr>
        </c:majorGridlines>
        <c:numFmt formatCode="0%" sourceLinked="1"/>
        <c:majorTickMark val="none"/>
        <c:minorTickMark val="none"/>
        <c:tickLblPos val="nextTo"/>
        <c:txPr>
          <a:bodyPr/>
          <a:lstStyle/>
          <a:p>
            <a:pPr>
              <a:defRPr sz="800"/>
            </a:pPr>
            <a:endParaRPr lang="en-US"/>
          </a:p>
        </c:txPr>
        <c:crossAx val="112058752"/>
        <c:crosses val="autoZero"/>
        <c:crossBetween val="between"/>
      </c:valAx>
    </c:plotArea>
    <c:legend>
      <c:legendPos val="b"/>
      <c:layout>
        <c:manualLayout>
          <c:xMode val="edge"/>
          <c:yMode val="edge"/>
          <c:x val="0.27934831316817105"/>
          <c:y val="0.9192365342808303"/>
          <c:w val="0.45240410910775941"/>
          <c:h val="7.5642078766931325E-2"/>
        </c:manualLayout>
      </c:layout>
      <c:overlay val="0"/>
      <c:txPr>
        <a:bodyPr/>
        <a:lstStyle/>
        <a:p>
          <a:pPr>
            <a:defRPr sz="800"/>
          </a:pPr>
          <a:endParaRPr lang="en-US"/>
        </a:p>
      </c:txPr>
    </c:legend>
    <c:plotVisOnly val="1"/>
    <c:dispBlanksAs val="gap"/>
    <c:showDLblsOverMax val="0"/>
  </c:chart>
  <c:spPr>
    <a:ln>
      <a:solidFill>
        <a:schemeClr val="accent2"/>
      </a:solidFill>
    </a:ln>
  </c:spPr>
  <c:txPr>
    <a:bodyPr/>
    <a:lstStyle/>
    <a:p>
      <a:pPr>
        <a:defRPr sz="1400"/>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291443362794883E-2"/>
          <c:y val="8.1130431240944323E-2"/>
          <c:w val="0.91445653598246746"/>
          <c:h val="0.66402774098041084"/>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Sheet1!$B$2:$B$6</c:f>
              <c:numCache>
                <c:formatCode>0%</c:formatCode>
                <c:ptCount val="5"/>
                <c:pt idx="0">
                  <c:v>0.25</c:v>
                </c:pt>
                <c:pt idx="1">
                  <c:v>0.28999999999999998</c:v>
                </c:pt>
                <c:pt idx="2">
                  <c:v>0.17</c:v>
                </c:pt>
                <c:pt idx="3">
                  <c:v>0.41</c:v>
                </c:pt>
                <c:pt idx="4">
                  <c:v>0.4</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Sheet1!$C$2:$C$6</c:f>
              <c:numCache>
                <c:formatCode>0%</c:formatCode>
                <c:ptCount val="5"/>
                <c:pt idx="0">
                  <c:v>0.4</c:v>
                </c:pt>
                <c:pt idx="1">
                  <c:v>0.38</c:v>
                </c:pt>
                <c:pt idx="2">
                  <c:v>0.45</c:v>
                </c:pt>
                <c:pt idx="3">
                  <c:v>0.43</c:v>
                </c:pt>
                <c:pt idx="4">
                  <c:v>0.36</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Sheet1!$D$2:$D$6</c:f>
              <c:numCache>
                <c:formatCode>0%</c:formatCode>
                <c:ptCount val="5"/>
                <c:pt idx="0">
                  <c:v>0.35</c:v>
                </c:pt>
                <c:pt idx="1">
                  <c:v>0.33</c:v>
                </c:pt>
                <c:pt idx="2">
                  <c:v>0.39</c:v>
                </c:pt>
                <c:pt idx="3">
                  <c:v>0.15</c:v>
                </c:pt>
                <c:pt idx="4">
                  <c:v>0.24</c:v>
                </c:pt>
              </c:numCache>
            </c:numRef>
          </c:val>
        </c:ser>
        <c:dLbls>
          <c:showLegendKey val="0"/>
          <c:showVal val="0"/>
          <c:showCatName val="0"/>
          <c:showSerName val="0"/>
          <c:showPercent val="0"/>
          <c:showBubbleSize val="0"/>
        </c:dLbls>
        <c:gapWidth val="55"/>
        <c:overlap val="100"/>
        <c:axId val="112147840"/>
        <c:axId val="112153728"/>
      </c:barChart>
      <c:catAx>
        <c:axId val="112147840"/>
        <c:scaling>
          <c:orientation val="minMax"/>
        </c:scaling>
        <c:delete val="0"/>
        <c:axPos val="b"/>
        <c:numFmt formatCode="General" sourceLinked="0"/>
        <c:majorTickMark val="none"/>
        <c:minorTickMark val="none"/>
        <c:tickLblPos val="nextTo"/>
        <c:txPr>
          <a:bodyPr/>
          <a:lstStyle/>
          <a:p>
            <a:pPr>
              <a:defRPr sz="800"/>
            </a:pPr>
            <a:endParaRPr lang="en-US"/>
          </a:p>
        </c:txPr>
        <c:crossAx val="112153728"/>
        <c:crosses val="autoZero"/>
        <c:auto val="1"/>
        <c:lblAlgn val="ctr"/>
        <c:lblOffset val="100"/>
        <c:noMultiLvlLbl val="0"/>
      </c:catAx>
      <c:valAx>
        <c:axId val="112153728"/>
        <c:scaling>
          <c:orientation val="minMax"/>
        </c:scaling>
        <c:delete val="0"/>
        <c:axPos val="l"/>
        <c:majorGridlines>
          <c:spPr>
            <a:ln>
              <a:noFill/>
            </a:ln>
          </c:spPr>
        </c:majorGridlines>
        <c:numFmt formatCode="0%" sourceLinked="1"/>
        <c:majorTickMark val="none"/>
        <c:minorTickMark val="none"/>
        <c:tickLblPos val="nextTo"/>
        <c:txPr>
          <a:bodyPr/>
          <a:lstStyle/>
          <a:p>
            <a:pPr>
              <a:defRPr sz="800"/>
            </a:pPr>
            <a:endParaRPr lang="en-US"/>
          </a:p>
        </c:txPr>
        <c:crossAx val="112147840"/>
        <c:crosses val="autoZero"/>
        <c:crossBetween val="between"/>
      </c:valAx>
    </c:plotArea>
    <c:legend>
      <c:legendPos val="b"/>
      <c:layout>
        <c:manualLayout>
          <c:xMode val="edge"/>
          <c:yMode val="edge"/>
          <c:x val="0.27934831316817105"/>
          <c:y val="0.9192365342808303"/>
          <c:w val="0.45240410910775941"/>
          <c:h val="7.5642078766931325E-2"/>
        </c:manualLayout>
      </c:layout>
      <c:overlay val="0"/>
      <c:txPr>
        <a:bodyPr/>
        <a:lstStyle/>
        <a:p>
          <a:pPr>
            <a:defRPr sz="800"/>
          </a:pPr>
          <a:endParaRPr lang="en-US"/>
        </a:p>
      </c:txPr>
    </c:legend>
    <c:plotVisOnly val="1"/>
    <c:dispBlanksAs val="gap"/>
    <c:showDLblsOverMax val="0"/>
  </c:chart>
  <c:spPr>
    <a:ln>
      <a:solidFill>
        <a:schemeClr val="accent2"/>
      </a:solidFill>
    </a:ln>
  </c:spPr>
  <c:txPr>
    <a:bodyPr/>
    <a:lstStyle/>
    <a:p>
      <a:pPr>
        <a:defRPr sz="1400"/>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291443362794883E-2"/>
          <c:y val="8.1130431240944323E-2"/>
          <c:w val="0.91445653598246746"/>
          <c:h val="0.66402774098041084"/>
        </c:manualLayout>
      </c:layout>
      <c:barChart>
        <c:barDir val="col"/>
        <c:grouping val="percentStacked"/>
        <c:varyColors val="0"/>
        <c:ser>
          <c:idx val="0"/>
          <c:order val="0"/>
          <c:tx>
            <c:strRef>
              <c:f>Sheet1!$B$1</c:f>
              <c:strCache>
                <c:ptCount val="1"/>
                <c:pt idx="0">
                  <c:v>Aged 16-34 years</c:v>
                </c:pt>
              </c:strCache>
            </c:strRef>
          </c:tx>
          <c:spPr>
            <a:solidFill>
              <a:srgbClr val="FF0000"/>
            </a:solidFill>
          </c:spPr>
          <c:invertIfNegative val="0"/>
          <c:dLbls>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Sheet1!$B$2:$B$6</c:f>
              <c:numCache>
                <c:formatCode>0%</c:formatCode>
                <c:ptCount val="5"/>
                <c:pt idx="0">
                  <c:v>0.23</c:v>
                </c:pt>
                <c:pt idx="1">
                  <c:v>0.26</c:v>
                </c:pt>
                <c:pt idx="2">
                  <c:v>0.15</c:v>
                </c:pt>
                <c:pt idx="3">
                  <c:v>0.38</c:v>
                </c:pt>
                <c:pt idx="4">
                  <c:v>0.34</c:v>
                </c:pt>
              </c:numCache>
            </c:numRef>
          </c:val>
        </c:ser>
        <c:ser>
          <c:idx val="1"/>
          <c:order val="1"/>
          <c:tx>
            <c:strRef>
              <c:f>Sheet1!$C$1</c:f>
              <c:strCache>
                <c:ptCount val="1"/>
                <c:pt idx="0">
                  <c:v>Aged 35-54 years</c:v>
                </c:pt>
              </c:strCache>
            </c:strRef>
          </c:tx>
          <c:spPr>
            <a:solidFill>
              <a:schemeClr val="accent4"/>
            </a:solidFill>
          </c:spPr>
          <c:invertIfNegative val="0"/>
          <c:dLbls>
            <c:spPr>
              <a:noFill/>
              <a:ln>
                <a:noFill/>
              </a:ln>
              <a:effectLst/>
            </c:spPr>
            <c:txPr>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Sheet1!$C$2:$C$6</c:f>
              <c:numCache>
                <c:formatCode>0%</c:formatCode>
                <c:ptCount val="5"/>
                <c:pt idx="0">
                  <c:v>0.39</c:v>
                </c:pt>
                <c:pt idx="1">
                  <c:v>0.39</c:v>
                </c:pt>
                <c:pt idx="2">
                  <c:v>0.41</c:v>
                </c:pt>
                <c:pt idx="3">
                  <c:v>0.46</c:v>
                </c:pt>
                <c:pt idx="4">
                  <c:v>0.4</c:v>
                </c:pt>
              </c:numCache>
            </c:numRef>
          </c:val>
        </c:ser>
        <c:ser>
          <c:idx val="2"/>
          <c:order val="2"/>
          <c:tx>
            <c:strRef>
              <c:f>Sheet1!$D$1</c:f>
              <c:strCache>
                <c:ptCount val="1"/>
                <c:pt idx="0">
                  <c:v>Aged 55 years or over</c:v>
                </c:pt>
              </c:strCache>
            </c:strRef>
          </c:tx>
          <c:spPr>
            <a:solidFill>
              <a:srgbClr val="646363"/>
            </a:solidFill>
          </c:spPr>
          <c:invertIfNegative val="0"/>
          <c:dLbls>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Any multi-destination (ENG)</c:v>
                </c:pt>
                <c:pt idx="1">
                  <c:v>London Plus (ENG)</c:v>
                </c:pt>
                <c:pt idx="2">
                  <c:v>Multi-destination non-London (ENG)</c:v>
                </c:pt>
                <c:pt idx="3">
                  <c:v>London only</c:v>
                </c:pt>
                <c:pt idx="4">
                  <c:v>Single destination non-London (ENG)</c:v>
                </c:pt>
              </c:strCache>
            </c:strRef>
          </c:cat>
          <c:val>
            <c:numRef>
              <c:f>Sheet1!$D$2:$D$6</c:f>
              <c:numCache>
                <c:formatCode>0%</c:formatCode>
                <c:ptCount val="5"/>
                <c:pt idx="0">
                  <c:v>0.38</c:v>
                </c:pt>
                <c:pt idx="1">
                  <c:v>0.35</c:v>
                </c:pt>
                <c:pt idx="2">
                  <c:v>0.43</c:v>
                </c:pt>
                <c:pt idx="3">
                  <c:v>0.16</c:v>
                </c:pt>
                <c:pt idx="4">
                  <c:v>0.25</c:v>
                </c:pt>
              </c:numCache>
            </c:numRef>
          </c:val>
        </c:ser>
        <c:dLbls>
          <c:showLegendKey val="0"/>
          <c:showVal val="0"/>
          <c:showCatName val="0"/>
          <c:showSerName val="0"/>
          <c:showPercent val="0"/>
          <c:showBubbleSize val="0"/>
        </c:dLbls>
        <c:gapWidth val="55"/>
        <c:overlap val="100"/>
        <c:axId val="108759680"/>
        <c:axId val="108773760"/>
      </c:barChart>
      <c:catAx>
        <c:axId val="108759680"/>
        <c:scaling>
          <c:orientation val="minMax"/>
        </c:scaling>
        <c:delete val="0"/>
        <c:axPos val="b"/>
        <c:numFmt formatCode="General" sourceLinked="0"/>
        <c:majorTickMark val="none"/>
        <c:minorTickMark val="none"/>
        <c:tickLblPos val="nextTo"/>
        <c:txPr>
          <a:bodyPr/>
          <a:lstStyle/>
          <a:p>
            <a:pPr>
              <a:defRPr sz="800"/>
            </a:pPr>
            <a:endParaRPr lang="en-US"/>
          </a:p>
        </c:txPr>
        <c:crossAx val="108773760"/>
        <c:crosses val="autoZero"/>
        <c:auto val="1"/>
        <c:lblAlgn val="ctr"/>
        <c:lblOffset val="100"/>
        <c:noMultiLvlLbl val="0"/>
      </c:catAx>
      <c:valAx>
        <c:axId val="108773760"/>
        <c:scaling>
          <c:orientation val="minMax"/>
        </c:scaling>
        <c:delete val="0"/>
        <c:axPos val="l"/>
        <c:majorGridlines>
          <c:spPr>
            <a:ln>
              <a:noFill/>
            </a:ln>
          </c:spPr>
        </c:majorGridlines>
        <c:numFmt formatCode="0%" sourceLinked="1"/>
        <c:majorTickMark val="none"/>
        <c:minorTickMark val="none"/>
        <c:tickLblPos val="nextTo"/>
        <c:txPr>
          <a:bodyPr/>
          <a:lstStyle/>
          <a:p>
            <a:pPr>
              <a:defRPr sz="800"/>
            </a:pPr>
            <a:endParaRPr lang="en-US"/>
          </a:p>
        </c:txPr>
        <c:crossAx val="108759680"/>
        <c:crosses val="autoZero"/>
        <c:crossBetween val="between"/>
      </c:valAx>
    </c:plotArea>
    <c:legend>
      <c:legendPos val="b"/>
      <c:layout>
        <c:manualLayout>
          <c:xMode val="edge"/>
          <c:yMode val="edge"/>
          <c:x val="0.27934831316817105"/>
          <c:y val="0.9192365342808303"/>
          <c:w val="0.45240410910775941"/>
          <c:h val="7.5642078766931325E-2"/>
        </c:manualLayout>
      </c:layout>
      <c:overlay val="0"/>
      <c:txPr>
        <a:bodyPr/>
        <a:lstStyle/>
        <a:p>
          <a:pPr>
            <a:defRPr sz="800"/>
          </a:pPr>
          <a:endParaRPr lang="en-US"/>
        </a:p>
      </c:txPr>
    </c:legend>
    <c:plotVisOnly val="1"/>
    <c:dispBlanksAs val="gap"/>
    <c:showDLblsOverMax val="0"/>
  </c:chart>
  <c:spPr>
    <a:ln>
      <a:solidFill>
        <a:schemeClr val="accent2"/>
      </a:solidFill>
    </a:ln>
  </c:spPr>
  <c:txPr>
    <a:bodyPr/>
    <a:lstStyle/>
    <a:p>
      <a:pPr>
        <a:defRPr sz="1400"/>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583090848131612"/>
          <c:y val="2.7148712918115488E-2"/>
          <c:w val="0.72792475771471576"/>
          <c:h val="0.68645844966933123"/>
        </c:manualLayout>
      </c:layout>
      <c:barChart>
        <c:barDir val="col"/>
        <c:grouping val="percentStacked"/>
        <c:varyColors val="0"/>
        <c:ser>
          <c:idx val="0"/>
          <c:order val="0"/>
          <c:tx>
            <c:strRef>
              <c:f>Sheet1!$B$1</c:f>
              <c:strCache>
                <c:ptCount val="1"/>
                <c:pt idx="0">
                  <c:v>London Plus (Eng)</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Sheet1!$A$2:$A$7</c:f>
              <c:strCache>
                <c:ptCount val="6"/>
                <c:pt idx="0">
                  <c:v>All visits</c:v>
                </c:pt>
                <c:pt idx="1">
                  <c:v>Family visits</c:v>
                </c:pt>
                <c:pt idx="2">
                  <c:v>All nights</c:v>
                </c:pt>
                <c:pt idx="3">
                  <c:v>Family nights</c:v>
                </c:pt>
                <c:pt idx="4">
                  <c:v>All spend</c:v>
                </c:pt>
                <c:pt idx="5">
                  <c:v>Family spend</c:v>
                </c:pt>
              </c:strCache>
            </c:strRef>
          </c:cat>
          <c:val>
            <c:numRef>
              <c:f>Sheet1!$B$2:$B$7</c:f>
              <c:numCache>
                <c:formatCode>0%</c:formatCode>
                <c:ptCount val="6"/>
                <c:pt idx="0">
                  <c:v>0.08</c:v>
                </c:pt>
                <c:pt idx="1">
                  <c:v>0.05</c:v>
                </c:pt>
                <c:pt idx="2">
                  <c:v>0.15</c:v>
                </c:pt>
                <c:pt idx="3">
                  <c:v>0.09</c:v>
                </c:pt>
                <c:pt idx="4">
                  <c:v>0.18</c:v>
                </c:pt>
                <c:pt idx="5">
                  <c:v>0.13</c:v>
                </c:pt>
              </c:numCache>
            </c:numRef>
          </c:val>
        </c:ser>
        <c:ser>
          <c:idx val="1"/>
          <c:order val="1"/>
          <c:tx>
            <c:strRef>
              <c:f>Sheet1!$C$1</c:f>
              <c:strCache>
                <c:ptCount val="1"/>
                <c:pt idx="0">
                  <c:v>Multi-destination non- London (Eng)</c:v>
                </c:pt>
              </c:strCache>
            </c:strRef>
          </c:tx>
          <c:spPr>
            <a:solidFill>
              <a:schemeClr val="accent6">
                <a:lumMod val="75000"/>
              </a:schemeClr>
            </a:solidFill>
          </c:spPr>
          <c:invertIfNegative val="0"/>
          <c:dLbls>
            <c:showLegendKey val="0"/>
            <c:showVal val="1"/>
            <c:showCatName val="0"/>
            <c:showSerName val="0"/>
            <c:showPercent val="0"/>
            <c:showBubbleSize val="0"/>
            <c:showLeaderLines val="0"/>
          </c:dLbls>
          <c:cat>
            <c:strRef>
              <c:f>Sheet1!$A$2:$A$7</c:f>
              <c:strCache>
                <c:ptCount val="6"/>
                <c:pt idx="0">
                  <c:v>All visits</c:v>
                </c:pt>
                <c:pt idx="1">
                  <c:v>Family visits</c:v>
                </c:pt>
                <c:pt idx="2">
                  <c:v>All nights</c:v>
                </c:pt>
                <c:pt idx="3">
                  <c:v>Family nights</c:v>
                </c:pt>
                <c:pt idx="4">
                  <c:v>All spend</c:v>
                </c:pt>
                <c:pt idx="5">
                  <c:v>Family spend</c:v>
                </c:pt>
              </c:strCache>
            </c:strRef>
          </c:cat>
          <c:val>
            <c:numRef>
              <c:f>Sheet1!$C$2:$C$7</c:f>
              <c:numCache>
                <c:formatCode>0%</c:formatCode>
                <c:ptCount val="6"/>
                <c:pt idx="0">
                  <c:v>0.04</c:v>
                </c:pt>
                <c:pt idx="1">
                  <c:v>0.03</c:v>
                </c:pt>
                <c:pt idx="2">
                  <c:v>7.0000000000000007E-2</c:v>
                </c:pt>
                <c:pt idx="3">
                  <c:v>0.06</c:v>
                </c:pt>
                <c:pt idx="4">
                  <c:v>0.05</c:v>
                </c:pt>
                <c:pt idx="5">
                  <c:v>0.04</c:v>
                </c:pt>
              </c:numCache>
            </c:numRef>
          </c:val>
        </c:ser>
        <c:ser>
          <c:idx val="2"/>
          <c:order val="2"/>
          <c:tx>
            <c:strRef>
              <c:f>Sheet1!$D$1</c:f>
              <c:strCache>
                <c:ptCount val="1"/>
                <c:pt idx="0">
                  <c:v>London only</c:v>
                </c:pt>
              </c:strCache>
            </c:strRef>
          </c:tx>
          <c:invertIfNegative val="0"/>
          <c:dLbls>
            <c:showLegendKey val="0"/>
            <c:showVal val="1"/>
            <c:showCatName val="0"/>
            <c:showSerName val="0"/>
            <c:showPercent val="0"/>
            <c:showBubbleSize val="0"/>
            <c:showLeaderLines val="0"/>
          </c:dLbls>
          <c:cat>
            <c:strRef>
              <c:f>Sheet1!$A$2:$A$7</c:f>
              <c:strCache>
                <c:ptCount val="6"/>
                <c:pt idx="0">
                  <c:v>All visits</c:v>
                </c:pt>
                <c:pt idx="1">
                  <c:v>Family visits</c:v>
                </c:pt>
                <c:pt idx="2">
                  <c:v>All nights</c:v>
                </c:pt>
                <c:pt idx="3">
                  <c:v>Family nights</c:v>
                </c:pt>
                <c:pt idx="4">
                  <c:v>All spend</c:v>
                </c:pt>
                <c:pt idx="5">
                  <c:v>Family spend</c:v>
                </c:pt>
              </c:strCache>
            </c:strRef>
          </c:cat>
          <c:val>
            <c:numRef>
              <c:f>Sheet1!$D$2:$D$7</c:f>
              <c:numCache>
                <c:formatCode>0%</c:formatCode>
                <c:ptCount val="6"/>
                <c:pt idx="0">
                  <c:v>0.67</c:v>
                </c:pt>
                <c:pt idx="1">
                  <c:v>0.49</c:v>
                </c:pt>
                <c:pt idx="2">
                  <c:v>0.54</c:v>
                </c:pt>
                <c:pt idx="3">
                  <c:v>0.4</c:v>
                </c:pt>
                <c:pt idx="4">
                  <c:v>0.66</c:v>
                </c:pt>
                <c:pt idx="5">
                  <c:v>0.43</c:v>
                </c:pt>
              </c:numCache>
            </c:numRef>
          </c:val>
        </c:ser>
        <c:ser>
          <c:idx val="3"/>
          <c:order val="3"/>
          <c:tx>
            <c:strRef>
              <c:f>Sheet1!$E$1</c:f>
              <c:strCache>
                <c:ptCount val="1"/>
                <c:pt idx="0">
                  <c:v>Other single destination (Eng)</c:v>
                </c:pt>
              </c:strCache>
            </c:strRef>
          </c:tx>
          <c:spPr>
            <a:solidFill>
              <a:schemeClr val="bg2">
                <a:lumMod val="40000"/>
                <a:lumOff val="60000"/>
              </a:schemeClr>
            </a:solidFill>
          </c:spPr>
          <c:invertIfNegative val="0"/>
          <c:dLbls>
            <c:showLegendKey val="0"/>
            <c:showVal val="1"/>
            <c:showCatName val="0"/>
            <c:showSerName val="0"/>
            <c:showPercent val="0"/>
            <c:showBubbleSize val="0"/>
            <c:showLeaderLines val="0"/>
          </c:dLbls>
          <c:cat>
            <c:strRef>
              <c:f>Sheet1!$A$2:$A$7</c:f>
              <c:strCache>
                <c:ptCount val="6"/>
                <c:pt idx="0">
                  <c:v>All visits</c:v>
                </c:pt>
                <c:pt idx="1">
                  <c:v>Family visits</c:v>
                </c:pt>
                <c:pt idx="2">
                  <c:v>All nights</c:v>
                </c:pt>
                <c:pt idx="3">
                  <c:v>Family nights</c:v>
                </c:pt>
                <c:pt idx="4">
                  <c:v>All spend</c:v>
                </c:pt>
                <c:pt idx="5">
                  <c:v>Family spend</c:v>
                </c:pt>
              </c:strCache>
            </c:strRef>
          </c:cat>
          <c:val>
            <c:numRef>
              <c:f>Sheet1!$E$2:$E$7</c:f>
              <c:numCache>
                <c:formatCode>0%</c:formatCode>
                <c:ptCount val="6"/>
                <c:pt idx="0">
                  <c:v>0.21</c:v>
                </c:pt>
                <c:pt idx="1">
                  <c:v>0.43</c:v>
                </c:pt>
                <c:pt idx="2">
                  <c:v>0.24</c:v>
                </c:pt>
                <c:pt idx="3">
                  <c:v>0.45</c:v>
                </c:pt>
                <c:pt idx="4">
                  <c:v>0.15</c:v>
                </c:pt>
                <c:pt idx="5">
                  <c:v>0.44</c:v>
                </c:pt>
              </c:numCache>
            </c:numRef>
          </c:val>
        </c:ser>
        <c:dLbls>
          <c:showLegendKey val="0"/>
          <c:showVal val="0"/>
          <c:showCatName val="0"/>
          <c:showSerName val="0"/>
          <c:showPercent val="0"/>
          <c:showBubbleSize val="0"/>
        </c:dLbls>
        <c:gapWidth val="150"/>
        <c:overlap val="100"/>
        <c:axId val="39861632"/>
        <c:axId val="39867520"/>
      </c:barChart>
      <c:catAx>
        <c:axId val="39861632"/>
        <c:scaling>
          <c:orientation val="minMax"/>
        </c:scaling>
        <c:delete val="0"/>
        <c:axPos val="b"/>
        <c:majorTickMark val="out"/>
        <c:minorTickMark val="none"/>
        <c:tickLblPos val="nextTo"/>
        <c:spPr>
          <a:ln>
            <a:noFill/>
          </a:ln>
        </c:spPr>
        <c:crossAx val="39867520"/>
        <c:crosses val="autoZero"/>
        <c:auto val="1"/>
        <c:lblAlgn val="ctr"/>
        <c:lblOffset val="100"/>
        <c:noMultiLvlLbl val="0"/>
      </c:catAx>
      <c:valAx>
        <c:axId val="39867520"/>
        <c:scaling>
          <c:orientation val="minMax"/>
        </c:scaling>
        <c:delete val="1"/>
        <c:axPos val="l"/>
        <c:numFmt formatCode="0%" sourceLinked="1"/>
        <c:majorTickMark val="out"/>
        <c:minorTickMark val="none"/>
        <c:tickLblPos val="nextTo"/>
        <c:crossAx val="39861632"/>
        <c:crosses val="autoZero"/>
        <c:crossBetween val="between"/>
      </c:valAx>
    </c:plotArea>
    <c:legend>
      <c:legendPos val="l"/>
      <c:layout>
        <c:manualLayout>
          <c:xMode val="edge"/>
          <c:yMode val="edge"/>
          <c:x val="5.8050314344877682E-3"/>
          <c:y val="0.21506043311942241"/>
          <c:w val="0.25844182008606753"/>
          <c:h val="0.35655821674290272"/>
        </c:manualLayout>
      </c:layout>
      <c:overlay val="0"/>
    </c:legend>
    <c:plotVisOnly val="1"/>
    <c:dispBlanksAs val="gap"/>
    <c:showDLblsOverMax val="0"/>
  </c:chart>
  <c:spPr>
    <a:ln>
      <a:solidFill>
        <a:schemeClr val="accent2"/>
      </a:solidFill>
    </a:ln>
  </c:spPr>
  <c:txPr>
    <a:bodyPr/>
    <a:lstStyle/>
    <a:p>
      <a:pPr>
        <a:defRPr sz="10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C00000"/>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Other places higher up the list to visit</c:v>
                </c:pt>
                <c:pt idx="1">
                  <c:v>Nervous about driving in UK</c:v>
                </c:pt>
                <c:pt idx="2">
                  <c:v>So much to do in London wouldn't have time </c:v>
                </c:pt>
                <c:pt idx="3">
                  <c:v>Don't know what there is to see</c:v>
                </c:pt>
                <c:pt idx="4">
                  <c:v>Don’t know what its like compared to London</c:v>
                </c:pt>
                <c:pt idx="5">
                  <c:v>More exciting places elsewhere in Europe as close</c:v>
                </c:pt>
                <c:pt idx="6">
                  <c:v>Don't know what to expect</c:v>
                </c:pt>
                <c:pt idx="7">
                  <c:v>Too expensive to travel</c:v>
                </c:pt>
                <c:pt idx="8">
                  <c:v>Wouldn't know what to do </c:v>
                </c:pt>
                <c:pt idx="9">
                  <c:v>Weather would put me off</c:v>
                </c:pt>
                <c:pt idx="10">
                  <c:v>No great urge to explore other parts</c:v>
                </c:pt>
                <c:pt idx="11">
                  <c:v>Wouldn't visit GB for a long time, but would need a long time</c:v>
                </c:pt>
                <c:pt idx="12">
                  <c:v>Other places worth going to are too far away from London</c:v>
                </c:pt>
                <c:pt idx="13">
                  <c:v>The best of Britain can be seen within London</c:v>
                </c:pt>
                <c:pt idx="14">
                  <c:v>Wouldn't know how to get outside of London </c:v>
                </c:pt>
              </c:strCache>
            </c:strRef>
          </c:cat>
          <c:val>
            <c:numRef>
              <c:f>Sheet1!$B$2:$B$16</c:f>
              <c:numCache>
                <c:formatCode>0%</c:formatCode>
                <c:ptCount val="15"/>
                <c:pt idx="0">
                  <c:v>0.46</c:v>
                </c:pt>
                <c:pt idx="1">
                  <c:v>0.46</c:v>
                </c:pt>
                <c:pt idx="2">
                  <c:v>0.39</c:v>
                </c:pt>
                <c:pt idx="3">
                  <c:v>0.28999999999999998</c:v>
                </c:pt>
                <c:pt idx="4">
                  <c:v>0.27</c:v>
                </c:pt>
                <c:pt idx="5">
                  <c:v>0.26</c:v>
                </c:pt>
                <c:pt idx="6">
                  <c:v>0.25</c:v>
                </c:pt>
                <c:pt idx="7">
                  <c:v>0.25</c:v>
                </c:pt>
                <c:pt idx="8">
                  <c:v>0.22</c:v>
                </c:pt>
                <c:pt idx="9">
                  <c:v>0.22</c:v>
                </c:pt>
                <c:pt idx="10">
                  <c:v>0.21</c:v>
                </c:pt>
                <c:pt idx="11">
                  <c:v>0.19</c:v>
                </c:pt>
                <c:pt idx="12">
                  <c:v>0.19</c:v>
                </c:pt>
                <c:pt idx="13">
                  <c:v>0.17</c:v>
                </c:pt>
                <c:pt idx="14">
                  <c:v>0.17</c:v>
                </c:pt>
              </c:numCache>
            </c:numRef>
          </c:val>
        </c:ser>
        <c:dLbls>
          <c:showLegendKey val="0"/>
          <c:showVal val="0"/>
          <c:showCatName val="0"/>
          <c:showSerName val="0"/>
          <c:showPercent val="0"/>
          <c:showBubbleSize val="0"/>
        </c:dLbls>
        <c:gapWidth val="150"/>
        <c:axId val="39911424"/>
        <c:axId val="39912960"/>
      </c:barChart>
      <c:catAx>
        <c:axId val="39911424"/>
        <c:scaling>
          <c:orientation val="maxMin"/>
        </c:scaling>
        <c:delete val="0"/>
        <c:axPos val="l"/>
        <c:numFmt formatCode="General" sourceLinked="0"/>
        <c:majorTickMark val="out"/>
        <c:minorTickMark val="none"/>
        <c:tickLblPos val="nextTo"/>
        <c:txPr>
          <a:bodyPr/>
          <a:lstStyle/>
          <a:p>
            <a:pPr>
              <a:defRPr sz="900"/>
            </a:pPr>
            <a:endParaRPr lang="en-US"/>
          </a:p>
        </c:txPr>
        <c:crossAx val="39912960"/>
        <c:crosses val="autoZero"/>
        <c:auto val="1"/>
        <c:lblAlgn val="ctr"/>
        <c:lblOffset val="100"/>
        <c:noMultiLvlLbl val="0"/>
      </c:catAx>
      <c:valAx>
        <c:axId val="39912960"/>
        <c:scaling>
          <c:orientation val="minMax"/>
        </c:scaling>
        <c:delete val="1"/>
        <c:axPos val="t"/>
        <c:majorGridlines>
          <c:spPr>
            <a:ln>
              <a:noFill/>
            </a:ln>
          </c:spPr>
        </c:majorGridlines>
        <c:numFmt formatCode="0%" sourceLinked="1"/>
        <c:majorTickMark val="out"/>
        <c:minorTickMark val="none"/>
        <c:tickLblPos val="nextTo"/>
        <c:crossAx val="399114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583090848131612"/>
          <c:y val="2.7148712918115488E-2"/>
          <c:w val="0.72792475771471576"/>
          <c:h val="0.68645844966933123"/>
        </c:manualLayout>
      </c:layout>
      <c:barChart>
        <c:barDir val="col"/>
        <c:grouping val="percentStacked"/>
        <c:varyColors val="0"/>
        <c:ser>
          <c:idx val="0"/>
          <c:order val="0"/>
          <c:tx>
            <c:strRef>
              <c:f>Sheet1!$B$1</c:f>
              <c:strCache>
                <c:ptCount val="1"/>
                <c:pt idx="0">
                  <c:v>London Plus (UK)</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All visits</c:v>
                </c:pt>
                <c:pt idx="1">
                  <c:v>Holiday visits</c:v>
                </c:pt>
                <c:pt idx="2">
                  <c:v>VFR</c:v>
                </c:pt>
                <c:pt idx="3">
                  <c:v>Business visits</c:v>
                </c:pt>
                <c:pt idx="4">
                  <c:v>Other visits</c:v>
                </c:pt>
              </c:strCache>
            </c:strRef>
          </c:cat>
          <c:val>
            <c:numRef>
              <c:f>Sheet1!$B$2:$B$6</c:f>
              <c:numCache>
                <c:formatCode>0%</c:formatCode>
                <c:ptCount val="5"/>
                <c:pt idx="0">
                  <c:v>0.09</c:v>
                </c:pt>
                <c:pt idx="1">
                  <c:v>0.13</c:v>
                </c:pt>
                <c:pt idx="2">
                  <c:v>0.08</c:v>
                </c:pt>
                <c:pt idx="3">
                  <c:v>7.0000000000000007E-2</c:v>
                </c:pt>
                <c:pt idx="4">
                  <c:v>0.06</c:v>
                </c:pt>
              </c:numCache>
            </c:numRef>
          </c:val>
        </c:ser>
        <c:ser>
          <c:idx val="1"/>
          <c:order val="1"/>
          <c:tx>
            <c:strRef>
              <c:f>Sheet1!$C$1</c:f>
              <c:strCache>
                <c:ptCount val="1"/>
                <c:pt idx="0">
                  <c:v>Multi-destination non- London (UK)</c:v>
                </c:pt>
              </c:strCache>
            </c:strRef>
          </c:tx>
          <c:spPr>
            <a:solidFill>
              <a:schemeClr val="accent6">
                <a:lumMod val="75000"/>
              </a:schemeClr>
            </a:solidFill>
          </c:spPr>
          <c:invertIfNegative val="0"/>
          <c:dLbls>
            <c:showLegendKey val="0"/>
            <c:showVal val="1"/>
            <c:showCatName val="0"/>
            <c:showSerName val="0"/>
            <c:showPercent val="0"/>
            <c:showBubbleSize val="0"/>
            <c:showLeaderLines val="0"/>
          </c:dLbls>
          <c:cat>
            <c:strRef>
              <c:f>Sheet1!$A$2:$A$6</c:f>
              <c:strCache>
                <c:ptCount val="5"/>
                <c:pt idx="0">
                  <c:v>All visits</c:v>
                </c:pt>
                <c:pt idx="1">
                  <c:v>Holiday visits</c:v>
                </c:pt>
                <c:pt idx="2">
                  <c:v>VFR</c:v>
                </c:pt>
                <c:pt idx="3">
                  <c:v>Business visits</c:v>
                </c:pt>
                <c:pt idx="4">
                  <c:v>Other visits</c:v>
                </c:pt>
              </c:strCache>
            </c:strRef>
          </c:cat>
          <c:val>
            <c:numRef>
              <c:f>Sheet1!$C$2:$C$6</c:f>
              <c:numCache>
                <c:formatCode>0%</c:formatCode>
                <c:ptCount val="5"/>
                <c:pt idx="0">
                  <c:v>0.1</c:v>
                </c:pt>
                <c:pt idx="1">
                  <c:v>0.13</c:v>
                </c:pt>
                <c:pt idx="2">
                  <c:v>0.11</c:v>
                </c:pt>
                <c:pt idx="3">
                  <c:v>0.08</c:v>
                </c:pt>
                <c:pt idx="4">
                  <c:v>0.05</c:v>
                </c:pt>
              </c:numCache>
            </c:numRef>
          </c:val>
        </c:ser>
        <c:ser>
          <c:idx val="2"/>
          <c:order val="2"/>
          <c:tx>
            <c:strRef>
              <c:f>Sheet1!$D$1</c:f>
              <c:strCache>
                <c:ptCount val="1"/>
                <c:pt idx="0">
                  <c:v>London only</c:v>
                </c:pt>
              </c:strCache>
            </c:strRef>
          </c:tx>
          <c:invertIfNegative val="0"/>
          <c:dLbls>
            <c:showLegendKey val="0"/>
            <c:showVal val="1"/>
            <c:showCatName val="0"/>
            <c:showSerName val="0"/>
            <c:showPercent val="0"/>
            <c:showBubbleSize val="0"/>
            <c:showLeaderLines val="0"/>
          </c:dLbls>
          <c:cat>
            <c:strRef>
              <c:f>Sheet1!$A$2:$A$6</c:f>
              <c:strCache>
                <c:ptCount val="5"/>
                <c:pt idx="0">
                  <c:v>All visits</c:v>
                </c:pt>
                <c:pt idx="1">
                  <c:v>Holiday visits</c:v>
                </c:pt>
                <c:pt idx="2">
                  <c:v>VFR</c:v>
                </c:pt>
                <c:pt idx="3">
                  <c:v>Business visits</c:v>
                </c:pt>
                <c:pt idx="4">
                  <c:v>Other visits</c:v>
                </c:pt>
              </c:strCache>
            </c:strRef>
          </c:cat>
          <c:val>
            <c:numRef>
              <c:f>Sheet1!$D$2:$D$6</c:f>
              <c:numCache>
                <c:formatCode>0%</c:formatCode>
                <c:ptCount val="5"/>
                <c:pt idx="0">
                  <c:v>0.32</c:v>
                </c:pt>
                <c:pt idx="1">
                  <c:v>0.4</c:v>
                </c:pt>
                <c:pt idx="2">
                  <c:v>0.26</c:v>
                </c:pt>
                <c:pt idx="3">
                  <c:v>0.35</c:v>
                </c:pt>
                <c:pt idx="4">
                  <c:v>0.36</c:v>
                </c:pt>
              </c:numCache>
            </c:numRef>
          </c:val>
        </c:ser>
        <c:ser>
          <c:idx val="3"/>
          <c:order val="3"/>
          <c:tx>
            <c:strRef>
              <c:f>Sheet1!$E$1</c:f>
              <c:strCache>
                <c:ptCount val="1"/>
                <c:pt idx="0">
                  <c:v>Other single destination (UK)</c:v>
                </c:pt>
              </c:strCache>
            </c:strRef>
          </c:tx>
          <c:spPr>
            <a:solidFill>
              <a:schemeClr val="bg2">
                <a:lumMod val="40000"/>
                <a:lumOff val="60000"/>
              </a:schemeClr>
            </a:solidFill>
          </c:spPr>
          <c:invertIfNegative val="0"/>
          <c:dLbls>
            <c:showLegendKey val="0"/>
            <c:showVal val="1"/>
            <c:showCatName val="0"/>
            <c:showSerName val="0"/>
            <c:showPercent val="0"/>
            <c:showBubbleSize val="0"/>
            <c:showLeaderLines val="0"/>
          </c:dLbls>
          <c:cat>
            <c:strRef>
              <c:f>Sheet1!$A$2:$A$6</c:f>
              <c:strCache>
                <c:ptCount val="5"/>
                <c:pt idx="0">
                  <c:v>All visits</c:v>
                </c:pt>
                <c:pt idx="1">
                  <c:v>Holiday visits</c:v>
                </c:pt>
                <c:pt idx="2">
                  <c:v>VFR</c:v>
                </c:pt>
                <c:pt idx="3">
                  <c:v>Business visits</c:v>
                </c:pt>
                <c:pt idx="4">
                  <c:v>Other visits</c:v>
                </c:pt>
              </c:strCache>
            </c:strRef>
          </c:cat>
          <c:val>
            <c:numRef>
              <c:f>Sheet1!$E$2:$E$6</c:f>
              <c:numCache>
                <c:formatCode>0%</c:formatCode>
                <c:ptCount val="5"/>
                <c:pt idx="0">
                  <c:v>0.49</c:v>
                </c:pt>
                <c:pt idx="1">
                  <c:v>0.34</c:v>
                </c:pt>
                <c:pt idx="2">
                  <c:v>0.55000000000000004</c:v>
                </c:pt>
                <c:pt idx="3">
                  <c:v>0.49</c:v>
                </c:pt>
                <c:pt idx="4">
                  <c:v>0.53</c:v>
                </c:pt>
              </c:numCache>
            </c:numRef>
          </c:val>
        </c:ser>
        <c:dLbls>
          <c:showLegendKey val="0"/>
          <c:showVal val="0"/>
          <c:showCatName val="0"/>
          <c:showSerName val="0"/>
          <c:showPercent val="0"/>
          <c:showBubbleSize val="0"/>
        </c:dLbls>
        <c:gapWidth val="150"/>
        <c:overlap val="100"/>
        <c:axId val="44892928"/>
        <c:axId val="44894464"/>
      </c:barChart>
      <c:catAx>
        <c:axId val="44892928"/>
        <c:scaling>
          <c:orientation val="minMax"/>
        </c:scaling>
        <c:delete val="0"/>
        <c:axPos val="b"/>
        <c:majorTickMark val="out"/>
        <c:minorTickMark val="none"/>
        <c:tickLblPos val="nextTo"/>
        <c:spPr>
          <a:ln>
            <a:noFill/>
          </a:ln>
        </c:spPr>
        <c:crossAx val="44894464"/>
        <c:crosses val="autoZero"/>
        <c:auto val="1"/>
        <c:lblAlgn val="ctr"/>
        <c:lblOffset val="100"/>
        <c:noMultiLvlLbl val="0"/>
      </c:catAx>
      <c:valAx>
        <c:axId val="44894464"/>
        <c:scaling>
          <c:orientation val="minMax"/>
        </c:scaling>
        <c:delete val="1"/>
        <c:axPos val="l"/>
        <c:numFmt formatCode="0%" sourceLinked="1"/>
        <c:majorTickMark val="out"/>
        <c:minorTickMark val="none"/>
        <c:tickLblPos val="nextTo"/>
        <c:crossAx val="44892928"/>
        <c:crosses val="autoZero"/>
        <c:crossBetween val="between"/>
      </c:valAx>
    </c:plotArea>
    <c:legend>
      <c:legendPos val="l"/>
      <c:layout>
        <c:manualLayout>
          <c:xMode val="edge"/>
          <c:yMode val="edge"/>
          <c:x val="5.8050314344877682E-3"/>
          <c:y val="0.26608088227613874"/>
          <c:w val="0.24018773123375184"/>
          <c:h val="0.34635412691155948"/>
        </c:manualLayout>
      </c:layout>
      <c:overlay val="0"/>
    </c:legend>
    <c:plotVisOnly val="1"/>
    <c:dispBlanksAs val="gap"/>
    <c:showDLblsOverMax val="0"/>
  </c:chart>
  <c:spPr>
    <a:ln>
      <a:solidFill>
        <a:schemeClr val="accent2"/>
      </a:solidFill>
    </a:ln>
  </c:spPr>
  <c:txPr>
    <a:bodyPr/>
    <a:lstStyle/>
    <a:p>
      <a:pPr>
        <a:defRPr sz="10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a:pPr>
            <a:r>
              <a:rPr lang="en-US" sz="800" dirty="0"/>
              <a:t>Reasons why recent visitors who did go beyond London did </a:t>
            </a:r>
            <a:r>
              <a:rPr lang="en-US" sz="800" dirty="0" smtClean="0"/>
              <a:t>so</a:t>
            </a:r>
            <a:endParaRPr lang="en-US" sz="800" dirty="0"/>
          </a:p>
        </c:rich>
      </c:tx>
      <c:layout>
        <c:manualLayout>
          <c:xMode val="edge"/>
          <c:yMode val="edge"/>
          <c:x val="0.20932145305003425"/>
          <c:y val="1.4251784138213128E-2"/>
        </c:manualLayout>
      </c:layout>
      <c:overlay val="0"/>
    </c:title>
    <c:autoTitleDeleted val="0"/>
    <c:plotArea>
      <c:layout>
        <c:manualLayout>
          <c:layoutTarget val="inner"/>
          <c:xMode val="edge"/>
          <c:yMode val="edge"/>
          <c:x val="0.50525470471091727"/>
          <c:y val="0.13550625023727514"/>
          <c:w val="0.46458765306838357"/>
          <c:h val="0.7990175285983917"/>
        </c:manualLayout>
      </c:layout>
      <c:barChart>
        <c:barDir val="bar"/>
        <c:grouping val="clustered"/>
        <c:varyColors val="0"/>
        <c:ser>
          <c:idx val="0"/>
          <c:order val="0"/>
          <c:tx>
            <c:strRef>
              <c:f>Sheet1!$B$1</c:f>
              <c:strCache>
                <c:ptCount val="1"/>
                <c:pt idx="0">
                  <c:v>Series 1</c:v>
                </c:pt>
              </c:strCache>
            </c:strRef>
          </c:tx>
          <c:spPr>
            <a:solidFill>
              <a:srgbClr val="82AADA"/>
            </a:solidFill>
            <a:ln>
              <a:noFill/>
            </a:ln>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History spread across country, not just London</c:v>
                </c:pt>
                <c:pt idx="1">
                  <c:v>Diverse regions which make for an interesting holiday</c:v>
                </c:pt>
                <c:pt idx="2">
                  <c:v>Countryside is unique and beautiful</c:v>
                </c:pt>
                <c:pt idx="3">
                  <c:v>Unique places to stay outside London</c:v>
                </c:pt>
                <c:pt idx="4">
                  <c:v>Wanted to meet British people and see way of life</c:v>
                </c:pt>
                <c:pt idx="5">
                  <c:v>British are friendly and welcoming</c:v>
                </c:pt>
                <c:pt idx="6">
                  <c:v>Coastline is unique and beautiful</c:v>
                </c:pt>
                <c:pt idx="7">
                  <c:v>Other cities are fun and vibrant</c:v>
                </c:pt>
                <c:pt idx="8">
                  <c:v>Heard so much, want to experience it myself</c:v>
                </c:pt>
                <c:pt idx="9">
                  <c:v>Something specific I wanted to see</c:v>
                </c:pt>
              </c:strCache>
            </c:strRef>
          </c:cat>
          <c:val>
            <c:numRef>
              <c:f>Sheet1!$B$2:$B$11</c:f>
              <c:numCache>
                <c:formatCode>0%</c:formatCode>
                <c:ptCount val="10"/>
                <c:pt idx="0">
                  <c:v>0.81</c:v>
                </c:pt>
                <c:pt idx="1">
                  <c:v>0.8</c:v>
                </c:pt>
                <c:pt idx="2">
                  <c:v>0.78</c:v>
                </c:pt>
                <c:pt idx="3">
                  <c:v>0.75</c:v>
                </c:pt>
                <c:pt idx="4">
                  <c:v>0.7</c:v>
                </c:pt>
                <c:pt idx="5">
                  <c:v>0.67</c:v>
                </c:pt>
                <c:pt idx="6">
                  <c:v>0.66</c:v>
                </c:pt>
                <c:pt idx="7">
                  <c:v>0.65</c:v>
                </c:pt>
                <c:pt idx="8">
                  <c:v>0.62</c:v>
                </c:pt>
                <c:pt idx="9">
                  <c:v>0.6</c:v>
                </c:pt>
              </c:numCache>
            </c:numRef>
          </c:val>
        </c:ser>
        <c:dLbls>
          <c:showLegendKey val="0"/>
          <c:showVal val="0"/>
          <c:showCatName val="0"/>
          <c:showSerName val="0"/>
          <c:showPercent val="0"/>
          <c:showBubbleSize val="0"/>
        </c:dLbls>
        <c:gapWidth val="150"/>
        <c:axId val="40384000"/>
        <c:axId val="40385536"/>
      </c:barChart>
      <c:catAx>
        <c:axId val="40384000"/>
        <c:scaling>
          <c:orientation val="maxMin"/>
        </c:scaling>
        <c:delete val="0"/>
        <c:axPos val="l"/>
        <c:numFmt formatCode="General" sourceLinked="0"/>
        <c:majorTickMark val="out"/>
        <c:minorTickMark val="none"/>
        <c:tickLblPos val="nextTo"/>
        <c:txPr>
          <a:bodyPr/>
          <a:lstStyle/>
          <a:p>
            <a:pPr>
              <a:defRPr sz="800"/>
            </a:pPr>
            <a:endParaRPr lang="en-US"/>
          </a:p>
        </c:txPr>
        <c:crossAx val="40385536"/>
        <c:crosses val="autoZero"/>
        <c:auto val="1"/>
        <c:lblAlgn val="ctr"/>
        <c:lblOffset val="100"/>
        <c:noMultiLvlLbl val="0"/>
      </c:catAx>
      <c:valAx>
        <c:axId val="40385536"/>
        <c:scaling>
          <c:orientation val="minMax"/>
        </c:scaling>
        <c:delete val="1"/>
        <c:axPos val="t"/>
        <c:numFmt formatCode="0%" sourceLinked="1"/>
        <c:majorTickMark val="out"/>
        <c:minorTickMark val="none"/>
        <c:tickLblPos val="nextTo"/>
        <c:crossAx val="40384000"/>
        <c:crosses val="autoZero"/>
        <c:crossBetween val="between"/>
      </c:valAx>
    </c:plotArea>
    <c:plotVisOnly val="1"/>
    <c:dispBlanksAs val="gap"/>
    <c:showDLblsOverMax val="0"/>
  </c:chart>
  <c:spPr>
    <a:ln>
      <a:solidFill>
        <a:schemeClr val="accent2"/>
      </a:solidFill>
    </a:ln>
  </c:spPr>
  <c:txPr>
    <a:bodyPr/>
    <a:lstStyle/>
    <a:p>
      <a:pPr>
        <a:defRPr>
          <a:latin typeface="+mn-lt"/>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a:pPr>
            <a:r>
              <a:rPr lang="en-US" sz="800" dirty="0"/>
              <a:t>Aspects which would persuade recent 'London only' visitors to go beyond London</a:t>
            </a:r>
          </a:p>
        </c:rich>
      </c:tx>
      <c:layout>
        <c:manualLayout>
          <c:xMode val="edge"/>
          <c:yMode val="edge"/>
          <c:x val="0.12175605531673343"/>
          <c:y val="0"/>
        </c:manualLayout>
      </c:layout>
      <c:overlay val="0"/>
    </c:title>
    <c:autoTitleDeleted val="0"/>
    <c:plotArea>
      <c:layout>
        <c:manualLayout>
          <c:layoutTarget val="inner"/>
          <c:xMode val="edge"/>
          <c:yMode val="edge"/>
          <c:x val="0.47662287443222151"/>
          <c:y val="7.9652448245293841E-2"/>
          <c:w val="0.5032685300178048"/>
          <c:h val="0.90109141158679673"/>
        </c:manualLayout>
      </c:layout>
      <c:barChart>
        <c:barDir val="bar"/>
        <c:grouping val="clustered"/>
        <c:varyColors val="0"/>
        <c:ser>
          <c:idx val="0"/>
          <c:order val="0"/>
          <c:tx>
            <c:strRef>
              <c:f>Sheet1!$B$1</c:f>
              <c:strCache>
                <c:ptCount val="1"/>
                <c:pt idx="0">
                  <c:v>Series 1</c:v>
                </c:pt>
              </c:strCache>
            </c:strRef>
          </c:tx>
          <c:spPr>
            <a:solidFill>
              <a:srgbClr val="82AADA"/>
            </a:soli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3"/>
                <c:pt idx="0">
                  <c:v>Unique places to stay</c:v>
                </c:pt>
                <c:pt idx="1">
                  <c:v>Countryside is unique and beautiful</c:v>
                </c:pt>
                <c:pt idx="2">
                  <c:v>Specific cultural or historical sites</c:v>
                </c:pt>
                <c:pt idx="3">
                  <c:v>Unique and diverse regions</c:v>
                </c:pt>
                <c:pt idx="4">
                  <c:v>British cities are fun and vibrant</c:v>
                </c:pt>
                <c:pt idx="5">
                  <c:v>Coastline is unique and beautiful</c:v>
                </c:pt>
                <c:pt idx="6">
                  <c:v>Hear so much, have to experience</c:v>
                </c:pt>
                <c:pt idx="7">
                  <c:v>Travelling is good value</c:v>
                </c:pt>
                <c:pt idx="8">
                  <c:v>Everything in Britain is so close</c:v>
                </c:pt>
                <c:pt idx="9">
                  <c:v>History spread around the country</c:v>
                </c:pt>
                <c:pt idx="10">
                  <c:v>British are friendly and welcoming</c:v>
                </c:pt>
                <c:pt idx="11">
                  <c:v>Meet British people and way of life</c:v>
                </c:pt>
                <c:pt idx="12">
                  <c:v>Specific museums/venues to see</c:v>
                </c:pt>
                <c:pt idx="13">
                  <c:v>Wilderness offers a place to escape</c:v>
                </c:pt>
                <c:pt idx="14">
                  <c:v>See places made famous by media</c:v>
                </c:pt>
                <c:pt idx="15">
                  <c:v>To do what normal British people do</c:v>
                </c:pt>
                <c:pt idx="16">
                  <c:v>Specific concerts</c:v>
                </c:pt>
                <c:pt idx="17">
                  <c:v>Unique so have to experience</c:v>
                </c:pt>
                <c:pt idx="18">
                  <c:v>Countryside great for walking</c:v>
                </c:pt>
                <c:pt idx="19">
                  <c:v>For 'real Britain'</c:v>
                </c:pt>
                <c:pt idx="20">
                  <c:v>For best modern day culture</c:v>
                </c:pt>
                <c:pt idx="21">
                  <c:v>Trace ancestral route</c:v>
                </c:pt>
                <c:pt idx="22">
                  <c:v>Sporting event </c:v>
                </c:pt>
              </c:strCache>
            </c:strRef>
          </c:cat>
          <c:val>
            <c:numRef>
              <c:f>Sheet1!$B$2:$B$24</c:f>
              <c:numCache>
                <c:formatCode>0%</c:formatCode>
                <c:ptCount val="23"/>
                <c:pt idx="0">
                  <c:v>0.84</c:v>
                </c:pt>
                <c:pt idx="1">
                  <c:v>0.81</c:v>
                </c:pt>
                <c:pt idx="2">
                  <c:v>0.8</c:v>
                </c:pt>
                <c:pt idx="3">
                  <c:v>0.79</c:v>
                </c:pt>
                <c:pt idx="4">
                  <c:v>0.78</c:v>
                </c:pt>
                <c:pt idx="5">
                  <c:v>0.76</c:v>
                </c:pt>
                <c:pt idx="6">
                  <c:v>0.75</c:v>
                </c:pt>
                <c:pt idx="7">
                  <c:v>0.74</c:v>
                </c:pt>
                <c:pt idx="8">
                  <c:v>0.74</c:v>
                </c:pt>
                <c:pt idx="9">
                  <c:v>0.73</c:v>
                </c:pt>
                <c:pt idx="10">
                  <c:v>0.72</c:v>
                </c:pt>
                <c:pt idx="11">
                  <c:v>0.7</c:v>
                </c:pt>
                <c:pt idx="12">
                  <c:v>0.67</c:v>
                </c:pt>
                <c:pt idx="13">
                  <c:v>0.65</c:v>
                </c:pt>
                <c:pt idx="14">
                  <c:v>0.62</c:v>
                </c:pt>
                <c:pt idx="15">
                  <c:v>0.61</c:v>
                </c:pt>
                <c:pt idx="16">
                  <c:v>0.61</c:v>
                </c:pt>
                <c:pt idx="17">
                  <c:v>0.6</c:v>
                </c:pt>
                <c:pt idx="18">
                  <c:v>0.55000000000000004</c:v>
                </c:pt>
                <c:pt idx="19">
                  <c:v>0.51</c:v>
                </c:pt>
                <c:pt idx="20">
                  <c:v>0.43</c:v>
                </c:pt>
                <c:pt idx="21">
                  <c:v>0.35</c:v>
                </c:pt>
                <c:pt idx="22">
                  <c:v>0.35</c:v>
                </c:pt>
              </c:numCache>
            </c:numRef>
          </c:val>
        </c:ser>
        <c:dLbls>
          <c:showLegendKey val="0"/>
          <c:showVal val="0"/>
          <c:showCatName val="0"/>
          <c:showSerName val="0"/>
          <c:showPercent val="0"/>
          <c:showBubbleSize val="0"/>
        </c:dLbls>
        <c:gapWidth val="150"/>
        <c:axId val="40414592"/>
        <c:axId val="40424576"/>
      </c:barChart>
      <c:catAx>
        <c:axId val="40414592"/>
        <c:scaling>
          <c:orientation val="maxMin"/>
        </c:scaling>
        <c:delete val="0"/>
        <c:axPos val="l"/>
        <c:numFmt formatCode="General" sourceLinked="0"/>
        <c:majorTickMark val="out"/>
        <c:minorTickMark val="none"/>
        <c:tickLblPos val="nextTo"/>
        <c:txPr>
          <a:bodyPr/>
          <a:lstStyle/>
          <a:p>
            <a:pPr>
              <a:defRPr sz="800">
                <a:latin typeface="+mn-lt"/>
                <a:cs typeface="Arial" pitchFamily="34" charset="0"/>
              </a:defRPr>
            </a:pPr>
            <a:endParaRPr lang="en-US"/>
          </a:p>
        </c:txPr>
        <c:crossAx val="40424576"/>
        <c:crosses val="autoZero"/>
        <c:auto val="1"/>
        <c:lblAlgn val="ctr"/>
        <c:lblOffset val="100"/>
        <c:noMultiLvlLbl val="0"/>
      </c:catAx>
      <c:valAx>
        <c:axId val="40424576"/>
        <c:scaling>
          <c:orientation val="minMax"/>
        </c:scaling>
        <c:delete val="1"/>
        <c:axPos val="t"/>
        <c:numFmt formatCode="0%" sourceLinked="1"/>
        <c:majorTickMark val="out"/>
        <c:minorTickMark val="none"/>
        <c:tickLblPos val="nextTo"/>
        <c:crossAx val="40414592"/>
        <c:crosses val="autoZero"/>
        <c:crossBetween val="between"/>
      </c:valAx>
    </c:plotArea>
    <c:plotVisOnly val="1"/>
    <c:dispBlanksAs val="gap"/>
    <c:showDLblsOverMax val="0"/>
  </c:chart>
  <c:spPr>
    <a:ln>
      <a:solidFill>
        <a:schemeClr val="accent2"/>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583090848131612"/>
          <c:y val="2.7148712918115488E-2"/>
          <c:w val="0.71727646346920604"/>
          <c:h val="0.68645844966933123"/>
        </c:manualLayout>
      </c:layout>
      <c:barChart>
        <c:barDir val="col"/>
        <c:grouping val="percentStacked"/>
        <c:varyColors val="0"/>
        <c:ser>
          <c:idx val="0"/>
          <c:order val="0"/>
          <c:tx>
            <c:strRef>
              <c:f>Sheet1!$B$1</c:f>
              <c:strCache>
                <c:ptCount val="1"/>
                <c:pt idx="0">
                  <c:v>London Plus (UK)</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All visits</c:v>
                </c:pt>
                <c:pt idx="1">
                  <c:v>Holiday visits</c:v>
                </c:pt>
                <c:pt idx="2">
                  <c:v>VFR</c:v>
                </c:pt>
                <c:pt idx="3">
                  <c:v>Business visits</c:v>
                </c:pt>
                <c:pt idx="4">
                  <c:v>Other visits</c:v>
                </c:pt>
              </c:strCache>
            </c:strRef>
          </c:cat>
          <c:val>
            <c:numRef>
              <c:f>Sheet1!$B$2:$B$6</c:f>
              <c:numCache>
                <c:formatCode>0%</c:formatCode>
                <c:ptCount val="5"/>
                <c:pt idx="0">
                  <c:v>0.09</c:v>
                </c:pt>
                <c:pt idx="1">
                  <c:v>0.13</c:v>
                </c:pt>
                <c:pt idx="2">
                  <c:v>0.08</c:v>
                </c:pt>
                <c:pt idx="3">
                  <c:v>7.0000000000000007E-2</c:v>
                </c:pt>
                <c:pt idx="4">
                  <c:v>0.06</c:v>
                </c:pt>
              </c:numCache>
            </c:numRef>
          </c:val>
        </c:ser>
        <c:ser>
          <c:idx val="1"/>
          <c:order val="1"/>
          <c:tx>
            <c:strRef>
              <c:f>Sheet1!$C$1</c:f>
              <c:strCache>
                <c:ptCount val="1"/>
                <c:pt idx="0">
                  <c:v>Multi-destination non- London (UK)</c:v>
                </c:pt>
              </c:strCache>
            </c:strRef>
          </c:tx>
          <c:spPr>
            <a:solidFill>
              <a:schemeClr val="accent6">
                <a:lumMod val="75000"/>
              </a:schemeClr>
            </a:solidFill>
          </c:spPr>
          <c:invertIfNegative val="0"/>
          <c:dLbls>
            <c:showLegendKey val="0"/>
            <c:showVal val="1"/>
            <c:showCatName val="0"/>
            <c:showSerName val="0"/>
            <c:showPercent val="0"/>
            <c:showBubbleSize val="0"/>
            <c:showLeaderLines val="0"/>
          </c:dLbls>
          <c:cat>
            <c:strRef>
              <c:f>Sheet1!$A$2:$A$6</c:f>
              <c:strCache>
                <c:ptCount val="5"/>
                <c:pt idx="0">
                  <c:v>All visits</c:v>
                </c:pt>
                <c:pt idx="1">
                  <c:v>Holiday visits</c:v>
                </c:pt>
                <c:pt idx="2">
                  <c:v>VFR</c:v>
                </c:pt>
                <c:pt idx="3">
                  <c:v>Business visits</c:v>
                </c:pt>
                <c:pt idx="4">
                  <c:v>Other visits</c:v>
                </c:pt>
              </c:strCache>
            </c:strRef>
          </c:cat>
          <c:val>
            <c:numRef>
              <c:f>Sheet1!$C$2:$C$6</c:f>
              <c:numCache>
                <c:formatCode>0%</c:formatCode>
                <c:ptCount val="5"/>
                <c:pt idx="0">
                  <c:v>0.1</c:v>
                </c:pt>
                <c:pt idx="1">
                  <c:v>0.13</c:v>
                </c:pt>
                <c:pt idx="2">
                  <c:v>0.11</c:v>
                </c:pt>
                <c:pt idx="3">
                  <c:v>0.08</c:v>
                </c:pt>
                <c:pt idx="4">
                  <c:v>0.05</c:v>
                </c:pt>
              </c:numCache>
            </c:numRef>
          </c:val>
        </c:ser>
        <c:ser>
          <c:idx val="2"/>
          <c:order val="2"/>
          <c:tx>
            <c:strRef>
              <c:f>Sheet1!$D$1</c:f>
              <c:strCache>
                <c:ptCount val="1"/>
                <c:pt idx="0">
                  <c:v>London only</c:v>
                </c:pt>
              </c:strCache>
            </c:strRef>
          </c:tx>
          <c:invertIfNegative val="0"/>
          <c:dLbls>
            <c:showLegendKey val="0"/>
            <c:showVal val="1"/>
            <c:showCatName val="0"/>
            <c:showSerName val="0"/>
            <c:showPercent val="0"/>
            <c:showBubbleSize val="0"/>
            <c:showLeaderLines val="0"/>
          </c:dLbls>
          <c:cat>
            <c:strRef>
              <c:f>Sheet1!$A$2:$A$6</c:f>
              <c:strCache>
                <c:ptCount val="5"/>
                <c:pt idx="0">
                  <c:v>All visits</c:v>
                </c:pt>
                <c:pt idx="1">
                  <c:v>Holiday visits</c:v>
                </c:pt>
                <c:pt idx="2">
                  <c:v>VFR</c:v>
                </c:pt>
                <c:pt idx="3">
                  <c:v>Business visits</c:v>
                </c:pt>
                <c:pt idx="4">
                  <c:v>Other visits</c:v>
                </c:pt>
              </c:strCache>
            </c:strRef>
          </c:cat>
          <c:val>
            <c:numRef>
              <c:f>Sheet1!$D$2:$D$6</c:f>
              <c:numCache>
                <c:formatCode>0%</c:formatCode>
                <c:ptCount val="5"/>
                <c:pt idx="0">
                  <c:v>0.32</c:v>
                </c:pt>
                <c:pt idx="1">
                  <c:v>0.4</c:v>
                </c:pt>
                <c:pt idx="2">
                  <c:v>0.26</c:v>
                </c:pt>
                <c:pt idx="3">
                  <c:v>0.35</c:v>
                </c:pt>
                <c:pt idx="4">
                  <c:v>0.36</c:v>
                </c:pt>
              </c:numCache>
            </c:numRef>
          </c:val>
        </c:ser>
        <c:ser>
          <c:idx val="3"/>
          <c:order val="3"/>
          <c:tx>
            <c:strRef>
              <c:f>Sheet1!$E$1</c:f>
              <c:strCache>
                <c:ptCount val="1"/>
                <c:pt idx="0">
                  <c:v>Other single destination (UK)</c:v>
                </c:pt>
              </c:strCache>
            </c:strRef>
          </c:tx>
          <c:spPr>
            <a:solidFill>
              <a:schemeClr val="bg2">
                <a:lumMod val="40000"/>
                <a:lumOff val="60000"/>
              </a:schemeClr>
            </a:solidFill>
          </c:spPr>
          <c:invertIfNegative val="0"/>
          <c:dLbls>
            <c:showLegendKey val="0"/>
            <c:showVal val="1"/>
            <c:showCatName val="0"/>
            <c:showSerName val="0"/>
            <c:showPercent val="0"/>
            <c:showBubbleSize val="0"/>
            <c:showLeaderLines val="0"/>
          </c:dLbls>
          <c:cat>
            <c:strRef>
              <c:f>Sheet1!$A$2:$A$6</c:f>
              <c:strCache>
                <c:ptCount val="5"/>
                <c:pt idx="0">
                  <c:v>All visits</c:v>
                </c:pt>
                <c:pt idx="1">
                  <c:v>Holiday visits</c:v>
                </c:pt>
                <c:pt idx="2">
                  <c:v>VFR</c:v>
                </c:pt>
                <c:pt idx="3">
                  <c:v>Business visits</c:v>
                </c:pt>
                <c:pt idx="4">
                  <c:v>Other visits</c:v>
                </c:pt>
              </c:strCache>
            </c:strRef>
          </c:cat>
          <c:val>
            <c:numRef>
              <c:f>Sheet1!$E$2:$E$6</c:f>
              <c:numCache>
                <c:formatCode>0%</c:formatCode>
                <c:ptCount val="5"/>
                <c:pt idx="0">
                  <c:v>0.49</c:v>
                </c:pt>
                <c:pt idx="1">
                  <c:v>0.34</c:v>
                </c:pt>
                <c:pt idx="2">
                  <c:v>0.55000000000000004</c:v>
                </c:pt>
                <c:pt idx="3">
                  <c:v>0.49</c:v>
                </c:pt>
                <c:pt idx="4">
                  <c:v>0.53</c:v>
                </c:pt>
              </c:numCache>
            </c:numRef>
          </c:val>
        </c:ser>
        <c:dLbls>
          <c:showLegendKey val="0"/>
          <c:showVal val="0"/>
          <c:showCatName val="0"/>
          <c:showSerName val="0"/>
          <c:showPercent val="0"/>
          <c:showBubbleSize val="0"/>
        </c:dLbls>
        <c:gapWidth val="150"/>
        <c:overlap val="100"/>
        <c:axId val="44940672"/>
        <c:axId val="44950656"/>
      </c:barChart>
      <c:catAx>
        <c:axId val="44940672"/>
        <c:scaling>
          <c:orientation val="minMax"/>
        </c:scaling>
        <c:delete val="0"/>
        <c:axPos val="b"/>
        <c:majorTickMark val="out"/>
        <c:minorTickMark val="none"/>
        <c:tickLblPos val="nextTo"/>
        <c:spPr>
          <a:ln>
            <a:noFill/>
          </a:ln>
        </c:spPr>
        <c:crossAx val="44950656"/>
        <c:crosses val="autoZero"/>
        <c:auto val="1"/>
        <c:lblAlgn val="ctr"/>
        <c:lblOffset val="100"/>
        <c:noMultiLvlLbl val="0"/>
      </c:catAx>
      <c:valAx>
        <c:axId val="44950656"/>
        <c:scaling>
          <c:orientation val="minMax"/>
        </c:scaling>
        <c:delete val="1"/>
        <c:axPos val="l"/>
        <c:numFmt formatCode="0%" sourceLinked="1"/>
        <c:majorTickMark val="out"/>
        <c:minorTickMark val="none"/>
        <c:tickLblPos val="nextTo"/>
        <c:crossAx val="44940672"/>
        <c:crosses val="autoZero"/>
        <c:crossBetween val="between"/>
      </c:valAx>
    </c:plotArea>
    <c:legend>
      <c:legendPos val="l"/>
      <c:layout>
        <c:manualLayout>
          <c:xMode val="edge"/>
          <c:yMode val="edge"/>
          <c:x val="5.8050314344877682E-3"/>
          <c:y val="0.26608088227613874"/>
          <c:w val="0.24018773123375184"/>
          <c:h val="0.34635412691155948"/>
        </c:manualLayout>
      </c:layout>
      <c:overlay val="0"/>
    </c:legend>
    <c:plotVisOnly val="1"/>
    <c:dispBlanksAs val="gap"/>
    <c:showDLblsOverMax val="0"/>
  </c:chart>
  <c:spPr>
    <a:ln>
      <a:solidFill>
        <a:schemeClr val="accent2"/>
      </a:solidFill>
    </a:ln>
  </c:spPr>
  <c:txPr>
    <a:bodyPr/>
    <a:lstStyle/>
    <a:p>
      <a:pPr>
        <a:defRPr sz="1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583090848131612"/>
          <c:y val="2.7148712918115488E-2"/>
          <c:w val="0.72792475771471576"/>
          <c:h val="0.68645844966933123"/>
        </c:manualLayout>
      </c:layout>
      <c:barChart>
        <c:barDir val="col"/>
        <c:grouping val="percentStacked"/>
        <c:varyColors val="0"/>
        <c:ser>
          <c:idx val="0"/>
          <c:order val="0"/>
          <c:tx>
            <c:strRef>
              <c:f>Sheet1!$B$1</c:f>
              <c:strCache>
                <c:ptCount val="1"/>
                <c:pt idx="0">
                  <c:v>London Plus (UK)</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All visits</c:v>
                </c:pt>
                <c:pt idx="1">
                  <c:v>Holiday visits</c:v>
                </c:pt>
                <c:pt idx="2">
                  <c:v>VFR</c:v>
                </c:pt>
                <c:pt idx="3">
                  <c:v>Business visits</c:v>
                </c:pt>
                <c:pt idx="4">
                  <c:v>Other visits</c:v>
                </c:pt>
              </c:strCache>
            </c:strRef>
          </c:cat>
          <c:val>
            <c:numRef>
              <c:f>Sheet1!$B$2:$B$6</c:f>
              <c:numCache>
                <c:formatCode>0%</c:formatCode>
                <c:ptCount val="5"/>
                <c:pt idx="0">
                  <c:v>0.1</c:v>
                </c:pt>
                <c:pt idx="1">
                  <c:v>0.12</c:v>
                </c:pt>
                <c:pt idx="2">
                  <c:v>0.11</c:v>
                </c:pt>
                <c:pt idx="3">
                  <c:v>7.0000000000000007E-2</c:v>
                </c:pt>
                <c:pt idx="4">
                  <c:v>7.0000000000000007E-2</c:v>
                </c:pt>
              </c:numCache>
            </c:numRef>
          </c:val>
        </c:ser>
        <c:ser>
          <c:idx val="1"/>
          <c:order val="1"/>
          <c:tx>
            <c:strRef>
              <c:f>Sheet1!$C$1</c:f>
              <c:strCache>
                <c:ptCount val="1"/>
                <c:pt idx="0">
                  <c:v>Multi-destination non- London (UK)</c:v>
                </c:pt>
              </c:strCache>
            </c:strRef>
          </c:tx>
          <c:spPr>
            <a:solidFill>
              <a:schemeClr val="accent6">
                <a:lumMod val="75000"/>
              </a:schemeClr>
            </a:solidFill>
          </c:spPr>
          <c:invertIfNegative val="0"/>
          <c:dLbls>
            <c:showLegendKey val="0"/>
            <c:showVal val="1"/>
            <c:showCatName val="0"/>
            <c:showSerName val="0"/>
            <c:showPercent val="0"/>
            <c:showBubbleSize val="0"/>
            <c:showLeaderLines val="0"/>
          </c:dLbls>
          <c:cat>
            <c:strRef>
              <c:f>Sheet1!$A$2:$A$6</c:f>
              <c:strCache>
                <c:ptCount val="5"/>
                <c:pt idx="0">
                  <c:v>All visits</c:v>
                </c:pt>
                <c:pt idx="1">
                  <c:v>Holiday visits</c:v>
                </c:pt>
                <c:pt idx="2">
                  <c:v>VFR</c:v>
                </c:pt>
                <c:pt idx="3">
                  <c:v>Business visits</c:v>
                </c:pt>
                <c:pt idx="4">
                  <c:v>Other visits</c:v>
                </c:pt>
              </c:strCache>
            </c:strRef>
          </c:cat>
          <c:val>
            <c:numRef>
              <c:f>Sheet1!$C$2:$C$6</c:f>
              <c:numCache>
                <c:formatCode>0%</c:formatCode>
                <c:ptCount val="5"/>
                <c:pt idx="0">
                  <c:v>0.08</c:v>
                </c:pt>
                <c:pt idx="1">
                  <c:v>0.1</c:v>
                </c:pt>
                <c:pt idx="2">
                  <c:v>0.11</c:v>
                </c:pt>
                <c:pt idx="3">
                  <c:v>0.05</c:v>
                </c:pt>
                <c:pt idx="4">
                  <c:v>0.05</c:v>
                </c:pt>
              </c:numCache>
            </c:numRef>
          </c:val>
        </c:ser>
        <c:ser>
          <c:idx val="2"/>
          <c:order val="2"/>
          <c:tx>
            <c:strRef>
              <c:f>Sheet1!$D$1</c:f>
              <c:strCache>
                <c:ptCount val="1"/>
                <c:pt idx="0">
                  <c:v>London only</c:v>
                </c:pt>
              </c:strCache>
            </c:strRef>
          </c:tx>
          <c:invertIfNegative val="0"/>
          <c:dLbls>
            <c:showLegendKey val="0"/>
            <c:showVal val="1"/>
            <c:showCatName val="0"/>
            <c:showSerName val="0"/>
            <c:showPercent val="0"/>
            <c:showBubbleSize val="0"/>
            <c:showLeaderLines val="0"/>
          </c:dLbls>
          <c:cat>
            <c:strRef>
              <c:f>Sheet1!$A$2:$A$6</c:f>
              <c:strCache>
                <c:ptCount val="5"/>
                <c:pt idx="0">
                  <c:v>All visits</c:v>
                </c:pt>
                <c:pt idx="1">
                  <c:v>Holiday visits</c:v>
                </c:pt>
                <c:pt idx="2">
                  <c:v>VFR</c:v>
                </c:pt>
                <c:pt idx="3">
                  <c:v>Business visits</c:v>
                </c:pt>
                <c:pt idx="4">
                  <c:v>Other visits</c:v>
                </c:pt>
              </c:strCache>
            </c:strRef>
          </c:cat>
          <c:val>
            <c:numRef>
              <c:f>Sheet1!$D$2:$D$6</c:f>
              <c:numCache>
                <c:formatCode>0%</c:formatCode>
                <c:ptCount val="5"/>
                <c:pt idx="0">
                  <c:v>0.44</c:v>
                </c:pt>
                <c:pt idx="1">
                  <c:v>0.49</c:v>
                </c:pt>
                <c:pt idx="2">
                  <c:v>0.32</c:v>
                </c:pt>
                <c:pt idx="3">
                  <c:v>0.52</c:v>
                </c:pt>
                <c:pt idx="4">
                  <c:v>0.46</c:v>
                </c:pt>
              </c:numCache>
            </c:numRef>
          </c:val>
        </c:ser>
        <c:ser>
          <c:idx val="3"/>
          <c:order val="3"/>
          <c:tx>
            <c:strRef>
              <c:f>Sheet1!$E$1</c:f>
              <c:strCache>
                <c:ptCount val="1"/>
                <c:pt idx="0">
                  <c:v>Other single destination (UK)</c:v>
                </c:pt>
              </c:strCache>
            </c:strRef>
          </c:tx>
          <c:spPr>
            <a:solidFill>
              <a:schemeClr val="bg2">
                <a:lumMod val="40000"/>
                <a:lumOff val="60000"/>
              </a:schemeClr>
            </a:solidFill>
          </c:spPr>
          <c:invertIfNegative val="0"/>
          <c:dLbls>
            <c:showLegendKey val="0"/>
            <c:showVal val="1"/>
            <c:showCatName val="0"/>
            <c:showSerName val="0"/>
            <c:showPercent val="0"/>
            <c:showBubbleSize val="0"/>
            <c:showLeaderLines val="0"/>
          </c:dLbls>
          <c:cat>
            <c:strRef>
              <c:f>Sheet1!$A$2:$A$6</c:f>
              <c:strCache>
                <c:ptCount val="5"/>
                <c:pt idx="0">
                  <c:v>All visits</c:v>
                </c:pt>
                <c:pt idx="1">
                  <c:v>Holiday visits</c:v>
                </c:pt>
                <c:pt idx="2">
                  <c:v>VFR</c:v>
                </c:pt>
                <c:pt idx="3">
                  <c:v>Business visits</c:v>
                </c:pt>
                <c:pt idx="4">
                  <c:v>Other visits</c:v>
                </c:pt>
              </c:strCache>
            </c:strRef>
          </c:cat>
          <c:val>
            <c:numRef>
              <c:f>Sheet1!$E$2:$E$6</c:f>
              <c:numCache>
                <c:formatCode>0%</c:formatCode>
                <c:ptCount val="5"/>
                <c:pt idx="0">
                  <c:v>0.38</c:v>
                </c:pt>
                <c:pt idx="1">
                  <c:v>0.28000000000000003</c:v>
                </c:pt>
                <c:pt idx="2">
                  <c:v>0.46</c:v>
                </c:pt>
                <c:pt idx="3">
                  <c:v>0.36</c:v>
                </c:pt>
                <c:pt idx="4">
                  <c:v>0.42</c:v>
                </c:pt>
              </c:numCache>
            </c:numRef>
          </c:val>
        </c:ser>
        <c:dLbls>
          <c:showLegendKey val="0"/>
          <c:showVal val="0"/>
          <c:showCatName val="0"/>
          <c:showSerName val="0"/>
          <c:showPercent val="0"/>
          <c:showBubbleSize val="0"/>
        </c:dLbls>
        <c:gapWidth val="150"/>
        <c:overlap val="100"/>
        <c:axId val="44763392"/>
        <c:axId val="44773376"/>
      </c:barChart>
      <c:catAx>
        <c:axId val="44763392"/>
        <c:scaling>
          <c:orientation val="minMax"/>
        </c:scaling>
        <c:delete val="0"/>
        <c:axPos val="b"/>
        <c:majorTickMark val="out"/>
        <c:minorTickMark val="none"/>
        <c:tickLblPos val="nextTo"/>
        <c:spPr>
          <a:ln>
            <a:noFill/>
          </a:ln>
        </c:spPr>
        <c:crossAx val="44773376"/>
        <c:crosses val="autoZero"/>
        <c:auto val="1"/>
        <c:lblAlgn val="ctr"/>
        <c:lblOffset val="100"/>
        <c:noMultiLvlLbl val="0"/>
      </c:catAx>
      <c:valAx>
        <c:axId val="44773376"/>
        <c:scaling>
          <c:orientation val="minMax"/>
        </c:scaling>
        <c:delete val="1"/>
        <c:axPos val="l"/>
        <c:numFmt formatCode="0%" sourceLinked="1"/>
        <c:majorTickMark val="out"/>
        <c:minorTickMark val="none"/>
        <c:tickLblPos val="nextTo"/>
        <c:crossAx val="44763392"/>
        <c:crosses val="autoZero"/>
        <c:crossBetween val="between"/>
      </c:valAx>
    </c:plotArea>
    <c:legend>
      <c:legendPos val="l"/>
      <c:layout>
        <c:manualLayout>
          <c:xMode val="edge"/>
          <c:yMode val="edge"/>
          <c:x val="5.8050314344877682E-3"/>
          <c:y val="0.26608088227613874"/>
          <c:w val="0.24018773123375184"/>
          <c:h val="0.34635412691155948"/>
        </c:manualLayout>
      </c:layout>
      <c:overlay val="0"/>
    </c:legend>
    <c:plotVisOnly val="1"/>
    <c:dispBlanksAs val="gap"/>
    <c:showDLblsOverMax val="0"/>
  </c:chart>
  <c:spPr>
    <a:ln>
      <a:solidFill>
        <a:schemeClr val="accent2"/>
      </a:solidFill>
    </a:ln>
  </c:spPr>
  <c:txPr>
    <a:bodyPr/>
    <a:lstStyle/>
    <a:p>
      <a:pPr>
        <a:defRPr sz="1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583090848131612"/>
          <c:y val="2.7148712918115488E-2"/>
          <c:w val="0.71727646346920604"/>
          <c:h val="0.68645844966933123"/>
        </c:manualLayout>
      </c:layout>
      <c:barChart>
        <c:barDir val="col"/>
        <c:grouping val="percentStacked"/>
        <c:varyColors val="0"/>
        <c:ser>
          <c:idx val="0"/>
          <c:order val="0"/>
          <c:tx>
            <c:strRef>
              <c:f>Sheet1!$B$1</c:f>
              <c:strCache>
                <c:ptCount val="1"/>
                <c:pt idx="0">
                  <c:v>London Plus (UK)</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Sheet1!$A$2:$A$6</c:f>
              <c:strCache>
                <c:ptCount val="5"/>
                <c:pt idx="0">
                  <c:v>All visits</c:v>
                </c:pt>
                <c:pt idx="1">
                  <c:v>Holiday visits</c:v>
                </c:pt>
                <c:pt idx="2">
                  <c:v>VFR</c:v>
                </c:pt>
                <c:pt idx="3">
                  <c:v>Business visits</c:v>
                </c:pt>
                <c:pt idx="4">
                  <c:v>Other visits</c:v>
                </c:pt>
              </c:strCache>
            </c:strRef>
          </c:cat>
          <c:val>
            <c:numRef>
              <c:f>Sheet1!$B$2:$B$6</c:f>
              <c:numCache>
                <c:formatCode>0%</c:formatCode>
                <c:ptCount val="5"/>
                <c:pt idx="0">
                  <c:v>0.1</c:v>
                </c:pt>
                <c:pt idx="1">
                  <c:v>0.12</c:v>
                </c:pt>
                <c:pt idx="2">
                  <c:v>0.11</c:v>
                </c:pt>
                <c:pt idx="3">
                  <c:v>7.0000000000000007E-2</c:v>
                </c:pt>
                <c:pt idx="4">
                  <c:v>7.0000000000000007E-2</c:v>
                </c:pt>
              </c:numCache>
            </c:numRef>
          </c:val>
        </c:ser>
        <c:ser>
          <c:idx val="1"/>
          <c:order val="1"/>
          <c:tx>
            <c:strRef>
              <c:f>Sheet1!$C$1</c:f>
              <c:strCache>
                <c:ptCount val="1"/>
                <c:pt idx="0">
                  <c:v>Multi-destination non- London (UK)</c:v>
                </c:pt>
              </c:strCache>
            </c:strRef>
          </c:tx>
          <c:spPr>
            <a:solidFill>
              <a:schemeClr val="accent6">
                <a:lumMod val="75000"/>
              </a:schemeClr>
            </a:solidFill>
          </c:spPr>
          <c:invertIfNegative val="0"/>
          <c:dLbls>
            <c:showLegendKey val="0"/>
            <c:showVal val="1"/>
            <c:showCatName val="0"/>
            <c:showSerName val="0"/>
            <c:showPercent val="0"/>
            <c:showBubbleSize val="0"/>
            <c:showLeaderLines val="0"/>
          </c:dLbls>
          <c:cat>
            <c:strRef>
              <c:f>Sheet1!$A$2:$A$6</c:f>
              <c:strCache>
                <c:ptCount val="5"/>
                <c:pt idx="0">
                  <c:v>All visits</c:v>
                </c:pt>
                <c:pt idx="1">
                  <c:v>Holiday visits</c:v>
                </c:pt>
                <c:pt idx="2">
                  <c:v>VFR</c:v>
                </c:pt>
                <c:pt idx="3">
                  <c:v>Business visits</c:v>
                </c:pt>
                <c:pt idx="4">
                  <c:v>Other visits</c:v>
                </c:pt>
              </c:strCache>
            </c:strRef>
          </c:cat>
          <c:val>
            <c:numRef>
              <c:f>Sheet1!$C$2:$C$6</c:f>
              <c:numCache>
                <c:formatCode>0%</c:formatCode>
                <c:ptCount val="5"/>
                <c:pt idx="0">
                  <c:v>0.08</c:v>
                </c:pt>
                <c:pt idx="1">
                  <c:v>0.1</c:v>
                </c:pt>
                <c:pt idx="2">
                  <c:v>0.11</c:v>
                </c:pt>
                <c:pt idx="3">
                  <c:v>0.05</c:v>
                </c:pt>
                <c:pt idx="4">
                  <c:v>0.05</c:v>
                </c:pt>
              </c:numCache>
            </c:numRef>
          </c:val>
        </c:ser>
        <c:ser>
          <c:idx val="2"/>
          <c:order val="2"/>
          <c:tx>
            <c:strRef>
              <c:f>Sheet1!$D$1</c:f>
              <c:strCache>
                <c:ptCount val="1"/>
                <c:pt idx="0">
                  <c:v>London only</c:v>
                </c:pt>
              </c:strCache>
            </c:strRef>
          </c:tx>
          <c:invertIfNegative val="0"/>
          <c:dLbls>
            <c:showLegendKey val="0"/>
            <c:showVal val="1"/>
            <c:showCatName val="0"/>
            <c:showSerName val="0"/>
            <c:showPercent val="0"/>
            <c:showBubbleSize val="0"/>
            <c:showLeaderLines val="0"/>
          </c:dLbls>
          <c:cat>
            <c:strRef>
              <c:f>Sheet1!$A$2:$A$6</c:f>
              <c:strCache>
                <c:ptCount val="5"/>
                <c:pt idx="0">
                  <c:v>All visits</c:v>
                </c:pt>
                <c:pt idx="1">
                  <c:v>Holiday visits</c:v>
                </c:pt>
                <c:pt idx="2">
                  <c:v>VFR</c:v>
                </c:pt>
                <c:pt idx="3">
                  <c:v>Business visits</c:v>
                </c:pt>
                <c:pt idx="4">
                  <c:v>Other visits</c:v>
                </c:pt>
              </c:strCache>
            </c:strRef>
          </c:cat>
          <c:val>
            <c:numRef>
              <c:f>Sheet1!$D$2:$D$6</c:f>
              <c:numCache>
                <c:formatCode>0%</c:formatCode>
                <c:ptCount val="5"/>
                <c:pt idx="0">
                  <c:v>0.44</c:v>
                </c:pt>
                <c:pt idx="1">
                  <c:v>0.49</c:v>
                </c:pt>
                <c:pt idx="2">
                  <c:v>0.32</c:v>
                </c:pt>
                <c:pt idx="3">
                  <c:v>0.52</c:v>
                </c:pt>
                <c:pt idx="4">
                  <c:v>0.46</c:v>
                </c:pt>
              </c:numCache>
            </c:numRef>
          </c:val>
        </c:ser>
        <c:ser>
          <c:idx val="3"/>
          <c:order val="3"/>
          <c:tx>
            <c:strRef>
              <c:f>Sheet1!$E$1</c:f>
              <c:strCache>
                <c:ptCount val="1"/>
                <c:pt idx="0">
                  <c:v>Other single destination (UK)</c:v>
                </c:pt>
              </c:strCache>
            </c:strRef>
          </c:tx>
          <c:spPr>
            <a:solidFill>
              <a:schemeClr val="bg2">
                <a:lumMod val="40000"/>
                <a:lumOff val="60000"/>
              </a:schemeClr>
            </a:solidFill>
          </c:spPr>
          <c:invertIfNegative val="0"/>
          <c:dLbls>
            <c:showLegendKey val="0"/>
            <c:showVal val="1"/>
            <c:showCatName val="0"/>
            <c:showSerName val="0"/>
            <c:showPercent val="0"/>
            <c:showBubbleSize val="0"/>
            <c:showLeaderLines val="0"/>
          </c:dLbls>
          <c:cat>
            <c:strRef>
              <c:f>Sheet1!$A$2:$A$6</c:f>
              <c:strCache>
                <c:ptCount val="5"/>
                <c:pt idx="0">
                  <c:v>All visits</c:v>
                </c:pt>
                <c:pt idx="1">
                  <c:v>Holiday visits</c:v>
                </c:pt>
                <c:pt idx="2">
                  <c:v>VFR</c:v>
                </c:pt>
                <c:pt idx="3">
                  <c:v>Business visits</c:v>
                </c:pt>
                <c:pt idx="4">
                  <c:v>Other visits</c:v>
                </c:pt>
              </c:strCache>
            </c:strRef>
          </c:cat>
          <c:val>
            <c:numRef>
              <c:f>Sheet1!$E$2:$E$6</c:f>
              <c:numCache>
                <c:formatCode>0%</c:formatCode>
                <c:ptCount val="5"/>
                <c:pt idx="0">
                  <c:v>0.38</c:v>
                </c:pt>
                <c:pt idx="1">
                  <c:v>0.28000000000000003</c:v>
                </c:pt>
                <c:pt idx="2">
                  <c:v>0.46</c:v>
                </c:pt>
                <c:pt idx="3">
                  <c:v>0.36</c:v>
                </c:pt>
                <c:pt idx="4">
                  <c:v>0.42</c:v>
                </c:pt>
              </c:numCache>
            </c:numRef>
          </c:val>
        </c:ser>
        <c:dLbls>
          <c:showLegendKey val="0"/>
          <c:showVal val="0"/>
          <c:showCatName val="0"/>
          <c:showSerName val="0"/>
          <c:showPercent val="0"/>
          <c:showBubbleSize val="0"/>
        </c:dLbls>
        <c:gapWidth val="150"/>
        <c:overlap val="100"/>
        <c:axId val="44831872"/>
        <c:axId val="44833408"/>
      </c:barChart>
      <c:catAx>
        <c:axId val="44831872"/>
        <c:scaling>
          <c:orientation val="minMax"/>
        </c:scaling>
        <c:delete val="0"/>
        <c:axPos val="b"/>
        <c:majorTickMark val="out"/>
        <c:minorTickMark val="none"/>
        <c:tickLblPos val="nextTo"/>
        <c:spPr>
          <a:ln>
            <a:noFill/>
          </a:ln>
        </c:spPr>
        <c:crossAx val="44833408"/>
        <c:crosses val="autoZero"/>
        <c:auto val="1"/>
        <c:lblAlgn val="ctr"/>
        <c:lblOffset val="100"/>
        <c:noMultiLvlLbl val="0"/>
      </c:catAx>
      <c:valAx>
        <c:axId val="44833408"/>
        <c:scaling>
          <c:orientation val="minMax"/>
        </c:scaling>
        <c:delete val="1"/>
        <c:axPos val="l"/>
        <c:numFmt formatCode="0%" sourceLinked="1"/>
        <c:majorTickMark val="out"/>
        <c:minorTickMark val="none"/>
        <c:tickLblPos val="nextTo"/>
        <c:crossAx val="44831872"/>
        <c:crosses val="autoZero"/>
        <c:crossBetween val="between"/>
      </c:valAx>
    </c:plotArea>
    <c:legend>
      <c:legendPos val="l"/>
      <c:layout>
        <c:manualLayout>
          <c:xMode val="edge"/>
          <c:yMode val="edge"/>
          <c:x val="5.8050314344877682E-3"/>
          <c:y val="0.26608088227613874"/>
          <c:w val="0.24018773123375184"/>
          <c:h val="0.34635412691155948"/>
        </c:manualLayout>
      </c:layout>
      <c:overlay val="0"/>
    </c:legend>
    <c:plotVisOnly val="1"/>
    <c:dispBlanksAs val="gap"/>
    <c:showDLblsOverMax val="0"/>
  </c:chart>
  <c:spPr>
    <a:ln>
      <a:solidFill>
        <a:schemeClr val="accent2"/>
      </a:solidFill>
    </a:ln>
  </c:spPr>
  <c:txPr>
    <a:bodyPr/>
    <a:lstStyle/>
    <a:p>
      <a:pPr>
        <a:defRPr sz="1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172865407001187E-2"/>
          <c:y val="0.16125595697695097"/>
          <c:w val="0.95682713459299884"/>
          <c:h val="0.6618450507320337"/>
        </c:manualLayout>
      </c:layout>
      <c:barChart>
        <c:barDir val="col"/>
        <c:grouping val="clustered"/>
        <c:varyColors val="0"/>
        <c:ser>
          <c:idx val="0"/>
          <c:order val="0"/>
          <c:tx>
            <c:strRef>
              <c:f>Sheet1!$B$1</c:f>
              <c:strCache>
                <c:ptCount val="1"/>
                <c:pt idx="0">
                  <c:v>All visitors to England's regions</c:v>
                </c:pt>
              </c:strCache>
            </c:strRef>
          </c:tx>
          <c:spPr>
            <a:solidFill>
              <a:srgbClr val="58595B"/>
            </a:solidFill>
          </c:spPr>
          <c:invertIfNegative val="0"/>
          <c:dLbls>
            <c:spPr>
              <a:noFill/>
              <a:ln>
                <a:noFill/>
              </a:ln>
              <a:effectLst/>
            </c:spPr>
            <c:txPr>
              <a:bodyPr/>
              <a:lstStyle/>
              <a:p>
                <a:pPr>
                  <a:defRPr sz="900">
                    <a:solidFill>
                      <a:srgbClr val="12074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South East</c:v>
                </c:pt>
                <c:pt idx="1">
                  <c:v>South West</c:v>
                </c:pt>
                <c:pt idx="2">
                  <c:v>North West</c:v>
                </c:pt>
                <c:pt idx="3">
                  <c:v>East</c:v>
                </c:pt>
                <c:pt idx="4">
                  <c:v>Yorkshire</c:v>
                </c:pt>
                <c:pt idx="5">
                  <c:v>West Midlands</c:v>
                </c:pt>
                <c:pt idx="6">
                  <c:v>East Midlands</c:v>
                </c:pt>
                <c:pt idx="7">
                  <c:v>North East</c:v>
                </c:pt>
              </c:strCache>
            </c:strRef>
          </c:cat>
          <c:val>
            <c:numRef>
              <c:f>Sheet1!$B$2:$B$9</c:f>
              <c:numCache>
                <c:formatCode>0%</c:formatCode>
                <c:ptCount val="8"/>
                <c:pt idx="0">
                  <c:v>0.4</c:v>
                </c:pt>
                <c:pt idx="1">
                  <c:v>0.25</c:v>
                </c:pt>
                <c:pt idx="2">
                  <c:v>0.18</c:v>
                </c:pt>
                <c:pt idx="3">
                  <c:v>0.13</c:v>
                </c:pt>
                <c:pt idx="4">
                  <c:v>0.09</c:v>
                </c:pt>
                <c:pt idx="5">
                  <c:v>0.1</c:v>
                </c:pt>
                <c:pt idx="6">
                  <c:v>0.05</c:v>
                </c:pt>
                <c:pt idx="7">
                  <c:v>0.04</c:v>
                </c:pt>
              </c:numCache>
            </c:numRef>
          </c:val>
        </c:ser>
        <c:ser>
          <c:idx val="1"/>
          <c:order val="1"/>
          <c:tx>
            <c:strRef>
              <c:f>Sheet1!$C$1</c:f>
              <c:strCache>
                <c:ptCount val="1"/>
                <c:pt idx="0">
                  <c:v>Multi-Destination non-London (ENG)</c:v>
                </c:pt>
              </c:strCache>
            </c:strRef>
          </c:tx>
          <c:spPr>
            <a:solidFill>
              <a:schemeClr val="accent6">
                <a:lumMod val="75000"/>
              </a:schemeClr>
            </a:solidFill>
          </c:spPr>
          <c:invertIfNegative val="0"/>
          <c:dLbls>
            <c:txPr>
              <a:bodyPr/>
              <a:lstStyle/>
              <a:p>
                <a:pPr>
                  <a:defRPr sz="900">
                    <a:solidFill>
                      <a:srgbClr val="000000"/>
                    </a:solidFill>
                  </a:defRPr>
                </a:pPr>
                <a:endParaRPr lang="en-US"/>
              </a:p>
            </c:txPr>
            <c:showLegendKey val="0"/>
            <c:showVal val="1"/>
            <c:showCatName val="0"/>
            <c:showSerName val="0"/>
            <c:showPercent val="0"/>
            <c:showBubbleSize val="0"/>
            <c:showLeaderLines val="0"/>
          </c:dLbls>
          <c:cat>
            <c:strRef>
              <c:f>Sheet1!$A$2:$A$9</c:f>
              <c:strCache>
                <c:ptCount val="8"/>
                <c:pt idx="0">
                  <c:v>South East</c:v>
                </c:pt>
                <c:pt idx="1">
                  <c:v>South West</c:v>
                </c:pt>
                <c:pt idx="2">
                  <c:v>North West</c:v>
                </c:pt>
                <c:pt idx="3">
                  <c:v>East</c:v>
                </c:pt>
                <c:pt idx="4">
                  <c:v>Yorkshire</c:v>
                </c:pt>
                <c:pt idx="5">
                  <c:v>West Midlands</c:v>
                </c:pt>
                <c:pt idx="6">
                  <c:v>East Midlands</c:v>
                </c:pt>
                <c:pt idx="7">
                  <c:v>North East</c:v>
                </c:pt>
              </c:strCache>
            </c:strRef>
          </c:cat>
          <c:val>
            <c:numRef>
              <c:f>Sheet1!$C$2:$C$9</c:f>
              <c:numCache>
                <c:formatCode>0%</c:formatCode>
                <c:ptCount val="8"/>
                <c:pt idx="0">
                  <c:v>0.55000000000000004</c:v>
                </c:pt>
                <c:pt idx="1">
                  <c:v>0.5</c:v>
                </c:pt>
                <c:pt idx="2">
                  <c:v>0.21</c:v>
                </c:pt>
                <c:pt idx="3">
                  <c:v>0.18</c:v>
                </c:pt>
                <c:pt idx="4">
                  <c:v>0.15</c:v>
                </c:pt>
                <c:pt idx="5">
                  <c:v>0.14000000000000001</c:v>
                </c:pt>
                <c:pt idx="6">
                  <c:v>0.1</c:v>
                </c:pt>
                <c:pt idx="7">
                  <c:v>0.06</c:v>
                </c:pt>
              </c:numCache>
            </c:numRef>
          </c:val>
        </c:ser>
        <c:ser>
          <c:idx val="2"/>
          <c:order val="2"/>
          <c:tx>
            <c:strRef>
              <c:f>Sheet1!$D$1</c:f>
              <c:strCache>
                <c:ptCount val="1"/>
                <c:pt idx="0">
                  <c:v>London Plus (ENG)</c:v>
                </c:pt>
              </c:strCache>
            </c:strRef>
          </c:tx>
          <c:spPr>
            <a:solidFill>
              <a:schemeClr val="accent6">
                <a:lumMod val="10000"/>
              </a:schemeClr>
            </a:solidFill>
          </c:spPr>
          <c:invertIfNegative val="0"/>
          <c:dLbls>
            <c:txPr>
              <a:bodyPr/>
              <a:lstStyle/>
              <a:p>
                <a:pPr>
                  <a:defRPr sz="900">
                    <a:solidFill>
                      <a:srgbClr val="120742"/>
                    </a:solidFill>
                  </a:defRPr>
                </a:pPr>
                <a:endParaRPr lang="en-US"/>
              </a:p>
            </c:txPr>
            <c:showLegendKey val="0"/>
            <c:showVal val="1"/>
            <c:showCatName val="0"/>
            <c:showSerName val="0"/>
            <c:showPercent val="0"/>
            <c:showBubbleSize val="0"/>
            <c:showLeaderLines val="0"/>
          </c:dLbls>
          <c:cat>
            <c:strRef>
              <c:f>Sheet1!$A$2:$A$9</c:f>
              <c:strCache>
                <c:ptCount val="8"/>
                <c:pt idx="0">
                  <c:v>South East</c:v>
                </c:pt>
                <c:pt idx="1">
                  <c:v>South West</c:v>
                </c:pt>
                <c:pt idx="2">
                  <c:v>North West</c:v>
                </c:pt>
                <c:pt idx="3">
                  <c:v>East</c:v>
                </c:pt>
                <c:pt idx="4">
                  <c:v>Yorkshire</c:v>
                </c:pt>
                <c:pt idx="5">
                  <c:v>West Midlands</c:v>
                </c:pt>
                <c:pt idx="6">
                  <c:v>East Midlands</c:v>
                </c:pt>
                <c:pt idx="7">
                  <c:v>North East</c:v>
                </c:pt>
              </c:strCache>
            </c:strRef>
          </c:cat>
          <c:val>
            <c:numRef>
              <c:f>Sheet1!$D$2:$D$9</c:f>
              <c:numCache>
                <c:formatCode>0%</c:formatCode>
                <c:ptCount val="8"/>
                <c:pt idx="0">
                  <c:v>0.39</c:v>
                </c:pt>
                <c:pt idx="1">
                  <c:v>0.34</c:v>
                </c:pt>
                <c:pt idx="2">
                  <c:v>0.24</c:v>
                </c:pt>
                <c:pt idx="3">
                  <c:v>0.12</c:v>
                </c:pt>
                <c:pt idx="4">
                  <c:v>0.15</c:v>
                </c:pt>
                <c:pt idx="5">
                  <c:v>0.12</c:v>
                </c:pt>
                <c:pt idx="6">
                  <c:v>0.06</c:v>
                </c:pt>
                <c:pt idx="7">
                  <c:v>0.04</c:v>
                </c:pt>
              </c:numCache>
            </c:numRef>
          </c:val>
        </c:ser>
        <c:dLbls>
          <c:showLegendKey val="0"/>
          <c:showVal val="0"/>
          <c:showCatName val="0"/>
          <c:showSerName val="0"/>
          <c:showPercent val="0"/>
          <c:showBubbleSize val="0"/>
        </c:dLbls>
        <c:gapWidth val="150"/>
        <c:axId val="44160128"/>
        <c:axId val="44161664"/>
      </c:barChart>
      <c:catAx>
        <c:axId val="44160128"/>
        <c:scaling>
          <c:orientation val="minMax"/>
        </c:scaling>
        <c:delete val="0"/>
        <c:axPos val="b"/>
        <c:numFmt formatCode="General" sourceLinked="0"/>
        <c:majorTickMark val="out"/>
        <c:minorTickMark val="none"/>
        <c:tickLblPos val="nextTo"/>
        <c:crossAx val="44161664"/>
        <c:crosses val="autoZero"/>
        <c:auto val="1"/>
        <c:lblAlgn val="ctr"/>
        <c:lblOffset val="100"/>
        <c:noMultiLvlLbl val="0"/>
      </c:catAx>
      <c:valAx>
        <c:axId val="44161664"/>
        <c:scaling>
          <c:orientation val="minMax"/>
          <c:max val="0.70000000000000007"/>
          <c:min val="0"/>
        </c:scaling>
        <c:delete val="0"/>
        <c:axPos val="l"/>
        <c:majorGridlines>
          <c:spPr>
            <a:ln>
              <a:noFill/>
            </a:ln>
          </c:spPr>
        </c:majorGridlines>
        <c:numFmt formatCode="0%" sourceLinked="1"/>
        <c:majorTickMark val="out"/>
        <c:minorTickMark val="none"/>
        <c:tickLblPos val="nextTo"/>
        <c:crossAx val="44160128"/>
        <c:crosses val="autoZero"/>
        <c:crossBetween val="between"/>
        <c:majorUnit val="0.2"/>
      </c:valAx>
    </c:plotArea>
    <c:legend>
      <c:legendPos val="t"/>
      <c:layout/>
      <c:overlay val="0"/>
    </c:legend>
    <c:plotVisOnly val="1"/>
    <c:dispBlanksAs val="gap"/>
    <c:showDLblsOverMax val="0"/>
  </c:chart>
  <c:spPr>
    <a:ln>
      <a:solidFill>
        <a:schemeClr val="accent2"/>
      </a:solidFill>
    </a:ln>
  </c:spPr>
  <c:txPr>
    <a:bodyPr/>
    <a:lstStyle/>
    <a:p>
      <a:pPr>
        <a:defRPr sz="11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924954198763239"/>
          <c:y val="1.0116654717448016E-3"/>
          <c:w val="0.62075045801236761"/>
          <c:h val="0.9989883345282552"/>
        </c:manualLayout>
      </c:layout>
      <c:barChart>
        <c:barDir val="bar"/>
        <c:grouping val="clustered"/>
        <c:varyColors val="0"/>
        <c:ser>
          <c:idx val="0"/>
          <c:order val="0"/>
          <c:tx>
            <c:strRef>
              <c:f>Sheet1!$B$1</c:f>
              <c:strCache>
                <c:ptCount val="1"/>
                <c:pt idx="0">
                  <c:v>Multi-destination (ENG)</c:v>
                </c:pt>
              </c:strCache>
            </c:strRef>
          </c:tx>
          <c:spPr>
            <a:solidFill>
              <a:schemeClr val="tx1"/>
            </a:solidFill>
          </c:spPr>
          <c:invertIfNegative val="0"/>
          <c:dPt>
            <c:idx val="1"/>
            <c:invertIfNegative val="0"/>
            <c:bubble3D val="0"/>
            <c:spPr>
              <a:solidFill>
                <a:schemeClr val="accent6">
                  <a:lumMod val="10000"/>
                </a:schemeClr>
              </a:solidFill>
            </c:spPr>
          </c:dPt>
          <c:dPt>
            <c:idx val="3"/>
            <c:invertIfNegative val="0"/>
            <c:bubble3D val="0"/>
            <c:spPr>
              <a:solidFill>
                <a:schemeClr val="accent6">
                  <a:lumMod val="75000"/>
                </a:schemeClr>
              </a:solidFill>
            </c:spPr>
          </c:dPt>
          <c:dPt>
            <c:idx val="4"/>
            <c:invertIfNegative val="0"/>
            <c:bubble3D val="0"/>
            <c:spPr>
              <a:solidFill>
                <a:schemeClr val="accent6">
                  <a:lumMod val="75000"/>
                </a:schemeClr>
              </a:solidFill>
            </c:spPr>
          </c:dPt>
          <c:dPt>
            <c:idx val="5"/>
            <c:invertIfNegative val="0"/>
            <c:bubble3D val="0"/>
            <c:spPr>
              <a:solidFill>
                <a:schemeClr val="accent6">
                  <a:lumMod val="75000"/>
                </a:schemeClr>
              </a:solidFill>
            </c:spPr>
          </c:dPt>
          <c:dLbls>
            <c:dLbl>
              <c:idx val="0"/>
              <c:spPr>
                <a:noFill/>
                <a:ln>
                  <a:noFill/>
                </a:ln>
                <a:effectLst/>
              </c:spPr>
              <c:txPr>
                <a:bodyPr/>
                <a:lstStyle/>
                <a:p>
                  <a:pPr>
                    <a:defRPr sz="900" b="1" i="0"/>
                  </a:pPr>
                  <a:endParaRPr lang="en-US"/>
                </a:p>
              </c:txPr>
              <c:showLegendKey val="0"/>
              <c:showVal val="1"/>
              <c:showCatName val="0"/>
              <c:showSerName val="0"/>
              <c:showPercent val="0"/>
              <c:showBubbleSize val="0"/>
            </c:dLbl>
            <c:dLbl>
              <c:idx val="3"/>
              <c:spPr>
                <a:noFill/>
                <a:ln>
                  <a:noFill/>
                </a:ln>
                <a:effectLst/>
              </c:spPr>
              <c:txPr>
                <a:bodyPr/>
                <a:lstStyle/>
                <a:p>
                  <a:pPr>
                    <a:defRPr sz="900" b="1" i="0"/>
                  </a:pPr>
                  <a:endParaRPr lang="en-US"/>
                </a:p>
              </c:txPr>
              <c:showLegendKey val="0"/>
              <c:showVal val="1"/>
              <c:showCatName val="0"/>
              <c:showSerName val="0"/>
              <c:showPercent val="0"/>
              <c:showBubbleSize val="0"/>
            </c:dLbl>
            <c:spPr>
              <a:noFill/>
              <a:ln>
                <a:noFill/>
              </a:ln>
              <a:effectLst/>
            </c:spPr>
            <c:txPr>
              <a:bodyPr/>
              <a:lstStyle/>
              <a:p>
                <a:pPr>
                  <a:defRPr sz="900" i="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ANY LONDON PLUS</c:v>
                </c:pt>
                <c:pt idx="1">
                  <c:v>London Plus (1 other region)</c:v>
                </c:pt>
                <c:pt idx="2">
                  <c:v>London Plus (2+ other regions)</c:v>
                </c:pt>
                <c:pt idx="3">
                  <c:v>ANY NON-LONDON MULTI-DESTINATION</c:v>
                </c:pt>
                <c:pt idx="4">
                  <c:v>Non-London Multi-Destination (single region only)</c:v>
                </c:pt>
                <c:pt idx="5">
                  <c:v>Non-London Multi-Destination (2+ regions)</c:v>
                </c:pt>
              </c:strCache>
            </c:strRef>
          </c:cat>
          <c:val>
            <c:numRef>
              <c:f>Sheet1!$B$2:$B$7</c:f>
              <c:numCache>
                <c:formatCode>0%</c:formatCode>
                <c:ptCount val="6"/>
                <c:pt idx="0">
                  <c:v>0.64</c:v>
                </c:pt>
                <c:pt idx="1">
                  <c:v>0.42</c:v>
                </c:pt>
                <c:pt idx="2">
                  <c:v>0.22</c:v>
                </c:pt>
                <c:pt idx="3">
                  <c:v>0.36</c:v>
                </c:pt>
                <c:pt idx="4">
                  <c:v>0.11</c:v>
                </c:pt>
                <c:pt idx="5">
                  <c:v>0.25</c:v>
                </c:pt>
              </c:numCache>
            </c:numRef>
          </c:val>
        </c:ser>
        <c:dLbls>
          <c:showLegendKey val="0"/>
          <c:showVal val="0"/>
          <c:showCatName val="0"/>
          <c:showSerName val="0"/>
          <c:showPercent val="0"/>
          <c:showBubbleSize val="0"/>
        </c:dLbls>
        <c:gapWidth val="150"/>
        <c:axId val="119526144"/>
        <c:axId val="119528064"/>
      </c:barChart>
      <c:catAx>
        <c:axId val="119526144"/>
        <c:scaling>
          <c:orientation val="maxMin"/>
        </c:scaling>
        <c:delete val="0"/>
        <c:axPos val="l"/>
        <c:numFmt formatCode="General" sourceLinked="0"/>
        <c:majorTickMark val="out"/>
        <c:minorTickMark val="none"/>
        <c:tickLblPos val="nextTo"/>
        <c:txPr>
          <a:bodyPr/>
          <a:lstStyle/>
          <a:p>
            <a:pPr>
              <a:defRPr sz="1000"/>
            </a:pPr>
            <a:endParaRPr lang="en-US"/>
          </a:p>
        </c:txPr>
        <c:crossAx val="119528064"/>
        <c:crosses val="autoZero"/>
        <c:auto val="1"/>
        <c:lblAlgn val="ctr"/>
        <c:lblOffset val="100"/>
        <c:noMultiLvlLbl val="0"/>
      </c:catAx>
      <c:valAx>
        <c:axId val="119528064"/>
        <c:scaling>
          <c:orientation val="minMax"/>
          <c:max val="0.8"/>
          <c:min val="0"/>
        </c:scaling>
        <c:delete val="1"/>
        <c:axPos val="t"/>
        <c:majorGridlines>
          <c:spPr>
            <a:ln>
              <a:noFill/>
            </a:ln>
          </c:spPr>
        </c:majorGridlines>
        <c:numFmt formatCode="0%" sourceLinked="1"/>
        <c:majorTickMark val="out"/>
        <c:minorTickMark val="none"/>
        <c:tickLblPos val="nextTo"/>
        <c:crossAx val="119526144"/>
        <c:crosses val="autoZero"/>
        <c:crossBetween val="between"/>
        <c:majorUnit val="0.2"/>
      </c:valAx>
    </c:plotArea>
    <c:plotVisOnly val="1"/>
    <c:dispBlanksAs val="gap"/>
    <c:showDLblsOverMax val="0"/>
  </c:chart>
  <c:spPr>
    <a:ln>
      <a:noFill/>
    </a:ln>
  </c:spPr>
  <c:txPr>
    <a:bodyPr/>
    <a:lstStyle/>
    <a:p>
      <a:pPr>
        <a:defRPr sz="11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924954198763239"/>
          <c:y val="1.0116654717448016E-3"/>
          <c:w val="0.62075045801236761"/>
          <c:h val="0.9989883345282552"/>
        </c:manualLayout>
      </c:layout>
      <c:barChart>
        <c:barDir val="bar"/>
        <c:grouping val="clustered"/>
        <c:varyColors val="0"/>
        <c:ser>
          <c:idx val="0"/>
          <c:order val="0"/>
          <c:tx>
            <c:strRef>
              <c:f>Sheet1!$B$1</c:f>
              <c:strCache>
                <c:ptCount val="1"/>
                <c:pt idx="0">
                  <c:v>Multi-destination (ENG)</c:v>
                </c:pt>
              </c:strCache>
            </c:strRef>
          </c:tx>
          <c:spPr>
            <a:solidFill>
              <a:schemeClr val="tx1"/>
            </a:solidFill>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South East</c:v>
                </c:pt>
                <c:pt idx="1">
                  <c:v>South West</c:v>
                </c:pt>
                <c:pt idx="2">
                  <c:v>North West</c:v>
                </c:pt>
                <c:pt idx="3">
                  <c:v>East</c:v>
                </c:pt>
                <c:pt idx="4">
                  <c:v>Yorkshire</c:v>
                </c:pt>
                <c:pt idx="5">
                  <c:v>West Midlands</c:v>
                </c:pt>
                <c:pt idx="6">
                  <c:v>East Midlands</c:v>
                </c:pt>
                <c:pt idx="7">
                  <c:v>North East</c:v>
                </c:pt>
              </c:strCache>
            </c:strRef>
          </c:cat>
          <c:val>
            <c:numRef>
              <c:f>Sheet1!$B$2:$B$9</c:f>
              <c:numCache>
                <c:formatCode>0%</c:formatCode>
                <c:ptCount val="8"/>
                <c:pt idx="0">
                  <c:v>0.32</c:v>
                </c:pt>
                <c:pt idx="1">
                  <c:v>0.24</c:v>
                </c:pt>
                <c:pt idx="2">
                  <c:v>0.17</c:v>
                </c:pt>
                <c:pt idx="3">
                  <c:v>0.08</c:v>
                </c:pt>
                <c:pt idx="4">
                  <c:v>7.0000000000000007E-2</c:v>
                </c:pt>
                <c:pt idx="5">
                  <c:v>7.0000000000000007E-2</c:v>
                </c:pt>
                <c:pt idx="6">
                  <c:v>0.04</c:v>
                </c:pt>
                <c:pt idx="7">
                  <c:v>0.02</c:v>
                </c:pt>
              </c:numCache>
            </c:numRef>
          </c:val>
        </c:ser>
        <c:dLbls>
          <c:showLegendKey val="0"/>
          <c:showVal val="0"/>
          <c:showCatName val="0"/>
          <c:showSerName val="0"/>
          <c:showPercent val="0"/>
          <c:showBubbleSize val="0"/>
        </c:dLbls>
        <c:gapWidth val="150"/>
        <c:axId val="45841024"/>
        <c:axId val="61750656"/>
      </c:barChart>
      <c:catAx>
        <c:axId val="45841024"/>
        <c:scaling>
          <c:orientation val="maxMin"/>
        </c:scaling>
        <c:delete val="0"/>
        <c:axPos val="l"/>
        <c:numFmt formatCode="General" sourceLinked="0"/>
        <c:majorTickMark val="out"/>
        <c:minorTickMark val="none"/>
        <c:tickLblPos val="nextTo"/>
        <c:crossAx val="61750656"/>
        <c:crosses val="autoZero"/>
        <c:auto val="1"/>
        <c:lblAlgn val="ctr"/>
        <c:lblOffset val="100"/>
        <c:noMultiLvlLbl val="0"/>
      </c:catAx>
      <c:valAx>
        <c:axId val="61750656"/>
        <c:scaling>
          <c:orientation val="minMax"/>
          <c:max val="0.8"/>
          <c:min val="0"/>
        </c:scaling>
        <c:delete val="1"/>
        <c:axPos val="t"/>
        <c:majorGridlines>
          <c:spPr>
            <a:ln>
              <a:noFill/>
            </a:ln>
          </c:spPr>
        </c:majorGridlines>
        <c:numFmt formatCode="0%" sourceLinked="1"/>
        <c:majorTickMark val="out"/>
        <c:minorTickMark val="none"/>
        <c:tickLblPos val="nextTo"/>
        <c:crossAx val="45841024"/>
        <c:crosses val="autoZero"/>
        <c:crossBetween val="between"/>
        <c:majorUnit val="0.2"/>
      </c:valAx>
    </c:plotArea>
    <c:plotVisOnly val="1"/>
    <c:dispBlanksAs val="gap"/>
    <c:showDLblsOverMax val="0"/>
  </c:chart>
  <c:spPr>
    <a:ln>
      <a:noFill/>
    </a:ln>
  </c:spPr>
  <c:txPr>
    <a:bodyPr/>
    <a:lstStyle/>
    <a:p>
      <a:pPr>
        <a:defRPr sz="11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0.45418</cdr:x>
      <cdr:y>0</cdr:y>
    </cdr:from>
    <cdr:to>
      <cdr:x>0.63022</cdr:x>
      <cdr:y>0.0953</cdr:y>
    </cdr:to>
    <cdr:sp macro="" textlink="">
      <cdr:nvSpPr>
        <cdr:cNvPr id="2" name="TextBox 1"/>
        <cdr:cNvSpPr txBox="1"/>
      </cdr:nvSpPr>
      <cdr:spPr>
        <a:xfrm xmlns:a="http://schemas.openxmlformats.org/drawingml/2006/main">
          <a:off x="3826494" y="0"/>
          <a:ext cx="1483104" cy="2363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b="1" dirty="0" smtClean="0"/>
            <a:t>% of VISITS (2013-2015)</a:t>
          </a:r>
          <a:endParaRPr lang="en-GB" sz="800" b="1" dirty="0"/>
        </a:p>
      </cdr:txBody>
    </cdr:sp>
  </cdr:relSizeAnchor>
</c:userShapes>
</file>

<file path=ppt/drawings/drawing10.xml><?xml version="1.0" encoding="utf-8"?>
<c:userShapes xmlns:c="http://schemas.openxmlformats.org/drawingml/2006/chart">
  <cdr:relSizeAnchor xmlns:cdr="http://schemas.openxmlformats.org/drawingml/2006/chartDrawing">
    <cdr:from>
      <cdr:x>0.45418</cdr:x>
      <cdr:y>0</cdr:y>
    </cdr:from>
    <cdr:to>
      <cdr:x>0.63022</cdr:x>
      <cdr:y>0.0953</cdr:y>
    </cdr:to>
    <cdr:sp macro="" textlink="">
      <cdr:nvSpPr>
        <cdr:cNvPr id="2" name="TextBox 1"/>
        <cdr:cNvSpPr txBox="1"/>
      </cdr:nvSpPr>
      <cdr:spPr>
        <a:xfrm xmlns:a="http://schemas.openxmlformats.org/drawingml/2006/main">
          <a:off x="3826494" y="0"/>
          <a:ext cx="1483104" cy="2363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b="1" dirty="0" smtClean="0"/>
            <a:t>% of VISITS (2013-2015)</a:t>
          </a:r>
          <a:endParaRPr lang="en-GB" sz="800" b="1" dirty="0"/>
        </a:p>
      </cdr:txBody>
    </cdr:sp>
  </cdr:relSizeAnchor>
</c:userShapes>
</file>

<file path=ppt/drawings/drawing11.xml><?xml version="1.0" encoding="utf-8"?>
<c:userShapes xmlns:c="http://schemas.openxmlformats.org/drawingml/2006/chart">
  <cdr:relSizeAnchor xmlns:cdr="http://schemas.openxmlformats.org/drawingml/2006/chartDrawing">
    <cdr:from>
      <cdr:x>0.45418</cdr:x>
      <cdr:y>0</cdr:y>
    </cdr:from>
    <cdr:to>
      <cdr:x>0.63022</cdr:x>
      <cdr:y>0.0953</cdr:y>
    </cdr:to>
    <cdr:sp macro="" textlink="">
      <cdr:nvSpPr>
        <cdr:cNvPr id="2" name="TextBox 1"/>
        <cdr:cNvSpPr txBox="1"/>
      </cdr:nvSpPr>
      <cdr:spPr>
        <a:xfrm xmlns:a="http://schemas.openxmlformats.org/drawingml/2006/main">
          <a:off x="3826494" y="0"/>
          <a:ext cx="1483104" cy="2363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b="1" dirty="0" smtClean="0"/>
            <a:t>% of NIGHTS (2013-2015)</a:t>
          </a:r>
          <a:endParaRPr lang="en-GB" sz="800" b="1" dirty="0"/>
        </a:p>
      </cdr:txBody>
    </cdr:sp>
  </cdr:relSizeAnchor>
</c:userShapes>
</file>

<file path=ppt/drawings/drawing12.xml><?xml version="1.0" encoding="utf-8"?>
<c:userShapes xmlns:c="http://schemas.openxmlformats.org/drawingml/2006/chart">
  <cdr:relSizeAnchor xmlns:cdr="http://schemas.openxmlformats.org/drawingml/2006/chartDrawing">
    <cdr:from>
      <cdr:x>0.45418</cdr:x>
      <cdr:y>0</cdr:y>
    </cdr:from>
    <cdr:to>
      <cdr:x>0.63022</cdr:x>
      <cdr:y>0.0953</cdr:y>
    </cdr:to>
    <cdr:sp macro="" textlink="">
      <cdr:nvSpPr>
        <cdr:cNvPr id="2" name="TextBox 1"/>
        <cdr:cNvSpPr txBox="1"/>
      </cdr:nvSpPr>
      <cdr:spPr>
        <a:xfrm xmlns:a="http://schemas.openxmlformats.org/drawingml/2006/main">
          <a:off x="3826494" y="0"/>
          <a:ext cx="1483104" cy="2363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b="1" dirty="0" smtClean="0"/>
            <a:t>% of SPEND (2013-2015)</a:t>
          </a:r>
          <a:endParaRPr lang="en-GB" sz="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0.45418</cdr:x>
      <cdr:y>0</cdr:y>
    </cdr:from>
    <cdr:to>
      <cdr:x>0.63022</cdr:x>
      <cdr:y>0.0953</cdr:y>
    </cdr:to>
    <cdr:sp macro="" textlink="">
      <cdr:nvSpPr>
        <cdr:cNvPr id="2" name="TextBox 1"/>
        <cdr:cNvSpPr txBox="1"/>
      </cdr:nvSpPr>
      <cdr:spPr>
        <a:xfrm xmlns:a="http://schemas.openxmlformats.org/drawingml/2006/main">
          <a:off x="3826494" y="0"/>
          <a:ext cx="1483104" cy="2363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b="1" dirty="0" smtClean="0"/>
            <a:t>% of VISITS (2013-2015)</a:t>
          </a:r>
          <a:endParaRPr lang="en-GB" sz="8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0.45418</cdr:x>
      <cdr:y>0</cdr:y>
    </cdr:from>
    <cdr:to>
      <cdr:x>0.63022</cdr:x>
      <cdr:y>0.0953</cdr:y>
    </cdr:to>
    <cdr:sp macro="" textlink="">
      <cdr:nvSpPr>
        <cdr:cNvPr id="2" name="TextBox 1"/>
        <cdr:cNvSpPr txBox="1"/>
      </cdr:nvSpPr>
      <cdr:spPr>
        <a:xfrm xmlns:a="http://schemas.openxmlformats.org/drawingml/2006/main">
          <a:off x="3826494" y="0"/>
          <a:ext cx="1483104" cy="2363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b="1" dirty="0" smtClean="0"/>
            <a:t>% of NIGHTS (2013-2015)</a:t>
          </a:r>
          <a:endParaRPr lang="en-GB" sz="8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0.45418</cdr:x>
      <cdr:y>0</cdr:y>
    </cdr:from>
    <cdr:to>
      <cdr:x>0.63022</cdr:x>
      <cdr:y>0.0953</cdr:y>
    </cdr:to>
    <cdr:sp macro="" textlink="">
      <cdr:nvSpPr>
        <cdr:cNvPr id="2" name="TextBox 1"/>
        <cdr:cNvSpPr txBox="1"/>
      </cdr:nvSpPr>
      <cdr:spPr>
        <a:xfrm xmlns:a="http://schemas.openxmlformats.org/drawingml/2006/main">
          <a:off x="3826494" y="0"/>
          <a:ext cx="1483104" cy="2363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b="1" dirty="0" smtClean="0"/>
            <a:t>% of SPEND (2013-2015)</a:t>
          </a:r>
          <a:endParaRPr lang="en-GB" sz="8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0.45418</cdr:x>
      <cdr:y>0</cdr:y>
    </cdr:from>
    <cdr:to>
      <cdr:x>0.63022</cdr:x>
      <cdr:y>0.0953</cdr:y>
    </cdr:to>
    <cdr:sp macro="" textlink="">
      <cdr:nvSpPr>
        <cdr:cNvPr id="2" name="TextBox 1"/>
        <cdr:cNvSpPr txBox="1"/>
      </cdr:nvSpPr>
      <cdr:spPr>
        <a:xfrm xmlns:a="http://schemas.openxmlformats.org/drawingml/2006/main">
          <a:off x="3826494" y="0"/>
          <a:ext cx="1483104" cy="2363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b="1" dirty="0" smtClean="0"/>
            <a:t>% of VISITS (2013-2015)</a:t>
          </a:r>
          <a:endParaRPr lang="en-GB" sz="8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0.45418</cdr:x>
      <cdr:y>0</cdr:y>
    </cdr:from>
    <cdr:to>
      <cdr:x>0.63022</cdr:x>
      <cdr:y>0.0953</cdr:y>
    </cdr:to>
    <cdr:sp macro="" textlink="">
      <cdr:nvSpPr>
        <cdr:cNvPr id="2" name="TextBox 1"/>
        <cdr:cNvSpPr txBox="1"/>
      </cdr:nvSpPr>
      <cdr:spPr>
        <a:xfrm xmlns:a="http://schemas.openxmlformats.org/drawingml/2006/main">
          <a:off x="3826494" y="0"/>
          <a:ext cx="1483104" cy="2363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b="1" dirty="0" smtClean="0"/>
            <a:t>% of SPEND (2013-2015)</a:t>
          </a:r>
          <a:endParaRPr lang="en-GB" sz="8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0.45418</cdr:x>
      <cdr:y>0</cdr:y>
    </cdr:from>
    <cdr:to>
      <cdr:x>0.63022</cdr:x>
      <cdr:y>0.0953</cdr:y>
    </cdr:to>
    <cdr:sp macro="" textlink="">
      <cdr:nvSpPr>
        <cdr:cNvPr id="2" name="TextBox 1"/>
        <cdr:cNvSpPr txBox="1"/>
      </cdr:nvSpPr>
      <cdr:spPr>
        <a:xfrm xmlns:a="http://schemas.openxmlformats.org/drawingml/2006/main">
          <a:off x="3826494" y="0"/>
          <a:ext cx="1483104" cy="2363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b="1" dirty="0" smtClean="0"/>
            <a:t>% of VISITS (2013-2015)</a:t>
          </a:r>
          <a:endParaRPr lang="en-GB" sz="800" b="1" dirty="0"/>
        </a:p>
      </cdr:txBody>
    </cdr:sp>
  </cdr:relSizeAnchor>
</c:userShapes>
</file>

<file path=ppt/drawings/drawing8.xml><?xml version="1.0" encoding="utf-8"?>
<c:userShapes xmlns:c="http://schemas.openxmlformats.org/drawingml/2006/chart">
  <cdr:relSizeAnchor xmlns:cdr="http://schemas.openxmlformats.org/drawingml/2006/chartDrawing">
    <cdr:from>
      <cdr:x>0.45418</cdr:x>
      <cdr:y>0</cdr:y>
    </cdr:from>
    <cdr:to>
      <cdr:x>0.63022</cdr:x>
      <cdr:y>0.0953</cdr:y>
    </cdr:to>
    <cdr:sp macro="" textlink="">
      <cdr:nvSpPr>
        <cdr:cNvPr id="2" name="TextBox 1"/>
        <cdr:cNvSpPr txBox="1"/>
      </cdr:nvSpPr>
      <cdr:spPr>
        <a:xfrm xmlns:a="http://schemas.openxmlformats.org/drawingml/2006/main">
          <a:off x="3826494" y="0"/>
          <a:ext cx="1483104" cy="2363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b="1" dirty="0" smtClean="0"/>
            <a:t>% of NIGHTS (2013-2015)</a:t>
          </a:r>
          <a:endParaRPr lang="en-GB" sz="800" b="1" dirty="0"/>
        </a:p>
      </cdr:txBody>
    </cdr:sp>
  </cdr:relSizeAnchor>
</c:userShapes>
</file>

<file path=ppt/drawings/drawing9.xml><?xml version="1.0" encoding="utf-8"?>
<c:userShapes xmlns:c="http://schemas.openxmlformats.org/drawingml/2006/chart">
  <cdr:relSizeAnchor xmlns:cdr="http://schemas.openxmlformats.org/drawingml/2006/chartDrawing">
    <cdr:from>
      <cdr:x>0.45418</cdr:x>
      <cdr:y>0</cdr:y>
    </cdr:from>
    <cdr:to>
      <cdr:x>0.63022</cdr:x>
      <cdr:y>0.0953</cdr:y>
    </cdr:to>
    <cdr:sp macro="" textlink="">
      <cdr:nvSpPr>
        <cdr:cNvPr id="2" name="TextBox 1"/>
        <cdr:cNvSpPr txBox="1"/>
      </cdr:nvSpPr>
      <cdr:spPr>
        <a:xfrm xmlns:a="http://schemas.openxmlformats.org/drawingml/2006/main">
          <a:off x="3826494" y="0"/>
          <a:ext cx="1483104" cy="2363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b="1" dirty="0" smtClean="0"/>
            <a:t>% of SPEND (2013-2015)</a:t>
          </a:r>
          <a:endParaRPr lang="en-GB" sz="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13DC6B7-151A-46DD-8992-DF262D5946DA}" type="datetimeFigureOut">
              <a:rPr lang="en-GB" smtClean="0"/>
              <a:t>14/03/2017</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4D6EE0A-42C7-491E-B3DC-355BB75EA521}" type="slidenum">
              <a:rPr lang="en-GB" smtClean="0"/>
              <a:t>‹#›</a:t>
            </a:fld>
            <a:endParaRPr lang="en-GB" dirty="0"/>
          </a:p>
        </p:txBody>
      </p:sp>
    </p:spTree>
    <p:extLst>
      <p:ext uri="{BB962C8B-B14F-4D97-AF65-F5344CB8AC3E}">
        <p14:creationId xmlns:p14="http://schemas.microsoft.com/office/powerpoint/2010/main" val="1957071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Arial" panose="020B0604020202020204" pitchFamily="34" charset="0"/>
              </a:defRPr>
            </a:lvl1pPr>
          </a:lstStyle>
          <a:p>
            <a:fld id="{21958A92-D4BF-4190-AED4-D146BA303FE3}" type="datetimeFigureOut">
              <a:rPr lang="en-GB" smtClean="0"/>
              <a:pPr/>
              <a:t>14/03/2017</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Arial" panose="020B0604020202020204" pitchFamily="34" charset="0"/>
              </a:defRPr>
            </a:lvl1pPr>
          </a:lstStyle>
          <a:p>
            <a:fld id="{78E5DEFC-BFAE-4186-88B9-06BA9B12B895}" type="slidenum">
              <a:rPr lang="en-GB" smtClean="0"/>
              <a:pPr/>
              <a:t>‹#›</a:t>
            </a:fld>
            <a:endParaRPr lang="en-GB" dirty="0"/>
          </a:p>
        </p:txBody>
      </p:sp>
    </p:spTree>
    <p:extLst>
      <p:ext uri="{BB962C8B-B14F-4D97-AF65-F5344CB8AC3E}">
        <p14:creationId xmlns:p14="http://schemas.microsoft.com/office/powerpoint/2010/main" val="120829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sitEngland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7521" y="13049"/>
            <a:ext cx="1365504" cy="1243584"/>
          </a:xfrm>
          <a:prstGeom prst="rect">
            <a:avLst/>
          </a:prstGeom>
        </p:spPr>
      </p:pic>
    </p:spTree>
    <p:extLst>
      <p:ext uri="{BB962C8B-B14F-4D97-AF65-F5344CB8AC3E}">
        <p14:creationId xmlns:p14="http://schemas.microsoft.com/office/powerpoint/2010/main" val="123685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9" name="Text Placeholder 12"/>
          <p:cNvSpPr>
            <a:spLocks noGrp="1"/>
          </p:cNvSpPr>
          <p:nvPr>
            <p:ph type="body" sz="quarter" idx="19"/>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0"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11" name="Picture Placeholder 8"/>
          <p:cNvSpPr>
            <a:spLocks noGrp="1"/>
          </p:cNvSpPr>
          <p:nvPr>
            <p:ph type="pic" sz="quarter" idx="20"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355828332"/>
      </p:ext>
    </p:extLst>
  </p:cSld>
  <p:clrMapOvr>
    <a:masterClrMapping/>
  </p:clrMapOvr>
  <p:extLst mod="1">
    <p:ext uri="{DCECCB84-F9BA-43D5-87BE-67443E8EF086}">
      <p15:sldGuideLst xmlns=""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142328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sitEngland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17"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447647456"/>
      </p:ext>
    </p:extLst>
  </p:cSld>
  <p:clrMapOvr>
    <a:masterClrMapping/>
  </p:clrMapOvr>
  <p:extLst mod="1">
    <p:ext uri="{DCECCB84-F9BA-43D5-87BE-67443E8EF086}">
      <p15:sldGuideLst xmlns=""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700690548"/>
      </p:ext>
    </p:extLst>
  </p:cSld>
  <p:clrMapOvr>
    <a:masterClrMapping/>
  </p:clrMapOvr>
  <p:extLst mod="1">
    <p:ext uri="{DCECCB84-F9BA-43D5-87BE-67443E8EF086}">
      <p15:sldGuideLst xmlns=""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a:p>
            <a:pPr marL="261938" lvl="2" indent="-261938" algn="l" defTabSz="457200" rtl="0" eaLnBrk="1" latinLnBrk="0" hangingPunct="1">
              <a:spcBef>
                <a:spcPct val="20000"/>
              </a:spcBef>
              <a:buClr>
                <a:schemeClr val="accent2"/>
              </a:buClr>
              <a:buFont typeface="Arial"/>
              <a:buChar char="•"/>
            </a:pPr>
            <a:r>
              <a:rPr lang="en-US" smtClean="0"/>
              <a:t>Third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789339792"/>
      </p:ext>
    </p:extLst>
  </p:cSld>
  <p:clrMapOvr>
    <a:masterClrMapping/>
  </p:clrMapOvr>
  <p:extLst mod="1">
    <p:ext uri="{DCECCB84-F9BA-43D5-87BE-67443E8EF086}">
      <p15:sldGuideLst xmlns=""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13" name="Text Placeholder 12"/>
          <p:cNvSpPr>
            <a:spLocks noGrp="1"/>
          </p:cNvSpPr>
          <p:nvPr>
            <p:ph type="body" sz="quarter" idx="13" hasCustomPrompt="1"/>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smtClean="0"/>
              <a:t>Introuction</a:t>
            </a:r>
            <a:endParaRPr lang="en-US" dirty="0" smtClean="0"/>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67455545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480377641"/>
      </p:ext>
    </p:extLst>
  </p:cSld>
  <p:clrMapOvr>
    <a:masterClrMapping/>
  </p:clrMapOvr>
  <p:extLst mod="1">
    <p:ext uri="{DCECCB84-F9BA-43D5-87BE-67443E8EF086}">
      <p15:sldGuideLst xmlns=""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sitEngland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871663"/>
            <a:ext cx="3810001" cy="4385204"/>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dirty="0" smtClean="0"/>
              <a:t>Click to edit Master text styles</a:t>
            </a:r>
          </a:p>
          <a:p>
            <a:pPr marL="261938" lvl="1" indent="-261938" algn="l" defTabSz="457200" rtl="0" eaLnBrk="1" latinLnBrk="0" hangingPunct="1">
              <a:spcBef>
                <a:spcPct val="20000"/>
              </a:spcBef>
              <a:buClr>
                <a:schemeClr val="accent2"/>
              </a:buClr>
              <a:buFont typeface="Arial"/>
              <a:buChar char="•"/>
            </a:pPr>
            <a:r>
              <a:rPr lang="en-US" dirty="0" smtClean="0"/>
              <a:t>Second level</a:t>
            </a:r>
          </a:p>
        </p:txBody>
      </p:sp>
      <p:sp>
        <p:nvSpPr>
          <p:cNvPr id="16"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7"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768477916"/>
      </p:ext>
    </p:extLst>
  </p:cSld>
  <p:clrMapOvr>
    <a:masterClrMapping/>
  </p:clrMapOvr>
  <p:extLst mod="1">
    <p:ext uri="{DCECCB84-F9BA-43D5-87BE-67443E8EF086}">
      <p15:sldGuideLst xmlns=""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93813"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4" name="Text Placeholder 3"/>
          <p:cNvSpPr>
            <a:spLocks noGrp="1"/>
          </p:cNvSpPr>
          <p:nvPr>
            <p:ph type="body" sz="quarter" idx="17"/>
          </p:nvPr>
        </p:nvSpPr>
        <p:spPr>
          <a:xfrm>
            <a:off x="664936" y="1882123"/>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
        <p:nvSpPr>
          <p:cNvPr id="15" name="Text Placeholder 12"/>
          <p:cNvSpPr>
            <a:spLocks noGrp="1"/>
          </p:cNvSpPr>
          <p:nvPr>
            <p:ph type="body" sz="quarter" idx="18"/>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6"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697467845"/>
      </p:ext>
    </p:extLst>
  </p:cSld>
  <p:clrMapOvr>
    <a:masterClrMapping/>
  </p:clrMapOvr>
  <p:extLst mod="1">
    <p:ext uri="{DCECCB84-F9BA-43D5-87BE-67443E8EF086}">
      <p15:sldGuideLst xmlns=""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62000"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14" name="Text Placeholder 12"/>
          <p:cNvSpPr>
            <a:spLocks noGrp="1"/>
          </p:cNvSpPr>
          <p:nvPr>
            <p:ph type="body" sz="quarter" idx="17"/>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158416743"/>
      </p:ext>
    </p:extLst>
  </p:cSld>
  <p:clrMapOvr>
    <a:masterClrMapping/>
  </p:clrMapOvr>
  <p:extLst mod="1">
    <p:ext uri="{DCECCB84-F9BA-43D5-87BE-67443E8EF086}">
      <p15:sldGuideLst xmlns=""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r="-7659" b="-3481"/>
          <a:stretch/>
        </p:blipFill>
        <p:spPr>
          <a:xfrm>
            <a:off x="581203" y="343512"/>
            <a:ext cx="1485722" cy="199413"/>
          </a:xfrm>
          <a:prstGeom prst="rect">
            <a:avLst/>
          </a:prstGeom>
        </p:spPr>
      </p:pic>
    </p:spTree>
    <p:extLst>
      <p:ext uri="{BB962C8B-B14F-4D97-AF65-F5344CB8AC3E}">
        <p14:creationId xmlns:p14="http://schemas.microsoft.com/office/powerpoint/2010/main" val="3789782756"/>
      </p:ext>
    </p:extLst>
  </p:cSld>
  <p:clrMap bg1="lt1" tx1="dk1" bg2="lt2" tx2="dk2" accent1="accent1" accent2="accent2" accent3="accent3" accent4="accent4" accent5="accent5" accent6="accent6" hlink="hlink" folHlink="folHlink"/>
  <p:sldLayoutIdLst>
    <p:sldLayoutId id="2147483666" r:id="rId1"/>
    <p:sldLayoutId id="2147483653" r:id="rId2"/>
    <p:sldLayoutId id="2147483656" r:id="rId3"/>
    <p:sldLayoutId id="2147483657" r:id="rId4"/>
    <p:sldLayoutId id="2147483658" r:id="rId5"/>
    <p:sldLayoutId id="2147483659" r:id="rId6"/>
    <p:sldLayoutId id="2147483660" r:id="rId7"/>
    <p:sldLayoutId id="2147483665" r:id="rId8"/>
    <p:sldLayoutId id="2147483661" r:id="rId9"/>
    <p:sldLayoutId id="2147483664" r:id="rId10"/>
    <p:sldLayoutId id="2147483652"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508525" y="4341273"/>
            <a:ext cx="7936025" cy="439091"/>
          </a:xfrm>
        </p:spPr>
        <p:txBody>
          <a:bodyPr/>
          <a:lstStyle/>
          <a:p>
            <a:r>
              <a:rPr lang="en-GB" dirty="0" smtClean="0"/>
              <a:t>February 2017</a:t>
            </a:r>
            <a:endParaRPr lang="en-GB" dirty="0"/>
          </a:p>
        </p:txBody>
      </p:sp>
      <p:pic>
        <p:nvPicPr>
          <p:cNvPr id="1026" name="Picture 2" descr="G:\OFFICE\BDRC Group Logos\BDRC_Continental.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73360" y="5889368"/>
            <a:ext cx="942379" cy="71145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1"/>
          </p:nvPr>
        </p:nvSpPr>
        <p:spPr/>
        <p:txBody>
          <a:bodyPr/>
          <a:lstStyle/>
          <a:p>
            <a:r>
              <a:rPr lang="en-GB" dirty="0" smtClean="0"/>
              <a:t>Multi-destinations </a:t>
            </a:r>
            <a:r>
              <a:rPr lang="en-GB" dirty="0"/>
              <a:t>report: a profile of overseas visitors </a:t>
            </a:r>
            <a:r>
              <a:rPr lang="en-GB" dirty="0" smtClean="0"/>
              <a:t>who stay in more than one </a:t>
            </a:r>
            <a:r>
              <a:rPr lang="en-GB" smtClean="0"/>
              <a:t>destination during their </a:t>
            </a:r>
            <a:r>
              <a:rPr lang="en-GB" dirty="0" smtClean="0"/>
              <a:t>trip</a:t>
            </a:r>
            <a:endParaRPr lang="en-GB" dirty="0"/>
          </a:p>
          <a:p>
            <a:endParaRPr lang="en-GB" dirty="0"/>
          </a:p>
        </p:txBody>
      </p:sp>
      <p:sp>
        <p:nvSpPr>
          <p:cNvPr id="8" name="Title 1"/>
          <p:cNvSpPr>
            <a:spLocks noGrp="1"/>
          </p:cNvSpPr>
          <p:nvPr>
            <p:ph type="title"/>
          </p:nvPr>
        </p:nvSpPr>
        <p:spPr>
          <a:xfrm>
            <a:off x="520270" y="2315970"/>
            <a:ext cx="7937929" cy="1325563"/>
          </a:xfrm>
        </p:spPr>
        <p:txBody>
          <a:bodyPr/>
          <a:lstStyle/>
          <a:p>
            <a:r>
              <a:rPr lang="en-GB" dirty="0" smtClean="0"/>
              <a:t>Discover England:  summary insights on overseas visitors to England’s regions </a:t>
            </a:r>
            <a:endParaRPr lang="en-GB" dirty="0"/>
          </a:p>
        </p:txBody>
      </p:sp>
    </p:spTree>
    <p:extLst>
      <p:ext uri="{BB962C8B-B14F-4D97-AF65-F5344CB8AC3E}">
        <p14:creationId xmlns:p14="http://schemas.microsoft.com/office/powerpoint/2010/main" val="3584374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Executive summary / 4</a:t>
            </a:r>
            <a:endParaRPr lang="en-GB" dirty="0"/>
          </a:p>
        </p:txBody>
      </p:sp>
      <p:sp>
        <p:nvSpPr>
          <p:cNvPr id="7" name="Text Placeholder 5"/>
          <p:cNvSpPr txBox="1">
            <a:spLocks/>
          </p:cNvSpPr>
          <p:nvPr/>
        </p:nvSpPr>
        <p:spPr>
          <a:xfrm>
            <a:off x="378821" y="1430867"/>
            <a:ext cx="8424992" cy="48175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500" b="1" dirty="0" smtClean="0">
                <a:solidFill>
                  <a:srgbClr val="120742"/>
                </a:solidFill>
              </a:rPr>
              <a:t>How else do England multi-destination holiday visitors vary?</a:t>
            </a:r>
          </a:p>
          <a:p>
            <a:pPr marL="0" indent="0" algn="just">
              <a:buFont typeface="Arial"/>
              <a:buNone/>
            </a:pPr>
            <a:endParaRPr lang="en-GB" sz="1300" dirty="0" smtClean="0">
              <a:solidFill>
                <a:srgbClr val="120742"/>
              </a:solidFill>
            </a:endParaRPr>
          </a:p>
          <a:p>
            <a:pPr algn="just"/>
            <a:r>
              <a:rPr lang="en-GB" sz="1300" dirty="0" smtClean="0">
                <a:solidFill>
                  <a:srgbClr val="120742"/>
                </a:solidFill>
              </a:rPr>
              <a:t>Multi-destination holiday trips to England are significantly more likely than single destination trips to occur over the summer period, with 50% of these trips taking place between July and September – similar for both London Plus (48%) and non-London multi-destination holidays trips (53%).  Multi-destination trips are much less likely to take place between October and March</a:t>
            </a:r>
            <a:endParaRPr lang="en-GB" sz="1300" dirty="0">
              <a:solidFill>
                <a:srgbClr val="120742"/>
              </a:solidFill>
            </a:endParaRPr>
          </a:p>
          <a:p>
            <a:pPr algn="just"/>
            <a:r>
              <a:rPr lang="en-GB" sz="1300" dirty="0" smtClean="0">
                <a:solidFill>
                  <a:srgbClr val="120742"/>
                </a:solidFill>
              </a:rPr>
              <a:t>London Plus holiday visitors stay the longest number of nights on average - 62% spend 8+ nights in the UK (21% spend 15+ nights)  compared with 53% of non-London multi-destination visitors (19% spend 15+ nights).  </a:t>
            </a:r>
          </a:p>
          <a:p>
            <a:pPr algn="just"/>
            <a:r>
              <a:rPr lang="en-GB" sz="1300" dirty="0" smtClean="0">
                <a:solidFill>
                  <a:srgbClr val="120742"/>
                </a:solidFill>
              </a:rPr>
              <a:t>85% of multi-destination holiday trips to England are organised independently as opposed to via a package.  This is similar for London Plus and non-London multi-destination trips and also similar to London only visitors.  Other single destination trips outside of London are more likely to be organised via a package (25%) </a:t>
            </a:r>
            <a:endParaRPr lang="en-GB" sz="1300" dirty="0">
              <a:solidFill>
                <a:srgbClr val="120742"/>
              </a:solidFill>
            </a:endParaRPr>
          </a:p>
          <a:p>
            <a:pPr algn="just"/>
            <a:r>
              <a:rPr lang="en-GB" sz="1300" dirty="0" smtClean="0">
                <a:solidFill>
                  <a:srgbClr val="120742"/>
                </a:solidFill>
              </a:rPr>
              <a:t>The age profile of holiday visitors to England varies significantly by trip type:</a:t>
            </a:r>
          </a:p>
          <a:p>
            <a:pPr lvl="1" algn="just"/>
            <a:r>
              <a:rPr lang="en-GB" sz="1300" dirty="0" smtClean="0">
                <a:solidFill>
                  <a:srgbClr val="120742"/>
                </a:solidFill>
              </a:rPr>
              <a:t>Visitors on multi-destination trips tend to be older, with 32% aged 55 or over (38% for non-London multi-destination trips, 29% for London Plus trips)</a:t>
            </a:r>
          </a:p>
          <a:p>
            <a:pPr lvl="1" algn="just"/>
            <a:r>
              <a:rPr lang="en-GB" sz="1300" dirty="0" smtClean="0">
                <a:solidFill>
                  <a:srgbClr val="120742"/>
                </a:solidFill>
              </a:rPr>
              <a:t>Single destination holiday trips are much more likely to be the domain of younger visitors, with 41% of the London only holiday market and 38% of the non-London single destination market aged under 35 years</a:t>
            </a:r>
          </a:p>
          <a:p>
            <a:pPr algn="just"/>
            <a:r>
              <a:rPr lang="en-GB" sz="1300" dirty="0" smtClean="0">
                <a:solidFill>
                  <a:srgbClr val="120742"/>
                </a:solidFill>
              </a:rPr>
              <a:t>Families (visitors with a child aged under 16 in their party) are significantly less likely to be multi-destination visitors than non-families – only 8% of families are on a multi-destination trip compared with 12% of holiday visitors overall.  This is mainly driven by a lower propensity to take a London Plus holiday  </a:t>
            </a:r>
          </a:p>
          <a:p>
            <a:pPr lvl="1" algn="just"/>
            <a:endParaRPr lang="en-GB" sz="1300" dirty="0" smtClean="0">
              <a:solidFill>
                <a:srgbClr val="120742"/>
              </a:solidFill>
            </a:endParaRPr>
          </a:p>
          <a:p>
            <a:pPr marL="0" indent="0" algn="just">
              <a:buNone/>
            </a:pPr>
            <a:endParaRPr lang="en-GB" sz="1400" b="1" dirty="0" smtClean="0">
              <a:solidFill>
                <a:srgbClr val="120742"/>
              </a:solidFill>
            </a:endParaRPr>
          </a:p>
        </p:txBody>
      </p:sp>
    </p:spTree>
    <p:extLst>
      <p:ext uri="{BB962C8B-B14F-4D97-AF65-F5344CB8AC3E}">
        <p14:creationId xmlns:p14="http://schemas.microsoft.com/office/powerpoint/2010/main" val="1755995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Executive summary / 5</a:t>
            </a:r>
            <a:endParaRPr lang="en-GB" dirty="0"/>
          </a:p>
        </p:txBody>
      </p:sp>
      <p:sp>
        <p:nvSpPr>
          <p:cNvPr id="7" name="Text Placeholder 5"/>
          <p:cNvSpPr txBox="1">
            <a:spLocks/>
          </p:cNvSpPr>
          <p:nvPr/>
        </p:nvSpPr>
        <p:spPr>
          <a:xfrm>
            <a:off x="378821" y="1362627"/>
            <a:ext cx="8424992" cy="48175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500" b="1" dirty="0" smtClean="0">
                <a:solidFill>
                  <a:srgbClr val="120742"/>
                </a:solidFill>
              </a:rPr>
              <a:t>Hooks </a:t>
            </a:r>
            <a:r>
              <a:rPr lang="en-GB" sz="1500" b="1" dirty="0">
                <a:solidFill>
                  <a:srgbClr val="120742"/>
                </a:solidFill>
              </a:rPr>
              <a:t>and barriers for travelling beyond London</a:t>
            </a:r>
          </a:p>
          <a:p>
            <a:pPr algn="just"/>
            <a:r>
              <a:rPr lang="en-GB" sz="1300" dirty="0" smtClean="0">
                <a:solidFill>
                  <a:srgbClr val="120742"/>
                </a:solidFill>
              </a:rPr>
              <a:t>Four </a:t>
            </a:r>
            <a:r>
              <a:rPr lang="en-GB" sz="1300" dirty="0">
                <a:solidFill>
                  <a:srgbClr val="120742"/>
                </a:solidFill>
              </a:rPr>
              <a:t>main themes exist as barriers for overseas visitors travelling beyond London, as identified in </a:t>
            </a:r>
            <a:r>
              <a:rPr lang="en-GB" sz="1300" dirty="0" err="1">
                <a:solidFill>
                  <a:srgbClr val="120742"/>
                </a:solidFill>
              </a:rPr>
              <a:t>VisitBritain’s</a:t>
            </a:r>
            <a:r>
              <a:rPr lang="en-GB" sz="1300" dirty="0">
                <a:solidFill>
                  <a:srgbClr val="120742"/>
                </a:solidFill>
              </a:rPr>
              <a:t> 2013 London &amp; Beyond Report:</a:t>
            </a:r>
          </a:p>
          <a:p>
            <a:pPr lvl="1" algn="just"/>
            <a:r>
              <a:rPr lang="en-GB" sz="1200" b="1" dirty="0">
                <a:solidFill>
                  <a:srgbClr val="120742"/>
                </a:solidFill>
              </a:rPr>
              <a:t>Lack of awareness of the offer outside London: </a:t>
            </a:r>
            <a:r>
              <a:rPr lang="en-GB" sz="1200" dirty="0">
                <a:solidFill>
                  <a:srgbClr val="120742"/>
                </a:solidFill>
              </a:rPr>
              <a:t>There is a clear lack of awareness of British destinations other than London.  Even where awareness exists, understanding of the experiences destinations offer is limited</a:t>
            </a:r>
          </a:p>
          <a:p>
            <a:pPr lvl="1" algn="just"/>
            <a:r>
              <a:rPr lang="en-GB" sz="1200" b="1" dirty="0">
                <a:solidFill>
                  <a:srgbClr val="120742"/>
                </a:solidFill>
              </a:rPr>
              <a:t>The all-encompassing London offer: </a:t>
            </a:r>
            <a:r>
              <a:rPr lang="en-GB" sz="1200" dirty="0">
                <a:solidFill>
                  <a:srgbClr val="120742"/>
                </a:solidFill>
              </a:rPr>
              <a:t>The draw of London is so strong that many feel they wouldn’t have time or the need to go elsewhere.  Attracting return visitors and longer stays is crucial to overcome this barrier.</a:t>
            </a:r>
          </a:p>
          <a:p>
            <a:pPr lvl="1" algn="just"/>
            <a:r>
              <a:rPr lang="en-GB" sz="1200" b="1" dirty="0">
                <a:solidFill>
                  <a:srgbClr val="120742"/>
                </a:solidFill>
              </a:rPr>
              <a:t>Desire and the importance of ‘experiences’: </a:t>
            </a:r>
            <a:r>
              <a:rPr lang="en-GB" sz="1200" dirty="0">
                <a:solidFill>
                  <a:srgbClr val="120742"/>
                </a:solidFill>
              </a:rPr>
              <a:t>Consumers are increasingly seeking ‘experiential holidays’ encompassing culture, food, accommodation and unique experiences.  </a:t>
            </a:r>
            <a:r>
              <a:rPr lang="en-GB" sz="1200" dirty="0" smtClean="0">
                <a:solidFill>
                  <a:srgbClr val="120742"/>
                </a:solidFill>
              </a:rPr>
              <a:t>Britain less </a:t>
            </a:r>
            <a:r>
              <a:rPr lang="en-GB" sz="1200" dirty="0">
                <a:solidFill>
                  <a:srgbClr val="120742"/>
                </a:solidFill>
              </a:rPr>
              <a:t>strong on </a:t>
            </a:r>
            <a:r>
              <a:rPr lang="en-GB" sz="1200" dirty="0" smtClean="0">
                <a:solidFill>
                  <a:srgbClr val="120742"/>
                </a:solidFill>
              </a:rPr>
              <a:t>most experiential areas</a:t>
            </a:r>
            <a:endParaRPr lang="en-GB" sz="1200" b="1" dirty="0">
              <a:solidFill>
                <a:srgbClr val="120742"/>
              </a:solidFill>
            </a:endParaRPr>
          </a:p>
          <a:p>
            <a:pPr lvl="1" algn="just"/>
            <a:r>
              <a:rPr lang="en-GB" sz="1200" b="1" dirty="0">
                <a:solidFill>
                  <a:srgbClr val="120742"/>
                </a:solidFill>
              </a:rPr>
              <a:t>Transport concerns: </a:t>
            </a:r>
            <a:r>
              <a:rPr lang="en-GB" sz="1200" dirty="0">
                <a:solidFill>
                  <a:srgbClr val="120742"/>
                </a:solidFill>
              </a:rPr>
              <a:t>Transport or access was identified as a key practical barrier for those that had not been beyond London.  Around half said they would be nervous about driving in the UK and a quarter that it was too expensive to travel outside London.  Almost a fifth thought that other places worth going to outside London would be too far to travel.  </a:t>
            </a:r>
            <a:endParaRPr lang="en-GB" sz="1200" dirty="0" smtClean="0">
              <a:solidFill>
                <a:srgbClr val="120742"/>
              </a:solidFill>
            </a:endParaRPr>
          </a:p>
          <a:p>
            <a:pPr algn="just"/>
            <a:r>
              <a:rPr lang="en-GB" sz="1300" dirty="0">
                <a:solidFill>
                  <a:srgbClr val="120742"/>
                </a:solidFill>
              </a:rPr>
              <a:t>There were seven key themes  that acted as hooks for travelling beyond London:</a:t>
            </a:r>
          </a:p>
          <a:p>
            <a:pPr lvl="1" algn="just"/>
            <a:r>
              <a:rPr lang="en-GB" sz="1200" b="1" dirty="0">
                <a:solidFill>
                  <a:srgbClr val="120742"/>
                </a:solidFill>
              </a:rPr>
              <a:t>Heritage: </a:t>
            </a:r>
            <a:r>
              <a:rPr lang="en-GB" sz="1200" dirty="0">
                <a:solidFill>
                  <a:srgbClr val="120742"/>
                </a:solidFill>
              </a:rPr>
              <a:t>History and heritage are strongly associated with Britain’s holiday offer.  The most common reason for going beyond London (given by 81%) was that Britain has history spread across the country</a:t>
            </a:r>
          </a:p>
          <a:p>
            <a:pPr lvl="1" algn="just"/>
            <a:r>
              <a:rPr lang="en-GB" sz="1200" b="1" dirty="0">
                <a:solidFill>
                  <a:srgbClr val="120742"/>
                </a:solidFill>
              </a:rPr>
              <a:t>Countryside: </a:t>
            </a:r>
            <a:r>
              <a:rPr lang="en-GB" sz="1200" dirty="0">
                <a:solidFill>
                  <a:srgbClr val="120742"/>
                </a:solidFill>
              </a:rPr>
              <a:t>More than three quarters (78%) of those going beyond London gave Britain’s unique and beautiful countryside as a reason for travel. </a:t>
            </a:r>
          </a:p>
          <a:p>
            <a:pPr lvl="1" algn="just"/>
            <a:r>
              <a:rPr lang="en-GB" sz="1200" b="1" dirty="0">
                <a:solidFill>
                  <a:srgbClr val="120742"/>
                </a:solidFill>
              </a:rPr>
              <a:t>Uniqueness and variety:  </a:t>
            </a:r>
            <a:r>
              <a:rPr lang="en-GB" sz="1200" dirty="0">
                <a:solidFill>
                  <a:srgbClr val="120742"/>
                </a:solidFill>
              </a:rPr>
              <a:t>Britain’s unique and varied nature is also appealing, 80% of those that went beyond London saying they did so because of Britain’s diverse regions, and 75% because it offers unique places to stay</a:t>
            </a:r>
          </a:p>
          <a:p>
            <a:pPr lvl="1" algn="just"/>
            <a:r>
              <a:rPr lang="en-GB" sz="1200" b="1" dirty="0">
                <a:solidFill>
                  <a:srgbClr val="120742"/>
                </a:solidFill>
              </a:rPr>
              <a:t>British people and way of life: </a:t>
            </a:r>
            <a:r>
              <a:rPr lang="en-GB" sz="1200" dirty="0">
                <a:solidFill>
                  <a:srgbClr val="120742"/>
                </a:solidFill>
              </a:rPr>
              <a:t> Over two-thirds of those who went beyond London mentioned the British people as a reason for doing so.  70% wanted to meet British people </a:t>
            </a:r>
            <a:r>
              <a:rPr lang="en-GB" sz="1200" dirty="0" smtClean="0">
                <a:solidFill>
                  <a:srgbClr val="120742"/>
                </a:solidFill>
              </a:rPr>
              <a:t>/ see </a:t>
            </a:r>
            <a:r>
              <a:rPr lang="en-GB" sz="1200" dirty="0">
                <a:solidFill>
                  <a:srgbClr val="120742"/>
                </a:solidFill>
              </a:rPr>
              <a:t>the British way of </a:t>
            </a:r>
            <a:r>
              <a:rPr lang="en-GB" sz="1200" dirty="0" smtClean="0">
                <a:solidFill>
                  <a:srgbClr val="120742"/>
                </a:solidFill>
              </a:rPr>
              <a:t>life</a:t>
            </a:r>
            <a:endParaRPr lang="en-GB" sz="1200" dirty="0">
              <a:solidFill>
                <a:srgbClr val="120742"/>
              </a:solidFill>
            </a:endParaRPr>
          </a:p>
          <a:p>
            <a:pPr lvl="1" algn="just"/>
            <a:r>
              <a:rPr lang="en-GB" sz="1200" b="1" dirty="0">
                <a:solidFill>
                  <a:srgbClr val="120742"/>
                </a:solidFill>
              </a:rPr>
              <a:t>Cities and culture: </a:t>
            </a:r>
            <a:r>
              <a:rPr lang="en-GB" sz="1200" dirty="0">
                <a:solidFill>
                  <a:srgbClr val="120742"/>
                </a:solidFill>
              </a:rPr>
              <a:t>Britain’s fun and vibrant cities were flagged as a factor which might persuade people to outside London.  Britain’s contemporary culture was also regarded as a key element of interest.</a:t>
            </a:r>
          </a:p>
          <a:p>
            <a:pPr lvl="1" algn="just"/>
            <a:r>
              <a:rPr lang="en-GB" sz="1200" b="1" dirty="0">
                <a:solidFill>
                  <a:srgbClr val="120742"/>
                </a:solidFill>
              </a:rPr>
              <a:t>Trains, tours and packages:  </a:t>
            </a:r>
            <a:r>
              <a:rPr lang="en-GB" sz="1200" dirty="0">
                <a:solidFill>
                  <a:srgbClr val="120742"/>
                </a:solidFill>
              </a:rPr>
              <a:t>Most are willing to travel 2-3 hours from their initial </a:t>
            </a:r>
            <a:r>
              <a:rPr lang="en-GB" sz="1200" dirty="0" smtClean="0">
                <a:solidFill>
                  <a:srgbClr val="120742"/>
                </a:solidFill>
              </a:rPr>
              <a:t>base </a:t>
            </a:r>
            <a:r>
              <a:rPr lang="en-GB" sz="1200" dirty="0">
                <a:solidFill>
                  <a:srgbClr val="120742"/>
                </a:solidFill>
              </a:rPr>
              <a:t>to stay in another destination.  Preference is for train travel – a fifth said rail passes would help.  Packaged tours and itineraries were also mentioned.</a:t>
            </a:r>
            <a:endParaRPr lang="en-GB" sz="1200" b="1" dirty="0">
              <a:solidFill>
                <a:srgbClr val="120742"/>
              </a:solidFill>
            </a:endParaRPr>
          </a:p>
          <a:p>
            <a:pPr lvl="1" algn="just"/>
            <a:endParaRPr lang="en-GB" sz="1200" dirty="0">
              <a:solidFill>
                <a:srgbClr val="120742"/>
              </a:solidFill>
            </a:endParaRPr>
          </a:p>
        </p:txBody>
      </p:sp>
    </p:spTree>
    <p:extLst>
      <p:ext uri="{BB962C8B-B14F-4D97-AF65-F5344CB8AC3E}">
        <p14:creationId xmlns:p14="http://schemas.microsoft.com/office/powerpoint/2010/main" val="1939347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167466"/>
            <a:ext cx="8149762" cy="558801"/>
          </a:xfrm>
        </p:spPr>
        <p:txBody>
          <a:bodyPr/>
          <a:lstStyle/>
          <a:p>
            <a:r>
              <a:rPr lang="en-GB" dirty="0" smtClean="0"/>
              <a:t>What is the overall size and shape of the multi-destination market?</a:t>
            </a:r>
            <a:endParaRPr lang="en-GB" dirty="0"/>
          </a:p>
        </p:txBody>
      </p:sp>
      <p:sp>
        <p:nvSpPr>
          <p:cNvPr id="8" name="Text Placeholder 7"/>
          <p:cNvSpPr>
            <a:spLocks noGrp="1"/>
          </p:cNvSpPr>
          <p:nvPr>
            <p:ph type="body" sz="quarter" idx="13"/>
          </p:nvPr>
        </p:nvSpPr>
        <p:spPr/>
        <p:txBody>
          <a:bodyPr/>
          <a:lstStyle/>
          <a:p>
            <a:endParaRPr lang="en-GB" dirty="0"/>
          </a:p>
        </p:txBody>
      </p:sp>
      <p:sp>
        <p:nvSpPr>
          <p:cNvPr id="11" name="Footer Placeholder 10"/>
          <p:cNvSpPr>
            <a:spLocks noGrp="1"/>
          </p:cNvSpPr>
          <p:nvPr>
            <p:ph type="ftr" sz="quarter" idx="3"/>
          </p:nvPr>
        </p:nvSpPr>
        <p:spPr/>
        <p:txBody>
          <a:bodyPr/>
          <a:lstStyle/>
          <a:p>
            <a:endParaRPr lang="en-US" dirty="0"/>
          </a:p>
        </p:txBody>
      </p:sp>
      <p:sp>
        <p:nvSpPr>
          <p:cNvPr id="9" name="Picture Placeholder 8"/>
          <p:cNvSpPr>
            <a:spLocks noGrp="1"/>
          </p:cNvSpPr>
          <p:nvPr>
            <p:ph type="pic" sz="quarter" idx="14"/>
          </p:nvPr>
        </p:nvSpPr>
        <p:spPr/>
      </p:sp>
      <p:sp>
        <p:nvSpPr>
          <p:cNvPr id="7" name="Text Placeholder 5"/>
          <p:cNvSpPr txBox="1">
            <a:spLocks/>
          </p:cNvSpPr>
          <p:nvPr/>
        </p:nvSpPr>
        <p:spPr>
          <a:xfrm>
            <a:off x="431799" y="3185161"/>
            <a:ext cx="8625479" cy="3302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Data taken from International Passenger Survey (IPS) – combined data from 2013, 2014 and 2015</a:t>
            </a:r>
          </a:p>
        </p:txBody>
      </p:sp>
    </p:spTree>
    <p:extLst>
      <p:ext uri="{BB962C8B-B14F-4D97-AF65-F5344CB8AC3E}">
        <p14:creationId xmlns:p14="http://schemas.microsoft.com/office/powerpoint/2010/main" val="3770412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473" y="874183"/>
            <a:ext cx="8149762" cy="558801"/>
          </a:xfrm>
        </p:spPr>
        <p:txBody>
          <a:bodyPr/>
          <a:lstStyle/>
          <a:p>
            <a:r>
              <a:rPr lang="en-GB" sz="2200" dirty="0" smtClean="0"/>
              <a:t>Multi-destination share of UK VISITS - by trip purpose</a:t>
            </a:r>
            <a:endParaRPr lang="en-GB" sz="2200" dirty="0"/>
          </a:p>
        </p:txBody>
      </p:sp>
      <p:graphicFrame>
        <p:nvGraphicFramePr>
          <p:cNvPr id="7" name="Chart Placeholder 6"/>
          <p:cNvGraphicFramePr>
            <a:graphicFrameLocks noGrp="1"/>
          </p:cNvGraphicFramePr>
          <p:nvPr>
            <p:ph type="chart" sz="quarter" idx="10"/>
            <p:extLst>
              <p:ext uri="{D42A27DB-BD31-4B8C-83A1-F6EECF244321}">
                <p14:modId xmlns:p14="http://schemas.microsoft.com/office/powerpoint/2010/main" val="669406930"/>
              </p:ext>
            </p:extLst>
          </p:nvPr>
        </p:nvGraphicFramePr>
        <p:xfrm>
          <a:off x="378821" y="1432984"/>
          <a:ext cx="8348792" cy="2489198"/>
        </p:xfrm>
        <a:graphic>
          <a:graphicData uri="http://schemas.openxmlformats.org/drawingml/2006/chart">
            <c:chart xmlns:c="http://schemas.openxmlformats.org/drawingml/2006/chart" xmlns:r="http://schemas.openxmlformats.org/officeDocument/2006/relationships" r:id="rId2"/>
          </a:graphicData>
        </a:graphic>
      </p:graphicFrame>
      <p:sp>
        <p:nvSpPr>
          <p:cNvPr id="6" name="Picture Placeholder 5"/>
          <p:cNvSpPr>
            <a:spLocks noGrp="1"/>
          </p:cNvSpPr>
          <p:nvPr>
            <p:ph type="pic" sz="quarter" idx="14"/>
          </p:nvPr>
        </p:nvSpPr>
        <p:spPr/>
      </p:sp>
      <p:sp>
        <p:nvSpPr>
          <p:cNvPr id="8" name="Text Placeholder 5"/>
          <p:cNvSpPr txBox="1">
            <a:spLocks/>
          </p:cNvSpPr>
          <p:nvPr/>
        </p:nvSpPr>
        <p:spPr>
          <a:xfrm>
            <a:off x="378821" y="4165599"/>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Multi-destination trips make up 13% of all trips to the UK.  6% are trips which incorporate London and at least one other region (including other home nations) and a further 7% are multi-destination trips which do not include London (again, including the home nations).</a:t>
            </a:r>
          </a:p>
          <a:p>
            <a:pPr marL="0" indent="0" algn="just">
              <a:buNone/>
            </a:pPr>
            <a:r>
              <a:rPr lang="en-GB" sz="1300" dirty="0" smtClean="0"/>
              <a:t>At this UK level, holiday trips are slightly more likely to be multi-destination in nature (15%) than either visits to friends/relatives (14%) or business trips (12%), driven by the latter’s lower likelihood to generate London Plus trips.</a:t>
            </a:r>
          </a:p>
          <a:p>
            <a:pPr marL="0" indent="0" algn="just">
              <a:buNone/>
            </a:pPr>
            <a:r>
              <a:rPr lang="en-GB" sz="1300" dirty="0" smtClean="0"/>
              <a:t>Over half (53%) of all holiday trips to the UK involve visiting London only, an illustration of the latent potential to encourage visitors to explore the rest of the UK. </a:t>
            </a:r>
          </a:p>
        </p:txBody>
      </p:sp>
      <p:sp>
        <p:nvSpPr>
          <p:cNvPr id="3" name="Rectangle 2"/>
          <p:cNvSpPr/>
          <p:nvPr/>
        </p:nvSpPr>
        <p:spPr>
          <a:xfrm>
            <a:off x="1393371" y="3498504"/>
            <a:ext cx="1271452" cy="246222"/>
          </a:xfrm>
          <a:prstGeom prst="rect">
            <a:avLst/>
          </a:prstGeom>
          <a:noFill/>
          <a:ln>
            <a:solidFill>
              <a:schemeClr val="tx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smtClean="0">
                <a:solidFill>
                  <a:schemeClr val="tx1"/>
                </a:solidFill>
              </a:rPr>
              <a:t>% Multi-Destination </a:t>
            </a:r>
            <a:endParaRPr lang="en-GB" sz="1000" b="1" dirty="0">
              <a:solidFill>
                <a:schemeClr val="tx1"/>
              </a:solidFill>
            </a:endParaRPr>
          </a:p>
        </p:txBody>
      </p:sp>
      <p:sp>
        <p:nvSpPr>
          <p:cNvPr id="9" name="TextBox 8"/>
          <p:cNvSpPr txBox="1"/>
          <p:nvPr/>
        </p:nvSpPr>
        <p:spPr>
          <a:xfrm>
            <a:off x="2942680" y="3498504"/>
            <a:ext cx="510540" cy="246221"/>
          </a:xfrm>
          <a:prstGeom prst="rect">
            <a:avLst/>
          </a:prstGeom>
          <a:noFill/>
        </p:spPr>
        <p:txBody>
          <a:bodyPr wrap="square" rtlCol="0">
            <a:spAutoFit/>
          </a:bodyPr>
          <a:lstStyle/>
          <a:p>
            <a:r>
              <a:rPr lang="en-GB" sz="1000" b="1" dirty="0" smtClean="0"/>
              <a:t>13%</a:t>
            </a:r>
            <a:endParaRPr lang="en-GB" sz="1000" b="1" dirty="0"/>
          </a:p>
        </p:txBody>
      </p:sp>
      <p:sp>
        <p:nvSpPr>
          <p:cNvPr id="10" name="TextBox 9"/>
          <p:cNvSpPr txBox="1"/>
          <p:nvPr/>
        </p:nvSpPr>
        <p:spPr>
          <a:xfrm>
            <a:off x="4152630" y="3498504"/>
            <a:ext cx="510540" cy="246221"/>
          </a:xfrm>
          <a:prstGeom prst="rect">
            <a:avLst/>
          </a:prstGeom>
          <a:noFill/>
        </p:spPr>
        <p:txBody>
          <a:bodyPr wrap="square" rtlCol="0">
            <a:spAutoFit/>
          </a:bodyPr>
          <a:lstStyle/>
          <a:p>
            <a:r>
              <a:rPr lang="en-GB" sz="1000" b="1" dirty="0" smtClean="0"/>
              <a:t>15%</a:t>
            </a:r>
            <a:endParaRPr lang="en-GB" sz="1000" b="1" dirty="0"/>
          </a:p>
        </p:txBody>
      </p:sp>
      <p:sp>
        <p:nvSpPr>
          <p:cNvPr id="11" name="TextBox 10"/>
          <p:cNvSpPr txBox="1"/>
          <p:nvPr/>
        </p:nvSpPr>
        <p:spPr>
          <a:xfrm>
            <a:off x="5373460" y="3498504"/>
            <a:ext cx="510540" cy="246221"/>
          </a:xfrm>
          <a:prstGeom prst="rect">
            <a:avLst/>
          </a:prstGeom>
          <a:noFill/>
        </p:spPr>
        <p:txBody>
          <a:bodyPr wrap="square" rtlCol="0">
            <a:spAutoFit/>
          </a:bodyPr>
          <a:lstStyle/>
          <a:p>
            <a:r>
              <a:rPr lang="en-GB" sz="1000" b="1" dirty="0" smtClean="0"/>
              <a:t>14%</a:t>
            </a:r>
            <a:endParaRPr lang="en-GB" sz="1000" b="1" dirty="0"/>
          </a:p>
        </p:txBody>
      </p:sp>
      <p:sp>
        <p:nvSpPr>
          <p:cNvPr id="12" name="TextBox 11"/>
          <p:cNvSpPr txBox="1"/>
          <p:nvPr/>
        </p:nvSpPr>
        <p:spPr>
          <a:xfrm>
            <a:off x="6661240" y="3498504"/>
            <a:ext cx="510540" cy="246221"/>
          </a:xfrm>
          <a:prstGeom prst="rect">
            <a:avLst/>
          </a:prstGeom>
          <a:noFill/>
        </p:spPr>
        <p:txBody>
          <a:bodyPr wrap="square" rtlCol="0">
            <a:spAutoFit/>
          </a:bodyPr>
          <a:lstStyle/>
          <a:p>
            <a:r>
              <a:rPr lang="en-GB" sz="1000" b="1" dirty="0" smtClean="0"/>
              <a:t>12%</a:t>
            </a:r>
            <a:endParaRPr lang="en-GB" sz="1000" b="1" dirty="0"/>
          </a:p>
        </p:txBody>
      </p:sp>
      <p:sp>
        <p:nvSpPr>
          <p:cNvPr id="13" name="TextBox 12"/>
          <p:cNvSpPr txBox="1"/>
          <p:nvPr/>
        </p:nvSpPr>
        <p:spPr>
          <a:xfrm>
            <a:off x="7880440" y="3498504"/>
            <a:ext cx="510540" cy="246221"/>
          </a:xfrm>
          <a:prstGeom prst="rect">
            <a:avLst/>
          </a:prstGeom>
          <a:noFill/>
        </p:spPr>
        <p:txBody>
          <a:bodyPr wrap="square" rtlCol="0">
            <a:spAutoFit/>
          </a:bodyPr>
          <a:lstStyle/>
          <a:p>
            <a:r>
              <a:rPr lang="en-GB" sz="1000" b="1" dirty="0" smtClean="0"/>
              <a:t>7%</a:t>
            </a:r>
            <a:endParaRPr lang="en-GB" sz="1000" b="1" dirty="0"/>
          </a:p>
        </p:txBody>
      </p:sp>
      <p:sp>
        <p:nvSpPr>
          <p:cNvPr id="14" name="Text Placeholder 5"/>
          <p:cNvSpPr txBox="1">
            <a:spLocks/>
          </p:cNvSpPr>
          <p:nvPr/>
        </p:nvSpPr>
        <p:spPr>
          <a:xfrm>
            <a:off x="308703" y="1270000"/>
            <a:ext cx="145630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800" dirty="0" smtClean="0"/>
              <a:t>Source:  IPS 2013, 2014, 2015</a:t>
            </a:r>
            <a:endParaRPr lang="en-GB" sz="800" dirty="0"/>
          </a:p>
        </p:txBody>
      </p:sp>
      <p:sp>
        <p:nvSpPr>
          <p:cNvPr id="16" name="Text Placeholder 6"/>
          <p:cNvSpPr txBox="1">
            <a:spLocks/>
          </p:cNvSpPr>
          <p:nvPr/>
        </p:nvSpPr>
        <p:spPr>
          <a:xfrm>
            <a:off x="544854" y="6426642"/>
            <a:ext cx="2440301" cy="274638"/>
          </a:xfrm>
          <a:prstGeom prst="rect">
            <a:avLst/>
          </a:prstGeom>
        </p:spPr>
        <p:txBody>
          <a:bodyPr/>
          <a:lstStyle>
            <a:lvl1pPr marL="0" indent="0" algn="l" defTabSz="457200" rtl="0" eaLnBrk="1" latinLnBrk="0" hangingPunct="1">
              <a:spcBef>
                <a:spcPct val="20000"/>
              </a:spcBef>
              <a:buFont typeface="Arial"/>
              <a:buNone/>
              <a:defRPr lang="en-US" sz="1200" kern="1200" dirty="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000" dirty="0" smtClean="0"/>
              <a:t>Market size and shape</a:t>
            </a:r>
            <a:endParaRPr lang="en-GB" sz="1000" dirty="0"/>
          </a:p>
        </p:txBody>
      </p:sp>
      <p:cxnSp>
        <p:nvCxnSpPr>
          <p:cNvPr id="15" name="Straight Connector 14"/>
          <p:cNvCxnSpPr/>
          <p:nvPr/>
        </p:nvCxnSpPr>
        <p:spPr>
          <a:xfrm>
            <a:off x="3717851" y="1515292"/>
            <a:ext cx="0" cy="188976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2824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472" y="874183"/>
            <a:ext cx="8735151" cy="558801"/>
          </a:xfrm>
        </p:spPr>
        <p:txBody>
          <a:bodyPr/>
          <a:lstStyle/>
          <a:p>
            <a:r>
              <a:rPr lang="en-GB" sz="2200" dirty="0" smtClean="0"/>
              <a:t>England’s share of multi-destination UK VISITS - by trip purpose</a:t>
            </a:r>
            <a:endParaRPr lang="en-GB" sz="2200" dirty="0"/>
          </a:p>
        </p:txBody>
      </p:sp>
      <p:graphicFrame>
        <p:nvGraphicFramePr>
          <p:cNvPr id="7" name="Chart Placeholder 6"/>
          <p:cNvGraphicFramePr>
            <a:graphicFrameLocks noGrp="1"/>
          </p:cNvGraphicFramePr>
          <p:nvPr>
            <p:ph type="chart" sz="quarter" idx="10"/>
            <p:extLst>
              <p:ext uri="{D42A27DB-BD31-4B8C-83A1-F6EECF244321}">
                <p14:modId xmlns:p14="http://schemas.microsoft.com/office/powerpoint/2010/main" val="1580089999"/>
              </p:ext>
            </p:extLst>
          </p:nvPr>
        </p:nvGraphicFramePr>
        <p:xfrm>
          <a:off x="378821" y="1432984"/>
          <a:ext cx="8348792" cy="2489198"/>
        </p:xfrm>
        <a:graphic>
          <a:graphicData uri="http://schemas.openxmlformats.org/drawingml/2006/chart">
            <c:chart xmlns:c="http://schemas.openxmlformats.org/drawingml/2006/chart" xmlns:r="http://schemas.openxmlformats.org/officeDocument/2006/relationships" r:id="rId2"/>
          </a:graphicData>
        </a:graphic>
      </p:graphicFrame>
      <p:sp>
        <p:nvSpPr>
          <p:cNvPr id="6" name="Picture Placeholder 5"/>
          <p:cNvSpPr>
            <a:spLocks noGrp="1"/>
          </p:cNvSpPr>
          <p:nvPr>
            <p:ph type="pic" sz="quarter" idx="14"/>
          </p:nvPr>
        </p:nvSpPr>
        <p:spPr/>
      </p:sp>
      <p:sp>
        <p:nvSpPr>
          <p:cNvPr id="8" name="Text Placeholder 5"/>
          <p:cNvSpPr txBox="1">
            <a:spLocks/>
          </p:cNvSpPr>
          <p:nvPr/>
        </p:nvSpPr>
        <p:spPr>
          <a:xfrm>
            <a:off x="382305" y="4126410"/>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solidFill>
                  <a:srgbClr val="120742"/>
                </a:solidFill>
              </a:rPr>
              <a:t>Whereas 13% of trips to the UK are multi-destination trips of </a:t>
            </a:r>
            <a:r>
              <a:rPr lang="en-GB" sz="1300" b="1" dirty="0" smtClean="0">
                <a:solidFill>
                  <a:srgbClr val="120742"/>
                </a:solidFill>
              </a:rPr>
              <a:t>UK</a:t>
            </a:r>
            <a:r>
              <a:rPr lang="en-GB" sz="1300" dirty="0" smtClean="0">
                <a:solidFill>
                  <a:srgbClr val="120742"/>
                </a:solidFill>
              </a:rPr>
              <a:t> destinations, only 10% are multi-destination trips of </a:t>
            </a:r>
            <a:r>
              <a:rPr lang="en-GB" sz="1300" b="1" dirty="0" smtClean="0">
                <a:solidFill>
                  <a:srgbClr val="120742"/>
                </a:solidFill>
              </a:rPr>
              <a:t>England</a:t>
            </a:r>
            <a:r>
              <a:rPr lang="en-GB" sz="1300" dirty="0" smtClean="0">
                <a:solidFill>
                  <a:srgbClr val="120742"/>
                </a:solidFill>
              </a:rPr>
              <a:t> destinations.</a:t>
            </a:r>
            <a:endParaRPr lang="en-GB" sz="1300" dirty="0">
              <a:solidFill>
                <a:srgbClr val="120742"/>
              </a:solidFill>
            </a:endParaRPr>
          </a:p>
          <a:p>
            <a:pPr marL="0" indent="0" algn="just">
              <a:buNone/>
            </a:pPr>
            <a:r>
              <a:rPr lang="en-GB" sz="1300" dirty="0" smtClean="0">
                <a:solidFill>
                  <a:srgbClr val="120742"/>
                </a:solidFill>
              </a:rPr>
              <a:t>The difference between UK and England multi-destination trips is particularly apparent within the holiday market.  Only 9% of these trips are multi-destination trips of England destinations compared with 15% which are multi-destination trips of UK destinations.  This demonstrates the high volume of holiday multi-destination trips involving Scotland (either two or more destinations within Scotland or one England plus Scotland destinations) i.e. 8% of UK holiday trips are multi-destination non-London, but only 3% are holiday trips involving multiple England destinations. </a:t>
            </a:r>
          </a:p>
        </p:txBody>
      </p:sp>
      <p:sp>
        <p:nvSpPr>
          <p:cNvPr id="3" name="Rectangle 2"/>
          <p:cNvSpPr/>
          <p:nvPr/>
        </p:nvSpPr>
        <p:spPr>
          <a:xfrm>
            <a:off x="748937" y="3498505"/>
            <a:ext cx="1915886" cy="184666"/>
          </a:xfrm>
          <a:prstGeom prst="rect">
            <a:avLst/>
          </a:prstGeom>
          <a:noFill/>
          <a:ln>
            <a:solidFill>
              <a:schemeClr val="tx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GB" sz="1000" b="1" dirty="0" smtClean="0">
                <a:solidFill>
                  <a:srgbClr val="120742"/>
                </a:solidFill>
              </a:rPr>
              <a:t>% Multi-Destination (England) </a:t>
            </a:r>
            <a:endParaRPr lang="en-GB" sz="1000" b="1" dirty="0">
              <a:solidFill>
                <a:srgbClr val="120742"/>
              </a:solidFill>
            </a:endParaRPr>
          </a:p>
        </p:txBody>
      </p:sp>
      <p:sp>
        <p:nvSpPr>
          <p:cNvPr id="9" name="TextBox 8"/>
          <p:cNvSpPr txBox="1"/>
          <p:nvPr/>
        </p:nvSpPr>
        <p:spPr>
          <a:xfrm>
            <a:off x="2942680" y="3498504"/>
            <a:ext cx="510540" cy="246221"/>
          </a:xfrm>
          <a:prstGeom prst="rect">
            <a:avLst/>
          </a:prstGeom>
          <a:noFill/>
        </p:spPr>
        <p:txBody>
          <a:bodyPr wrap="square" rtlCol="0">
            <a:spAutoFit/>
          </a:bodyPr>
          <a:lstStyle/>
          <a:p>
            <a:r>
              <a:rPr lang="en-GB" sz="1000" b="1" dirty="0" smtClean="0">
                <a:solidFill>
                  <a:srgbClr val="120742"/>
                </a:solidFill>
              </a:rPr>
              <a:t>10%</a:t>
            </a:r>
            <a:endParaRPr lang="en-GB" sz="1000" b="1" dirty="0">
              <a:solidFill>
                <a:srgbClr val="120742"/>
              </a:solidFill>
            </a:endParaRPr>
          </a:p>
        </p:txBody>
      </p:sp>
      <p:sp>
        <p:nvSpPr>
          <p:cNvPr id="10" name="TextBox 9"/>
          <p:cNvSpPr txBox="1"/>
          <p:nvPr/>
        </p:nvSpPr>
        <p:spPr>
          <a:xfrm>
            <a:off x="4152630" y="3498504"/>
            <a:ext cx="510540" cy="246221"/>
          </a:xfrm>
          <a:prstGeom prst="rect">
            <a:avLst/>
          </a:prstGeom>
          <a:noFill/>
        </p:spPr>
        <p:txBody>
          <a:bodyPr wrap="square" rtlCol="0">
            <a:spAutoFit/>
          </a:bodyPr>
          <a:lstStyle/>
          <a:p>
            <a:r>
              <a:rPr lang="en-GB" sz="1000" b="1" dirty="0">
                <a:solidFill>
                  <a:srgbClr val="120742"/>
                </a:solidFill>
              </a:rPr>
              <a:t>9</a:t>
            </a:r>
            <a:r>
              <a:rPr lang="en-GB" sz="1000" b="1" dirty="0" smtClean="0">
                <a:solidFill>
                  <a:srgbClr val="120742"/>
                </a:solidFill>
              </a:rPr>
              <a:t>%</a:t>
            </a:r>
            <a:endParaRPr lang="en-GB" sz="1000" b="1" dirty="0">
              <a:solidFill>
                <a:srgbClr val="120742"/>
              </a:solidFill>
            </a:endParaRPr>
          </a:p>
        </p:txBody>
      </p:sp>
      <p:sp>
        <p:nvSpPr>
          <p:cNvPr id="11" name="TextBox 10"/>
          <p:cNvSpPr txBox="1"/>
          <p:nvPr/>
        </p:nvSpPr>
        <p:spPr>
          <a:xfrm>
            <a:off x="5373460" y="3498504"/>
            <a:ext cx="510540" cy="246221"/>
          </a:xfrm>
          <a:prstGeom prst="rect">
            <a:avLst/>
          </a:prstGeom>
          <a:noFill/>
        </p:spPr>
        <p:txBody>
          <a:bodyPr wrap="square" rtlCol="0">
            <a:spAutoFit/>
          </a:bodyPr>
          <a:lstStyle/>
          <a:p>
            <a:r>
              <a:rPr lang="en-GB" sz="1000" b="1" dirty="0" smtClean="0">
                <a:solidFill>
                  <a:srgbClr val="120742"/>
                </a:solidFill>
              </a:rPr>
              <a:t>11%</a:t>
            </a:r>
            <a:endParaRPr lang="en-GB" sz="1000" b="1" dirty="0">
              <a:solidFill>
                <a:srgbClr val="120742"/>
              </a:solidFill>
            </a:endParaRPr>
          </a:p>
        </p:txBody>
      </p:sp>
      <p:sp>
        <p:nvSpPr>
          <p:cNvPr id="12" name="TextBox 11"/>
          <p:cNvSpPr txBox="1"/>
          <p:nvPr/>
        </p:nvSpPr>
        <p:spPr>
          <a:xfrm>
            <a:off x="6661240" y="3498504"/>
            <a:ext cx="510540" cy="246221"/>
          </a:xfrm>
          <a:prstGeom prst="rect">
            <a:avLst/>
          </a:prstGeom>
          <a:noFill/>
        </p:spPr>
        <p:txBody>
          <a:bodyPr wrap="square" rtlCol="0">
            <a:spAutoFit/>
          </a:bodyPr>
          <a:lstStyle/>
          <a:p>
            <a:r>
              <a:rPr lang="en-GB" sz="1000" b="1" dirty="0" smtClean="0">
                <a:solidFill>
                  <a:srgbClr val="120742"/>
                </a:solidFill>
              </a:rPr>
              <a:t>10%</a:t>
            </a:r>
            <a:endParaRPr lang="en-GB" sz="1000" b="1" dirty="0">
              <a:solidFill>
                <a:srgbClr val="120742"/>
              </a:solidFill>
            </a:endParaRPr>
          </a:p>
        </p:txBody>
      </p:sp>
      <p:sp>
        <p:nvSpPr>
          <p:cNvPr id="13" name="TextBox 12"/>
          <p:cNvSpPr txBox="1"/>
          <p:nvPr/>
        </p:nvSpPr>
        <p:spPr>
          <a:xfrm>
            <a:off x="7880440" y="3498504"/>
            <a:ext cx="510540" cy="246221"/>
          </a:xfrm>
          <a:prstGeom prst="rect">
            <a:avLst/>
          </a:prstGeom>
          <a:noFill/>
        </p:spPr>
        <p:txBody>
          <a:bodyPr wrap="square" rtlCol="0">
            <a:spAutoFit/>
          </a:bodyPr>
          <a:lstStyle/>
          <a:p>
            <a:r>
              <a:rPr lang="en-GB" sz="1000" b="1" dirty="0">
                <a:solidFill>
                  <a:srgbClr val="120742"/>
                </a:solidFill>
              </a:rPr>
              <a:t>6</a:t>
            </a:r>
            <a:r>
              <a:rPr lang="en-GB" sz="1000" b="1" dirty="0" smtClean="0">
                <a:solidFill>
                  <a:srgbClr val="120742"/>
                </a:solidFill>
              </a:rPr>
              <a:t>%</a:t>
            </a:r>
            <a:endParaRPr lang="en-GB" sz="1000" b="1" dirty="0">
              <a:solidFill>
                <a:srgbClr val="120742"/>
              </a:solidFill>
            </a:endParaRPr>
          </a:p>
        </p:txBody>
      </p:sp>
      <p:sp>
        <p:nvSpPr>
          <p:cNvPr id="14" name="Text Placeholder 5"/>
          <p:cNvSpPr txBox="1">
            <a:spLocks/>
          </p:cNvSpPr>
          <p:nvPr/>
        </p:nvSpPr>
        <p:spPr>
          <a:xfrm>
            <a:off x="308703" y="1270000"/>
            <a:ext cx="145630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 2014, 2015</a:t>
            </a:r>
            <a:endParaRPr lang="en-GB" sz="800" dirty="0">
              <a:solidFill>
                <a:srgbClr val="120742"/>
              </a:solidFill>
            </a:endParaRPr>
          </a:p>
        </p:txBody>
      </p:sp>
      <p:sp>
        <p:nvSpPr>
          <p:cNvPr id="16" name="Text Placeholder 6"/>
          <p:cNvSpPr txBox="1">
            <a:spLocks/>
          </p:cNvSpPr>
          <p:nvPr/>
        </p:nvSpPr>
        <p:spPr>
          <a:xfrm>
            <a:off x="544854" y="6426642"/>
            <a:ext cx="2440301" cy="274638"/>
          </a:xfrm>
          <a:prstGeom prst="rect">
            <a:avLst/>
          </a:prstGeom>
        </p:spPr>
        <p:txBody>
          <a:bodyPr/>
          <a:lstStyle>
            <a:lvl1pPr marL="0" indent="0" algn="l" defTabSz="457200" rtl="0" eaLnBrk="1" latinLnBrk="0" hangingPunct="1">
              <a:spcBef>
                <a:spcPct val="20000"/>
              </a:spcBef>
              <a:buFont typeface="Arial"/>
              <a:buNone/>
              <a:defRPr lang="en-US" sz="1200" kern="1200" dirty="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000" smtClean="0">
                <a:solidFill>
                  <a:srgbClr val="120742"/>
                </a:solidFill>
              </a:rPr>
              <a:t>Market size and shape</a:t>
            </a:r>
            <a:endParaRPr lang="en-GB" sz="1000">
              <a:solidFill>
                <a:srgbClr val="120742"/>
              </a:solidFill>
            </a:endParaRPr>
          </a:p>
        </p:txBody>
      </p:sp>
      <p:sp>
        <p:nvSpPr>
          <p:cNvPr id="15" name="Rounded Rectangle 14"/>
          <p:cNvSpPr/>
          <p:nvPr/>
        </p:nvSpPr>
        <p:spPr>
          <a:xfrm>
            <a:off x="3230605" y="1443143"/>
            <a:ext cx="655320" cy="207433"/>
          </a:xfrm>
          <a:prstGeom prst="roundRect">
            <a:avLst/>
          </a:prstGeom>
          <a:no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rPr>
              <a:t>% </a:t>
            </a:r>
            <a:r>
              <a:rPr lang="en-GB" sz="800" dirty="0" err="1" smtClean="0">
                <a:solidFill>
                  <a:schemeClr val="tx1"/>
                </a:solidFill>
              </a:rPr>
              <a:t>Eng</a:t>
            </a:r>
            <a:endParaRPr lang="en-GB" sz="800" dirty="0">
              <a:solidFill>
                <a:schemeClr val="tx1"/>
              </a:solidFill>
            </a:endParaRPr>
          </a:p>
        </p:txBody>
      </p:sp>
      <p:sp>
        <p:nvSpPr>
          <p:cNvPr id="17" name="Rounded Rectangle 16"/>
          <p:cNvSpPr/>
          <p:nvPr/>
        </p:nvSpPr>
        <p:spPr>
          <a:xfrm>
            <a:off x="4444357" y="1432559"/>
            <a:ext cx="655320" cy="207433"/>
          </a:xfrm>
          <a:prstGeom prst="roundRect">
            <a:avLst/>
          </a:prstGeom>
          <a:no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rPr>
              <a:t>% </a:t>
            </a:r>
            <a:r>
              <a:rPr lang="en-GB" sz="800" dirty="0" err="1" smtClean="0">
                <a:solidFill>
                  <a:schemeClr val="tx1"/>
                </a:solidFill>
              </a:rPr>
              <a:t>Eng</a:t>
            </a:r>
            <a:endParaRPr lang="en-GB" sz="800" dirty="0">
              <a:solidFill>
                <a:schemeClr val="tx1"/>
              </a:solidFill>
            </a:endParaRPr>
          </a:p>
        </p:txBody>
      </p:sp>
      <p:sp>
        <p:nvSpPr>
          <p:cNvPr id="18" name="Rounded Rectangle 17"/>
          <p:cNvSpPr/>
          <p:nvPr/>
        </p:nvSpPr>
        <p:spPr>
          <a:xfrm>
            <a:off x="5672130" y="1432558"/>
            <a:ext cx="655320" cy="207433"/>
          </a:xfrm>
          <a:prstGeom prst="roundRect">
            <a:avLst/>
          </a:prstGeom>
          <a:no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rPr>
              <a:t>% </a:t>
            </a:r>
            <a:r>
              <a:rPr lang="en-GB" sz="800" dirty="0" err="1" smtClean="0">
                <a:solidFill>
                  <a:schemeClr val="tx1"/>
                </a:solidFill>
              </a:rPr>
              <a:t>Eng</a:t>
            </a:r>
            <a:endParaRPr lang="en-GB" sz="800" dirty="0">
              <a:solidFill>
                <a:schemeClr val="tx1"/>
              </a:solidFill>
            </a:endParaRPr>
          </a:p>
        </p:txBody>
      </p:sp>
      <p:sp>
        <p:nvSpPr>
          <p:cNvPr id="21" name="Rounded Rectangle 20"/>
          <p:cNvSpPr/>
          <p:nvPr/>
        </p:nvSpPr>
        <p:spPr>
          <a:xfrm>
            <a:off x="6817030" y="1443143"/>
            <a:ext cx="655320" cy="207433"/>
          </a:xfrm>
          <a:prstGeom prst="roundRect">
            <a:avLst/>
          </a:prstGeom>
          <a:no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rPr>
              <a:t>% </a:t>
            </a:r>
            <a:r>
              <a:rPr lang="en-GB" sz="800" dirty="0" err="1" smtClean="0">
                <a:solidFill>
                  <a:schemeClr val="tx1"/>
                </a:solidFill>
              </a:rPr>
              <a:t>Eng</a:t>
            </a:r>
            <a:endParaRPr lang="en-GB" sz="800" dirty="0">
              <a:solidFill>
                <a:schemeClr val="tx1"/>
              </a:solidFill>
            </a:endParaRPr>
          </a:p>
        </p:txBody>
      </p:sp>
      <p:sp>
        <p:nvSpPr>
          <p:cNvPr id="22" name="Rounded Rectangle 21"/>
          <p:cNvSpPr/>
          <p:nvPr/>
        </p:nvSpPr>
        <p:spPr>
          <a:xfrm>
            <a:off x="8018812" y="1446405"/>
            <a:ext cx="655320" cy="207433"/>
          </a:xfrm>
          <a:prstGeom prst="roundRect">
            <a:avLst/>
          </a:prstGeom>
          <a:no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rPr>
              <a:t>% </a:t>
            </a:r>
            <a:r>
              <a:rPr lang="en-GB" sz="800" dirty="0" err="1" smtClean="0">
                <a:solidFill>
                  <a:schemeClr val="tx1"/>
                </a:solidFill>
              </a:rPr>
              <a:t>Eng</a:t>
            </a:r>
            <a:endParaRPr lang="en-GB" sz="800" dirty="0">
              <a:solidFill>
                <a:schemeClr val="tx1"/>
              </a:solidFill>
            </a:endParaRPr>
          </a:p>
        </p:txBody>
      </p:sp>
      <p:grpSp>
        <p:nvGrpSpPr>
          <p:cNvPr id="23" name="Group 22"/>
          <p:cNvGrpSpPr/>
          <p:nvPr/>
        </p:nvGrpSpPr>
        <p:grpSpPr>
          <a:xfrm>
            <a:off x="3365870" y="1763298"/>
            <a:ext cx="551367" cy="1517014"/>
            <a:chOff x="3139436" y="1763298"/>
            <a:chExt cx="551367" cy="1517014"/>
          </a:xfrm>
        </p:grpSpPr>
        <p:sp>
          <p:nvSpPr>
            <p:cNvPr id="24" name="TextBox 23"/>
            <p:cNvSpPr txBox="1"/>
            <p:nvPr/>
          </p:nvSpPr>
          <p:spPr>
            <a:xfrm>
              <a:off x="3262170" y="1763298"/>
              <a:ext cx="428633" cy="253916"/>
            </a:xfrm>
            <a:prstGeom prst="rect">
              <a:avLst/>
            </a:prstGeom>
            <a:noFill/>
          </p:spPr>
          <p:txBody>
            <a:bodyPr wrap="square" rtlCol="0">
              <a:spAutoFit/>
            </a:bodyPr>
            <a:lstStyle/>
            <a:p>
              <a:r>
                <a:rPr lang="en-GB" sz="1050" b="1" dirty="0" smtClean="0">
                  <a:solidFill>
                    <a:schemeClr val="bg2">
                      <a:lumMod val="60000"/>
                      <a:lumOff val="40000"/>
                    </a:schemeClr>
                  </a:solidFill>
                </a:rPr>
                <a:t>37%</a:t>
              </a:r>
              <a:endParaRPr lang="en-GB" sz="1050" b="1" dirty="0">
                <a:solidFill>
                  <a:schemeClr val="bg2">
                    <a:lumMod val="60000"/>
                    <a:lumOff val="40000"/>
                  </a:schemeClr>
                </a:solidFill>
              </a:endParaRPr>
            </a:p>
          </p:txBody>
        </p:sp>
        <p:sp>
          <p:nvSpPr>
            <p:cNvPr id="25" name="TextBox 24"/>
            <p:cNvSpPr txBox="1"/>
            <p:nvPr/>
          </p:nvSpPr>
          <p:spPr>
            <a:xfrm>
              <a:off x="3239439" y="2919940"/>
              <a:ext cx="428633" cy="230832"/>
            </a:xfrm>
            <a:prstGeom prst="rect">
              <a:avLst/>
            </a:prstGeom>
            <a:noFill/>
          </p:spPr>
          <p:txBody>
            <a:bodyPr wrap="square" rtlCol="0">
              <a:spAutoFit/>
            </a:bodyPr>
            <a:lstStyle/>
            <a:p>
              <a:r>
                <a:rPr lang="en-GB" sz="900" dirty="0" smtClean="0">
                  <a:solidFill>
                    <a:schemeClr val="accent6">
                      <a:lumMod val="75000"/>
                    </a:schemeClr>
                  </a:solidFill>
                </a:rPr>
                <a:t>5%</a:t>
              </a:r>
              <a:endParaRPr lang="en-GB" sz="900" dirty="0">
                <a:solidFill>
                  <a:schemeClr val="accent6">
                    <a:lumMod val="75000"/>
                  </a:schemeClr>
                </a:solidFill>
              </a:endParaRPr>
            </a:p>
          </p:txBody>
        </p:sp>
        <p:sp>
          <p:nvSpPr>
            <p:cNvPr id="26" name="TextBox 14"/>
            <p:cNvSpPr txBox="1"/>
            <p:nvPr/>
          </p:nvSpPr>
          <p:spPr>
            <a:xfrm>
              <a:off x="3239439" y="3049480"/>
              <a:ext cx="42863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smtClean="0">
                  <a:solidFill>
                    <a:schemeClr val="accent6">
                      <a:lumMod val="25000"/>
                    </a:schemeClr>
                  </a:solidFill>
                </a:rPr>
                <a:t>5%</a:t>
              </a:r>
              <a:endParaRPr lang="en-GB" sz="900" dirty="0">
                <a:solidFill>
                  <a:schemeClr val="accent6">
                    <a:lumMod val="25000"/>
                  </a:schemeClr>
                </a:solidFill>
              </a:endParaRPr>
            </a:p>
          </p:txBody>
        </p:sp>
        <p:cxnSp>
          <p:nvCxnSpPr>
            <p:cNvPr id="27" name="Straight Arrow Connector 26"/>
            <p:cNvCxnSpPr/>
            <p:nvPr/>
          </p:nvCxnSpPr>
          <p:spPr>
            <a:xfrm>
              <a:off x="3162296" y="1890256"/>
              <a:ext cx="182872" cy="0"/>
            </a:xfrm>
            <a:prstGeom prst="straightConnector1">
              <a:avLst/>
            </a:prstGeom>
            <a:ln w="3175">
              <a:solidFill>
                <a:schemeClr val="bg2">
                  <a:lumMod val="60000"/>
                  <a:lumOff val="40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139436" y="3028232"/>
              <a:ext cx="182872" cy="0"/>
            </a:xfrm>
            <a:prstGeom prst="straightConnector1">
              <a:avLst/>
            </a:prstGeom>
            <a:ln w="3175">
              <a:solidFill>
                <a:schemeClr val="accent6">
                  <a:lumMod val="7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3148003" y="3159481"/>
              <a:ext cx="182872" cy="0"/>
            </a:xfrm>
            <a:prstGeom prst="straightConnector1">
              <a:avLst/>
            </a:prstGeom>
            <a:ln w="3175">
              <a:solidFill>
                <a:schemeClr val="accent1">
                  <a:lumMod val="75000"/>
                  <a:lumOff val="2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4571941" y="1659424"/>
            <a:ext cx="542929" cy="1618689"/>
            <a:chOff x="3139436" y="1774840"/>
            <a:chExt cx="542929" cy="1618689"/>
          </a:xfrm>
        </p:grpSpPr>
        <p:sp>
          <p:nvSpPr>
            <p:cNvPr id="38" name="TextBox 37"/>
            <p:cNvSpPr txBox="1"/>
            <p:nvPr/>
          </p:nvSpPr>
          <p:spPr>
            <a:xfrm>
              <a:off x="3253732" y="1774840"/>
              <a:ext cx="428633" cy="253916"/>
            </a:xfrm>
            <a:prstGeom prst="rect">
              <a:avLst/>
            </a:prstGeom>
            <a:noFill/>
          </p:spPr>
          <p:txBody>
            <a:bodyPr wrap="square" rtlCol="0">
              <a:spAutoFit/>
            </a:bodyPr>
            <a:lstStyle/>
            <a:p>
              <a:r>
                <a:rPr lang="en-GB" sz="1050" b="1" dirty="0" smtClean="0">
                  <a:solidFill>
                    <a:schemeClr val="bg2">
                      <a:lumMod val="60000"/>
                      <a:lumOff val="40000"/>
                    </a:schemeClr>
                  </a:solidFill>
                </a:rPr>
                <a:t>25%</a:t>
              </a:r>
              <a:endParaRPr lang="en-GB" sz="1050" b="1" dirty="0">
                <a:solidFill>
                  <a:schemeClr val="bg2">
                    <a:lumMod val="60000"/>
                    <a:lumOff val="40000"/>
                  </a:schemeClr>
                </a:solidFill>
              </a:endParaRPr>
            </a:p>
          </p:txBody>
        </p:sp>
        <p:sp>
          <p:nvSpPr>
            <p:cNvPr id="39" name="TextBox 38"/>
            <p:cNvSpPr txBox="1"/>
            <p:nvPr/>
          </p:nvSpPr>
          <p:spPr>
            <a:xfrm>
              <a:off x="3239439" y="3033157"/>
              <a:ext cx="428633" cy="230832"/>
            </a:xfrm>
            <a:prstGeom prst="rect">
              <a:avLst/>
            </a:prstGeom>
            <a:noFill/>
          </p:spPr>
          <p:txBody>
            <a:bodyPr wrap="square" rtlCol="0">
              <a:spAutoFit/>
            </a:bodyPr>
            <a:lstStyle/>
            <a:p>
              <a:r>
                <a:rPr lang="en-GB" sz="900" dirty="0">
                  <a:solidFill>
                    <a:schemeClr val="accent6">
                      <a:lumMod val="75000"/>
                    </a:schemeClr>
                  </a:solidFill>
                </a:rPr>
                <a:t>3</a:t>
              </a:r>
              <a:r>
                <a:rPr lang="en-GB" sz="900" dirty="0" smtClean="0">
                  <a:solidFill>
                    <a:schemeClr val="accent6">
                      <a:lumMod val="75000"/>
                    </a:schemeClr>
                  </a:solidFill>
                </a:rPr>
                <a:t>%</a:t>
              </a:r>
              <a:endParaRPr lang="en-GB" sz="900" dirty="0">
                <a:solidFill>
                  <a:schemeClr val="accent6">
                    <a:lumMod val="75000"/>
                  </a:schemeClr>
                </a:solidFill>
              </a:endParaRPr>
            </a:p>
          </p:txBody>
        </p:sp>
        <p:sp>
          <p:nvSpPr>
            <p:cNvPr id="40" name="TextBox 14"/>
            <p:cNvSpPr txBox="1"/>
            <p:nvPr/>
          </p:nvSpPr>
          <p:spPr>
            <a:xfrm>
              <a:off x="3239439" y="3162697"/>
              <a:ext cx="42863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accent6">
                      <a:lumMod val="25000"/>
                    </a:schemeClr>
                  </a:solidFill>
                </a:rPr>
                <a:t>6</a:t>
              </a:r>
              <a:r>
                <a:rPr lang="en-GB" sz="900" dirty="0" smtClean="0">
                  <a:solidFill>
                    <a:schemeClr val="accent6">
                      <a:lumMod val="25000"/>
                    </a:schemeClr>
                  </a:solidFill>
                </a:rPr>
                <a:t>%</a:t>
              </a:r>
              <a:endParaRPr lang="en-GB" sz="900" dirty="0">
                <a:solidFill>
                  <a:schemeClr val="accent6">
                    <a:lumMod val="25000"/>
                  </a:schemeClr>
                </a:solidFill>
              </a:endParaRPr>
            </a:p>
          </p:txBody>
        </p:sp>
        <p:cxnSp>
          <p:nvCxnSpPr>
            <p:cNvPr id="41" name="Straight Arrow Connector 40"/>
            <p:cNvCxnSpPr/>
            <p:nvPr/>
          </p:nvCxnSpPr>
          <p:spPr>
            <a:xfrm>
              <a:off x="3162296" y="1890256"/>
              <a:ext cx="182872" cy="0"/>
            </a:xfrm>
            <a:prstGeom prst="straightConnector1">
              <a:avLst/>
            </a:prstGeom>
            <a:ln w="3175">
              <a:solidFill>
                <a:schemeClr val="bg2">
                  <a:lumMod val="60000"/>
                  <a:lumOff val="40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3139436" y="3141449"/>
              <a:ext cx="182872" cy="0"/>
            </a:xfrm>
            <a:prstGeom prst="straightConnector1">
              <a:avLst/>
            </a:prstGeom>
            <a:ln w="3175">
              <a:solidFill>
                <a:schemeClr val="accent6">
                  <a:lumMod val="7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3148003" y="3272698"/>
              <a:ext cx="182872" cy="0"/>
            </a:xfrm>
            <a:prstGeom prst="straightConnector1">
              <a:avLst/>
            </a:prstGeom>
            <a:ln w="3175">
              <a:solidFill>
                <a:schemeClr val="accent1">
                  <a:lumMod val="75000"/>
                  <a:lumOff val="2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5766015" y="1830771"/>
            <a:ext cx="551367" cy="1447342"/>
            <a:chOff x="3139436" y="1832970"/>
            <a:chExt cx="551367" cy="1447342"/>
          </a:xfrm>
        </p:grpSpPr>
        <p:sp>
          <p:nvSpPr>
            <p:cNvPr id="45" name="TextBox 44"/>
            <p:cNvSpPr txBox="1"/>
            <p:nvPr/>
          </p:nvSpPr>
          <p:spPr>
            <a:xfrm>
              <a:off x="3262170" y="1832970"/>
              <a:ext cx="428633" cy="253916"/>
            </a:xfrm>
            <a:prstGeom prst="rect">
              <a:avLst/>
            </a:prstGeom>
            <a:noFill/>
          </p:spPr>
          <p:txBody>
            <a:bodyPr wrap="square" rtlCol="0">
              <a:spAutoFit/>
            </a:bodyPr>
            <a:lstStyle/>
            <a:p>
              <a:r>
                <a:rPr lang="en-GB" sz="1050" b="1" dirty="0">
                  <a:solidFill>
                    <a:schemeClr val="bg2">
                      <a:lumMod val="60000"/>
                      <a:lumOff val="40000"/>
                    </a:schemeClr>
                  </a:solidFill>
                </a:rPr>
                <a:t>4</a:t>
              </a:r>
              <a:r>
                <a:rPr lang="en-GB" sz="1050" b="1" dirty="0" smtClean="0">
                  <a:solidFill>
                    <a:schemeClr val="bg2">
                      <a:lumMod val="60000"/>
                      <a:lumOff val="40000"/>
                    </a:schemeClr>
                  </a:solidFill>
                </a:rPr>
                <a:t>7%</a:t>
              </a:r>
              <a:endParaRPr lang="en-GB" sz="1050" b="1" dirty="0">
                <a:solidFill>
                  <a:schemeClr val="bg2">
                    <a:lumMod val="60000"/>
                    <a:lumOff val="40000"/>
                  </a:schemeClr>
                </a:solidFill>
              </a:endParaRPr>
            </a:p>
          </p:txBody>
        </p:sp>
        <p:sp>
          <p:nvSpPr>
            <p:cNvPr id="46" name="TextBox 45"/>
            <p:cNvSpPr txBox="1"/>
            <p:nvPr/>
          </p:nvSpPr>
          <p:spPr>
            <a:xfrm>
              <a:off x="3239439" y="2919940"/>
              <a:ext cx="428633" cy="230832"/>
            </a:xfrm>
            <a:prstGeom prst="rect">
              <a:avLst/>
            </a:prstGeom>
            <a:noFill/>
          </p:spPr>
          <p:txBody>
            <a:bodyPr wrap="square" rtlCol="0">
              <a:spAutoFit/>
            </a:bodyPr>
            <a:lstStyle/>
            <a:p>
              <a:r>
                <a:rPr lang="en-GB" sz="900" dirty="0" smtClean="0">
                  <a:solidFill>
                    <a:schemeClr val="accent6">
                      <a:lumMod val="75000"/>
                    </a:schemeClr>
                  </a:solidFill>
                </a:rPr>
                <a:t>5%</a:t>
              </a:r>
              <a:endParaRPr lang="en-GB" sz="900" dirty="0">
                <a:solidFill>
                  <a:schemeClr val="accent6">
                    <a:lumMod val="75000"/>
                  </a:schemeClr>
                </a:solidFill>
              </a:endParaRPr>
            </a:p>
          </p:txBody>
        </p:sp>
        <p:sp>
          <p:nvSpPr>
            <p:cNvPr id="47" name="TextBox 14"/>
            <p:cNvSpPr txBox="1"/>
            <p:nvPr/>
          </p:nvSpPr>
          <p:spPr>
            <a:xfrm>
              <a:off x="3239439" y="3049480"/>
              <a:ext cx="42863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smtClean="0">
                  <a:solidFill>
                    <a:schemeClr val="accent6">
                      <a:lumMod val="25000"/>
                    </a:schemeClr>
                  </a:solidFill>
                </a:rPr>
                <a:t>5%</a:t>
              </a:r>
              <a:endParaRPr lang="en-GB" sz="900" dirty="0">
                <a:solidFill>
                  <a:schemeClr val="accent6">
                    <a:lumMod val="25000"/>
                  </a:schemeClr>
                </a:solidFill>
              </a:endParaRPr>
            </a:p>
          </p:txBody>
        </p:sp>
        <p:cxnSp>
          <p:nvCxnSpPr>
            <p:cNvPr id="48" name="Straight Arrow Connector 47"/>
            <p:cNvCxnSpPr/>
            <p:nvPr/>
          </p:nvCxnSpPr>
          <p:spPr>
            <a:xfrm>
              <a:off x="3162296" y="1959928"/>
              <a:ext cx="182872" cy="0"/>
            </a:xfrm>
            <a:prstGeom prst="straightConnector1">
              <a:avLst/>
            </a:prstGeom>
            <a:ln w="3175">
              <a:solidFill>
                <a:schemeClr val="bg2">
                  <a:lumMod val="60000"/>
                  <a:lumOff val="40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3139436" y="3028232"/>
              <a:ext cx="182872" cy="0"/>
            </a:xfrm>
            <a:prstGeom prst="straightConnector1">
              <a:avLst/>
            </a:prstGeom>
            <a:ln w="3175">
              <a:solidFill>
                <a:schemeClr val="accent6">
                  <a:lumMod val="7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3148003" y="3159481"/>
              <a:ext cx="182872" cy="0"/>
            </a:xfrm>
            <a:prstGeom prst="straightConnector1">
              <a:avLst/>
            </a:prstGeom>
            <a:ln w="3175">
              <a:solidFill>
                <a:schemeClr val="accent1">
                  <a:lumMod val="75000"/>
                  <a:lumOff val="2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grpSp>
      <p:grpSp>
        <p:nvGrpSpPr>
          <p:cNvPr id="51" name="Group 50"/>
          <p:cNvGrpSpPr/>
          <p:nvPr/>
        </p:nvGrpSpPr>
        <p:grpSpPr>
          <a:xfrm>
            <a:off x="6954459" y="1778517"/>
            <a:ext cx="551367" cy="1517014"/>
            <a:chOff x="3139436" y="1763298"/>
            <a:chExt cx="551367" cy="1517014"/>
          </a:xfrm>
        </p:grpSpPr>
        <p:sp>
          <p:nvSpPr>
            <p:cNvPr id="52" name="TextBox 51"/>
            <p:cNvSpPr txBox="1"/>
            <p:nvPr/>
          </p:nvSpPr>
          <p:spPr>
            <a:xfrm>
              <a:off x="3262170" y="1763298"/>
              <a:ext cx="428633" cy="253916"/>
            </a:xfrm>
            <a:prstGeom prst="rect">
              <a:avLst/>
            </a:prstGeom>
            <a:noFill/>
          </p:spPr>
          <p:txBody>
            <a:bodyPr wrap="square" rtlCol="0">
              <a:spAutoFit/>
            </a:bodyPr>
            <a:lstStyle/>
            <a:p>
              <a:r>
                <a:rPr lang="en-GB" sz="1050" b="1" dirty="0" smtClean="0">
                  <a:solidFill>
                    <a:schemeClr val="bg2">
                      <a:lumMod val="60000"/>
                      <a:lumOff val="40000"/>
                    </a:schemeClr>
                  </a:solidFill>
                </a:rPr>
                <a:t>43%</a:t>
              </a:r>
              <a:endParaRPr lang="en-GB" sz="1050" b="1" dirty="0">
                <a:solidFill>
                  <a:schemeClr val="bg2">
                    <a:lumMod val="60000"/>
                    <a:lumOff val="40000"/>
                  </a:schemeClr>
                </a:solidFill>
              </a:endParaRPr>
            </a:p>
          </p:txBody>
        </p:sp>
        <p:sp>
          <p:nvSpPr>
            <p:cNvPr id="53" name="TextBox 52"/>
            <p:cNvSpPr txBox="1"/>
            <p:nvPr/>
          </p:nvSpPr>
          <p:spPr>
            <a:xfrm>
              <a:off x="3239439" y="2919940"/>
              <a:ext cx="428633" cy="230832"/>
            </a:xfrm>
            <a:prstGeom prst="rect">
              <a:avLst/>
            </a:prstGeom>
            <a:noFill/>
          </p:spPr>
          <p:txBody>
            <a:bodyPr wrap="square" rtlCol="0">
              <a:spAutoFit/>
            </a:bodyPr>
            <a:lstStyle/>
            <a:p>
              <a:r>
                <a:rPr lang="en-GB" sz="900" dirty="0">
                  <a:solidFill>
                    <a:schemeClr val="accent6">
                      <a:lumMod val="75000"/>
                    </a:schemeClr>
                  </a:solidFill>
                </a:rPr>
                <a:t>6</a:t>
              </a:r>
              <a:r>
                <a:rPr lang="en-GB" sz="900" dirty="0" smtClean="0">
                  <a:solidFill>
                    <a:schemeClr val="accent6">
                      <a:lumMod val="75000"/>
                    </a:schemeClr>
                  </a:solidFill>
                </a:rPr>
                <a:t>%</a:t>
              </a:r>
              <a:endParaRPr lang="en-GB" sz="900" dirty="0">
                <a:solidFill>
                  <a:schemeClr val="accent6">
                    <a:lumMod val="75000"/>
                  </a:schemeClr>
                </a:solidFill>
              </a:endParaRPr>
            </a:p>
          </p:txBody>
        </p:sp>
        <p:sp>
          <p:nvSpPr>
            <p:cNvPr id="54" name="TextBox 14"/>
            <p:cNvSpPr txBox="1"/>
            <p:nvPr/>
          </p:nvSpPr>
          <p:spPr>
            <a:xfrm>
              <a:off x="3239439" y="3049480"/>
              <a:ext cx="42863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accent6">
                      <a:lumMod val="25000"/>
                    </a:schemeClr>
                  </a:solidFill>
                </a:rPr>
                <a:t>4</a:t>
              </a:r>
              <a:r>
                <a:rPr lang="en-GB" sz="900" dirty="0" smtClean="0">
                  <a:solidFill>
                    <a:schemeClr val="accent6">
                      <a:lumMod val="25000"/>
                    </a:schemeClr>
                  </a:solidFill>
                </a:rPr>
                <a:t>%</a:t>
              </a:r>
              <a:endParaRPr lang="en-GB" sz="900" dirty="0">
                <a:solidFill>
                  <a:schemeClr val="accent6">
                    <a:lumMod val="25000"/>
                  </a:schemeClr>
                </a:solidFill>
              </a:endParaRPr>
            </a:p>
          </p:txBody>
        </p:sp>
        <p:cxnSp>
          <p:nvCxnSpPr>
            <p:cNvPr id="55" name="Straight Arrow Connector 54"/>
            <p:cNvCxnSpPr/>
            <p:nvPr/>
          </p:nvCxnSpPr>
          <p:spPr>
            <a:xfrm>
              <a:off x="3162296" y="1890256"/>
              <a:ext cx="182872" cy="0"/>
            </a:xfrm>
            <a:prstGeom prst="straightConnector1">
              <a:avLst/>
            </a:prstGeom>
            <a:ln w="3175">
              <a:solidFill>
                <a:schemeClr val="bg2">
                  <a:lumMod val="60000"/>
                  <a:lumOff val="40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3139436" y="3028232"/>
              <a:ext cx="182872" cy="0"/>
            </a:xfrm>
            <a:prstGeom prst="straightConnector1">
              <a:avLst/>
            </a:prstGeom>
            <a:ln w="3175">
              <a:solidFill>
                <a:schemeClr val="accent6">
                  <a:lumMod val="7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3148003" y="3159481"/>
              <a:ext cx="182872" cy="0"/>
            </a:xfrm>
            <a:prstGeom prst="straightConnector1">
              <a:avLst/>
            </a:prstGeom>
            <a:ln w="3175">
              <a:solidFill>
                <a:schemeClr val="accent1">
                  <a:lumMod val="75000"/>
                  <a:lumOff val="2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grpSp>
      <p:grpSp>
        <p:nvGrpSpPr>
          <p:cNvPr id="58" name="Group 57"/>
          <p:cNvGrpSpPr/>
          <p:nvPr/>
        </p:nvGrpSpPr>
        <p:grpSpPr>
          <a:xfrm>
            <a:off x="8176246" y="1830771"/>
            <a:ext cx="551367" cy="1473469"/>
            <a:chOff x="3139436" y="1763298"/>
            <a:chExt cx="551367" cy="1473469"/>
          </a:xfrm>
        </p:grpSpPr>
        <p:sp>
          <p:nvSpPr>
            <p:cNvPr id="59" name="TextBox 58"/>
            <p:cNvSpPr txBox="1"/>
            <p:nvPr/>
          </p:nvSpPr>
          <p:spPr>
            <a:xfrm>
              <a:off x="3262170" y="1763298"/>
              <a:ext cx="428633" cy="253916"/>
            </a:xfrm>
            <a:prstGeom prst="rect">
              <a:avLst/>
            </a:prstGeom>
            <a:noFill/>
          </p:spPr>
          <p:txBody>
            <a:bodyPr wrap="square" rtlCol="0">
              <a:spAutoFit/>
            </a:bodyPr>
            <a:lstStyle/>
            <a:p>
              <a:r>
                <a:rPr lang="en-GB" sz="1050" b="1" dirty="0" smtClean="0">
                  <a:solidFill>
                    <a:schemeClr val="bg2">
                      <a:lumMod val="60000"/>
                      <a:lumOff val="40000"/>
                    </a:schemeClr>
                  </a:solidFill>
                </a:rPr>
                <a:t>46%</a:t>
              </a:r>
              <a:endParaRPr lang="en-GB" sz="1050" b="1" dirty="0">
                <a:solidFill>
                  <a:schemeClr val="bg2">
                    <a:lumMod val="60000"/>
                    <a:lumOff val="40000"/>
                  </a:schemeClr>
                </a:solidFill>
              </a:endParaRPr>
            </a:p>
          </p:txBody>
        </p:sp>
        <p:sp>
          <p:nvSpPr>
            <p:cNvPr id="60" name="TextBox 59"/>
            <p:cNvSpPr txBox="1"/>
            <p:nvPr/>
          </p:nvSpPr>
          <p:spPr>
            <a:xfrm>
              <a:off x="3239439" y="2919940"/>
              <a:ext cx="428633" cy="230832"/>
            </a:xfrm>
            <a:prstGeom prst="rect">
              <a:avLst/>
            </a:prstGeom>
            <a:noFill/>
          </p:spPr>
          <p:txBody>
            <a:bodyPr wrap="square" rtlCol="0">
              <a:spAutoFit/>
            </a:bodyPr>
            <a:lstStyle/>
            <a:p>
              <a:r>
                <a:rPr lang="en-GB" sz="900" dirty="0">
                  <a:solidFill>
                    <a:schemeClr val="accent6">
                      <a:lumMod val="75000"/>
                    </a:schemeClr>
                  </a:solidFill>
                </a:rPr>
                <a:t>2</a:t>
              </a:r>
              <a:r>
                <a:rPr lang="en-GB" sz="900" dirty="0" smtClean="0">
                  <a:solidFill>
                    <a:schemeClr val="accent6">
                      <a:lumMod val="75000"/>
                    </a:schemeClr>
                  </a:solidFill>
                </a:rPr>
                <a:t>%</a:t>
              </a:r>
              <a:endParaRPr lang="en-GB" sz="900" dirty="0">
                <a:solidFill>
                  <a:schemeClr val="accent6">
                    <a:lumMod val="75000"/>
                  </a:schemeClr>
                </a:solidFill>
              </a:endParaRPr>
            </a:p>
          </p:txBody>
        </p:sp>
        <p:sp>
          <p:nvSpPr>
            <p:cNvPr id="61" name="TextBox 14"/>
            <p:cNvSpPr txBox="1"/>
            <p:nvPr/>
          </p:nvSpPr>
          <p:spPr>
            <a:xfrm>
              <a:off x="3239439" y="3005935"/>
              <a:ext cx="42863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accent6">
                      <a:lumMod val="25000"/>
                    </a:schemeClr>
                  </a:solidFill>
                </a:rPr>
                <a:t>3</a:t>
              </a:r>
              <a:r>
                <a:rPr lang="en-GB" sz="900" dirty="0" smtClean="0">
                  <a:solidFill>
                    <a:schemeClr val="accent6">
                      <a:lumMod val="25000"/>
                    </a:schemeClr>
                  </a:solidFill>
                </a:rPr>
                <a:t>%</a:t>
              </a:r>
              <a:endParaRPr lang="en-GB" sz="900" dirty="0">
                <a:solidFill>
                  <a:schemeClr val="accent6">
                    <a:lumMod val="25000"/>
                  </a:schemeClr>
                </a:solidFill>
              </a:endParaRPr>
            </a:p>
          </p:txBody>
        </p:sp>
        <p:cxnSp>
          <p:nvCxnSpPr>
            <p:cNvPr id="62" name="Straight Arrow Connector 61"/>
            <p:cNvCxnSpPr/>
            <p:nvPr/>
          </p:nvCxnSpPr>
          <p:spPr>
            <a:xfrm>
              <a:off x="3162296" y="1890256"/>
              <a:ext cx="182872" cy="0"/>
            </a:xfrm>
            <a:prstGeom prst="straightConnector1">
              <a:avLst/>
            </a:prstGeom>
            <a:ln w="3175">
              <a:solidFill>
                <a:schemeClr val="bg2">
                  <a:lumMod val="60000"/>
                  <a:lumOff val="40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3139436" y="3028232"/>
              <a:ext cx="182872" cy="0"/>
            </a:xfrm>
            <a:prstGeom prst="straightConnector1">
              <a:avLst/>
            </a:prstGeom>
            <a:ln w="3175">
              <a:solidFill>
                <a:schemeClr val="accent6">
                  <a:lumMod val="7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3148003" y="3115936"/>
              <a:ext cx="182872" cy="0"/>
            </a:xfrm>
            <a:prstGeom prst="straightConnector1">
              <a:avLst/>
            </a:prstGeom>
            <a:ln w="3175">
              <a:solidFill>
                <a:schemeClr val="accent1">
                  <a:lumMod val="75000"/>
                  <a:lumOff val="2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grpSp>
      <p:sp>
        <p:nvSpPr>
          <p:cNvPr id="65" name="Rectangle 64"/>
          <p:cNvSpPr/>
          <p:nvPr/>
        </p:nvSpPr>
        <p:spPr>
          <a:xfrm>
            <a:off x="748937" y="3744726"/>
            <a:ext cx="1920233" cy="134390"/>
          </a:xfrm>
          <a:prstGeom prst="rect">
            <a:avLst/>
          </a:prstGeom>
          <a:noFill/>
          <a:ln>
            <a:solidFill>
              <a:schemeClr val="tx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GB" sz="1000" b="1" dirty="0" smtClean="0">
                <a:solidFill>
                  <a:srgbClr val="120742"/>
                </a:solidFill>
              </a:rPr>
              <a:t>% Multi-Destination (UK) </a:t>
            </a:r>
            <a:endParaRPr lang="en-GB" sz="1000" b="1" dirty="0">
              <a:solidFill>
                <a:srgbClr val="120742"/>
              </a:solidFill>
            </a:endParaRPr>
          </a:p>
        </p:txBody>
      </p:sp>
      <p:sp>
        <p:nvSpPr>
          <p:cNvPr id="66" name="TextBox 65"/>
          <p:cNvSpPr txBox="1"/>
          <p:nvPr/>
        </p:nvSpPr>
        <p:spPr>
          <a:xfrm>
            <a:off x="2947027" y="3694449"/>
            <a:ext cx="510540" cy="246221"/>
          </a:xfrm>
          <a:prstGeom prst="rect">
            <a:avLst/>
          </a:prstGeom>
          <a:noFill/>
        </p:spPr>
        <p:txBody>
          <a:bodyPr wrap="square" rtlCol="0">
            <a:spAutoFit/>
          </a:bodyPr>
          <a:lstStyle/>
          <a:p>
            <a:r>
              <a:rPr lang="en-GB" sz="1000" b="1" dirty="0" smtClean="0">
                <a:solidFill>
                  <a:srgbClr val="120742"/>
                </a:solidFill>
              </a:rPr>
              <a:t>13%</a:t>
            </a:r>
            <a:endParaRPr lang="en-GB" sz="1000" b="1" dirty="0">
              <a:solidFill>
                <a:srgbClr val="120742"/>
              </a:solidFill>
            </a:endParaRPr>
          </a:p>
        </p:txBody>
      </p:sp>
      <p:sp>
        <p:nvSpPr>
          <p:cNvPr id="67" name="TextBox 66"/>
          <p:cNvSpPr txBox="1"/>
          <p:nvPr/>
        </p:nvSpPr>
        <p:spPr>
          <a:xfrm>
            <a:off x="4156977" y="3694449"/>
            <a:ext cx="510540" cy="246221"/>
          </a:xfrm>
          <a:prstGeom prst="rect">
            <a:avLst/>
          </a:prstGeom>
          <a:noFill/>
        </p:spPr>
        <p:txBody>
          <a:bodyPr wrap="square" rtlCol="0">
            <a:spAutoFit/>
          </a:bodyPr>
          <a:lstStyle/>
          <a:p>
            <a:r>
              <a:rPr lang="en-GB" sz="1000" b="1" dirty="0" smtClean="0">
                <a:solidFill>
                  <a:srgbClr val="120742"/>
                </a:solidFill>
              </a:rPr>
              <a:t>15%</a:t>
            </a:r>
            <a:endParaRPr lang="en-GB" sz="1000" b="1" dirty="0">
              <a:solidFill>
                <a:srgbClr val="120742"/>
              </a:solidFill>
            </a:endParaRPr>
          </a:p>
        </p:txBody>
      </p:sp>
      <p:sp>
        <p:nvSpPr>
          <p:cNvPr id="68" name="TextBox 67"/>
          <p:cNvSpPr txBox="1"/>
          <p:nvPr/>
        </p:nvSpPr>
        <p:spPr>
          <a:xfrm>
            <a:off x="5377807" y="3694449"/>
            <a:ext cx="510540" cy="246221"/>
          </a:xfrm>
          <a:prstGeom prst="rect">
            <a:avLst/>
          </a:prstGeom>
          <a:noFill/>
        </p:spPr>
        <p:txBody>
          <a:bodyPr wrap="square" rtlCol="0">
            <a:spAutoFit/>
          </a:bodyPr>
          <a:lstStyle/>
          <a:p>
            <a:r>
              <a:rPr lang="en-GB" sz="1000" b="1" dirty="0" smtClean="0">
                <a:solidFill>
                  <a:srgbClr val="120742"/>
                </a:solidFill>
              </a:rPr>
              <a:t>14%</a:t>
            </a:r>
            <a:endParaRPr lang="en-GB" sz="1000" b="1" dirty="0">
              <a:solidFill>
                <a:srgbClr val="120742"/>
              </a:solidFill>
            </a:endParaRPr>
          </a:p>
        </p:txBody>
      </p:sp>
      <p:sp>
        <p:nvSpPr>
          <p:cNvPr id="69" name="TextBox 68"/>
          <p:cNvSpPr txBox="1"/>
          <p:nvPr/>
        </p:nvSpPr>
        <p:spPr>
          <a:xfrm>
            <a:off x="6665587" y="3694449"/>
            <a:ext cx="510540" cy="246221"/>
          </a:xfrm>
          <a:prstGeom prst="rect">
            <a:avLst/>
          </a:prstGeom>
          <a:noFill/>
        </p:spPr>
        <p:txBody>
          <a:bodyPr wrap="square" rtlCol="0">
            <a:spAutoFit/>
          </a:bodyPr>
          <a:lstStyle/>
          <a:p>
            <a:r>
              <a:rPr lang="en-GB" sz="1000" b="1" dirty="0" smtClean="0">
                <a:solidFill>
                  <a:srgbClr val="120742"/>
                </a:solidFill>
              </a:rPr>
              <a:t>12%</a:t>
            </a:r>
            <a:endParaRPr lang="en-GB" sz="1000" b="1" dirty="0">
              <a:solidFill>
                <a:srgbClr val="120742"/>
              </a:solidFill>
            </a:endParaRPr>
          </a:p>
        </p:txBody>
      </p:sp>
      <p:sp>
        <p:nvSpPr>
          <p:cNvPr id="70" name="TextBox 69"/>
          <p:cNvSpPr txBox="1"/>
          <p:nvPr/>
        </p:nvSpPr>
        <p:spPr>
          <a:xfrm>
            <a:off x="7884787" y="3694449"/>
            <a:ext cx="510540" cy="246221"/>
          </a:xfrm>
          <a:prstGeom prst="rect">
            <a:avLst/>
          </a:prstGeom>
          <a:noFill/>
        </p:spPr>
        <p:txBody>
          <a:bodyPr wrap="square" rtlCol="0">
            <a:spAutoFit/>
          </a:bodyPr>
          <a:lstStyle/>
          <a:p>
            <a:r>
              <a:rPr lang="en-GB" sz="1000" b="1" dirty="0" smtClean="0">
                <a:solidFill>
                  <a:srgbClr val="120742"/>
                </a:solidFill>
              </a:rPr>
              <a:t>7%</a:t>
            </a:r>
            <a:endParaRPr lang="en-GB" sz="1000" b="1" dirty="0">
              <a:solidFill>
                <a:srgbClr val="120742"/>
              </a:solidFill>
            </a:endParaRPr>
          </a:p>
        </p:txBody>
      </p:sp>
      <p:cxnSp>
        <p:nvCxnSpPr>
          <p:cNvPr id="71" name="Straight Connector 70"/>
          <p:cNvCxnSpPr/>
          <p:nvPr/>
        </p:nvCxnSpPr>
        <p:spPr>
          <a:xfrm>
            <a:off x="3885925" y="1515292"/>
            <a:ext cx="0" cy="188976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8489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473" y="874183"/>
            <a:ext cx="8149762" cy="558801"/>
          </a:xfrm>
        </p:spPr>
        <p:txBody>
          <a:bodyPr/>
          <a:lstStyle/>
          <a:p>
            <a:r>
              <a:rPr lang="en-GB" sz="2200" dirty="0" smtClean="0"/>
              <a:t>Multi-destination share of UK NIGHTS - by trip purpose</a:t>
            </a:r>
            <a:endParaRPr lang="en-GB" sz="2200" dirty="0"/>
          </a:p>
        </p:txBody>
      </p:sp>
      <p:graphicFrame>
        <p:nvGraphicFramePr>
          <p:cNvPr id="7" name="Chart Placeholder 6"/>
          <p:cNvGraphicFramePr>
            <a:graphicFrameLocks noGrp="1"/>
          </p:cNvGraphicFramePr>
          <p:nvPr>
            <p:ph type="chart" sz="quarter" idx="10"/>
            <p:extLst>
              <p:ext uri="{D42A27DB-BD31-4B8C-83A1-F6EECF244321}">
                <p14:modId xmlns:p14="http://schemas.microsoft.com/office/powerpoint/2010/main" val="3140063625"/>
              </p:ext>
            </p:extLst>
          </p:nvPr>
        </p:nvGraphicFramePr>
        <p:xfrm>
          <a:off x="378821" y="1432984"/>
          <a:ext cx="8348792" cy="2489198"/>
        </p:xfrm>
        <a:graphic>
          <a:graphicData uri="http://schemas.openxmlformats.org/drawingml/2006/chart">
            <c:chart xmlns:c="http://schemas.openxmlformats.org/drawingml/2006/chart" xmlns:r="http://schemas.openxmlformats.org/officeDocument/2006/relationships" r:id="rId2"/>
          </a:graphicData>
        </a:graphic>
      </p:graphicFrame>
      <p:sp>
        <p:nvSpPr>
          <p:cNvPr id="6" name="Picture Placeholder 5"/>
          <p:cNvSpPr>
            <a:spLocks noGrp="1"/>
          </p:cNvSpPr>
          <p:nvPr>
            <p:ph type="pic" sz="quarter" idx="14"/>
          </p:nvPr>
        </p:nvSpPr>
        <p:spPr/>
      </p:sp>
      <p:sp>
        <p:nvSpPr>
          <p:cNvPr id="3" name="Rectangle 2"/>
          <p:cNvSpPr/>
          <p:nvPr/>
        </p:nvSpPr>
        <p:spPr>
          <a:xfrm>
            <a:off x="1393371" y="3498504"/>
            <a:ext cx="1271452" cy="246222"/>
          </a:xfrm>
          <a:prstGeom prst="rect">
            <a:avLst/>
          </a:prstGeom>
          <a:noFill/>
          <a:ln>
            <a:solidFill>
              <a:schemeClr val="tx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smtClean="0">
                <a:solidFill>
                  <a:schemeClr val="tx1"/>
                </a:solidFill>
              </a:rPr>
              <a:t>% Multi-Destination </a:t>
            </a:r>
            <a:endParaRPr lang="en-GB" sz="1000" b="1" dirty="0">
              <a:solidFill>
                <a:schemeClr val="tx1"/>
              </a:solidFill>
            </a:endParaRPr>
          </a:p>
        </p:txBody>
      </p:sp>
      <p:sp>
        <p:nvSpPr>
          <p:cNvPr id="9" name="TextBox 8"/>
          <p:cNvSpPr txBox="1"/>
          <p:nvPr/>
        </p:nvSpPr>
        <p:spPr>
          <a:xfrm>
            <a:off x="2942680" y="3498504"/>
            <a:ext cx="510540" cy="246221"/>
          </a:xfrm>
          <a:prstGeom prst="rect">
            <a:avLst/>
          </a:prstGeom>
          <a:noFill/>
        </p:spPr>
        <p:txBody>
          <a:bodyPr wrap="square" rtlCol="0">
            <a:spAutoFit/>
          </a:bodyPr>
          <a:lstStyle/>
          <a:p>
            <a:r>
              <a:rPr lang="en-GB" sz="1000" b="1" dirty="0" smtClean="0"/>
              <a:t>19%</a:t>
            </a:r>
            <a:endParaRPr lang="en-GB" sz="1000" b="1" dirty="0"/>
          </a:p>
        </p:txBody>
      </p:sp>
      <p:sp>
        <p:nvSpPr>
          <p:cNvPr id="10" name="TextBox 9"/>
          <p:cNvSpPr txBox="1"/>
          <p:nvPr/>
        </p:nvSpPr>
        <p:spPr>
          <a:xfrm>
            <a:off x="4152630" y="3498504"/>
            <a:ext cx="510540" cy="246221"/>
          </a:xfrm>
          <a:prstGeom prst="rect">
            <a:avLst/>
          </a:prstGeom>
          <a:noFill/>
        </p:spPr>
        <p:txBody>
          <a:bodyPr wrap="square" rtlCol="0">
            <a:spAutoFit/>
          </a:bodyPr>
          <a:lstStyle/>
          <a:p>
            <a:r>
              <a:rPr lang="en-GB" sz="1000" b="1" dirty="0" smtClean="0"/>
              <a:t>26%</a:t>
            </a:r>
            <a:endParaRPr lang="en-GB" sz="1000" b="1" dirty="0"/>
          </a:p>
        </p:txBody>
      </p:sp>
      <p:sp>
        <p:nvSpPr>
          <p:cNvPr id="11" name="TextBox 10"/>
          <p:cNvSpPr txBox="1"/>
          <p:nvPr/>
        </p:nvSpPr>
        <p:spPr>
          <a:xfrm>
            <a:off x="5373460" y="3498504"/>
            <a:ext cx="510540" cy="246221"/>
          </a:xfrm>
          <a:prstGeom prst="rect">
            <a:avLst/>
          </a:prstGeom>
          <a:noFill/>
        </p:spPr>
        <p:txBody>
          <a:bodyPr wrap="square" rtlCol="0">
            <a:spAutoFit/>
          </a:bodyPr>
          <a:lstStyle/>
          <a:p>
            <a:r>
              <a:rPr lang="en-GB" sz="1000" b="1" dirty="0" smtClean="0"/>
              <a:t>19%</a:t>
            </a:r>
            <a:endParaRPr lang="en-GB" sz="1000" b="1" dirty="0"/>
          </a:p>
        </p:txBody>
      </p:sp>
      <p:sp>
        <p:nvSpPr>
          <p:cNvPr id="12" name="TextBox 11"/>
          <p:cNvSpPr txBox="1"/>
          <p:nvPr/>
        </p:nvSpPr>
        <p:spPr>
          <a:xfrm>
            <a:off x="6661240" y="3498504"/>
            <a:ext cx="510540" cy="246221"/>
          </a:xfrm>
          <a:prstGeom prst="rect">
            <a:avLst/>
          </a:prstGeom>
          <a:noFill/>
        </p:spPr>
        <p:txBody>
          <a:bodyPr wrap="square" rtlCol="0">
            <a:spAutoFit/>
          </a:bodyPr>
          <a:lstStyle/>
          <a:p>
            <a:r>
              <a:rPr lang="en-GB" sz="1000" b="1" dirty="0" smtClean="0"/>
              <a:t>15%</a:t>
            </a:r>
            <a:endParaRPr lang="en-GB" sz="1000" b="1" dirty="0"/>
          </a:p>
        </p:txBody>
      </p:sp>
      <p:sp>
        <p:nvSpPr>
          <p:cNvPr id="13" name="TextBox 12"/>
          <p:cNvSpPr txBox="1"/>
          <p:nvPr/>
        </p:nvSpPr>
        <p:spPr>
          <a:xfrm>
            <a:off x="7880440" y="3498504"/>
            <a:ext cx="510540" cy="246221"/>
          </a:xfrm>
          <a:prstGeom prst="rect">
            <a:avLst/>
          </a:prstGeom>
          <a:noFill/>
        </p:spPr>
        <p:txBody>
          <a:bodyPr wrap="square" rtlCol="0">
            <a:spAutoFit/>
          </a:bodyPr>
          <a:lstStyle/>
          <a:p>
            <a:r>
              <a:rPr lang="en-GB" sz="1000" b="1" dirty="0" smtClean="0"/>
              <a:t>11%</a:t>
            </a:r>
            <a:endParaRPr lang="en-GB" sz="1000" b="1" dirty="0"/>
          </a:p>
        </p:txBody>
      </p:sp>
      <p:sp>
        <p:nvSpPr>
          <p:cNvPr id="14" name="Text Placeholder 5"/>
          <p:cNvSpPr txBox="1">
            <a:spLocks/>
          </p:cNvSpPr>
          <p:nvPr/>
        </p:nvSpPr>
        <p:spPr>
          <a:xfrm>
            <a:off x="308703" y="1270000"/>
            <a:ext cx="145630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800" dirty="0" smtClean="0"/>
              <a:t>Source:  IPS 2013, 2014, 2015</a:t>
            </a:r>
            <a:endParaRPr lang="en-GB" sz="800" dirty="0"/>
          </a:p>
        </p:txBody>
      </p:sp>
      <p:sp>
        <p:nvSpPr>
          <p:cNvPr id="16" name="Text Placeholder 6"/>
          <p:cNvSpPr txBox="1">
            <a:spLocks/>
          </p:cNvSpPr>
          <p:nvPr/>
        </p:nvSpPr>
        <p:spPr>
          <a:xfrm>
            <a:off x="544854" y="6426642"/>
            <a:ext cx="2440301" cy="274638"/>
          </a:xfrm>
          <a:prstGeom prst="rect">
            <a:avLst/>
          </a:prstGeom>
        </p:spPr>
        <p:txBody>
          <a:bodyPr/>
          <a:lstStyle>
            <a:lvl1pPr marL="0" indent="0" algn="l" defTabSz="457200" rtl="0" eaLnBrk="1" latinLnBrk="0" hangingPunct="1">
              <a:spcBef>
                <a:spcPct val="20000"/>
              </a:spcBef>
              <a:buFont typeface="Arial"/>
              <a:buNone/>
              <a:defRPr lang="en-US" sz="1200" kern="1200" dirty="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000" dirty="0" smtClean="0"/>
              <a:t>Market size and shape</a:t>
            </a:r>
            <a:endParaRPr lang="en-GB" sz="1000" dirty="0"/>
          </a:p>
        </p:txBody>
      </p:sp>
      <p:cxnSp>
        <p:nvCxnSpPr>
          <p:cNvPr id="15" name="Straight Connector 14"/>
          <p:cNvCxnSpPr/>
          <p:nvPr/>
        </p:nvCxnSpPr>
        <p:spPr>
          <a:xfrm>
            <a:off x="3717851" y="1515292"/>
            <a:ext cx="0" cy="188976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
        <p:nvSpPr>
          <p:cNvPr id="17" name="Text Placeholder 5"/>
          <p:cNvSpPr txBox="1">
            <a:spLocks/>
          </p:cNvSpPr>
          <p:nvPr/>
        </p:nvSpPr>
        <p:spPr>
          <a:xfrm>
            <a:off x="378821" y="4165599"/>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In terms of nights spent in the UK, multi-destination trips make up a larger proportion of nights (19%) than trips (13%), reflecting the longer length of stay of multi-destination visitors.  With holiday trips of a longer average length than VFR, business or other visits, the representation of multi-destination trips within holiday trips is also more significant (26%) than for other trip types.</a:t>
            </a:r>
          </a:p>
        </p:txBody>
      </p:sp>
    </p:spTree>
    <p:extLst>
      <p:ext uri="{BB962C8B-B14F-4D97-AF65-F5344CB8AC3E}">
        <p14:creationId xmlns:p14="http://schemas.microsoft.com/office/powerpoint/2010/main" val="2646623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472" y="874183"/>
            <a:ext cx="8735151" cy="558801"/>
          </a:xfrm>
        </p:spPr>
        <p:txBody>
          <a:bodyPr/>
          <a:lstStyle/>
          <a:p>
            <a:r>
              <a:rPr lang="en-GB" sz="2200" dirty="0" smtClean="0"/>
              <a:t>England’s share of multi-destination UK NIGHTS - by trip purpose</a:t>
            </a:r>
            <a:endParaRPr lang="en-GB" sz="2200" dirty="0"/>
          </a:p>
        </p:txBody>
      </p:sp>
      <p:graphicFrame>
        <p:nvGraphicFramePr>
          <p:cNvPr id="7" name="Chart Placeholder 6"/>
          <p:cNvGraphicFramePr>
            <a:graphicFrameLocks noGrp="1"/>
          </p:cNvGraphicFramePr>
          <p:nvPr>
            <p:ph type="chart" sz="quarter" idx="10"/>
            <p:extLst>
              <p:ext uri="{D42A27DB-BD31-4B8C-83A1-F6EECF244321}">
                <p14:modId xmlns:p14="http://schemas.microsoft.com/office/powerpoint/2010/main" val="3621547746"/>
              </p:ext>
            </p:extLst>
          </p:nvPr>
        </p:nvGraphicFramePr>
        <p:xfrm>
          <a:off x="378821" y="1432984"/>
          <a:ext cx="8348792" cy="2489198"/>
        </p:xfrm>
        <a:graphic>
          <a:graphicData uri="http://schemas.openxmlformats.org/drawingml/2006/chart">
            <c:chart xmlns:c="http://schemas.openxmlformats.org/drawingml/2006/chart" xmlns:r="http://schemas.openxmlformats.org/officeDocument/2006/relationships" r:id="rId2"/>
          </a:graphicData>
        </a:graphic>
      </p:graphicFrame>
      <p:sp>
        <p:nvSpPr>
          <p:cNvPr id="6" name="Picture Placeholder 5"/>
          <p:cNvSpPr>
            <a:spLocks noGrp="1"/>
          </p:cNvSpPr>
          <p:nvPr>
            <p:ph type="pic" sz="quarter" idx="14"/>
          </p:nvPr>
        </p:nvSpPr>
        <p:spPr/>
      </p:sp>
      <p:sp>
        <p:nvSpPr>
          <p:cNvPr id="3" name="Rectangle 2"/>
          <p:cNvSpPr/>
          <p:nvPr/>
        </p:nvSpPr>
        <p:spPr>
          <a:xfrm>
            <a:off x="748937" y="3498505"/>
            <a:ext cx="1915886" cy="184666"/>
          </a:xfrm>
          <a:prstGeom prst="rect">
            <a:avLst/>
          </a:prstGeom>
          <a:noFill/>
          <a:ln>
            <a:solidFill>
              <a:schemeClr val="tx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GB" sz="1000" b="1" dirty="0" smtClean="0">
                <a:solidFill>
                  <a:srgbClr val="120742"/>
                </a:solidFill>
              </a:rPr>
              <a:t>% Multi-Destination (England) </a:t>
            </a:r>
            <a:endParaRPr lang="en-GB" sz="1000" b="1" dirty="0">
              <a:solidFill>
                <a:srgbClr val="120742"/>
              </a:solidFill>
            </a:endParaRPr>
          </a:p>
        </p:txBody>
      </p:sp>
      <p:sp>
        <p:nvSpPr>
          <p:cNvPr id="9" name="TextBox 8"/>
          <p:cNvSpPr txBox="1"/>
          <p:nvPr/>
        </p:nvSpPr>
        <p:spPr>
          <a:xfrm>
            <a:off x="2942680" y="3498504"/>
            <a:ext cx="510540" cy="246221"/>
          </a:xfrm>
          <a:prstGeom prst="rect">
            <a:avLst/>
          </a:prstGeom>
          <a:noFill/>
        </p:spPr>
        <p:txBody>
          <a:bodyPr wrap="square" rtlCol="0">
            <a:spAutoFit/>
          </a:bodyPr>
          <a:lstStyle/>
          <a:p>
            <a:r>
              <a:rPr lang="en-GB" sz="1000" b="1" dirty="0" smtClean="0">
                <a:solidFill>
                  <a:srgbClr val="120742"/>
                </a:solidFill>
              </a:rPr>
              <a:t>14%</a:t>
            </a:r>
            <a:endParaRPr lang="en-GB" sz="1000" b="1" dirty="0">
              <a:solidFill>
                <a:srgbClr val="120742"/>
              </a:solidFill>
            </a:endParaRPr>
          </a:p>
        </p:txBody>
      </p:sp>
      <p:sp>
        <p:nvSpPr>
          <p:cNvPr id="10" name="TextBox 9"/>
          <p:cNvSpPr txBox="1"/>
          <p:nvPr/>
        </p:nvSpPr>
        <p:spPr>
          <a:xfrm>
            <a:off x="4152630" y="3498504"/>
            <a:ext cx="510540" cy="246221"/>
          </a:xfrm>
          <a:prstGeom prst="rect">
            <a:avLst/>
          </a:prstGeom>
          <a:noFill/>
        </p:spPr>
        <p:txBody>
          <a:bodyPr wrap="square" rtlCol="0">
            <a:spAutoFit/>
          </a:bodyPr>
          <a:lstStyle/>
          <a:p>
            <a:r>
              <a:rPr lang="en-GB" sz="1000" b="1" dirty="0" smtClean="0">
                <a:solidFill>
                  <a:srgbClr val="120742"/>
                </a:solidFill>
              </a:rPr>
              <a:t>17%</a:t>
            </a:r>
            <a:endParaRPr lang="en-GB" sz="1000" b="1" dirty="0">
              <a:solidFill>
                <a:srgbClr val="120742"/>
              </a:solidFill>
            </a:endParaRPr>
          </a:p>
        </p:txBody>
      </p:sp>
      <p:sp>
        <p:nvSpPr>
          <p:cNvPr id="11" name="TextBox 10"/>
          <p:cNvSpPr txBox="1"/>
          <p:nvPr/>
        </p:nvSpPr>
        <p:spPr>
          <a:xfrm>
            <a:off x="5373460" y="3498504"/>
            <a:ext cx="510540" cy="246221"/>
          </a:xfrm>
          <a:prstGeom prst="rect">
            <a:avLst/>
          </a:prstGeom>
          <a:noFill/>
        </p:spPr>
        <p:txBody>
          <a:bodyPr wrap="square" rtlCol="0">
            <a:spAutoFit/>
          </a:bodyPr>
          <a:lstStyle/>
          <a:p>
            <a:r>
              <a:rPr lang="en-GB" sz="1000" b="1" dirty="0" smtClean="0">
                <a:solidFill>
                  <a:srgbClr val="120742"/>
                </a:solidFill>
              </a:rPr>
              <a:t>14%</a:t>
            </a:r>
            <a:endParaRPr lang="en-GB" sz="1000" b="1" dirty="0">
              <a:solidFill>
                <a:srgbClr val="120742"/>
              </a:solidFill>
            </a:endParaRPr>
          </a:p>
        </p:txBody>
      </p:sp>
      <p:sp>
        <p:nvSpPr>
          <p:cNvPr id="12" name="TextBox 11"/>
          <p:cNvSpPr txBox="1"/>
          <p:nvPr/>
        </p:nvSpPr>
        <p:spPr>
          <a:xfrm>
            <a:off x="6661240" y="3498504"/>
            <a:ext cx="510540" cy="246221"/>
          </a:xfrm>
          <a:prstGeom prst="rect">
            <a:avLst/>
          </a:prstGeom>
          <a:noFill/>
        </p:spPr>
        <p:txBody>
          <a:bodyPr wrap="square" rtlCol="0">
            <a:spAutoFit/>
          </a:bodyPr>
          <a:lstStyle/>
          <a:p>
            <a:r>
              <a:rPr lang="en-GB" sz="1000" b="1" dirty="0" smtClean="0">
                <a:solidFill>
                  <a:srgbClr val="120742"/>
                </a:solidFill>
              </a:rPr>
              <a:t>15%</a:t>
            </a:r>
            <a:endParaRPr lang="en-GB" sz="1000" b="1" dirty="0">
              <a:solidFill>
                <a:srgbClr val="120742"/>
              </a:solidFill>
            </a:endParaRPr>
          </a:p>
        </p:txBody>
      </p:sp>
      <p:sp>
        <p:nvSpPr>
          <p:cNvPr id="13" name="TextBox 12"/>
          <p:cNvSpPr txBox="1"/>
          <p:nvPr/>
        </p:nvSpPr>
        <p:spPr>
          <a:xfrm>
            <a:off x="7880440" y="3498504"/>
            <a:ext cx="510540" cy="246221"/>
          </a:xfrm>
          <a:prstGeom prst="rect">
            <a:avLst/>
          </a:prstGeom>
          <a:noFill/>
        </p:spPr>
        <p:txBody>
          <a:bodyPr wrap="square" rtlCol="0">
            <a:spAutoFit/>
          </a:bodyPr>
          <a:lstStyle/>
          <a:p>
            <a:r>
              <a:rPr lang="en-GB" sz="1000" b="1" dirty="0" smtClean="0">
                <a:solidFill>
                  <a:srgbClr val="120742"/>
                </a:solidFill>
              </a:rPr>
              <a:t>11%</a:t>
            </a:r>
            <a:endParaRPr lang="en-GB" sz="1000" b="1" dirty="0">
              <a:solidFill>
                <a:srgbClr val="120742"/>
              </a:solidFill>
            </a:endParaRPr>
          </a:p>
        </p:txBody>
      </p:sp>
      <p:sp>
        <p:nvSpPr>
          <p:cNvPr id="14" name="Text Placeholder 5"/>
          <p:cNvSpPr txBox="1">
            <a:spLocks/>
          </p:cNvSpPr>
          <p:nvPr/>
        </p:nvSpPr>
        <p:spPr>
          <a:xfrm>
            <a:off x="308703" y="1270000"/>
            <a:ext cx="145630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 2014, 2015</a:t>
            </a:r>
            <a:endParaRPr lang="en-GB" sz="800" dirty="0">
              <a:solidFill>
                <a:srgbClr val="120742"/>
              </a:solidFill>
            </a:endParaRPr>
          </a:p>
        </p:txBody>
      </p:sp>
      <p:sp>
        <p:nvSpPr>
          <p:cNvPr id="16" name="Text Placeholder 6"/>
          <p:cNvSpPr txBox="1">
            <a:spLocks/>
          </p:cNvSpPr>
          <p:nvPr/>
        </p:nvSpPr>
        <p:spPr>
          <a:xfrm>
            <a:off x="544854" y="6426642"/>
            <a:ext cx="2440301" cy="274638"/>
          </a:xfrm>
          <a:prstGeom prst="rect">
            <a:avLst/>
          </a:prstGeom>
        </p:spPr>
        <p:txBody>
          <a:bodyPr/>
          <a:lstStyle>
            <a:lvl1pPr marL="0" indent="0" algn="l" defTabSz="457200" rtl="0" eaLnBrk="1" latinLnBrk="0" hangingPunct="1">
              <a:spcBef>
                <a:spcPct val="20000"/>
              </a:spcBef>
              <a:buFont typeface="Arial"/>
              <a:buNone/>
              <a:defRPr lang="en-US" sz="1200" kern="1200" dirty="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000" smtClean="0">
                <a:solidFill>
                  <a:srgbClr val="120742"/>
                </a:solidFill>
              </a:rPr>
              <a:t>Market size and shape</a:t>
            </a:r>
            <a:endParaRPr lang="en-GB" sz="1000">
              <a:solidFill>
                <a:srgbClr val="120742"/>
              </a:solidFill>
            </a:endParaRPr>
          </a:p>
        </p:txBody>
      </p:sp>
      <p:sp>
        <p:nvSpPr>
          <p:cNvPr id="15" name="Rounded Rectangle 14"/>
          <p:cNvSpPr/>
          <p:nvPr/>
        </p:nvSpPr>
        <p:spPr>
          <a:xfrm>
            <a:off x="3230605" y="1443143"/>
            <a:ext cx="655320" cy="207433"/>
          </a:xfrm>
          <a:prstGeom prst="roundRect">
            <a:avLst/>
          </a:prstGeom>
          <a:no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rPr>
              <a:t>% </a:t>
            </a:r>
            <a:r>
              <a:rPr lang="en-GB" sz="800" dirty="0" err="1" smtClean="0">
                <a:solidFill>
                  <a:schemeClr val="tx1"/>
                </a:solidFill>
              </a:rPr>
              <a:t>Eng</a:t>
            </a:r>
            <a:endParaRPr lang="en-GB" sz="800" dirty="0">
              <a:solidFill>
                <a:schemeClr val="tx1"/>
              </a:solidFill>
            </a:endParaRPr>
          </a:p>
        </p:txBody>
      </p:sp>
      <p:sp>
        <p:nvSpPr>
          <p:cNvPr id="17" name="Rounded Rectangle 16"/>
          <p:cNvSpPr/>
          <p:nvPr/>
        </p:nvSpPr>
        <p:spPr>
          <a:xfrm>
            <a:off x="4444357" y="1432559"/>
            <a:ext cx="655320" cy="207433"/>
          </a:xfrm>
          <a:prstGeom prst="roundRect">
            <a:avLst/>
          </a:prstGeom>
          <a:no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rPr>
              <a:t>% </a:t>
            </a:r>
            <a:r>
              <a:rPr lang="en-GB" sz="800" dirty="0" err="1" smtClean="0">
                <a:solidFill>
                  <a:schemeClr val="tx1"/>
                </a:solidFill>
              </a:rPr>
              <a:t>Eng</a:t>
            </a:r>
            <a:endParaRPr lang="en-GB" sz="800" dirty="0">
              <a:solidFill>
                <a:schemeClr val="tx1"/>
              </a:solidFill>
            </a:endParaRPr>
          </a:p>
        </p:txBody>
      </p:sp>
      <p:sp>
        <p:nvSpPr>
          <p:cNvPr id="18" name="Rounded Rectangle 17"/>
          <p:cNvSpPr/>
          <p:nvPr/>
        </p:nvSpPr>
        <p:spPr>
          <a:xfrm>
            <a:off x="5672130" y="1432558"/>
            <a:ext cx="655320" cy="207433"/>
          </a:xfrm>
          <a:prstGeom prst="roundRect">
            <a:avLst/>
          </a:prstGeom>
          <a:no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rPr>
              <a:t>% </a:t>
            </a:r>
            <a:r>
              <a:rPr lang="en-GB" sz="800" dirty="0" err="1" smtClean="0">
                <a:solidFill>
                  <a:schemeClr val="tx1"/>
                </a:solidFill>
              </a:rPr>
              <a:t>Eng</a:t>
            </a:r>
            <a:endParaRPr lang="en-GB" sz="800" dirty="0">
              <a:solidFill>
                <a:schemeClr val="tx1"/>
              </a:solidFill>
            </a:endParaRPr>
          </a:p>
        </p:txBody>
      </p:sp>
      <p:sp>
        <p:nvSpPr>
          <p:cNvPr id="21" name="Rounded Rectangle 20"/>
          <p:cNvSpPr/>
          <p:nvPr/>
        </p:nvSpPr>
        <p:spPr>
          <a:xfrm>
            <a:off x="6817030" y="1443143"/>
            <a:ext cx="655320" cy="207433"/>
          </a:xfrm>
          <a:prstGeom prst="roundRect">
            <a:avLst/>
          </a:prstGeom>
          <a:no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rPr>
              <a:t>% </a:t>
            </a:r>
            <a:r>
              <a:rPr lang="en-GB" sz="800" dirty="0" err="1" smtClean="0">
                <a:solidFill>
                  <a:schemeClr val="tx1"/>
                </a:solidFill>
              </a:rPr>
              <a:t>Eng</a:t>
            </a:r>
            <a:endParaRPr lang="en-GB" sz="800" dirty="0">
              <a:solidFill>
                <a:schemeClr val="tx1"/>
              </a:solidFill>
            </a:endParaRPr>
          </a:p>
        </p:txBody>
      </p:sp>
      <p:sp>
        <p:nvSpPr>
          <p:cNvPr id="22" name="Rounded Rectangle 21"/>
          <p:cNvSpPr/>
          <p:nvPr/>
        </p:nvSpPr>
        <p:spPr>
          <a:xfrm>
            <a:off x="8018812" y="1446405"/>
            <a:ext cx="655320" cy="207433"/>
          </a:xfrm>
          <a:prstGeom prst="roundRect">
            <a:avLst/>
          </a:prstGeom>
          <a:no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rPr>
              <a:t>% </a:t>
            </a:r>
            <a:r>
              <a:rPr lang="en-GB" sz="800" dirty="0" err="1" smtClean="0">
                <a:solidFill>
                  <a:schemeClr val="tx1"/>
                </a:solidFill>
              </a:rPr>
              <a:t>Eng</a:t>
            </a:r>
            <a:endParaRPr lang="en-GB" sz="800" dirty="0">
              <a:solidFill>
                <a:schemeClr val="tx1"/>
              </a:solidFill>
            </a:endParaRPr>
          </a:p>
        </p:txBody>
      </p:sp>
      <p:grpSp>
        <p:nvGrpSpPr>
          <p:cNvPr id="23" name="Group 22"/>
          <p:cNvGrpSpPr/>
          <p:nvPr/>
        </p:nvGrpSpPr>
        <p:grpSpPr>
          <a:xfrm>
            <a:off x="3365870" y="1806843"/>
            <a:ext cx="551367" cy="1447342"/>
            <a:chOff x="3139436" y="1806843"/>
            <a:chExt cx="551367" cy="1447342"/>
          </a:xfrm>
        </p:grpSpPr>
        <p:sp>
          <p:nvSpPr>
            <p:cNvPr id="24" name="TextBox 23"/>
            <p:cNvSpPr txBox="1"/>
            <p:nvPr/>
          </p:nvSpPr>
          <p:spPr>
            <a:xfrm>
              <a:off x="3262170" y="1806843"/>
              <a:ext cx="428633" cy="253916"/>
            </a:xfrm>
            <a:prstGeom prst="rect">
              <a:avLst/>
            </a:prstGeom>
            <a:noFill/>
          </p:spPr>
          <p:txBody>
            <a:bodyPr wrap="square" rtlCol="0">
              <a:spAutoFit/>
            </a:bodyPr>
            <a:lstStyle/>
            <a:p>
              <a:r>
                <a:rPr lang="en-GB" sz="1050" b="1" dirty="0" smtClean="0">
                  <a:solidFill>
                    <a:schemeClr val="bg2">
                      <a:lumMod val="60000"/>
                      <a:lumOff val="40000"/>
                    </a:schemeClr>
                  </a:solidFill>
                </a:rPr>
                <a:t>41%</a:t>
              </a:r>
              <a:endParaRPr lang="en-GB" sz="1050" b="1" dirty="0">
                <a:solidFill>
                  <a:schemeClr val="bg2">
                    <a:lumMod val="60000"/>
                    <a:lumOff val="40000"/>
                  </a:schemeClr>
                </a:solidFill>
              </a:endParaRPr>
            </a:p>
          </p:txBody>
        </p:sp>
        <p:sp>
          <p:nvSpPr>
            <p:cNvPr id="25" name="TextBox 24"/>
            <p:cNvSpPr txBox="1"/>
            <p:nvPr/>
          </p:nvSpPr>
          <p:spPr>
            <a:xfrm>
              <a:off x="3239439" y="2867686"/>
              <a:ext cx="428633" cy="230832"/>
            </a:xfrm>
            <a:prstGeom prst="rect">
              <a:avLst/>
            </a:prstGeom>
            <a:noFill/>
          </p:spPr>
          <p:txBody>
            <a:bodyPr wrap="square" rtlCol="0">
              <a:spAutoFit/>
            </a:bodyPr>
            <a:lstStyle/>
            <a:p>
              <a:r>
                <a:rPr lang="en-GB" sz="900" dirty="0">
                  <a:solidFill>
                    <a:schemeClr val="accent6">
                      <a:lumMod val="75000"/>
                    </a:schemeClr>
                  </a:solidFill>
                </a:rPr>
                <a:t>6</a:t>
              </a:r>
              <a:r>
                <a:rPr lang="en-GB" sz="900" dirty="0" smtClean="0">
                  <a:solidFill>
                    <a:schemeClr val="accent6">
                      <a:lumMod val="75000"/>
                    </a:schemeClr>
                  </a:solidFill>
                </a:rPr>
                <a:t>%</a:t>
              </a:r>
              <a:endParaRPr lang="en-GB" sz="900" dirty="0">
                <a:solidFill>
                  <a:schemeClr val="accent6">
                    <a:lumMod val="75000"/>
                  </a:schemeClr>
                </a:solidFill>
              </a:endParaRPr>
            </a:p>
          </p:txBody>
        </p:sp>
        <p:sp>
          <p:nvSpPr>
            <p:cNvPr id="26" name="TextBox 14"/>
            <p:cNvSpPr txBox="1"/>
            <p:nvPr/>
          </p:nvSpPr>
          <p:spPr>
            <a:xfrm>
              <a:off x="3239439" y="3023353"/>
              <a:ext cx="42863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accent6">
                      <a:lumMod val="25000"/>
                    </a:schemeClr>
                  </a:solidFill>
                </a:rPr>
                <a:t>8</a:t>
              </a:r>
              <a:r>
                <a:rPr lang="en-GB" sz="900" dirty="0" smtClean="0">
                  <a:solidFill>
                    <a:schemeClr val="accent6">
                      <a:lumMod val="25000"/>
                    </a:schemeClr>
                  </a:solidFill>
                </a:rPr>
                <a:t>%</a:t>
              </a:r>
              <a:endParaRPr lang="en-GB" sz="900" dirty="0">
                <a:solidFill>
                  <a:schemeClr val="accent6">
                    <a:lumMod val="25000"/>
                  </a:schemeClr>
                </a:solidFill>
              </a:endParaRPr>
            </a:p>
          </p:txBody>
        </p:sp>
        <p:cxnSp>
          <p:nvCxnSpPr>
            <p:cNvPr id="27" name="Straight Arrow Connector 26"/>
            <p:cNvCxnSpPr/>
            <p:nvPr/>
          </p:nvCxnSpPr>
          <p:spPr>
            <a:xfrm>
              <a:off x="3162296" y="1933801"/>
              <a:ext cx="182872" cy="0"/>
            </a:xfrm>
            <a:prstGeom prst="straightConnector1">
              <a:avLst/>
            </a:prstGeom>
            <a:ln w="3175">
              <a:solidFill>
                <a:schemeClr val="bg2">
                  <a:lumMod val="60000"/>
                  <a:lumOff val="40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139436" y="2975978"/>
              <a:ext cx="182872" cy="0"/>
            </a:xfrm>
            <a:prstGeom prst="straightConnector1">
              <a:avLst/>
            </a:prstGeom>
            <a:ln w="3175">
              <a:solidFill>
                <a:schemeClr val="accent6">
                  <a:lumMod val="7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3148003" y="3133354"/>
              <a:ext cx="182872" cy="0"/>
            </a:xfrm>
            <a:prstGeom prst="straightConnector1">
              <a:avLst/>
            </a:prstGeom>
            <a:ln w="3175">
              <a:solidFill>
                <a:schemeClr val="accent1">
                  <a:lumMod val="75000"/>
                  <a:lumOff val="2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4571941" y="1685551"/>
            <a:ext cx="542929" cy="1540308"/>
            <a:chOff x="3139436" y="1800967"/>
            <a:chExt cx="542929" cy="1540308"/>
          </a:xfrm>
        </p:grpSpPr>
        <p:sp>
          <p:nvSpPr>
            <p:cNvPr id="38" name="TextBox 37"/>
            <p:cNvSpPr txBox="1"/>
            <p:nvPr/>
          </p:nvSpPr>
          <p:spPr>
            <a:xfrm>
              <a:off x="3253732" y="1800967"/>
              <a:ext cx="428633" cy="253916"/>
            </a:xfrm>
            <a:prstGeom prst="rect">
              <a:avLst/>
            </a:prstGeom>
            <a:noFill/>
          </p:spPr>
          <p:txBody>
            <a:bodyPr wrap="square" rtlCol="0">
              <a:spAutoFit/>
            </a:bodyPr>
            <a:lstStyle/>
            <a:p>
              <a:r>
                <a:rPr lang="en-GB" sz="1050" b="1" dirty="0" smtClean="0">
                  <a:solidFill>
                    <a:schemeClr val="bg2">
                      <a:lumMod val="60000"/>
                      <a:lumOff val="40000"/>
                    </a:schemeClr>
                  </a:solidFill>
                </a:rPr>
                <a:t>26%</a:t>
              </a:r>
              <a:endParaRPr lang="en-GB" sz="1050" b="1" dirty="0">
                <a:solidFill>
                  <a:schemeClr val="bg2">
                    <a:lumMod val="60000"/>
                    <a:lumOff val="40000"/>
                  </a:schemeClr>
                </a:solidFill>
              </a:endParaRPr>
            </a:p>
          </p:txBody>
        </p:sp>
        <p:sp>
          <p:nvSpPr>
            <p:cNvPr id="39" name="TextBox 38"/>
            <p:cNvSpPr txBox="1"/>
            <p:nvPr/>
          </p:nvSpPr>
          <p:spPr>
            <a:xfrm>
              <a:off x="3239439" y="2893813"/>
              <a:ext cx="428633" cy="230832"/>
            </a:xfrm>
            <a:prstGeom prst="rect">
              <a:avLst/>
            </a:prstGeom>
            <a:noFill/>
          </p:spPr>
          <p:txBody>
            <a:bodyPr wrap="square" rtlCol="0">
              <a:spAutoFit/>
            </a:bodyPr>
            <a:lstStyle/>
            <a:p>
              <a:r>
                <a:rPr lang="en-GB" sz="900" dirty="0" smtClean="0">
                  <a:solidFill>
                    <a:schemeClr val="accent6">
                      <a:lumMod val="75000"/>
                    </a:schemeClr>
                  </a:solidFill>
                </a:rPr>
                <a:t>6%</a:t>
              </a:r>
              <a:endParaRPr lang="en-GB" sz="900" dirty="0">
                <a:solidFill>
                  <a:schemeClr val="accent6">
                    <a:lumMod val="75000"/>
                  </a:schemeClr>
                </a:solidFill>
              </a:endParaRPr>
            </a:p>
          </p:txBody>
        </p:sp>
        <p:sp>
          <p:nvSpPr>
            <p:cNvPr id="40" name="TextBox 14"/>
            <p:cNvSpPr txBox="1"/>
            <p:nvPr/>
          </p:nvSpPr>
          <p:spPr>
            <a:xfrm>
              <a:off x="3239439" y="3110443"/>
              <a:ext cx="42863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smtClean="0">
                  <a:solidFill>
                    <a:schemeClr val="accent6">
                      <a:lumMod val="25000"/>
                    </a:schemeClr>
                  </a:solidFill>
                </a:rPr>
                <a:t>11%</a:t>
              </a:r>
              <a:endParaRPr lang="en-GB" sz="900" dirty="0">
                <a:solidFill>
                  <a:schemeClr val="accent6">
                    <a:lumMod val="25000"/>
                  </a:schemeClr>
                </a:solidFill>
              </a:endParaRPr>
            </a:p>
          </p:txBody>
        </p:sp>
        <p:cxnSp>
          <p:nvCxnSpPr>
            <p:cNvPr id="41" name="Straight Arrow Connector 40"/>
            <p:cNvCxnSpPr/>
            <p:nvPr/>
          </p:nvCxnSpPr>
          <p:spPr>
            <a:xfrm>
              <a:off x="3162296" y="1916383"/>
              <a:ext cx="182872" cy="0"/>
            </a:xfrm>
            <a:prstGeom prst="straightConnector1">
              <a:avLst/>
            </a:prstGeom>
            <a:ln w="3175">
              <a:solidFill>
                <a:schemeClr val="bg2">
                  <a:lumMod val="60000"/>
                  <a:lumOff val="40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3139436" y="3002105"/>
              <a:ext cx="182872" cy="0"/>
            </a:xfrm>
            <a:prstGeom prst="straightConnector1">
              <a:avLst/>
            </a:prstGeom>
            <a:ln w="3175">
              <a:solidFill>
                <a:schemeClr val="accent6">
                  <a:lumMod val="7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3148003" y="3220444"/>
              <a:ext cx="182872" cy="0"/>
            </a:xfrm>
            <a:prstGeom prst="straightConnector1">
              <a:avLst/>
            </a:prstGeom>
            <a:ln w="3175">
              <a:solidFill>
                <a:schemeClr val="accent1">
                  <a:lumMod val="75000"/>
                  <a:lumOff val="2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5766015" y="1830771"/>
            <a:ext cx="551367" cy="1429924"/>
            <a:chOff x="3139436" y="1832970"/>
            <a:chExt cx="551367" cy="1429924"/>
          </a:xfrm>
        </p:grpSpPr>
        <p:sp>
          <p:nvSpPr>
            <p:cNvPr id="45" name="TextBox 44"/>
            <p:cNvSpPr txBox="1"/>
            <p:nvPr/>
          </p:nvSpPr>
          <p:spPr>
            <a:xfrm>
              <a:off x="3262170" y="1832970"/>
              <a:ext cx="428633" cy="253916"/>
            </a:xfrm>
            <a:prstGeom prst="rect">
              <a:avLst/>
            </a:prstGeom>
            <a:noFill/>
          </p:spPr>
          <p:txBody>
            <a:bodyPr wrap="square" rtlCol="0">
              <a:spAutoFit/>
            </a:bodyPr>
            <a:lstStyle/>
            <a:p>
              <a:r>
                <a:rPr lang="en-GB" sz="1050" b="1" dirty="0" smtClean="0">
                  <a:solidFill>
                    <a:schemeClr val="bg2">
                      <a:lumMod val="60000"/>
                      <a:lumOff val="40000"/>
                    </a:schemeClr>
                  </a:solidFill>
                </a:rPr>
                <a:t>4</a:t>
              </a:r>
              <a:r>
                <a:rPr lang="en-GB" sz="1050" b="1" dirty="0">
                  <a:solidFill>
                    <a:schemeClr val="bg2">
                      <a:lumMod val="60000"/>
                      <a:lumOff val="40000"/>
                    </a:schemeClr>
                  </a:solidFill>
                </a:rPr>
                <a:t>8</a:t>
              </a:r>
              <a:r>
                <a:rPr lang="en-GB" sz="1050" b="1" dirty="0" smtClean="0">
                  <a:solidFill>
                    <a:schemeClr val="bg2">
                      <a:lumMod val="60000"/>
                      <a:lumOff val="40000"/>
                    </a:schemeClr>
                  </a:solidFill>
                </a:rPr>
                <a:t>%</a:t>
              </a:r>
              <a:endParaRPr lang="en-GB" sz="1050" b="1" dirty="0">
                <a:solidFill>
                  <a:schemeClr val="bg2">
                    <a:lumMod val="60000"/>
                    <a:lumOff val="40000"/>
                  </a:schemeClr>
                </a:solidFill>
              </a:endParaRPr>
            </a:p>
          </p:txBody>
        </p:sp>
        <p:sp>
          <p:nvSpPr>
            <p:cNvPr id="46" name="TextBox 45"/>
            <p:cNvSpPr txBox="1"/>
            <p:nvPr/>
          </p:nvSpPr>
          <p:spPr>
            <a:xfrm>
              <a:off x="3239439" y="2876395"/>
              <a:ext cx="428633" cy="230832"/>
            </a:xfrm>
            <a:prstGeom prst="rect">
              <a:avLst/>
            </a:prstGeom>
            <a:noFill/>
          </p:spPr>
          <p:txBody>
            <a:bodyPr wrap="square" rtlCol="0">
              <a:spAutoFit/>
            </a:bodyPr>
            <a:lstStyle/>
            <a:p>
              <a:r>
                <a:rPr lang="en-GB" sz="900" dirty="0">
                  <a:solidFill>
                    <a:schemeClr val="accent6">
                      <a:lumMod val="75000"/>
                    </a:schemeClr>
                  </a:solidFill>
                </a:rPr>
                <a:t>7</a:t>
              </a:r>
              <a:r>
                <a:rPr lang="en-GB" sz="900" dirty="0" smtClean="0">
                  <a:solidFill>
                    <a:schemeClr val="accent6">
                      <a:lumMod val="75000"/>
                    </a:schemeClr>
                  </a:solidFill>
                </a:rPr>
                <a:t>%</a:t>
              </a:r>
              <a:endParaRPr lang="en-GB" sz="900" dirty="0">
                <a:solidFill>
                  <a:schemeClr val="accent6">
                    <a:lumMod val="75000"/>
                  </a:schemeClr>
                </a:solidFill>
              </a:endParaRPr>
            </a:p>
          </p:txBody>
        </p:sp>
        <p:sp>
          <p:nvSpPr>
            <p:cNvPr id="47" name="TextBox 14"/>
            <p:cNvSpPr txBox="1"/>
            <p:nvPr/>
          </p:nvSpPr>
          <p:spPr>
            <a:xfrm>
              <a:off x="3239439" y="3032062"/>
              <a:ext cx="42863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accent6">
                      <a:lumMod val="25000"/>
                    </a:schemeClr>
                  </a:solidFill>
                </a:rPr>
                <a:t>7</a:t>
              </a:r>
              <a:r>
                <a:rPr lang="en-GB" sz="900" dirty="0" smtClean="0">
                  <a:solidFill>
                    <a:schemeClr val="accent6">
                      <a:lumMod val="25000"/>
                    </a:schemeClr>
                  </a:solidFill>
                </a:rPr>
                <a:t>%</a:t>
              </a:r>
              <a:endParaRPr lang="en-GB" sz="900" dirty="0">
                <a:solidFill>
                  <a:schemeClr val="accent6">
                    <a:lumMod val="25000"/>
                  </a:schemeClr>
                </a:solidFill>
              </a:endParaRPr>
            </a:p>
          </p:txBody>
        </p:sp>
        <p:cxnSp>
          <p:nvCxnSpPr>
            <p:cNvPr id="48" name="Straight Arrow Connector 47"/>
            <p:cNvCxnSpPr/>
            <p:nvPr/>
          </p:nvCxnSpPr>
          <p:spPr>
            <a:xfrm>
              <a:off x="3162296" y="1959928"/>
              <a:ext cx="182872" cy="0"/>
            </a:xfrm>
            <a:prstGeom prst="straightConnector1">
              <a:avLst/>
            </a:prstGeom>
            <a:ln w="3175">
              <a:solidFill>
                <a:schemeClr val="bg2">
                  <a:lumMod val="60000"/>
                  <a:lumOff val="40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3139436" y="2984687"/>
              <a:ext cx="182872" cy="0"/>
            </a:xfrm>
            <a:prstGeom prst="straightConnector1">
              <a:avLst/>
            </a:prstGeom>
            <a:ln w="3175">
              <a:solidFill>
                <a:schemeClr val="accent6">
                  <a:lumMod val="7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3148003" y="3142063"/>
              <a:ext cx="182872" cy="0"/>
            </a:xfrm>
            <a:prstGeom prst="straightConnector1">
              <a:avLst/>
            </a:prstGeom>
            <a:ln w="3175">
              <a:solidFill>
                <a:schemeClr val="accent1">
                  <a:lumMod val="75000"/>
                  <a:lumOff val="2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grpSp>
      <p:grpSp>
        <p:nvGrpSpPr>
          <p:cNvPr id="51" name="Group 50"/>
          <p:cNvGrpSpPr/>
          <p:nvPr/>
        </p:nvGrpSpPr>
        <p:grpSpPr>
          <a:xfrm>
            <a:off x="6954459" y="1778517"/>
            <a:ext cx="551367" cy="1517014"/>
            <a:chOff x="3139436" y="1763298"/>
            <a:chExt cx="551367" cy="1517014"/>
          </a:xfrm>
        </p:grpSpPr>
        <p:sp>
          <p:nvSpPr>
            <p:cNvPr id="52" name="TextBox 51"/>
            <p:cNvSpPr txBox="1"/>
            <p:nvPr/>
          </p:nvSpPr>
          <p:spPr>
            <a:xfrm>
              <a:off x="3262170" y="1763298"/>
              <a:ext cx="428633" cy="253916"/>
            </a:xfrm>
            <a:prstGeom prst="rect">
              <a:avLst/>
            </a:prstGeom>
            <a:noFill/>
          </p:spPr>
          <p:txBody>
            <a:bodyPr wrap="square" rtlCol="0">
              <a:spAutoFit/>
            </a:bodyPr>
            <a:lstStyle/>
            <a:p>
              <a:r>
                <a:rPr lang="en-GB" sz="1050" b="1" dirty="0" smtClean="0">
                  <a:solidFill>
                    <a:schemeClr val="bg2">
                      <a:lumMod val="60000"/>
                      <a:lumOff val="40000"/>
                    </a:schemeClr>
                  </a:solidFill>
                </a:rPr>
                <a:t>43%</a:t>
              </a:r>
              <a:endParaRPr lang="en-GB" sz="1050" b="1" dirty="0">
                <a:solidFill>
                  <a:schemeClr val="bg2">
                    <a:lumMod val="60000"/>
                    <a:lumOff val="40000"/>
                  </a:schemeClr>
                </a:solidFill>
              </a:endParaRPr>
            </a:p>
          </p:txBody>
        </p:sp>
        <p:sp>
          <p:nvSpPr>
            <p:cNvPr id="53" name="TextBox 52"/>
            <p:cNvSpPr txBox="1"/>
            <p:nvPr/>
          </p:nvSpPr>
          <p:spPr>
            <a:xfrm>
              <a:off x="3239439" y="2919940"/>
              <a:ext cx="428633" cy="230832"/>
            </a:xfrm>
            <a:prstGeom prst="rect">
              <a:avLst/>
            </a:prstGeom>
            <a:noFill/>
          </p:spPr>
          <p:txBody>
            <a:bodyPr wrap="square" rtlCol="0">
              <a:spAutoFit/>
            </a:bodyPr>
            <a:lstStyle/>
            <a:p>
              <a:r>
                <a:rPr lang="en-GB" sz="900" dirty="0">
                  <a:solidFill>
                    <a:schemeClr val="accent6">
                      <a:lumMod val="75000"/>
                    </a:schemeClr>
                  </a:solidFill>
                </a:rPr>
                <a:t>6</a:t>
              </a:r>
              <a:r>
                <a:rPr lang="en-GB" sz="900" dirty="0" smtClean="0">
                  <a:solidFill>
                    <a:schemeClr val="accent6">
                      <a:lumMod val="75000"/>
                    </a:schemeClr>
                  </a:solidFill>
                </a:rPr>
                <a:t>%</a:t>
              </a:r>
              <a:endParaRPr lang="en-GB" sz="900" dirty="0">
                <a:solidFill>
                  <a:schemeClr val="accent6">
                    <a:lumMod val="75000"/>
                  </a:schemeClr>
                </a:solidFill>
              </a:endParaRPr>
            </a:p>
          </p:txBody>
        </p:sp>
        <p:sp>
          <p:nvSpPr>
            <p:cNvPr id="54" name="TextBox 14"/>
            <p:cNvSpPr txBox="1"/>
            <p:nvPr/>
          </p:nvSpPr>
          <p:spPr>
            <a:xfrm>
              <a:off x="3239439" y="3049480"/>
              <a:ext cx="42863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smtClean="0">
                  <a:solidFill>
                    <a:schemeClr val="accent6">
                      <a:lumMod val="25000"/>
                    </a:schemeClr>
                  </a:solidFill>
                </a:rPr>
                <a:t>6%</a:t>
              </a:r>
              <a:endParaRPr lang="en-GB" sz="900" dirty="0">
                <a:solidFill>
                  <a:schemeClr val="accent6">
                    <a:lumMod val="25000"/>
                  </a:schemeClr>
                </a:solidFill>
              </a:endParaRPr>
            </a:p>
          </p:txBody>
        </p:sp>
        <p:cxnSp>
          <p:nvCxnSpPr>
            <p:cNvPr id="55" name="Straight Arrow Connector 54"/>
            <p:cNvCxnSpPr/>
            <p:nvPr/>
          </p:nvCxnSpPr>
          <p:spPr>
            <a:xfrm>
              <a:off x="3162296" y="1890256"/>
              <a:ext cx="182872" cy="0"/>
            </a:xfrm>
            <a:prstGeom prst="straightConnector1">
              <a:avLst/>
            </a:prstGeom>
            <a:ln w="3175">
              <a:solidFill>
                <a:schemeClr val="bg2">
                  <a:lumMod val="60000"/>
                  <a:lumOff val="40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3139436" y="3028232"/>
              <a:ext cx="182872" cy="0"/>
            </a:xfrm>
            <a:prstGeom prst="straightConnector1">
              <a:avLst/>
            </a:prstGeom>
            <a:ln w="3175">
              <a:solidFill>
                <a:schemeClr val="accent6">
                  <a:lumMod val="7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3148003" y="3159481"/>
              <a:ext cx="182872" cy="0"/>
            </a:xfrm>
            <a:prstGeom prst="straightConnector1">
              <a:avLst/>
            </a:prstGeom>
            <a:ln w="3175">
              <a:solidFill>
                <a:schemeClr val="accent1">
                  <a:lumMod val="75000"/>
                  <a:lumOff val="2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grpSp>
      <p:grpSp>
        <p:nvGrpSpPr>
          <p:cNvPr id="58" name="Group 57"/>
          <p:cNvGrpSpPr/>
          <p:nvPr/>
        </p:nvGrpSpPr>
        <p:grpSpPr>
          <a:xfrm>
            <a:off x="8176246" y="1830771"/>
            <a:ext cx="551367" cy="1464760"/>
            <a:chOff x="3139436" y="1763298"/>
            <a:chExt cx="551367" cy="1464760"/>
          </a:xfrm>
        </p:grpSpPr>
        <p:sp>
          <p:nvSpPr>
            <p:cNvPr id="59" name="TextBox 58"/>
            <p:cNvSpPr txBox="1"/>
            <p:nvPr/>
          </p:nvSpPr>
          <p:spPr>
            <a:xfrm>
              <a:off x="3262170" y="1763298"/>
              <a:ext cx="428633" cy="253916"/>
            </a:xfrm>
            <a:prstGeom prst="rect">
              <a:avLst/>
            </a:prstGeom>
            <a:noFill/>
          </p:spPr>
          <p:txBody>
            <a:bodyPr wrap="square" rtlCol="0">
              <a:spAutoFit/>
            </a:bodyPr>
            <a:lstStyle/>
            <a:p>
              <a:r>
                <a:rPr lang="en-GB" sz="1050" b="1" dirty="0" smtClean="0">
                  <a:solidFill>
                    <a:schemeClr val="bg2">
                      <a:lumMod val="60000"/>
                      <a:lumOff val="40000"/>
                    </a:schemeClr>
                  </a:solidFill>
                </a:rPr>
                <a:t>46%</a:t>
              </a:r>
              <a:endParaRPr lang="en-GB" sz="1050" b="1" dirty="0">
                <a:solidFill>
                  <a:schemeClr val="bg2">
                    <a:lumMod val="60000"/>
                    <a:lumOff val="40000"/>
                  </a:schemeClr>
                </a:solidFill>
              </a:endParaRPr>
            </a:p>
          </p:txBody>
        </p:sp>
        <p:sp>
          <p:nvSpPr>
            <p:cNvPr id="60" name="TextBox 59"/>
            <p:cNvSpPr txBox="1"/>
            <p:nvPr/>
          </p:nvSpPr>
          <p:spPr>
            <a:xfrm>
              <a:off x="3239439" y="2885104"/>
              <a:ext cx="428633" cy="230832"/>
            </a:xfrm>
            <a:prstGeom prst="rect">
              <a:avLst/>
            </a:prstGeom>
            <a:noFill/>
          </p:spPr>
          <p:txBody>
            <a:bodyPr wrap="square" rtlCol="0">
              <a:spAutoFit/>
            </a:bodyPr>
            <a:lstStyle/>
            <a:p>
              <a:r>
                <a:rPr lang="en-GB" sz="900" dirty="0" smtClean="0">
                  <a:solidFill>
                    <a:schemeClr val="accent6">
                      <a:lumMod val="75000"/>
                    </a:schemeClr>
                  </a:solidFill>
                </a:rPr>
                <a:t>4%</a:t>
              </a:r>
              <a:endParaRPr lang="en-GB" sz="900" dirty="0">
                <a:solidFill>
                  <a:schemeClr val="accent6">
                    <a:lumMod val="75000"/>
                  </a:schemeClr>
                </a:solidFill>
              </a:endParaRPr>
            </a:p>
          </p:txBody>
        </p:sp>
        <p:sp>
          <p:nvSpPr>
            <p:cNvPr id="61" name="TextBox 14"/>
            <p:cNvSpPr txBox="1"/>
            <p:nvPr/>
          </p:nvSpPr>
          <p:spPr>
            <a:xfrm>
              <a:off x="3239439" y="2997226"/>
              <a:ext cx="42863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smtClean="0">
                  <a:solidFill>
                    <a:schemeClr val="accent6">
                      <a:lumMod val="25000"/>
                    </a:schemeClr>
                  </a:solidFill>
                </a:rPr>
                <a:t>5%</a:t>
              </a:r>
              <a:endParaRPr lang="en-GB" sz="900" dirty="0">
                <a:solidFill>
                  <a:schemeClr val="accent6">
                    <a:lumMod val="25000"/>
                  </a:schemeClr>
                </a:solidFill>
              </a:endParaRPr>
            </a:p>
          </p:txBody>
        </p:sp>
        <p:cxnSp>
          <p:nvCxnSpPr>
            <p:cNvPr id="62" name="Straight Arrow Connector 61"/>
            <p:cNvCxnSpPr/>
            <p:nvPr/>
          </p:nvCxnSpPr>
          <p:spPr>
            <a:xfrm>
              <a:off x="3162296" y="1890256"/>
              <a:ext cx="182872" cy="0"/>
            </a:xfrm>
            <a:prstGeom prst="straightConnector1">
              <a:avLst/>
            </a:prstGeom>
            <a:ln w="3175">
              <a:solidFill>
                <a:schemeClr val="bg2">
                  <a:lumMod val="60000"/>
                  <a:lumOff val="40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3139436" y="3002105"/>
              <a:ext cx="182872" cy="0"/>
            </a:xfrm>
            <a:prstGeom prst="straightConnector1">
              <a:avLst/>
            </a:prstGeom>
            <a:ln w="3175">
              <a:solidFill>
                <a:schemeClr val="accent6">
                  <a:lumMod val="7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3148003" y="3115936"/>
              <a:ext cx="182872" cy="0"/>
            </a:xfrm>
            <a:prstGeom prst="straightConnector1">
              <a:avLst/>
            </a:prstGeom>
            <a:ln w="3175">
              <a:solidFill>
                <a:schemeClr val="accent1">
                  <a:lumMod val="75000"/>
                  <a:lumOff val="2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grpSp>
      <p:sp>
        <p:nvSpPr>
          <p:cNvPr id="65" name="Rectangle 64"/>
          <p:cNvSpPr/>
          <p:nvPr/>
        </p:nvSpPr>
        <p:spPr>
          <a:xfrm>
            <a:off x="748937" y="3744726"/>
            <a:ext cx="1920233" cy="134390"/>
          </a:xfrm>
          <a:prstGeom prst="rect">
            <a:avLst/>
          </a:prstGeom>
          <a:noFill/>
          <a:ln>
            <a:solidFill>
              <a:schemeClr val="tx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GB" sz="1000" b="1" dirty="0" smtClean="0">
                <a:solidFill>
                  <a:srgbClr val="120742"/>
                </a:solidFill>
              </a:rPr>
              <a:t>% Multi-Destination (UK) </a:t>
            </a:r>
            <a:endParaRPr lang="en-GB" sz="1000" b="1" dirty="0">
              <a:solidFill>
                <a:srgbClr val="120742"/>
              </a:solidFill>
            </a:endParaRPr>
          </a:p>
        </p:txBody>
      </p:sp>
      <p:sp>
        <p:nvSpPr>
          <p:cNvPr id="66" name="TextBox 65"/>
          <p:cNvSpPr txBox="1"/>
          <p:nvPr/>
        </p:nvSpPr>
        <p:spPr>
          <a:xfrm>
            <a:off x="2947027" y="3694449"/>
            <a:ext cx="510540" cy="246221"/>
          </a:xfrm>
          <a:prstGeom prst="rect">
            <a:avLst/>
          </a:prstGeom>
          <a:noFill/>
        </p:spPr>
        <p:txBody>
          <a:bodyPr wrap="square" rtlCol="0">
            <a:spAutoFit/>
          </a:bodyPr>
          <a:lstStyle/>
          <a:p>
            <a:r>
              <a:rPr lang="en-GB" sz="1000" b="1" dirty="0" smtClean="0">
                <a:solidFill>
                  <a:srgbClr val="120742"/>
                </a:solidFill>
              </a:rPr>
              <a:t>19%</a:t>
            </a:r>
            <a:endParaRPr lang="en-GB" sz="1000" b="1" dirty="0">
              <a:solidFill>
                <a:srgbClr val="120742"/>
              </a:solidFill>
            </a:endParaRPr>
          </a:p>
        </p:txBody>
      </p:sp>
      <p:sp>
        <p:nvSpPr>
          <p:cNvPr id="67" name="TextBox 66"/>
          <p:cNvSpPr txBox="1"/>
          <p:nvPr/>
        </p:nvSpPr>
        <p:spPr>
          <a:xfrm>
            <a:off x="4156977" y="3694449"/>
            <a:ext cx="510540" cy="246221"/>
          </a:xfrm>
          <a:prstGeom prst="rect">
            <a:avLst/>
          </a:prstGeom>
          <a:noFill/>
        </p:spPr>
        <p:txBody>
          <a:bodyPr wrap="square" rtlCol="0">
            <a:spAutoFit/>
          </a:bodyPr>
          <a:lstStyle/>
          <a:p>
            <a:r>
              <a:rPr lang="en-GB" sz="1000" b="1" dirty="0" smtClean="0">
                <a:solidFill>
                  <a:srgbClr val="120742"/>
                </a:solidFill>
              </a:rPr>
              <a:t>26%</a:t>
            </a:r>
            <a:endParaRPr lang="en-GB" sz="1000" b="1" dirty="0">
              <a:solidFill>
                <a:srgbClr val="120742"/>
              </a:solidFill>
            </a:endParaRPr>
          </a:p>
        </p:txBody>
      </p:sp>
      <p:sp>
        <p:nvSpPr>
          <p:cNvPr id="68" name="TextBox 67"/>
          <p:cNvSpPr txBox="1"/>
          <p:nvPr/>
        </p:nvSpPr>
        <p:spPr>
          <a:xfrm>
            <a:off x="5377807" y="3694449"/>
            <a:ext cx="510540" cy="246221"/>
          </a:xfrm>
          <a:prstGeom prst="rect">
            <a:avLst/>
          </a:prstGeom>
          <a:noFill/>
        </p:spPr>
        <p:txBody>
          <a:bodyPr wrap="square" rtlCol="0">
            <a:spAutoFit/>
          </a:bodyPr>
          <a:lstStyle/>
          <a:p>
            <a:r>
              <a:rPr lang="en-GB" sz="1000" b="1" dirty="0" smtClean="0">
                <a:solidFill>
                  <a:srgbClr val="120742"/>
                </a:solidFill>
              </a:rPr>
              <a:t>19%</a:t>
            </a:r>
            <a:endParaRPr lang="en-GB" sz="1000" b="1" dirty="0">
              <a:solidFill>
                <a:srgbClr val="120742"/>
              </a:solidFill>
            </a:endParaRPr>
          </a:p>
        </p:txBody>
      </p:sp>
      <p:sp>
        <p:nvSpPr>
          <p:cNvPr id="69" name="TextBox 68"/>
          <p:cNvSpPr txBox="1"/>
          <p:nvPr/>
        </p:nvSpPr>
        <p:spPr>
          <a:xfrm>
            <a:off x="6665587" y="3694449"/>
            <a:ext cx="510540" cy="246221"/>
          </a:xfrm>
          <a:prstGeom prst="rect">
            <a:avLst/>
          </a:prstGeom>
          <a:noFill/>
        </p:spPr>
        <p:txBody>
          <a:bodyPr wrap="square" rtlCol="0">
            <a:spAutoFit/>
          </a:bodyPr>
          <a:lstStyle/>
          <a:p>
            <a:r>
              <a:rPr lang="en-GB" sz="1000" b="1" dirty="0" smtClean="0">
                <a:solidFill>
                  <a:srgbClr val="120742"/>
                </a:solidFill>
              </a:rPr>
              <a:t>15%</a:t>
            </a:r>
            <a:endParaRPr lang="en-GB" sz="1000" b="1" dirty="0">
              <a:solidFill>
                <a:srgbClr val="120742"/>
              </a:solidFill>
            </a:endParaRPr>
          </a:p>
        </p:txBody>
      </p:sp>
      <p:sp>
        <p:nvSpPr>
          <p:cNvPr id="70" name="TextBox 69"/>
          <p:cNvSpPr txBox="1"/>
          <p:nvPr/>
        </p:nvSpPr>
        <p:spPr>
          <a:xfrm>
            <a:off x="7884787" y="3694449"/>
            <a:ext cx="510540" cy="246221"/>
          </a:xfrm>
          <a:prstGeom prst="rect">
            <a:avLst/>
          </a:prstGeom>
          <a:noFill/>
        </p:spPr>
        <p:txBody>
          <a:bodyPr wrap="square" rtlCol="0">
            <a:spAutoFit/>
          </a:bodyPr>
          <a:lstStyle/>
          <a:p>
            <a:r>
              <a:rPr lang="en-GB" sz="1000" b="1" dirty="0" smtClean="0">
                <a:solidFill>
                  <a:srgbClr val="120742"/>
                </a:solidFill>
              </a:rPr>
              <a:t>11%</a:t>
            </a:r>
            <a:endParaRPr lang="en-GB" sz="1000" b="1" dirty="0">
              <a:solidFill>
                <a:srgbClr val="120742"/>
              </a:solidFill>
            </a:endParaRPr>
          </a:p>
        </p:txBody>
      </p:sp>
      <p:cxnSp>
        <p:nvCxnSpPr>
          <p:cNvPr id="71" name="Straight Connector 70"/>
          <p:cNvCxnSpPr/>
          <p:nvPr/>
        </p:nvCxnSpPr>
        <p:spPr>
          <a:xfrm>
            <a:off x="3885925" y="1515292"/>
            <a:ext cx="0" cy="188976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
        <p:nvSpPr>
          <p:cNvPr id="72" name="Text Placeholder 5"/>
          <p:cNvSpPr txBox="1">
            <a:spLocks/>
          </p:cNvSpPr>
          <p:nvPr/>
        </p:nvSpPr>
        <p:spPr>
          <a:xfrm>
            <a:off x="382305" y="4126410"/>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solidFill>
                  <a:srgbClr val="120742"/>
                </a:solidFill>
              </a:rPr>
              <a:t>Again, whereas 19% of nights spent in the UK are accounted for by multi-destination trips of </a:t>
            </a:r>
            <a:r>
              <a:rPr lang="en-GB" sz="1300" b="1" dirty="0" smtClean="0">
                <a:solidFill>
                  <a:srgbClr val="120742"/>
                </a:solidFill>
              </a:rPr>
              <a:t>UK</a:t>
            </a:r>
            <a:r>
              <a:rPr lang="en-GB" sz="1300" dirty="0" smtClean="0">
                <a:solidFill>
                  <a:srgbClr val="120742"/>
                </a:solidFill>
              </a:rPr>
              <a:t> destinations, only 14% of nights are accounted for by multi-destination trips of </a:t>
            </a:r>
            <a:r>
              <a:rPr lang="en-GB" sz="1300" b="1" dirty="0" smtClean="0">
                <a:solidFill>
                  <a:srgbClr val="120742"/>
                </a:solidFill>
              </a:rPr>
              <a:t>England</a:t>
            </a:r>
            <a:r>
              <a:rPr lang="en-GB" sz="1300" dirty="0" smtClean="0">
                <a:solidFill>
                  <a:srgbClr val="120742"/>
                </a:solidFill>
              </a:rPr>
              <a:t> destinations.</a:t>
            </a:r>
            <a:endParaRPr lang="en-GB" sz="1300" dirty="0">
              <a:solidFill>
                <a:srgbClr val="120742"/>
              </a:solidFill>
            </a:endParaRPr>
          </a:p>
          <a:p>
            <a:pPr marL="0" indent="0" algn="just">
              <a:buNone/>
            </a:pPr>
            <a:r>
              <a:rPr lang="en-GB" sz="1300" dirty="0" smtClean="0">
                <a:solidFill>
                  <a:srgbClr val="120742"/>
                </a:solidFill>
              </a:rPr>
              <a:t>The difference between UK and England multi-destination trips in terms of nights is again particularly apparent within the holiday market.  Only 17% of these nights on these trips are multi-destination trips of England destinations compared with 26% of nights accounted for by multi-destination trips of UK destinations.</a:t>
            </a:r>
          </a:p>
        </p:txBody>
      </p:sp>
    </p:spTree>
    <p:extLst>
      <p:ext uri="{BB962C8B-B14F-4D97-AF65-F5344CB8AC3E}">
        <p14:creationId xmlns:p14="http://schemas.microsoft.com/office/powerpoint/2010/main" val="1685369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473" y="874183"/>
            <a:ext cx="8149762" cy="558801"/>
          </a:xfrm>
        </p:spPr>
        <p:txBody>
          <a:bodyPr/>
          <a:lstStyle/>
          <a:p>
            <a:r>
              <a:rPr lang="en-GB" sz="2200" dirty="0" smtClean="0"/>
              <a:t>Multi-destination share of UK SPEND - by trip purpose</a:t>
            </a:r>
            <a:endParaRPr lang="en-GB" sz="2200" dirty="0"/>
          </a:p>
        </p:txBody>
      </p:sp>
      <p:graphicFrame>
        <p:nvGraphicFramePr>
          <p:cNvPr id="7" name="Chart Placeholder 6"/>
          <p:cNvGraphicFramePr>
            <a:graphicFrameLocks noGrp="1"/>
          </p:cNvGraphicFramePr>
          <p:nvPr>
            <p:ph type="chart" sz="quarter" idx="10"/>
            <p:extLst>
              <p:ext uri="{D42A27DB-BD31-4B8C-83A1-F6EECF244321}">
                <p14:modId xmlns:p14="http://schemas.microsoft.com/office/powerpoint/2010/main" val="3183214918"/>
              </p:ext>
            </p:extLst>
          </p:nvPr>
        </p:nvGraphicFramePr>
        <p:xfrm>
          <a:off x="378821" y="1432984"/>
          <a:ext cx="8348792" cy="2489198"/>
        </p:xfrm>
        <a:graphic>
          <a:graphicData uri="http://schemas.openxmlformats.org/drawingml/2006/chart">
            <c:chart xmlns:c="http://schemas.openxmlformats.org/drawingml/2006/chart" xmlns:r="http://schemas.openxmlformats.org/officeDocument/2006/relationships" r:id="rId2"/>
          </a:graphicData>
        </a:graphic>
      </p:graphicFrame>
      <p:sp>
        <p:nvSpPr>
          <p:cNvPr id="6" name="Picture Placeholder 5"/>
          <p:cNvSpPr>
            <a:spLocks noGrp="1"/>
          </p:cNvSpPr>
          <p:nvPr>
            <p:ph type="pic" sz="quarter" idx="14"/>
          </p:nvPr>
        </p:nvSpPr>
        <p:spPr/>
      </p:sp>
      <p:sp>
        <p:nvSpPr>
          <p:cNvPr id="3" name="Rectangle 2"/>
          <p:cNvSpPr/>
          <p:nvPr/>
        </p:nvSpPr>
        <p:spPr>
          <a:xfrm>
            <a:off x="1393371" y="3498504"/>
            <a:ext cx="1271452" cy="246222"/>
          </a:xfrm>
          <a:prstGeom prst="rect">
            <a:avLst/>
          </a:prstGeom>
          <a:noFill/>
          <a:ln>
            <a:solidFill>
              <a:schemeClr val="tx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smtClean="0">
                <a:solidFill>
                  <a:schemeClr val="tx1"/>
                </a:solidFill>
              </a:rPr>
              <a:t>% Multi-Destination </a:t>
            </a:r>
            <a:endParaRPr lang="en-GB" sz="1000" b="1" dirty="0">
              <a:solidFill>
                <a:schemeClr val="tx1"/>
              </a:solidFill>
            </a:endParaRPr>
          </a:p>
        </p:txBody>
      </p:sp>
      <p:sp>
        <p:nvSpPr>
          <p:cNvPr id="9" name="TextBox 8"/>
          <p:cNvSpPr txBox="1"/>
          <p:nvPr/>
        </p:nvSpPr>
        <p:spPr>
          <a:xfrm>
            <a:off x="2942680" y="3498504"/>
            <a:ext cx="510540" cy="246221"/>
          </a:xfrm>
          <a:prstGeom prst="rect">
            <a:avLst/>
          </a:prstGeom>
          <a:noFill/>
        </p:spPr>
        <p:txBody>
          <a:bodyPr wrap="square" rtlCol="0">
            <a:spAutoFit/>
          </a:bodyPr>
          <a:lstStyle/>
          <a:p>
            <a:r>
              <a:rPr lang="en-GB" sz="1000" b="1" dirty="0" smtClean="0"/>
              <a:t>18%</a:t>
            </a:r>
            <a:endParaRPr lang="en-GB" sz="1000" b="1" dirty="0"/>
          </a:p>
        </p:txBody>
      </p:sp>
      <p:sp>
        <p:nvSpPr>
          <p:cNvPr id="10" name="TextBox 9"/>
          <p:cNvSpPr txBox="1"/>
          <p:nvPr/>
        </p:nvSpPr>
        <p:spPr>
          <a:xfrm>
            <a:off x="4152630" y="3498504"/>
            <a:ext cx="510540" cy="246221"/>
          </a:xfrm>
          <a:prstGeom prst="rect">
            <a:avLst/>
          </a:prstGeom>
          <a:noFill/>
        </p:spPr>
        <p:txBody>
          <a:bodyPr wrap="square" rtlCol="0">
            <a:spAutoFit/>
          </a:bodyPr>
          <a:lstStyle/>
          <a:p>
            <a:r>
              <a:rPr lang="en-GB" sz="1000" b="1" dirty="0" smtClean="0"/>
              <a:t>22%</a:t>
            </a:r>
            <a:endParaRPr lang="en-GB" sz="1000" b="1" dirty="0"/>
          </a:p>
        </p:txBody>
      </p:sp>
      <p:sp>
        <p:nvSpPr>
          <p:cNvPr id="11" name="TextBox 10"/>
          <p:cNvSpPr txBox="1"/>
          <p:nvPr/>
        </p:nvSpPr>
        <p:spPr>
          <a:xfrm>
            <a:off x="5373460" y="3498504"/>
            <a:ext cx="510540" cy="246221"/>
          </a:xfrm>
          <a:prstGeom prst="rect">
            <a:avLst/>
          </a:prstGeom>
          <a:noFill/>
        </p:spPr>
        <p:txBody>
          <a:bodyPr wrap="square" rtlCol="0">
            <a:spAutoFit/>
          </a:bodyPr>
          <a:lstStyle/>
          <a:p>
            <a:r>
              <a:rPr lang="en-GB" sz="1000" b="1" dirty="0" smtClean="0"/>
              <a:t>22%</a:t>
            </a:r>
            <a:endParaRPr lang="en-GB" sz="1000" b="1" dirty="0"/>
          </a:p>
        </p:txBody>
      </p:sp>
      <p:sp>
        <p:nvSpPr>
          <p:cNvPr id="12" name="TextBox 11"/>
          <p:cNvSpPr txBox="1"/>
          <p:nvPr/>
        </p:nvSpPr>
        <p:spPr>
          <a:xfrm>
            <a:off x="6661240" y="3498504"/>
            <a:ext cx="510540" cy="246221"/>
          </a:xfrm>
          <a:prstGeom prst="rect">
            <a:avLst/>
          </a:prstGeom>
          <a:noFill/>
        </p:spPr>
        <p:txBody>
          <a:bodyPr wrap="square" rtlCol="0">
            <a:spAutoFit/>
          </a:bodyPr>
          <a:lstStyle/>
          <a:p>
            <a:r>
              <a:rPr lang="en-GB" sz="1000" b="1" dirty="0" smtClean="0"/>
              <a:t>12%</a:t>
            </a:r>
            <a:endParaRPr lang="en-GB" sz="1000" b="1" dirty="0"/>
          </a:p>
        </p:txBody>
      </p:sp>
      <p:sp>
        <p:nvSpPr>
          <p:cNvPr id="13" name="TextBox 12"/>
          <p:cNvSpPr txBox="1"/>
          <p:nvPr/>
        </p:nvSpPr>
        <p:spPr>
          <a:xfrm>
            <a:off x="7880440" y="3498504"/>
            <a:ext cx="510540" cy="246221"/>
          </a:xfrm>
          <a:prstGeom prst="rect">
            <a:avLst/>
          </a:prstGeom>
          <a:noFill/>
        </p:spPr>
        <p:txBody>
          <a:bodyPr wrap="square" rtlCol="0">
            <a:spAutoFit/>
          </a:bodyPr>
          <a:lstStyle/>
          <a:p>
            <a:r>
              <a:rPr lang="en-GB" sz="1000" b="1" dirty="0" smtClean="0"/>
              <a:t>12%</a:t>
            </a:r>
            <a:endParaRPr lang="en-GB" sz="1000" b="1" dirty="0"/>
          </a:p>
        </p:txBody>
      </p:sp>
      <p:sp>
        <p:nvSpPr>
          <p:cNvPr id="14" name="Text Placeholder 5"/>
          <p:cNvSpPr txBox="1">
            <a:spLocks/>
          </p:cNvSpPr>
          <p:nvPr/>
        </p:nvSpPr>
        <p:spPr>
          <a:xfrm>
            <a:off x="308703" y="1270000"/>
            <a:ext cx="145630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800" dirty="0" smtClean="0"/>
              <a:t>Source:  IPS 2013, 2014, 2015</a:t>
            </a:r>
            <a:endParaRPr lang="en-GB" sz="800" dirty="0"/>
          </a:p>
        </p:txBody>
      </p:sp>
      <p:sp>
        <p:nvSpPr>
          <p:cNvPr id="16" name="Text Placeholder 6"/>
          <p:cNvSpPr txBox="1">
            <a:spLocks/>
          </p:cNvSpPr>
          <p:nvPr/>
        </p:nvSpPr>
        <p:spPr>
          <a:xfrm>
            <a:off x="544854" y="6426642"/>
            <a:ext cx="2440301" cy="274638"/>
          </a:xfrm>
          <a:prstGeom prst="rect">
            <a:avLst/>
          </a:prstGeom>
        </p:spPr>
        <p:txBody>
          <a:bodyPr/>
          <a:lstStyle>
            <a:lvl1pPr marL="0" indent="0" algn="l" defTabSz="457200" rtl="0" eaLnBrk="1" latinLnBrk="0" hangingPunct="1">
              <a:spcBef>
                <a:spcPct val="20000"/>
              </a:spcBef>
              <a:buFont typeface="Arial"/>
              <a:buNone/>
              <a:defRPr lang="en-US" sz="1200" kern="1200" dirty="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000" dirty="0" smtClean="0"/>
              <a:t>Market size and shape</a:t>
            </a:r>
            <a:endParaRPr lang="en-GB" sz="1000" dirty="0"/>
          </a:p>
        </p:txBody>
      </p:sp>
      <p:cxnSp>
        <p:nvCxnSpPr>
          <p:cNvPr id="15" name="Straight Connector 14"/>
          <p:cNvCxnSpPr/>
          <p:nvPr/>
        </p:nvCxnSpPr>
        <p:spPr>
          <a:xfrm>
            <a:off x="3717851" y="1515292"/>
            <a:ext cx="0" cy="188976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
        <p:nvSpPr>
          <p:cNvPr id="17" name="Text Placeholder 5"/>
          <p:cNvSpPr txBox="1">
            <a:spLocks/>
          </p:cNvSpPr>
          <p:nvPr/>
        </p:nvSpPr>
        <p:spPr>
          <a:xfrm>
            <a:off x="378821" y="4165599"/>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In terms of total spend in the UK, multi-destination trips make up a similar proportion of spend (18%) as they do nights (19%) – both of which are higher than trips (13%). </a:t>
            </a:r>
          </a:p>
          <a:p>
            <a:pPr marL="0" indent="0" algn="just">
              <a:buNone/>
            </a:pPr>
            <a:r>
              <a:rPr lang="en-GB" sz="1300" dirty="0" smtClean="0"/>
              <a:t>The representation of multi-destination trip spend within holiday trips (22%) is slightly lower than it is for nights (26%), indicating that spend per night is lower among multi-destination visitors than among those staying in a single destination.</a:t>
            </a:r>
          </a:p>
        </p:txBody>
      </p:sp>
    </p:spTree>
    <p:extLst>
      <p:ext uri="{BB962C8B-B14F-4D97-AF65-F5344CB8AC3E}">
        <p14:creationId xmlns:p14="http://schemas.microsoft.com/office/powerpoint/2010/main" val="1976868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472" y="874183"/>
            <a:ext cx="8735151" cy="558801"/>
          </a:xfrm>
        </p:spPr>
        <p:txBody>
          <a:bodyPr/>
          <a:lstStyle/>
          <a:p>
            <a:r>
              <a:rPr lang="en-GB" sz="2200" dirty="0" smtClean="0"/>
              <a:t>England’s share of multi-destination UK SPEND - by trip purpose</a:t>
            </a:r>
            <a:endParaRPr lang="en-GB" sz="2200" dirty="0"/>
          </a:p>
        </p:txBody>
      </p:sp>
      <p:graphicFrame>
        <p:nvGraphicFramePr>
          <p:cNvPr id="7" name="Chart Placeholder 6"/>
          <p:cNvGraphicFramePr>
            <a:graphicFrameLocks noGrp="1"/>
          </p:cNvGraphicFramePr>
          <p:nvPr>
            <p:ph type="chart" sz="quarter" idx="10"/>
            <p:extLst>
              <p:ext uri="{D42A27DB-BD31-4B8C-83A1-F6EECF244321}">
                <p14:modId xmlns:p14="http://schemas.microsoft.com/office/powerpoint/2010/main" val="3766091682"/>
              </p:ext>
            </p:extLst>
          </p:nvPr>
        </p:nvGraphicFramePr>
        <p:xfrm>
          <a:off x="378821" y="1432984"/>
          <a:ext cx="8348792" cy="2489198"/>
        </p:xfrm>
        <a:graphic>
          <a:graphicData uri="http://schemas.openxmlformats.org/drawingml/2006/chart">
            <c:chart xmlns:c="http://schemas.openxmlformats.org/drawingml/2006/chart" xmlns:r="http://schemas.openxmlformats.org/officeDocument/2006/relationships" r:id="rId2"/>
          </a:graphicData>
        </a:graphic>
      </p:graphicFrame>
      <p:sp>
        <p:nvSpPr>
          <p:cNvPr id="6" name="Picture Placeholder 5"/>
          <p:cNvSpPr>
            <a:spLocks noGrp="1"/>
          </p:cNvSpPr>
          <p:nvPr>
            <p:ph type="pic" sz="quarter" idx="14"/>
          </p:nvPr>
        </p:nvSpPr>
        <p:spPr/>
      </p:sp>
      <p:sp>
        <p:nvSpPr>
          <p:cNvPr id="3" name="Rectangle 2"/>
          <p:cNvSpPr/>
          <p:nvPr/>
        </p:nvSpPr>
        <p:spPr>
          <a:xfrm>
            <a:off x="748937" y="3498505"/>
            <a:ext cx="1915886" cy="184666"/>
          </a:xfrm>
          <a:prstGeom prst="rect">
            <a:avLst/>
          </a:prstGeom>
          <a:noFill/>
          <a:ln>
            <a:solidFill>
              <a:schemeClr val="tx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GB" sz="1000" b="1" dirty="0" smtClean="0">
                <a:solidFill>
                  <a:srgbClr val="120742"/>
                </a:solidFill>
              </a:rPr>
              <a:t>% Multi-Destination (England) </a:t>
            </a:r>
            <a:endParaRPr lang="en-GB" sz="1000" b="1" dirty="0">
              <a:solidFill>
                <a:srgbClr val="120742"/>
              </a:solidFill>
            </a:endParaRPr>
          </a:p>
        </p:txBody>
      </p:sp>
      <p:sp>
        <p:nvSpPr>
          <p:cNvPr id="9" name="TextBox 8"/>
          <p:cNvSpPr txBox="1"/>
          <p:nvPr/>
        </p:nvSpPr>
        <p:spPr>
          <a:xfrm>
            <a:off x="2942680" y="3498504"/>
            <a:ext cx="510540" cy="246221"/>
          </a:xfrm>
          <a:prstGeom prst="rect">
            <a:avLst/>
          </a:prstGeom>
          <a:noFill/>
        </p:spPr>
        <p:txBody>
          <a:bodyPr wrap="square" rtlCol="0">
            <a:spAutoFit/>
          </a:bodyPr>
          <a:lstStyle/>
          <a:p>
            <a:r>
              <a:rPr lang="en-GB" sz="1000" b="1" dirty="0" smtClean="0">
                <a:solidFill>
                  <a:srgbClr val="120742"/>
                </a:solidFill>
              </a:rPr>
              <a:t>12%</a:t>
            </a:r>
            <a:endParaRPr lang="en-GB" sz="1000" b="1" dirty="0">
              <a:solidFill>
                <a:srgbClr val="120742"/>
              </a:solidFill>
            </a:endParaRPr>
          </a:p>
        </p:txBody>
      </p:sp>
      <p:sp>
        <p:nvSpPr>
          <p:cNvPr id="10" name="TextBox 9"/>
          <p:cNvSpPr txBox="1"/>
          <p:nvPr/>
        </p:nvSpPr>
        <p:spPr>
          <a:xfrm>
            <a:off x="4152630" y="3498504"/>
            <a:ext cx="510540" cy="246221"/>
          </a:xfrm>
          <a:prstGeom prst="rect">
            <a:avLst/>
          </a:prstGeom>
          <a:noFill/>
        </p:spPr>
        <p:txBody>
          <a:bodyPr wrap="square" rtlCol="0">
            <a:spAutoFit/>
          </a:bodyPr>
          <a:lstStyle/>
          <a:p>
            <a:r>
              <a:rPr lang="en-GB" sz="1000" b="1" dirty="0" smtClean="0">
                <a:solidFill>
                  <a:srgbClr val="120742"/>
                </a:solidFill>
              </a:rPr>
              <a:t>14%</a:t>
            </a:r>
            <a:endParaRPr lang="en-GB" sz="1000" b="1" dirty="0">
              <a:solidFill>
                <a:srgbClr val="120742"/>
              </a:solidFill>
            </a:endParaRPr>
          </a:p>
        </p:txBody>
      </p:sp>
      <p:sp>
        <p:nvSpPr>
          <p:cNvPr id="11" name="TextBox 10"/>
          <p:cNvSpPr txBox="1"/>
          <p:nvPr/>
        </p:nvSpPr>
        <p:spPr>
          <a:xfrm>
            <a:off x="5373460" y="3498504"/>
            <a:ext cx="510540" cy="246221"/>
          </a:xfrm>
          <a:prstGeom prst="rect">
            <a:avLst/>
          </a:prstGeom>
          <a:noFill/>
        </p:spPr>
        <p:txBody>
          <a:bodyPr wrap="square" rtlCol="0">
            <a:spAutoFit/>
          </a:bodyPr>
          <a:lstStyle/>
          <a:p>
            <a:r>
              <a:rPr lang="en-GB" sz="1000" b="1" dirty="0" smtClean="0">
                <a:solidFill>
                  <a:srgbClr val="120742"/>
                </a:solidFill>
              </a:rPr>
              <a:t>17%</a:t>
            </a:r>
            <a:endParaRPr lang="en-GB" sz="1000" b="1" dirty="0">
              <a:solidFill>
                <a:srgbClr val="120742"/>
              </a:solidFill>
            </a:endParaRPr>
          </a:p>
        </p:txBody>
      </p:sp>
      <p:sp>
        <p:nvSpPr>
          <p:cNvPr id="12" name="TextBox 11"/>
          <p:cNvSpPr txBox="1"/>
          <p:nvPr/>
        </p:nvSpPr>
        <p:spPr>
          <a:xfrm>
            <a:off x="6661240" y="3498504"/>
            <a:ext cx="510540" cy="246221"/>
          </a:xfrm>
          <a:prstGeom prst="rect">
            <a:avLst/>
          </a:prstGeom>
          <a:noFill/>
        </p:spPr>
        <p:txBody>
          <a:bodyPr wrap="square" rtlCol="0">
            <a:spAutoFit/>
          </a:bodyPr>
          <a:lstStyle/>
          <a:p>
            <a:r>
              <a:rPr lang="en-GB" sz="1000" b="1" dirty="0">
                <a:solidFill>
                  <a:srgbClr val="120742"/>
                </a:solidFill>
              </a:rPr>
              <a:t>9</a:t>
            </a:r>
            <a:r>
              <a:rPr lang="en-GB" sz="1000" b="1" dirty="0" smtClean="0">
                <a:solidFill>
                  <a:srgbClr val="120742"/>
                </a:solidFill>
              </a:rPr>
              <a:t>%</a:t>
            </a:r>
            <a:endParaRPr lang="en-GB" sz="1000" b="1" dirty="0">
              <a:solidFill>
                <a:srgbClr val="120742"/>
              </a:solidFill>
            </a:endParaRPr>
          </a:p>
        </p:txBody>
      </p:sp>
      <p:sp>
        <p:nvSpPr>
          <p:cNvPr id="13" name="TextBox 12"/>
          <p:cNvSpPr txBox="1"/>
          <p:nvPr/>
        </p:nvSpPr>
        <p:spPr>
          <a:xfrm>
            <a:off x="7880440" y="3498504"/>
            <a:ext cx="510540" cy="246221"/>
          </a:xfrm>
          <a:prstGeom prst="rect">
            <a:avLst/>
          </a:prstGeom>
          <a:noFill/>
        </p:spPr>
        <p:txBody>
          <a:bodyPr wrap="square" rtlCol="0">
            <a:spAutoFit/>
          </a:bodyPr>
          <a:lstStyle/>
          <a:p>
            <a:r>
              <a:rPr lang="en-GB" sz="1000" b="1" dirty="0" smtClean="0">
                <a:solidFill>
                  <a:srgbClr val="120742"/>
                </a:solidFill>
              </a:rPr>
              <a:t>10%</a:t>
            </a:r>
            <a:endParaRPr lang="en-GB" sz="1000" b="1" dirty="0">
              <a:solidFill>
                <a:srgbClr val="120742"/>
              </a:solidFill>
            </a:endParaRPr>
          </a:p>
        </p:txBody>
      </p:sp>
      <p:sp>
        <p:nvSpPr>
          <p:cNvPr id="14" name="Text Placeholder 5"/>
          <p:cNvSpPr txBox="1">
            <a:spLocks/>
          </p:cNvSpPr>
          <p:nvPr/>
        </p:nvSpPr>
        <p:spPr>
          <a:xfrm>
            <a:off x="308703" y="1270000"/>
            <a:ext cx="145630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 2014, 2015</a:t>
            </a:r>
            <a:endParaRPr lang="en-GB" sz="800" dirty="0">
              <a:solidFill>
                <a:srgbClr val="120742"/>
              </a:solidFill>
            </a:endParaRPr>
          </a:p>
        </p:txBody>
      </p:sp>
      <p:sp>
        <p:nvSpPr>
          <p:cNvPr id="16" name="Text Placeholder 6"/>
          <p:cNvSpPr txBox="1">
            <a:spLocks/>
          </p:cNvSpPr>
          <p:nvPr/>
        </p:nvSpPr>
        <p:spPr>
          <a:xfrm>
            <a:off x="544854" y="6426642"/>
            <a:ext cx="2440301" cy="274638"/>
          </a:xfrm>
          <a:prstGeom prst="rect">
            <a:avLst/>
          </a:prstGeom>
        </p:spPr>
        <p:txBody>
          <a:bodyPr/>
          <a:lstStyle>
            <a:lvl1pPr marL="0" indent="0" algn="l" defTabSz="457200" rtl="0" eaLnBrk="1" latinLnBrk="0" hangingPunct="1">
              <a:spcBef>
                <a:spcPct val="20000"/>
              </a:spcBef>
              <a:buFont typeface="Arial"/>
              <a:buNone/>
              <a:defRPr lang="en-US" sz="1200" kern="1200" dirty="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000" smtClean="0">
                <a:solidFill>
                  <a:srgbClr val="120742"/>
                </a:solidFill>
              </a:rPr>
              <a:t>Market size and shape</a:t>
            </a:r>
            <a:endParaRPr lang="en-GB" sz="1000">
              <a:solidFill>
                <a:srgbClr val="120742"/>
              </a:solidFill>
            </a:endParaRPr>
          </a:p>
        </p:txBody>
      </p:sp>
      <p:sp>
        <p:nvSpPr>
          <p:cNvPr id="15" name="Rounded Rectangle 14"/>
          <p:cNvSpPr/>
          <p:nvPr/>
        </p:nvSpPr>
        <p:spPr>
          <a:xfrm>
            <a:off x="3230605" y="1443143"/>
            <a:ext cx="655320" cy="207433"/>
          </a:xfrm>
          <a:prstGeom prst="roundRect">
            <a:avLst/>
          </a:prstGeom>
          <a:no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rPr>
              <a:t>% </a:t>
            </a:r>
            <a:r>
              <a:rPr lang="en-GB" sz="800" dirty="0" err="1" smtClean="0">
                <a:solidFill>
                  <a:schemeClr val="tx1"/>
                </a:solidFill>
              </a:rPr>
              <a:t>Eng</a:t>
            </a:r>
            <a:endParaRPr lang="en-GB" sz="800" dirty="0">
              <a:solidFill>
                <a:schemeClr val="tx1"/>
              </a:solidFill>
            </a:endParaRPr>
          </a:p>
        </p:txBody>
      </p:sp>
      <p:sp>
        <p:nvSpPr>
          <p:cNvPr id="17" name="Rounded Rectangle 16"/>
          <p:cNvSpPr/>
          <p:nvPr/>
        </p:nvSpPr>
        <p:spPr>
          <a:xfrm>
            <a:off x="4444357" y="1432559"/>
            <a:ext cx="655320" cy="207433"/>
          </a:xfrm>
          <a:prstGeom prst="roundRect">
            <a:avLst/>
          </a:prstGeom>
          <a:no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rPr>
              <a:t>% </a:t>
            </a:r>
            <a:r>
              <a:rPr lang="en-GB" sz="800" dirty="0" err="1" smtClean="0">
                <a:solidFill>
                  <a:schemeClr val="tx1"/>
                </a:solidFill>
              </a:rPr>
              <a:t>Eng</a:t>
            </a:r>
            <a:endParaRPr lang="en-GB" sz="800" dirty="0">
              <a:solidFill>
                <a:schemeClr val="tx1"/>
              </a:solidFill>
            </a:endParaRPr>
          </a:p>
        </p:txBody>
      </p:sp>
      <p:sp>
        <p:nvSpPr>
          <p:cNvPr id="18" name="Rounded Rectangle 17"/>
          <p:cNvSpPr/>
          <p:nvPr/>
        </p:nvSpPr>
        <p:spPr>
          <a:xfrm>
            <a:off x="5672130" y="1432558"/>
            <a:ext cx="655320" cy="207433"/>
          </a:xfrm>
          <a:prstGeom prst="roundRect">
            <a:avLst/>
          </a:prstGeom>
          <a:no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rPr>
              <a:t>% </a:t>
            </a:r>
            <a:r>
              <a:rPr lang="en-GB" sz="800" dirty="0" err="1" smtClean="0">
                <a:solidFill>
                  <a:schemeClr val="tx1"/>
                </a:solidFill>
              </a:rPr>
              <a:t>Eng</a:t>
            </a:r>
            <a:endParaRPr lang="en-GB" sz="800" dirty="0">
              <a:solidFill>
                <a:schemeClr val="tx1"/>
              </a:solidFill>
            </a:endParaRPr>
          </a:p>
        </p:txBody>
      </p:sp>
      <p:sp>
        <p:nvSpPr>
          <p:cNvPr id="21" name="Rounded Rectangle 20"/>
          <p:cNvSpPr/>
          <p:nvPr/>
        </p:nvSpPr>
        <p:spPr>
          <a:xfrm>
            <a:off x="6817030" y="1443143"/>
            <a:ext cx="655320" cy="207433"/>
          </a:xfrm>
          <a:prstGeom prst="roundRect">
            <a:avLst/>
          </a:prstGeom>
          <a:no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rPr>
              <a:t>% </a:t>
            </a:r>
            <a:r>
              <a:rPr lang="en-GB" sz="800" dirty="0" err="1" smtClean="0">
                <a:solidFill>
                  <a:schemeClr val="tx1"/>
                </a:solidFill>
              </a:rPr>
              <a:t>Eng</a:t>
            </a:r>
            <a:endParaRPr lang="en-GB" sz="800" dirty="0">
              <a:solidFill>
                <a:schemeClr val="tx1"/>
              </a:solidFill>
            </a:endParaRPr>
          </a:p>
        </p:txBody>
      </p:sp>
      <p:sp>
        <p:nvSpPr>
          <p:cNvPr id="22" name="Rounded Rectangle 21"/>
          <p:cNvSpPr/>
          <p:nvPr/>
        </p:nvSpPr>
        <p:spPr>
          <a:xfrm>
            <a:off x="8018812" y="1446405"/>
            <a:ext cx="655320" cy="207433"/>
          </a:xfrm>
          <a:prstGeom prst="roundRect">
            <a:avLst/>
          </a:prstGeom>
          <a:no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solidFill>
                  <a:schemeClr val="tx1"/>
                </a:solidFill>
              </a:rPr>
              <a:t>% </a:t>
            </a:r>
            <a:r>
              <a:rPr lang="en-GB" sz="800" dirty="0" err="1" smtClean="0">
                <a:solidFill>
                  <a:schemeClr val="tx1"/>
                </a:solidFill>
              </a:rPr>
              <a:t>Eng</a:t>
            </a:r>
            <a:endParaRPr lang="en-GB" sz="800" dirty="0">
              <a:solidFill>
                <a:schemeClr val="tx1"/>
              </a:solidFill>
            </a:endParaRPr>
          </a:p>
        </p:txBody>
      </p:sp>
      <p:grpSp>
        <p:nvGrpSpPr>
          <p:cNvPr id="23" name="Group 22"/>
          <p:cNvGrpSpPr/>
          <p:nvPr/>
        </p:nvGrpSpPr>
        <p:grpSpPr>
          <a:xfrm>
            <a:off x="3365870" y="1806843"/>
            <a:ext cx="551367" cy="1447342"/>
            <a:chOff x="3139436" y="1806843"/>
            <a:chExt cx="551367" cy="1447342"/>
          </a:xfrm>
        </p:grpSpPr>
        <p:sp>
          <p:nvSpPr>
            <p:cNvPr id="24" name="TextBox 23"/>
            <p:cNvSpPr txBox="1"/>
            <p:nvPr/>
          </p:nvSpPr>
          <p:spPr>
            <a:xfrm>
              <a:off x="3262170" y="1806843"/>
              <a:ext cx="428633" cy="253916"/>
            </a:xfrm>
            <a:prstGeom prst="rect">
              <a:avLst/>
            </a:prstGeom>
            <a:noFill/>
          </p:spPr>
          <p:txBody>
            <a:bodyPr wrap="square" rtlCol="0">
              <a:spAutoFit/>
            </a:bodyPr>
            <a:lstStyle/>
            <a:p>
              <a:r>
                <a:rPr lang="en-GB" sz="1050" b="1" dirty="0" smtClean="0">
                  <a:solidFill>
                    <a:schemeClr val="bg2">
                      <a:lumMod val="60000"/>
                      <a:lumOff val="40000"/>
                    </a:schemeClr>
                  </a:solidFill>
                </a:rPr>
                <a:t>31%</a:t>
              </a:r>
              <a:endParaRPr lang="en-GB" sz="1050" b="1" dirty="0">
                <a:solidFill>
                  <a:schemeClr val="bg2">
                    <a:lumMod val="60000"/>
                    <a:lumOff val="40000"/>
                  </a:schemeClr>
                </a:solidFill>
              </a:endParaRPr>
            </a:p>
          </p:txBody>
        </p:sp>
        <p:sp>
          <p:nvSpPr>
            <p:cNvPr id="25" name="TextBox 24"/>
            <p:cNvSpPr txBox="1"/>
            <p:nvPr/>
          </p:nvSpPr>
          <p:spPr>
            <a:xfrm>
              <a:off x="3239439" y="2867686"/>
              <a:ext cx="428633" cy="230832"/>
            </a:xfrm>
            <a:prstGeom prst="rect">
              <a:avLst/>
            </a:prstGeom>
            <a:noFill/>
          </p:spPr>
          <p:txBody>
            <a:bodyPr wrap="square" rtlCol="0">
              <a:spAutoFit/>
            </a:bodyPr>
            <a:lstStyle/>
            <a:p>
              <a:r>
                <a:rPr lang="en-GB" sz="900" dirty="0">
                  <a:solidFill>
                    <a:schemeClr val="accent6">
                      <a:lumMod val="75000"/>
                    </a:schemeClr>
                  </a:solidFill>
                </a:rPr>
                <a:t>4</a:t>
              </a:r>
              <a:r>
                <a:rPr lang="en-GB" sz="900" dirty="0" smtClean="0">
                  <a:solidFill>
                    <a:schemeClr val="accent6">
                      <a:lumMod val="75000"/>
                    </a:schemeClr>
                  </a:solidFill>
                </a:rPr>
                <a:t>%</a:t>
              </a:r>
              <a:endParaRPr lang="en-GB" sz="900" dirty="0">
                <a:solidFill>
                  <a:schemeClr val="accent6">
                    <a:lumMod val="75000"/>
                  </a:schemeClr>
                </a:solidFill>
              </a:endParaRPr>
            </a:p>
          </p:txBody>
        </p:sp>
        <p:sp>
          <p:nvSpPr>
            <p:cNvPr id="26" name="TextBox 14"/>
            <p:cNvSpPr txBox="1"/>
            <p:nvPr/>
          </p:nvSpPr>
          <p:spPr>
            <a:xfrm>
              <a:off x="3239439" y="3023353"/>
              <a:ext cx="42863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accent6">
                      <a:lumMod val="25000"/>
                    </a:schemeClr>
                  </a:solidFill>
                </a:rPr>
                <a:t>8</a:t>
              </a:r>
              <a:r>
                <a:rPr lang="en-GB" sz="900" dirty="0" smtClean="0">
                  <a:solidFill>
                    <a:schemeClr val="accent6">
                      <a:lumMod val="25000"/>
                    </a:schemeClr>
                  </a:solidFill>
                </a:rPr>
                <a:t>%</a:t>
              </a:r>
              <a:endParaRPr lang="en-GB" sz="900" dirty="0">
                <a:solidFill>
                  <a:schemeClr val="accent6">
                    <a:lumMod val="25000"/>
                  </a:schemeClr>
                </a:solidFill>
              </a:endParaRPr>
            </a:p>
          </p:txBody>
        </p:sp>
        <p:cxnSp>
          <p:nvCxnSpPr>
            <p:cNvPr id="27" name="Straight Arrow Connector 26"/>
            <p:cNvCxnSpPr/>
            <p:nvPr/>
          </p:nvCxnSpPr>
          <p:spPr>
            <a:xfrm>
              <a:off x="3162296" y="1933801"/>
              <a:ext cx="182872" cy="0"/>
            </a:xfrm>
            <a:prstGeom prst="straightConnector1">
              <a:avLst/>
            </a:prstGeom>
            <a:ln w="3175">
              <a:solidFill>
                <a:schemeClr val="bg2">
                  <a:lumMod val="60000"/>
                  <a:lumOff val="40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139436" y="2975978"/>
              <a:ext cx="182872" cy="0"/>
            </a:xfrm>
            <a:prstGeom prst="straightConnector1">
              <a:avLst/>
            </a:prstGeom>
            <a:ln w="3175">
              <a:solidFill>
                <a:schemeClr val="accent6">
                  <a:lumMod val="7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3148003" y="3133354"/>
              <a:ext cx="182872" cy="0"/>
            </a:xfrm>
            <a:prstGeom prst="straightConnector1">
              <a:avLst/>
            </a:prstGeom>
            <a:ln w="3175">
              <a:solidFill>
                <a:schemeClr val="accent1">
                  <a:lumMod val="75000"/>
                  <a:lumOff val="2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4571941" y="1685551"/>
            <a:ext cx="542929" cy="1540308"/>
            <a:chOff x="3139436" y="1800967"/>
            <a:chExt cx="542929" cy="1540308"/>
          </a:xfrm>
        </p:grpSpPr>
        <p:sp>
          <p:nvSpPr>
            <p:cNvPr id="38" name="TextBox 37"/>
            <p:cNvSpPr txBox="1"/>
            <p:nvPr/>
          </p:nvSpPr>
          <p:spPr>
            <a:xfrm>
              <a:off x="3253732" y="1800967"/>
              <a:ext cx="428633" cy="253916"/>
            </a:xfrm>
            <a:prstGeom prst="rect">
              <a:avLst/>
            </a:prstGeom>
            <a:noFill/>
          </p:spPr>
          <p:txBody>
            <a:bodyPr wrap="square" rtlCol="0">
              <a:spAutoFit/>
            </a:bodyPr>
            <a:lstStyle/>
            <a:p>
              <a:r>
                <a:rPr lang="en-GB" sz="1050" b="1" dirty="0" smtClean="0">
                  <a:solidFill>
                    <a:schemeClr val="bg2">
                      <a:lumMod val="60000"/>
                      <a:lumOff val="40000"/>
                    </a:schemeClr>
                  </a:solidFill>
                </a:rPr>
                <a:t>20%</a:t>
              </a:r>
              <a:endParaRPr lang="en-GB" sz="1050" b="1" dirty="0">
                <a:solidFill>
                  <a:schemeClr val="bg2">
                    <a:lumMod val="60000"/>
                    <a:lumOff val="40000"/>
                  </a:schemeClr>
                </a:solidFill>
              </a:endParaRPr>
            </a:p>
          </p:txBody>
        </p:sp>
        <p:sp>
          <p:nvSpPr>
            <p:cNvPr id="39" name="TextBox 38"/>
            <p:cNvSpPr txBox="1"/>
            <p:nvPr/>
          </p:nvSpPr>
          <p:spPr>
            <a:xfrm>
              <a:off x="3239439" y="2893813"/>
              <a:ext cx="428633" cy="230832"/>
            </a:xfrm>
            <a:prstGeom prst="rect">
              <a:avLst/>
            </a:prstGeom>
            <a:noFill/>
          </p:spPr>
          <p:txBody>
            <a:bodyPr wrap="square" rtlCol="0">
              <a:spAutoFit/>
            </a:bodyPr>
            <a:lstStyle/>
            <a:p>
              <a:r>
                <a:rPr lang="en-GB" sz="900" dirty="0">
                  <a:solidFill>
                    <a:schemeClr val="accent6">
                      <a:lumMod val="75000"/>
                    </a:schemeClr>
                  </a:solidFill>
                </a:rPr>
                <a:t>4</a:t>
              </a:r>
              <a:r>
                <a:rPr lang="en-GB" sz="900" dirty="0" smtClean="0">
                  <a:solidFill>
                    <a:schemeClr val="accent6">
                      <a:lumMod val="75000"/>
                    </a:schemeClr>
                  </a:solidFill>
                </a:rPr>
                <a:t>%</a:t>
              </a:r>
              <a:endParaRPr lang="en-GB" sz="900" dirty="0">
                <a:solidFill>
                  <a:schemeClr val="accent6">
                    <a:lumMod val="75000"/>
                  </a:schemeClr>
                </a:solidFill>
              </a:endParaRPr>
            </a:p>
          </p:txBody>
        </p:sp>
        <p:sp>
          <p:nvSpPr>
            <p:cNvPr id="40" name="TextBox 14"/>
            <p:cNvSpPr txBox="1"/>
            <p:nvPr/>
          </p:nvSpPr>
          <p:spPr>
            <a:xfrm>
              <a:off x="3239439" y="3110443"/>
              <a:ext cx="42863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smtClean="0">
                  <a:solidFill>
                    <a:schemeClr val="accent6">
                      <a:lumMod val="25000"/>
                    </a:schemeClr>
                  </a:solidFill>
                </a:rPr>
                <a:t>10%</a:t>
              </a:r>
              <a:endParaRPr lang="en-GB" sz="900" dirty="0">
                <a:solidFill>
                  <a:schemeClr val="accent6">
                    <a:lumMod val="25000"/>
                  </a:schemeClr>
                </a:solidFill>
              </a:endParaRPr>
            </a:p>
          </p:txBody>
        </p:sp>
        <p:cxnSp>
          <p:nvCxnSpPr>
            <p:cNvPr id="41" name="Straight Arrow Connector 40"/>
            <p:cNvCxnSpPr/>
            <p:nvPr/>
          </p:nvCxnSpPr>
          <p:spPr>
            <a:xfrm>
              <a:off x="3162296" y="1916383"/>
              <a:ext cx="182872" cy="0"/>
            </a:xfrm>
            <a:prstGeom prst="straightConnector1">
              <a:avLst/>
            </a:prstGeom>
            <a:ln w="3175">
              <a:solidFill>
                <a:schemeClr val="bg2">
                  <a:lumMod val="60000"/>
                  <a:lumOff val="40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3139436" y="3002105"/>
              <a:ext cx="182872" cy="0"/>
            </a:xfrm>
            <a:prstGeom prst="straightConnector1">
              <a:avLst/>
            </a:prstGeom>
            <a:ln w="3175">
              <a:solidFill>
                <a:schemeClr val="accent6">
                  <a:lumMod val="7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3148003" y="3220444"/>
              <a:ext cx="182872" cy="0"/>
            </a:xfrm>
            <a:prstGeom prst="straightConnector1">
              <a:avLst/>
            </a:prstGeom>
            <a:ln w="3175">
              <a:solidFill>
                <a:schemeClr val="accent1">
                  <a:lumMod val="75000"/>
                  <a:lumOff val="2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5766015" y="1830771"/>
            <a:ext cx="551367" cy="1429924"/>
            <a:chOff x="3139436" y="1832970"/>
            <a:chExt cx="551367" cy="1429924"/>
          </a:xfrm>
        </p:grpSpPr>
        <p:sp>
          <p:nvSpPr>
            <p:cNvPr id="45" name="TextBox 44"/>
            <p:cNvSpPr txBox="1"/>
            <p:nvPr/>
          </p:nvSpPr>
          <p:spPr>
            <a:xfrm>
              <a:off x="3262170" y="1832970"/>
              <a:ext cx="428633" cy="253916"/>
            </a:xfrm>
            <a:prstGeom prst="rect">
              <a:avLst/>
            </a:prstGeom>
            <a:noFill/>
          </p:spPr>
          <p:txBody>
            <a:bodyPr wrap="square" rtlCol="0">
              <a:spAutoFit/>
            </a:bodyPr>
            <a:lstStyle/>
            <a:p>
              <a:r>
                <a:rPr lang="en-GB" sz="1050" b="1" dirty="0">
                  <a:solidFill>
                    <a:schemeClr val="bg2">
                      <a:lumMod val="60000"/>
                      <a:lumOff val="40000"/>
                    </a:schemeClr>
                  </a:solidFill>
                </a:rPr>
                <a:t>3</a:t>
              </a:r>
              <a:r>
                <a:rPr lang="en-GB" sz="1050" b="1" dirty="0" smtClean="0">
                  <a:solidFill>
                    <a:schemeClr val="bg2">
                      <a:lumMod val="60000"/>
                      <a:lumOff val="40000"/>
                    </a:schemeClr>
                  </a:solidFill>
                </a:rPr>
                <a:t>8%</a:t>
              </a:r>
              <a:endParaRPr lang="en-GB" sz="1050" b="1" dirty="0">
                <a:solidFill>
                  <a:schemeClr val="bg2">
                    <a:lumMod val="60000"/>
                    <a:lumOff val="40000"/>
                  </a:schemeClr>
                </a:solidFill>
              </a:endParaRPr>
            </a:p>
          </p:txBody>
        </p:sp>
        <p:sp>
          <p:nvSpPr>
            <p:cNvPr id="46" name="TextBox 45"/>
            <p:cNvSpPr txBox="1"/>
            <p:nvPr/>
          </p:nvSpPr>
          <p:spPr>
            <a:xfrm>
              <a:off x="3239439" y="2876395"/>
              <a:ext cx="428633" cy="230832"/>
            </a:xfrm>
            <a:prstGeom prst="rect">
              <a:avLst/>
            </a:prstGeom>
            <a:noFill/>
          </p:spPr>
          <p:txBody>
            <a:bodyPr wrap="square" rtlCol="0">
              <a:spAutoFit/>
            </a:bodyPr>
            <a:lstStyle/>
            <a:p>
              <a:r>
                <a:rPr lang="en-GB" sz="900" dirty="0">
                  <a:solidFill>
                    <a:schemeClr val="accent6">
                      <a:lumMod val="75000"/>
                    </a:schemeClr>
                  </a:solidFill>
                </a:rPr>
                <a:t>7</a:t>
              </a:r>
              <a:r>
                <a:rPr lang="en-GB" sz="900" dirty="0" smtClean="0">
                  <a:solidFill>
                    <a:schemeClr val="accent6">
                      <a:lumMod val="75000"/>
                    </a:schemeClr>
                  </a:solidFill>
                </a:rPr>
                <a:t>%</a:t>
              </a:r>
              <a:endParaRPr lang="en-GB" sz="900" dirty="0">
                <a:solidFill>
                  <a:schemeClr val="accent6">
                    <a:lumMod val="75000"/>
                  </a:schemeClr>
                </a:solidFill>
              </a:endParaRPr>
            </a:p>
          </p:txBody>
        </p:sp>
        <p:sp>
          <p:nvSpPr>
            <p:cNvPr id="47" name="TextBox 14"/>
            <p:cNvSpPr txBox="1"/>
            <p:nvPr/>
          </p:nvSpPr>
          <p:spPr>
            <a:xfrm>
              <a:off x="3239439" y="3032062"/>
              <a:ext cx="42863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smtClean="0">
                  <a:solidFill>
                    <a:schemeClr val="accent6">
                      <a:lumMod val="25000"/>
                    </a:schemeClr>
                  </a:solidFill>
                </a:rPr>
                <a:t>10%</a:t>
              </a:r>
              <a:endParaRPr lang="en-GB" sz="900" dirty="0">
                <a:solidFill>
                  <a:schemeClr val="accent6">
                    <a:lumMod val="25000"/>
                  </a:schemeClr>
                </a:solidFill>
              </a:endParaRPr>
            </a:p>
          </p:txBody>
        </p:sp>
        <p:cxnSp>
          <p:nvCxnSpPr>
            <p:cNvPr id="48" name="Straight Arrow Connector 47"/>
            <p:cNvCxnSpPr/>
            <p:nvPr/>
          </p:nvCxnSpPr>
          <p:spPr>
            <a:xfrm>
              <a:off x="3162296" y="1959928"/>
              <a:ext cx="182872" cy="0"/>
            </a:xfrm>
            <a:prstGeom prst="straightConnector1">
              <a:avLst/>
            </a:prstGeom>
            <a:ln w="3175">
              <a:solidFill>
                <a:schemeClr val="bg2">
                  <a:lumMod val="60000"/>
                  <a:lumOff val="40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3139436" y="2984687"/>
              <a:ext cx="182872" cy="0"/>
            </a:xfrm>
            <a:prstGeom prst="straightConnector1">
              <a:avLst/>
            </a:prstGeom>
            <a:ln w="3175">
              <a:solidFill>
                <a:schemeClr val="accent6">
                  <a:lumMod val="7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3148003" y="3142063"/>
              <a:ext cx="182872" cy="0"/>
            </a:xfrm>
            <a:prstGeom prst="straightConnector1">
              <a:avLst/>
            </a:prstGeom>
            <a:ln w="3175">
              <a:solidFill>
                <a:schemeClr val="accent1">
                  <a:lumMod val="75000"/>
                  <a:lumOff val="2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grpSp>
      <p:grpSp>
        <p:nvGrpSpPr>
          <p:cNvPr id="51" name="Group 50"/>
          <p:cNvGrpSpPr/>
          <p:nvPr/>
        </p:nvGrpSpPr>
        <p:grpSpPr>
          <a:xfrm>
            <a:off x="6954459" y="1778517"/>
            <a:ext cx="551367" cy="1517014"/>
            <a:chOff x="3139436" y="1763298"/>
            <a:chExt cx="551367" cy="1517014"/>
          </a:xfrm>
        </p:grpSpPr>
        <p:sp>
          <p:nvSpPr>
            <p:cNvPr id="52" name="TextBox 51"/>
            <p:cNvSpPr txBox="1"/>
            <p:nvPr/>
          </p:nvSpPr>
          <p:spPr>
            <a:xfrm>
              <a:off x="3262170" y="1763298"/>
              <a:ext cx="428633" cy="253916"/>
            </a:xfrm>
            <a:prstGeom prst="rect">
              <a:avLst/>
            </a:prstGeom>
            <a:noFill/>
          </p:spPr>
          <p:txBody>
            <a:bodyPr wrap="square" rtlCol="0">
              <a:spAutoFit/>
            </a:bodyPr>
            <a:lstStyle/>
            <a:p>
              <a:r>
                <a:rPr lang="en-GB" sz="1050" b="1" dirty="0" smtClean="0">
                  <a:solidFill>
                    <a:schemeClr val="bg2">
                      <a:lumMod val="60000"/>
                      <a:lumOff val="40000"/>
                    </a:schemeClr>
                  </a:solidFill>
                </a:rPr>
                <a:t>31%</a:t>
              </a:r>
              <a:endParaRPr lang="en-GB" sz="1050" b="1" dirty="0">
                <a:solidFill>
                  <a:schemeClr val="bg2">
                    <a:lumMod val="60000"/>
                    <a:lumOff val="40000"/>
                  </a:schemeClr>
                </a:solidFill>
              </a:endParaRPr>
            </a:p>
          </p:txBody>
        </p:sp>
        <p:sp>
          <p:nvSpPr>
            <p:cNvPr id="53" name="TextBox 52"/>
            <p:cNvSpPr txBox="1"/>
            <p:nvPr/>
          </p:nvSpPr>
          <p:spPr>
            <a:xfrm>
              <a:off x="3239439" y="2919940"/>
              <a:ext cx="428633" cy="230832"/>
            </a:xfrm>
            <a:prstGeom prst="rect">
              <a:avLst/>
            </a:prstGeom>
            <a:noFill/>
          </p:spPr>
          <p:txBody>
            <a:bodyPr wrap="square" rtlCol="0">
              <a:spAutoFit/>
            </a:bodyPr>
            <a:lstStyle/>
            <a:p>
              <a:r>
                <a:rPr lang="en-GB" sz="900" dirty="0">
                  <a:solidFill>
                    <a:schemeClr val="accent6">
                      <a:lumMod val="75000"/>
                    </a:schemeClr>
                  </a:solidFill>
                </a:rPr>
                <a:t>3</a:t>
              </a:r>
              <a:r>
                <a:rPr lang="en-GB" sz="900" dirty="0" smtClean="0">
                  <a:solidFill>
                    <a:schemeClr val="accent6">
                      <a:lumMod val="75000"/>
                    </a:schemeClr>
                  </a:solidFill>
                </a:rPr>
                <a:t>%</a:t>
              </a:r>
              <a:endParaRPr lang="en-GB" sz="900" dirty="0">
                <a:solidFill>
                  <a:schemeClr val="accent6">
                    <a:lumMod val="75000"/>
                  </a:schemeClr>
                </a:solidFill>
              </a:endParaRPr>
            </a:p>
          </p:txBody>
        </p:sp>
        <p:sp>
          <p:nvSpPr>
            <p:cNvPr id="54" name="TextBox 14"/>
            <p:cNvSpPr txBox="1"/>
            <p:nvPr/>
          </p:nvSpPr>
          <p:spPr>
            <a:xfrm>
              <a:off x="3239439" y="3049480"/>
              <a:ext cx="42863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smtClean="0">
                  <a:solidFill>
                    <a:schemeClr val="accent6">
                      <a:lumMod val="25000"/>
                    </a:schemeClr>
                  </a:solidFill>
                </a:rPr>
                <a:t>6%</a:t>
              </a:r>
              <a:endParaRPr lang="en-GB" sz="900" dirty="0">
                <a:solidFill>
                  <a:schemeClr val="accent6">
                    <a:lumMod val="25000"/>
                  </a:schemeClr>
                </a:solidFill>
              </a:endParaRPr>
            </a:p>
          </p:txBody>
        </p:sp>
        <p:cxnSp>
          <p:nvCxnSpPr>
            <p:cNvPr id="55" name="Straight Arrow Connector 54"/>
            <p:cNvCxnSpPr/>
            <p:nvPr/>
          </p:nvCxnSpPr>
          <p:spPr>
            <a:xfrm>
              <a:off x="3162296" y="1890256"/>
              <a:ext cx="182872" cy="0"/>
            </a:xfrm>
            <a:prstGeom prst="straightConnector1">
              <a:avLst/>
            </a:prstGeom>
            <a:ln w="3175">
              <a:solidFill>
                <a:schemeClr val="bg2">
                  <a:lumMod val="60000"/>
                  <a:lumOff val="40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3139436" y="3028232"/>
              <a:ext cx="182872" cy="0"/>
            </a:xfrm>
            <a:prstGeom prst="straightConnector1">
              <a:avLst/>
            </a:prstGeom>
            <a:ln w="3175">
              <a:solidFill>
                <a:schemeClr val="accent6">
                  <a:lumMod val="7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3148003" y="3159481"/>
              <a:ext cx="182872" cy="0"/>
            </a:xfrm>
            <a:prstGeom prst="straightConnector1">
              <a:avLst/>
            </a:prstGeom>
            <a:ln w="3175">
              <a:solidFill>
                <a:schemeClr val="accent1">
                  <a:lumMod val="75000"/>
                  <a:lumOff val="2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grpSp>
      <p:grpSp>
        <p:nvGrpSpPr>
          <p:cNvPr id="58" name="Group 57"/>
          <p:cNvGrpSpPr/>
          <p:nvPr/>
        </p:nvGrpSpPr>
        <p:grpSpPr>
          <a:xfrm>
            <a:off x="8176246" y="1830771"/>
            <a:ext cx="551367" cy="1464760"/>
            <a:chOff x="3139436" y="1763298"/>
            <a:chExt cx="551367" cy="1464760"/>
          </a:xfrm>
        </p:grpSpPr>
        <p:sp>
          <p:nvSpPr>
            <p:cNvPr id="59" name="TextBox 58"/>
            <p:cNvSpPr txBox="1"/>
            <p:nvPr/>
          </p:nvSpPr>
          <p:spPr>
            <a:xfrm>
              <a:off x="3262170" y="1763298"/>
              <a:ext cx="428633" cy="253916"/>
            </a:xfrm>
            <a:prstGeom prst="rect">
              <a:avLst/>
            </a:prstGeom>
            <a:noFill/>
          </p:spPr>
          <p:txBody>
            <a:bodyPr wrap="square" rtlCol="0">
              <a:spAutoFit/>
            </a:bodyPr>
            <a:lstStyle/>
            <a:p>
              <a:r>
                <a:rPr lang="en-GB" sz="1050" b="1" dirty="0" smtClean="0">
                  <a:solidFill>
                    <a:schemeClr val="bg2">
                      <a:lumMod val="60000"/>
                      <a:lumOff val="40000"/>
                    </a:schemeClr>
                  </a:solidFill>
                </a:rPr>
                <a:t>36%</a:t>
              </a:r>
              <a:endParaRPr lang="en-GB" sz="1050" b="1" dirty="0">
                <a:solidFill>
                  <a:schemeClr val="bg2">
                    <a:lumMod val="60000"/>
                    <a:lumOff val="40000"/>
                  </a:schemeClr>
                </a:solidFill>
              </a:endParaRPr>
            </a:p>
          </p:txBody>
        </p:sp>
        <p:sp>
          <p:nvSpPr>
            <p:cNvPr id="60" name="TextBox 59"/>
            <p:cNvSpPr txBox="1"/>
            <p:nvPr/>
          </p:nvSpPr>
          <p:spPr>
            <a:xfrm>
              <a:off x="3239439" y="2885104"/>
              <a:ext cx="428633" cy="230832"/>
            </a:xfrm>
            <a:prstGeom prst="rect">
              <a:avLst/>
            </a:prstGeom>
            <a:noFill/>
          </p:spPr>
          <p:txBody>
            <a:bodyPr wrap="square" rtlCol="0">
              <a:spAutoFit/>
            </a:bodyPr>
            <a:lstStyle/>
            <a:p>
              <a:r>
                <a:rPr lang="en-GB" sz="900" dirty="0" smtClean="0">
                  <a:solidFill>
                    <a:schemeClr val="accent6">
                      <a:lumMod val="75000"/>
                    </a:schemeClr>
                  </a:solidFill>
                </a:rPr>
                <a:t>4%</a:t>
              </a:r>
              <a:endParaRPr lang="en-GB" sz="900" dirty="0">
                <a:solidFill>
                  <a:schemeClr val="accent6">
                    <a:lumMod val="75000"/>
                  </a:schemeClr>
                </a:solidFill>
              </a:endParaRPr>
            </a:p>
          </p:txBody>
        </p:sp>
        <p:sp>
          <p:nvSpPr>
            <p:cNvPr id="61" name="TextBox 14"/>
            <p:cNvSpPr txBox="1"/>
            <p:nvPr/>
          </p:nvSpPr>
          <p:spPr>
            <a:xfrm>
              <a:off x="3239439" y="2997226"/>
              <a:ext cx="428633"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accent6">
                      <a:lumMod val="25000"/>
                    </a:schemeClr>
                  </a:solidFill>
                </a:rPr>
                <a:t>6</a:t>
              </a:r>
              <a:r>
                <a:rPr lang="en-GB" sz="900" dirty="0" smtClean="0">
                  <a:solidFill>
                    <a:schemeClr val="accent6">
                      <a:lumMod val="25000"/>
                    </a:schemeClr>
                  </a:solidFill>
                </a:rPr>
                <a:t>%</a:t>
              </a:r>
              <a:endParaRPr lang="en-GB" sz="900" dirty="0">
                <a:solidFill>
                  <a:schemeClr val="accent6">
                    <a:lumMod val="25000"/>
                  </a:schemeClr>
                </a:solidFill>
              </a:endParaRPr>
            </a:p>
          </p:txBody>
        </p:sp>
        <p:cxnSp>
          <p:nvCxnSpPr>
            <p:cNvPr id="62" name="Straight Arrow Connector 61"/>
            <p:cNvCxnSpPr/>
            <p:nvPr/>
          </p:nvCxnSpPr>
          <p:spPr>
            <a:xfrm>
              <a:off x="3162296" y="1890256"/>
              <a:ext cx="182872" cy="0"/>
            </a:xfrm>
            <a:prstGeom prst="straightConnector1">
              <a:avLst/>
            </a:prstGeom>
            <a:ln w="3175">
              <a:solidFill>
                <a:schemeClr val="bg2">
                  <a:lumMod val="60000"/>
                  <a:lumOff val="40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3139436" y="3002105"/>
              <a:ext cx="182872" cy="0"/>
            </a:xfrm>
            <a:prstGeom prst="straightConnector1">
              <a:avLst/>
            </a:prstGeom>
            <a:ln w="3175">
              <a:solidFill>
                <a:schemeClr val="accent6">
                  <a:lumMod val="7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3148003" y="3115936"/>
              <a:ext cx="182872" cy="0"/>
            </a:xfrm>
            <a:prstGeom prst="straightConnector1">
              <a:avLst/>
            </a:prstGeom>
            <a:ln w="3175">
              <a:solidFill>
                <a:schemeClr val="accent1">
                  <a:lumMod val="75000"/>
                  <a:lumOff val="25000"/>
                </a:schemeClr>
              </a:solidFill>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grpSp>
      <p:sp>
        <p:nvSpPr>
          <p:cNvPr id="65" name="Rectangle 64"/>
          <p:cNvSpPr/>
          <p:nvPr/>
        </p:nvSpPr>
        <p:spPr>
          <a:xfrm>
            <a:off x="748937" y="3744726"/>
            <a:ext cx="1920233" cy="134390"/>
          </a:xfrm>
          <a:prstGeom prst="rect">
            <a:avLst/>
          </a:prstGeom>
          <a:noFill/>
          <a:ln>
            <a:solidFill>
              <a:schemeClr val="tx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GB" sz="1000" b="1" dirty="0" smtClean="0">
                <a:solidFill>
                  <a:srgbClr val="120742"/>
                </a:solidFill>
              </a:rPr>
              <a:t>% Multi-Destination (UK) </a:t>
            </a:r>
            <a:endParaRPr lang="en-GB" sz="1000" b="1" dirty="0">
              <a:solidFill>
                <a:srgbClr val="120742"/>
              </a:solidFill>
            </a:endParaRPr>
          </a:p>
        </p:txBody>
      </p:sp>
      <p:sp>
        <p:nvSpPr>
          <p:cNvPr id="66" name="TextBox 65"/>
          <p:cNvSpPr txBox="1"/>
          <p:nvPr/>
        </p:nvSpPr>
        <p:spPr>
          <a:xfrm>
            <a:off x="2947027" y="3694449"/>
            <a:ext cx="510540" cy="246221"/>
          </a:xfrm>
          <a:prstGeom prst="rect">
            <a:avLst/>
          </a:prstGeom>
          <a:noFill/>
        </p:spPr>
        <p:txBody>
          <a:bodyPr wrap="square" rtlCol="0">
            <a:spAutoFit/>
          </a:bodyPr>
          <a:lstStyle/>
          <a:p>
            <a:r>
              <a:rPr lang="en-GB" sz="1000" b="1" dirty="0" smtClean="0">
                <a:solidFill>
                  <a:srgbClr val="120742"/>
                </a:solidFill>
              </a:rPr>
              <a:t>18%</a:t>
            </a:r>
            <a:endParaRPr lang="en-GB" sz="1000" b="1" dirty="0">
              <a:solidFill>
                <a:srgbClr val="120742"/>
              </a:solidFill>
            </a:endParaRPr>
          </a:p>
        </p:txBody>
      </p:sp>
      <p:sp>
        <p:nvSpPr>
          <p:cNvPr id="67" name="TextBox 66"/>
          <p:cNvSpPr txBox="1"/>
          <p:nvPr/>
        </p:nvSpPr>
        <p:spPr>
          <a:xfrm>
            <a:off x="4156977" y="3694449"/>
            <a:ext cx="510540" cy="246221"/>
          </a:xfrm>
          <a:prstGeom prst="rect">
            <a:avLst/>
          </a:prstGeom>
          <a:noFill/>
        </p:spPr>
        <p:txBody>
          <a:bodyPr wrap="square" rtlCol="0">
            <a:spAutoFit/>
          </a:bodyPr>
          <a:lstStyle/>
          <a:p>
            <a:r>
              <a:rPr lang="en-GB" sz="1000" b="1" dirty="0" smtClean="0">
                <a:solidFill>
                  <a:srgbClr val="120742"/>
                </a:solidFill>
              </a:rPr>
              <a:t>22%</a:t>
            </a:r>
            <a:endParaRPr lang="en-GB" sz="1000" b="1" dirty="0">
              <a:solidFill>
                <a:srgbClr val="120742"/>
              </a:solidFill>
            </a:endParaRPr>
          </a:p>
        </p:txBody>
      </p:sp>
      <p:sp>
        <p:nvSpPr>
          <p:cNvPr id="68" name="TextBox 67"/>
          <p:cNvSpPr txBox="1"/>
          <p:nvPr/>
        </p:nvSpPr>
        <p:spPr>
          <a:xfrm>
            <a:off x="5377807" y="3694449"/>
            <a:ext cx="510540" cy="246221"/>
          </a:xfrm>
          <a:prstGeom prst="rect">
            <a:avLst/>
          </a:prstGeom>
          <a:noFill/>
        </p:spPr>
        <p:txBody>
          <a:bodyPr wrap="square" rtlCol="0">
            <a:spAutoFit/>
          </a:bodyPr>
          <a:lstStyle/>
          <a:p>
            <a:r>
              <a:rPr lang="en-GB" sz="1000" b="1" dirty="0" smtClean="0">
                <a:solidFill>
                  <a:srgbClr val="120742"/>
                </a:solidFill>
              </a:rPr>
              <a:t>22%</a:t>
            </a:r>
            <a:endParaRPr lang="en-GB" sz="1000" b="1" dirty="0">
              <a:solidFill>
                <a:srgbClr val="120742"/>
              </a:solidFill>
            </a:endParaRPr>
          </a:p>
        </p:txBody>
      </p:sp>
      <p:sp>
        <p:nvSpPr>
          <p:cNvPr id="69" name="TextBox 68"/>
          <p:cNvSpPr txBox="1"/>
          <p:nvPr/>
        </p:nvSpPr>
        <p:spPr>
          <a:xfrm>
            <a:off x="6665587" y="3694449"/>
            <a:ext cx="510540" cy="246221"/>
          </a:xfrm>
          <a:prstGeom prst="rect">
            <a:avLst/>
          </a:prstGeom>
          <a:noFill/>
        </p:spPr>
        <p:txBody>
          <a:bodyPr wrap="square" rtlCol="0">
            <a:spAutoFit/>
          </a:bodyPr>
          <a:lstStyle/>
          <a:p>
            <a:r>
              <a:rPr lang="en-GB" sz="1000" b="1" dirty="0" smtClean="0">
                <a:solidFill>
                  <a:srgbClr val="120742"/>
                </a:solidFill>
              </a:rPr>
              <a:t>12%</a:t>
            </a:r>
            <a:endParaRPr lang="en-GB" sz="1000" b="1" dirty="0">
              <a:solidFill>
                <a:srgbClr val="120742"/>
              </a:solidFill>
            </a:endParaRPr>
          </a:p>
        </p:txBody>
      </p:sp>
      <p:sp>
        <p:nvSpPr>
          <p:cNvPr id="70" name="TextBox 69"/>
          <p:cNvSpPr txBox="1"/>
          <p:nvPr/>
        </p:nvSpPr>
        <p:spPr>
          <a:xfrm>
            <a:off x="7884787" y="3694449"/>
            <a:ext cx="510540" cy="246221"/>
          </a:xfrm>
          <a:prstGeom prst="rect">
            <a:avLst/>
          </a:prstGeom>
          <a:noFill/>
        </p:spPr>
        <p:txBody>
          <a:bodyPr wrap="square" rtlCol="0">
            <a:spAutoFit/>
          </a:bodyPr>
          <a:lstStyle/>
          <a:p>
            <a:r>
              <a:rPr lang="en-GB" sz="1000" b="1" dirty="0" smtClean="0">
                <a:solidFill>
                  <a:srgbClr val="120742"/>
                </a:solidFill>
              </a:rPr>
              <a:t>12%</a:t>
            </a:r>
            <a:endParaRPr lang="en-GB" sz="1000" b="1" dirty="0">
              <a:solidFill>
                <a:srgbClr val="120742"/>
              </a:solidFill>
            </a:endParaRPr>
          </a:p>
        </p:txBody>
      </p:sp>
      <p:cxnSp>
        <p:nvCxnSpPr>
          <p:cNvPr id="71" name="Straight Connector 70"/>
          <p:cNvCxnSpPr/>
          <p:nvPr/>
        </p:nvCxnSpPr>
        <p:spPr>
          <a:xfrm>
            <a:off x="3885925" y="1515292"/>
            <a:ext cx="0" cy="188976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
        <p:nvSpPr>
          <p:cNvPr id="72" name="Text Placeholder 5"/>
          <p:cNvSpPr txBox="1">
            <a:spLocks/>
          </p:cNvSpPr>
          <p:nvPr/>
        </p:nvSpPr>
        <p:spPr>
          <a:xfrm>
            <a:off x="382305" y="4126410"/>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solidFill>
                  <a:srgbClr val="120742"/>
                </a:solidFill>
              </a:rPr>
              <a:t>Again, whereas 18% of spend in the UK is accounted for by multi-destination trips of </a:t>
            </a:r>
            <a:r>
              <a:rPr lang="en-GB" sz="1300" b="1" dirty="0" smtClean="0">
                <a:solidFill>
                  <a:srgbClr val="120742"/>
                </a:solidFill>
              </a:rPr>
              <a:t>UK</a:t>
            </a:r>
            <a:r>
              <a:rPr lang="en-GB" sz="1300" dirty="0" smtClean="0">
                <a:solidFill>
                  <a:srgbClr val="120742"/>
                </a:solidFill>
              </a:rPr>
              <a:t> destinations, only 12% of spend is accounted for by multi-destination trips of </a:t>
            </a:r>
            <a:r>
              <a:rPr lang="en-GB" sz="1300" b="1" dirty="0" smtClean="0">
                <a:solidFill>
                  <a:srgbClr val="120742"/>
                </a:solidFill>
              </a:rPr>
              <a:t>England</a:t>
            </a:r>
            <a:r>
              <a:rPr lang="en-GB" sz="1300" dirty="0" smtClean="0">
                <a:solidFill>
                  <a:srgbClr val="120742"/>
                </a:solidFill>
              </a:rPr>
              <a:t> destinations.</a:t>
            </a:r>
            <a:endParaRPr lang="en-GB" sz="1300" dirty="0">
              <a:solidFill>
                <a:srgbClr val="120742"/>
              </a:solidFill>
            </a:endParaRPr>
          </a:p>
          <a:p>
            <a:pPr marL="0" indent="0" algn="just">
              <a:buNone/>
            </a:pPr>
            <a:r>
              <a:rPr lang="en-GB" sz="1300" dirty="0" smtClean="0">
                <a:solidFill>
                  <a:srgbClr val="120742"/>
                </a:solidFill>
              </a:rPr>
              <a:t>The difference between UK and England multi-destination spend is once again particularly apparent within the holiday market.  Only 14% of UK holiday spend is accounted for by multi-destination trips of England destinations compared with 22% of UK holiday spend which is accounted for by multi-destination trips of UK destinations.  Again, this highlights the importance of multi-destination trips and spend within Scotland or combining one England and Scotland destinations.</a:t>
            </a:r>
          </a:p>
        </p:txBody>
      </p:sp>
    </p:spTree>
    <p:extLst>
      <p:ext uri="{BB962C8B-B14F-4D97-AF65-F5344CB8AC3E}">
        <p14:creationId xmlns:p14="http://schemas.microsoft.com/office/powerpoint/2010/main" val="2811298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167466"/>
            <a:ext cx="8149762" cy="558801"/>
          </a:xfrm>
        </p:spPr>
        <p:txBody>
          <a:bodyPr/>
          <a:lstStyle/>
          <a:p>
            <a:r>
              <a:rPr lang="en-GB" dirty="0" smtClean="0"/>
              <a:t>Which regions are stayed in on England</a:t>
            </a:r>
            <a:br>
              <a:rPr lang="en-GB" dirty="0" smtClean="0"/>
            </a:br>
            <a:r>
              <a:rPr lang="en-GB" dirty="0" smtClean="0"/>
              <a:t>multi-destination holidays?</a:t>
            </a:r>
            <a:endParaRPr lang="en-GB" dirty="0"/>
          </a:p>
        </p:txBody>
      </p:sp>
      <p:sp>
        <p:nvSpPr>
          <p:cNvPr id="8" name="Text Placeholder 7"/>
          <p:cNvSpPr>
            <a:spLocks noGrp="1"/>
          </p:cNvSpPr>
          <p:nvPr>
            <p:ph type="body" sz="quarter" idx="13"/>
          </p:nvPr>
        </p:nvSpPr>
        <p:spPr/>
        <p:txBody>
          <a:bodyPr/>
          <a:lstStyle/>
          <a:p>
            <a:endParaRPr lang="en-GB" dirty="0"/>
          </a:p>
        </p:txBody>
      </p:sp>
      <p:sp>
        <p:nvSpPr>
          <p:cNvPr id="11" name="Footer Placeholder 10"/>
          <p:cNvSpPr>
            <a:spLocks noGrp="1"/>
          </p:cNvSpPr>
          <p:nvPr>
            <p:ph type="ftr" sz="quarter" idx="3"/>
          </p:nvPr>
        </p:nvSpPr>
        <p:spPr/>
        <p:txBody>
          <a:bodyPr/>
          <a:lstStyle/>
          <a:p>
            <a:endParaRPr lang="en-US" dirty="0"/>
          </a:p>
        </p:txBody>
      </p:sp>
      <p:sp>
        <p:nvSpPr>
          <p:cNvPr id="9" name="Picture Placeholder 8"/>
          <p:cNvSpPr>
            <a:spLocks noGrp="1"/>
          </p:cNvSpPr>
          <p:nvPr>
            <p:ph type="pic" sz="quarter" idx="14"/>
          </p:nvPr>
        </p:nvSpPr>
        <p:spPr/>
      </p:sp>
      <p:sp>
        <p:nvSpPr>
          <p:cNvPr id="7" name="Text Placeholder 5"/>
          <p:cNvSpPr txBox="1">
            <a:spLocks/>
          </p:cNvSpPr>
          <p:nvPr/>
        </p:nvSpPr>
        <p:spPr>
          <a:xfrm>
            <a:off x="431799" y="3185161"/>
            <a:ext cx="8625479" cy="3302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Data taken from International Passenger Survey (IPS) – combined data from 2013, 2014 and 2015</a:t>
            </a:r>
          </a:p>
        </p:txBody>
      </p:sp>
    </p:spTree>
    <p:extLst>
      <p:ext uri="{BB962C8B-B14F-4D97-AF65-F5344CB8AC3E}">
        <p14:creationId xmlns:p14="http://schemas.microsoft.com/office/powerpoint/2010/main" val="1325488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Report contents</a:t>
            </a:r>
            <a:endParaRPr lang="en-GB" sz="2200" dirty="0"/>
          </a:p>
        </p:txBody>
      </p:sp>
      <p:sp>
        <p:nvSpPr>
          <p:cNvPr id="5" name="Picture Placeholder 4"/>
          <p:cNvSpPr>
            <a:spLocks noGrp="1"/>
          </p:cNvSpPr>
          <p:nvPr>
            <p:ph type="pic" sz="quarter" idx="14"/>
          </p:nvPr>
        </p:nvSpPr>
        <p:spPr/>
      </p:sp>
      <p:sp>
        <p:nvSpPr>
          <p:cNvPr id="13" name="Text Placeholder 5"/>
          <p:cNvSpPr txBox="1">
            <a:spLocks/>
          </p:cNvSpPr>
          <p:nvPr/>
        </p:nvSpPr>
        <p:spPr>
          <a:xfrm>
            <a:off x="378821" y="1430867"/>
            <a:ext cx="8424992" cy="48175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mj-lt"/>
              <a:buAutoNum type="arabicPeriod"/>
            </a:pPr>
            <a:r>
              <a:rPr lang="en-GB" sz="1400" b="1" dirty="0" smtClean="0">
                <a:solidFill>
                  <a:srgbClr val="120742"/>
                </a:solidFill>
              </a:rPr>
              <a:t>Introduction:  </a:t>
            </a:r>
            <a:r>
              <a:rPr lang="en-GB" sz="1400" dirty="0" smtClean="0">
                <a:solidFill>
                  <a:srgbClr val="120742"/>
                </a:solidFill>
              </a:rPr>
              <a:t>Including research sources and report rationale </a:t>
            </a:r>
            <a:r>
              <a:rPr lang="en-GB" sz="1400" i="1" dirty="0" smtClean="0">
                <a:solidFill>
                  <a:srgbClr val="120742"/>
                </a:solidFill>
              </a:rPr>
              <a:t>(Pages 3-5)</a:t>
            </a:r>
            <a:endParaRPr lang="en-GB" sz="1400" dirty="0" smtClean="0">
              <a:solidFill>
                <a:srgbClr val="120742"/>
              </a:solidFill>
            </a:endParaRPr>
          </a:p>
          <a:p>
            <a:pPr algn="just">
              <a:buFont typeface="+mj-lt"/>
              <a:buAutoNum type="arabicPeriod"/>
            </a:pPr>
            <a:endParaRPr lang="en-GB" sz="1400" b="1" dirty="0">
              <a:solidFill>
                <a:srgbClr val="120742"/>
              </a:solidFill>
            </a:endParaRPr>
          </a:p>
          <a:p>
            <a:pPr algn="just">
              <a:buFont typeface="+mj-lt"/>
              <a:buAutoNum type="arabicPeriod"/>
            </a:pPr>
            <a:r>
              <a:rPr lang="en-GB" sz="1400" b="1" dirty="0" smtClean="0">
                <a:solidFill>
                  <a:srgbClr val="120742"/>
                </a:solidFill>
              </a:rPr>
              <a:t>Executive summary:  </a:t>
            </a:r>
            <a:r>
              <a:rPr lang="en-GB" sz="1400" dirty="0" smtClean="0">
                <a:solidFill>
                  <a:srgbClr val="120742"/>
                </a:solidFill>
              </a:rPr>
              <a:t>Key results from each chapter </a:t>
            </a:r>
            <a:r>
              <a:rPr lang="en-GB" sz="1400" i="1" dirty="0">
                <a:solidFill>
                  <a:srgbClr val="120742"/>
                </a:solidFill>
              </a:rPr>
              <a:t>(Pages </a:t>
            </a:r>
            <a:r>
              <a:rPr lang="en-GB" sz="1400" i="1" dirty="0" smtClean="0">
                <a:solidFill>
                  <a:srgbClr val="120742"/>
                </a:solidFill>
              </a:rPr>
              <a:t>6-11)</a:t>
            </a:r>
            <a:endParaRPr lang="en-GB" sz="1400" dirty="0">
              <a:solidFill>
                <a:srgbClr val="120742"/>
              </a:solidFill>
            </a:endParaRPr>
          </a:p>
          <a:p>
            <a:pPr algn="just">
              <a:buFont typeface="+mj-lt"/>
              <a:buAutoNum type="arabicPeriod"/>
            </a:pPr>
            <a:endParaRPr lang="en-GB" sz="1400" b="1" dirty="0">
              <a:solidFill>
                <a:srgbClr val="120742"/>
              </a:solidFill>
            </a:endParaRPr>
          </a:p>
          <a:p>
            <a:pPr algn="just">
              <a:buFont typeface="+mj-lt"/>
              <a:buAutoNum type="arabicPeriod"/>
            </a:pPr>
            <a:r>
              <a:rPr lang="en-GB" sz="1400" b="1" dirty="0" smtClean="0">
                <a:solidFill>
                  <a:srgbClr val="120742"/>
                </a:solidFill>
              </a:rPr>
              <a:t>What is the overall size and shape of the multi-destination market? </a:t>
            </a:r>
            <a:r>
              <a:rPr lang="en-GB" sz="1400" dirty="0" smtClean="0">
                <a:solidFill>
                  <a:srgbClr val="120742"/>
                </a:solidFill>
              </a:rPr>
              <a:t>Including the London Plus and non-London multi-destination markets and how these vary by purpose of trip and the influence of Scotland, Wales and Northern Ireland.  </a:t>
            </a:r>
            <a:r>
              <a:rPr lang="en-GB" sz="1400" i="1" dirty="0" smtClean="0">
                <a:solidFill>
                  <a:srgbClr val="120742"/>
                </a:solidFill>
              </a:rPr>
              <a:t>(Pages 12-18)</a:t>
            </a:r>
            <a:endParaRPr lang="en-GB" sz="1400" dirty="0">
              <a:solidFill>
                <a:srgbClr val="120742"/>
              </a:solidFill>
            </a:endParaRPr>
          </a:p>
          <a:p>
            <a:pPr lvl="1" algn="just"/>
            <a:endParaRPr lang="en-GB" sz="1400" dirty="0" smtClean="0">
              <a:solidFill>
                <a:srgbClr val="120742"/>
              </a:solidFill>
            </a:endParaRPr>
          </a:p>
          <a:p>
            <a:pPr algn="just">
              <a:spcBef>
                <a:spcPts val="0"/>
              </a:spcBef>
              <a:buFont typeface="+mj-lt"/>
              <a:buAutoNum type="arabicPeriod"/>
            </a:pPr>
            <a:r>
              <a:rPr lang="en-GB" sz="1400" b="1" dirty="0" smtClean="0">
                <a:solidFill>
                  <a:srgbClr val="120742"/>
                </a:solidFill>
              </a:rPr>
              <a:t>Which regions are stayed in on England multi-destination holidays? </a:t>
            </a:r>
            <a:r>
              <a:rPr lang="en-GB" sz="1400" dirty="0" smtClean="0">
                <a:solidFill>
                  <a:srgbClr val="120742"/>
                </a:solidFill>
              </a:rPr>
              <a:t>Including common regional combinations for London Plus and other multi-destination holidays </a:t>
            </a:r>
            <a:r>
              <a:rPr lang="en-GB" sz="1400" i="1" dirty="0" smtClean="0">
                <a:solidFill>
                  <a:srgbClr val="120742"/>
                </a:solidFill>
              </a:rPr>
              <a:t>(Pages </a:t>
            </a:r>
            <a:r>
              <a:rPr lang="en-GB" sz="1400" i="1" dirty="0" smtClean="0">
                <a:solidFill>
                  <a:srgbClr val="120742"/>
                </a:solidFill>
              </a:rPr>
              <a:t>19-26)</a:t>
            </a:r>
            <a:endParaRPr lang="en-GB" sz="1400" b="1" dirty="0" smtClean="0">
              <a:solidFill>
                <a:srgbClr val="120742"/>
              </a:solidFill>
            </a:endParaRPr>
          </a:p>
          <a:p>
            <a:pPr algn="just">
              <a:spcBef>
                <a:spcPts val="0"/>
              </a:spcBef>
              <a:buFont typeface="+mj-lt"/>
              <a:buAutoNum type="arabicPeriod"/>
            </a:pPr>
            <a:endParaRPr lang="en-GB" sz="1400" dirty="0">
              <a:solidFill>
                <a:srgbClr val="120742"/>
              </a:solidFill>
            </a:endParaRPr>
          </a:p>
          <a:p>
            <a:pPr algn="just">
              <a:spcBef>
                <a:spcPts val="0"/>
              </a:spcBef>
              <a:buFont typeface="+mj-lt"/>
              <a:buAutoNum type="arabicPeriod"/>
            </a:pPr>
            <a:r>
              <a:rPr lang="en-GB" sz="1400" b="1" dirty="0" smtClean="0">
                <a:solidFill>
                  <a:srgbClr val="120742"/>
                </a:solidFill>
              </a:rPr>
              <a:t>What is the origin of England multi-destination holiday visitors? </a:t>
            </a:r>
            <a:r>
              <a:rPr lang="en-GB" sz="1400" dirty="0" smtClean="0">
                <a:solidFill>
                  <a:srgbClr val="120742"/>
                </a:solidFill>
              </a:rPr>
              <a:t>Origin profile of visitors by type of multi-destination holiday – Europe, North America, Rest of the World and nine key markets </a:t>
            </a:r>
            <a:r>
              <a:rPr lang="en-GB" sz="1400" i="1" dirty="0">
                <a:solidFill>
                  <a:srgbClr val="120742"/>
                </a:solidFill>
              </a:rPr>
              <a:t>(Pages </a:t>
            </a:r>
            <a:r>
              <a:rPr lang="en-GB" sz="1400" i="1" dirty="0" smtClean="0">
                <a:solidFill>
                  <a:srgbClr val="120742"/>
                </a:solidFill>
              </a:rPr>
              <a:t>25-33)</a:t>
            </a:r>
            <a:endParaRPr lang="en-GB" sz="1400" dirty="0">
              <a:solidFill>
                <a:srgbClr val="120742"/>
              </a:solidFill>
            </a:endParaRPr>
          </a:p>
          <a:p>
            <a:pPr lvl="1" algn="just">
              <a:spcBef>
                <a:spcPts val="0"/>
              </a:spcBef>
            </a:pPr>
            <a:endParaRPr lang="en-GB" sz="1400" dirty="0">
              <a:solidFill>
                <a:srgbClr val="120742"/>
              </a:solidFill>
            </a:endParaRPr>
          </a:p>
          <a:p>
            <a:pPr algn="just">
              <a:spcBef>
                <a:spcPts val="0"/>
              </a:spcBef>
              <a:buFont typeface="+mj-lt"/>
              <a:buAutoNum type="arabicPeriod"/>
            </a:pPr>
            <a:r>
              <a:rPr lang="en-GB" sz="1400" b="1" dirty="0" smtClean="0">
                <a:solidFill>
                  <a:srgbClr val="120742"/>
                </a:solidFill>
              </a:rPr>
              <a:t>How else do England multi-destination holiday visitors vary?  </a:t>
            </a:r>
            <a:r>
              <a:rPr lang="en-GB" sz="1400" dirty="0" smtClean="0">
                <a:solidFill>
                  <a:srgbClr val="120742"/>
                </a:solidFill>
              </a:rPr>
              <a:t>How</a:t>
            </a:r>
            <a:r>
              <a:rPr lang="en-GB" sz="1400" b="1" dirty="0" smtClean="0">
                <a:solidFill>
                  <a:srgbClr val="120742"/>
                </a:solidFill>
              </a:rPr>
              <a:t> </a:t>
            </a:r>
            <a:r>
              <a:rPr lang="en-GB" sz="1400" dirty="0">
                <a:solidFill>
                  <a:srgbClr val="120742"/>
                </a:solidFill>
              </a:rPr>
              <a:t>multi-destination holidays</a:t>
            </a:r>
            <a:r>
              <a:rPr lang="en-GB" sz="1400" dirty="0" smtClean="0">
                <a:solidFill>
                  <a:srgbClr val="120742"/>
                </a:solidFill>
              </a:rPr>
              <a:t> vary in terms of seasonality, length of stay, type of holiday (independent or package), </a:t>
            </a:r>
            <a:r>
              <a:rPr lang="en-GB" sz="1400" dirty="0" err="1" smtClean="0">
                <a:solidFill>
                  <a:srgbClr val="120742"/>
                </a:solidFill>
              </a:rPr>
              <a:t>lifestage</a:t>
            </a:r>
            <a:r>
              <a:rPr lang="en-GB" sz="1400" dirty="0" smtClean="0">
                <a:solidFill>
                  <a:srgbClr val="120742"/>
                </a:solidFill>
              </a:rPr>
              <a:t> and gateway </a:t>
            </a:r>
            <a:r>
              <a:rPr lang="en-GB" sz="1400" i="1" dirty="0">
                <a:solidFill>
                  <a:srgbClr val="120742"/>
                </a:solidFill>
              </a:rPr>
              <a:t>(Pages </a:t>
            </a:r>
            <a:r>
              <a:rPr lang="en-GB" sz="1400" i="1" dirty="0" smtClean="0">
                <a:solidFill>
                  <a:srgbClr val="120742"/>
                </a:solidFill>
              </a:rPr>
              <a:t>32-46)</a:t>
            </a:r>
            <a:endParaRPr lang="en-GB" sz="1400" i="1" dirty="0" smtClean="0">
              <a:solidFill>
                <a:srgbClr val="120742"/>
              </a:solidFill>
            </a:endParaRPr>
          </a:p>
          <a:p>
            <a:pPr lvl="1" algn="just">
              <a:spcBef>
                <a:spcPts val="0"/>
              </a:spcBef>
            </a:pPr>
            <a:endParaRPr lang="en-GB" sz="1400" dirty="0">
              <a:solidFill>
                <a:srgbClr val="120742"/>
              </a:solidFill>
            </a:endParaRPr>
          </a:p>
          <a:p>
            <a:pPr algn="just">
              <a:spcBef>
                <a:spcPts val="0"/>
              </a:spcBef>
              <a:buFont typeface="+mj-lt"/>
              <a:buAutoNum type="arabicPeriod"/>
            </a:pPr>
            <a:r>
              <a:rPr lang="en-GB" sz="1400" b="1" dirty="0" smtClean="0">
                <a:solidFill>
                  <a:srgbClr val="120742"/>
                </a:solidFill>
              </a:rPr>
              <a:t>Hooks and barriers to travelling beyond London  </a:t>
            </a:r>
            <a:r>
              <a:rPr lang="en-GB" sz="1400" dirty="0" smtClean="0">
                <a:solidFill>
                  <a:srgbClr val="120742"/>
                </a:solidFill>
              </a:rPr>
              <a:t>Why many visitors to Britain do not travel beyond London, what the barriers are and what attracts those that do go beyond London to do so </a:t>
            </a:r>
            <a:r>
              <a:rPr lang="en-GB" sz="1400" i="1" dirty="0" smtClean="0">
                <a:solidFill>
                  <a:srgbClr val="120742"/>
                </a:solidFill>
              </a:rPr>
              <a:t>(Pages </a:t>
            </a:r>
            <a:r>
              <a:rPr lang="en-GB" sz="1400" i="1" dirty="0" smtClean="0">
                <a:solidFill>
                  <a:srgbClr val="120742"/>
                </a:solidFill>
              </a:rPr>
              <a:t>45-54)</a:t>
            </a:r>
            <a:endParaRPr lang="en-GB" sz="1400" i="1" dirty="0">
              <a:solidFill>
                <a:srgbClr val="120742"/>
              </a:solidFill>
            </a:endParaRPr>
          </a:p>
          <a:p>
            <a:pPr algn="just">
              <a:spcBef>
                <a:spcPts val="0"/>
              </a:spcBef>
              <a:buFont typeface="+mj-lt"/>
              <a:buAutoNum type="arabicPeriod"/>
            </a:pPr>
            <a:endParaRPr lang="en-GB" sz="1400" i="1" dirty="0" smtClean="0">
              <a:solidFill>
                <a:srgbClr val="120742"/>
              </a:solidFill>
            </a:endParaRPr>
          </a:p>
          <a:p>
            <a:pPr algn="just">
              <a:spcBef>
                <a:spcPts val="0"/>
              </a:spcBef>
              <a:buFont typeface="+mj-lt"/>
              <a:buAutoNum type="arabicPeriod"/>
            </a:pPr>
            <a:endParaRPr lang="en-GB" sz="1400" dirty="0">
              <a:solidFill>
                <a:srgbClr val="120742"/>
              </a:solidFill>
            </a:endParaRPr>
          </a:p>
        </p:txBody>
      </p:sp>
    </p:spTree>
    <p:extLst>
      <p:ext uri="{BB962C8B-B14F-4D97-AF65-F5344CB8AC3E}">
        <p14:creationId xmlns:p14="http://schemas.microsoft.com/office/powerpoint/2010/main" val="3762843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735" y="872066"/>
            <a:ext cx="8813799" cy="558801"/>
          </a:xfrm>
        </p:spPr>
        <p:txBody>
          <a:bodyPr/>
          <a:lstStyle/>
          <a:p>
            <a:r>
              <a:rPr lang="en-GB" sz="2200" dirty="0" smtClean="0"/>
              <a:t>Regions stayed in by England multi-destination holiday visitors</a:t>
            </a:r>
            <a:endParaRPr lang="en-GB" sz="2200" dirty="0"/>
          </a:p>
        </p:txBody>
      </p:sp>
      <p:sp>
        <p:nvSpPr>
          <p:cNvPr id="5" name="Picture Placeholder 4"/>
          <p:cNvSpPr>
            <a:spLocks noGrp="1"/>
          </p:cNvSpPr>
          <p:nvPr>
            <p:ph type="pic" sz="quarter" idx="14"/>
          </p:nvPr>
        </p:nvSpPr>
        <p:spPr/>
      </p:sp>
      <p:sp>
        <p:nvSpPr>
          <p:cNvPr id="13" name="Text Placeholder 5"/>
          <p:cNvSpPr txBox="1">
            <a:spLocks/>
          </p:cNvSpPr>
          <p:nvPr/>
        </p:nvSpPr>
        <p:spPr>
          <a:xfrm>
            <a:off x="308703" y="4485830"/>
            <a:ext cx="8495110" cy="18520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endParaRPr lang="en-GB" sz="1300" dirty="0" smtClean="0">
              <a:solidFill>
                <a:srgbClr val="120742"/>
              </a:solidFill>
            </a:endParaRPr>
          </a:p>
        </p:txBody>
      </p:sp>
      <p:sp>
        <p:nvSpPr>
          <p:cNvPr id="14" name="Text Placeholder 5"/>
          <p:cNvSpPr txBox="1">
            <a:spLocks/>
          </p:cNvSpPr>
          <p:nvPr/>
        </p:nvSpPr>
        <p:spPr>
          <a:xfrm>
            <a:off x="308703" y="1331708"/>
            <a:ext cx="1849705"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2013-2015</a:t>
            </a:r>
            <a:endParaRPr lang="en-GB" sz="800" dirty="0">
              <a:solidFill>
                <a:srgbClr val="120742"/>
              </a:solidFill>
            </a:endParaRPr>
          </a:p>
        </p:txBody>
      </p:sp>
      <p:graphicFrame>
        <p:nvGraphicFramePr>
          <p:cNvPr id="12" name="Chart 11"/>
          <p:cNvGraphicFramePr/>
          <p:nvPr>
            <p:extLst>
              <p:ext uri="{D42A27DB-BD31-4B8C-83A1-F6EECF244321}">
                <p14:modId xmlns:p14="http://schemas.microsoft.com/office/powerpoint/2010/main" val="2895238785"/>
              </p:ext>
            </p:extLst>
          </p:nvPr>
        </p:nvGraphicFramePr>
        <p:xfrm>
          <a:off x="378821" y="1517192"/>
          <a:ext cx="8321042" cy="2271037"/>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 Placeholder 6"/>
          <p:cNvSpPr>
            <a:spLocks noGrp="1"/>
          </p:cNvSpPr>
          <p:nvPr>
            <p:ph type="body" sz="quarter" idx="13"/>
          </p:nvPr>
        </p:nvSpPr>
        <p:spPr>
          <a:xfrm>
            <a:off x="685796" y="6396162"/>
            <a:ext cx="2440301" cy="274638"/>
          </a:xfrm>
        </p:spPr>
        <p:txBody>
          <a:bodyPr/>
          <a:lstStyle/>
          <a:p>
            <a:r>
              <a:rPr lang="en-GB" sz="1000" dirty="0" smtClean="0"/>
              <a:t>Regions visited</a:t>
            </a:r>
            <a:endParaRPr lang="en-GB" sz="1000" dirty="0"/>
          </a:p>
        </p:txBody>
      </p:sp>
      <p:sp>
        <p:nvSpPr>
          <p:cNvPr id="8" name="Text Placeholder 5"/>
          <p:cNvSpPr txBox="1">
            <a:spLocks/>
          </p:cNvSpPr>
          <p:nvPr/>
        </p:nvSpPr>
        <p:spPr>
          <a:xfrm>
            <a:off x="378821" y="3853179"/>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The South East (40%) and South West (25%) are the two most common regions visited as part of any type of holiday trip.  </a:t>
            </a:r>
          </a:p>
          <a:p>
            <a:pPr marL="0" indent="0" algn="just">
              <a:buNone/>
            </a:pPr>
            <a:r>
              <a:rPr lang="en-GB" sz="1300" dirty="0" smtClean="0"/>
              <a:t>However, these regions are even more dominant when it comes to multi-destination holiday trips, with </a:t>
            </a:r>
            <a:r>
              <a:rPr lang="en-GB" sz="1300" dirty="0"/>
              <a:t>the South </a:t>
            </a:r>
            <a:r>
              <a:rPr lang="en-GB" sz="1300" dirty="0" smtClean="0"/>
              <a:t>West </a:t>
            </a:r>
            <a:r>
              <a:rPr lang="en-GB" sz="1300" dirty="0"/>
              <a:t>especially well </a:t>
            </a:r>
            <a:r>
              <a:rPr lang="en-GB" sz="1300" dirty="0" smtClean="0"/>
              <a:t>represented relative to holiday trips to the region overall.  This is the case for both London Plus holiday </a:t>
            </a:r>
            <a:r>
              <a:rPr lang="en-GB" sz="1300" dirty="0" smtClean="0"/>
              <a:t>trips</a:t>
            </a:r>
            <a:r>
              <a:rPr lang="en-GB" sz="1300" dirty="0"/>
              <a:t> </a:t>
            </a:r>
            <a:r>
              <a:rPr lang="en-GB" sz="1300" dirty="0" smtClean="0"/>
              <a:t>and,</a:t>
            </a:r>
            <a:r>
              <a:rPr lang="en-GB" sz="1300" dirty="0" smtClean="0"/>
              <a:t> </a:t>
            </a:r>
            <a:r>
              <a:rPr lang="en-GB" sz="1300" dirty="0" smtClean="0"/>
              <a:t>in </a:t>
            </a:r>
            <a:r>
              <a:rPr lang="en-GB" sz="1300" dirty="0" smtClean="0"/>
              <a:t>particular, </a:t>
            </a:r>
            <a:r>
              <a:rPr lang="en-GB" sz="1300" dirty="0" smtClean="0"/>
              <a:t>multi-destination holiday trips which do not involve London.  Around half of visitors on non-London multi-destination holiday trips visit each of the South East and South West.  Indeed, this is </a:t>
            </a:r>
            <a:r>
              <a:rPr lang="en-GB" sz="1300" dirty="0"/>
              <a:t>b</a:t>
            </a:r>
            <a:r>
              <a:rPr lang="en-GB" sz="1300" dirty="0" smtClean="0"/>
              <a:t>y far the most common regional visit combination</a:t>
            </a:r>
            <a:r>
              <a:rPr lang="en-GB" sz="1300" dirty="0"/>
              <a:t> </a:t>
            </a:r>
            <a:r>
              <a:rPr lang="en-GB" sz="1300" dirty="0" smtClean="0"/>
              <a:t>(see </a:t>
            </a:r>
            <a:r>
              <a:rPr lang="en-GB" sz="1300" dirty="0" smtClean="0"/>
              <a:t>C</a:t>
            </a:r>
            <a:r>
              <a:rPr lang="en-GB" sz="1300" dirty="0" smtClean="0"/>
              <a:t>harts 24 and 25). </a:t>
            </a:r>
            <a:endParaRPr lang="en-GB" sz="1300" dirty="0" smtClean="0"/>
          </a:p>
          <a:p>
            <a:pPr marL="0" indent="0" algn="just">
              <a:buNone/>
            </a:pPr>
            <a:r>
              <a:rPr lang="en-GB" sz="1300" dirty="0" smtClean="0"/>
              <a:t>Although the South East and South West are also the most frequently stayed in regions within the London Plus market, the North West (24% of London Plus holiday trips involve a stay in this region) and to a lesser extent, Yorkshire (15%) are also well represented.</a:t>
            </a:r>
          </a:p>
        </p:txBody>
      </p:sp>
    </p:spTree>
    <p:extLst>
      <p:ext uri="{BB962C8B-B14F-4D97-AF65-F5344CB8AC3E}">
        <p14:creationId xmlns:p14="http://schemas.microsoft.com/office/powerpoint/2010/main" val="3431197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098" y="872066"/>
            <a:ext cx="8722722" cy="558801"/>
          </a:xfrm>
        </p:spPr>
        <p:txBody>
          <a:bodyPr/>
          <a:lstStyle/>
          <a:p>
            <a:r>
              <a:rPr lang="en-GB" sz="2200" dirty="0" smtClean="0"/>
              <a:t>Number of regions stayed in by England multi-destination holiday visitors</a:t>
            </a:r>
            <a:endParaRPr lang="en-GB" sz="2200" dirty="0"/>
          </a:p>
        </p:txBody>
      </p:sp>
      <p:sp>
        <p:nvSpPr>
          <p:cNvPr id="11" name="Rectangle 10"/>
          <p:cNvSpPr/>
          <p:nvPr/>
        </p:nvSpPr>
        <p:spPr>
          <a:xfrm>
            <a:off x="505098" y="1761809"/>
            <a:ext cx="7747362" cy="1869078"/>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 Placeholder 6"/>
          <p:cNvSpPr>
            <a:spLocks noGrp="1"/>
          </p:cNvSpPr>
          <p:nvPr>
            <p:ph type="body" sz="quarter" idx="13"/>
          </p:nvPr>
        </p:nvSpPr>
        <p:spPr>
          <a:xfrm>
            <a:off x="685796" y="6396162"/>
            <a:ext cx="2440301" cy="274638"/>
          </a:xfrm>
        </p:spPr>
        <p:txBody>
          <a:bodyPr/>
          <a:lstStyle/>
          <a:p>
            <a:r>
              <a:rPr lang="en-GB" sz="1000" dirty="0" smtClean="0"/>
              <a:t>Regions visited</a:t>
            </a:r>
            <a:endParaRPr lang="en-GB" sz="1000" dirty="0"/>
          </a:p>
        </p:txBody>
      </p:sp>
      <p:sp>
        <p:nvSpPr>
          <p:cNvPr id="12" name="Text Placeholder 5"/>
          <p:cNvSpPr txBox="1">
            <a:spLocks/>
          </p:cNvSpPr>
          <p:nvPr/>
        </p:nvSpPr>
        <p:spPr>
          <a:xfrm>
            <a:off x="448047" y="1575560"/>
            <a:ext cx="1849705"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2013-2015</a:t>
            </a:r>
            <a:endParaRPr lang="en-GB" sz="800" dirty="0">
              <a:solidFill>
                <a:srgbClr val="120742"/>
              </a:solidFill>
            </a:endParaRPr>
          </a:p>
        </p:txBody>
      </p:sp>
      <p:sp>
        <p:nvSpPr>
          <p:cNvPr id="13" name="Text Placeholder 5"/>
          <p:cNvSpPr txBox="1">
            <a:spLocks/>
          </p:cNvSpPr>
          <p:nvPr/>
        </p:nvSpPr>
        <p:spPr>
          <a:xfrm>
            <a:off x="378821" y="3853179"/>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Two-thirds (64%) of England multi-destination holiday trips are accounted for by London Plus visitors.  </a:t>
            </a:r>
            <a:r>
              <a:rPr lang="en-GB" sz="1300" dirty="0" smtClean="0"/>
              <a:t>Within London Plus holiday trips, around two-thirds involve staying on only one other region of England.</a:t>
            </a:r>
            <a:r>
              <a:rPr lang="en-GB" sz="1300" dirty="0" smtClean="0"/>
              <a:t> </a:t>
            </a:r>
            <a:endParaRPr lang="en-GB" sz="1300" dirty="0" smtClean="0"/>
          </a:p>
          <a:p>
            <a:pPr marL="0" indent="0" algn="just">
              <a:buNone/>
            </a:pPr>
            <a:r>
              <a:rPr lang="en-GB" sz="1300" dirty="0" smtClean="0"/>
              <a:t>The remaining third (36%) of England multi-destination holiday trips are accounted for by non-London multi-destination visitors.  However, around a third of these are multi-destination visits which involve only a single region – for example, two or more separate destinations within the South East.   </a:t>
            </a:r>
            <a:endParaRPr lang="en-GB" sz="1300" dirty="0" smtClean="0"/>
          </a:p>
        </p:txBody>
      </p:sp>
      <p:sp>
        <p:nvSpPr>
          <p:cNvPr id="4" name="Picture Placeholder 3"/>
          <p:cNvSpPr>
            <a:spLocks noGrp="1"/>
          </p:cNvSpPr>
          <p:nvPr>
            <p:ph type="pic" sz="quarter" idx="14"/>
          </p:nvPr>
        </p:nvSpPr>
        <p:spPr/>
      </p:sp>
      <p:graphicFrame>
        <p:nvGraphicFramePr>
          <p:cNvPr id="16" name="Chart 15"/>
          <p:cNvGraphicFramePr/>
          <p:nvPr>
            <p:extLst>
              <p:ext uri="{D42A27DB-BD31-4B8C-83A1-F6EECF244321}">
                <p14:modId xmlns:p14="http://schemas.microsoft.com/office/powerpoint/2010/main" val="2907845500"/>
              </p:ext>
            </p:extLst>
          </p:nvPr>
        </p:nvGraphicFramePr>
        <p:xfrm>
          <a:off x="505099" y="1831183"/>
          <a:ext cx="7747361" cy="17303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9791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098" y="872066"/>
            <a:ext cx="8722722" cy="558801"/>
          </a:xfrm>
        </p:spPr>
        <p:txBody>
          <a:bodyPr/>
          <a:lstStyle/>
          <a:p>
            <a:r>
              <a:rPr lang="en-GB" sz="2200" dirty="0"/>
              <a:t>R</a:t>
            </a:r>
            <a:r>
              <a:rPr lang="en-GB" sz="2200" dirty="0" smtClean="0"/>
              <a:t>egions stayed in by London Plus holiday visitors who only visit one other region in England</a:t>
            </a:r>
            <a:endParaRPr lang="en-GB" sz="2200" dirty="0"/>
          </a:p>
        </p:txBody>
      </p:sp>
      <p:sp>
        <p:nvSpPr>
          <p:cNvPr id="11" name="Rectangle 10"/>
          <p:cNvSpPr/>
          <p:nvPr/>
        </p:nvSpPr>
        <p:spPr>
          <a:xfrm>
            <a:off x="505098" y="1761809"/>
            <a:ext cx="7747362" cy="1869078"/>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 Placeholder 6"/>
          <p:cNvSpPr>
            <a:spLocks noGrp="1"/>
          </p:cNvSpPr>
          <p:nvPr>
            <p:ph type="body" sz="quarter" idx="13"/>
          </p:nvPr>
        </p:nvSpPr>
        <p:spPr>
          <a:xfrm>
            <a:off x="685796" y="6396162"/>
            <a:ext cx="2440301" cy="274638"/>
          </a:xfrm>
        </p:spPr>
        <p:txBody>
          <a:bodyPr/>
          <a:lstStyle/>
          <a:p>
            <a:r>
              <a:rPr lang="en-GB" sz="1000" dirty="0" smtClean="0"/>
              <a:t>Regions visited</a:t>
            </a:r>
            <a:endParaRPr lang="en-GB" sz="1000" dirty="0"/>
          </a:p>
        </p:txBody>
      </p:sp>
      <p:sp>
        <p:nvSpPr>
          <p:cNvPr id="12" name="Text Placeholder 5"/>
          <p:cNvSpPr txBox="1">
            <a:spLocks/>
          </p:cNvSpPr>
          <p:nvPr/>
        </p:nvSpPr>
        <p:spPr>
          <a:xfrm>
            <a:off x="448047" y="1575560"/>
            <a:ext cx="1849705"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2013-2015</a:t>
            </a:r>
            <a:endParaRPr lang="en-GB" sz="800" dirty="0">
              <a:solidFill>
                <a:srgbClr val="120742"/>
              </a:solidFill>
            </a:endParaRPr>
          </a:p>
        </p:txBody>
      </p:sp>
      <p:sp>
        <p:nvSpPr>
          <p:cNvPr id="13" name="Text Placeholder 5"/>
          <p:cNvSpPr txBox="1">
            <a:spLocks/>
          </p:cNvSpPr>
          <p:nvPr/>
        </p:nvSpPr>
        <p:spPr>
          <a:xfrm>
            <a:off x="378821" y="3853179"/>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42% of all England multi-destination holiday trips are London Plus holidays which involve London plus only one other single region – comfortably the most common type of multi-destination trip.</a:t>
            </a:r>
            <a:endParaRPr lang="en-GB" sz="1300" dirty="0" smtClean="0"/>
          </a:p>
          <a:p>
            <a:pPr marL="0" indent="0" algn="just">
              <a:buNone/>
            </a:pPr>
            <a:r>
              <a:rPr lang="en-GB" sz="1300" dirty="0" smtClean="0"/>
              <a:t>The most common other region visited by those who visit London and only one other region is the South East, which accounts for 32% of trips made by these visitors.  London plus the South West (24%) and London plus the North West (17%) are also common combinations among those who visit only one other region.</a:t>
            </a:r>
            <a:endParaRPr lang="en-GB" sz="1300" dirty="0" smtClean="0"/>
          </a:p>
        </p:txBody>
      </p:sp>
      <p:sp>
        <p:nvSpPr>
          <p:cNvPr id="4" name="Picture Placeholder 3"/>
          <p:cNvSpPr>
            <a:spLocks noGrp="1"/>
          </p:cNvSpPr>
          <p:nvPr>
            <p:ph type="pic" sz="quarter" idx="14"/>
          </p:nvPr>
        </p:nvSpPr>
        <p:spPr/>
      </p:sp>
      <p:graphicFrame>
        <p:nvGraphicFramePr>
          <p:cNvPr id="10" name="Chart 9"/>
          <p:cNvGraphicFramePr/>
          <p:nvPr>
            <p:extLst>
              <p:ext uri="{D42A27DB-BD31-4B8C-83A1-F6EECF244321}">
                <p14:modId xmlns:p14="http://schemas.microsoft.com/office/powerpoint/2010/main" val="1711715562"/>
              </p:ext>
            </p:extLst>
          </p:nvPr>
        </p:nvGraphicFramePr>
        <p:xfrm>
          <a:off x="2739654" y="1831183"/>
          <a:ext cx="5765355" cy="1730330"/>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Straight Arrow Connector 15"/>
          <p:cNvCxnSpPr/>
          <p:nvPr/>
        </p:nvCxnSpPr>
        <p:spPr>
          <a:xfrm flipV="1">
            <a:off x="2727842" y="2699613"/>
            <a:ext cx="853440" cy="76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7" name="Chart 16"/>
          <p:cNvGraphicFramePr/>
          <p:nvPr>
            <p:extLst>
              <p:ext uri="{D42A27DB-BD31-4B8C-83A1-F6EECF244321}">
                <p14:modId xmlns:p14="http://schemas.microsoft.com/office/powerpoint/2010/main" val="3822945516"/>
              </p:ext>
            </p:extLst>
          </p:nvPr>
        </p:nvGraphicFramePr>
        <p:xfrm>
          <a:off x="685796" y="1831183"/>
          <a:ext cx="2702107" cy="17303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9827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05098" y="1761809"/>
            <a:ext cx="7747362" cy="1869078"/>
          </a:xfrm>
          <a:prstGeom prst="rect">
            <a:avLst/>
          </a:prstGeom>
          <a:no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 Placeholder 6"/>
          <p:cNvSpPr>
            <a:spLocks noGrp="1"/>
          </p:cNvSpPr>
          <p:nvPr>
            <p:ph type="body" sz="quarter" idx="13"/>
          </p:nvPr>
        </p:nvSpPr>
        <p:spPr>
          <a:xfrm>
            <a:off x="685796" y="6396162"/>
            <a:ext cx="2440301" cy="274638"/>
          </a:xfrm>
        </p:spPr>
        <p:txBody>
          <a:bodyPr/>
          <a:lstStyle/>
          <a:p>
            <a:r>
              <a:rPr lang="en-GB" sz="1000" dirty="0" smtClean="0"/>
              <a:t>Regions visited</a:t>
            </a:r>
            <a:endParaRPr lang="en-GB" sz="1000" dirty="0"/>
          </a:p>
        </p:txBody>
      </p:sp>
      <p:sp>
        <p:nvSpPr>
          <p:cNvPr id="12" name="Text Placeholder 5"/>
          <p:cNvSpPr txBox="1">
            <a:spLocks/>
          </p:cNvSpPr>
          <p:nvPr/>
        </p:nvSpPr>
        <p:spPr>
          <a:xfrm>
            <a:off x="448047" y="1575560"/>
            <a:ext cx="1849705"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2013-2015</a:t>
            </a:r>
            <a:endParaRPr lang="en-GB" sz="800" dirty="0">
              <a:solidFill>
                <a:srgbClr val="120742"/>
              </a:solidFill>
            </a:endParaRPr>
          </a:p>
        </p:txBody>
      </p:sp>
      <p:sp>
        <p:nvSpPr>
          <p:cNvPr id="4" name="Picture Placeholder 3"/>
          <p:cNvSpPr>
            <a:spLocks noGrp="1"/>
          </p:cNvSpPr>
          <p:nvPr>
            <p:ph type="pic" sz="quarter" idx="14"/>
          </p:nvPr>
        </p:nvSpPr>
        <p:spPr/>
      </p:sp>
      <p:cxnSp>
        <p:nvCxnSpPr>
          <p:cNvPr id="16" name="Straight Arrow Connector 15"/>
          <p:cNvCxnSpPr/>
          <p:nvPr/>
        </p:nvCxnSpPr>
        <p:spPr>
          <a:xfrm flipV="1">
            <a:off x="2727842" y="2699613"/>
            <a:ext cx="853440" cy="76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7" name="Chart 16"/>
          <p:cNvGraphicFramePr/>
          <p:nvPr>
            <p:extLst>
              <p:ext uri="{D42A27DB-BD31-4B8C-83A1-F6EECF244321}">
                <p14:modId xmlns:p14="http://schemas.microsoft.com/office/powerpoint/2010/main" val="2854029082"/>
              </p:ext>
            </p:extLst>
          </p:nvPr>
        </p:nvGraphicFramePr>
        <p:xfrm>
          <a:off x="685796" y="1831183"/>
          <a:ext cx="2702107" cy="1730330"/>
        </p:xfrm>
        <a:graphic>
          <a:graphicData uri="http://schemas.openxmlformats.org/drawingml/2006/chart">
            <c:chart xmlns:c="http://schemas.openxmlformats.org/drawingml/2006/chart" xmlns:r="http://schemas.openxmlformats.org/officeDocument/2006/relationships" r:id="rId2"/>
          </a:graphicData>
        </a:graphic>
      </p:graphicFrame>
      <p:sp>
        <p:nvSpPr>
          <p:cNvPr id="14" name="Title 1"/>
          <p:cNvSpPr>
            <a:spLocks noGrp="1"/>
          </p:cNvSpPr>
          <p:nvPr>
            <p:ph type="title"/>
          </p:nvPr>
        </p:nvSpPr>
        <p:spPr>
          <a:xfrm>
            <a:off x="505098" y="872066"/>
            <a:ext cx="8722722" cy="558801"/>
          </a:xfrm>
        </p:spPr>
        <p:txBody>
          <a:bodyPr/>
          <a:lstStyle/>
          <a:p>
            <a:r>
              <a:rPr lang="en-GB" sz="2200" dirty="0" smtClean="0"/>
              <a:t>Regions stayed in by non-London </a:t>
            </a:r>
            <a:r>
              <a:rPr lang="en-GB" sz="2200" dirty="0" smtClean="0"/>
              <a:t>multi-destination holiday visitors who stayed within a single region</a:t>
            </a:r>
            <a:endParaRPr lang="en-GB" sz="2200" dirty="0"/>
          </a:p>
        </p:txBody>
      </p:sp>
      <p:graphicFrame>
        <p:nvGraphicFramePr>
          <p:cNvPr id="15" name="Chart 14"/>
          <p:cNvGraphicFramePr/>
          <p:nvPr>
            <p:extLst>
              <p:ext uri="{D42A27DB-BD31-4B8C-83A1-F6EECF244321}">
                <p14:modId xmlns:p14="http://schemas.microsoft.com/office/powerpoint/2010/main" val="1344586042"/>
              </p:ext>
            </p:extLst>
          </p:nvPr>
        </p:nvGraphicFramePr>
        <p:xfrm>
          <a:off x="3126097" y="1831183"/>
          <a:ext cx="5126363" cy="173033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 Placeholder 5"/>
          <p:cNvSpPr txBox="1">
            <a:spLocks/>
          </p:cNvSpPr>
          <p:nvPr/>
        </p:nvSpPr>
        <p:spPr>
          <a:xfrm>
            <a:off x="378821" y="3853179"/>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As highlighted within the introduction, a non-London multi-destination trip includes trips involving only a single region, provided that two or more destinations were stayed in within that region.</a:t>
            </a:r>
          </a:p>
          <a:p>
            <a:pPr marL="0" indent="0" algn="just">
              <a:buNone/>
            </a:pPr>
            <a:r>
              <a:rPr lang="en-GB" sz="1300" dirty="0" smtClean="0"/>
              <a:t>Indeed, </a:t>
            </a:r>
            <a:r>
              <a:rPr lang="en-GB" sz="1300" dirty="0" smtClean="0"/>
              <a:t>11</a:t>
            </a:r>
            <a:r>
              <a:rPr lang="en-GB" sz="1300" dirty="0" smtClean="0"/>
              <a:t>% </a:t>
            </a:r>
            <a:r>
              <a:rPr lang="en-GB" sz="1300" dirty="0" smtClean="0"/>
              <a:t>of </a:t>
            </a:r>
            <a:r>
              <a:rPr lang="en-GB" sz="1300" dirty="0" smtClean="0"/>
              <a:t>all </a:t>
            </a:r>
            <a:r>
              <a:rPr lang="en-GB" sz="1300" dirty="0" smtClean="0"/>
              <a:t>multi-destination holiday trips were multiple stays within a single region.  Again, the South East and South West were the most common regions for multiple destination stays within a single region</a:t>
            </a:r>
            <a:r>
              <a:rPr lang="en-GB" sz="1300" dirty="0" smtClean="0"/>
              <a:t>.  So for example, 36% of non-London multi-destination trips involving only one region were to the South East. </a:t>
            </a:r>
            <a:endParaRPr lang="en-GB" sz="1300" dirty="0" smtClean="0"/>
          </a:p>
        </p:txBody>
      </p:sp>
    </p:spTree>
    <p:extLst>
      <p:ext uri="{BB962C8B-B14F-4D97-AF65-F5344CB8AC3E}">
        <p14:creationId xmlns:p14="http://schemas.microsoft.com/office/powerpoint/2010/main" val="1776657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p:sp>
      <p:sp>
        <p:nvSpPr>
          <p:cNvPr id="12" name="Title 1"/>
          <p:cNvSpPr txBox="1">
            <a:spLocks/>
          </p:cNvSpPr>
          <p:nvPr/>
        </p:nvSpPr>
        <p:spPr>
          <a:xfrm>
            <a:off x="341086" y="872065"/>
            <a:ext cx="8813799" cy="558801"/>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2200" dirty="0" smtClean="0"/>
              <a:t>Regional visit combinations for England’s multi-destination holiday visitors – all </a:t>
            </a:r>
            <a:r>
              <a:rPr lang="en-GB" sz="2200" dirty="0" smtClean="0"/>
              <a:t>visiting 2 or more regions outside of London / 1</a:t>
            </a:r>
            <a:endParaRPr lang="en-GB" sz="2200" dirty="0"/>
          </a:p>
        </p:txBody>
      </p:sp>
      <p:sp>
        <p:nvSpPr>
          <p:cNvPr id="7" name="Text Placeholder 6"/>
          <p:cNvSpPr>
            <a:spLocks noGrp="1"/>
          </p:cNvSpPr>
          <p:nvPr>
            <p:ph type="body" sz="quarter" idx="13"/>
          </p:nvPr>
        </p:nvSpPr>
        <p:spPr>
          <a:xfrm>
            <a:off x="685796" y="6396162"/>
            <a:ext cx="2440301" cy="274638"/>
          </a:xfrm>
        </p:spPr>
        <p:txBody>
          <a:bodyPr/>
          <a:lstStyle/>
          <a:p>
            <a:r>
              <a:rPr lang="en-GB" sz="1000" dirty="0" smtClean="0"/>
              <a:t>Regions visited</a:t>
            </a:r>
            <a:endParaRPr lang="en-GB" sz="1000" dirty="0"/>
          </a:p>
        </p:txBody>
      </p:sp>
      <p:graphicFrame>
        <p:nvGraphicFramePr>
          <p:cNvPr id="5" name="Table Placeholder 5"/>
          <p:cNvGraphicFramePr>
            <a:graphicFrameLocks/>
          </p:cNvGraphicFramePr>
          <p:nvPr>
            <p:extLst>
              <p:ext uri="{D42A27DB-BD31-4B8C-83A1-F6EECF244321}">
                <p14:modId xmlns:p14="http://schemas.microsoft.com/office/powerpoint/2010/main" val="2316130336"/>
              </p:ext>
            </p:extLst>
          </p:nvPr>
        </p:nvGraphicFramePr>
        <p:xfrm>
          <a:off x="467360" y="1772411"/>
          <a:ext cx="7136318" cy="1954859"/>
        </p:xfrm>
        <a:graphic>
          <a:graphicData uri="http://schemas.openxmlformats.org/drawingml/2006/table">
            <a:tbl>
              <a:tblPr firstRow="1" bandRow="1">
                <a:tableStyleId>{5C22544A-7EE6-4342-B048-85BDC9FD1C3A}</a:tableStyleId>
              </a:tblPr>
              <a:tblGrid>
                <a:gridCol w="1005088"/>
                <a:gridCol w="1005088"/>
                <a:gridCol w="732306"/>
                <a:gridCol w="732306"/>
                <a:gridCol w="732306"/>
                <a:gridCol w="732306"/>
                <a:gridCol w="732306"/>
                <a:gridCol w="732306"/>
                <a:gridCol w="732306"/>
              </a:tblGrid>
              <a:tr h="437967">
                <a:tc rowSpan="8">
                  <a:txBody>
                    <a:bodyPr/>
                    <a:lstStyle/>
                    <a:p>
                      <a:pPr algn="ctr" fontAlgn="b"/>
                      <a:r>
                        <a:rPr lang="en-GB" sz="1100" b="1" i="0" u="none" strike="noStrike" dirty="0" smtClean="0">
                          <a:solidFill>
                            <a:schemeClr val="accent6">
                              <a:lumMod val="10000"/>
                            </a:schemeClr>
                          </a:solidFill>
                          <a:effectLst/>
                          <a:latin typeface="Calibri"/>
                        </a:rPr>
                        <a:t>47% of all multi-destination holidays</a:t>
                      </a:r>
                      <a:endParaRPr lang="en-GB" sz="1100" b="1" i="0" u="none" strike="noStrike" dirty="0">
                        <a:solidFill>
                          <a:schemeClr val="accent6">
                            <a:lumMod val="10000"/>
                          </a:schemeClr>
                        </a:solidFill>
                        <a:effectLst/>
                        <a:latin typeface="Calibri"/>
                      </a:endParaRPr>
                    </a:p>
                  </a:txBody>
                  <a:tcPr marL="9525" marR="9525" marT="9525" marB="0" anchor="ctr">
                    <a:solidFill>
                      <a:schemeClr val="bg1">
                        <a:lumMod val="85000"/>
                      </a:schemeClr>
                    </a:solidFill>
                  </a:tcPr>
                </a:tc>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1" i="0" u="none" strike="noStrike" baseline="0" dirty="0" smtClean="0">
                          <a:solidFill>
                            <a:schemeClr val="bg1"/>
                          </a:solidFill>
                          <a:effectLst/>
                          <a:latin typeface="+mn-lt"/>
                        </a:rPr>
                        <a:t>North West</a:t>
                      </a:r>
                      <a:endParaRPr lang="en-GB" sz="1100" b="1" i="0" u="none" strike="noStrike" baseline="0" dirty="0">
                        <a:solidFill>
                          <a:schemeClr val="bg1"/>
                        </a:solidFill>
                        <a:effectLst/>
                        <a:latin typeface="+mn-lt"/>
                      </a:endParaRPr>
                    </a:p>
                  </a:txBody>
                  <a:tcPr marL="7620" marR="7620" marT="7620" marB="0" anchor="ctr"/>
                </a:tc>
                <a:tc>
                  <a:txBody>
                    <a:bodyPr/>
                    <a:lstStyle/>
                    <a:p>
                      <a:pPr algn="ctr" fontAlgn="b"/>
                      <a:r>
                        <a:rPr lang="en-GB" sz="1100" b="1" i="0" u="none" strike="noStrike" baseline="0" dirty="0" smtClean="0">
                          <a:solidFill>
                            <a:schemeClr val="bg1"/>
                          </a:solidFill>
                          <a:effectLst/>
                          <a:latin typeface="+mn-lt"/>
                        </a:rPr>
                        <a:t>Yorkshire</a:t>
                      </a:r>
                      <a:endParaRPr lang="en-GB" sz="1100" b="1" u="none" strike="noStrike" kern="1200" baseline="0" dirty="0">
                        <a:solidFill>
                          <a:schemeClr val="bg1"/>
                        </a:solidFill>
                        <a:effectLst/>
                        <a:latin typeface="+mn-lt"/>
                        <a:ea typeface="+mn-ea"/>
                        <a:cs typeface="+mn-cs"/>
                      </a:endParaRPr>
                    </a:p>
                  </a:txBody>
                  <a:tcPr marL="7620" marR="7620" marT="7620" marB="0" anchor="ctr"/>
                </a:tc>
                <a:tc>
                  <a:txBody>
                    <a:bodyPr/>
                    <a:lstStyle/>
                    <a:p>
                      <a:pPr algn="ctr" fontAlgn="b"/>
                      <a:r>
                        <a:rPr lang="en-GB" sz="1100" b="1" i="0" u="none" strike="noStrike" baseline="0" dirty="0" smtClean="0">
                          <a:solidFill>
                            <a:schemeClr val="bg1"/>
                          </a:solidFill>
                          <a:effectLst/>
                          <a:latin typeface="+mn-lt"/>
                        </a:rPr>
                        <a:t>West </a:t>
                      </a:r>
                      <a:r>
                        <a:rPr lang="en-GB" sz="1100" b="1" i="0" u="none" strike="noStrike" baseline="0" dirty="0" err="1" smtClean="0">
                          <a:solidFill>
                            <a:schemeClr val="bg1"/>
                          </a:solidFill>
                          <a:effectLst/>
                          <a:latin typeface="+mn-lt"/>
                        </a:rPr>
                        <a:t>Mids</a:t>
                      </a:r>
                      <a:endParaRPr lang="en-GB" sz="1100" b="1" i="0" u="none" strike="noStrike" baseline="0" dirty="0">
                        <a:solidFill>
                          <a:schemeClr val="bg1"/>
                        </a:solidFill>
                        <a:effectLst/>
                        <a:latin typeface="+mn-lt"/>
                      </a:endParaRPr>
                    </a:p>
                  </a:txBody>
                  <a:tcPr marL="7620" marR="7620" marT="7620" marB="0" anchor="ctr"/>
                </a:tc>
                <a:tc>
                  <a:txBody>
                    <a:bodyPr/>
                    <a:lstStyle/>
                    <a:p>
                      <a:pPr algn="ctr" fontAlgn="b"/>
                      <a:r>
                        <a:rPr lang="en-GB" sz="1100" b="1" i="0" u="none" strike="noStrike" baseline="0" smtClean="0">
                          <a:solidFill>
                            <a:schemeClr val="bg1"/>
                          </a:solidFill>
                          <a:effectLst/>
                          <a:latin typeface="+mn-lt"/>
                        </a:rPr>
                        <a:t>East Mids</a:t>
                      </a:r>
                      <a:endParaRPr lang="en-GB" sz="1100" b="1" i="0" u="none" strike="noStrike" baseline="0" dirty="0">
                        <a:solidFill>
                          <a:schemeClr val="bg1"/>
                        </a:solidFill>
                        <a:effectLst/>
                        <a:latin typeface="+mn-lt"/>
                      </a:endParaRPr>
                    </a:p>
                  </a:txBody>
                  <a:tcPr marL="7620" marR="7620" marT="7620"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100" b="1" i="0" u="none" strike="noStrike" baseline="0" dirty="0" smtClean="0">
                          <a:solidFill>
                            <a:schemeClr val="bg1"/>
                          </a:solidFill>
                          <a:effectLst/>
                          <a:latin typeface="+mn-lt"/>
                        </a:rPr>
                        <a:t>East</a:t>
                      </a:r>
                    </a:p>
                  </a:txBody>
                  <a:tcPr marL="7620" marR="7620" marT="7620"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100" b="1" i="0" u="none" strike="noStrike" baseline="0" dirty="0" smtClean="0">
                          <a:solidFill>
                            <a:schemeClr val="bg1"/>
                          </a:solidFill>
                          <a:effectLst/>
                          <a:latin typeface="+mn-lt"/>
                        </a:rPr>
                        <a:t>South West</a:t>
                      </a:r>
                    </a:p>
                  </a:txBody>
                  <a:tcPr marL="7620" marR="7620" marT="7620"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100" b="1" i="0" u="none" strike="noStrike" baseline="0" dirty="0" smtClean="0">
                          <a:solidFill>
                            <a:schemeClr val="bg1"/>
                          </a:solidFill>
                          <a:effectLst/>
                          <a:latin typeface="+mn-lt"/>
                        </a:rPr>
                        <a:t>South East</a:t>
                      </a:r>
                    </a:p>
                  </a:txBody>
                  <a:tcPr marL="7620" marR="7620" marT="7620" marB="0" anchor="ctr"/>
                </a:tc>
              </a:tr>
              <a:tr h="218714">
                <a:tc vMerge="1">
                  <a:txBody>
                    <a:bodyPr/>
                    <a:lstStyle/>
                    <a:p>
                      <a:pPr algn="l" fontAlgn="b"/>
                      <a:endParaRPr lang="en-GB" sz="1100" b="1" i="0" u="none" strike="noStrike" dirty="0">
                        <a:solidFill>
                          <a:schemeClr val="tx1"/>
                        </a:solidFill>
                        <a:effectLst/>
                        <a:latin typeface="Calibri"/>
                      </a:endParaRPr>
                    </a:p>
                  </a:txBody>
                  <a:tcPr marL="9525" marR="9525" marT="9525" marB="0" anchor="b"/>
                </a:tc>
                <a:tc>
                  <a:txBody>
                    <a:bodyPr/>
                    <a:lstStyle/>
                    <a:p>
                      <a:pPr algn="l" fontAlgn="b"/>
                      <a:r>
                        <a:rPr lang="en-GB" sz="1100" b="1" i="0" u="none" strike="noStrike" dirty="0" smtClean="0">
                          <a:solidFill>
                            <a:schemeClr val="tx1"/>
                          </a:solidFill>
                          <a:effectLst/>
                          <a:latin typeface="Calibri"/>
                        </a:rPr>
                        <a:t>North East</a:t>
                      </a:r>
                      <a:endParaRPr lang="en-GB" sz="1100" b="1" i="0" u="none" strike="noStrike" dirty="0">
                        <a:solidFill>
                          <a:schemeClr val="tx1"/>
                        </a:solidFill>
                        <a:effectLst/>
                        <a:latin typeface="Calibri"/>
                      </a:endParaRPr>
                    </a:p>
                  </a:txBody>
                  <a:tcPr marL="9525" marR="9525" marT="9525" marB="0" anchor="b"/>
                </a:tc>
                <a:tc>
                  <a:txBody>
                    <a:bodyPr/>
                    <a:lstStyle/>
                    <a:p>
                      <a:pPr algn="ctr" fontAlgn="b"/>
                      <a:r>
                        <a:rPr lang="en-GB" sz="1100" b="0" i="0" u="none" strike="noStrike" dirty="0" smtClean="0">
                          <a:solidFill>
                            <a:schemeClr val="tx1"/>
                          </a:solidFill>
                          <a:effectLst/>
                          <a:latin typeface="+mn-lt"/>
                        </a:rPr>
                        <a:t>4%</a:t>
                      </a:r>
                      <a:endParaRPr lang="en-GB" sz="1100" b="0" i="0" u="none" strike="noStrike" dirty="0">
                        <a:solidFill>
                          <a:schemeClr val="tx1"/>
                        </a:solidFill>
                        <a:effectLst/>
                        <a:latin typeface="+mn-lt"/>
                      </a:endParaRPr>
                    </a:p>
                  </a:txBody>
                  <a:tcPr marL="9525" marR="9525" marT="9525" marB="0" anchor="b"/>
                </a:tc>
                <a:tc>
                  <a:txBody>
                    <a:bodyPr/>
                    <a:lstStyle/>
                    <a:p>
                      <a:pPr algn="ctr" fontAlgn="b"/>
                      <a:r>
                        <a:rPr lang="en-GB" sz="1100" b="0" i="0" u="none" strike="noStrike" dirty="0" smtClean="0">
                          <a:solidFill>
                            <a:schemeClr val="tx1"/>
                          </a:solidFill>
                          <a:effectLst/>
                          <a:latin typeface="+mn-lt"/>
                        </a:rPr>
                        <a:t>4%</a:t>
                      </a:r>
                      <a:endParaRPr lang="en-GB" sz="1100" b="0" i="0" u="none" strike="noStrike" dirty="0">
                        <a:solidFill>
                          <a:schemeClr val="tx1"/>
                        </a:solidFill>
                        <a:effectLst/>
                        <a:latin typeface="+mn-lt"/>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1%</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chemeClr val="tx1"/>
                          </a:solidFill>
                          <a:effectLst/>
                          <a:latin typeface="+mn-lt"/>
                        </a:rPr>
                        <a:t>1%</a:t>
                      </a:r>
                      <a:endParaRPr lang="en-GB" sz="1100" b="0" i="0" u="none" strike="noStrike" dirty="0">
                        <a:solidFill>
                          <a:schemeClr val="tx1"/>
                        </a:solidFill>
                        <a:effectLst/>
                        <a:latin typeface="+mn-lt"/>
                      </a:endParaRPr>
                    </a:p>
                  </a:txBody>
                  <a:tcPr marL="9525" marR="9525" marT="9525" marB="0" anchor="b"/>
                </a:tc>
                <a:tc>
                  <a:txBody>
                    <a:bodyPr/>
                    <a:lstStyle/>
                    <a:p>
                      <a:pPr algn="ctr" fontAlgn="b"/>
                      <a:r>
                        <a:rPr lang="en-GB" sz="1100" b="0" i="0" u="none" strike="noStrike" dirty="0" smtClean="0">
                          <a:solidFill>
                            <a:schemeClr val="tx1"/>
                          </a:solidFill>
                          <a:effectLst/>
                          <a:latin typeface="+mn-lt"/>
                        </a:rPr>
                        <a:t>2%</a:t>
                      </a:r>
                      <a:endParaRPr lang="en-GB" sz="1100" b="0" i="0" u="none" strike="noStrike" dirty="0">
                        <a:solidFill>
                          <a:schemeClr val="tx1"/>
                        </a:solidFill>
                        <a:effectLst/>
                        <a:latin typeface="+mn-lt"/>
                      </a:endParaRPr>
                    </a:p>
                  </a:txBody>
                  <a:tcPr marL="9525" marR="9525" marT="9525" marB="0" anchor="b"/>
                </a:tc>
                <a:tc>
                  <a:txBody>
                    <a:bodyPr/>
                    <a:lstStyle/>
                    <a:p>
                      <a:pPr algn="ctr" fontAlgn="b"/>
                      <a:r>
                        <a:rPr lang="en-GB" sz="1100" b="0" i="0" u="none" strike="noStrike" dirty="0" smtClean="0">
                          <a:solidFill>
                            <a:schemeClr val="tx1"/>
                          </a:solidFill>
                          <a:effectLst/>
                          <a:latin typeface="+mn-lt"/>
                        </a:rPr>
                        <a:t>2%</a:t>
                      </a:r>
                      <a:endParaRPr lang="en-GB" sz="1100" b="0" i="0" u="none" strike="noStrike" dirty="0">
                        <a:solidFill>
                          <a:schemeClr val="tx1"/>
                        </a:solidFill>
                        <a:effectLst/>
                        <a:latin typeface="+mn-lt"/>
                      </a:endParaRPr>
                    </a:p>
                  </a:txBody>
                  <a:tcPr marL="9525" marR="9525" marT="9525" marB="0" anchor="b"/>
                </a:tc>
                <a:tc>
                  <a:txBody>
                    <a:bodyPr/>
                    <a:lstStyle/>
                    <a:p>
                      <a:pPr algn="ctr" fontAlgn="b"/>
                      <a:r>
                        <a:rPr lang="en-GB" sz="1100" b="0" i="0" u="none" strike="noStrike" dirty="0" smtClean="0">
                          <a:solidFill>
                            <a:schemeClr val="tx1"/>
                          </a:solidFill>
                          <a:effectLst/>
                          <a:latin typeface="+mn-lt"/>
                        </a:rPr>
                        <a:t>1%</a:t>
                      </a:r>
                      <a:endParaRPr lang="en-GB" sz="1100" b="0" i="0" u="none" strike="noStrike" dirty="0">
                        <a:solidFill>
                          <a:schemeClr val="tx1"/>
                        </a:solidFill>
                        <a:effectLst/>
                        <a:latin typeface="+mn-lt"/>
                      </a:endParaRPr>
                    </a:p>
                  </a:txBody>
                  <a:tcPr marL="9525" marR="9525" marT="9525" marB="0" anchor="b"/>
                </a:tc>
              </a:tr>
              <a:tr h="216363">
                <a:tc vMerge="1">
                  <a:txBody>
                    <a:bodyPr/>
                    <a:lstStyle/>
                    <a:p>
                      <a:pPr algn="l" fontAlgn="b"/>
                      <a:endParaRPr lang="en-GB" sz="1100" b="1" i="0" u="none" strike="noStrike" dirty="0">
                        <a:solidFill>
                          <a:schemeClr val="tx1"/>
                        </a:solidFill>
                        <a:effectLst/>
                        <a:latin typeface="Calibri"/>
                      </a:endParaRPr>
                    </a:p>
                  </a:txBody>
                  <a:tcPr marL="7620" marR="7620" marT="7620" marB="0" anchor="b"/>
                </a:tc>
                <a:tc>
                  <a:txBody>
                    <a:bodyPr/>
                    <a:lstStyle/>
                    <a:p>
                      <a:pPr algn="l" fontAlgn="b"/>
                      <a:r>
                        <a:rPr lang="en-GB" sz="1100" b="1" i="0" u="none" strike="noStrike" dirty="0" smtClean="0">
                          <a:solidFill>
                            <a:schemeClr val="tx1"/>
                          </a:solidFill>
                          <a:effectLst/>
                          <a:latin typeface="Calibri"/>
                        </a:rPr>
                        <a:t>North West</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13%</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6%</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3</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5%</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10%</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9%</a:t>
                      </a:r>
                      <a:endParaRPr lang="en-GB" sz="1100" b="0" i="0" u="none" strike="noStrike" dirty="0">
                        <a:solidFill>
                          <a:srgbClr val="000000"/>
                        </a:solidFill>
                        <a:effectLst/>
                        <a:latin typeface="Calibri"/>
                      </a:endParaRPr>
                    </a:p>
                  </a:txBody>
                  <a:tcPr marL="7620" marR="7620" marT="7620" marB="0" anchor="b"/>
                </a:tc>
              </a:tr>
              <a:tr h="216363">
                <a:tc vMerge="1">
                  <a:txBody>
                    <a:bodyPr/>
                    <a:lstStyle/>
                    <a:p>
                      <a:pPr algn="l" fontAlgn="b"/>
                      <a:endParaRPr lang="en-GB" sz="1100" b="1" i="0" u="none" strike="noStrike" dirty="0">
                        <a:solidFill>
                          <a:schemeClr val="tx1"/>
                        </a:solidFill>
                        <a:effectLst/>
                        <a:latin typeface="Calibri"/>
                      </a:endParaRPr>
                    </a:p>
                  </a:txBody>
                  <a:tcPr marL="7620" marR="7620" marT="7620" marB="0" anchor="b"/>
                </a:tc>
                <a:tc>
                  <a:txBody>
                    <a:bodyPr/>
                    <a:lstStyle/>
                    <a:p>
                      <a:pPr algn="l" fontAlgn="b"/>
                      <a:r>
                        <a:rPr lang="en-GB" sz="1100" b="1" i="0" u="none" strike="noStrike" dirty="0" smtClean="0">
                          <a:solidFill>
                            <a:schemeClr val="tx1"/>
                          </a:solidFill>
                          <a:effectLst/>
                          <a:latin typeface="Calibri"/>
                        </a:rPr>
                        <a:t>Yorkshire</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4%</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3</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5%</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8%</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7%</a:t>
                      </a:r>
                      <a:endParaRPr lang="en-GB" sz="1100" b="0" i="0" u="none" strike="noStrike" dirty="0">
                        <a:solidFill>
                          <a:srgbClr val="000000"/>
                        </a:solidFill>
                        <a:effectLst/>
                        <a:latin typeface="Calibri"/>
                      </a:endParaRPr>
                    </a:p>
                  </a:txBody>
                  <a:tcPr marL="7620" marR="7620" marT="7620" marB="0" anchor="b"/>
                </a:tc>
              </a:tr>
              <a:tr h="216363">
                <a:tc vMerge="1">
                  <a:txBody>
                    <a:bodyPr/>
                    <a:lstStyle/>
                    <a:p>
                      <a:pPr algn="l" fontAlgn="b"/>
                      <a:endParaRPr lang="en-GB" sz="1100" b="1" i="0" u="none" strike="noStrike" dirty="0">
                        <a:solidFill>
                          <a:schemeClr val="tx1"/>
                        </a:solidFill>
                        <a:effectLst/>
                        <a:latin typeface="Calibri"/>
                      </a:endParaRPr>
                    </a:p>
                  </a:txBody>
                  <a:tcPr marL="7620" marR="7620" marT="7620" marB="0" anchor="b"/>
                </a:tc>
                <a:tc>
                  <a:txBody>
                    <a:bodyPr/>
                    <a:lstStyle/>
                    <a:p>
                      <a:pPr algn="l" fontAlgn="b"/>
                      <a:r>
                        <a:rPr lang="en-GB" sz="1100" b="1" i="0" u="none" strike="noStrike" dirty="0" smtClean="0">
                          <a:solidFill>
                            <a:schemeClr val="tx1"/>
                          </a:solidFill>
                          <a:effectLst/>
                          <a:latin typeface="Calibri"/>
                        </a:rPr>
                        <a:t>West Midlands</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2%</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4%</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9%</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9%</a:t>
                      </a:r>
                      <a:endParaRPr lang="en-GB" sz="1100" b="0" i="0" u="none" strike="noStrike" dirty="0">
                        <a:solidFill>
                          <a:srgbClr val="000000"/>
                        </a:solidFill>
                        <a:effectLst/>
                        <a:latin typeface="Calibri"/>
                      </a:endParaRPr>
                    </a:p>
                  </a:txBody>
                  <a:tcPr marL="7620" marR="7620" marT="7620" marB="0" anchor="b"/>
                </a:tc>
              </a:tr>
              <a:tr h="216363">
                <a:tc vMerge="1">
                  <a:txBody>
                    <a:bodyPr/>
                    <a:lstStyle/>
                    <a:p>
                      <a:pPr algn="l" fontAlgn="b"/>
                      <a:endParaRPr lang="en-GB" sz="1100" b="1" i="0" u="none" strike="noStrike" dirty="0">
                        <a:solidFill>
                          <a:schemeClr val="tx1"/>
                        </a:solidFill>
                        <a:effectLst/>
                        <a:latin typeface="Calibri"/>
                      </a:endParaRPr>
                    </a:p>
                  </a:txBody>
                  <a:tcPr marL="7620" marR="7620" marT="7620" marB="0" anchor="b"/>
                </a:tc>
                <a:tc>
                  <a:txBody>
                    <a:bodyPr/>
                    <a:lstStyle/>
                    <a:p>
                      <a:pPr algn="l" fontAlgn="b"/>
                      <a:r>
                        <a:rPr lang="en-GB" sz="1100" b="1" i="0" u="none" strike="noStrike" dirty="0" smtClean="0">
                          <a:solidFill>
                            <a:schemeClr val="tx1"/>
                          </a:solidFill>
                          <a:effectLst/>
                          <a:latin typeface="Calibri"/>
                        </a:rPr>
                        <a:t>East Midlands</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2%</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3%</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4%</a:t>
                      </a:r>
                      <a:endParaRPr lang="en-GB" sz="1100" b="0" i="0" u="none" strike="noStrike" dirty="0">
                        <a:solidFill>
                          <a:srgbClr val="000000"/>
                        </a:solidFill>
                        <a:effectLst/>
                        <a:latin typeface="Calibri"/>
                      </a:endParaRPr>
                    </a:p>
                  </a:txBody>
                  <a:tcPr marL="7620" marR="7620" marT="7620" marB="0" anchor="b"/>
                </a:tc>
              </a:tr>
              <a:tr h="216363">
                <a:tc vMerge="1">
                  <a:txBody>
                    <a:bodyPr/>
                    <a:lstStyle/>
                    <a:p>
                      <a:pPr algn="l" fontAlgn="b"/>
                      <a:endParaRPr lang="en-GB" sz="1100" b="1" i="0" u="none" strike="noStrike" dirty="0">
                        <a:solidFill>
                          <a:schemeClr val="tx1"/>
                        </a:solidFill>
                        <a:effectLst/>
                        <a:latin typeface="Calibri"/>
                      </a:endParaRPr>
                    </a:p>
                  </a:txBody>
                  <a:tcPr marL="7620" marR="7620" marT="7620" marB="0" anchor="b"/>
                </a:tc>
                <a:tc>
                  <a:txBody>
                    <a:bodyPr/>
                    <a:lstStyle/>
                    <a:p>
                      <a:pPr algn="l" fontAlgn="b"/>
                      <a:r>
                        <a:rPr lang="en-GB" sz="1100" b="1" i="0" u="none" strike="noStrike" dirty="0" smtClean="0">
                          <a:solidFill>
                            <a:schemeClr val="tx1"/>
                          </a:solidFill>
                          <a:effectLst/>
                          <a:latin typeface="Calibri"/>
                        </a:rPr>
                        <a:t>East</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6%</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11%</a:t>
                      </a:r>
                      <a:endParaRPr lang="en-GB" sz="1100" b="0" i="0" u="none" strike="noStrike" dirty="0">
                        <a:solidFill>
                          <a:srgbClr val="000000"/>
                        </a:solidFill>
                        <a:effectLst/>
                        <a:latin typeface="Calibri"/>
                      </a:endParaRPr>
                    </a:p>
                  </a:txBody>
                  <a:tcPr marL="7620" marR="7620" marT="7620" marB="0" anchor="b"/>
                </a:tc>
              </a:tr>
              <a:tr h="216363">
                <a:tc vMerge="1">
                  <a:txBody>
                    <a:bodyPr/>
                    <a:lstStyle/>
                    <a:p>
                      <a:pPr algn="l" fontAlgn="b"/>
                      <a:endParaRPr lang="en-GB" sz="1100" b="1" i="0" u="none" strike="noStrike" dirty="0">
                        <a:solidFill>
                          <a:schemeClr val="tx1"/>
                        </a:solidFill>
                        <a:effectLst/>
                        <a:latin typeface="Calibri"/>
                      </a:endParaRPr>
                    </a:p>
                  </a:txBody>
                  <a:tcPr marL="7620" marR="7620" marT="7620" marB="0" anchor="b"/>
                </a:tc>
                <a:tc>
                  <a:txBody>
                    <a:bodyPr/>
                    <a:lstStyle/>
                    <a:p>
                      <a:pPr algn="l" fontAlgn="b"/>
                      <a:r>
                        <a:rPr lang="en-GB" sz="1100" b="1" i="0" u="none" strike="noStrike" dirty="0" smtClean="0">
                          <a:solidFill>
                            <a:schemeClr val="tx1"/>
                          </a:solidFill>
                          <a:effectLst/>
                          <a:latin typeface="Calibri"/>
                        </a:rPr>
                        <a:t>South West</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1" i="0" u="none" strike="noStrike" dirty="0" smtClean="0">
                          <a:solidFill>
                            <a:srgbClr val="000000"/>
                          </a:solidFill>
                          <a:effectLst/>
                          <a:latin typeface="Calibri"/>
                        </a:rPr>
                        <a:t>37%</a:t>
                      </a:r>
                      <a:endParaRPr lang="en-GB" sz="1100" b="1" i="0" u="none" strike="noStrike" dirty="0">
                        <a:solidFill>
                          <a:srgbClr val="000000"/>
                        </a:solidFill>
                        <a:effectLst/>
                        <a:latin typeface="Calibri"/>
                      </a:endParaRPr>
                    </a:p>
                  </a:txBody>
                  <a:tcPr marL="7620" marR="7620" marT="7620" marB="0" anchor="b"/>
                </a:tc>
              </a:tr>
            </a:tbl>
          </a:graphicData>
        </a:graphic>
      </p:graphicFrame>
      <p:sp>
        <p:nvSpPr>
          <p:cNvPr id="8" name="Text Placeholder 5"/>
          <p:cNvSpPr txBox="1">
            <a:spLocks/>
          </p:cNvSpPr>
          <p:nvPr/>
        </p:nvSpPr>
        <p:spPr>
          <a:xfrm>
            <a:off x="378820" y="1581016"/>
            <a:ext cx="2070986"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2013,2014,2015</a:t>
            </a:r>
            <a:endParaRPr lang="en-GB" sz="800" dirty="0">
              <a:solidFill>
                <a:srgbClr val="120742"/>
              </a:solidFill>
            </a:endParaRPr>
          </a:p>
        </p:txBody>
      </p:sp>
      <p:sp>
        <p:nvSpPr>
          <p:cNvPr id="9" name="Text Placeholder 5"/>
          <p:cNvSpPr txBox="1">
            <a:spLocks/>
          </p:cNvSpPr>
          <p:nvPr/>
        </p:nvSpPr>
        <p:spPr>
          <a:xfrm>
            <a:off x="378821" y="3853179"/>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47% of all England multi-destination holidays involve trips to more than one region outside of London.  The </a:t>
            </a:r>
            <a:r>
              <a:rPr lang="en-GB" sz="1300" dirty="0" smtClean="0"/>
              <a:t>above table shows the proportions of </a:t>
            </a:r>
            <a:r>
              <a:rPr lang="en-GB" sz="1300" dirty="0" smtClean="0"/>
              <a:t>these trips that involved stays in each </a:t>
            </a:r>
            <a:r>
              <a:rPr lang="en-GB" sz="1300" dirty="0" smtClean="0"/>
              <a:t>combination of </a:t>
            </a:r>
            <a:r>
              <a:rPr lang="en-GB" sz="1300" dirty="0" smtClean="0"/>
              <a:t>regions. </a:t>
            </a:r>
          </a:p>
          <a:p>
            <a:pPr marL="0" indent="0" algn="just">
              <a:buNone/>
            </a:pPr>
            <a:r>
              <a:rPr lang="en-GB" sz="1300" dirty="0" smtClean="0"/>
              <a:t>It </a:t>
            </a:r>
            <a:r>
              <a:rPr lang="en-GB" sz="1300" dirty="0" smtClean="0"/>
              <a:t>is apparent that by far the most common combination of regions </a:t>
            </a:r>
            <a:r>
              <a:rPr lang="en-GB" sz="1300" dirty="0" smtClean="0"/>
              <a:t>stayed in is </a:t>
            </a:r>
            <a:r>
              <a:rPr lang="en-GB" sz="1300" dirty="0" smtClean="0"/>
              <a:t>the South West / South East, with </a:t>
            </a:r>
            <a:r>
              <a:rPr lang="en-GB" sz="1300" dirty="0" smtClean="0"/>
              <a:t>37</a:t>
            </a:r>
            <a:r>
              <a:rPr lang="en-GB" sz="1300" dirty="0" smtClean="0"/>
              <a:t>% </a:t>
            </a:r>
            <a:r>
              <a:rPr lang="en-GB" sz="1300" dirty="0" smtClean="0"/>
              <a:t>of all </a:t>
            </a:r>
            <a:r>
              <a:rPr lang="en-GB" sz="1300" dirty="0" smtClean="0"/>
              <a:t>of these </a:t>
            </a:r>
            <a:r>
              <a:rPr lang="en-GB" sz="1300" dirty="0" smtClean="0"/>
              <a:t>holiday trips including this combination.   The evidence suggests that many of these are arriving by South East seaport gateway and touring the South East / South West of England (see Chart </a:t>
            </a:r>
            <a:r>
              <a:rPr lang="en-GB" sz="1300" dirty="0" smtClean="0"/>
              <a:t>26</a:t>
            </a:r>
            <a:r>
              <a:rPr lang="en-GB" sz="1300" dirty="0" smtClean="0"/>
              <a:t>).</a:t>
            </a:r>
            <a:endParaRPr lang="en-GB" sz="1300" dirty="0" smtClean="0"/>
          </a:p>
          <a:p>
            <a:pPr marL="0" indent="0" algn="just">
              <a:buNone/>
            </a:pPr>
            <a:r>
              <a:rPr lang="en-GB" sz="1300" dirty="0" smtClean="0"/>
              <a:t>Other regional combinations are much less common, with Yorkshire / North West </a:t>
            </a:r>
            <a:r>
              <a:rPr lang="en-GB" sz="1300" dirty="0" smtClean="0"/>
              <a:t>(13</a:t>
            </a:r>
            <a:r>
              <a:rPr lang="en-GB" sz="1300" dirty="0"/>
              <a:t>%), South East / East </a:t>
            </a:r>
            <a:r>
              <a:rPr lang="en-GB" sz="1300" dirty="0" smtClean="0"/>
              <a:t>(11%) and </a:t>
            </a:r>
            <a:r>
              <a:rPr lang="en-GB" sz="1300" dirty="0"/>
              <a:t>North </a:t>
            </a:r>
            <a:r>
              <a:rPr lang="en-GB" sz="1300" dirty="0" smtClean="0"/>
              <a:t>West / South West </a:t>
            </a:r>
            <a:r>
              <a:rPr lang="en-GB" sz="1300" dirty="0" smtClean="0"/>
              <a:t>(10%) the </a:t>
            </a:r>
            <a:r>
              <a:rPr lang="en-GB" sz="1300" dirty="0" smtClean="0"/>
              <a:t>most significant. </a:t>
            </a:r>
          </a:p>
        </p:txBody>
      </p:sp>
    </p:spTree>
    <p:extLst>
      <p:ext uri="{BB962C8B-B14F-4D97-AF65-F5344CB8AC3E}">
        <p14:creationId xmlns:p14="http://schemas.microsoft.com/office/powerpoint/2010/main" val="1309711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p:sp>
      <p:sp>
        <p:nvSpPr>
          <p:cNvPr id="12" name="Title 1"/>
          <p:cNvSpPr txBox="1">
            <a:spLocks/>
          </p:cNvSpPr>
          <p:nvPr/>
        </p:nvSpPr>
        <p:spPr>
          <a:xfrm>
            <a:off x="341086" y="872065"/>
            <a:ext cx="8813799" cy="558801"/>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2200" dirty="0" smtClean="0"/>
              <a:t>Regional visit combinations for England’s multi-destination holiday visitors – </a:t>
            </a:r>
            <a:r>
              <a:rPr lang="en-GB" sz="2200" dirty="0" smtClean="0"/>
              <a:t>all visiting 2 or more regions outside of London / 2</a:t>
            </a:r>
            <a:endParaRPr lang="en-GB" sz="2200" dirty="0"/>
          </a:p>
        </p:txBody>
      </p:sp>
      <p:sp>
        <p:nvSpPr>
          <p:cNvPr id="7" name="Text Placeholder 6"/>
          <p:cNvSpPr>
            <a:spLocks noGrp="1"/>
          </p:cNvSpPr>
          <p:nvPr>
            <p:ph type="body" sz="quarter" idx="13"/>
          </p:nvPr>
        </p:nvSpPr>
        <p:spPr>
          <a:xfrm>
            <a:off x="685796" y="6396162"/>
            <a:ext cx="2440301" cy="274638"/>
          </a:xfrm>
        </p:spPr>
        <p:txBody>
          <a:bodyPr/>
          <a:lstStyle/>
          <a:p>
            <a:r>
              <a:rPr lang="en-GB" sz="1000" dirty="0" smtClean="0"/>
              <a:t>Regions visited</a:t>
            </a:r>
            <a:endParaRPr lang="en-GB" sz="1000" dirty="0"/>
          </a:p>
        </p:txBody>
      </p:sp>
      <p:graphicFrame>
        <p:nvGraphicFramePr>
          <p:cNvPr id="5" name="Table Placeholder 5"/>
          <p:cNvGraphicFramePr>
            <a:graphicFrameLocks/>
          </p:cNvGraphicFramePr>
          <p:nvPr>
            <p:extLst>
              <p:ext uri="{D42A27DB-BD31-4B8C-83A1-F6EECF244321}">
                <p14:modId xmlns:p14="http://schemas.microsoft.com/office/powerpoint/2010/main" val="78760860"/>
              </p:ext>
            </p:extLst>
          </p:nvPr>
        </p:nvGraphicFramePr>
        <p:xfrm>
          <a:off x="1515289" y="1744000"/>
          <a:ext cx="7290172" cy="1583491"/>
        </p:xfrm>
        <a:graphic>
          <a:graphicData uri="http://schemas.openxmlformats.org/drawingml/2006/table">
            <a:tbl>
              <a:tblPr firstRow="1" bandRow="1">
                <a:tableStyleId>{5C22544A-7EE6-4342-B048-85BDC9FD1C3A}</a:tableStyleId>
              </a:tblPr>
              <a:tblGrid>
                <a:gridCol w="896985"/>
                <a:gridCol w="1156529"/>
                <a:gridCol w="748094"/>
                <a:gridCol w="748094"/>
                <a:gridCol w="748094"/>
                <a:gridCol w="748094"/>
                <a:gridCol w="748094"/>
                <a:gridCol w="748094"/>
                <a:gridCol w="748094"/>
              </a:tblGrid>
              <a:tr h="354766">
                <a:tc rowSpan="8">
                  <a:txBody>
                    <a:bodyPr/>
                    <a:lstStyle/>
                    <a:p>
                      <a:pPr algn="ctr" fontAlgn="b"/>
                      <a:r>
                        <a:rPr lang="en-GB" sz="1100" b="1" i="0" u="none" strike="noStrike" baseline="0" dirty="0" smtClean="0">
                          <a:solidFill>
                            <a:schemeClr val="accent6">
                              <a:lumMod val="75000"/>
                            </a:schemeClr>
                          </a:solidFill>
                          <a:effectLst/>
                          <a:latin typeface="Calibri"/>
                        </a:rPr>
                        <a:t>25% of all multi-destination holidays</a:t>
                      </a:r>
                      <a:endParaRPr lang="en-GB" sz="1100" b="1" i="0" u="none" strike="noStrike" baseline="0" dirty="0">
                        <a:solidFill>
                          <a:schemeClr val="accent6">
                            <a:lumMod val="75000"/>
                          </a:schemeClr>
                        </a:solidFill>
                        <a:effectLst/>
                        <a:latin typeface="Calibri"/>
                      </a:endParaRPr>
                    </a:p>
                  </a:txBody>
                  <a:tcPr marL="9525" marR="9525" marT="9525" marB="0" anchor="ctr">
                    <a:solidFill>
                      <a:schemeClr val="bg1">
                        <a:lumMod val="85000"/>
                      </a:schemeClr>
                    </a:solidFill>
                  </a:tcPr>
                </a:tc>
                <a:tc>
                  <a:txBody>
                    <a:bodyPr/>
                    <a:lstStyle/>
                    <a:p>
                      <a:pPr algn="l" fontAlgn="b"/>
                      <a:r>
                        <a:rPr lang="en-GB" sz="1100" b="1" i="1" u="none" strike="noStrike" baseline="0" dirty="0" smtClean="0">
                          <a:solidFill>
                            <a:schemeClr val="bg1"/>
                          </a:solidFill>
                          <a:effectLst/>
                          <a:latin typeface="Calibri"/>
                        </a:rPr>
                        <a:t>Multi-destination non-London</a:t>
                      </a:r>
                      <a:endParaRPr lang="en-GB" sz="1100" b="1" i="1" u="none" strike="noStrike" baseline="0" dirty="0">
                        <a:solidFill>
                          <a:schemeClr val="bg1"/>
                        </a:solidFill>
                        <a:effectLst/>
                        <a:latin typeface="Calibri"/>
                      </a:endParaRPr>
                    </a:p>
                  </a:txBody>
                  <a:tcPr marL="9525" marR="9525" marT="9525" marB="0" anchor="b">
                    <a:solidFill>
                      <a:schemeClr val="accent6">
                        <a:lumMod val="75000"/>
                      </a:schemeClr>
                    </a:solidFill>
                  </a:tcPr>
                </a:tc>
                <a:tc>
                  <a:txBody>
                    <a:bodyPr/>
                    <a:lstStyle/>
                    <a:p>
                      <a:pPr algn="ctr" fontAlgn="b"/>
                      <a:r>
                        <a:rPr lang="en-GB" sz="1100" b="1" i="0" u="none" strike="noStrike" baseline="0" dirty="0" smtClean="0">
                          <a:solidFill>
                            <a:schemeClr val="bg1"/>
                          </a:solidFill>
                          <a:effectLst/>
                          <a:latin typeface="+mn-lt"/>
                        </a:rPr>
                        <a:t>North West</a:t>
                      </a:r>
                      <a:endParaRPr lang="en-GB" sz="1100" b="1" i="0" u="none" strike="noStrike" baseline="0" dirty="0">
                        <a:solidFill>
                          <a:schemeClr val="bg1"/>
                        </a:solidFill>
                        <a:effectLst/>
                        <a:latin typeface="+mn-lt"/>
                      </a:endParaRPr>
                    </a:p>
                  </a:txBody>
                  <a:tcPr marL="7620" marR="7620" marT="7620" marB="0" anchor="ctr">
                    <a:solidFill>
                      <a:schemeClr val="accent6">
                        <a:lumMod val="75000"/>
                      </a:schemeClr>
                    </a:solidFill>
                  </a:tcPr>
                </a:tc>
                <a:tc>
                  <a:txBody>
                    <a:bodyPr/>
                    <a:lstStyle/>
                    <a:p>
                      <a:pPr algn="ctr" fontAlgn="b"/>
                      <a:r>
                        <a:rPr lang="en-GB" sz="1100" b="1" i="0" u="none" strike="noStrike" baseline="0" dirty="0" smtClean="0">
                          <a:solidFill>
                            <a:schemeClr val="bg1"/>
                          </a:solidFill>
                          <a:effectLst/>
                          <a:latin typeface="+mn-lt"/>
                        </a:rPr>
                        <a:t>Yorkshire</a:t>
                      </a:r>
                      <a:endParaRPr lang="en-GB" sz="1100" b="1" u="none" strike="noStrike" kern="1200" baseline="0" dirty="0">
                        <a:solidFill>
                          <a:schemeClr val="bg1"/>
                        </a:solidFill>
                        <a:effectLst/>
                        <a:latin typeface="+mn-lt"/>
                        <a:ea typeface="+mn-ea"/>
                        <a:cs typeface="+mn-cs"/>
                      </a:endParaRPr>
                    </a:p>
                  </a:txBody>
                  <a:tcPr marL="7620" marR="7620" marT="7620" marB="0" anchor="ctr">
                    <a:solidFill>
                      <a:schemeClr val="accent6">
                        <a:lumMod val="75000"/>
                      </a:schemeClr>
                    </a:solidFill>
                  </a:tcPr>
                </a:tc>
                <a:tc>
                  <a:txBody>
                    <a:bodyPr/>
                    <a:lstStyle/>
                    <a:p>
                      <a:pPr algn="ctr" fontAlgn="b"/>
                      <a:r>
                        <a:rPr lang="en-GB" sz="1100" b="1" i="0" u="none" strike="noStrike" baseline="0" dirty="0" smtClean="0">
                          <a:solidFill>
                            <a:schemeClr val="bg1"/>
                          </a:solidFill>
                          <a:effectLst/>
                          <a:latin typeface="+mn-lt"/>
                        </a:rPr>
                        <a:t>West </a:t>
                      </a:r>
                      <a:r>
                        <a:rPr lang="en-GB" sz="1100" b="1" i="0" u="none" strike="noStrike" baseline="0" dirty="0" err="1" smtClean="0">
                          <a:solidFill>
                            <a:schemeClr val="bg1"/>
                          </a:solidFill>
                          <a:effectLst/>
                          <a:latin typeface="+mn-lt"/>
                        </a:rPr>
                        <a:t>Mids</a:t>
                      </a:r>
                      <a:endParaRPr lang="en-GB" sz="1100" b="1" i="0" u="none" strike="noStrike" baseline="0" dirty="0">
                        <a:solidFill>
                          <a:schemeClr val="bg1"/>
                        </a:solidFill>
                        <a:effectLst/>
                        <a:latin typeface="+mn-lt"/>
                      </a:endParaRPr>
                    </a:p>
                  </a:txBody>
                  <a:tcPr marL="7620" marR="7620" marT="7620" marB="0" anchor="ctr">
                    <a:solidFill>
                      <a:schemeClr val="accent6">
                        <a:lumMod val="75000"/>
                      </a:schemeClr>
                    </a:solidFill>
                  </a:tcPr>
                </a:tc>
                <a:tc>
                  <a:txBody>
                    <a:bodyPr/>
                    <a:lstStyle/>
                    <a:p>
                      <a:pPr algn="ctr" fontAlgn="b"/>
                      <a:r>
                        <a:rPr lang="en-GB" sz="1100" b="1" i="0" u="none" strike="noStrike" baseline="0" dirty="0" smtClean="0">
                          <a:solidFill>
                            <a:schemeClr val="bg1"/>
                          </a:solidFill>
                          <a:effectLst/>
                          <a:latin typeface="+mn-lt"/>
                        </a:rPr>
                        <a:t>East </a:t>
                      </a:r>
                      <a:r>
                        <a:rPr lang="en-GB" sz="1100" b="1" i="0" u="none" strike="noStrike" baseline="0" dirty="0" err="1" smtClean="0">
                          <a:solidFill>
                            <a:schemeClr val="bg1"/>
                          </a:solidFill>
                          <a:effectLst/>
                          <a:latin typeface="+mn-lt"/>
                        </a:rPr>
                        <a:t>Mids</a:t>
                      </a:r>
                      <a:endParaRPr lang="en-GB" sz="1100" b="1" i="0" u="none" strike="noStrike" baseline="0" dirty="0">
                        <a:solidFill>
                          <a:schemeClr val="bg1"/>
                        </a:solidFill>
                        <a:effectLst/>
                        <a:latin typeface="+mn-lt"/>
                      </a:endParaRPr>
                    </a:p>
                  </a:txBody>
                  <a:tcPr marL="7620" marR="7620" marT="7620" marB="0" anchor="ctr">
                    <a:solidFill>
                      <a:schemeClr val="accent6">
                        <a:lumMod val="75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100" b="1" i="0" u="none" strike="noStrike" baseline="0" dirty="0" smtClean="0">
                          <a:solidFill>
                            <a:schemeClr val="bg1"/>
                          </a:solidFill>
                          <a:effectLst/>
                          <a:latin typeface="+mn-lt"/>
                        </a:rPr>
                        <a:t>East</a:t>
                      </a:r>
                    </a:p>
                  </a:txBody>
                  <a:tcPr marL="7620" marR="7620" marT="7620" marB="0" anchor="ctr">
                    <a:solidFill>
                      <a:schemeClr val="accent6">
                        <a:lumMod val="75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100" b="1" i="0" u="none" strike="noStrike" baseline="0" dirty="0" smtClean="0">
                          <a:solidFill>
                            <a:schemeClr val="bg1"/>
                          </a:solidFill>
                          <a:effectLst/>
                          <a:latin typeface="+mn-lt"/>
                        </a:rPr>
                        <a:t>South West</a:t>
                      </a:r>
                    </a:p>
                  </a:txBody>
                  <a:tcPr marL="7620" marR="7620" marT="7620" marB="0" anchor="ctr">
                    <a:solidFill>
                      <a:schemeClr val="accent6">
                        <a:lumMod val="75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100" b="1" i="0" u="none" strike="noStrike" baseline="0" dirty="0" smtClean="0">
                          <a:solidFill>
                            <a:schemeClr val="bg1"/>
                          </a:solidFill>
                          <a:effectLst/>
                          <a:latin typeface="+mn-lt"/>
                        </a:rPr>
                        <a:t>South East</a:t>
                      </a:r>
                    </a:p>
                  </a:txBody>
                  <a:tcPr marL="7620" marR="7620" marT="7620" marB="0" anchor="ctr">
                    <a:solidFill>
                      <a:schemeClr val="accent6">
                        <a:lumMod val="75000"/>
                      </a:schemeClr>
                    </a:solidFill>
                  </a:tcPr>
                </a:tc>
              </a:tr>
              <a:tr h="160252">
                <a:tc vMerge="1">
                  <a:txBody>
                    <a:bodyPr/>
                    <a:lstStyle/>
                    <a:p>
                      <a:pPr algn="l" fontAlgn="b"/>
                      <a:endParaRPr lang="en-GB" sz="1100" b="1" i="0" u="none" strike="noStrike" dirty="0">
                        <a:solidFill>
                          <a:schemeClr val="accent6">
                            <a:lumMod val="75000"/>
                          </a:schemeClr>
                        </a:solidFill>
                        <a:effectLst/>
                        <a:latin typeface="Calibri"/>
                      </a:endParaRPr>
                    </a:p>
                  </a:txBody>
                  <a:tcPr marL="9525" marR="9525" marT="9525" marB="0" anchor="b"/>
                </a:tc>
                <a:tc>
                  <a:txBody>
                    <a:bodyPr/>
                    <a:lstStyle/>
                    <a:p>
                      <a:pPr algn="l" fontAlgn="b"/>
                      <a:r>
                        <a:rPr lang="en-GB" sz="1100" b="1" i="0" u="none" strike="noStrike" dirty="0" smtClean="0">
                          <a:solidFill>
                            <a:schemeClr val="accent6">
                              <a:lumMod val="75000"/>
                            </a:schemeClr>
                          </a:solidFill>
                          <a:effectLst/>
                          <a:latin typeface="Calibri"/>
                        </a:rPr>
                        <a:t>North East</a:t>
                      </a:r>
                      <a:endParaRPr lang="en-GB" sz="1100" b="1" i="0" u="none" strike="noStrike" dirty="0">
                        <a:solidFill>
                          <a:schemeClr val="accent6">
                            <a:lumMod val="75000"/>
                          </a:schemeClr>
                        </a:solidFill>
                        <a:effectLst/>
                        <a:latin typeface="Calibri"/>
                      </a:endParaRPr>
                    </a:p>
                  </a:txBody>
                  <a:tcPr marL="9525" marR="9525" marT="9525" marB="0" anchor="b"/>
                </a:tc>
                <a:tc>
                  <a:txBody>
                    <a:bodyPr/>
                    <a:lstStyle/>
                    <a:p>
                      <a:pPr algn="ctr" fontAlgn="b"/>
                      <a:r>
                        <a:rPr lang="en-GB" sz="1100" b="0" i="0" u="none" strike="noStrike" dirty="0" smtClean="0">
                          <a:solidFill>
                            <a:schemeClr val="accent6">
                              <a:lumMod val="75000"/>
                            </a:schemeClr>
                          </a:solidFill>
                          <a:effectLst/>
                          <a:latin typeface="+mn-lt"/>
                        </a:rPr>
                        <a:t>4%</a:t>
                      </a:r>
                      <a:endParaRPr lang="en-GB" sz="1100" b="0" i="0" u="none" strike="noStrike" dirty="0">
                        <a:solidFill>
                          <a:schemeClr val="accent6">
                            <a:lumMod val="75000"/>
                          </a:schemeClr>
                        </a:solidFill>
                        <a:effectLst/>
                        <a:latin typeface="+mn-lt"/>
                      </a:endParaRPr>
                    </a:p>
                  </a:txBody>
                  <a:tcPr marL="9525" marR="9525" marT="9525" marB="0" anchor="b"/>
                </a:tc>
                <a:tc>
                  <a:txBody>
                    <a:bodyPr/>
                    <a:lstStyle/>
                    <a:p>
                      <a:pPr algn="ctr" fontAlgn="b"/>
                      <a:r>
                        <a:rPr lang="en-GB" sz="1100" b="0" i="0" u="none" strike="noStrike" dirty="0" smtClean="0">
                          <a:solidFill>
                            <a:schemeClr val="accent6">
                              <a:lumMod val="75000"/>
                            </a:schemeClr>
                          </a:solidFill>
                          <a:effectLst/>
                          <a:latin typeface="+mn-lt"/>
                        </a:rPr>
                        <a:t>3%</a:t>
                      </a:r>
                      <a:endParaRPr lang="en-GB" sz="1100" b="0" i="0" u="none" strike="noStrike" dirty="0">
                        <a:solidFill>
                          <a:schemeClr val="accent6">
                            <a:lumMod val="75000"/>
                          </a:schemeClr>
                        </a:solidFill>
                        <a:effectLst/>
                        <a:latin typeface="+mn-lt"/>
                      </a:endParaRPr>
                    </a:p>
                  </a:txBody>
                  <a:tcPr marL="9525" marR="9525" marT="9525" marB="0" anchor="b"/>
                </a:tc>
                <a:tc>
                  <a:txBody>
                    <a:bodyPr/>
                    <a:lstStyle/>
                    <a:p>
                      <a:pPr algn="ctr" fontAlgn="b"/>
                      <a:r>
                        <a:rPr lang="en-GB" sz="1100" b="0" i="0" u="none" strike="noStrike" dirty="0" smtClean="0">
                          <a:solidFill>
                            <a:schemeClr val="accent6">
                              <a:lumMod val="75000"/>
                            </a:schemeClr>
                          </a:solidFill>
                          <a:effectLst/>
                          <a:latin typeface="Calibri"/>
                        </a:rPr>
                        <a:t>1%</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mn-lt"/>
                        </a:rPr>
                        <a:t>1%</a:t>
                      </a:r>
                      <a:endParaRPr lang="en-GB" sz="1100" b="0" i="0" u="none" strike="noStrike" dirty="0">
                        <a:solidFill>
                          <a:schemeClr val="accent6">
                            <a:lumMod val="75000"/>
                          </a:schemeClr>
                        </a:solidFill>
                        <a:effectLst/>
                        <a:latin typeface="+mn-lt"/>
                      </a:endParaRPr>
                    </a:p>
                  </a:txBody>
                  <a:tcPr marL="9525" marR="9525" marT="9525" marB="0" anchor="b"/>
                </a:tc>
                <a:tc>
                  <a:txBody>
                    <a:bodyPr/>
                    <a:lstStyle/>
                    <a:p>
                      <a:pPr algn="ctr" fontAlgn="b"/>
                      <a:r>
                        <a:rPr lang="en-GB" sz="1100" b="0" i="0" u="none" strike="noStrike" dirty="0" smtClean="0">
                          <a:solidFill>
                            <a:schemeClr val="accent6">
                              <a:lumMod val="75000"/>
                            </a:schemeClr>
                          </a:solidFill>
                          <a:effectLst/>
                          <a:latin typeface="+mn-lt"/>
                        </a:rPr>
                        <a:t>1%</a:t>
                      </a:r>
                      <a:endParaRPr lang="en-GB" sz="1100" b="0" i="0" u="none" strike="noStrike" dirty="0">
                        <a:solidFill>
                          <a:schemeClr val="accent6">
                            <a:lumMod val="75000"/>
                          </a:schemeClr>
                        </a:solidFill>
                        <a:effectLst/>
                        <a:latin typeface="+mn-lt"/>
                      </a:endParaRPr>
                    </a:p>
                  </a:txBody>
                  <a:tcPr marL="9525" marR="9525" marT="9525" marB="0" anchor="b"/>
                </a:tc>
                <a:tc>
                  <a:txBody>
                    <a:bodyPr/>
                    <a:lstStyle/>
                    <a:p>
                      <a:pPr algn="ctr" fontAlgn="b"/>
                      <a:r>
                        <a:rPr lang="en-GB" sz="1100" b="0" i="0" u="none" strike="noStrike" dirty="0" smtClean="0">
                          <a:solidFill>
                            <a:schemeClr val="accent6">
                              <a:lumMod val="75000"/>
                            </a:schemeClr>
                          </a:solidFill>
                          <a:effectLst/>
                          <a:latin typeface="+mn-lt"/>
                        </a:rPr>
                        <a:t>1%</a:t>
                      </a:r>
                      <a:endParaRPr lang="en-GB" sz="1100" b="0" i="0" u="none" strike="noStrike" dirty="0">
                        <a:solidFill>
                          <a:schemeClr val="accent6">
                            <a:lumMod val="75000"/>
                          </a:schemeClr>
                        </a:solidFill>
                        <a:effectLst/>
                        <a:latin typeface="+mn-lt"/>
                      </a:endParaRPr>
                    </a:p>
                  </a:txBody>
                  <a:tcPr marL="9525" marR="9525" marT="9525" marB="0" anchor="b"/>
                </a:tc>
                <a:tc>
                  <a:txBody>
                    <a:bodyPr/>
                    <a:lstStyle/>
                    <a:p>
                      <a:pPr algn="ctr" fontAlgn="b"/>
                      <a:r>
                        <a:rPr lang="en-GB" sz="1100" b="0" i="0" u="none" strike="noStrike" dirty="0" smtClean="0">
                          <a:solidFill>
                            <a:schemeClr val="accent6">
                              <a:lumMod val="75000"/>
                            </a:schemeClr>
                          </a:solidFill>
                          <a:effectLst/>
                          <a:latin typeface="+mn-lt"/>
                        </a:rPr>
                        <a:t>1%</a:t>
                      </a:r>
                      <a:endParaRPr lang="en-GB" sz="1100" b="0" i="0" u="none" strike="noStrike" dirty="0">
                        <a:solidFill>
                          <a:schemeClr val="accent6">
                            <a:lumMod val="75000"/>
                          </a:schemeClr>
                        </a:solidFill>
                        <a:effectLst/>
                        <a:latin typeface="+mn-lt"/>
                      </a:endParaRPr>
                    </a:p>
                  </a:txBody>
                  <a:tcPr marL="9525" marR="9525" marT="9525" marB="0" anchor="b"/>
                </a:tc>
              </a:tr>
              <a:tr h="160252">
                <a:tc vMerge="1">
                  <a:txBody>
                    <a:bodyPr/>
                    <a:lstStyle/>
                    <a:p>
                      <a:pPr algn="l" fontAlgn="b"/>
                      <a:endParaRPr lang="en-GB" sz="1100" b="1" i="0" u="none" strike="noStrike" dirty="0">
                        <a:solidFill>
                          <a:schemeClr val="accent6">
                            <a:lumMod val="75000"/>
                          </a:schemeClr>
                        </a:solidFill>
                        <a:effectLst/>
                        <a:latin typeface="Calibri"/>
                      </a:endParaRPr>
                    </a:p>
                  </a:txBody>
                  <a:tcPr marL="7620" marR="7620" marT="7620" marB="0" anchor="b"/>
                </a:tc>
                <a:tc>
                  <a:txBody>
                    <a:bodyPr/>
                    <a:lstStyle/>
                    <a:p>
                      <a:pPr algn="l" fontAlgn="b"/>
                      <a:r>
                        <a:rPr lang="en-GB" sz="1100" b="1" i="0" u="none" strike="noStrike" dirty="0" smtClean="0">
                          <a:solidFill>
                            <a:schemeClr val="accent6">
                              <a:lumMod val="75000"/>
                            </a:schemeClr>
                          </a:solidFill>
                          <a:effectLst/>
                          <a:latin typeface="Calibri"/>
                        </a:rPr>
                        <a:t>North West</a:t>
                      </a:r>
                      <a:endParaRPr lang="en-GB" sz="1100" b="1"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a:solidFill>
                            <a:schemeClr val="accent6">
                              <a:lumMod val="75000"/>
                            </a:schemeClr>
                          </a:solidFill>
                          <a:effectLst/>
                          <a:latin typeface="Calibri"/>
                        </a:rPr>
                        <a:t>9</a:t>
                      </a:r>
                      <a:r>
                        <a:rPr lang="en-GB" sz="1100" b="0" i="0" u="none" strike="noStrike" dirty="0" smtClean="0">
                          <a:solidFill>
                            <a:schemeClr val="accent6">
                              <a:lumMod val="75000"/>
                            </a:schemeClr>
                          </a:solidFill>
                          <a:effectLst/>
                          <a:latin typeface="Calibri"/>
                        </a:rPr>
                        <a:t>%</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5%</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a:solidFill>
                            <a:schemeClr val="accent6">
                              <a:lumMod val="75000"/>
                            </a:schemeClr>
                          </a:solidFill>
                          <a:effectLst/>
                          <a:latin typeface="Calibri"/>
                        </a:rPr>
                        <a:t>3</a:t>
                      </a:r>
                      <a:r>
                        <a:rPr lang="en-GB" sz="1100" b="0" i="0" u="none" strike="noStrike" dirty="0" smtClean="0">
                          <a:solidFill>
                            <a:schemeClr val="accent6">
                              <a:lumMod val="75000"/>
                            </a:schemeClr>
                          </a:solidFill>
                          <a:effectLst/>
                          <a:latin typeface="Calibri"/>
                        </a:rPr>
                        <a:t>%</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5%</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5%</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7%</a:t>
                      </a:r>
                      <a:endParaRPr lang="en-GB" sz="1100" b="0" i="0" u="none" strike="noStrike" dirty="0">
                        <a:solidFill>
                          <a:schemeClr val="accent6">
                            <a:lumMod val="75000"/>
                          </a:schemeClr>
                        </a:solidFill>
                        <a:effectLst/>
                        <a:latin typeface="Calibri"/>
                      </a:endParaRPr>
                    </a:p>
                  </a:txBody>
                  <a:tcPr marL="7620" marR="7620" marT="7620" marB="0" anchor="b"/>
                </a:tc>
              </a:tr>
              <a:tr h="160252">
                <a:tc vMerge="1">
                  <a:txBody>
                    <a:bodyPr/>
                    <a:lstStyle/>
                    <a:p>
                      <a:pPr algn="l" fontAlgn="b"/>
                      <a:endParaRPr lang="en-GB" sz="1100" b="1" i="0" u="none" strike="noStrike" dirty="0">
                        <a:solidFill>
                          <a:schemeClr val="accent6">
                            <a:lumMod val="75000"/>
                          </a:schemeClr>
                        </a:solidFill>
                        <a:effectLst/>
                        <a:latin typeface="Calibri"/>
                      </a:endParaRPr>
                    </a:p>
                  </a:txBody>
                  <a:tcPr marL="7620" marR="7620" marT="7620" marB="0" anchor="b"/>
                </a:tc>
                <a:tc>
                  <a:txBody>
                    <a:bodyPr/>
                    <a:lstStyle/>
                    <a:p>
                      <a:pPr algn="l" fontAlgn="b"/>
                      <a:r>
                        <a:rPr lang="en-GB" sz="1100" b="1" i="0" u="none" strike="noStrike" dirty="0" smtClean="0">
                          <a:solidFill>
                            <a:schemeClr val="accent6">
                              <a:lumMod val="75000"/>
                            </a:schemeClr>
                          </a:solidFill>
                          <a:effectLst/>
                          <a:latin typeface="Calibri"/>
                        </a:rPr>
                        <a:t>Yorkshire</a:t>
                      </a:r>
                      <a:endParaRPr lang="en-GB" sz="1100" b="1"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3%</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3%</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5%</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4%</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5%</a:t>
                      </a:r>
                      <a:endParaRPr lang="en-GB" sz="1100" b="0" i="0" u="none" strike="noStrike" dirty="0">
                        <a:solidFill>
                          <a:schemeClr val="accent6">
                            <a:lumMod val="75000"/>
                          </a:schemeClr>
                        </a:solidFill>
                        <a:effectLst/>
                        <a:latin typeface="Calibri"/>
                      </a:endParaRPr>
                    </a:p>
                  </a:txBody>
                  <a:tcPr marL="7620" marR="7620" marT="7620" marB="0" anchor="b"/>
                </a:tc>
              </a:tr>
              <a:tr h="160252">
                <a:tc vMerge="1">
                  <a:txBody>
                    <a:bodyPr/>
                    <a:lstStyle/>
                    <a:p>
                      <a:pPr algn="l" fontAlgn="b"/>
                      <a:endParaRPr lang="en-GB" sz="1100" b="1" i="0" u="none" strike="noStrike" dirty="0">
                        <a:solidFill>
                          <a:schemeClr val="accent6">
                            <a:lumMod val="75000"/>
                          </a:schemeClr>
                        </a:solidFill>
                        <a:effectLst/>
                        <a:latin typeface="Calibri"/>
                      </a:endParaRPr>
                    </a:p>
                  </a:txBody>
                  <a:tcPr marL="7620" marR="7620" marT="7620" marB="0" anchor="b"/>
                </a:tc>
                <a:tc>
                  <a:txBody>
                    <a:bodyPr/>
                    <a:lstStyle/>
                    <a:p>
                      <a:pPr algn="l" fontAlgn="b"/>
                      <a:r>
                        <a:rPr lang="en-GB" sz="1100" b="1" i="0" u="none" strike="noStrike" dirty="0" smtClean="0">
                          <a:solidFill>
                            <a:schemeClr val="accent6">
                              <a:lumMod val="75000"/>
                            </a:schemeClr>
                          </a:solidFill>
                          <a:effectLst/>
                          <a:latin typeface="Calibri"/>
                        </a:rPr>
                        <a:t>West Midlands</a:t>
                      </a:r>
                      <a:endParaRPr lang="en-GB" sz="1100" b="1"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3%</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4%</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8%</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8%</a:t>
                      </a:r>
                      <a:endParaRPr lang="en-GB" sz="1100" b="0" i="0" u="none" strike="noStrike" dirty="0">
                        <a:solidFill>
                          <a:schemeClr val="accent6">
                            <a:lumMod val="75000"/>
                          </a:schemeClr>
                        </a:solidFill>
                        <a:effectLst/>
                        <a:latin typeface="Calibri"/>
                      </a:endParaRPr>
                    </a:p>
                  </a:txBody>
                  <a:tcPr marL="7620" marR="7620" marT="7620" marB="0" anchor="b"/>
                </a:tc>
              </a:tr>
              <a:tr h="160252">
                <a:tc vMerge="1">
                  <a:txBody>
                    <a:bodyPr/>
                    <a:lstStyle/>
                    <a:p>
                      <a:pPr algn="l" fontAlgn="b"/>
                      <a:endParaRPr lang="en-GB" sz="1100" b="1" i="0" u="none" strike="noStrike" dirty="0">
                        <a:solidFill>
                          <a:schemeClr val="accent6">
                            <a:lumMod val="75000"/>
                          </a:schemeClr>
                        </a:solidFill>
                        <a:effectLst/>
                        <a:latin typeface="Calibri"/>
                      </a:endParaRPr>
                    </a:p>
                  </a:txBody>
                  <a:tcPr marL="7620" marR="7620" marT="7620" marB="0" anchor="b"/>
                </a:tc>
                <a:tc>
                  <a:txBody>
                    <a:bodyPr/>
                    <a:lstStyle/>
                    <a:p>
                      <a:pPr algn="l" fontAlgn="b"/>
                      <a:r>
                        <a:rPr lang="en-GB" sz="1100" b="1" i="0" u="none" strike="noStrike" dirty="0" smtClean="0">
                          <a:solidFill>
                            <a:schemeClr val="accent6">
                              <a:lumMod val="75000"/>
                            </a:schemeClr>
                          </a:solidFill>
                          <a:effectLst/>
                          <a:latin typeface="Calibri"/>
                        </a:rPr>
                        <a:t>East Midlands</a:t>
                      </a:r>
                      <a:endParaRPr lang="en-GB" sz="1100" b="1"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3%</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3%</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5%</a:t>
                      </a:r>
                      <a:endParaRPr lang="en-GB" sz="1100" b="0" i="0" u="none" strike="noStrike" dirty="0">
                        <a:solidFill>
                          <a:schemeClr val="accent6">
                            <a:lumMod val="75000"/>
                          </a:schemeClr>
                        </a:solidFill>
                        <a:effectLst/>
                        <a:latin typeface="Calibri"/>
                      </a:endParaRPr>
                    </a:p>
                  </a:txBody>
                  <a:tcPr marL="7620" marR="7620" marT="7620" marB="0" anchor="b"/>
                </a:tc>
              </a:tr>
              <a:tr h="160252">
                <a:tc vMerge="1">
                  <a:txBody>
                    <a:bodyPr/>
                    <a:lstStyle/>
                    <a:p>
                      <a:pPr algn="l" fontAlgn="b"/>
                      <a:endParaRPr lang="en-GB" sz="1100" b="1" i="0" u="none" strike="noStrike" dirty="0">
                        <a:solidFill>
                          <a:schemeClr val="accent6">
                            <a:lumMod val="75000"/>
                          </a:schemeClr>
                        </a:solidFill>
                        <a:effectLst/>
                        <a:latin typeface="Calibri"/>
                      </a:endParaRPr>
                    </a:p>
                  </a:txBody>
                  <a:tcPr marL="7620" marR="7620" marT="7620" marB="0" anchor="b"/>
                </a:tc>
                <a:tc>
                  <a:txBody>
                    <a:bodyPr/>
                    <a:lstStyle/>
                    <a:p>
                      <a:pPr algn="l" fontAlgn="b"/>
                      <a:r>
                        <a:rPr lang="en-GB" sz="1100" b="1" i="0" u="none" strike="noStrike" dirty="0" smtClean="0">
                          <a:solidFill>
                            <a:schemeClr val="accent6">
                              <a:lumMod val="75000"/>
                            </a:schemeClr>
                          </a:solidFill>
                          <a:effectLst/>
                          <a:latin typeface="Calibri"/>
                        </a:rPr>
                        <a:t>East</a:t>
                      </a:r>
                      <a:endParaRPr lang="en-GB" sz="1100" b="1"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7%</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12%</a:t>
                      </a:r>
                      <a:endParaRPr lang="en-GB" sz="1100" b="0" i="0" u="none" strike="noStrike" dirty="0">
                        <a:solidFill>
                          <a:schemeClr val="accent6">
                            <a:lumMod val="75000"/>
                          </a:schemeClr>
                        </a:solidFill>
                        <a:effectLst/>
                        <a:latin typeface="Calibri"/>
                      </a:endParaRPr>
                    </a:p>
                  </a:txBody>
                  <a:tcPr marL="7620" marR="7620" marT="7620" marB="0" anchor="b"/>
                </a:tc>
              </a:tr>
              <a:tr h="160252">
                <a:tc vMerge="1">
                  <a:txBody>
                    <a:bodyPr/>
                    <a:lstStyle/>
                    <a:p>
                      <a:pPr algn="l" fontAlgn="b"/>
                      <a:endParaRPr lang="en-GB" sz="1100" b="1" i="0" u="none" strike="noStrike" dirty="0">
                        <a:solidFill>
                          <a:schemeClr val="accent6">
                            <a:lumMod val="75000"/>
                          </a:schemeClr>
                        </a:solidFill>
                        <a:effectLst/>
                        <a:latin typeface="Calibri"/>
                      </a:endParaRPr>
                    </a:p>
                  </a:txBody>
                  <a:tcPr marL="7620" marR="7620" marT="7620" marB="0" anchor="b"/>
                </a:tc>
                <a:tc>
                  <a:txBody>
                    <a:bodyPr/>
                    <a:lstStyle/>
                    <a:p>
                      <a:pPr algn="l" fontAlgn="b"/>
                      <a:r>
                        <a:rPr lang="en-GB" sz="1100" b="1" i="0" u="none" strike="noStrike" dirty="0" smtClean="0">
                          <a:solidFill>
                            <a:schemeClr val="accent6">
                              <a:lumMod val="75000"/>
                            </a:schemeClr>
                          </a:solidFill>
                          <a:effectLst/>
                          <a:latin typeface="Calibri"/>
                        </a:rPr>
                        <a:t>South West</a:t>
                      </a:r>
                      <a:endParaRPr lang="en-GB" sz="1100" b="1"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0" i="0" u="none" strike="noStrike" dirty="0" smtClean="0">
                          <a:solidFill>
                            <a:schemeClr val="accent6">
                              <a:lumMod val="75000"/>
                            </a:schemeClr>
                          </a:solidFill>
                          <a:effectLst/>
                          <a:latin typeface="Calibri"/>
                        </a:rPr>
                        <a:t>-</a:t>
                      </a:r>
                      <a:endParaRPr lang="en-GB" sz="1100" b="0" i="0" u="none" strike="noStrike" dirty="0">
                        <a:solidFill>
                          <a:schemeClr val="accent6">
                            <a:lumMod val="75000"/>
                          </a:schemeClr>
                        </a:solidFill>
                        <a:effectLst/>
                        <a:latin typeface="Calibri"/>
                      </a:endParaRPr>
                    </a:p>
                  </a:txBody>
                  <a:tcPr marL="7620" marR="7620" marT="7620" marB="0" anchor="b"/>
                </a:tc>
                <a:tc>
                  <a:txBody>
                    <a:bodyPr/>
                    <a:lstStyle/>
                    <a:p>
                      <a:pPr algn="ctr" fontAlgn="b"/>
                      <a:r>
                        <a:rPr lang="en-GB" sz="1100" b="1" i="0" u="none" strike="noStrike" dirty="0" smtClean="0">
                          <a:solidFill>
                            <a:schemeClr val="accent6">
                              <a:lumMod val="75000"/>
                            </a:schemeClr>
                          </a:solidFill>
                          <a:effectLst/>
                          <a:latin typeface="Calibri"/>
                        </a:rPr>
                        <a:t>43%</a:t>
                      </a:r>
                      <a:endParaRPr lang="en-GB" sz="1100" b="1" i="0" u="none" strike="noStrike" dirty="0">
                        <a:solidFill>
                          <a:schemeClr val="accent6">
                            <a:lumMod val="75000"/>
                          </a:schemeClr>
                        </a:solidFill>
                        <a:effectLst/>
                        <a:latin typeface="Calibri"/>
                      </a:endParaRPr>
                    </a:p>
                  </a:txBody>
                  <a:tcPr marL="7620" marR="7620" marT="7620" marB="0" anchor="b"/>
                </a:tc>
              </a:tr>
            </a:tbl>
          </a:graphicData>
        </a:graphic>
      </p:graphicFrame>
      <p:sp>
        <p:nvSpPr>
          <p:cNvPr id="8" name="Text Placeholder 5"/>
          <p:cNvSpPr txBox="1">
            <a:spLocks/>
          </p:cNvSpPr>
          <p:nvPr/>
        </p:nvSpPr>
        <p:spPr>
          <a:xfrm>
            <a:off x="1603207" y="1585781"/>
            <a:ext cx="2070986"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2013,2014,2015</a:t>
            </a:r>
            <a:endParaRPr lang="en-GB" sz="800" dirty="0">
              <a:solidFill>
                <a:srgbClr val="120742"/>
              </a:solidFill>
            </a:endParaRPr>
          </a:p>
        </p:txBody>
      </p:sp>
      <p:graphicFrame>
        <p:nvGraphicFramePr>
          <p:cNvPr id="9" name="Table Placeholder 5"/>
          <p:cNvGraphicFramePr>
            <a:graphicFrameLocks/>
          </p:cNvGraphicFramePr>
          <p:nvPr>
            <p:extLst>
              <p:ext uri="{D42A27DB-BD31-4B8C-83A1-F6EECF244321}">
                <p14:modId xmlns:p14="http://schemas.microsoft.com/office/powerpoint/2010/main" val="1750341310"/>
              </p:ext>
            </p:extLst>
          </p:nvPr>
        </p:nvGraphicFramePr>
        <p:xfrm>
          <a:off x="1515289" y="3463943"/>
          <a:ext cx="7290172" cy="1583491"/>
        </p:xfrm>
        <a:graphic>
          <a:graphicData uri="http://schemas.openxmlformats.org/drawingml/2006/table">
            <a:tbl>
              <a:tblPr firstRow="1" bandRow="1">
                <a:tableStyleId>{5C22544A-7EE6-4342-B048-85BDC9FD1C3A}</a:tableStyleId>
              </a:tblPr>
              <a:tblGrid>
                <a:gridCol w="905694"/>
                <a:gridCol w="1147820"/>
                <a:gridCol w="748094"/>
                <a:gridCol w="748094"/>
                <a:gridCol w="748094"/>
                <a:gridCol w="748094"/>
                <a:gridCol w="748094"/>
                <a:gridCol w="748094"/>
                <a:gridCol w="748094"/>
              </a:tblGrid>
              <a:tr h="354766">
                <a:tc rowSpan="8">
                  <a:txBody>
                    <a:bodyPr/>
                    <a:lstStyle/>
                    <a:p>
                      <a:pPr algn="ctr" fontAlgn="b"/>
                      <a:r>
                        <a:rPr lang="en-GB" sz="1100" b="1" i="0" u="none" strike="noStrike" baseline="0" dirty="0" smtClean="0">
                          <a:solidFill>
                            <a:schemeClr val="accent6">
                              <a:lumMod val="10000"/>
                            </a:schemeClr>
                          </a:solidFill>
                          <a:effectLst/>
                          <a:latin typeface="Calibri"/>
                        </a:rPr>
                        <a:t>22% of all multi-destination holidays</a:t>
                      </a:r>
                      <a:endParaRPr lang="en-GB" sz="1100" b="1" i="0" u="none" strike="noStrike" baseline="0" dirty="0">
                        <a:solidFill>
                          <a:schemeClr val="accent6">
                            <a:lumMod val="10000"/>
                          </a:schemeClr>
                        </a:solidFill>
                        <a:effectLst/>
                        <a:latin typeface="Calibri"/>
                      </a:endParaRPr>
                    </a:p>
                  </a:txBody>
                  <a:tcPr marL="9525" marR="9525" marT="9525" marB="0" anchor="ctr">
                    <a:solidFill>
                      <a:schemeClr val="bg1">
                        <a:lumMod val="85000"/>
                      </a:schemeClr>
                    </a:solidFill>
                  </a:tcPr>
                </a:tc>
                <a:tc>
                  <a:txBody>
                    <a:bodyPr/>
                    <a:lstStyle/>
                    <a:p>
                      <a:pPr algn="l" fontAlgn="b"/>
                      <a:r>
                        <a:rPr lang="en-GB" sz="1100" b="1" i="1" u="none" strike="noStrike" baseline="0" dirty="0" smtClean="0">
                          <a:solidFill>
                            <a:schemeClr val="bg1"/>
                          </a:solidFill>
                          <a:effectLst/>
                          <a:latin typeface="Calibri"/>
                        </a:rPr>
                        <a:t>London Plus</a:t>
                      </a:r>
                      <a:endParaRPr lang="en-GB" sz="1100" b="1" i="1" u="none" strike="noStrike" baseline="0" dirty="0">
                        <a:solidFill>
                          <a:schemeClr val="bg1"/>
                        </a:solidFill>
                        <a:effectLst/>
                        <a:latin typeface="Calibri"/>
                      </a:endParaRPr>
                    </a:p>
                  </a:txBody>
                  <a:tcPr marL="9525" marR="9525" marT="9525" marB="0" anchor="b"/>
                </a:tc>
                <a:tc>
                  <a:txBody>
                    <a:bodyPr/>
                    <a:lstStyle/>
                    <a:p>
                      <a:pPr algn="ctr" fontAlgn="b"/>
                      <a:r>
                        <a:rPr lang="en-GB" sz="1100" b="1" i="0" u="none" strike="noStrike" baseline="0" dirty="0" smtClean="0">
                          <a:solidFill>
                            <a:schemeClr val="bg1"/>
                          </a:solidFill>
                          <a:effectLst/>
                          <a:latin typeface="+mn-lt"/>
                        </a:rPr>
                        <a:t>North West</a:t>
                      </a:r>
                      <a:endParaRPr lang="en-GB" sz="1100" b="1" i="0" u="none" strike="noStrike" baseline="0" dirty="0">
                        <a:solidFill>
                          <a:schemeClr val="bg1"/>
                        </a:solidFill>
                        <a:effectLst/>
                        <a:latin typeface="+mn-lt"/>
                      </a:endParaRPr>
                    </a:p>
                  </a:txBody>
                  <a:tcPr marL="7620" marR="7620" marT="7620" marB="0" anchor="ctr"/>
                </a:tc>
                <a:tc>
                  <a:txBody>
                    <a:bodyPr/>
                    <a:lstStyle/>
                    <a:p>
                      <a:pPr algn="ctr" fontAlgn="b"/>
                      <a:r>
                        <a:rPr lang="en-GB" sz="1100" b="1" i="0" u="none" strike="noStrike" baseline="0" dirty="0" smtClean="0">
                          <a:solidFill>
                            <a:schemeClr val="bg1"/>
                          </a:solidFill>
                          <a:effectLst/>
                          <a:latin typeface="+mn-lt"/>
                        </a:rPr>
                        <a:t>Yorkshire</a:t>
                      </a:r>
                      <a:endParaRPr lang="en-GB" sz="1100" b="1" u="none" strike="noStrike" kern="1200" baseline="0" dirty="0">
                        <a:solidFill>
                          <a:schemeClr val="bg1"/>
                        </a:solidFill>
                        <a:effectLst/>
                        <a:latin typeface="+mn-lt"/>
                        <a:ea typeface="+mn-ea"/>
                        <a:cs typeface="+mn-cs"/>
                      </a:endParaRPr>
                    </a:p>
                  </a:txBody>
                  <a:tcPr marL="7620" marR="7620" marT="7620" marB="0" anchor="ctr"/>
                </a:tc>
                <a:tc>
                  <a:txBody>
                    <a:bodyPr/>
                    <a:lstStyle/>
                    <a:p>
                      <a:pPr algn="ctr" fontAlgn="b"/>
                      <a:r>
                        <a:rPr lang="en-GB" sz="1100" b="1" i="0" u="none" strike="noStrike" baseline="0" dirty="0" smtClean="0">
                          <a:solidFill>
                            <a:schemeClr val="bg1"/>
                          </a:solidFill>
                          <a:effectLst/>
                          <a:latin typeface="+mn-lt"/>
                        </a:rPr>
                        <a:t>West </a:t>
                      </a:r>
                      <a:r>
                        <a:rPr lang="en-GB" sz="1100" b="1" i="0" u="none" strike="noStrike" baseline="0" dirty="0" err="1" smtClean="0">
                          <a:solidFill>
                            <a:schemeClr val="bg1"/>
                          </a:solidFill>
                          <a:effectLst/>
                          <a:latin typeface="+mn-lt"/>
                        </a:rPr>
                        <a:t>Mids</a:t>
                      </a:r>
                      <a:endParaRPr lang="en-GB" sz="1100" b="1" i="0" u="none" strike="noStrike" baseline="0" dirty="0">
                        <a:solidFill>
                          <a:schemeClr val="bg1"/>
                        </a:solidFill>
                        <a:effectLst/>
                        <a:latin typeface="+mn-lt"/>
                      </a:endParaRPr>
                    </a:p>
                  </a:txBody>
                  <a:tcPr marL="7620" marR="7620" marT="7620" marB="0" anchor="ctr"/>
                </a:tc>
                <a:tc>
                  <a:txBody>
                    <a:bodyPr/>
                    <a:lstStyle/>
                    <a:p>
                      <a:pPr algn="ctr" fontAlgn="b"/>
                      <a:r>
                        <a:rPr lang="en-GB" sz="1100" b="1" i="0" u="none" strike="noStrike" baseline="0" dirty="0" smtClean="0">
                          <a:solidFill>
                            <a:schemeClr val="bg1"/>
                          </a:solidFill>
                          <a:effectLst/>
                          <a:latin typeface="+mn-lt"/>
                        </a:rPr>
                        <a:t>East </a:t>
                      </a:r>
                      <a:r>
                        <a:rPr lang="en-GB" sz="1100" b="1" i="0" u="none" strike="noStrike" baseline="0" dirty="0" err="1" smtClean="0">
                          <a:solidFill>
                            <a:schemeClr val="bg1"/>
                          </a:solidFill>
                          <a:effectLst/>
                          <a:latin typeface="+mn-lt"/>
                        </a:rPr>
                        <a:t>Mids</a:t>
                      </a:r>
                      <a:endParaRPr lang="en-GB" sz="1100" b="1" i="0" u="none" strike="noStrike" baseline="0" dirty="0">
                        <a:solidFill>
                          <a:schemeClr val="bg1"/>
                        </a:solidFill>
                        <a:effectLst/>
                        <a:latin typeface="+mn-lt"/>
                      </a:endParaRPr>
                    </a:p>
                  </a:txBody>
                  <a:tcPr marL="7620" marR="7620" marT="7620"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100" b="1" i="0" u="none" strike="noStrike" baseline="0" dirty="0" smtClean="0">
                          <a:solidFill>
                            <a:schemeClr val="bg1"/>
                          </a:solidFill>
                          <a:effectLst/>
                          <a:latin typeface="+mn-lt"/>
                        </a:rPr>
                        <a:t>East</a:t>
                      </a:r>
                    </a:p>
                  </a:txBody>
                  <a:tcPr marL="7620" marR="7620" marT="7620"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100" b="1" i="0" u="none" strike="noStrike" baseline="0" dirty="0" smtClean="0">
                          <a:solidFill>
                            <a:schemeClr val="bg1"/>
                          </a:solidFill>
                          <a:effectLst/>
                          <a:latin typeface="+mn-lt"/>
                        </a:rPr>
                        <a:t>South West</a:t>
                      </a:r>
                    </a:p>
                  </a:txBody>
                  <a:tcPr marL="7620" marR="7620" marT="7620"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100" b="1" i="0" u="none" strike="noStrike" baseline="0" dirty="0" smtClean="0">
                          <a:solidFill>
                            <a:schemeClr val="bg1"/>
                          </a:solidFill>
                          <a:effectLst/>
                          <a:latin typeface="+mn-lt"/>
                        </a:rPr>
                        <a:t>South East</a:t>
                      </a:r>
                    </a:p>
                  </a:txBody>
                  <a:tcPr marL="7620" marR="7620" marT="7620" marB="0" anchor="ctr"/>
                </a:tc>
              </a:tr>
              <a:tr h="160252">
                <a:tc vMerge="1">
                  <a:txBody>
                    <a:bodyPr/>
                    <a:lstStyle/>
                    <a:p>
                      <a:pPr algn="l" fontAlgn="b"/>
                      <a:endParaRPr lang="en-GB" sz="1100" b="1" i="0" u="none" strike="noStrike" dirty="0">
                        <a:solidFill>
                          <a:schemeClr val="tx1"/>
                        </a:solidFill>
                        <a:effectLst/>
                        <a:latin typeface="Calibri"/>
                      </a:endParaRPr>
                    </a:p>
                  </a:txBody>
                  <a:tcPr marL="9525" marR="9525" marT="9525" marB="0" anchor="b"/>
                </a:tc>
                <a:tc>
                  <a:txBody>
                    <a:bodyPr/>
                    <a:lstStyle/>
                    <a:p>
                      <a:pPr algn="l" fontAlgn="b"/>
                      <a:r>
                        <a:rPr lang="en-GB" sz="1100" b="1" i="0" u="none" strike="noStrike" dirty="0" smtClean="0">
                          <a:solidFill>
                            <a:schemeClr val="tx1"/>
                          </a:solidFill>
                          <a:effectLst/>
                          <a:latin typeface="Calibri"/>
                        </a:rPr>
                        <a:t>North East</a:t>
                      </a:r>
                      <a:endParaRPr lang="en-GB" sz="1100" b="1" i="0" u="none" strike="noStrike" dirty="0">
                        <a:solidFill>
                          <a:schemeClr val="tx1"/>
                        </a:solidFill>
                        <a:effectLst/>
                        <a:latin typeface="Calibri"/>
                      </a:endParaRPr>
                    </a:p>
                  </a:txBody>
                  <a:tcPr marL="9525" marR="9525" marT="9525" marB="0" anchor="b"/>
                </a:tc>
                <a:tc>
                  <a:txBody>
                    <a:bodyPr/>
                    <a:lstStyle/>
                    <a:p>
                      <a:pPr algn="ctr" fontAlgn="b"/>
                      <a:r>
                        <a:rPr lang="en-GB" sz="1100" b="0" i="0" u="none" strike="noStrike" dirty="0" smtClean="0">
                          <a:solidFill>
                            <a:schemeClr val="tx1"/>
                          </a:solidFill>
                          <a:effectLst/>
                          <a:latin typeface="+mn-lt"/>
                        </a:rPr>
                        <a:t>5%</a:t>
                      </a:r>
                      <a:endParaRPr lang="en-GB" sz="1100" b="0" i="0" u="none" strike="noStrike" dirty="0">
                        <a:solidFill>
                          <a:schemeClr val="tx1"/>
                        </a:solidFill>
                        <a:effectLst/>
                        <a:latin typeface="+mn-lt"/>
                      </a:endParaRPr>
                    </a:p>
                  </a:txBody>
                  <a:tcPr marL="9525" marR="9525" marT="9525" marB="0" anchor="b"/>
                </a:tc>
                <a:tc>
                  <a:txBody>
                    <a:bodyPr/>
                    <a:lstStyle/>
                    <a:p>
                      <a:pPr algn="ctr" fontAlgn="b"/>
                      <a:r>
                        <a:rPr lang="en-GB" sz="1100" b="0" i="0" u="none" strike="noStrike" dirty="0" smtClean="0">
                          <a:solidFill>
                            <a:schemeClr val="tx1"/>
                          </a:solidFill>
                          <a:effectLst/>
                          <a:latin typeface="+mn-lt"/>
                        </a:rPr>
                        <a:t>4%</a:t>
                      </a:r>
                      <a:endParaRPr lang="en-GB" sz="1100" b="0" i="0" u="none" strike="noStrike" dirty="0">
                        <a:solidFill>
                          <a:schemeClr val="tx1"/>
                        </a:solidFill>
                        <a:effectLst/>
                        <a:latin typeface="+mn-lt"/>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1%</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chemeClr val="tx1"/>
                          </a:solidFill>
                          <a:effectLst/>
                          <a:latin typeface="+mn-lt"/>
                        </a:rPr>
                        <a:t>1%</a:t>
                      </a:r>
                      <a:endParaRPr lang="en-GB" sz="1100" b="0" i="0" u="none" strike="noStrike" dirty="0">
                        <a:solidFill>
                          <a:schemeClr val="tx1"/>
                        </a:solidFill>
                        <a:effectLst/>
                        <a:latin typeface="+mn-lt"/>
                      </a:endParaRPr>
                    </a:p>
                  </a:txBody>
                  <a:tcPr marL="9525" marR="9525" marT="9525" marB="0" anchor="b"/>
                </a:tc>
                <a:tc>
                  <a:txBody>
                    <a:bodyPr/>
                    <a:lstStyle/>
                    <a:p>
                      <a:pPr algn="ctr" fontAlgn="b"/>
                      <a:r>
                        <a:rPr lang="en-GB" sz="1100" b="0" i="0" u="none" strike="noStrike" dirty="0" smtClean="0">
                          <a:solidFill>
                            <a:schemeClr val="tx1"/>
                          </a:solidFill>
                          <a:effectLst/>
                          <a:latin typeface="+mn-lt"/>
                        </a:rPr>
                        <a:t>2%</a:t>
                      </a:r>
                      <a:endParaRPr lang="en-GB" sz="1100" b="0" i="0" u="none" strike="noStrike" dirty="0">
                        <a:solidFill>
                          <a:schemeClr val="tx1"/>
                        </a:solidFill>
                        <a:effectLst/>
                        <a:latin typeface="+mn-lt"/>
                      </a:endParaRPr>
                    </a:p>
                  </a:txBody>
                  <a:tcPr marL="9525" marR="9525" marT="9525" marB="0" anchor="b"/>
                </a:tc>
                <a:tc>
                  <a:txBody>
                    <a:bodyPr/>
                    <a:lstStyle/>
                    <a:p>
                      <a:pPr algn="ctr" fontAlgn="b"/>
                      <a:r>
                        <a:rPr lang="en-GB" sz="1100" b="0" i="0" u="none" strike="noStrike" dirty="0" smtClean="0">
                          <a:solidFill>
                            <a:schemeClr val="tx1"/>
                          </a:solidFill>
                          <a:effectLst/>
                          <a:latin typeface="+mn-lt"/>
                        </a:rPr>
                        <a:t>2%</a:t>
                      </a:r>
                      <a:endParaRPr lang="en-GB" sz="1100" b="0" i="0" u="none" strike="noStrike" dirty="0">
                        <a:solidFill>
                          <a:schemeClr val="tx1"/>
                        </a:solidFill>
                        <a:effectLst/>
                        <a:latin typeface="+mn-lt"/>
                      </a:endParaRPr>
                    </a:p>
                  </a:txBody>
                  <a:tcPr marL="9525" marR="9525" marT="9525" marB="0" anchor="b"/>
                </a:tc>
                <a:tc>
                  <a:txBody>
                    <a:bodyPr/>
                    <a:lstStyle/>
                    <a:p>
                      <a:pPr algn="ctr" fontAlgn="b"/>
                      <a:r>
                        <a:rPr lang="en-GB" sz="1100" b="0" i="0" u="none" strike="noStrike" dirty="0" smtClean="0">
                          <a:solidFill>
                            <a:schemeClr val="tx1"/>
                          </a:solidFill>
                          <a:effectLst/>
                          <a:latin typeface="+mn-lt"/>
                        </a:rPr>
                        <a:t>1%</a:t>
                      </a:r>
                      <a:endParaRPr lang="en-GB" sz="1100" b="0" i="0" u="none" strike="noStrike" dirty="0">
                        <a:solidFill>
                          <a:schemeClr val="tx1"/>
                        </a:solidFill>
                        <a:effectLst/>
                        <a:latin typeface="+mn-lt"/>
                      </a:endParaRPr>
                    </a:p>
                  </a:txBody>
                  <a:tcPr marL="9525" marR="9525" marT="9525" marB="0" anchor="b"/>
                </a:tc>
              </a:tr>
              <a:tr h="160252">
                <a:tc vMerge="1">
                  <a:txBody>
                    <a:bodyPr/>
                    <a:lstStyle/>
                    <a:p>
                      <a:pPr algn="l" fontAlgn="b"/>
                      <a:endParaRPr lang="en-GB" sz="1100" b="1" i="0" u="none" strike="noStrike" dirty="0">
                        <a:solidFill>
                          <a:schemeClr val="tx1"/>
                        </a:solidFill>
                        <a:effectLst/>
                        <a:latin typeface="Calibri"/>
                      </a:endParaRPr>
                    </a:p>
                  </a:txBody>
                  <a:tcPr marL="7620" marR="7620" marT="7620" marB="0" anchor="b"/>
                </a:tc>
                <a:tc>
                  <a:txBody>
                    <a:bodyPr/>
                    <a:lstStyle/>
                    <a:p>
                      <a:pPr algn="l" fontAlgn="b"/>
                      <a:r>
                        <a:rPr lang="en-GB" sz="1100" b="1" i="0" u="none" strike="noStrike" dirty="0" smtClean="0">
                          <a:solidFill>
                            <a:schemeClr val="tx1"/>
                          </a:solidFill>
                          <a:effectLst/>
                          <a:latin typeface="Calibri"/>
                        </a:rPr>
                        <a:t>North West</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16%</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8%</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3</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6%</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15%</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13%</a:t>
                      </a:r>
                      <a:endParaRPr lang="en-GB" sz="1100" b="0" i="0" u="none" strike="noStrike" dirty="0">
                        <a:solidFill>
                          <a:srgbClr val="000000"/>
                        </a:solidFill>
                        <a:effectLst/>
                        <a:latin typeface="Calibri"/>
                      </a:endParaRPr>
                    </a:p>
                  </a:txBody>
                  <a:tcPr marL="7620" marR="7620" marT="7620" marB="0" anchor="b"/>
                </a:tc>
              </a:tr>
              <a:tr h="160252">
                <a:tc vMerge="1">
                  <a:txBody>
                    <a:bodyPr/>
                    <a:lstStyle/>
                    <a:p>
                      <a:pPr algn="l" fontAlgn="b"/>
                      <a:endParaRPr lang="en-GB" sz="1100" b="1" i="0" u="none" strike="noStrike" dirty="0">
                        <a:solidFill>
                          <a:schemeClr val="tx1"/>
                        </a:solidFill>
                        <a:effectLst/>
                        <a:latin typeface="Calibri"/>
                      </a:endParaRPr>
                    </a:p>
                  </a:txBody>
                  <a:tcPr marL="7620" marR="7620" marT="7620" marB="0" anchor="b"/>
                </a:tc>
                <a:tc>
                  <a:txBody>
                    <a:bodyPr/>
                    <a:lstStyle/>
                    <a:p>
                      <a:pPr algn="l" fontAlgn="b"/>
                      <a:r>
                        <a:rPr lang="en-GB" sz="1100" b="1" i="0" u="none" strike="noStrike" dirty="0" smtClean="0">
                          <a:solidFill>
                            <a:schemeClr val="tx1"/>
                          </a:solidFill>
                          <a:effectLst/>
                          <a:latin typeface="Calibri"/>
                        </a:rPr>
                        <a:t>Yorkshire</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6%</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3</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5%</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13%</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8%</a:t>
                      </a:r>
                      <a:endParaRPr lang="en-GB" sz="1100" b="0" i="0" u="none" strike="noStrike" dirty="0">
                        <a:solidFill>
                          <a:srgbClr val="000000"/>
                        </a:solidFill>
                        <a:effectLst/>
                        <a:latin typeface="Calibri"/>
                      </a:endParaRPr>
                    </a:p>
                  </a:txBody>
                  <a:tcPr marL="7620" marR="7620" marT="7620" marB="0" anchor="b"/>
                </a:tc>
              </a:tr>
              <a:tr h="160252">
                <a:tc vMerge="1">
                  <a:txBody>
                    <a:bodyPr/>
                    <a:lstStyle/>
                    <a:p>
                      <a:pPr algn="l" fontAlgn="b"/>
                      <a:endParaRPr lang="en-GB" sz="1100" b="1" i="0" u="none" strike="noStrike" dirty="0">
                        <a:solidFill>
                          <a:schemeClr val="tx1"/>
                        </a:solidFill>
                        <a:effectLst/>
                        <a:latin typeface="Calibri"/>
                      </a:endParaRPr>
                    </a:p>
                  </a:txBody>
                  <a:tcPr marL="7620" marR="7620" marT="7620" marB="0" anchor="b"/>
                </a:tc>
                <a:tc>
                  <a:txBody>
                    <a:bodyPr/>
                    <a:lstStyle/>
                    <a:p>
                      <a:pPr algn="l" fontAlgn="b"/>
                      <a:r>
                        <a:rPr lang="en-GB" sz="1100" b="1" i="0" u="none" strike="noStrike" dirty="0" smtClean="0">
                          <a:solidFill>
                            <a:schemeClr val="tx1"/>
                          </a:solidFill>
                          <a:effectLst/>
                          <a:latin typeface="Calibri"/>
                        </a:rPr>
                        <a:t>West Midlands</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2%</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3%</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10%</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10%</a:t>
                      </a:r>
                      <a:endParaRPr lang="en-GB" sz="1100" b="0" i="0" u="none" strike="noStrike" dirty="0">
                        <a:solidFill>
                          <a:srgbClr val="000000"/>
                        </a:solidFill>
                        <a:effectLst/>
                        <a:latin typeface="Calibri"/>
                      </a:endParaRPr>
                    </a:p>
                  </a:txBody>
                  <a:tcPr marL="7620" marR="7620" marT="7620" marB="0" anchor="b"/>
                </a:tc>
              </a:tr>
              <a:tr h="160252">
                <a:tc vMerge="1">
                  <a:txBody>
                    <a:bodyPr/>
                    <a:lstStyle/>
                    <a:p>
                      <a:pPr algn="l" fontAlgn="b"/>
                      <a:endParaRPr lang="en-GB" sz="1100" b="1" i="0" u="none" strike="noStrike" dirty="0">
                        <a:solidFill>
                          <a:schemeClr val="tx1"/>
                        </a:solidFill>
                        <a:effectLst/>
                        <a:latin typeface="Calibri"/>
                      </a:endParaRPr>
                    </a:p>
                  </a:txBody>
                  <a:tcPr marL="7620" marR="7620" marT="7620" marB="0" anchor="b"/>
                </a:tc>
                <a:tc>
                  <a:txBody>
                    <a:bodyPr/>
                    <a:lstStyle/>
                    <a:p>
                      <a:pPr algn="l" fontAlgn="b"/>
                      <a:r>
                        <a:rPr lang="en-GB" sz="1100" b="1" i="0" u="none" strike="noStrike" dirty="0" smtClean="0">
                          <a:solidFill>
                            <a:schemeClr val="tx1"/>
                          </a:solidFill>
                          <a:effectLst/>
                          <a:latin typeface="Calibri"/>
                        </a:rPr>
                        <a:t>East Midlands</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1%</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3%</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3%</a:t>
                      </a:r>
                      <a:endParaRPr lang="en-GB" sz="1100" b="0" i="0" u="none" strike="noStrike" dirty="0">
                        <a:solidFill>
                          <a:srgbClr val="000000"/>
                        </a:solidFill>
                        <a:effectLst/>
                        <a:latin typeface="Calibri"/>
                      </a:endParaRPr>
                    </a:p>
                  </a:txBody>
                  <a:tcPr marL="7620" marR="7620" marT="7620" marB="0" anchor="b"/>
                </a:tc>
              </a:tr>
              <a:tr h="160252">
                <a:tc vMerge="1">
                  <a:txBody>
                    <a:bodyPr/>
                    <a:lstStyle/>
                    <a:p>
                      <a:pPr algn="l" fontAlgn="b"/>
                      <a:endParaRPr lang="en-GB" sz="1100" b="1" i="0" u="none" strike="noStrike" dirty="0">
                        <a:solidFill>
                          <a:schemeClr val="tx1"/>
                        </a:solidFill>
                        <a:effectLst/>
                        <a:latin typeface="Calibri"/>
                      </a:endParaRPr>
                    </a:p>
                  </a:txBody>
                  <a:tcPr marL="7620" marR="7620" marT="7620" marB="0" anchor="b"/>
                </a:tc>
                <a:tc>
                  <a:txBody>
                    <a:bodyPr/>
                    <a:lstStyle/>
                    <a:p>
                      <a:pPr algn="l" fontAlgn="b"/>
                      <a:r>
                        <a:rPr lang="en-GB" sz="1100" b="1" i="0" u="none" strike="noStrike" dirty="0" smtClean="0">
                          <a:solidFill>
                            <a:schemeClr val="tx1"/>
                          </a:solidFill>
                          <a:effectLst/>
                          <a:latin typeface="Calibri"/>
                        </a:rPr>
                        <a:t>East</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5%</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9%</a:t>
                      </a:r>
                      <a:endParaRPr lang="en-GB" sz="1100" b="0" i="0" u="none" strike="noStrike" dirty="0">
                        <a:solidFill>
                          <a:srgbClr val="000000"/>
                        </a:solidFill>
                        <a:effectLst/>
                        <a:latin typeface="Calibri"/>
                      </a:endParaRPr>
                    </a:p>
                  </a:txBody>
                  <a:tcPr marL="7620" marR="7620" marT="7620" marB="0" anchor="b"/>
                </a:tc>
              </a:tr>
              <a:tr h="160252">
                <a:tc vMerge="1">
                  <a:txBody>
                    <a:bodyPr/>
                    <a:lstStyle/>
                    <a:p>
                      <a:pPr algn="l" fontAlgn="b"/>
                      <a:endParaRPr lang="en-GB" sz="1100" b="1" i="0" u="none" strike="noStrike" dirty="0">
                        <a:solidFill>
                          <a:schemeClr val="tx1"/>
                        </a:solidFill>
                        <a:effectLst/>
                        <a:latin typeface="Calibri"/>
                      </a:endParaRPr>
                    </a:p>
                  </a:txBody>
                  <a:tcPr marL="7620" marR="7620" marT="7620" marB="0" anchor="b"/>
                </a:tc>
                <a:tc>
                  <a:txBody>
                    <a:bodyPr/>
                    <a:lstStyle/>
                    <a:p>
                      <a:pPr algn="l" fontAlgn="b"/>
                      <a:r>
                        <a:rPr lang="en-GB" sz="1100" b="1" i="0" u="none" strike="noStrike" dirty="0" smtClean="0">
                          <a:solidFill>
                            <a:schemeClr val="tx1"/>
                          </a:solidFill>
                          <a:effectLst/>
                          <a:latin typeface="Calibri"/>
                        </a:rPr>
                        <a:t>South West</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1" i="0" u="none" strike="noStrike" dirty="0" smtClean="0">
                          <a:solidFill>
                            <a:srgbClr val="000000"/>
                          </a:solidFill>
                          <a:effectLst/>
                          <a:latin typeface="Calibri"/>
                        </a:rPr>
                        <a:t>31%</a:t>
                      </a:r>
                      <a:endParaRPr lang="en-GB" sz="1100" b="1" i="0" u="none" strike="noStrike" dirty="0">
                        <a:solidFill>
                          <a:srgbClr val="000000"/>
                        </a:solidFill>
                        <a:effectLst/>
                        <a:latin typeface="Calibri"/>
                      </a:endParaRPr>
                    </a:p>
                  </a:txBody>
                  <a:tcPr marL="7620" marR="7620" marT="7620" marB="0" anchor="b"/>
                </a:tc>
              </a:tr>
            </a:tbl>
          </a:graphicData>
        </a:graphic>
      </p:graphicFrame>
      <p:sp>
        <p:nvSpPr>
          <p:cNvPr id="2" name="TextBox 1"/>
          <p:cNvSpPr txBox="1"/>
          <p:nvPr/>
        </p:nvSpPr>
        <p:spPr>
          <a:xfrm>
            <a:off x="60960" y="2416683"/>
            <a:ext cx="1454331" cy="461665"/>
          </a:xfrm>
          <a:prstGeom prst="rect">
            <a:avLst/>
          </a:prstGeom>
          <a:noFill/>
        </p:spPr>
        <p:txBody>
          <a:bodyPr wrap="square" rtlCol="0">
            <a:spAutoFit/>
          </a:bodyPr>
          <a:lstStyle/>
          <a:p>
            <a:r>
              <a:rPr lang="en-GB" sz="1200" b="1" dirty="0" smtClean="0">
                <a:solidFill>
                  <a:schemeClr val="accent6">
                    <a:lumMod val="75000"/>
                  </a:schemeClr>
                </a:solidFill>
              </a:rPr>
              <a:t>1. Multi-destination</a:t>
            </a:r>
            <a:br>
              <a:rPr lang="en-GB" sz="1200" b="1" dirty="0" smtClean="0">
                <a:solidFill>
                  <a:schemeClr val="accent6">
                    <a:lumMod val="75000"/>
                  </a:schemeClr>
                </a:solidFill>
              </a:rPr>
            </a:br>
            <a:r>
              <a:rPr lang="en-GB" sz="1200" b="1" dirty="0" smtClean="0">
                <a:solidFill>
                  <a:schemeClr val="accent6">
                    <a:lumMod val="75000"/>
                  </a:schemeClr>
                </a:solidFill>
              </a:rPr>
              <a:t>non-London</a:t>
            </a:r>
            <a:endParaRPr lang="en-GB" sz="1200" b="1" dirty="0">
              <a:solidFill>
                <a:schemeClr val="accent6">
                  <a:lumMod val="75000"/>
                </a:schemeClr>
              </a:solidFill>
            </a:endParaRPr>
          </a:p>
        </p:txBody>
      </p:sp>
      <p:sp>
        <p:nvSpPr>
          <p:cNvPr id="11" name="TextBox 10"/>
          <p:cNvSpPr txBox="1"/>
          <p:nvPr/>
        </p:nvSpPr>
        <p:spPr>
          <a:xfrm>
            <a:off x="142486" y="4244590"/>
            <a:ext cx="1122423" cy="276999"/>
          </a:xfrm>
          <a:prstGeom prst="rect">
            <a:avLst/>
          </a:prstGeom>
          <a:noFill/>
        </p:spPr>
        <p:txBody>
          <a:bodyPr wrap="none" rtlCol="0">
            <a:spAutoFit/>
          </a:bodyPr>
          <a:lstStyle/>
          <a:p>
            <a:r>
              <a:rPr lang="en-GB" sz="1200" b="1" dirty="0"/>
              <a:t>2</a:t>
            </a:r>
            <a:r>
              <a:rPr lang="en-GB" sz="1200" b="1" dirty="0" smtClean="0"/>
              <a:t>. London Plus</a:t>
            </a:r>
            <a:endParaRPr lang="en-GB" sz="1200" b="1" dirty="0"/>
          </a:p>
        </p:txBody>
      </p:sp>
      <p:sp>
        <p:nvSpPr>
          <p:cNvPr id="13" name="Text Placeholder 5"/>
          <p:cNvSpPr txBox="1">
            <a:spLocks/>
          </p:cNvSpPr>
          <p:nvPr/>
        </p:nvSpPr>
        <p:spPr>
          <a:xfrm>
            <a:off x="341086" y="5225901"/>
            <a:ext cx="8424992" cy="1041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The above table isolates regional trip combinations for multi-destination non-London holiday visitors and London Plus holiday visitors.  Again, this demonstrates the dominance of the South East / South West combination, particularly among the non-London market, where </a:t>
            </a:r>
            <a:r>
              <a:rPr lang="en-GB" sz="1300" dirty="0" smtClean="0"/>
              <a:t>43</a:t>
            </a:r>
            <a:r>
              <a:rPr lang="en-GB" sz="1300" dirty="0" smtClean="0"/>
              <a:t>% </a:t>
            </a:r>
            <a:r>
              <a:rPr lang="en-GB" sz="1300" dirty="0" smtClean="0"/>
              <a:t>of all multi-destination holiday trips involve this </a:t>
            </a:r>
            <a:r>
              <a:rPr lang="en-GB" sz="1300" dirty="0" smtClean="0"/>
              <a:t>combination</a:t>
            </a:r>
            <a:r>
              <a:rPr lang="en-GB" sz="1300" dirty="0" smtClean="0"/>
              <a:t>.</a:t>
            </a:r>
          </a:p>
          <a:p>
            <a:pPr marL="0" indent="0" algn="just">
              <a:buNone/>
            </a:pPr>
            <a:r>
              <a:rPr lang="en-GB" sz="1300" dirty="0" smtClean="0"/>
              <a:t>So for example, 4% of non-London multi-destination holidays which involved visiting more than one region included stays in both the North East and North West. </a:t>
            </a:r>
            <a:endParaRPr lang="en-GB" sz="1300" dirty="0" smtClean="0"/>
          </a:p>
        </p:txBody>
      </p:sp>
    </p:spTree>
    <p:extLst>
      <p:ext uri="{BB962C8B-B14F-4D97-AF65-F5344CB8AC3E}">
        <p14:creationId xmlns:p14="http://schemas.microsoft.com/office/powerpoint/2010/main" val="35343787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Picture Placeholder 7"/>
          <p:cNvGraphicFramePr>
            <a:graphicFrameLocks/>
          </p:cNvGraphicFramePr>
          <p:nvPr>
            <p:extLst>
              <p:ext uri="{D42A27DB-BD31-4B8C-83A1-F6EECF244321}">
                <p14:modId xmlns:p14="http://schemas.microsoft.com/office/powerpoint/2010/main" val="1097158687"/>
              </p:ext>
            </p:extLst>
          </p:nvPr>
        </p:nvGraphicFramePr>
        <p:xfrm>
          <a:off x="444137" y="1449561"/>
          <a:ext cx="8212184" cy="247979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78820" y="872066"/>
            <a:ext cx="8616323" cy="558801"/>
          </a:xfrm>
        </p:spPr>
        <p:txBody>
          <a:bodyPr/>
          <a:lstStyle/>
          <a:p>
            <a:r>
              <a:rPr lang="en-GB" sz="2100" dirty="0" smtClean="0"/>
              <a:t>Gateways used by multi-destination holiday visitors staying in England</a:t>
            </a:r>
            <a:endParaRPr lang="en-GB" sz="2100" dirty="0"/>
          </a:p>
        </p:txBody>
      </p:sp>
      <p:sp>
        <p:nvSpPr>
          <p:cNvPr id="5" name="Picture Placeholder 4"/>
          <p:cNvSpPr>
            <a:spLocks noGrp="1"/>
          </p:cNvSpPr>
          <p:nvPr>
            <p:ph type="pic" sz="quarter" idx="14"/>
          </p:nvPr>
        </p:nvSpPr>
        <p:spPr/>
      </p:sp>
      <p:sp>
        <p:nvSpPr>
          <p:cNvPr id="13" name="Text Placeholder 5"/>
          <p:cNvSpPr txBox="1">
            <a:spLocks/>
          </p:cNvSpPr>
          <p:nvPr/>
        </p:nvSpPr>
        <p:spPr>
          <a:xfrm>
            <a:off x="378821" y="4234610"/>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Whereas London Plus trips are dominated by those arriving through London airport gateways (65%), the most common gateway for non-London multi-destination visitors is through seaports (36%) – primarily within the South East.  Typically, these visitors will tour the South East and South West regions and are more likely to originate from origin markets such as Germany,  Netherlands and France.</a:t>
            </a:r>
          </a:p>
        </p:txBody>
      </p:sp>
      <p:sp>
        <p:nvSpPr>
          <p:cNvPr id="14" name="Text Placeholder 5"/>
          <p:cNvSpPr txBox="1">
            <a:spLocks/>
          </p:cNvSpPr>
          <p:nvPr/>
        </p:nvSpPr>
        <p:spPr>
          <a:xfrm>
            <a:off x="308703" y="1270000"/>
            <a:ext cx="145630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 2014, 2015</a:t>
            </a:r>
            <a:endParaRPr lang="en-GB" sz="800" dirty="0">
              <a:solidFill>
                <a:srgbClr val="120742"/>
              </a:solidFill>
            </a:endParaRPr>
          </a:p>
        </p:txBody>
      </p:sp>
      <p:sp>
        <p:nvSpPr>
          <p:cNvPr id="10" name="Text Placeholder 6"/>
          <p:cNvSpPr>
            <a:spLocks noGrp="1"/>
          </p:cNvSpPr>
          <p:nvPr>
            <p:ph type="body" sz="quarter" idx="13"/>
          </p:nvPr>
        </p:nvSpPr>
        <p:spPr>
          <a:xfrm>
            <a:off x="685796" y="6396162"/>
            <a:ext cx="2440301" cy="274638"/>
          </a:xfrm>
        </p:spPr>
        <p:txBody>
          <a:bodyPr/>
          <a:lstStyle/>
          <a:p>
            <a:r>
              <a:rPr lang="en-GB" sz="1000" dirty="0"/>
              <a:t>R</a:t>
            </a:r>
            <a:r>
              <a:rPr lang="en-GB" sz="1000" dirty="0" smtClean="0"/>
              <a:t>egions visited</a:t>
            </a:r>
            <a:endParaRPr lang="en-GB" sz="1000" dirty="0"/>
          </a:p>
        </p:txBody>
      </p:sp>
      <p:cxnSp>
        <p:nvCxnSpPr>
          <p:cNvPr id="8" name="Straight Connector 7"/>
          <p:cNvCxnSpPr/>
          <p:nvPr/>
        </p:nvCxnSpPr>
        <p:spPr>
          <a:xfrm>
            <a:off x="5424731" y="1541417"/>
            <a:ext cx="0" cy="188976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8181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167466"/>
            <a:ext cx="8149762" cy="558801"/>
          </a:xfrm>
        </p:spPr>
        <p:txBody>
          <a:bodyPr/>
          <a:lstStyle/>
          <a:p>
            <a:r>
              <a:rPr lang="en-GB" dirty="0" smtClean="0"/>
              <a:t>What is the origin of England multi-destination</a:t>
            </a:r>
            <a:br>
              <a:rPr lang="en-GB" dirty="0" smtClean="0"/>
            </a:br>
            <a:r>
              <a:rPr lang="en-GB" dirty="0" smtClean="0"/>
              <a:t>holiday visitors?</a:t>
            </a:r>
            <a:endParaRPr lang="en-GB" dirty="0"/>
          </a:p>
        </p:txBody>
      </p:sp>
      <p:sp>
        <p:nvSpPr>
          <p:cNvPr id="8" name="Text Placeholder 7"/>
          <p:cNvSpPr>
            <a:spLocks noGrp="1"/>
          </p:cNvSpPr>
          <p:nvPr>
            <p:ph type="body" sz="quarter" idx="13"/>
          </p:nvPr>
        </p:nvSpPr>
        <p:spPr/>
        <p:txBody>
          <a:bodyPr/>
          <a:lstStyle/>
          <a:p>
            <a:endParaRPr lang="en-GB" dirty="0"/>
          </a:p>
        </p:txBody>
      </p:sp>
      <p:sp>
        <p:nvSpPr>
          <p:cNvPr id="11" name="Footer Placeholder 10"/>
          <p:cNvSpPr>
            <a:spLocks noGrp="1"/>
          </p:cNvSpPr>
          <p:nvPr>
            <p:ph type="ftr" sz="quarter" idx="3"/>
          </p:nvPr>
        </p:nvSpPr>
        <p:spPr/>
        <p:txBody>
          <a:bodyPr/>
          <a:lstStyle/>
          <a:p>
            <a:endParaRPr lang="en-US" dirty="0">
              <a:solidFill>
                <a:srgbClr val="120742"/>
              </a:solidFill>
            </a:endParaRPr>
          </a:p>
        </p:txBody>
      </p:sp>
      <p:sp>
        <p:nvSpPr>
          <p:cNvPr id="9" name="Picture Placeholder 8"/>
          <p:cNvSpPr>
            <a:spLocks noGrp="1"/>
          </p:cNvSpPr>
          <p:nvPr>
            <p:ph type="pic" sz="quarter" idx="14"/>
          </p:nvPr>
        </p:nvSpPr>
        <p:spPr/>
      </p:sp>
      <p:sp>
        <p:nvSpPr>
          <p:cNvPr id="7" name="Text Placeholder 5"/>
          <p:cNvSpPr txBox="1">
            <a:spLocks/>
          </p:cNvSpPr>
          <p:nvPr/>
        </p:nvSpPr>
        <p:spPr>
          <a:xfrm>
            <a:off x="431800" y="3184735"/>
            <a:ext cx="8625479" cy="3302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Data taken from International Passenger Survey (IPS) – combined data from 2013, 2014 and 2015</a:t>
            </a:r>
          </a:p>
        </p:txBody>
      </p:sp>
    </p:spTree>
    <p:extLst>
      <p:ext uri="{BB962C8B-B14F-4D97-AF65-F5344CB8AC3E}">
        <p14:creationId xmlns:p14="http://schemas.microsoft.com/office/powerpoint/2010/main" val="1052560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765180" cy="558801"/>
          </a:xfrm>
        </p:spPr>
        <p:txBody>
          <a:bodyPr/>
          <a:lstStyle/>
          <a:p>
            <a:r>
              <a:rPr lang="en-GB" sz="2100" dirty="0" smtClean="0"/>
              <a:t>Source markets for multi-destination holiday trips in England – by world region (VISITS)</a:t>
            </a:r>
            <a:endParaRPr lang="en-GB" sz="2100" dirty="0"/>
          </a:p>
        </p:txBody>
      </p:sp>
      <p:sp>
        <p:nvSpPr>
          <p:cNvPr id="5" name="Picture Placeholder 4"/>
          <p:cNvSpPr>
            <a:spLocks noGrp="1"/>
          </p:cNvSpPr>
          <p:nvPr>
            <p:ph type="pic" sz="quarter" idx="14"/>
          </p:nvPr>
        </p:nvSpPr>
        <p:spPr/>
      </p:sp>
      <p:sp>
        <p:nvSpPr>
          <p:cNvPr id="14" name="Text Placeholder 5"/>
          <p:cNvSpPr txBox="1">
            <a:spLocks/>
          </p:cNvSpPr>
          <p:nvPr/>
        </p:nvSpPr>
        <p:spPr>
          <a:xfrm>
            <a:off x="378820" y="1566091"/>
            <a:ext cx="145630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 2014, 2015</a:t>
            </a:r>
            <a:endParaRPr lang="en-GB" sz="800" dirty="0">
              <a:solidFill>
                <a:srgbClr val="120742"/>
              </a:solidFill>
            </a:endParaRPr>
          </a:p>
        </p:txBody>
      </p:sp>
      <p:sp>
        <p:nvSpPr>
          <p:cNvPr id="10" name="Text Placeholder 6"/>
          <p:cNvSpPr>
            <a:spLocks noGrp="1"/>
          </p:cNvSpPr>
          <p:nvPr>
            <p:ph type="body" sz="quarter" idx="13"/>
          </p:nvPr>
        </p:nvSpPr>
        <p:spPr>
          <a:xfrm>
            <a:off x="685796" y="6396162"/>
            <a:ext cx="2440301" cy="274638"/>
          </a:xfrm>
        </p:spPr>
        <p:txBody>
          <a:bodyPr/>
          <a:lstStyle/>
          <a:p>
            <a:r>
              <a:rPr lang="en-GB" sz="1000" dirty="0" smtClean="0"/>
              <a:t>Source markets</a:t>
            </a:r>
            <a:endParaRPr lang="en-GB" sz="1000" dirty="0"/>
          </a:p>
        </p:txBody>
      </p:sp>
      <p:graphicFrame>
        <p:nvGraphicFramePr>
          <p:cNvPr id="16" name="Picture Placeholder 7"/>
          <p:cNvGraphicFramePr>
            <a:graphicFrameLocks/>
          </p:cNvGraphicFramePr>
          <p:nvPr>
            <p:extLst>
              <p:ext uri="{D42A27DB-BD31-4B8C-83A1-F6EECF244321}">
                <p14:modId xmlns:p14="http://schemas.microsoft.com/office/powerpoint/2010/main" val="1228975590"/>
              </p:ext>
            </p:extLst>
          </p:nvPr>
        </p:nvGraphicFramePr>
        <p:xfrm>
          <a:off x="461554" y="1729075"/>
          <a:ext cx="8238309" cy="238137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5494400" y="1846217"/>
            <a:ext cx="0" cy="188976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
        <p:nvSpPr>
          <p:cNvPr id="8" name="Text Placeholder 5"/>
          <p:cNvSpPr txBox="1">
            <a:spLocks/>
          </p:cNvSpPr>
          <p:nvPr/>
        </p:nvSpPr>
        <p:spPr>
          <a:xfrm>
            <a:off x="378821" y="4234610"/>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Multi-destination holiday visitors vary significantly between London Plus and non-London multi-destination visitors in terms of their origin markets.  Whereas the London Plus market is dominated by medium/long-haul visitors (24% North America and 36% other non-Europe), the non-London multi-destination market is dominated by short haul visitors – 79% originating from European markets.  Further granularity in these markets is illustrated on the next chart.</a:t>
            </a:r>
          </a:p>
        </p:txBody>
      </p:sp>
    </p:spTree>
    <p:extLst>
      <p:ext uri="{BB962C8B-B14F-4D97-AF65-F5344CB8AC3E}">
        <p14:creationId xmlns:p14="http://schemas.microsoft.com/office/powerpoint/2010/main" val="3233333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0"/>
            <p:extLst>
              <p:ext uri="{D42A27DB-BD31-4B8C-83A1-F6EECF244321}">
                <p14:modId xmlns:p14="http://schemas.microsoft.com/office/powerpoint/2010/main" val="1806591427"/>
              </p:ext>
            </p:extLst>
          </p:nvPr>
        </p:nvGraphicFramePr>
        <p:xfrm>
          <a:off x="467360" y="1744000"/>
          <a:ext cx="7132032" cy="2433121"/>
        </p:xfrm>
        <a:graphic>
          <a:graphicData uri="http://schemas.openxmlformats.org/drawingml/2006/table">
            <a:tbl>
              <a:tblPr firstRow="1" bandRow="1">
                <a:tableStyleId>{5C22544A-7EE6-4342-B048-85BDC9FD1C3A}</a:tableStyleId>
              </a:tblPr>
              <a:tblGrid>
                <a:gridCol w="997952"/>
                <a:gridCol w="1226816"/>
                <a:gridCol w="1226816"/>
                <a:gridCol w="1226816"/>
                <a:gridCol w="1226816"/>
                <a:gridCol w="1226816"/>
              </a:tblGrid>
              <a:tr h="354766">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1" u="none" strike="noStrike" kern="1200" dirty="0" smtClean="0">
                          <a:solidFill>
                            <a:schemeClr val="bg1"/>
                          </a:solidFill>
                          <a:effectLst/>
                          <a:latin typeface="+mn-lt"/>
                          <a:ea typeface="+mn-ea"/>
                          <a:cs typeface="+mn-cs"/>
                        </a:rPr>
                        <a:t>Any multi-destination</a:t>
                      </a:r>
                      <a:endParaRPr lang="en-GB" sz="1100" b="1" u="none" strike="noStrike" kern="1200" dirty="0">
                        <a:solidFill>
                          <a:schemeClr val="bg1"/>
                        </a:solidFill>
                        <a:effectLst/>
                        <a:latin typeface="+mn-lt"/>
                        <a:ea typeface="+mn-ea"/>
                        <a:cs typeface="+mn-cs"/>
                      </a:endParaRPr>
                    </a:p>
                  </a:txBody>
                  <a:tcPr marL="7620" marR="7620" marT="7620" marB="0" anchor="ctr"/>
                </a:tc>
                <a:tc>
                  <a:txBody>
                    <a:bodyPr/>
                    <a:lstStyle/>
                    <a:p>
                      <a:pPr algn="ctr" fontAlgn="b"/>
                      <a:r>
                        <a:rPr lang="en-GB" sz="1100" b="1" u="none" strike="noStrike" kern="1200" dirty="0">
                          <a:solidFill>
                            <a:schemeClr val="bg1"/>
                          </a:solidFill>
                          <a:effectLst/>
                          <a:latin typeface="+mn-lt"/>
                          <a:ea typeface="+mn-ea"/>
                          <a:cs typeface="+mn-cs"/>
                        </a:rPr>
                        <a:t>London </a:t>
                      </a:r>
                      <a:r>
                        <a:rPr lang="en-GB" sz="1100" b="1" u="none" strike="noStrike" kern="1200" dirty="0" smtClean="0">
                          <a:solidFill>
                            <a:schemeClr val="bg1"/>
                          </a:solidFill>
                          <a:effectLst/>
                          <a:latin typeface="+mn-lt"/>
                          <a:ea typeface="+mn-ea"/>
                          <a:cs typeface="+mn-cs"/>
                        </a:rPr>
                        <a:t>Plus</a:t>
                      </a:r>
                      <a:br>
                        <a:rPr lang="en-GB" sz="1100" b="1" u="none" strike="noStrike" kern="1200" dirty="0" smtClean="0">
                          <a:solidFill>
                            <a:schemeClr val="bg1"/>
                          </a:solidFill>
                          <a:effectLst/>
                          <a:latin typeface="+mn-lt"/>
                          <a:ea typeface="+mn-ea"/>
                          <a:cs typeface="+mn-cs"/>
                        </a:rPr>
                      </a:br>
                      <a:r>
                        <a:rPr lang="en-GB" sz="1100" b="1" u="none" strike="noStrike" kern="1200" dirty="0" smtClean="0">
                          <a:solidFill>
                            <a:schemeClr val="bg1"/>
                          </a:solidFill>
                          <a:effectLst/>
                          <a:latin typeface="+mn-lt"/>
                          <a:ea typeface="+mn-ea"/>
                          <a:cs typeface="+mn-cs"/>
                        </a:rPr>
                        <a:t>(ENG</a:t>
                      </a:r>
                      <a:r>
                        <a:rPr lang="en-GB" sz="1100" b="1" u="none" strike="noStrike" kern="1200" dirty="0">
                          <a:solidFill>
                            <a:schemeClr val="bg1"/>
                          </a:solidFill>
                          <a:effectLst/>
                          <a:latin typeface="+mn-lt"/>
                          <a:ea typeface="+mn-ea"/>
                          <a:cs typeface="+mn-cs"/>
                        </a:rPr>
                        <a:t>)</a:t>
                      </a:r>
                    </a:p>
                  </a:txBody>
                  <a:tcPr marL="7620" marR="7620" marT="7620" marB="0" anchor="ctr"/>
                </a:tc>
                <a:tc>
                  <a:txBody>
                    <a:bodyPr/>
                    <a:lstStyle/>
                    <a:p>
                      <a:pPr algn="ctr" fontAlgn="b"/>
                      <a:r>
                        <a:rPr lang="en-GB" sz="1100" b="1" u="none" strike="noStrike" kern="1200" dirty="0">
                          <a:solidFill>
                            <a:schemeClr val="bg1"/>
                          </a:solidFill>
                          <a:effectLst/>
                          <a:latin typeface="+mn-lt"/>
                          <a:ea typeface="+mn-ea"/>
                          <a:cs typeface="+mn-cs"/>
                        </a:rPr>
                        <a:t>Multi-destination non-London (ENG)</a:t>
                      </a:r>
                    </a:p>
                  </a:txBody>
                  <a:tcPr marL="7620" marR="7620" marT="7620" marB="0" anchor="ctr"/>
                </a:tc>
                <a:tc>
                  <a:txBody>
                    <a:bodyPr/>
                    <a:lstStyle/>
                    <a:p>
                      <a:pPr algn="ctr" fontAlgn="b"/>
                      <a:r>
                        <a:rPr lang="en-GB" sz="1100" b="1" u="none" strike="noStrike" kern="1200" dirty="0">
                          <a:solidFill>
                            <a:schemeClr val="bg1"/>
                          </a:solidFill>
                          <a:effectLst/>
                          <a:latin typeface="+mn-lt"/>
                          <a:ea typeface="+mn-ea"/>
                          <a:cs typeface="+mn-cs"/>
                        </a:rPr>
                        <a:t>London only</a:t>
                      </a:r>
                    </a:p>
                  </a:txBody>
                  <a:tcPr marL="7620" marR="7620" marT="7620" marB="0" anchor="ctr"/>
                </a:tc>
                <a:tc>
                  <a:txBody>
                    <a:bodyPr/>
                    <a:lstStyle/>
                    <a:p>
                      <a:pPr algn="ctr" fontAlgn="b"/>
                      <a:r>
                        <a:rPr lang="en-GB" sz="1100" b="1" u="none" strike="noStrike" kern="1200" dirty="0">
                          <a:solidFill>
                            <a:schemeClr val="bg1"/>
                          </a:solidFill>
                          <a:effectLst/>
                          <a:latin typeface="+mn-lt"/>
                          <a:ea typeface="+mn-ea"/>
                          <a:cs typeface="+mn-cs"/>
                        </a:rPr>
                        <a:t>Single destination non-London (ENG)</a:t>
                      </a:r>
                    </a:p>
                  </a:txBody>
                  <a:tcPr marL="7620" marR="7620" marT="7620" marB="0" anchor="ctr"/>
                </a:tc>
              </a:tr>
              <a:tr h="160252">
                <a:tc>
                  <a:txBody>
                    <a:bodyPr/>
                    <a:lstStyle/>
                    <a:p>
                      <a:pPr algn="l" fontAlgn="b"/>
                      <a:endParaRPr lang="en-GB" sz="1100" b="1" i="1" u="none" strike="noStrike" dirty="0">
                        <a:solidFill>
                          <a:schemeClr val="tx1"/>
                        </a:solidFill>
                        <a:effectLst/>
                        <a:latin typeface="Calibri"/>
                      </a:endParaRPr>
                    </a:p>
                  </a:txBody>
                  <a:tcPr marL="9525" marR="9525" marT="9525" marB="0" anchor="b"/>
                </a:tc>
                <a:tc>
                  <a:txBody>
                    <a:bodyPr/>
                    <a:lstStyle/>
                    <a:p>
                      <a:pPr algn="ctr" fontAlgn="b"/>
                      <a:r>
                        <a:rPr lang="en-GB" sz="1100" b="0" i="1" u="none" strike="noStrike" dirty="0" smtClean="0">
                          <a:solidFill>
                            <a:schemeClr val="tx1"/>
                          </a:solidFill>
                          <a:effectLst/>
                          <a:latin typeface="Calibri"/>
                        </a:rPr>
                        <a:t>(11% of all visits)</a:t>
                      </a:r>
                      <a:endParaRPr lang="en-GB" sz="1100" b="0" i="1" u="none" strike="noStrike" dirty="0">
                        <a:solidFill>
                          <a:schemeClr val="tx1"/>
                        </a:solidFill>
                        <a:effectLst/>
                        <a:latin typeface="Calibri"/>
                      </a:endParaRPr>
                    </a:p>
                  </a:txBody>
                  <a:tcPr marL="9525" marR="9525" marT="9525" marB="0" anchor="b"/>
                </a:tc>
                <a:tc>
                  <a:txBody>
                    <a:bodyPr/>
                    <a:lstStyle/>
                    <a:p>
                      <a:pPr algn="ctr" fontAlgn="b"/>
                      <a:r>
                        <a:rPr lang="en-GB" sz="1100" b="0" i="1" u="none" strike="noStrike" dirty="0" smtClean="0">
                          <a:solidFill>
                            <a:schemeClr val="tx1"/>
                          </a:solidFill>
                          <a:effectLst/>
                          <a:latin typeface="+mn-lt"/>
                        </a:rPr>
                        <a:t>(7% of all visits)</a:t>
                      </a:r>
                      <a:endParaRPr lang="en-GB" sz="1100" b="0" i="1" u="none" strike="noStrike" dirty="0">
                        <a:solidFill>
                          <a:schemeClr val="tx1"/>
                        </a:solidFill>
                        <a:effectLst/>
                        <a:latin typeface="+mn-lt"/>
                      </a:endParaRPr>
                    </a:p>
                  </a:txBody>
                  <a:tcPr marL="9525" marR="9525" marT="9525" marB="0" anchor="b"/>
                </a:tc>
                <a:tc>
                  <a:txBody>
                    <a:bodyPr/>
                    <a:lstStyle/>
                    <a:p>
                      <a:pPr algn="ctr" fontAlgn="b"/>
                      <a:r>
                        <a:rPr lang="en-GB" sz="1100" b="0" i="1" u="none" strike="noStrike" dirty="0" smtClean="0">
                          <a:solidFill>
                            <a:schemeClr val="tx1"/>
                          </a:solidFill>
                          <a:effectLst/>
                          <a:latin typeface="+mn-lt"/>
                        </a:rPr>
                        <a:t>(4% of all visits)</a:t>
                      </a:r>
                      <a:endParaRPr lang="en-GB" sz="1100" b="0" i="1" u="none" strike="noStrike" dirty="0">
                        <a:solidFill>
                          <a:schemeClr val="tx1"/>
                        </a:solidFill>
                        <a:effectLst/>
                        <a:latin typeface="+mn-lt"/>
                      </a:endParaRPr>
                    </a:p>
                  </a:txBody>
                  <a:tcPr marL="9525" marR="9525" marT="9525" marB="0" anchor="b"/>
                </a:tc>
                <a:tc>
                  <a:txBody>
                    <a:bodyPr/>
                    <a:lstStyle/>
                    <a:p>
                      <a:pPr algn="ctr" fontAlgn="b"/>
                      <a:r>
                        <a:rPr lang="en-GB" sz="1100" b="0" i="1" u="none" strike="noStrike" dirty="0" smtClean="0">
                          <a:solidFill>
                            <a:schemeClr val="tx1"/>
                          </a:solidFill>
                          <a:effectLst/>
                          <a:latin typeface="+mn-lt"/>
                        </a:rPr>
                        <a:t>(61% of all visits)</a:t>
                      </a:r>
                      <a:endParaRPr lang="en-GB" sz="1100" b="0" i="1" u="none" strike="noStrike" dirty="0">
                        <a:solidFill>
                          <a:srgbClr val="000000"/>
                        </a:solidFill>
                        <a:effectLst/>
                        <a:latin typeface="Calibri"/>
                      </a:endParaRPr>
                    </a:p>
                  </a:txBody>
                  <a:tcPr marL="7620" marR="7620" marT="7620" marB="0" anchor="b"/>
                </a:tc>
                <a:tc>
                  <a:txBody>
                    <a:bodyPr/>
                    <a:lstStyle/>
                    <a:p>
                      <a:pPr algn="ctr" fontAlgn="b"/>
                      <a:r>
                        <a:rPr lang="en-GB" sz="1100" b="0" i="1" u="none" strike="noStrike" dirty="0" smtClean="0">
                          <a:solidFill>
                            <a:schemeClr val="tx1"/>
                          </a:solidFill>
                          <a:effectLst/>
                          <a:latin typeface="+mn-lt"/>
                        </a:rPr>
                        <a:t>(29% of all visits)</a:t>
                      </a:r>
                      <a:endParaRPr lang="en-GB" sz="1100" b="0" i="1" u="none" strike="noStrike" dirty="0">
                        <a:solidFill>
                          <a:schemeClr val="tx1"/>
                        </a:solidFill>
                        <a:effectLst/>
                        <a:latin typeface="+mn-lt"/>
                      </a:endParaRPr>
                    </a:p>
                  </a:txBody>
                  <a:tcPr marL="9525" marR="9525" marT="9525" marB="0" anchor="b"/>
                </a:tc>
              </a:tr>
              <a:tr h="160252">
                <a:tc>
                  <a:txBody>
                    <a:bodyPr/>
                    <a:lstStyle/>
                    <a:p>
                      <a:pPr algn="l" fontAlgn="b"/>
                      <a:r>
                        <a:rPr lang="en-GB" sz="1100" b="1" i="0" u="none" strike="noStrike" dirty="0" smtClean="0">
                          <a:solidFill>
                            <a:schemeClr val="tx1"/>
                          </a:solidFill>
                          <a:effectLst/>
                          <a:latin typeface="Calibri"/>
                        </a:rPr>
                        <a:t>ANY EU15</a:t>
                      </a:r>
                      <a:endParaRPr lang="en-GB" sz="1100" b="1" i="0" u="none" strike="noStrike" dirty="0">
                        <a:solidFill>
                          <a:schemeClr val="tx1"/>
                        </a:solidFill>
                        <a:effectLst/>
                        <a:latin typeface="Calibri"/>
                      </a:endParaRPr>
                    </a:p>
                  </a:txBody>
                  <a:tcPr marL="9525" marR="9525" marT="9525" marB="0" anchor="b"/>
                </a:tc>
                <a:tc>
                  <a:txBody>
                    <a:bodyPr/>
                    <a:lstStyle/>
                    <a:p>
                      <a:pPr algn="ctr" fontAlgn="b"/>
                      <a:r>
                        <a:rPr lang="en-GB" sz="1100" b="0" i="0" u="none" strike="noStrike" dirty="0" smtClean="0">
                          <a:solidFill>
                            <a:schemeClr val="tx1"/>
                          </a:solidFill>
                          <a:effectLst/>
                          <a:latin typeface="Calibri"/>
                        </a:rPr>
                        <a:t>46%</a:t>
                      </a:r>
                      <a:endParaRPr lang="en-GB" sz="1100" b="0" i="0" u="none" strike="noStrike" dirty="0">
                        <a:solidFill>
                          <a:schemeClr val="tx1"/>
                        </a:solidFill>
                        <a:effectLst/>
                        <a:latin typeface="Calibri"/>
                      </a:endParaRPr>
                    </a:p>
                  </a:txBody>
                  <a:tcPr marL="9525" marR="9525" marT="9525" marB="0" anchor="b"/>
                </a:tc>
                <a:tc>
                  <a:txBody>
                    <a:bodyPr/>
                    <a:lstStyle/>
                    <a:p>
                      <a:pPr algn="ctr" fontAlgn="b"/>
                      <a:r>
                        <a:rPr lang="en-GB" sz="1100" b="0" i="0" u="none" strike="noStrike" dirty="0" smtClean="0">
                          <a:solidFill>
                            <a:schemeClr val="tx1"/>
                          </a:solidFill>
                          <a:effectLst/>
                          <a:latin typeface="+mn-lt"/>
                        </a:rPr>
                        <a:t>33%</a:t>
                      </a:r>
                      <a:endParaRPr lang="en-GB" sz="1100" b="0" i="0" u="none" strike="noStrike" dirty="0">
                        <a:solidFill>
                          <a:schemeClr val="tx1"/>
                        </a:solidFill>
                        <a:effectLst/>
                        <a:latin typeface="+mn-lt"/>
                      </a:endParaRPr>
                    </a:p>
                  </a:txBody>
                  <a:tcPr marL="9525" marR="9525" marT="9525" marB="0" anchor="b"/>
                </a:tc>
                <a:tc>
                  <a:txBody>
                    <a:bodyPr/>
                    <a:lstStyle/>
                    <a:p>
                      <a:pPr algn="ctr" fontAlgn="b"/>
                      <a:r>
                        <a:rPr lang="en-GB" sz="1100" b="0" i="0" u="none" strike="noStrike" dirty="0" smtClean="0">
                          <a:solidFill>
                            <a:schemeClr val="tx1"/>
                          </a:solidFill>
                          <a:effectLst/>
                          <a:latin typeface="+mn-lt"/>
                        </a:rPr>
                        <a:t>70%</a:t>
                      </a:r>
                      <a:endParaRPr lang="en-GB" sz="1100" b="0" i="0" u="none" strike="noStrike" dirty="0">
                        <a:solidFill>
                          <a:schemeClr val="tx1"/>
                        </a:solidFill>
                        <a:effectLst/>
                        <a:latin typeface="+mn-lt"/>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56%</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chemeClr val="tx1"/>
                          </a:solidFill>
                          <a:effectLst/>
                          <a:latin typeface="+mn-lt"/>
                        </a:rPr>
                        <a:t>66%</a:t>
                      </a:r>
                      <a:endParaRPr lang="en-GB" sz="1100" b="0" i="0" u="none" strike="noStrike" dirty="0">
                        <a:solidFill>
                          <a:schemeClr val="tx1"/>
                        </a:solidFill>
                        <a:effectLst/>
                        <a:latin typeface="+mn-lt"/>
                      </a:endParaRPr>
                    </a:p>
                  </a:txBody>
                  <a:tcPr marL="9525" marR="9525" marT="9525" marB="0" anchor="b"/>
                </a:tc>
              </a:tr>
              <a:tr h="160252">
                <a:tc>
                  <a:txBody>
                    <a:bodyPr/>
                    <a:lstStyle/>
                    <a:p>
                      <a:pPr algn="l" fontAlgn="b"/>
                      <a:r>
                        <a:rPr lang="en-GB" sz="1100" b="1" i="0" u="none" strike="noStrike" dirty="0" smtClean="0">
                          <a:solidFill>
                            <a:schemeClr val="tx1"/>
                          </a:solidFill>
                          <a:effectLst/>
                          <a:latin typeface="Calibri"/>
                        </a:rPr>
                        <a:t>Germany</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15%</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10%</a:t>
                      </a:r>
                    </a:p>
                  </a:txBody>
                  <a:tcPr marL="7620" marR="7620" marT="7620" marB="0" anchor="b"/>
                </a:tc>
                <a:tc>
                  <a:txBody>
                    <a:bodyPr/>
                    <a:lstStyle/>
                    <a:p>
                      <a:pPr algn="ctr" fontAlgn="b"/>
                      <a:r>
                        <a:rPr lang="en-GB" sz="1100" b="1" i="0" u="none" strike="noStrike" dirty="0">
                          <a:solidFill>
                            <a:srgbClr val="000000"/>
                          </a:solidFill>
                          <a:effectLst/>
                          <a:latin typeface="Calibri"/>
                        </a:rPr>
                        <a:t>23%</a:t>
                      </a:r>
                    </a:p>
                  </a:txBody>
                  <a:tcPr marL="7620" marR="7620" marT="7620" marB="0" anchor="b"/>
                </a:tc>
                <a:tc>
                  <a:txBody>
                    <a:bodyPr/>
                    <a:lstStyle/>
                    <a:p>
                      <a:pPr algn="ctr" fontAlgn="b"/>
                      <a:r>
                        <a:rPr lang="en-GB" sz="1100" b="0" i="0" u="none" strike="noStrike" dirty="0">
                          <a:solidFill>
                            <a:srgbClr val="000000"/>
                          </a:solidFill>
                          <a:effectLst/>
                          <a:latin typeface="Calibri"/>
                        </a:rPr>
                        <a:t>9%</a:t>
                      </a:r>
                    </a:p>
                  </a:txBody>
                  <a:tcPr marL="7620" marR="7620" marT="7620" marB="0" anchor="b"/>
                </a:tc>
                <a:tc>
                  <a:txBody>
                    <a:bodyPr/>
                    <a:lstStyle/>
                    <a:p>
                      <a:pPr algn="ctr" fontAlgn="b"/>
                      <a:r>
                        <a:rPr lang="en-GB" sz="1100" b="0" i="0" u="none" strike="noStrike">
                          <a:solidFill>
                            <a:srgbClr val="000000"/>
                          </a:solidFill>
                          <a:effectLst/>
                          <a:latin typeface="Calibri"/>
                        </a:rPr>
                        <a:t>12%</a:t>
                      </a:r>
                    </a:p>
                  </a:txBody>
                  <a:tcPr marL="7620" marR="7620" marT="7620" marB="0" anchor="b"/>
                </a:tc>
              </a:tr>
              <a:tr h="160252">
                <a:tc>
                  <a:txBody>
                    <a:bodyPr/>
                    <a:lstStyle/>
                    <a:p>
                      <a:pPr algn="l" fontAlgn="b"/>
                      <a:r>
                        <a:rPr lang="en-GB" sz="1100" b="1" i="0" u="none" strike="noStrike" dirty="0" smtClean="0">
                          <a:solidFill>
                            <a:schemeClr val="tx1"/>
                          </a:solidFill>
                          <a:effectLst/>
                          <a:latin typeface="Calibri"/>
                        </a:rPr>
                        <a:t>USA</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mn-lt"/>
                        </a:rPr>
                        <a:t>15%</a:t>
                      </a:r>
                      <a:endParaRPr lang="en-GB" sz="1100" b="0" i="0" u="none" strike="noStrike" dirty="0">
                        <a:solidFill>
                          <a:srgbClr val="000000"/>
                        </a:solidFill>
                        <a:effectLst/>
                        <a:latin typeface="+mn-lt"/>
                      </a:endParaRPr>
                    </a:p>
                  </a:txBody>
                  <a:tcPr marL="7620" marR="7620" marT="7620" marB="0" anchor="b"/>
                </a:tc>
                <a:tc>
                  <a:txBody>
                    <a:bodyPr/>
                    <a:lstStyle/>
                    <a:p>
                      <a:pPr algn="ctr" fontAlgn="b"/>
                      <a:r>
                        <a:rPr lang="en-GB" sz="1100" b="1" i="0" u="none" strike="noStrike" dirty="0">
                          <a:solidFill>
                            <a:srgbClr val="000000"/>
                          </a:solidFill>
                          <a:effectLst/>
                          <a:latin typeface="Calibri"/>
                        </a:rPr>
                        <a:t>19%</a:t>
                      </a:r>
                    </a:p>
                  </a:txBody>
                  <a:tcPr marL="7620" marR="7620" marT="7620" marB="0" anchor="b"/>
                </a:tc>
                <a:tc>
                  <a:txBody>
                    <a:bodyPr/>
                    <a:lstStyle/>
                    <a:p>
                      <a:pPr algn="ctr" fontAlgn="b"/>
                      <a:r>
                        <a:rPr lang="en-GB" sz="1100" b="0" i="0" u="none" strike="noStrike" dirty="0">
                          <a:solidFill>
                            <a:srgbClr val="000000"/>
                          </a:solidFill>
                          <a:effectLst/>
                          <a:latin typeface="Calibri"/>
                        </a:rPr>
                        <a:t>7%</a:t>
                      </a:r>
                    </a:p>
                  </a:txBody>
                  <a:tcPr marL="7620" marR="7620" marT="7620" marB="0" anchor="b"/>
                </a:tc>
                <a:tc>
                  <a:txBody>
                    <a:bodyPr/>
                    <a:lstStyle/>
                    <a:p>
                      <a:pPr algn="ctr" fontAlgn="b"/>
                      <a:r>
                        <a:rPr lang="en-GB" sz="1100" b="0" i="0" u="none" strike="noStrike" dirty="0" smtClean="0">
                          <a:solidFill>
                            <a:srgbClr val="000000"/>
                          </a:solidFill>
                          <a:effectLst/>
                          <a:latin typeface="Calibri"/>
                        </a:rPr>
                        <a:t>9%</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6%</a:t>
                      </a:r>
                    </a:p>
                  </a:txBody>
                  <a:tcPr marL="7620" marR="7620" marT="7620" marB="0" anchor="b"/>
                </a:tc>
              </a:tr>
              <a:tr h="160252">
                <a:tc>
                  <a:txBody>
                    <a:bodyPr/>
                    <a:lstStyle/>
                    <a:p>
                      <a:pPr algn="l" fontAlgn="b"/>
                      <a:r>
                        <a:rPr lang="en-GB" sz="1100" b="1" i="0" u="none" strike="noStrike" dirty="0" smtClean="0">
                          <a:solidFill>
                            <a:schemeClr val="tx1"/>
                          </a:solidFill>
                          <a:effectLst/>
                          <a:latin typeface="Calibri"/>
                        </a:rPr>
                        <a:t>Australia</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10%</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1" i="0" u="none" strike="noStrike" dirty="0">
                          <a:solidFill>
                            <a:srgbClr val="000000"/>
                          </a:solidFill>
                          <a:effectLst/>
                          <a:latin typeface="Calibri"/>
                        </a:rPr>
                        <a:t>13%</a:t>
                      </a:r>
                    </a:p>
                  </a:txBody>
                  <a:tcPr marL="7620" marR="7620" marT="7620" marB="0" anchor="b"/>
                </a:tc>
                <a:tc>
                  <a:txBody>
                    <a:bodyPr/>
                    <a:lstStyle/>
                    <a:p>
                      <a:pPr algn="ctr" fontAlgn="b"/>
                      <a:r>
                        <a:rPr lang="en-GB" sz="1100" b="0" i="0" u="none" strike="noStrike" dirty="0">
                          <a:solidFill>
                            <a:srgbClr val="000000"/>
                          </a:solidFill>
                          <a:effectLst/>
                          <a:latin typeface="Calibri"/>
                        </a:rPr>
                        <a:t>5%</a:t>
                      </a:r>
                    </a:p>
                  </a:txBody>
                  <a:tcPr marL="7620" marR="7620" marT="7620" marB="0" anchor="b"/>
                </a:tc>
                <a:tc>
                  <a:txBody>
                    <a:bodyPr/>
                    <a:lstStyle/>
                    <a:p>
                      <a:pPr algn="ctr" fontAlgn="b"/>
                      <a:r>
                        <a:rPr lang="en-GB" sz="1100" b="0" i="0" u="none" strike="noStrike" dirty="0" smtClean="0">
                          <a:solidFill>
                            <a:srgbClr val="000000"/>
                          </a:solidFill>
                          <a:effectLst/>
                          <a:latin typeface="Calibri"/>
                        </a:rPr>
                        <a:t>3%</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2%</a:t>
                      </a:r>
                    </a:p>
                  </a:txBody>
                  <a:tcPr marL="7620" marR="7620" marT="7620" marB="0" anchor="b"/>
                </a:tc>
              </a:tr>
              <a:tr h="160252">
                <a:tc>
                  <a:txBody>
                    <a:bodyPr/>
                    <a:lstStyle/>
                    <a:p>
                      <a:pPr algn="l" fontAlgn="b"/>
                      <a:r>
                        <a:rPr lang="en-GB" sz="1100" b="1" i="0" u="none" strike="noStrike" dirty="0" smtClean="0">
                          <a:solidFill>
                            <a:schemeClr val="tx1"/>
                          </a:solidFill>
                          <a:effectLst/>
                          <a:latin typeface="Calibri"/>
                        </a:rPr>
                        <a:t>Netherlands</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7%</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3%</a:t>
                      </a:r>
                    </a:p>
                  </a:txBody>
                  <a:tcPr marL="7620" marR="7620" marT="7620" marB="0" anchor="b"/>
                </a:tc>
                <a:tc>
                  <a:txBody>
                    <a:bodyPr/>
                    <a:lstStyle/>
                    <a:p>
                      <a:pPr algn="ctr" fontAlgn="b"/>
                      <a:r>
                        <a:rPr lang="en-GB" sz="1100" b="1" i="0" u="none" strike="noStrike" dirty="0">
                          <a:solidFill>
                            <a:srgbClr val="000000"/>
                          </a:solidFill>
                          <a:effectLst/>
                          <a:latin typeface="Calibri"/>
                        </a:rPr>
                        <a:t>14%</a:t>
                      </a:r>
                    </a:p>
                  </a:txBody>
                  <a:tcPr marL="7620" marR="7620" marT="7620" marB="0" anchor="b"/>
                </a:tc>
                <a:tc>
                  <a:txBody>
                    <a:bodyPr/>
                    <a:lstStyle/>
                    <a:p>
                      <a:pPr algn="ctr" fontAlgn="b"/>
                      <a:r>
                        <a:rPr lang="en-GB" sz="1100" b="0" i="0" u="none" strike="noStrike" dirty="0">
                          <a:solidFill>
                            <a:srgbClr val="000000"/>
                          </a:solidFill>
                          <a:effectLst/>
                          <a:latin typeface="Calibri"/>
                        </a:rPr>
                        <a:t>4</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7%</a:t>
                      </a:r>
                    </a:p>
                  </a:txBody>
                  <a:tcPr marL="7620" marR="7620" marT="7620" marB="0" anchor="b"/>
                </a:tc>
              </a:tr>
              <a:tr h="160252">
                <a:tc>
                  <a:txBody>
                    <a:bodyPr/>
                    <a:lstStyle/>
                    <a:p>
                      <a:pPr algn="l" fontAlgn="b"/>
                      <a:r>
                        <a:rPr lang="en-GB" sz="1100" b="1" i="0" u="none" strike="noStrike" dirty="0" smtClean="0">
                          <a:solidFill>
                            <a:schemeClr val="tx1"/>
                          </a:solidFill>
                          <a:effectLst/>
                          <a:latin typeface="Calibri"/>
                        </a:rPr>
                        <a:t>France</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6%</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4%</a:t>
                      </a:r>
                    </a:p>
                  </a:txBody>
                  <a:tcPr marL="7620" marR="7620" marT="7620" marB="0" anchor="b"/>
                </a:tc>
                <a:tc>
                  <a:txBody>
                    <a:bodyPr/>
                    <a:lstStyle/>
                    <a:p>
                      <a:pPr algn="ctr" fontAlgn="b"/>
                      <a:r>
                        <a:rPr lang="en-GB" sz="1100" b="0" i="0" u="none" strike="noStrike" dirty="0">
                          <a:solidFill>
                            <a:srgbClr val="000000"/>
                          </a:solidFill>
                          <a:effectLst/>
                          <a:latin typeface="Calibri"/>
                        </a:rPr>
                        <a:t>10%</a:t>
                      </a:r>
                    </a:p>
                  </a:txBody>
                  <a:tcPr marL="7620" marR="7620" marT="7620" marB="0" anchor="b"/>
                </a:tc>
                <a:tc>
                  <a:txBody>
                    <a:bodyPr/>
                    <a:lstStyle/>
                    <a:p>
                      <a:pPr algn="ctr" fontAlgn="b"/>
                      <a:r>
                        <a:rPr lang="en-GB" sz="1100" b="0" i="0" u="none" strike="noStrike" dirty="0" smtClean="0">
                          <a:solidFill>
                            <a:srgbClr val="000000"/>
                          </a:solidFill>
                          <a:effectLst/>
                          <a:latin typeface="Calibri"/>
                        </a:rPr>
                        <a:t>14%</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a:solidFill>
                            <a:srgbClr val="000000"/>
                          </a:solidFill>
                          <a:effectLst/>
                          <a:latin typeface="Calibri"/>
                        </a:rPr>
                        <a:t>15%</a:t>
                      </a:r>
                    </a:p>
                  </a:txBody>
                  <a:tcPr marL="7620" marR="7620" marT="7620" marB="0" anchor="b"/>
                </a:tc>
              </a:tr>
              <a:tr h="160252">
                <a:tc>
                  <a:txBody>
                    <a:bodyPr/>
                    <a:lstStyle/>
                    <a:p>
                      <a:pPr algn="l" fontAlgn="b"/>
                      <a:r>
                        <a:rPr lang="en-GB" sz="1100" b="1" i="0" u="none" strike="noStrike" dirty="0" smtClean="0">
                          <a:solidFill>
                            <a:schemeClr val="tx1"/>
                          </a:solidFill>
                          <a:effectLst/>
                          <a:latin typeface="Calibri"/>
                        </a:rPr>
                        <a:t>Nordics</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6%</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5%</a:t>
                      </a:r>
                    </a:p>
                  </a:txBody>
                  <a:tcPr marL="7620" marR="7620" marT="7620" marB="0" anchor="b"/>
                </a:tc>
                <a:tc>
                  <a:txBody>
                    <a:bodyPr/>
                    <a:lstStyle/>
                    <a:p>
                      <a:pPr algn="ctr" fontAlgn="b"/>
                      <a:r>
                        <a:rPr lang="en-GB" sz="1100" b="0" i="0" u="none" strike="noStrike">
                          <a:solidFill>
                            <a:srgbClr val="000000"/>
                          </a:solidFill>
                          <a:effectLst/>
                          <a:latin typeface="Calibri"/>
                        </a:rPr>
                        <a:t>7%</a:t>
                      </a:r>
                    </a:p>
                  </a:txBody>
                  <a:tcPr marL="7620" marR="7620" marT="7620" marB="0" anchor="b"/>
                </a:tc>
                <a:tc>
                  <a:txBody>
                    <a:bodyPr/>
                    <a:lstStyle/>
                    <a:p>
                      <a:pPr algn="ctr" fontAlgn="b"/>
                      <a:r>
                        <a:rPr lang="en-GB" sz="1100" b="0" i="0" u="none" strike="noStrike" dirty="0" smtClean="0">
                          <a:solidFill>
                            <a:srgbClr val="000000"/>
                          </a:solidFill>
                          <a:effectLst/>
                          <a:latin typeface="Calibri"/>
                        </a:rPr>
                        <a:t>12%</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7%</a:t>
                      </a:r>
                    </a:p>
                  </a:txBody>
                  <a:tcPr marL="7620" marR="7620" marT="7620" marB="0" anchor="b"/>
                </a:tc>
              </a:tr>
              <a:tr h="160252">
                <a:tc>
                  <a:txBody>
                    <a:bodyPr/>
                    <a:lstStyle/>
                    <a:p>
                      <a:pPr algn="l" fontAlgn="b"/>
                      <a:r>
                        <a:rPr lang="en-GB" sz="1100" b="1" i="0" u="none" strike="noStrike" dirty="0" smtClean="0">
                          <a:solidFill>
                            <a:schemeClr val="tx1"/>
                          </a:solidFill>
                          <a:effectLst/>
                          <a:latin typeface="Calibri"/>
                        </a:rPr>
                        <a:t>Spain</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3%</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3%</a:t>
                      </a:r>
                    </a:p>
                  </a:txBody>
                  <a:tcPr marL="7620" marR="7620" marT="7620" marB="0" anchor="b"/>
                </a:tc>
                <a:tc>
                  <a:txBody>
                    <a:bodyPr/>
                    <a:lstStyle/>
                    <a:p>
                      <a:pPr algn="ctr" fontAlgn="b"/>
                      <a:r>
                        <a:rPr lang="en-GB" sz="1100" b="0" i="0" u="none" strike="noStrike" dirty="0">
                          <a:solidFill>
                            <a:srgbClr val="000000"/>
                          </a:solidFill>
                          <a:effectLst/>
                          <a:latin typeface="Calibri"/>
                        </a:rPr>
                        <a:t>3%</a:t>
                      </a:r>
                    </a:p>
                  </a:txBody>
                  <a:tcPr marL="7620" marR="7620" marT="7620" marB="0" anchor="b"/>
                </a:tc>
                <a:tc>
                  <a:txBody>
                    <a:bodyPr/>
                    <a:lstStyle/>
                    <a:p>
                      <a:pPr algn="ctr" fontAlgn="b"/>
                      <a:r>
                        <a:rPr lang="en-GB" sz="1100" b="0" i="0" u="none" strike="noStrike" dirty="0">
                          <a:solidFill>
                            <a:srgbClr val="000000"/>
                          </a:solidFill>
                          <a:effectLst/>
                          <a:latin typeface="Calibri"/>
                        </a:rPr>
                        <a:t>6</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7%</a:t>
                      </a:r>
                    </a:p>
                  </a:txBody>
                  <a:tcPr marL="7620" marR="7620" marT="7620" marB="0" anchor="b"/>
                </a:tc>
              </a:tr>
              <a:tr h="160252">
                <a:tc>
                  <a:txBody>
                    <a:bodyPr/>
                    <a:lstStyle/>
                    <a:p>
                      <a:pPr algn="l" fontAlgn="b"/>
                      <a:r>
                        <a:rPr lang="en-GB" sz="1100" b="1" i="0" u="none" strike="noStrike" dirty="0" smtClean="0">
                          <a:solidFill>
                            <a:schemeClr val="tx1"/>
                          </a:solidFill>
                          <a:effectLst/>
                          <a:latin typeface="Calibri"/>
                        </a:rPr>
                        <a:t>Italy</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3%</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3%</a:t>
                      </a:r>
                    </a:p>
                  </a:txBody>
                  <a:tcPr marL="7620" marR="7620" marT="7620" marB="0" anchor="b"/>
                </a:tc>
                <a:tc>
                  <a:txBody>
                    <a:bodyPr/>
                    <a:lstStyle/>
                    <a:p>
                      <a:pPr algn="ctr" fontAlgn="b"/>
                      <a:r>
                        <a:rPr lang="en-GB" sz="1100" b="0" i="0" u="none" strike="noStrike">
                          <a:solidFill>
                            <a:srgbClr val="000000"/>
                          </a:solidFill>
                          <a:effectLst/>
                          <a:latin typeface="Calibri"/>
                        </a:rPr>
                        <a:t>3%</a:t>
                      </a:r>
                    </a:p>
                  </a:txBody>
                  <a:tcPr marL="7620" marR="7620" marT="7620" marB="0" anchor="b"/>
                </a:tc>
                <a:tc>
                  <a:txBody>
                    <a:bodyPr/>
                    <a:lstStyle/>
                    <a:p>
                      <a:pPr algn="ctr" fontAlgn="b"/>
                      <a:r>
                        <a:rPr lang="en-GB" sz="1100" b="0" i="0" u="none" strike="noStrike" dirty="0">
                          <a:solidFill>
                            <a:srgbClr val="000000"/>
                          </a:solidFill>
                          <a:effectLst/>
                          <a:latin typeface="Calibri"/>
                        </a:rPr>
                        <a:t>7</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7%</a:t>
                      </a:r>
                    </a:p>
                  </a:txBody>
                  <a:tcPr marL="7620" marR="7620" marT="7620" marB="0" anchor="b"/>
                </a:tc>
              </a:tr>
              <a:tr h="160252">
                <a:tc>
                  <a:txBody>
                    <a:bodyPr/>
                    <a:lstStyle/>
                    <a:p>
                      <a:pPr algn="l" fontAlgn="b"/>
                      <a:r>
                        <a:rPr lang="en-GB" sz="1100" b="1" i="0" u="none" strike="noStrike" dirty="0" smtClean="0">
                          <a:solidFill>
                            <a:schemeClr val="tx1"/>
                          </a:solidFill>
                          <a:effectLst/>
                          <a:latin typeface="Calibri"/>
                        </a:rPr>
                        <a:t>China</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2%</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3%</a:t>
                      </a:r>
                    </a:p>
                  </a:txBody>
                  <a:tcPr marL="7620" marR="7620" marT="7620" marB="0" anchor="b"/>
                </a:tc>
                <a:tc>
                  <a:txBody>
                    <a:bodyPr/>
                    <a:lstStyle/>
                    <a:p>
                      <a:pPr algn="ctr" fontAlgn="b"/>
                      <a:r>
                        <a:rPr lang="en-GB" sz="1100" b="0" i="0" u="none" strike="noStrike" dirty="0" smtClean="0">
                          <a:solidFill>
                            <a:srgbClr val="000000"/>
                          </a:solidFill>
                          <a:effectLst/>
                          <a:latin typeface="Calibri"/>
                        </a:rPr>
                        <a:t>&lt;0.5% </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mn-lt"/>
                        </a:rPr>
                        <a:t>&lt;0.5% </a:t>
                      </a:r>
                      <a:endParaRPr lang="en-GB" sz="1100" b="0" i="0" u="none" strike="noStrike" dirty="0">
                        <a:solidFill>
                          <a:srgbClr val="000000"/>
                        </a:solidFill>
                        <a:effectLst/>
                        <a:latin typeface="+mn-lt"/>
                      </a:endParaRPr>
                    </a:p>
                  </a:txBody>
                  <a:tcPr marL="7620" marR="7620" marT="7620" marB="0" anchor="b"/>
                </a:tc>
                <a:tc>
                  <a:txBody>
                    <a:bodyPr/>
                    <a:lstStyle/>
                    <a:p>
                      <a:pPr algn="ctr" fontAlgn="b"/>
                      <a:r>
                        <a:rPr lang="en-GB" sz="1100" b="0" i="0" u="none" strike="noStrike" dirty="0">
                          <a:solidFill>
                            <a:srgbClr val="000000"/>
                          </a:solidFill>
                          <a:effectLst/>
                          <a:latin typeface="Calibri"/>
                        </a:rPr>
                        <a:t>1%</a:t>
                      </a:r>
                    </a:p>
                  </a:txBody>
                  <a:tcPr marL="7620" marR="7620" marT="7620" marB="0" anchor="b"/>
                </a:tc>
              </a:tr>
              <a:tr h="133018">
                <a:tc gridSpan="6">
                  <a:txBody>
                    <a:bodyPr/>
                    <a:lstStyle/>
                    <a:p>
                      <a:pPr algn="l" fontAlgn="b"/>
                      <a:r>
                        <a:rPr lang="en-GB" sz="900" b="1" i="0" u="none" strike="noStrike" dirty="0" smtClean="0">
                          <a:solidFill>
                            <a:schemeClr val="tx1"/>
                          </a:solidFill>
                          <a:effectLst/>
                          <a:latin typeface="Calibri"/>
                        </a:rPr>
                        <a:t>EU15:  </a:t>
                      </a:r>
                      <a:r>
                        <a:rPr lang="en-GB" sz="900" b="0" i="0" kern="1200" dirty="0" smtClean="0">
                          <a:solidFill>
                            <a:schemeClr val="dk1"/>
                          </a:solidFill>
                          <a:effectLst/>
                          <a:latin typeface="+mn-lt"/>
                          <a:ea typeface="+mn-ea"/>
                          <a:cs typeface="+mn-cs"/>
                        </a:rPr>
                        <a:t>Austria, Belgium, Denmark, Finland, France, Germany, Greece, Ireland, Italy, Luxembourg, Netherlands, Portugal, Spain, Sweden</a:t>
                      </a:r>
                      <a:endParaRPr lang="en-GB" sz="900" b="1" i="0" u="none" strike="noStrike" dirty="0">
                        <a:solidFill>
                          <a:schemeClr val="tx1"/>
                        </a:solidFill>
                        <a:effectLst/>
                        <a:latin typeface="+mn-lt"/>
                      </a:endParaRPr>
                    </a:p>
                  </a:txBody>
                  <a:tcPr marL="9525" marR="9525" marT="9525" marB="0" anchor="b">
                    <a:noFill/>
                  </a:tcPr>
                </a:tc>
                <a:tc hMerge="1">
                  <a:txBody>
                    <a:bodyPr/>
                    <a:lstStyle/>
                    <a:p>
                      <a:pPr algn="ctr" fontAlgn="b"/>
                      <a:endParaRPr lang="en-GB" sz="1100" b="0" i="0" u="none" strike="noStrike" dirty="0">
                        <a:solidFill>
                          <a:schemeClr val="tx1"/>
                        </a:solidFill>
                        <a:effectLst/>
                        <a:latin typeface="+mn-lt"/>
                      </a:endParaRPr>
                    </a:p>
                  </a:txBody>
                  <a:tcPr marL="9525" marR="9525" marT="9525" marB="0" anchor="b"/>
                </a:tc>
                <a:tc hMerge="1">
                  <a:txBody>
                    <a:bodyPr/>
                    <a:lstStyle/>
                    <a:p>
                      <a:pPr algn="ctr" fontAlgn="b"/>
                      <a:endParaRPr lang="en-GB" sz="1100" b="0" i="0" u="none" strike="noStrike" dirty="0">
                        <a:solidFill>
                          <a:schemeClr val="tx1"/>
                        </a:solidFill>
                        <a:effectLst/>
                        <a:latin typeface="+mn-lt"/>
                      </a:endParaRPr>
                    </a:p>
                  </a:txBody>
                  <a:tcPr marL="9525" marR="9525" marT="9525" marB="0" anchor="b"/>
                </a:tc>
                <a:tc hMerge="1">
                  <a:txBody>
                    <a:bodyPr/>
                    <a:lstStyle/>
                    <a:p>
                      <a:pPr algn="ctr" fontAlgn="b"/>
                      <a:endParaRPr lang="en-GB" sz="1100" b="0" i="0" u="none" strike="noStrike" dirty="0">
                        <a:solidFill>
                          <a:schemeClr val="tx1"/>
                        </a:solidFill>
                        <a:effectLst/>
                        <a:latin typeface="+mn-lt"/>
                      </a:endParaRPr>
                    </a:p>
                  </a:txBody>
                  <a:tcPr marL="9525" marR="9525" marT="9525" marB="0" anchor="b"/>
                </a:tc>
                <a:tc hMerge="1">
                  <a:txBody>
                    <a:bodyPr/>
                    <a:lstStyle/>
                    <a:p>
                      <a:pPr algn="ctr" fontAlgn="b"/>
                      <a:endParaRPr lang="en-GB" sz="1100" b="0" i="0" u="none" strike="noStrike" dirty="0">
                        <a:solidFill>
                          <a:schemeClr val="tx1"/>
                        </a:solidFill>
                        <a:effectLst/>
                        <a:latin typeface="+mn-lt"/>
                      </a:endParaRPr>
                    </a:p>
                  </a:txBody>
                  <a:tcPr marL="9525" marR="9525" marT="9525" marB="0" anchor="b"/>
                </a:tc>
                <a:tc hMerge="1">
                  <a:txBody>
                    <a:bodyPr/>
                    <a:lstStyle/>
                    <a:p>
                      <a:pPr algn="ctr" fontAlgn="b"/>
                      <a:endParaRPr lang="en-GB" sz="1100" b="0" i="0" u="none" strike="noStrike" dirty="0">
                        <a:solidFill>
                          <a:schemeClr val="tx1"/>
                        </a:solidFill>
                        <a:effectLst/>
                        <a:latin typeface="+mn-lt"/>
                      </a:endParaRPr>
                    </a:p>
                  </a:txBody>
                  <a:tcPr marL="9525" marR="9525" marT="9525" marB="0" anchor="b"/>
                </a:tc>
              </a:tr>
            </a:tbl>
          </a:graphicData>
        </a:graphic>
      </p:graphicFrame>
      <p:sp>
        <p:nvSpPr>
          <p:cNvPr id="5" name="Picture Placeholder 4"/>
          <p:cNvSpPr>
            <a:spLocks noGrp="1"/>
          </p:cNvSpPr>
          <p:nvPr>
            <p:ph type="pic" sz="quarter" idx="14"/>
          </p:nvPr>
        </p:nvSpPr>
        <p:spPr/>
      </p:sp>
      <p:sp>
        <p:nvSpPr>
          <p:cNvPr id="7" name="Text Placeholder 6"/>
          <p:cNvSpPr>
            <a:spLocks noGrp="1"/>
          </p:cNvSpPr>
          <p:nvPr>
            <p:ph type="body" sz="quarter" idx="13"/>
          </p:nvPr>
        </p:nvSpPr>
        <p:spPr>
          <a:xfrm>
            <a:off x="685796" y="6396162"/>
            <a:ext cx="2440301" cy="274638"/>
          </a:xfrm>
        </p:spPr>
        <p:txBody>
          <a:bodyPr/>
          <a:lstStyle/>
          <a:p>
            <a:r>
              <a:rPr lang="en-GB" sz="1000" dirty="0" smtClean="0"/>
              <a:t>Source markets</a:t>
            </a:r>
            <a:endParaRPr lang="en-GB" sz="1000" dirty="0"/>
          </a:p>
        </p:txBody>
      </p:sp>
      <p:sp>
        <p:nvSpPr>
          <p:cNvPr id="9" name="Text Placeholder 5"/>
          <p:cNvSpPr txBox="1">
            <a:spLocks/>
          </p:cNvSpPr>
          <p:nvPr/>
        </p:nvSpPr>
        <p:spPr>
          <a:xfrm>
            <a:off x="378820" y="1539482"/>
            <a:ext cx="2070986"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2013,2014,2015</a:t>
            </a:r>
            <a:endParaRPr lang="en-GB" sz="800" dirty="0">
              <a:solidFill>
                <a:srgbClr val="120742"/>
              </a:solidFill>
            </a:endParaRPr>
          </a:p>
        </p:txBody>
      </p:sp>
      <p:sp>
        <p:nvSpPr>
          <p:cNvPr id="11" name="Title 1"/>
          <p:cNvSpPr txBox="1">
            <a:spLocks/>
          </p:cNvSpPr>
          <p:nvPr/>
        </p:nvSpPr>
        <p:spPr>
          <a:xfrm>
            <a:off x="378820" y="818122"/>
            <a:ext cx="8765180" cy="558801"/>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2100" dirty="0" smtClean="0"/>
              <a:t>Source markets for multi-destination holiday trips in England - by world region (VISITS)</a:t>
            </a:r>
            <a:endParaRPr lang="en-GB" sz="2100" dirty="0"/>
          </a:p>
        </p:txBody>
      </p:sp>
      <p:cxnSp>
        <p:nvCxnSpPr>
          <p:cNvPr id="8" name="Straight Connector 7"/>
          <p:cNvCxnSpPr/>
          <p:nvPr/>
        </p:nvCxnSpPr>
        <p:spPr>
          <a:xfrm>
            <a:off x="5137349" y="1744000"/>
            <a:ext cx="0" cy="227936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
        <p:nvSpPr>
          <p:cNvPr id="10" name="Text Placeholder 5"/>
          <p:cNvSpPr txBox="1">
            <a:spLocks/>
          </p:cNvSpPr>
          <p:nvPr/>
        </p:nvSpPr>
        <p:spPr>
          <a:xfrm>
            <a:off x="378821" y="4234610"/>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The largest single origin market among London Plus holiday visitors is the USA, representing 19% of all London Plus holiday trips.  Australia represents a further 13% of London Plus holiday trips.</a:t>
            </a:r>
          </a:p>
          <a:p>
            <a:pPr marL="0" indent="0" algn="just">
              <a:buFont typeface="Arial"/>
              <a:buNone/>
            </a:pPr>
            <a:r>
              <a:rPr lang="en-GB" sz="1300" dirty="0" smtClean="0">
                <a:solidFill>
                  <a:srgbClr val="120742"/>
                </a:solidFill>
              </a:rPr>
              <a:t>Three European markets dominate the non-London multi-destination holiday market – Germany (23% of trips), Netherlands (14%) and France (10%).</a:t>
            </a:r>
          </a:p>
          <a:p>
            <a:pPr marL="0" indent="0" algn="just">
              <a:buFont typeface="Arial"/>
              <a:buNone/>
            </a:pPr>
            <a:r>
              <a:rPr lang="en-GB" sz="1300" dirty="0" smtClean="0">
                <a:solidFill>
                  <a:srgbClr val="120742"/>
                </a:solidFill>
              </a:rPr>
              <a:t>Visitors from Germany, and to a lesser extent the Netherlands, are particularly likely to be non-London multi-destination visitors, especially relative to their representation among those visiting only a single destination outside of London.  Conversely, visitors from France are still more likely to be seen visiting a single region than undertaking a multi-destination holiday trip. </a:t>
            </a:r>
          </a:p>
        </p:txBody>
      </p:sp>
    </p:spTree>
    <p:extLst>
      <p:ext uri="{BB962C8B-B14F-4D97-AF65-F5344CB8AC3E}">
        <p14:creationId xmlns:p14="http://schemas.microsoft.com/office/powerpoint/2010/main" val="290136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6" name="Text Placeholder 5"/>
          <p:cNvSpPr>
            <a:spLocks noGrp="1"/>
          </p:cNvSpPr>
          <p:nvPr>
            <p:ph type="body" sz="quarter" idx="11"/>
          </p:nvPr>
        </p:nvSpPr>
        <p:spPr/>
        <p:txBody>
          <a:bodyPr/>
          <a:lstStyle/>
          <a:p>
            <a:endParaRPr lang="en-GB" dirty="0"/>
          </a:p>
        </p:txBody>
      </p:sp>
      <p:sp>
        <p:nvSpPr>
          <p:cNvPr id="9" name="Footer Placeholder 8"/>
          <p:cNvSpPr>
            <a:spLocks noGrp="1"/>
          </p:cNvSpPr>
          <p:nvPr>
            <p:ph type="ftr" sz="quarter" idx="3"/>
          </p:nvPr>
        </p:nvSpPr>
        <p:spPr/>
        <p:txBody>
          <a:bodyPr/>
          <a:lstStyle/>
          <a:p>
            <a:endParaRPr lang="en-US" dirty="0"/>
          </a:p>
        </p:txBody>
      </p:sp>
      <p:sp>
        <p:nvSpPr>
          <p:cNvPr id="3" name="Text Placeholder 2"/>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7806569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sz="quarter" idx="14"/>
          </p:nvPr>
        </p:nvSpPr>
        <p:spPr/>
      </p:sp>
      <p:sp>
        <p:nvSpPr>
          <p:cNvPr id="14" name="Text Placeholder 5"/>
          <p:cNvSpPr txBox="1">
            <a:spLocks/>
          </p:cNvSpPr>
          <p:nvPr/>
        </p:nvSpPr>
        <p:spPr>
          <a:xfrm>
            <a:off x="308703" y="1586170"/>
            <a:ext cx="145630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 2014, 2015</a:t>
            </a:r>
            <a:endParaRPr lang="en-GB" sz="800" dirty="0">
              <a:solidFill>
                <a:srgbClr val="120742"/>
              </a:solidFill>
            </a:endParaRPr>
          </a:p>
        </p:txBody>
      </p:sp>
      <p:sp>
        <p:nvSpPr>
          <p:cNvPr id="10" name="Text Placeholder 6"/>
          <p:cNvSpPr>
            <a:spLocks noGrp="1"/>
          </p:cNvSpPr>
          <p:nvPr>
            <p:ph type="body" sz="quarter" idx="13"/>
          </p:nvPr>
        </p:nvSpPr>
        <p:spPr>
          <a:xfrm>
            <a:off x="685796" y="6396162"/>
            <a:ext cx="2440301" cy="274638"/>
          </a:xfrm>
        </p:spPr>
        <p:txBody>
          <a:bodyPr/>
          <a:lstStyle/>
          <a:p>
            <a:r>
              <a:rPr lang="en-GB" sz="1000" dirty="0" smtClean="0"/>
              <a:t>Source markets</a:t>
            </a:r>
            <a:endParaRPr lang="en-GB" sz="1000" dirty="0"/>
          </a:p>
        </p:txBody>
      </p:sp>
      <p:graphicFrame>
        <p:nvGraphicFramePr>
          <p:cNvPr id="16" name="Picture Placeholder 7"/>
          <p:cNvGraphicFramePr>
            <a:graphicFrameLocks/>
          </p:cNvGraphicFramePr>
          <p:nvPr>
            <p:extLst>
              <p:ext uri="{D42A27DB-BD31-4B8C-83A1-F6EECF244321}">
                <p14:modId xmlns:p14="http://schemas.microsoft.com/office/powerpoint/2010/main" val="3048085361"/>
              </p:ext>
            </p:extLst>
          </p:nvPr>
        </p:nvGraphicFramePr>
        <p:xfrm>
          <a:off x="461554" y="1749154"/>
          <a:ext cx="8229600" cy="2396125"/>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a:xfrm>
            <a:off x="378820" y="872066"/>
            <a:ext cx="8765180" cy="558801"/>
          </a:xfrm>
        </p:spPr>
        <p:txBody>
          <a:bodyPr/>
          <a:lstStyle/>
          <a:p>
            <a:r>
              <a:rPr lang="en-GB" sz="2100" dirty="0" smtClean="0"/>
              <a:t>Source markets for multi-destination holiday trips in England – by world region (NIGHTS)</a:t>
            </a:r>
            <a:endParaRPr lang="en-GB" sz="2100" dirty="0"/>
          </a:p>
        </p:txBody>
      </p:sp>
      <p:cxnSp>
        <p:nvCxnSpPr>
          <p:cNvPr id="11" name="Straight Connector 10"/>
          <p:cNvCxnSpPr/>
          <p:nvPr/>
        </p:nvCxnSpPr>
        <p:spPr>
          <a:xfrm>
            <a:off x="5494400" y="1846217"/>
            <a:ext cx="0" cy="188976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
        <p:nvSpPr>
          <p:cNvPr id="8" name="Text Placeholder 5"/>
          <p:cNvSpPr txBox="1">
            <a:spLocks/>
          </p:cNvSpPr>
          <p:nvPr/>
        </p:nvSpPr>
        <p:spPr>
          <a:xfrm>
            <a:off x="378821" y="4234610"/>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solidFill>
                  <a:srgbClr val="120742"/>
                </a:solidFill>
              </a:rPr>
              <a:t>With their longer average length of stay, in terms of nights</a:t>
            </a:r>
            <a:r>
              <a:rPr lang="en-GB" sz="1300" dirty="0">
                <a:solidFill>
                  <a:srgbClr val="120742"/>
                </a:solidFill>
              </a:rPr>
              <a:t>, medium/long-haul visitors </a:t>
            </a:r>
            <a:r>
              <a:rPr lang="en-GB" sz="1300" dirty="0" smtClean="0">
                <a:solidFill>
                  <a:srgbClr val="120742"/>
                </a:solidFill>
              </a:rPr>
              <a:t>dominate the London Plus market even more strongly than they do for trips (23</a:t>
            </a:r>
            <a:r>
              <a:rPr lang="en-GB" sz="1300" dirty="0">
                <a:solidFill>
                  <a:srgbClr val="120742"/>
                </a:solidFill>
              </a:rPr>
              <a:t>% </a:t>
            </a:r>
            <a:r>
              <a:rPr lang="en-GB" sz="1300" dirty="0" smtClean="0">
                <a:solidFill>
                  <a:srgbClr val="120742"/>
                </a:solidFill>
              </a:rPr>
              <a:t>of nights accounted for by North American visitors and </a:t>
            </a:r>
            <a:r>
              <a:rPr lang="en-GB" sz="1300" dirty="0">
                <a:solidFill>
                  <a:srgbClr val="120742"/>
                </a:solidFill>
              </a:rPr>
              <a:t>45% </a:t>
            </a:r>
            <a:r>
              <a:rPr lang="en-GB" sz="1300" dirty="0" smtClean="0">
                <a:solidFill>
                  <a:srgbClr val="120742"/>
                </a:solidFill>
              </a:rPr>
              <a:t>by other non-Europeans).  However, even in terms of nights, the non-London multi-destination market is still dominated by short haul visitors – 70% originating from European markets.  Again, further granularity in these markets is illustrated on the next chart.</a:t>
            </a:r>
          </a:p>
        </p:txBody>
      </p:sp>
    </p:spTree>
    <p:extLst>
      <p:ext uri="{BB962C8B-B14F-4D97-AF65-F5344CB8AC3E}">
        <p14:creationId xmlns:p14="http://schemas.microsoft.com/office/powerpoint/2010/main" val="679888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0"/>
            <p:extLst>
              <p:ext uri="{D42A27DB-BD31-4B8C-83A1-F6EECF244321}">
                <p14:modId xmlns:p14="http://schemas.microsoft.com/office/powerpoint/2010/main" val="3794577295"/>
              </p:ext>
            </p:extLst>
          </p:nvPr>
        </p:nvGraphicFramePr>
        <p:xfrm>
          <a:off x="467360" y="1744000"/>
          <a:ext cx="7132032" cy="2433121"/>
        </p:xfrm>
        <a:graphic>
          <a:graphicData uri="http://schemas.openxmlformats.org/drawingml/2006/table">
            <a:tbl>
              <a:tblPr firstRow="1" bandRow="1">
                <a:tableStyleId>{5C22544A-7EE6-4342-B048-85BDC9FD1C3A}</a:tableStyleId>
              </a:tblPr>
              <a:tblGrid>
                <a:gridCol w="997952"/>
                <a:gridCol w="1226816"/>
                <a:gridCol w="1226816"/>
                <a:gridCol w="1226816"/>
                <a:gridCol w="1226816"/>
                <a:gridCol w="1226816"/>
              </a:tblGrid>
              <a:tr h="354766">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1" u="none" strike="noStrike" kern="1200" dirty="0" smtClean="0">
                          <a:solidFill>
                            <a:schemeClr val="bg1"/>
                          </a:solidFill>
                          <a:effectLst/>
                          <a:latin typeface="+mn-lt"/>
                          <a:ea typeface="+mn-ea"/>
                          <a:cs typeface="+mn-cs"/>
                        </a:rPr>
                        <a:t>Any multi-destination</a:t>
                      </a:r>
                      <a:endParaRPr lang="en-GB" sz="1100" b="1" u="none" strike="noStrike" kern="1200" dirty="0">
                        <a:solidFill>
                          <a:schemeClr val="bg1"/>
                        </a:solidFill>
                        <a:effectLst/>
                        <a:latin typeface="+mn-lt"/>
                        <a:ea typeface="+mn-ea"/>
                        <a:cs typeface="+mn-cs"/>
                      </a:endParaRPr>
                    </a:p>
                  </a:txBody>
                  <a:tcPr marL="7620" marR="7620" marT="7620" marB="0" anchor="ctr"/>
                </a:tc>
                <a:tc>
                  <a:txBody>
                    <a:bodyPr/>
                    <a:lstStyle/>
                    <a:p>
                      <a:pPr algn="ctr" fontAlgn="b"/>
                      <a:r>
                        <a:rPr lang="en-GB" sz="1100" b="1" u="none" strike="noStrike" kern="1200" dirty="0">
                          <a:solidFill>
                            <a:schemeClr val="bg1"/>
                          </a:solidFill>
                          <a:effectLst/>
                          <a:latin typeface="+mn-lt"/>
                          <a:ea typeface="+mn-ea"/>
                          <a:cs typeface="+mn-cs"/>
                        </a:rPr>
                        <a:t>London </a:t>
                      </a:r>
                      <a:r>
                        <a:rPr lang="en-GB" sz="1100" b="1" u="none" strike="noStrike" kern="1200" dirty="0" smtClean="0">
                          <a:solidFill>
                            <a:schemeClr val="bg1"/>
                          </a:solidFill>
                          <a:effectLst/>
                          <a:latin typeface="+mn-lt"/>
                          <a:ea typeface="+mn-ea"/>
                          <a:cs typeface="+mn-cs"/>
                        </a:rPr>
                        <a:t>Plus</a:t>
                      </a:r>
                      <a:br>
                        <a:rPr lang="en-GB" sz="1100" b="1" u="none" strike="noStrike" kern="1200" dirty="0" smtClean="0">
                          <a:solidFill>
                            <a:schemeClr val="bg1"/>
                          </a:solidFill>
                          <a:effectLst/>
                          <a:latin typeface="+mn-lt"/>
                          <a:ea typeface="+mn-ea"/>
                          <a:cs typeface="+mn-cs"/>
                        </a:rPr>
                      </a:br>
                      <a:r>
                        <a:rPr lang="en-GB" sz="1100" b="1" u="none" strike="noStrike" kern="1200" dirty="0" smtClean="0">
                          <a:solidFill>
                            <a:schemeClr val="bg1"/>
                          </a:solidFill>
                          <a:effectLst/>
                          <a:latin typeface="+mn-lt"/>
                          <a:ea typeface="+mn-ea"/>
                          <a:cs typeface="+mn-cs"/>
                        </a:rPr>
                        <a:t>(ENG</a:t>
                      </a:r>
                      <a:r>
                        <a:rPr lang="en-GB" sz="1100" b="1" u="none" strike="noStrike" kern="1200" dirty="0">
                          <a:solidFill>
                            <a:schemeClr val="bg1"/>
                          </a:solidFill>
                          <a:effectLst/>
                          <a:latin typeface="+mn-lt"/>
                          <a:ea typeface="+mn-ea"/>
                          <a:cs typeface="+mn-cs"/>
                        </a:rPr>
                        <a:t>)</a:t>
                      </a:r>
                    </a:p>
                  </a:txBody>
                  <a:tcPr marL="7620" marR="7620" marT="7620" marB="0" anchor="ctr"/>
                </a:tc>
                <a:tc>
                  <a:txBody>
                    <a:bodyPr/>
                    <a:lstStyle/>
                    <a:p>
                      <a:pPr algn="ctr" fontAlgn="b"/>
                      <a:r>
                        <a:rPr lang="en-GB" sz="1100" b="1" u="none" strike="noStrike" kern="1200" dirty="0">
                          <a:solidFill>
                            <a:schemeClr val="bg1"/>
                          </a:solidFill>
                          <a:effectLst/>
                          <a:latin typeface="+mn-lt"/>
                          <a:ea typeface="+mn-ea"/>
                          <a:cs typeface="+mn-cs"/>
                        </a:rPr>
                        <a:t>Multi-destination non-London (ENG)</a:t>
                      </a:r>
                    </a:p>
                  </a:txBody>
                  <a:tcPr marL="7620" marR="7620" marT="7620" marB="0" anchor="ctr"/>
                </a:tc>
                <a:tc>
                  <a:txBody>
                    <a:bodyPr/>
                    <a:lstStyle/>
                    <a:p>
                      <a:pPr algn="ctr" fontAlgn="b"/>
                      <a:r>
                        <a:rPr lang="en-GB" sz="1100" b="1" u="none" strike="noStrike" kern="1200" dirty="0">
                          <a:solidFill>
                            <a:schemeClr val="bg1"/>
                          </a:solidFill>
                          <a:effectLst/>
                          <a:latin typeface="+mn-lt"/>
                          <a:ea typeface="+mn-ea"/>
                          <a:cs typeface="+mn-cs"/>
                        </a:rPr>
                        <a:t>London only</a:t>
                      </a:r>
                    </a:p>
                  </a:txBody>
                  <a:tcPr marL="7620" marR="7620" marT="7620" marB="0" anchor="ctr"/>
                </a:tc>
                <a:tc>
                  <a:txBody>
                    <a:bodyPr/>
                    <a:lstStyle/>
                    <a:p>
                      <a:pPr algn="ctr" fontAlgn="b"/>
                      <a:r>
                        <a:rPr lang="en-GB" sz="1100" b="1" u="none" strike="noStrike" kern="1200" dirty="0">
                          <a:solidFill>
                            <a:schemeClr val="bg1"/>
                          </a:solidFill>
                          <a:effectLst/>
                          <a:latin typeface="+mn-lt"/>
                          <a:ea typeface="+mn-ea"/>
                          <a:cs typeface="+mn-cs"/>
                        </a:rPr>
                        <a:t>Single destination non-London (ENG)</a:t>
                      </a:r>
                    </a:p>
                  </a:txBody>
                  <a:tcPr marL="7620" marR="7620" marT="7620" marB="0" anchor="ctr"/>
                </a:tc>
              </a:tr>
              <a:tr h="160252">
                <a:tc>
                  <a:txBody>
                    <a:bodyPr/>
                    <a:lstStyle/>
                    <a:p>
                      <a:pPr algn="l" fontAlgn="b"/>
                      <a:endParaRPr lang="en-GB" sz="1100" b="1" i="0" u="none" strike="noStrike" dirty="0">
                        <a:solidFill>
                          <a:schemeClr val="tx1"/>
                        </a:solidFill>
                        <a:effectLst/>
                        <a:latin typeface="Calibri"/>
                      </a:endParaRPr>
                    </a:p>
                  </a:txBody>
                  <a:tcPr marL="9525" marR="9525" marT="9525"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100" b="0" i="1" u="none" strike="noStrike" dirty="0" smtClean="0">
                          <a:solidFill>
                            <a:schemeClr val="tx1"/>
                          </a:solidFill>
                          <a:effectLst/>
                          <a:latin typeface="+mn-lt"/>
                        </a:rPr>
                        <a:t>(20% of all nights)</a:t>
                      </a:r>
                    </a:p>
                  </a:txBody>
                  <a:tcPr marL="9525" marR="9525" marT="9525"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100" b="0" i="1" u="none" strike="noStrike" dirty="0" smtClean="0">
                          <a:solidFill>
                            <a:schemeClr val="tx1"/>
                          </a:solidFill>
                          <a:effectLst/>
                          <a:latin typeface="+mn-lt"/>
                        </a:rPr>
                        <a:t>(14% of all nights)</a:t>
                      </a:r>
                    </a:p>
                  </a:txBody>
                  <a:tcPr marL="9525" marR="9525" marT="9525"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100" b="0" i="1" u="none" strike="noStrike" dirty="0" smtClean="0">
                          <a:solidFill>
                            <a:schemeClr val="tx1"/>
                          </a:solidFill>
                          <a:effectLst/>
                          <a:latin typeface="+mn-lt"/>
                        </a:rPr>
                        <a:t>(7% of all nights)</a:t>
                      </a:r>
                    </a:p>
                  </a:txBody>
                  <a:tcPr marL="9525" marR="9525" marT="9525"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100" b="0" i="1" u="none" strike="noStrike" dirty="0" smtClean="0">
                          <a:solidFill>
                            <a:schemeClr val="tx1"/>
                          </a:solidFill>
                          <a:effectLst/>
                          <a:latin typeface="+mn-lt"/>
                        </a:rPr>
                        <a:t>(49% of all nights)</a:t>
                      </a:r>
                    </a:p>
                  </a:txBody>
                  <a:tcPr marL="7620" marR="7620" marT="762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100" b="0" i="1" u="none" strike="noStrike" dirty="0" smtClean="0">
                          <a:solidFill>
                            <a:schemeClr val="tx1"/>
                          </a:solidFill>
                          <a:effectLst/>
                          <a:latin typeface="+mn-lt"/>
                        </a:rPr>
                        <a:t>(31% of all nights)</a:t>
                      </a:r>
                    </a:p>
                  </a:txBody>
                  <a:tcPr marL="9525" marR="9525" marT="9525" marB="0" anchor="b"/>
                </a:tc>
              </a:tr>
              <a:tr h="160252">
                <a:tc>
                  <a:txBody>
                    <a:bodyPr/>
                    <a:lstStyle/>
                    <a:p>
                      <a:pPr algn="l" fontAlgn="b"/>
                      <a:r>
                        <a:rPr lang="en-GB" sz="1100" b="1" i="0" u="none" strike="noStrike" dirty="0" smtClean="0">
                          <a:solidFill>
                            <a:schemeClr val="tx1"/>
                          </a:solidFill>
                          <a:effectLst/>
                          <a:latin typeface="Calibri"/>
                        </a:rPr>
                        <a:t>ANY EU15</a:t>
                      </a:r>
                      <a:endParaRPr lang="en-GB" sz="1100" b="1" i="0" u="none" strike="noStrike" dirty="0">
                        <a:solidFill>
                          <a:schemeClr val="tx1"/>
                        </a:solidFill>
                        <a:effectLst/>
                        <a:latin typeface="Calibri"/>
                      </a:endParaRPr>
                    </a:p>
                  </a:txBody>
                  <a:tcPr marL="9525" marR="9525" marT="9525" marB="0" anchor="b"/>
                </a:tc>
                <a:tc>
                  <a:txBody>
                    <a:bodyPr/>
                    <a:lstStyle/>
                    <a:p>
                      <a:pPr algn="ctr" fontAlgn="b"/>
                      <a:r>
                        <a:rPr lang="en-GB" sz="1100" b="0" i="0" u="none" strike="noStrike" dirty="0" smtClean="0">
                          <a:solidFill>
                            <a:schemeClr val="tx1"/>
                          </a:solidFill>
                          <a:effectLst/>
                          <a:latin typeface="Calibri"/>
                        </a:rPr>
                        <a:t>38%</a:t>
                      </a:r>
                      <a:endParaRPr lang="en-GB" sz="1100" b="0" i="0" u="none" strike="noStrike" dirty="0">
                        <a:solidFill>
                          <a:schemeClr val="tx1"/>
                        </a:solidFill>
                        <a:effectLst/>
                        <a:latin typeface="Calibri"/>
                      </a:endParaRPr>
                    </a:p>
                  </a:txBody>
                  <a:tcPr marL="9525" marR="9525" marT="9525" marB="0" anchor="b"/>
                </a:tc>
                <a:tc>
                  <a:txBody>
                    <a:bodyPr/>
                    <a:lstStyle/>
                    <a:p>
                      <a:pPr algn="ctr" fontAlgn="b"/>
                      <a:r>
                        <a:rPr lang="en-GB" sz="1100" b="0" i="0" u="none" strike="noStrike" dirty="0" smtClean="0">
                          <a:solidFill>
                            <a:schemeClr val="tx1"/>
                          </a:solidFill>
                          <a:effectLst/>
                          <a:latin typeface="+mn-lt"/>
                        </a:rPr>
                        <a:t>25%</a:t>
                      </a:r>
                      <a:endParaRPr lang="en-GB" sz="1100" b="0" i="0" u="none" strike="noStrike" dirty="0">
                        <a:solidFill>
                          <a:schemeClr val="tx1"/>
                        </a:solidFill>
                        <a:effectLst/>
                        <a:latin typeface="+mn-lt"/>
                      </a:endParaRPr>
                    </a:p>
                  </a:txBody>
                  <a:tcPr marL="9525" marR="9525" marT="9525" marB="0" anchor="b"/>
                </a:tc>
                <a:tc>
                  <a:txBody>
                    <a:bodyPr/>
                    <a:lstStyle/>
                    <a:p>
                      <a:pPr algn="ctr" fontAlgn="b"/>
                      <a:r>
                        <a:rPr lang="en-GB" sz="1100" b="0" i="0" u="none" strike="noStrike" dirty="0" smtClean="0">
                          <a:solidFill>
                            <a:schemeClr val="tx1"/>
                          </a:solidFill>
                          <a:effectLst/>
                          <a:latin typeface="+mn-lt"/>
                        </a:rPr>
                        <a:t>63%</a:t>
                      </a:r>
                      <a:endParaRPr lang="en-GB" sz="1100" b="0" i="0" u="none" strike="noStrike" dirty="0">
                        <a:solidFill>
                          <a:schemeClr val="tx1"/>
                        </a:solidFill>
                        <a:effectLst/>
                        <a:latin typeface="+mn-lt"/>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59%</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chemeClr val="tx1"/>
                          </a:solidFill>
                          <a:effectLst/>
                          <a:latin typeface="+mn-lt"/>
                        </a:rPr>
                        <a:t>56%</a:t>
                      </a:r>
                      <a:endParaRPr lang="en-GB" sz="1100" b="0" i="0" u="none" strike="noStrike" dirty="0">
                        <a:solidFill>
                          <a:schemeClr val="tx1"/>
                        </a:solidFill>
                        <a:effectLst/>
                        <a:latin typeface="+mn-lt"/>
                      </a:endParaRPr>
                    </a:p>
                  </a:txBody>
                  <a:tcPr marL="9525" marR="9525" marT="9525" marB="0" anchor="b"/>
                </a:tc>
              </a:tr>
              <a:tr h="160252">
                <a:tc>
                  <a:txBody>
                    <a:bodyPr/>
                    <a:lstStyle/>
                    <a:p>
                      <a:pPr algn="l" fontAlgn="b"/>
                      <a:r>
                        <a:rPr lang="en-GB" sz="1100" b="1" i="0" u="none" strike="noStrike" dirty="0" smtClean="0">
                          <a:solidFill>
                            <a:schemeClr val="tx1"/>
                          </a:solidFill>
                          <a:effectLst/>
                          <a:latin typeface="Calibri"/>
                        </a:rPr>
                        <a:t>Australia</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16%</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1" i="0" u="none" strike="noStrike" dirty="0" smtClean="0">
                          <a:solidFill>
                            <a:srgbClr val="000000"/>
                          </a:solidFill>
                          <a:effectLst/>
                          <a:latin typeface="Calibri"/>
                        </a:rPr>
                        <a:t>19%</a:t>
                      </a:r>
                      <a:endParaRPr lang="en-GB" sz="1100" b="1"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9</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4%</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4</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r>
              <a:tr h="160252">
                <a:tc>
                  <a:txBody>
                    <a:bodyPr/>
                    <a:lstStyle/>
                    <a:p>
                      <a:pPr algn="l" fontAlgn="b"/>
                      <a:r>
                        <a:rPr lang="en-GB" sz="1100" b="1" i="0" u="none" strike="noStrike" dirty="0" smtClean="0">
                          <a:solidFill>
                            <a:schemeClr val="tx1"/>
                          </a:solidFill>
                          <a:effectLst/>
                          <a:latin typeface="Calibri"/>
                        </a:rPr>
                        <a:t>USA</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mn-lt"/>
                        </a:rPr>
                        <a:t>15%</a:t>
                      </a:r>
                      <a:endParaRPr lang="en-GB" sz="1100" b="0" i="0" u="none" strike="noStrike" dirty="0">
                        <a:solidFill>
                          <a:srgbClr val="000000"/>
                        </a:solidFill>
                        <a:effectLst/>
                        <a:latin typeface="+mn-lt"/>
                      </a:endParaRPr>
                    </a:p>
                  </a:txBody>
                  <a:tcPr marL="7620" marR="7620" marT="7620" marB="0" anchor="b"/>
                </a:tc>
                <a:tc>
                  <a:txBody>
                    <a:bodyPr/>
                    <a:lstStyle/>
                    <a:p>
                      <a:pPr algn="ctr" fontAlgn="b"/>
                      <a:r>
                        <a:rPr lang="en-GB" sz="1100" b="1" i="0" u="none" strike="noStrike" dirty="0">
                          <a:solidFill>
                            <a:srgbClr val="000000"/>
                          </a:solidFill>
                          <a:effectLst/>
                          <a:latin typeface="Calibri"/>
                        </a:rPr>
                        <a:t>19%</a:t>
                      </a:r>
                    </a:p>
                  </a:txBody>
                  <a:tcPr marL="7620" marR="7620" marT="7620" marB="0" anchor="b"/>
                </a:tc>
                <a:tc>
                  <a:txBody>
                    <a:bodyPr/>
                    <a:lstStyle/>
                    <a:p>
                      <a:pPr algn="ctr" fontAlgn="b"/>
                      <a:r>
                        <a:rPr lang="en-GB" sz="1100" b="0" i="0" u="none" strike="noStrike" dirty="0" smtClean="0">
                          <a:solidFill>
                            <a:srgbClr val="000000"/>
                          </a:solidFill>
                          <a:effectLst/>
                          <a:latin typeface="Calibri"/>
                        </a:rPr>
                        <a:t>8%</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10%</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7</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r>
              <a:tr h="160252">
                <a:tc>
                  <a:txBody>
                    <a:bodyPr/>
                    <a:lstStyle/>
                    <a:p>
                      <a:pPr algn="l" fontAlgn="b"/>
                      <a:r>
                        <a:rPr lang="en-GB" sz="1100" b="1" i="0" u="none" strike="noStrike" dirty="0" smtClean="0">
                          <a:solidFill>
                            <a:schemeClr val="tx1"/>
                          </a:solidFill>
                          <a:effectLst/>
                          <a:latin typeface="Calibri"/>
                        </a:rPr>
                        <a:t>Germany</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14%</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9%</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1" i="0" u="none" strike="noStrike" dirty="0">
                          <a:solidFill>
                            <a:srgbClr val="000000"/>
                          </a:solidFill>
                          <a:effectLst/>
                          <a:latin typeface="Calibri"/>
                        </a:rPr>
                        <a:t>23%</a:t>
                      </a:r>
                    </a:p>
                  </a:txBody>
                  <a:tcPr marL="7620" marR="7620" marT="7620" marB="0" anchor="b"/>
                </a:tc>
                <a:tc>
                  <a:txBody>
                    <a:bodyPr/>
                    <a:lstStyle/>
                    <a:p>
                      <a:pPr algn="ctr" fontAlgn="b"/>
                      <a:r>
                        <a:rPr lang="en-GB" sz="1100" b="0" i="0" u="none" strike="noStrike" dirty="0">
                          <a:solidFill>
                            <a:srgbClr val="000000"/>
                          </a:solidFill>
                          <a:effectLst/>
                          <a:latin typeface="Calibri"/>
                        </a:rPr>
                        <a:t>7</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12%</a:t>
                      </a:r>
                    </a:p>
                  </a:txBody>
                  <a:tcPr marL="7620" marR="7620" marT="7620" marB="0" anchor="b"/>
                </a:tc>
              </a:tr>
              <a:tr h="160252">
                <a:tc>
                  <a:txBody>
                    <a:bodyPr/>
                    <a:lstStyle/>
                    <a:p>
                      <a:pPr algn="l" fontAlgn="b"/>
                      <a:r>
                        <a:rPr lang="en-GB" sz="1100" b="1" i="0" u="none" strike="noStrike" dirty="0" smtClean="0">
                          <a:solidFill>
                            <a:schemeClr val="tx1"/>
                          </a:solidFill>
                          <a:effectLst/>
                          <a:latin typeface="Calibri"/>
                        </a:rPr>
                        <a:t>Netherlands</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7%</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3%</a:t>
                      </a:r>
                    </a:p>
                  </a:txBody>
                  <a:tcPr marL="7620" marR="7620" marT="7620" marB="0" anchor="b"/>
                </a:tc>
                <a:tc>
                  <a:txBody>
                    <a:bodyPr/>
                    <a:lstStyle/>
                    <a:p>
                      <a:pPr algn="ctr" fontAlgn="b"/>
                      <a:r>
                        <a:rPr lang="en-GB" sz="1100" b="1" i="0" u="none" strike="noStrike" dirty="0" smtClean="0">
                          <a:solidFill>
                            <a:srgbClr val="000000"/>
                          </a:solidFill>
                          <a:effectLst/>
                          <a:latin typeface="Calibri"/>
                        </a:rPr>
                        <a:t>15%</a:t>
                      </a:r>
                      <a:endParaRPr lang="en-GB" sz="1100" b="1"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3</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5</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r>
              <a:tr h="160252">
                <a:tc>
                  <a:txBody>
                    <a:bodyPr/>
                    <a:lstStyle/>
                    <a:p>
                      <a:pPr algn="l" fontAlgn="b"/>
                      <a:r>
                        <a:rPr lang="en-GB" sz="1100" b="1" i="0" u="none" strike="noStrike" dirty="0" smtClean="0">
                          <a:solidFill>
                            <a:schemeClr val="tx1"/>
                          </a:solidFill>
                          <a:effectLst/>
                          <a:latin typeface="Calibri"/>
                        </a:rPr>
                        <a:t>France</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4%</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3</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7%</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10%</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11%</a:t>
                      </a:r>
                      <a:endParaRPr lang="en-GB" sz="1100" b="0" i="0" u="none" strike="noStrike" dirty="0">
                        <a:solidFill>
                          <a:srgbClr val="000000"/>
                        </a:solidFill>
                        <a:effectLst/>
                        <a:latin typeface="Calibri"/>
                      </a:endParaRPr>
                    </a:p>
                  </a:txBody>
                  <a:tcPr marL="7620" marR="7620" marT="7620" marB="0" anchor="b"/>
                </a:tc>
              </a:tr>
              <a:tr h="160252">
                <a:tc>
                  <a:txBody>
                    <a:bodyPr/>
                    <a:lstStyle/>
                    <a:p>
                      <a:pPr algn="l" fontAlgn="b"/>
                      <a:r>
                        <a:rPr lang="en-GB" sz="1100" b="1" i="0" u="none" strike="noStrike" dirty="0" smtClean="0">
                          <a:solidFill>
                            <a:schemeClr val="tx1"/>
                          </a:solidFill>
                          <a:effectLst/>
                          <a:latin typeface="Calibri"/>
                        </a:rPr>
                        <a:t>Nordics</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4%</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4</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5</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9%</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5</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r>
              <a:tr h="160252">
                <a:tc>
                  <a:txBody>
                    <a:bodyPr/>
                    <a:lstStyle/>
                    <a:p>
                      <a:pPr algn="l" fontAlgn="b"/>
                      <a:r>
                        <a:rPr lang="en-GB" sz="1100" b="1" i="0" u="none" strike="noStrike" dirty="0" smtClean="0">
                          <a:solidFill>
                            <a:schemeClr val="tx1"/>
                          </a:solidFill>
                          <a:effectLst/>
                          <a:latin typeface="Calibri"/>
                        </a:rPr>
                        <a:t>Spain</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2%</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2%</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3%</a:t>
                      </a:r>
                    </a:p>
                  </a:txBody>
                  <a:tcPr marL="7620" marR="7620" marT="7620" marB="0" anchor="b"/>
                </a:tc>
                <a:tc>
                  <a:txBody>
                    <a:bodyPr/>
                    <a:lstStyle/>
                    <a:p>
                      <a:pPr algn="ctr" fontAlgn="b"/>
                      <a:r>
                        <a:rPr lang="en-GB" sz="1100" b="0" i="0" u="none" strike="noStrike" dirty="0">
                          <a:solidFill>
                            <a:srgbClr val="000000"/>
                          </a:solidFill>
                          <a:effectLst/>
                          <a:latin typeface="Calibri"/>
                        </a:rPr>
                        <a:t>6</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8</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r>
              <a:tr h="160252">
                <a:tc>
                  <a:txBody>
                    <a:bodyPr/>
                    <a:lstStyle/>
                    <a:p>
                      <a:pPr algn="l" fontAlgn="b"/>
                      <a:r>
                        <a:rPr lang="en-GB" sz="1100" b="1" i="0" u="none" strike="noStrike" dirty="0" smtClean="0">
                          <a:solidFill>
                            <a:schemeClr val="tx1"/>
                          </a:solidFill>
                          <a:effectLst/>
                          <a:latin typeface="Calibri"/>
                        </a:rPr>
                        <a:t>Italy</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2%</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2</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2</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7</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7%</a:t>
                      </a:r>
                    </a:p>
                  </a:txBody>
                  <a:tcPr marL="7620" marR="7620" marT="7620" marB="0" anchor="b"/>
                </a:tc>
              </a:tr>
              <a:tr h="160252">
                <a:tc>
                  <a:txBody>
                    <a:bodyPr/>
                    <a:lstStyle/>
                    <a:p>
                      <a:pPr algn="l" fontAlgn="b"/>
                      <a:r>
                        <a:rPr lang="en-GB" sz="1100" b="1" i="0" u="none" strike="noStrike" dirty="0" smtClean="0">
                          <a:solidFill>
                            <a:schemeClr val="tx1"/>
                          </a:solidFill>
                          <a:effectLst/>
                          <a:latin typeface="Calibri"/>
                        </a:rPr>
                        <a:t>China</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2%</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2</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1% </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mn-lt"/>
                        </a:rPr>
                        <a:t>1% </a:t>
                      </a:r>
                      <a:endParaRPr lang="en-GB" sz="1100" b="0" i="0" u="none" strike="noStrike" dirty="0">
                        <a:solidFill>
                          <a:srgbClr val="000000"/>
                        </a:solidFill>
                        <a:effectLst/>
                        <a:latin typeface="+mn-lt"/>
                      </a:endParaRPr>
                    </a:p>
                  </a:txBody>
                  <a:tcPr marL="7620" marR="7620" marT="7620" marB="0" anchor="b"/>
                </a:tc>
                <a:tc>
                  <a:txBody>
                    <a:bodyPr/>
                    <a:lstStyle/>
                    <a:p>
                      <a:pPr algn="ctr" fontAlgn="b"/>
                      <a:r>
                        <a:rPr lang="en-GB" sz="1100" b="0" i="0" u="none" strike="noStrike" dirty="0">
                          <a:solidFill>
                            <a:srgbClr val="000000"/>
                          </a:solidFill>
                          <a:effectLst/>
                          <a:latin typeface="Calibri"/>
                        </a:rPr>
                        <a:t>1%</a:t>
                      </a:r>
                    </a:p>
                  </a:txBody>
                  <a:tcPr marL="7620" marR="7620" marT="7620" marB="0" anchor="b"/>
                </a:tc>
              </a:tr>
              <a:tr h="133018">
                <a:tc gridSpan="6">
                  <a:txBody>
                    <a:bodyPr/>
                    <a:lstStyle/>
                    <a:p>
                      <a:pPr algn="l" fontAlgn="b"/>
                      <a:r>
                        <a:rPr lang="en-GB" sz="900" b="1" i="0" u="none" strike="noStrike" dirty="0" smtClean="0">
                          <a:solidFill>
                            <a:schemeClr val="tx1"/>
                          </a:solidFill>
                          <a:effectLst/>
                          <a:latin typeface="Calibri"/>
                        </a:rPr>
                        <a:t>EU15:  </a:t>
                      </a:r>
                      <a:r>
                        <a:rPr lang="en-GB" sz="900" b="0" i="0" kern="1200" dirty="0" smtClean="0">
                          <a:solidFill>
                            <a:schemeClr val="dk1"/>
                          </a:solidFill>
                          <a:effectLst/>
                          <a:latin typeface="+mn-lt"/>
                          <a:ea typeface="+mn-ea"/>
                          <a:cs typeface="+mn-cs"/>
                        </a:rPr>
                        <a:t>Austria, Belgium, Denmark, Finland, France, Germany, Greece, Ireland, Italy, Luxembourg, Netherlands, Portugal, Spain, Sweden</a:t>
                      </a:r>
                      <a:endParaRPr lang="en-GB" sz="900" b="1" i="0" u="none" strike="noStrike" dirty="0">
                        <a:solidFill>
                          <a:schemeClr val="tx1"/>
                        </a:solidFill>
                        <a:effectLst/>
                        <a:latin typeface="+mn-lt"/>
                      </a:endParaRPr>
                    </a:p>
                  </a:txBody>
                  <a:tcPr marL="9525" marR="9525" marT="9525" marB="0" anchor="b">
                    <a:noFill/>
                  </a:tcPr>
                </a:tc>
                <a:tc hMerge="1">
                  <a:txBody>
                    <a:bodyPr/>
                    <a:lstStyle/>
                    <a:p>
                      <a:pPr algn="ctr" fontAlgn="b"/>
                      <a:endParaRPr lang="en-GB" sz="1100" b="0" i="0" u="none" strike="noStrike" dirty="0">
                        <a:solidFill>
                          <a:schemeClr val="tx1"/>
                        </a:solidFill>
                        <a:effectLst/>
                        <a:latin typeface="+mn-lt"/>
                      </a:endParaRPr>
                    </a:p>
                  </a:txBody>
                  <a:tcPr marL="9525" marR="9525" marT="9525" marB="0" anchor="b"/>
                </a:tc>
                <a:tc hMerge="1">
                  <a:txBody>
                    <a:bodyPr/>
                    <a:lstStyle/>
                    <a:p>
                      <a:pPr algn="ctr" fontAlgn="b"/>
                      <a:endParaRPr lang="en-GB" sz="1100" b="0" i="0" u="none" strike="noStrike" dirty="0">
                        <a:solidFill>
                          <a:schemeClr val="tx1"/>
                        </a:solidFill>
                        <a:effectLst/>
                        <a:latin typeface="+mn-lt"/>
                      </a:endParaRPr>
                    </a:p>
                  </a:txBody>
                  <a:tcPr marL="9525" marR="9525" marT="9525" marB="0" anchor="b"/>
                </a:tc>
                <a:tc hMerge="1">
                  <a:txBody>
                    <a:bodyPr/>
                    <a:lstStyle/>
                    <a:p>
                      <a:pPr algn="ctr" fontAlgn="b"/>
                      <a:endParaRPr lang="en-GB" sz="1100" b="0" i="0" u="none" strike="noStrike" dirty="0">
                        <a:solidFill>
                          <a:schemeClr val="tx1"/>
                        </a:solidFill>
                        <a:effectLst/>
                        <a:latin typeface="+mn-lt"/>
                      </a:endParaRPr>
                    </a:p>
                  </a:txBody>
                  <a:tcPr marL="9525" marR="9525" marT="9525" marB="0" anchor="b"/>
                </a:tc>
                <a:tc hMerge="1">
                  <a:txBody>
                    <a:bodyPr/>
                    <a:lstStyle/>
                    <a:p>
                      <a:pPr algn="ctr" fontAlgn="b"/>
                      <a:endParaRPr lang="en-GB" sz="1100" b="0" i="0" u="none" strike="noStrike" dirty="0">
                        <a:solidFill>
                          <a:schemeClr val="tx1"/>
                        </a:solidFill>
                        <a:effectLst/>
                        <a:latin typeface="+mn-lt"/>
                      </a:endParaRPr>
                    </a:p>
                  </a:txBody>
                  <a:tcPr marL="9525" marR="9525" marT="9525" marB="0" anchor="b"/>
                </a:tc>
                <a:tc hMerge="1">
                  <a:txBody>
                    <a:bodyPr/>
                    <a:lstStyle/>
                    <a:p>
                      <a:pPr algn="ctr" fontAlgn="b"/>
                      <a:endParaRPr lang="en-GB" sz="1100" b="0" i="0" u="none" strike="noStrike" dirty="0">
                        <a:solidFill>
                          <a:schemeClr val="tx1"/>
                        </a:solidFill>
                        <a:effectLst/>
                        <a:latin typeface="+mn-lt"/>
                      </a:endParaRPr>
                    </a:p>
                  </a:txBody>
                  <a:tcPr marL="9525" marR="9525" marT="9525" marB="0" anchor="b"/>
                </a:tc>
              </a:tr>
            </a:tbl>
          </a:graphicData>
        </a:graphic>
      </p:graphicFrame>
      <p:sp>
        <p:nvSpPr>
          <p:cNvPr id="5" name="Picture Placeholder 4"/>
          <p:cNvSpPr>
            <a:spLocks noGrp="1"/>
          </p:cNvSpPr>
          <p:nvPr>
            <p:ph type="pic" sz="quarter" idx="14"/>
          </p:nvPr>
        </p:nvSpPr>
        <p:spPr/>
      </p:sp>
      <p:sp>
        <p:nvSpPr>
          <p:cNvPr id="7" name="Text Placeholder 6"/>
          <p:cNvSpPr>
            <a:spLocks noGrp="1"/>
          </p:cNvSpPr>
          <p:nvPr>
            <p:ph type="body" sz="quarter" idx="13"/>
          </p:nvPr>
        </p:nvSpPr>
        <p:spPr>
          <a:xfrm>
            <a:off x="685796" y="6396162"/>
            <a:ext cx="2440301" cy="274638"/>
          </a:xfrm>
        </p:spPr>
        <p:txBody>
          <a:bodyPr/>
          <a:lstStyle/>
          <a:p>
            <a:r>
              <a:rPr lang="en-GB" sz="1000" dirty="0" smtClean="0"/>
              <a:t>Source markets</a:t>
            </a:r>
            <a:endParaRPr lang="en-GB" sz="1000" dirty="0"/>
          </a:p>
        </p:txBody>
      </p:sp>
      <p:sp>
        <p:nvSpPr>
          <p:cNvPr id="9" name="Text Placeholder 5"/>
          <p:cNvSpPr txBox="1">
            <a:spLocks/>
          </p:cNvSpPr>
          <p:nvPr/>
        </p:nvSpPr>
        <p:spPr>
          <a:xfrm>
            <a:off x="378820" y="1539482"/>
            <a:ext cx="2070986"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2013,2014,2015</a:t>
            </a:r>
            <a:endParaRPr lang="en-GB" sz="800" dirty="0">
              <a:solidFill>
                <a:srgbClr val="120742"/>
              </a:solidFill>
            </a:endParaRPr>
          </a:p>
        </p:txBody>
      </p:sp>
      <p:sp>
        <p:nvSpPr>
          <p:cNvPr id="11" name="Title 1"/>
          <p:cNvSpPr txBox="1">
            <a:spLocks/>
          </p:cNvSpPr>
          <p:nvPr/>
        </p:nvSpPr>
        <p:spPr>
          <a:xfrm>
            <a:off x="378820" y="818122"/>
            <a:ext cx="8765180" cy="558801"/>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2100" dirty="0" smtClean="0">
                <a:solidFill>
                  <a:srgbClr val="C00000"/>
                </a:solidFill>
              </a:rPr>
              <a:t>Source markets for multi-destination holiday trips in England - by world region (NIGHTS)</a:t>
            </a:r>
            <a:endParaRPr sz="2100" dirty="0">
              <a:solidFill>
                <a:srgbClr val="C00000"/>
              </a:solidFill>
            </a:endParaRPr>
          </a:p>
        </p:txBody>
      </p:sp>
      <p:cxnSp>
        <p:nvCxnSpPr>
          <p:cNvPr id="8" name="Straight Connector 7"/>
          <p:cNvCxnSpPr/>
          <p:nvPr/>
        </p:nvCxnSpPr>
        <p:spPr>
          <a:xfrm>
            <a:off x="5137349" y="1744000"/>
            <a:ext cx="0" cy="227936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
        <p:nvSpPr>
          <p:cNvPr id="10" name="Text Placeholder 5"/>
          <p:cNvSpPr txBox="1">
            <a:spLocks/>
          </p:cNvSpPr>
          <p:nvPr/>
        </p:nvSpPr>
        <p:spPr>
          <a:xfrm>
            <a:off x="378821" y="4234610"/>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Whereas the USA dominates the London Plus market in terms of trips, the longer average stay of visitors from Australia means that these two markets have an equal share of the London Plus market in terms of nights (both 19% of the London Plus market).</a:t>
            </a:r>
          </a:p>
          <a:p>
            <a:pPr marL="0" indent="0" algn="just">
              <a:buFont typeface="Arial"/>
              <a:buNone/>
            </a:pPr>
            <a:r>
              <a:rPr lang="en-GB" sz="1300" dirty="0" smtClean="0">
                <a:solidFill>
                  <a:srgbClr val="120742"/>
                </a:solidFill>
              </a:rPr>
              <a:t>Two European markets dominate the non-London multi-destination holiday market in terms of nights – Germany (23% - the same proportion as for trips) and the Netherlands (15%, again similar to trips – 14%).  France (</a:t>
            </a:r>
            <a:r>
              <a:rPr lang="en-GB" sz="1300" dirty="0">
                <a:solidFill>
                  <a:srgbClr val="120742"/>
                </a:solidFill>
              </a:rPr>
              <a:t>7</a:t>
            </a:r>
            <a:r>
              <a:rPr lang="en-GB" sz="1300" dirty="0" smtClean="0">
                <a:solidFill>
                  <a:srgbClr val="120742"/>
                </a:solidFill>
              </a:rPr>
              <a:t>% of nights) is less well represented in terms of nights than trips (10%), reflecting their shorter length of stay.</a:t>
            </a:r>
          </a:p>
          <a:p>
            <a:pPr marL="0" indent="0" algn="just">
              <a:buFont typeface="Arial"/>
              <a:buNone/>
            </a:pPr>
            <a:r>
              <a:rPr lang="en-GB" sz="1300" dirty="0" smtClean="0">
                <a:solidFill>
                  <a:srgbClr val="120742"/>
                </a:solidFill>
              </a:rPr>
              <a:t>Again, visitors from Germany and the Netherlands are particularly likely to be non-London multi-destination visitors relative to their representation among those visiting only a single destination outside of London.</a:t>
            </a:r>
          </a:p>
        </p:txBody>
      </p:sp>
    </p:spTree>
    <p:extLst>
      <p:ext uri="{BB962C8B-B14F-4D97-AF65-F5344CB8AC3E}">
        <p14:creationId xmlns:p14="http://schemas.microsoft.com/office/powerpoint/2010/main" val="35307945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sz="quarter" idx="14"/>
          </p:nvPr>
        </p:nvSpPr>
        <p:spPr/>
      </p:sp>
      <p:sp>
        <p:nvSpPr>
          <p:cNvPr id="14" name="Text Placeholder 5"/>
          <p:cNvSpPr txBox="1">
            <a:spLocks/>
          </p:cNvSpPr>
          <p:nvPr/>
        </p:nvSpPr>
        <p:spPr>
          <a:xfrm>
            <a:off x="308703" y="1586170"/>
            <a:ext cx="145630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 2014, 2015</a:t>
            </a:r>
            <a:endParaRPr lang="en-GB" sz="800" dirty="0">
              <a:solidFill>
                <a:srgbClr val="120742"/>
              </a:solidFill>
            </a:endParaRPr>
          </a:p>
        </p:txBody>
      </p:sp>
      <p:sp>
        <p:nvSpPr>
          <p:cNvPr id="10" name="Text Placeholder 6"/>
          <p:cNvSpPr>
            <a:spLocks noGrp="1"/>
          </p:cNvSpPr>
          <p:nvPr>
            <p:ph type="body" sz="quarter" idx="13"/>
          </p:nvPr>
        </p:nvSpPr>
        <p:spPr>
          <a:xfrm>
            <a:off x="685796" y="6396162"/>
            <a:ext cx="2440301" cy="274638"/>
          </a:xfrm>
        </p:spPr>
        <p:txBody>
          <a:bodyPr/>
          <a:lstStyle/>
          <a:p>
            <a:r>
              <a:rPr lang="en-GB" sz="1000" dirty="0" smtClean="0"/>
              <a:t>Source markets</a:t>
            </a:r>
            <a:endParaRPr lang="en-GB" sz="1000" dirty="0"/>
          </a:p>
        </p:txBody>
      </p:sp>
      <p:graphicFrame>
        <p:nvGraphicFramePr>
          <p:cNvPr id="16" name="Picture Placeholder 7"/>
          <p:cNvGraphicFramePr>
            <a:graphicFrameLocks/>
          </p:cNvGraphicFramePr>
          <p:nvPr>
            <p:extLst>
              <p:ext uri="{D42A27DB-BD31-4B8C-83A1-F6EECF244321}">
                <p14:modId xmlns:p14="http://schemas.microsoft.com/office/powerpoint/2010/main" val="944033001"/>
              </p:ext>
            </p:extLst>
          </p:nvPr>
        </p:nvGraphicFramePr>
        <p:xfrm>
          <a:off x="461554" y="1749154"/>
          <a:ext cx="8229600" cy="2396125"/>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a:xfrm>
            <a:off x="378820" y="872066"/>
            <a:ext cx="8765180" cy="558801"/>
          </a:xfrm>
        </p:spPr>
        <p:txBody>
          <a:bodyPr/>
          <a:lstStyle/>
          <a:p>
            <a:r>
              <a:rPr lang="en-GB" sz="2100" dirty="0" smtClean="0"/>
              <a:t>Source markets for multi-destination holiday trips in England – by world region (SPEND)</a:t>
            </a:r>
            <a:endParaRPr lang="en-GB" sz="2100" dirty="0"/>
          </a:p>
        </p:txBody>
      </p:sp>
      <p:cxnSp>
        <p:nvCxnSpPr>
          <p:cNvPr id="11" name="Straight Connector 10"/>
          <p:cNvCxnSpPr/>
          <p:nvPr/>
        </p:nvCxnSpPr>
        <p:spPr>
          <a:xfrm>
            <a:off x="5494400" y="1846217"/>
            <a:ext cx="0" cy="188976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
        <p:nvSpPr>
          <p:cNvPr id="8" name="Text Placeholder 5"/>
          <p:cNvSpPr txBox="1">
            <a:spLocks/>
          </p:cNvSpPr>
          <p:nvPr/>
        </p:nvSpPr>
        <p:spPr>
          <a:xfrm>
            <a:off x="378821" y="4234610"/>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solidFill>
                  <a:srgbClr val="120742"/>
                </a:solidFill>
              </a:rPr>
              <a:t>In terms of spend, </a:t>
            </a:r>
            <a:r>
              <a:rPr lang="en-GB" sz="1300" dirty="0">
                <a:solidFill>
                  <a:srgbClr val="120742"/>
                </a:solidFill>
              </a:rPr>
              <a:t>medium/long-haul visitors </a:t>
            </a:r>
            <a:r>
              <a:rPr lang="en-GB" sz="1300" dirty="0" smtClean="0">
                <a:solidFill>
                  <a:srgbClr val="120742"/>
                </a:solidFill>
              </a:rPr>
              <a:t>dominate the London Plus market even more strongly than they do for nights (26% of spend accounted for by North American visitors and 49% by other non-Europeans).  So 75% of all London Plus spend is accounted for by non-European markets.</a:t>
            </a:r>
          </a:p>
          <a:p>
            <a:pPr marL="0" indent="0" algn="just">
              <a:buNone/>
            </a:pPr>
            <a:r>
              <a:rPr lang="en-GB" sz="1300" dirty="0" smtClean="0">
                <a:solidFill>
                  <a:srgbClr val="120742"/>
                </a:solidFill>
              </a:rPr>
              <a:t>However, even in terms of spend, the non-London multi-destination market is still dominated by short haul visitors – 67% originating from European markets.</a:t>
            </a:r>
          </a:p>
          <a:p>
            <a:pPr marL="0" indent="0" algn="just">
              <a:buNone/>
            </a:pPr>
            <a:r>
              <a:rPr lang="en-GB" sz="1300" dirty="0" smtClean="0">
                <a:solidFill>
                  <a:srgbClr val="120742"/>
                </a:solidFill>
              </a:rPr>
              <a:t>So looking at multi-destination visitors overall, 63% of their spend originates from the non-European markets.  Again, further granularity in these markets is illustrated on the next chart.</a:t>
            </a:r>
          </a:p>
        </p:txBody>
      </p:sp>
    </p:spTree>
    <p:extLst>
      <p:ext uri="{BB962C8B-B14F-4D97-AF65-F5344CB8AC3E}">
        <p14:creationId xmlns:p14="http://schemas.microsoft.com/office/powerpoint/2010/main" val="5321368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0"/>
            <p:extLst>
              <p:ext uri="{D42A27DB-BD31-4B8C-83A1-F6EECF244321}">
                <p14:modId xmlns:p14="http://schemas.microsoft.com/office/powerpoint/2010/main" val="2046341362"/>
              </p:ext>
            </p:extLst>
          </p:nvPr>
        </p:nvGraphicFramePr>
        <p:xfrm>
          <a:off x="467360" y="1744000"/>
          <a:ext cx="7132032" cy="2433121"/>
        </p:xfrm>
        <a:graphic>
          <a:graphicData uri="http://schemas.openxmlformats.org/drawingml/2006/table">
            <a:tbl>
              <a:tblPr firstRow="1" bandRow="1">
                <a:tableStyleId>{5C22544A-7EE6-4342-B048-85BDC9FD1C3A}</a:tableStyleId>
              </a:tblPr>
              <a:tblGrid>
                <a:gridCol w="997952"/>
                <a:gridCol w="1226816"/>
                <a:gridCol w="1226816"/>
                <a:gridCol w="1226816"/>
                <a:gridCol w="1226816"/>
                <a:gridCol w="1226816"/>
              </a:tblGrid>
              <a:tr h="354766">
                <a:tc>
                  <a:txBody>
                    <a:bodyPr/>
                    <a:lstStyle/>
                    <a:p>
                      <a:pPr algn="l" fontAlgn="b"/>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1" u="none" strike="noStrike" kern="1200" dirty="0" smtClean="0">
                          <a:solidFill>
                            <a:schemeClr val="bg1"/>
                          </a:solidFill>
                          <a:effectLst/>
                          <a:latin typeface="+mn-lt"/>
                          <a:ea typeface="+mn-ea"/>
                          <a:cs typeface="+mn-cs"/>
                        </a:rPr>
                        <a:t>Any multi-destination</a:t>
                      </a:r>
                      <a:endParaRPr lang="en-GB" sz="1100" b="1" u="none" strike="noStrike" kern="1200" dirty="0">
                        <a:solidFill>
                          <a:schemeClr val="bg1"/>
                        </a:solidFill>
                        <a:effectLst/>
                        <a:latin typeface="+mn-lt"/>
                        <a:ea typeface="+mn-ea"/>
                        <a:cs typeface="+mn-cs"/>
                      </a:endParaRPr>
                    </a:p>
                  </a:txBody>
                  <a:tcPr marL="7620" marR="7620" marT="7620" marB="0" anchor="ctr"/>
                </a:tc>
                <a:tc>
                  <a:txBody>
                    <a:bodyPr/>
                    <a:lstStyle/>
                    <a:p>
                      <a:pPr algn="ctr" fontAlgn="b"/>
                      <a:r>
                        <a:rPr lang="en-GB" sz="1100" b="1" u="none" strike="noStrike" kern="1200" dirty="0">
                          <a:solidFill>
                            <a:schemeClr val="bg1"/>
                          </a:solidFill>
                          <a:effectLst/>
                          <a:latin typeface="+mn-lt"/>
                          <a:ea typeface="+mn-ea"/>
                          <a:cs typeface="+mn-cs"/>
                        </a:rPr>
                        <a:t>London </a:t>
                      </a:r>
                      <a:r>
                        <a:rPr lang="en-GB" sz="1100" b="1" u="none" strike="noStrike" kern="1200" dirty="0" smtClean="0">
                          <a:solidFill>
                            <a:schemeClr val="bg1"/>
                          </a:solidFill>
                          <a:effectLst/>
                          <a:latin typeface="+mn-lt"/>
                          <a:ea typeface="+mn-ea"/>
                          <a:cs typeface="+mn-cs"/>
                        </a:rPr>
                        <a:t>Plus</a:t>
                      </a:r>
                      <a:br>
                        <a:rPr lang="en-GB" sz="1100" b="1" u="none" strike="noStrike" kern="1200" dirty="0" smtClean="0">
                          <a:solidFill>
                            <a:schemeClr val="bg1"/>
                          </a:solidFill>
                          <a:effectLst/>
                          <a:latin typeface="+mn-lt"/>
                          <a:ea typeface="+mn-ea"/>
                          <a:cs typeface="+mn-cs"/>
                        </a:rPr>
                      </a:br>
                      <a:r>
                        <a:rPr lang="en-GB" sz="1100" b="1" u="none" strike="noStrike" kern="1200" dirty="0" smtClean="0">
                          <a:solidFill>
                            <a:schemeClr val="bg1"/>
                          </a:solidFill>
                          <a:effectLst/>
                          <a:latin typeface="+mn-lt"/>
                          <a:ea typeface="+mn-ea"/>
                          <a:cs typeface="+mn-cs"/>
                        </a:rPr>
                        <a:t>(ENG</a:t>
                      </a:r>
                      <a:r>
                        <a:rPr lang="en-GB" sz="1100" b="1" u="none" strike="noStrike" kern="1200" dirty="0">
                          <a:solidFill>
                            <a:schemeClr val="bg1"/>
                          </a:solidFill>
                          <a:effectLst/>
                          <a:latin typeface="+mn-lt"/>
                          <a:ea typeface="+mn-ea"/>
                          <a:cs typeface="+mn-cs"/>
                        </a:rPr>
                        <a:t>)</a:t>
                      </a:r>
                    </a:p>
                  </a:txBody>
                  <a:tcPr marL="7620" marR="7620" marT="7620" marB="0" anchor="ctr"/>
                </a:tc>
                <a:tc>
                  <a:txBody>
                    <a:bodyPr/>
                    <a:lstStyle/>
                    <a:p>
                      <a:pPr algn="ctr" fontAlgn="b"/>
                      <a:r>
                        <a:rPr lang="en-GB" sz="1100" b="1" u="none" strike="noStrike" kern="1200" dirty="0">
                          <a:solidFill>
                            <a:schemeClr val="bg1"/>
                          </a:solidFill>
                          <a:effectLst/>
                          <a:latin typeface="+mn-lt"/>
                          <a:ea typeface="+mn-ea"/>
                          <a:cs typeface="+mn-cs"/>
                        </a:rPr>
                        <a:t>Multi-destination non-London (ENG)</a:t>
                      </a:r>
                    </a:p>
                  </a:txBody>
                  <a:tcPr marL="7620" marR="7620" marT="7620" marB="0" anchor="ctr"/>
                </a:tc>
                <a:tc>
                  <a:txBody>
                    <a:bodyPr/>
                    <a:lstStyle/>
                    <a:p>
                      <a:pPr algn="ctr" fontAlgn="b"/>
                      <a:r>
                        <a:rPr lang="en-GB" sz="1100" b="1" u="none" strike="noStrike" kern="1200" dirty="0">
                          <a:solidFill>
                            <a:schemeClr val="bg1"/>
                          </a:solidFill>
                          <a:effectLst/>
                          <a:latin typeface="+mn-lt"/>
                          <a:ea typeface="+mn-ea"/>
                          <a:cs typeface="+mn-cs"/>
                        </a:rPr>
                        <a:t>London only</a:t>
                      </a:r>
                    </a:p>
                  </a:txBody>
                  <a:tcPr marL="7620" marR="7620" marT="7620" marB="0" anchor="ctr"/>
                </a:tc>
                <a:tc>
                  <a:txBody>
                    <a:bodyPr/>
                    <a:lstStyle/>
                    <a:p>
                      <a:pPr algn="ctr" fontAlgn="b"/>
                      <a:r>
                        <a:rPr lang="en-GB" sz="1100" b="1" u="none" strike="noStrike" kern="1200" dirty="0">
                          <a:solidFill>
                            <a:schemeClr val="bg1"/>
                          </a:solidFill>
                          <a:effectLst/>
                          <a:latin typeface="+mn-lt"/>
                          <a:ea typeface="+mn-ea"/>
                          <a:cs typeface="+mn-cs"/>
                        </a:rPr>
                        <a:t>Single destination non-London (ENG)</a:t>
                      </a:r>
                    </a:p>
                  </a:txBody>
                  <a:tcPr marL="7620" marR="7620" marT="7620" marB="0" anchor="ctr"/>
                </a:tc>
              </a:tr>
              <a:tr h="160252">
                <a:tc>
                  <a:txBody>
                    <a:bodyPr/>
                    <a:lstStyle/>
                    <a:p>
                      <a:pPr algn="l" fontAlgn="b"/>
                      <a:endParaRPr lang="en-GB" sz="1100" b="1" i="0" u="none" strike="noStrike" dirty="0">
                        <a:solidFill>
                          <a:schemeClr val="tx1"/>
                        </a:solidFill>
                        <a:effectLst/>
                        <a:latin typeface="Calibri"/>
                      </a:endParaRPr>
                    </a:p>
                  </a:txBody>
                  <a:tcPr marL="9525" marR="9525" marT="9525"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100" b="0" i="1" u="none" strike="noStrike" dirty="0" smtClean="0">
                          <a:solidFill>
                            <a:schemeClr val="tx1"/>
                          </a:solidFill>
                          <a:effectLst/>
                          <a:latin typeface="+mn-lt"/>
                        </a:rPr>
                        <a:t>(17% of all spend)</a:t>
                      </a:r>
                    </a:p>
                  </a:txBody>
                  <a:tcPr marL="9525" marR="9525" marT="9525"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100" b="0" i="1" u="none" strike="noStrike" dirty="0" smtClean="0">
                          <a:solidFill>
                            <a:schemeClr val="tx1"/>
                          </a:solidFill>
                          <a:effectLst/>
                          <a:latin typeface="+mn-lt"/>
                        </a:rPr>
                        <a:t>(12% of all spend)</a:t>
                      </a:r>
                    </a:p>
                  </a:txBody>
                  <a:tcPr marL="9525" marR="9525" marT="9525"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100" b="0" i="1" u="none" strike="noStrike" dirty="0" smtClean="0">
                          <a:solidFill>
                            <a:schemeClr val="tx1"/>
                          </a:solidFill>
                          <a:effectLst/>
                          <a:latin typeface="+mn-lt"/>
                        </a:rPr>
                        <a:t>(4% of all spend)</a:t>
                      </a:r>
                    </a:p>
                  </a:txBody>
                  <a:tcPr marL="9525" marR="9525" marT="9525"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100" b="0" i="1" u="none" strike="noStrike" dirty="0" smtClean="0">
                          <a:solidFill>
                            <a:schemeClr val="tx1"/>
                          </a:solidFill>
                          <a:effectLst/>
                          <a:latin typeface="+mn-lt"/>
                        </a:rPr>
                        <a:t>(60% of all spend)</a:t>
                      </a:r>
                    </a:p>
                  </a:txBody>
                  <a:tcPr marL="7620" marR="7620" marT="762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100" b="0" i="1" u="none" strike="noStrike" dirty="0" smtClean="0">
                          <a:solidFill>
                            <a:schemeClr val="tx1"/>
                          </a:solidFill>
                          <a:effectLst/>
                          <a:latin typeface="+mn-lt"/>
                        </a:rPr>
                        <a:t>(24% of all spend)</a:t>
                      </a:r>
                    </a:p>
                  </a:txBody>
                  <a:tcPr marL="9525" marR="9525" marT="9525" marB="0" anchor="b"/>
                </a:tc>
              </a:tr>
              <a:tr h="160252">
                <a:tc>
                  <a:txBody>
                    <a:bodyPr/>
                    <a:lstStyle/>
                    <a:p>
                      <a:pPr algn="l" fontAlgn="b"/>
                      <a:r>
                        <a:rPr lang="en-GB" sz="1100" b="1" i="0" u="none" strike="noStrike" dirty="0" smtClean="0">
                          <a:solidFill>
                            <a:schemeClr val="tx1"/>
                          </a:solidFill>
                          <a:effectLst/>
                          <a:latin typeface="Calibri"/>
                        </a:rPr>
                        <a:t>ANY EU15</a:t>
                      </a:r>
                      <a:endParaRPr lang="en-GB" sz="1100" b="1" i="0" u="none" strike="noStrike" dirty="0">
                        <a:solidFill>
                          <a:schemeClr val="tx1"/>
                        </a:solidFill>
                        <a:effectLst/>
                        <a:latin typeface="Calibri"/>
                      </a:endParaRPr>
                    </a:p>
                  </a:txBody>
                  <a:tcPr marL="9525" marR="9525" marT="9525" marB="0" anchor="b"/>
                </a:tc>
                <a:tc>
                  <a:txBody>
                    <a:bodyPr/>
                    <a:lstStyle/>
                    <a:p>
                      <a:pPr algn="ctr" fontAlgn="b"/>
                      <a:r>
                        <a:rPr lang="en-GB" sz="1100" b="0" i="0" u="none" strike="noStrike" dirty="0" smtClean="0">
                          <a:solidFill>
                            <a:schemeClr val="tx1"/>
                          </a:solidFill>
                          <a:effectLst/>
                          <a:latin typeface="Calibri"/>
                        </a:rPr>
                        <a:t>30%</a:t>
                      </a:r>
                      <a:endParaRPr lang="en-GB" sz="1100" b="0" i="0" u="none" strike="noStrike" dirty="0">
                        <a:solidFill>
                          <a:schemeClr val="tx1"/>
                        </a:solidFill>
                        <a:effectLst/>
                        <a:latin typeface="Calibri"/>
                      </a:endParaRPr>
                    </a:p>
                  </a:txBody>
                  <a:tcPr marL="9525" marR="9525" marT="9525" marB="0" anchor="b"/>
                </a:tc>
                <a:tc>
                  <a:txBody>
                    <a:bodyPr/>
                    <a:lstStyle/>
                    <a:p>
                      <a:pPr algn="ctr" fontAlgn="b"/>
                      <a:r>
                        <a:rPr lang="en-GB" sz="1100" b="0" i="0" u="none" strike="noStrike" dirty="0" smtClean="0">
                          <a:solidFill>
                            <a:schemeClr val="tx1"/>
                          </a:solidFill>
                          <a:effectLst/>
                          <a:latin typeface="+mn-lt"/>
                        </a:rPr>
                        <a:t>19%</a:t>
                      </a:r>
                      <a:endParaRPr lang="en-GB" sz="1100" b="0" i="0" u="none" strike="noStrike" dirty="0">
                        <a:solidFill>
                          <a:schemeClr val="tx1"/>
                        </a:solidFill>
                        <a:effectLst/>
                        <a:latin typeface="+mn-lt"/>
                      </a:endParaRPr>
                    </a:p>
                  </a:txBody>
                  <a:tcPr marL="9525" marR="9525" marT="9525" marB="0" anchor="b"/>
                </a:tc>
                <a:tc>
                  <a:txBody>
                    <a:bodyPr/>
                    <a:lstStyle/>
                    <a:p>
                      <a:pPr algn="ctr" fontAlgn="b"/>
                      <a:r>
                        <a:rPr lang="en-GB" sz="1100" b="0" i="0" u="none" strike="noStrike" dirty="0" smtClean="0">
                          <a:solidFill>
                            <a:schemeClr val="tx1"/>
                          </a:solidFill>
                          <a:effectLst/>
                          <a:latin typeface="+mn-lt"/>
                        </a:rPr>
                        <a:t>59%</a:t>
                      </a:r>
                      <a:endParaRPr lang="en-GB" sz="1100" b="0" i="0" u="none" strike="noStrike" dirty="0">
                        <a:solidFill>
                          <a:schemeClr val="tx1"/>
                        </a:solidFill>
                        <a:effectLst/>
                        <a:latin typeface="+mn-lt"/>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39%</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chemeClr val="tx1"/>
                          </a:solidFill>
                          <a:effectLst/>
                          <a:latin typeface="+mn-lt"/>
                        </a:rPr>
                        <a:t>52%</a:t>
                      </a:r>
                      <a:endParaRPr lang="en-GB" sz="1100" b="0" i="0" u="none" strike="noStrike" dirty="0">
                        <a:solidFill>
                          <a:schemeClr val="tx1"/>
                        </a:solidFill>
                        <a:effectLst/>
                        <a:latin typeface="+mn-lt"/>
                      </a:endParaRPr>
                    </a:p>
                  </a:txBody>
                  <a:tcPr marL="9525" marR="9525" marT="9525" marB="0" anchor="b"/>
                </a:tc>
              </a:tr>
              <a:tr h="160252">
                <a:tc>
                  <a:txBody>
                    <a:bodyPr/>
                    <a:lstStyle/>
                    <a:p>
                      <a:pPr algn="l" fontAlgn="b"/>
                      <a:r>
                        <a:rPr lang="en-GB" sz="1100" b="1" i="0" u="none" strike="noStrike" dirty="0" smtClean="0">
                          <a:solidFill>
                            <a:schemeClr val="tx1"/>
                          </a:solidFill>
                          <a:effectLst/>
                          <a:latin typeface="Calibri"/>
                        </a:rPr>
                        <a:t>USA</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mn-lt"/>
                        </a:rPr>
                        <a:t>19%</a:t>
                      </a:r>
                      <a:endParaRPr lang="en-GB" sz="1100" b="0" i="0" u="none" strike="noStrike" dirty="0">
                        <a:solidFill>
                          <a:srgbClr val="000000"/>
                        </a:solidFill>
                        <a:effectLst/>
                        <a:latin typeface="+mn-lt"/>
                      </a:endParaRPr>
                    </a:p>
                  </a:txBody>
                  <a:tcPr marL="7620" marR="7620" marT="7620" marB="0" anchor="b"/>
                </a:tc>
                <a:tc>
                  <a:txBody>
                    <a:bodyPr/>
                    <a:lstStyle/>
                    <a:p>
                      <a:pPr algn="ctr" fontAlgn="b"/>
                      <a:r>
                        <a:rPr lang="en-GB" sz="1100" b="1" i="0" u="none" strike="noStrike" dirty="0" smtClean="0">
                          <a:solidFill>
                            <a:srgbClr val="000000"/>
                          </a:solidFill>
                          <a:effectLst/>
                          <a:latin typeface="Calibri"/>
                        </a:rPr>
                        <a:t>22%</a:t>
                      </a:r>
                      <a:endParaRPr lang="en-GB" sz="1100" b="1" i="0" u="none" strike="noStrike" dirty="0">
                        <a:solidFill>
                          <a:srgbClr val="000000"/>
                        </a:solidFill>
                        <a:effectLst/>
                        <a:latin typeface="Calibri"/>
                      </a:endParaRPr>
                    </a:p>
                  </a:txBody>
                  <a:tcPr marL="7620" marR="7620" marT="7620" marB="0" anchor="b"/>
                </a:tc>
                <a:tc>
                  <a:txBody>
                    <a:bodyPr/>
                    <a:lstStyle/>
                    <a:p>
                      <a:pPr algn="ctr" fontAlgn="b"/>
                      <a:r>
                        <a:rPr lang="en-GB" sz="1100" b="1" i="0" u="none" strike="noStrike" dirty="0" smtClean="0">
                          <a:solidFill>
                            <a:srgbClr val="000000"/>
                          </a:solidFill>
                          <a:effectLst/>
                          <a:latin typeface="Calibri"/>
                        </a:rPr>
                        <a:t>11%</a:t>
                      </a:r>
                      <a:endParaRPr lang="en-GB" sz="1100" b="1"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11%</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8</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r>
              <a:tr h="160252">
                <a:tc>
                  <a:txBody>
                    <a:bodyPr/>
                    <a:lstStyle/>
                    <a:p>
                      <a:pPr algn="l" fontAlgn="b"/>
                      <a:r>
                        <a:rPr lang="en-GB" sz="1100" b="1" i="0" u="none" strike="noStrike" dirty="0" smtClean="0">
                          <a:solidFill>
                            <a:schemeClr val="tx1"/>
                          </a:solidFill>
                          <a:effectLst/>
                          <a:latin typeface="Calibri"/>
                        </a:rPr>
                        <a:t>Australia</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16%</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1" i="0" u="none" strike="noStrike" dirty="0" smtClean="0">
                          <a:solidFill>
                            <a:srgbClr val="000000"/>
                          </a:solidFill>
                          <a:effectLst/>
                          <a:latin typeface="Calibri"/>
                        </a:rPr>
                        <a:t>18%</a:t>
                      </a:r>
                      <a:endParaRPr lang="en-GB" sz="1100" b="1"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9</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4%</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4</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r>
              <a:tr h="160252">
                <a:tc>
                  <a:txBody>
                    <a:bodyPr/>
                    <a:lstStyle/>
                    <a:p>
                      <a:pPr algn="l" fontAlgn="b"/>
                      <a:r>
                        <a:rPr lang="en-GB" sz="1100" b="1" i="0" u="none" strike="noStrike" dirty="0" smtClean="0">
                          <a:solidFill>
                            <a:schemeClr val="tx1"/>
                          </a:solidFill>
                          <a:effectLst/>
                          <a:latin typeface="Calibri"/>
                        </a:rPr>
                        <a:t>Germany</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11%</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7%</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1" i="0" u="none" strike="noStrike" dirty="0">
                          <a:solidFill>
                            <a:srgbClr val="000000"/>
                          </a:solidFill>
                          <a:effectLst/>
                          <a:latin typeface="Calibri"/>
                        </a:rPr>
                        <a:t>23%</a:t>
                      </a:r>
                    </a:p>
                  </a:txBody>
                  <a:tcPr marL="7620" marR="7620" marT="7620" marB="0" anchor="b"/>
                </a:tc>
                <a:tc>
                  <a:txBody>
                    <a:bodyPr/>
                    <a:lstStyle/>
                    <a:p>
                      <a:pPr algn="ctr" fontAlgn="b"/>
                      <a:r>
                        <a:rPr lang="en-GB" sz="1100" b="0" i="0" u="none" strike="noStrike" dirty="0">
                          <a:solidFill>
                            <a:srgbClr val="000000"/>
                          </a:solidFill>
                          <a:effectLst/>
                          <a:latin typeface="Calibri"/>
                        </a:rPr>
                        <a:t>6</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11%</a:t>
                      </a:r>
                      <a:endParaRPr lang="en-GB" sz="1100" b="0" i="0" u="none" strike="noStrike" dirty="0">
                        <a:solidFill>
                          <a:srgbClr val="000000"/>
                        </a:solidFill>
                        <a:effectLst/>
                        <a:latin typeface="Calibri"/>
                      </a:endParaRPr>
                    </a:p>
                  </a:txBody>
                  <a:tcPr marL="7620" marR="7620" marT="7620" marB="0" anchor="b"/>
                </a:tc>
              </a:tr>
              <a:tr h="160252">
                <a:tc>
                  <a:txBody>
                    <a:bodyPr/>
                    <a:lstStyle/>
                    <a:p>
                      <a:pPr algn="l" fontAlgn="b"/>
                      <a:r>
                        <a:rPr lang="en-GB" sz="1100" b="1" i="0" u="none" strike="noStrike" dirty="0" smtClean="0">
                          <a:solidFill>
                            <a:schemeClr val="tx1"/>
                          </a:solidFill>
                          <a:effectLst/>
                          <a:latin typeface="Calibri"/>
                        </a:rPr>
                        <a:t>Netherlands</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4%</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2</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1" i="0" u="none" strike="noStrike" dirty="0" smtClean="0">
                          <a:solidFill>
                            <a:srgbClr val="000000"/>
                          </a:solidFill>
                          <a:effectLst/>
                          <a:latin typeface="Calibri"/>
                        </a:rPr>
                        <a:t>12%</a:t>
                      </a:r>
                      <a:endParaRPr lang="en-GB" sz="1100" b="1"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3</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5</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r>
              <a:tr h="160252">
                <a:tc>
                  <a:txBody>
                    <a:bodyPr/>
                    <a:lstStyle/>
                    <a:p>
                      <a:pPr algn="l" fontAlgn="b"/>
                      <a:r>
                        <a:rPr lang="en-GB" sz="1100" b="1" i="0" u="none" strike="noStrike" dirty="0" smtClean="0">
                          <a:solidFill>
                            <a:schemeClr val="tx1"/>
                          </a:solidFill>
                          <a:effectLst/>
                          <a:latin typeface="Calibri"/>
                        </a:rPr>
                        <a:t>Nordics</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4%</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4</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6</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10%</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7%</a:t>
                      </a:r>
                    </a:p>
                  </a:txBody>
                  <a:tcPr marL="7620" marR="7620" marT="7620" marB="0" anchor="b"/>
                </a:tc>
              </a:tr>
              <a:tr h="160252">
                <a:tc>
                  <a:txBody>
                    <a:bodyPr/>
                    <a:lstStyle/>
                    <a:p>
                      <a:pPr algn="l" fontAlgn="b"/>
                      <a:r>
                        <a:rPr lang="en-GB" sz="1100" b="1" i="0" u="none" strike="noStrike" dirty="0" smtClean="0">
                          <a:solidFill>
                            <a:schemeClr val="tx1"/>
                          </a:solidFill>
                          <a:effectLst/>
                          <a:latin typeface="Calibri"/>
                        </a:rPr>
                        <a:t>France</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3%</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2</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5%</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8%</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9%</a:t>
                      </a:r>
                      <a:endParaRPr lang="en-GB" sz="1100" b="0" i="0" u="none" strike="noStrike" dirty="0">
                        <a:solidFill>
                          <a:srgbClr val="000000"/>
                        </a:solidFill>
                        <a:effectLst/>
                        <a:latin typeface="Calibri"/>
                      </a:endParaRPr>
                    </a:p>
                  </a:txBody>
                  <a:tcPr marL="7620" marR="7620" marT="7620" marB="0" anchor="b"/>
                </a:tc>
              </a:tr>
              <a:tr h="160252">
                <a:tc>
                  <a:txBody>
                    <a:bodyPr/>
                    <a:lstStyle/>
                    <a:p>
                      <a:pPr algn="l" fontAlgn="b"/>
                      <a:r>
                        <a:rPr lang="en-GB" sz="1100" b="1" i="0" u="none" strike="noStrike" dirty="0" smtClean="0">
                          <a:solidFill>
                            <a:schemeClr val="tx1"/>
                          </a:solidFill>
                          <a:effectLst/>
                          <a:latin typeface="Calibri"/>
                        </a:rPr>
                        <a:t>China</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3%</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4</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1% </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mn-lt"/>
                        </a:rPr>
                        <a:t>1% </a:t>
                      </a:r>
                      <a:endParaRPr lang="en-GB" sz="1100" b="0" i="0" u="none" strike="noStrike" dirty="0">
                        <a:solidFill>
                          <a:srgbClr val="000000"/>
                        </a:solidFill>
                        <a:effectLst/>
                        <a:latin typeface="+mn-lt"/>
                      </a:endParaRPr>
                    </a:p>
                  </a:txBody>
                  <a:tcPr marL="7620" marR="7620" marT="7620" marB="0" anchor="b"/>
                </a:tc>
                <a:tc>
                  <a:txBody>
                    <a:bodyPr/>
                    <a:lstStyle/>
                    <a:p>
                      <a:pPr algn="ctr" fontAlgn="b"/>
                      <a:r>
                        <a:rPr lang="en-GB" sz="1100" b="0" i="0" u="none" strike="noStrike" dirty="0">
                          <a:solidFill>
                            <a:srgbClr val="000000"/>
                          </a:solidFill>
                          <a:effectLst/>
                          <a:latin typeface="Calibri"/>
                        </a:rPr>
                        <a:t>3</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r>
              <a:tr h="160252">
                <a:tc>
                  <a:txBody>
                    <a:bodyPr/>
                    <a:lstStyle/>
                    <a:p>
                      <a:pPr algn="l" fontAlgn="b"/>
                      <a:r>
                        <a:rPr lang="en-GB" sz="1100" b="1" i="0" u="none" strike="noStrike" dirty="0" smtClean="0">
                          <a:solidFill>
                            <a:schemeClr val="tx1"/>
                          </a:solidFill>
                          <a:effectLst/>
                          <a:latin typeface="Calibri"/>
                        </a:rPr>
                        <a:t>Spain</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2%</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1</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2</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4</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6</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r>
              <a:tr h="160252">
                <a:tc>
                  <a:txBody>
                    <a:bodyPr/>
                    <a:lstStyle/>
                    <a:p>
                      <a:pPr algn="l" fontAlgn="b"/>
                      <a:r>
                        <a:rPr lang="en-GB" sz="1100" b="1" i="0" u="none" strike="noStrike" dirty="0" smtClean="0">
                          <a:solidFill>
                            <a:schemeClr val="tx1"/>
                          </a:solidFill>
                          <a:effectLst/>
                          <a:latin typeface="Calibri"/>
                        </a:rPr>
                        <a:t>Italy</a:t>
                      </a:r>
                      <a:endParaRPr lang="en-GB" sz="1100" b="1" i="0" u="none" strike="noStrike" dirty="0">
                        <a:solidFill>
                          <a:schemeClr val="tx1"/>
                        </a:solidFill>
                        <a:effectLst/>
                        <a:latin typeface="Calibri"/>
                      </a:endParaRPr>
                    </a:p>
                  </a:txBody>
                  <a:tcPr marL="7620" marR="7620" marT="7620" marB="0" anchor="b"/>
                </a:tc>
                <a:tc>
                  <a:txBody>
                    <a:bodyPr/>
                    <a:lstStyle/>
                    <a:p>
                      <a:pPr algn="ctr" fontAlgn="b"/>
                      <a:r>
                        <a:rPr lang="en-GB" sz="1100" b="0" i="0" u="none" strike="noStrike" dirty="0" smtClean="0">
                          <a:solidFill>
                            <a:srgbClr val="000000"/>
                          </a:solidFill>
                          <a:effectLst/>
                          <a:latin typeface="Calibri"/>
                        </a:rPr>
                        <a:t>2%</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2</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2</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5</a:t>
                      </a:r>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7620" marR="7620" marT="7620" marB="0" anchor="b"/>
                </a:tc>
                <a:tc>
                  <a:txBody>
                    <a:bodyPr/>
                    <a:lstStyle/>
                    <a:p>
                      <a:pPr algn="ctr" fontAlgn="b"/>
                      <a:r>
                        <a:rPr lang="en-GB" sz="1100" b="0" i="0" u="none" strike="noStrike" dirty="0">
                          <a:solidFill>
                            <a:srgbClr val="000000"/>
                          </a:solidFill>
                          <a:effectLst/>
                          <a:latin typeface="Calibri"/>
                        </a:rPr>
                        <a:t>7%</a:t>
                      </a:r>
                    </a:p>
                  </a:txBody>
                  <a:tcPr marL="7620" marR="7620" marT="7620" marB="0" anchor="b"/>
                </a:tc>
              </a:tr>
              <a:tr h="133018">
                <a:tc gridSpan="6">
                  <a:txBody>
                    <a:bodyPr/>
                    <a:lstStyle/>
                    <a:p>
                      <a:pPr algn="l" fontAlgn="b"/>
                      <a:r>
                        <a:rPr lang="en-GB" sz="900" b="1" i="0" u="none" strike="noStrike" dirty="0" smtClean="0">
                          <a:solidFill>
                            <a:schemeClr val="tx1"/>
                          </a:solidFill>
                          <a:effectLst/>
                          <a:latin typeface="Calibri"/>
                        </a:rPr>
                        <a:t>EU15:  </a:t>
                      </a:r>
                      <a:r>
                        <a:rPr lang="en-GB" sz="900" b="0" i="0" kern="1200" dirty="0" smtClean="0">
                          <a:solidFill>
                            <a:schemeClr val="dk1"/>
                          </a:solidFill>
                          <a:effectLst/>
                          <a:latin typeface="+mn-lt"/>
                          <a:ea typeface="+mn-ea"/>
                          <a:cs typeface="+mn-cs"/>
                        </a:rPr>
                        <a:t>Austria, Belgium, Denmark, Finland, France, Germany, Greece, Ireland, Italy, Luxembourg, Netherlands, Portugal, Spain, Sweden</a:t>
                      </a:r>
                      <a:endParaRPr lang="en-GB" sz="900" b="1" i="0" u="none" strike="noStrike" dirty="0">
                        <a:solidFill>
                          <a:schemeClr val="tx1"/>
                        </a:solidFill>
                        <a:effectLst/>
                        <a:latin typeface="+mn-lt"/>
                      </a:endParaRPr>
                    </a:p>
                  </a:txBody>
                  <a:tcPr marL="9525" marR="9525" marT="9525" marB="0" anchor="b">
                    <a:noFill/>
                  </a:tcPr>
                </a:tc>
                <a:tc hMerge="1">
                  <a:txBody>
                    <a:bodyPr/>
                    <a:lstStyle/>
                    <a:p>
                      <a:pPr algn="ctr" fontAlgn="b"/>
                      <a:endParaRPr lang="en-GB" sz="1100" b="0" i="0" u="none" strike="noStrike" dirty="0">
                        <a:solidFill>
                          <a:schemeClr val="tx1"/>
                        </a:solidFill>
                        <a:effectLst/>
                        <a:latin typeface="+mn-lt"/>
                      </a:endParaRPr>
                    </a:p>
                  </a:txBody>
                  <a:tcPr marL="9525" marR="9525" marT="9525" marB="0" anchor="b"/>
                </a:tc>
                <a:tc hMerge="1">
                  <a:txBody>
                    <a:bodyPr/>
                    <a:lstStyle/>
                    <a:p>
                      <a:pPr algn="ctr" fontAlgn="b"/>
                      <a:endParaRPr lang="en-GB" sz="1100" b="0" i="0" u="none" strike="noStrike" dirty="0">
                        <a:solidFill>
                          <a:schemeClr val="tx1"/>
                        </a:solidFill>
                        <a:effectLst/>
                        <a:latin typeface="+mn-lt"/>
                      </a:endParaRPr>
                    </a:p>
                  </a:txBody>
                  <a:tcPr marL="9525" marR="9525" marT="9525" marB="0" anchor="b"/>
                </a:tc>
                <a:tc hMerge="1">
                  <a:txBody>
                    <a:bodyPr/>
                    <a:lstStyle/>
                    <a:p>
                      <a:pPr algn="ctr" fontAlgn="b"/>
                      <a:endParaRPr lang="en-GB" sz="1100" b="0" i="0" u="none" strike="noStrike" dirty="0">
                        <a:solidFill>
                          <a:schemeClr val="tx1"/>
                        </a:solidFill>
                        <a:effectLst/>
                        <a:latin typeface="+mn-lt"/>
                      </a:endParaRPr>
                    </a:p>
                  </a:txBody>
                  <a:tcPr marL="9525" marR="9525" marT="9525" marB="0" anchor="b"/>
                </a:tc>
                <a:tc hMerge="1">
                  <a:txBody>
                    <a:bodyPr/>
                    <a:lstStyle/>
                    <a:p>
                      <a:pPr algn="ctr" fontAlgn="b"/>
                      <a:endParaRPr lang="en-GB" sz="1100" b="0" i="0" u="none" strike="noStrike" dirty="0">
                        <a:solidFill>
                          <a:schemeClr val="tx1"/>
                        </a:solidFill>
                        <a:effectLst/>
                        <a:latin typeface="+mn-lt"/>
                      </a:endParaRPr>
                    </a:p>
                  </a:txBody>
                  <a:tcPr marL="9525" marR="9525" marT="9525" marB="0" anchor="b"/>
                </a:tc>
                <a:tc hMerge="1">
                  <a:txBody>
                    <a:bodyPr/>
                    <a:lstStyle/>
                    <a:p>
                      <a:pPr algn="ctr" fontAlgn="b"/>
                      <a:endParaRPr lang="en-GB" sz="1100" b="0" i="0" u="none" strike="noStrike" dirty="0">
                        <a:solidFill>
                          <a:schemeClr val="tx1"/>
                        </a:solidFill>
                        <a:effectLst/>
                        <a:latin typeface="+mn-lt"/>
                      </a:endParaRPr>
                    </a:p>
                  </a:txBody>
                  <a:tcPr marL="9525" marR="9525" marT="9525" marB="0" anchor="b"/>
                </a:tc>
              </a:tr>
            </a:tbl>
          </a:graphicData>
        </a:graphic>
      </p:graphicFrame>
      <p:sp>
        <p:nvSpPr>
          <p:cNvPr id="5" name="Picture Placeholder 4"/>
          <p:cNvSpPr>
            <a:spLocks noGrp="1"/>
          </p:cNvSpPr>
          <p:nvPr>
            <p:ph type="pic" sz="quarter" idx="14"/>
          </p:nvPr>
        </p:nvSpPr>
        <p:spPr/>
      </p:sp>
      <p:sp>
        <p:nvSpPr>
          <p:cNvPr id="7" name="Text Placeholder 6"/>
          <p:cNvSpPr>
            <a:spLocks noGrp="1"/>
          </p:cNvSpPr>
          <p:nvPr>
            <p:ph type="body" sz="quarter" idx="13"/>
          </p:nvPr>
        </p:nvSpPr>
        <p:spPr>
          <a:xfrm>
            <a:off x="685796" y="6396162"/>
            <a:ext cx="2440301" cy="274638"/>
          </a:xfrm>
        </p:spPr>
        <p:txBody>
          <a:bodyPr/>
          <a:lstStyle/>
          <a:p>
            <a:r>
              <a:rPr lang="en-GB" sz="1000" dirty="0" smtClean="0"/>
              <a:t>Source markets</a:t>
            </a:r>
            <a:endParaRPr lang="en-GB" sz="1000" dirty="0"/>
          </a:p>
        </p:txBody>
      </p:sp>
      <p:sp>
        <p:nvSpPr>
          <p:cNvPr id="9" name="Text Placeholder 5"/>
          <p:cNvSpPr txBox="1">
            <a:spLocks/>
          </p:cNvSpPr>
          <p:nvPr/>
        </p:nvSpPr>
        <p:spPr>
          <a:xfrm>
            <a:off x="378820" y="1539482"/>
            <a:ext cx="2070986"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2013,2014,2015</a:t>
            </a:r>
            <a:endParaRPr lang="en-GB" sz="800" dirty="0">
              <a:solidFill>
                <a:srgbClr val="120742"/>
              </a:solidFill>
            </a:endParaRPr>
          </a:p>
        </p:txBody>
      </p:sp>
      <p:sp>
        <p:nvSpPr>
          <p:cNvPr id="11" name="Title 1"/>
          <p:cNvSpPr txBox="1">
            <a:spLocks/>
          </p:cNvSpPr>
          <p:nvPr/>
        </p:nvSpPr>
        <p:spPr>
          <a:xfrm>
            <a:off x="378820" y="818122"/>
            <a:ext cx="8765180" cy="558801"/>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2100" dirty="0" smtClean="0">
                <a:solidFill>
                  <a:srgbClr val="C00000"/>
                </a:solidFill>
              </a:rPr>
              <a:t>Source markets for multi-destination holiday trips in England - by world region (SPEND)</a:t>
            </a:r>
            <a:endParaRPr sz="2100" dirty="0">
              <a:solidFill>
                <a:srgbClr val="C00000"/>
              </a:solidFill>
            </a:endParaRPr>
          </a:p>
        </p:txBody>
      </p:sp>
      <p:cxnSp>
        <p:nvCxnSpPr>
          <p:cNvPr id="8" name="Straight Connector 7"/>
          <p:cNvCxnSpPr/>
          <p:nvPr/>
        </p:nvCxnSpPr>
        <p:spPr>
          <a:xfrm>
            <a:off x="5137349" y="1744000"/>
            <a:ext cx="0" cy="2261943"/>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
        <p:nvSpPr>
          <p:cNvPr id="10" name="Text Placeholder 5"/>
          <p:cNvSpPr txBox="1">
            <a:spLocks/>
          </p:cNvSpPr>
          <p:nvPr/>
        </p:nvSpPr>
        <p:spPr>
          <a:xfrm>
            <a:off x="378821" y="4234610"/>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Whilst Australia is on a par with the USA in terms of representation of nights within the London Plus market (19% each), London Plus visitors from the USA spend more per head, meaning that their representation in terms of spend is 22% compared with 18% for visitors from Australia.  Between them, these two markets account for 40% of all spend within the London Plus market.  It is also noteworthy that the China market accounts for only 2% of London Plus nights but 4% of spend.</a:t>
            </a:r>
          </a:p>
          <a:p>
            <a:pPr marL="0" indent="0" algn="just">
              <a:buFont typeface="Arial"/>
              <a:buNone/>
            </a:pPr>
            <a:r>
              <a:rPr lang="en-GB" sz="1300" dirty="0" smtClean="0">
                <a:solidFill>
                  <a:srgbClr val="120742"/>
                </a:solidFill>
              </a:rPr>
              <a:t>Whilst, Germany (23%) and the Netherlands (12%) are the two European markets which dominate the non-London multi-destination holiday market in terms of spend, the USA is also well represented here (11% of spend) – again, reflecting their high level of spend per head.  In terms of spend, France (5% of spend) is much less well represented than in terms of nights (7%) or trips (10%).  </a:t>
            </a:r>
          </a:p>
        </p:txBody>
      </p:sp>
    </p:spTree>
    <p:extLst>
      <p:ext uri="{BB962C8B-B14F-4D97-AF65-F5344CB8AC3E}">
        <p14:creationId xmlns:p14="http://schemas.microsoft.com/office/powerpoint/2010/main" val="35307945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799" y="2167466"/>
            <a:ext cx="8450943" cy="558801"/>
          </a:xfrm>
        </p:spPr>
        <p:txBody>
          <a:bodyPr/>
          <a:lstStyle/>
          <a:p>
            <a:r>
              <a:rPr lang="en-GB" sz="2800" dirty="0" smtClean="0"/>
              <a:t>How else do England multi-destination holiday visitors vary?</a:t>
            </a:r>
            <a:endParaRPr lang="en-GB" sz="2800" dirty="0"/>
          </a:p>
        </p:txBody>
      </p:sp>
      <p:sp>
        <p:nvSpPr>
          <p:cNvPr id="8" name="Text Placeholder 7"/>
          <p:cNvSpPr>
            <a:spLocks noGrp="1"/>
          </p:cNvSpPr>
          <p:nvPr>
            <p:ph type="body" sz="quarter" idx="13"/>
          </p:nvPr>
        </p:nvSpPr>
        <p:spPr/>
        <p:txBody>
          <a:bodyPr/>
          <a:lstStyle/>
          <a:p>
            <a:endParaRPr lang="en-GB" dirty="0"/>
          </a:p>
        </p:txBody>
      </p:sp>
      <p:sp>
        <p:nvSpPr>
          <p:cNvPr id="11" name="Footer Placeholder 10"/>
          <p:cNvSpPr>
            <a:spLocks noGrp="1"/>
          </p:cNvSpPr>
          <p:nvPr>
            <p:ph type="ftr" sz="quarter" idx="3"/>
          </p:nvPr>
        </p:nvSpPr>
        <p:spPr/>
        <p:txBody>
          <a:bodyPr/>
          <a:lstStyle/>
          <a:p>
            <a:endParaRPr lang="en-US" dirty="0">
              <a:solidFill>
                <a:srgbClr val="120742"/>
              </a:solidFill>
            </a:endParaRPr>
          </a:p>
        </p:txBody>
      </p:sp>
      <p:sp>
        <p:nvSpPr>
          <p:cNvPr id="9" name="Picture Placeholder 8"/>
          <p:cNvSpPr>
            <a:spLocks noGrp="1"/>
          </p:cNvSpPr>
          <p:nvPr>
            <p:ph type="pic" sz="quarter" idx="14"/>
          </p:nvPr>
        </p:nvSpPr>
        <p:spPr/>
      </p:sp>
      <p:sp>
        <p:nvSpPr>
          <p:cNvPr id="7" name="Text Placeholder 5"/>
          <p:cNvSpPr txBox="1">
            <a:spLocks/>
          </p:cNvSpPr>
          <p:nvPr/>
        </p:nvSpPr>
        <p:spPr>
          <a:xfrm>
            <a:off x="431800" y="3194017"/>
            <a:ext cx="8625479" cy="3302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Data taken from International Passenger Survey (IPS) – combined data from 2013, 2014 and 2015</a:t>
            </a:r>
          </a:p>
        </p:txBody>
      </p:sp>
    </p:spTree>
    <p:extLst>
      <p:ext uri="{BB962C8B-B14F-4D97-AF65-F5344CB8AC3E}">
        <p14:creationId xmlns:p14="http://schemas.microsoft.com/office/powerpoint/2010/main" val="2392875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616323" cy="558801"/>
          </a:xfrm>
        </p:spPr>
        <p:txBody>
          <a:bodyPr/>
          <a:lstStyle/>
          <a:p>
            <a:r>
              <a:rPr lang="en-GB" sz="2200" dirty="0" smtClean="0"/>
              <a:t>Seasonality of multi-destination holiday stays in England (VISITS)</a:t>
            </a:r>
            <a:endParaRPr lang="en-GB" sz="2200" dirty="0"/>
          </a:p>
        </p:txBody>
      </p:sp>
      <p:sp>
        <p:nvSpPr>
          <p:cNvPr id="5" name="Picture Placeholder 4"/>
          <p:cNvSpPr>
            <a:spLocks noGrp="1"/>
          </p:cNvSpPr>
          <p:nvPr>
            <p:ph type="pic" sz="quarter" idx="14"/>
          </p:nvPr>
        </p:nvSpPr>
        <p:spPr/>
      </p:sp>
      <p:sp>
        <p:nvSpPr>
          <p:cNvPr id="14" name="Text Placeholder 5"/>
          <p:cNvSpPr txBox="1">
            <a:spLocks/>
          </p:cNvSpPr>
          <p:nvPr/>
        </p:nvSpPr>
        <p:spPr>
          <a:xfrm>
            <a:off x="396239" y="1259839"/>
            <a:ext cx="145630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 2014, 2015</a:t>
            </a:r>
            <a:endParaRPr lang="en-GB" sz="800" dirty="0">
              <a:solidFill>
                <a:srgbClr val="120742"/>
              </a:solidFill>
            </a:endParaRPr>
          </a:p>
        </p:txBody>
      </p:sp>
      <p:sp>
        <p:nvSpPr>
          <p:cNvPr id="10" name="Text Placeholder 6"/>
          <p:cNvSpPr>
            <a:spLocks noGrp="1"/>
          </p:cNvSpPr>
          <p:nvPr>
            <p:ph type="body" sz="quarter" idx="13"/>
          </p:nvPr>
        </p:nvSpPr>
        <p:spPr>
          <a:xfrm>
            <a:off x="685796" y="6396162"/>
            <a:ext cx="2440301" cy="274638"/>
          </a:xfrm>
        </p:spPr>
        <p:txBody>
          <a:bodyPr/>
          <a:lstStyle/>
          <a:p>
            <a:r>
              <a:rPr lang="en-GB" sz="1000" dirty="0" smtClean="0"/>
              <a:t>Holiday behaviour and demographics</a:t>
            </a:r>
            <a:endParaRPr lang="en-GB" sz="1000" dirty="0"/>
          </a:p>
        </p:txBody>
      </p:sp>
      <p:graphicFrame>
        <p:nvGraphicFramePr>
          <p:cNvPr id="16" name="Picture Placeholder 7"/>
          <p:cNvGraphicFramePr>
            <a:graphicFrameLocks/>
          </p:cNvGraphicFramePr>
          <p:nvPr>
            <p:extLst>
              <p:ext uri="{D42A27DB-BD31-4B8C-83A1-F6EECF244321}">
                <p14:modId xmlns:p14="http://schemas.microsoft.com/office/powerpoint/2010/main" val="1539821647"/>
              </p:ext>
            </p:extLst>
          </p:nvPr>
        </p:nvGraphicFramePr>
        <p:xfrm>
          <a:off x="478971" y="1432984"/>
          <a:ext cx="8238309" cy="247979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5"/>
          <p:cNvSpPr txBox="1">
            <a:spLocks/>
          </p:cNvSpPr>
          <p:nvPr/>
        </p:nvSpPr>
        <p:spPr>
          <a:xfrm>
            <a:off x="378821" y="4165599"/>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Multi-destination holiday trips to England are significantly more likely than single destination trips to occur over the summer period, with 50% of multi-destination trips to England taking place between July and September.  This is similar for both London Plus (48%) and non-London multi-destination (53%)  trips.</a:t>
            </a:r>
          </a:p>
          <a:p>
            <a:pPr marL="0" indent="0" algn="just">
              <a:buNone/>
            </a:pPr>
            <a:r>
              <a:rPr lang="en-GB" sz="1300" dirty="0" smtClean="0"/>
              <a:t>Multi-destination holiday trips are much less likely than single destination trips to take place between October and March.  Only 21% of multi-destination holiday trips to England (24% of London Plus and only 17% of non-London multi-destination trips) take place during this period.</a:t>
            </a:r>
          </a:p>
          <a:p>
            <a:pPr marL="0" indent="0" algn="just">
              <a:buNone/>
            </a:pPr>
            <a:r>
              <a:rPr lang="en-GB" sz="1300" dirty="0" smtClean="0"/>
              <a:t>Conversely, London only holiday trips are much more likely to take place during this period – 42% of trips taking place between October and March.</a:t>
            </a:r>
          </a:p>
        </p:txBody>
      </p:sp>
      <p:cxnSp>
        <p:nvCxnSpPr>
          <p:cNvPr id="8" name="Straight Connector 7"/>
          <p:cNvCxnSpPr/>
          <p:nvPr/>
        </p:nvCxnSpPr>
        <p:spPr>
          <a:xfrm>
            <a:off x="5494400" y="1524000"/>
            <a:ext cx="0" cy="188976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39649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616323" cy="558801"/>
          </a:xfrm>
        </p:spPr>
        <p:txBody>
          <a:bodyPr/>
          <a:lstStyle/>
          <a:p>
            <a:r>
              <a:rPr lang="en-GB" sz="2200" dirty="0" smtClean="0"/>
              <a:t>Seasonality of multi-destination holiday stays in England (NIGHTS)</a:t>
            </a:r>
            <a:endParaRPr lang="en-GB" sz="2200" dirty="0"/>
          </a:p>
        </p:txBody>
      </p:sp>
      <p:sp>
        <p:nvSpPr>
          <p:cNvPr id="5" name="Picture Placeholder 4"/>
          <p:cNvSpPr>
            <a:spLocks noGrp="1"/>
          </p:cNvSpPr>
          <p:nvPr>
            <p:ph type="pic" sz="quarter" idx="14"/>
          </p:nvPr>
        </p:nvSpPr>
        <p:spPr/>
      </p:sp>
      <p:sp>
        <p:nvSpPr>
          <p:cNvPr id="14" name="Text Placeholder 5"/>
          <p:cNvSpPr txBox="1">
            <a:spLocks/>
          </p:cNvSpPr>
          <p:nvPr/>
        </p:nvSpPr>
        <p:spPr>
          <a:xfrm>
            <a:off x="396239" y="1259839"/>
            <a:ext cx="145630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 2014, 2015</a:t>
            </a:r>
            <a:endParaRPr lang="en-GB" sz="800" dirty="0">
              <a:solidFill>
                <a:srgbClr val="120742"/>
              </a:solidFill>
            </a:endParaRPr>
          </a:p>
        </p:txBody>
      </p:sp>
      <p:sp>
        <p:nvSpPr>
          <p:cNvPr id="10" name="Text Placeholder 6"/>
          <p:cNvSpPr>
            <a:spLocks noGrp="1"/>
          </p:cNvSpPr>
          <p:nvPr>
            <p:ph type="body" sz="quarter" idx="13"/>
          </p:nvPr>
        </p:nvSpPr>
        <p:spPr>
          <a:xfrm>
            <a:off x="685796" y="6396162"/>
            <a:ext cx="2440301" cy="274638"/>
          </a:xfrm>
        </p:spPr>
        <p:txBody>
          <a:bodyPr/>
          <a:lstStyle/>
          <a:p>
            <a:r>
              <a:rPr lang="en-GB" sz="1000" dirty="0" smtClean="0"/>
              <a:t>Holiday behaviour and demographics</a:t>
            </a:r>
            <a:endParaRPr lang="en-GB" sz="1000" dirty="0"/>
          </a:p>
        </p:txBody>
      </p:sp>
      <p:graphicFrame>
        <p:nvGraphicFramePr>
          <p:cNvPr id="16" name="Picture Placeholder 7"/>
          <p:cNvGraphicFramePr>
            <a:graphicFrameLocks/>
          </p:cNvGraphicFramePr>
          <p:nvPr>
            <p:extLst>
              <p:ext uri="{D42A27DB-BD31-4B8C-83A1-F6EECF244321}">
                <p14:modId xmlns:p14="http://schemas.microsoft.com/office/powerpoint/2010/main" val="3222075244"/>
              </p:ext>
            </p:extLst>
          </p:nvPr>
        </p:nvGraphicFramePr>
        <p:xfrm>
          <a:off x="478971" y="1432984"/>
          <a:ext cx="8238309" cy="2479797"/>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5494400" y="1524000"/>
            <a:ext cx="0" cy="188976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
        <p:nvSpPr>
          <p:cNvPr id="9" name="Text Placeholder 5"/>
          <p:cNvSpPr txBox="1">
            <a:spLocks/>
          </p:cNvSpPr>
          <p:nvPr/>
        </p:nvSpPr>
        <p:spPr>
          <a:xfrm>
            <a:off x="378821" y="4165599"/>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In terms of nights, multi-destination holidays to England are even more likely to occur over the summer period, with 53% of multi-destination nights occurring between July and September.  This is higher among </a:t>
            </a:r>
            <a:r>
              <a:rPr lang="en-GB" sz="1300" dirty="0"/>
              <a:t>non-London multi-destination trips </a:t>
            </a:r>
            <a:r>
              <a:rPr lang="en-GB" sz="1300" dirty="0" smtClean="0"/>
              <a:t>(58% of nights in the summer period) than for London Plus trips (51%).</a:t>
            </a:r>
          </a:p>
          <a:p>
            <a:pPr marL="0" indent="0" algn="just">
              <a:buNone/>
            </a:pPr>
            <a:r>
              <a:rPr lang="en-GB" sz="1300" dirty="0" smtClean="0"/>
              <a:t>However, it should be noted that single destination holiday trips outside of London during the summer period, whilst only representing 35% of trips, accounts for 46% of nights – reflecting the longer average length of stay in non-London destinations during the summer. </a:t>
            </a:r>
          </a:p>
        </p:txBody>
      </p:sp>
    </p:spTree>
    <p:extLst>
      <p:ext uri="{BB962C8B-B14F-4D97-AF65-F5344CB8AC3E}">
        <p14:creationId xmlns:p14="http://schemas.microsoft.com/office/powerpoint/2010/main" val="10016205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616323" cy="558801"/>
          </a:xfrm>
        </p:spPr>
        <p:txBody>
          <a:bodyPr/>
          <a:lstStyle/>
          <a:p>
            <a:r>
              <a:rPr lang="en-GB" sz="2200" dirty="0" smtClean="0"/>
              <a:t>Seasonality of multi-destination holiday stays in England (SPEND)</a:t>
            </a:r>
            <a:endParaRPr lang="en-GB" sz="2200" dirty="0"/>
          </a:p>
        </p:txBody>
      </p:sp>
      <p:sp>
        <p:nvSpPr>
          <p:cNvPr id="5" name="Picture Placeholder 4"/>
          <p:cNvSpPr>
            <a:spLocks noGrp="1"/>
          </p:cNvSpPr>
          <p:nvPr>
            <p:ph type="pic" sz="quarter" idx="14"/>
          </p:nvPr>
        </p:nvSpPr>
        <p:spPr/>
      </p:sp>
      <p:sp>
        <p:nvSpPr>
          <p:cNvPr id="14" name="Text Placeholder 5"/>
          <p:cNvSpPr txBox="1">
            <a:spLocks/>
          </p:cNvSpPr>
          <p:nvPr/>
        </p:nvSpPr>
        <p:spPr>
          <a:xfrm>
            <a:off x="396239" y="1259839"/>
            <a:ext cx="145630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 2014, 2015</a:t>
            </a:r>
            <a:endParaRPr lang="en-GB" sz="800" dirty="0">
              <a:solidFill>
                <a:srgbClr val="120742"/>
              </a:solidFill>
            </a:endParaRPr>
          </a:p>
        </p:txBody>
      </p:sp>
      <p:sp>
        <p:nvSpPr>
          <p:cNvPr id="10" name="Text Placeholder 6"/>
          <p:cNvSpPr>
            <a:spLocks noGrp="1"/>
          </p:cNvSpPr>
          <p:nvPr>
            <p:ph type="body" sz="quarter" idx="13"/>
          </p:nvPr>
        </p:nvSpPr>
        <p:spPr>
          <a:xfrm>
            <a:off x="685796" y="6396162"/>
            <a:ext cx="2440301" cy="274638"/>
          </a:xfrm>
        </p:spPr>
        <p:txBody>
          <a:bodyPr/>
          <a:lstStyle/>
          <a:p>
            <a:r>
              <a:rPr lang="en-GB" sz="1000" dirty="0" smtClean="0"/>
              <a:t>Holiday behaviour and demographics</a:t>
            </a:r>
            <a:endParaRPr lang="en-GB" sz="1000" dirty="0"/>
          </a:p>
        </p:txBody>
      </p:sp>
      <p:graphicFrame>
        <p:nvGraphicFramePr>
          <p:cNvPr id="16" name="Picture Placeholder 7"/>
          <p:cNvGraphicFramePr>
            <a:graphicFrameLocks/>
          </p:cNvGraphicFramePr>
          <p:nvPr>
            <p:extLst>
              <p:ext uri="{D42A27DB-BD31-4B8C-83A1-F6EECF244321}">
                <p14:modId xmlns:p14="http://schemas.microsoft.com/office/powerpoint/2010/main" val="3576752844"/>
              </p:ext>
            </p:extLst>
          </p:nvPr>
        </p:nvGraphicFramePr>
        <p:xfrm>
          <a:off x="478971" y="1432984"/>
          <a:ext cx="8238309" cy="2479797"/>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5494400" y="1524000"/>
            <a:ext cx="0" cy="188976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
        <p:nvSpPr>
          <p:cNvPr id="9" name="Text Placeholder 5"/>
          <p:cNvSpPr txBox="1">
            <a:spLocks/>
          </p:cNvSpPr>
          <p:nvPr/>
        </p:nvSpPr>
        <p:spPr>
          <a:xfrm>
            <a:off x="378821" y="4165599"/>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Similarly, multi-destination holiday spend in England is much more likely to occur over the summer period, with 52% of multi-destination spend occurring between July and September – similar to the proportion of nights.  This is once again higher for non-London </a:t>
            </a:r>
            <a:r>
              <a:rPr lang="en-GB" sz="1300" dirty="0"/>
              <a:t>multi-destination trips </a:t>
            </a:r>
            <a:r>
              <a:rPr lang="en-GB" sz="1300" dirty="0" smtClean="0"/>
              <a:t>(56% of spend is in the summer period) than for London Plus trips (51%).</a:t>
            </a:r>
          </a:p>
          <a:p>
            <a:pPr marL="0" indent="0" algn="just">
              <a:buNone/>
            </a:pPr>
            <a:r>
              <a:rPr lang="en-GB" sz="1300" dirty="0"/>
              <a:t>T</a:t>
            </a:r>
            <a:r>
              <a:rPr lang="en-GB" sz="1300" dirty="0" smtClean="0"/>
              <a:t>he October to March period accounts for 43% of all spend for those who are only visiting London during their trip.  This compares with only 24% for those who are on a London Plus trip. </a:t>
            </a:r>
          </a:p>
        </p:txBody>
      </p:sp>
    </p:spTree>
    <p:extLst>
      <p:ext uri="{BB962C8B-B14F-4D97-AF65-F5344CB8AC3E}">
        <p14:creationId xmlns:p14="http://schemas.microsoft.com/office/powerpoint/2010/main" val="10016205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616323" cy="558801"/>
          </a:xfrm>
        </p:spPr>
        <p:txBody>
          <a:bodyPr/>
          <a:lstStyle/>
          <a:p>
            <a:r>
              <a:rPr lang="en-GB" sz="2200" dirty="0" smtClean="0"/>
              <a:t>Length of multi-destination holiday stays in England (VISITS)</a:t>
            </a:r>
            <a:endParaRPr lang="en-GB" sz="2200" dirty="0"/>
          </a:p>
        </p:txBody>
      </p:sp>
      <p:sp>
        <p:nvSpPr>
          <p:cNvPr id="5" name="Picture Placeholder 4"/>
          <p:cNvSpPr>
            <a:spLocks noGrp="1"/>
          </p:cNvSpPr>
          <p:nvPr>
            <p:ph type="pic" sz="quarter" idx="14"/>
          </p:nvPr>
        </p:nvSpPr>
        <p:spPr/>
      </p:sp>
      <p:sp>
        <p:nvSpPr>
          <p:cNvPr id="14" name="Text Placeholder 5"/>
          <p:cNvSpPr txBox="1">
            <a:spLocks/>
          </p:cNvSpPr>
          <p:nvPr/>
        </p:nvSpPr>
        <p:spPr>
          <a:xfrm>
            <a:off x="352248" y="1270000"/>
            <a:ext cx="145630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 2014, 2015</a:t>
            </a:r>
            <a:endParaRPr lang="en-GB" sz="800" dirty="0">
              <a:solidFill>
                <a:srgbClr val="120742"/>
              </a:solidFill>
            </a:endParaRPr>
          </a:p>
        </p:txBody>
      </p:sp>
      <p:sp>
        <p:nvSpPr>
          <p:cNvPr id="10" name="Text Placeholder 6"/>
          <p:cNvSpPr>
            <a:spLocks noGrp="1"/>
          </p:cNvSpPr>
          <p:nvPr>
            <p:ph type="body" sz="quarter" idx="13"/>
          </p:nvPr>
        </p:nvSpPr>
        <p:spPr>
          <a:xfrm>
            <a:off x="685796" y="6396162"/>
            <a:ext cx="2440301" cy="274638"/>
          </a:xfrm>
        </p:spPr>
        <p:txBody>
          <a:bodyPr/>
          <a:lstStyle/>
          <a:p>
            <a:r>
              <a:rPr lang="en-GB" sz="1000" dirty="0" smtClean="0"/>
              <a:t>Holiday behaviour and demographics</a:t>
            </a:r>
            <a:endParaRPr lang="en-GB" sz="1000" dirty="0"/>
          </a:p>
        </p:txBody>
      </p:sp>
      <p:graphicFrame>
        <p:nvGraphicFramePr>
          <p:cNvPr id="16" name="Picture Placeholder 7"/>
          <p:cNvGraphicFramePr>
            <a:graphicFrameLocks/>
          </p:cNvGraphicFramePr>
          <p:nvPr>
            <p:extLst>
              <p:ext uri="{D42A27DB-BD31-4B8C-83A1-F6EECF244321}">
                <p14:modId xmlns:p14="http://schemas.microsoft.com/office/powerpoint/2010/main" val="2291424147"/>
              </p:ext>
            </p:extLst>
          </p:nvPr>
        </p:nvGraphicFramePr>
        <p:xfrm>
          <a:off x="444137" y="1432984"/>
          <a:ext cx="8359676" cy="247979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5"/>
          <p:cNvSpPr txBox="1">
            <a:spLocks/>
          </p:cNvSpPr>
          <p:nvPr/>
        </p:nvSpPr>
        <p:spPr>
          <a:xfrm>
            <a:off x="378821" y="4165599"/>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When it comes to the length of time spent in England, London Plus holiday visitors stay the most number of nights, with 62% spending 8 nights or more in the UK.  London Plus visitors stay longer than non-London multi-destination visitors (only 53% of these visitors staying 8 nights or more). </a:t>
            </a:r>
          </a:p>
          <a:p>
            <a:pPr marL="0" indent="0" algn="just">
              <a:buNone/>
            </a:pPr>
            <a:r>
              <a:rPr lang="en-GB" sz="1300" dirty="0" smtClean="0"/>
              <a:t>Conversely, almost half (48%) of visitors on a London only holiday trip stay only 1-3 nights.  This is significantly higher than those on a single destination holiday trip to a destination outside of London (36%).</a:t>
            </a:r>
          </a:p>
          <a:p>
            <a:pPr marL="0" indent="0" algn="just">
              <a:buNone/>
            </a:pPr>
            <a:endParaRPr lang="en-GB" sz="1300" dirty="0" smtClean="0"/>
          </a:p>
          <a:p>
            <a:pPr marL="0" indent="0" algn="just">
              <a:buNone/>
            </a:pPr>
            <a:endParaRPr lang="en-GB" sz="1300" dirty="0" smtClean="0"/>
          </a:p>
        </p:txBody>
      </p:sp>
      <p:cxnSp>
        <p:nvCxnSpPr>
          <p:cNvPr id="8" name="Straight Connector 7"/>
          <p:cNvCxnSpPr/>
          <p:nvPr/>
        </p:nvCxnSpPr>
        <p:spPr>
          <a:xfrm>
            <a:off x="5555360" y="1558834"/>
            <a:ext cx="0" cy="188976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32772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616323" cy="558801"/>
          </a:xfrm>
        </p:spPr>
        <p:txBody>
          <a:bodyPr/>
          <a:lstStyle/>
          <a:p>
            <a:r>
              <a:rPr lang="en-GB" sz="2200" dirty="0" smtClean="0"/>
              <a:t>Length of multi-destination holiday stays in England (SPEND)</a:t>
            </a:r>
            <a:endParaRPr lang="en-GB" sz="2200" dirty="0"/>
          </a:p>
        </p:txBody>
      </p:sp>
      <p:sp>
        <p:nvSpPr>
          <p:cNvPr id="5" name="Picture Placeholder 4"/>
          <p:cNvSpPr>
            <a:spLocks noGrp="1"/>
          </p:cNvSpPr>
          <p:nvPr>
            <p:ph type="pic" sz="quarter" idx="14"/>
          </p:nvPr>
        </p:nvSpPr>
        <p:spPr/>
      </p:sp>
      <p:sp>
        <p:nvSpPr>
          <p:cNvPr id="14" name="Text Placeholder 5"/>
          <p:cNvSpPr txBox="1">
            <a:spLocks/>
          </p:cNvSpPr>
          <p:nvPr/>
        </p:nvSpPr>
        <p:spPr>
          <a:xfrm>
            <a:off x="352248" y="1270000"/>
            <a:ext cx="145630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 2014, 2015</a:t>
            </a:r>
            <a:endParaRPr lang="en-GB" sz="800" dirty="0">
              <a:solidFill>
                <a:srgbClr val="120742"/>
              </a:solidFill>
            </a:endParaRPr>
          </a:p>
        </p:txBody>
      </p:sp>
      <p:sp>
        <p:nvSpPr>
          <p:cNvPr id="10" name="Text Placeholder 6"/>
          <p:cNvSpPr>
            <a:spLocks noGrp="1"/>
          </p:cNvSpPr>
          <p:nvPr>
            <p:ph type="body" sz="quarter" idx="13"/>
          </p:nvPr>
        </p:nvSpPr>
        <p:spPr>
          <a:xfrm>
            <a:off x="685796" y="6396162"/>
            <a:ext cx="2440301" cy="274638"/>
          </a:xfrm>
        </p:spPr>
        <p:txBody>
          <a:bodyPr/>
          <a:lstStyle/>
          <a:p>
            <a:r>
              <a:rPr lang="en-GB" sz="1000" dirty="0" smtClean="0"/>
              <a:t>Holiday behaviour and demographics</a:t>
            </a:r>
            <a:endParaRPr lang="en-GB" sz="1000" dirty="0"/>
          </a:p>
        </p:txBody>
      </p:sp>
      <p:graphicFrame>
        <p:nvGraphicFramePr>
          <p:cNvPr id="16" name="Picture Placeholder 7"/>
          <p:cNvGraphicFramePr>
            <a:graphicFrameLocks/>
          </p:cNvGraphicFramePr>
          <p:nvPr>
            <p:extLst>
              <p:ext uri="{D42A27DB-BD31-4B8C-83A1-F6EECF244321}">
                <p14:modId xmlns:p14="http://schemas.microsoft.com/office/powerpoint/2010/main" val="3138469914"/>
              </p:ext>
            </p:extLst>
          </p:nvPr>
        </p:nvGraphicFramePr>
        <p:xfrm>
          <a:off x="444137" y="1432984"/>
          <a:ext cx="8359676" cy="2479797"/>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5555360" y="1558834"/>
            <a:ext cx="0" cy="188976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
        <p:nvSpPr>
          <p:cNvPr id="9" name="Text Placeholder 5"/>
          <p:cNvSpPr txBox="1">
            <a:spLocks/>
          </p:cNvSpPr>
          <p:nvPr/>
        </p:nvSpPr>
        <p:spPr>
          <a:xfrm>
            <a:off x="378821" y="4165599"/>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75% of all spend on multi-destination holiday trips to England is accounted for by those staying 8 nights or more in the UK.  Indeed, 34% of all spend is accounted for by those staying 15 or more nights.</a:t>
            </a:r>
          </a:p>
          <a:p>
            <a:pPr marL="0" indent="0" algn="just">
              <a:buNone/>
            </a:pPr>
            <a:endParaRPr lang="en-GB" sz="1300" dirty="0" smtClean="0"/>
          </a:p>
        </p:txBody>
      </p:sp>
    </p:spTree>
    <p:extLst>
      <p:ext uri="{BB962C8B-B14F-4D97-AF65-F5344CB8AC3E}">
        <p14:creationId xmlns:p14="http://schemas.microsoft.com/office/powerpoint/2010/main" val="1870657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Background</a:t>
            </a:r>
            <a:endParaRPr lang="en-GB" sz="2200" dirty="0"/>
          </a:p>
        </p:txBody>
      </p:sp>
      <p:sp>
        <p:nvSpPr>
          <p:cNvPr id="5" name="Picture Placeholder 4"/>
          <p:cNvSpPr>
            <a:spLocks noGrp="1"/>
          </p:cNvSpPr>
          <p:nvPr>
            <p:ph type="pic" sz="quarter" idx="14"/>
          </p:nvPr>
        </p:nvSpPr>
        <p:spPr/>
      </p:sp>
      <p:sp>
        <p:nvSpPr>
          <p:cNvPr id="13" name="Text Placeholder 5"/>
          <p:cNvSpPr txBox="1">
            <a:spLocks/>
          </p:cNvSpPr>
          <p:nvPr/>
        </p:nvSpPr>
        <p:spPr>
          <a:xfrm>
            <a:off x="378821" y="1430867"/>
            <a:ext cx="8424992" cy="48175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300" dirty="0" smtClean="0"/>
              <a:t>The </a:t>
            </a:r>
            <a:r>
              <a:rPr lang="en-GB" sz="1300" dirty="0"/>
              <a:t>three-year £40million Discover England Fund was announced by </a:t>
            </a:r>
            <a:r>
              <a:rPr lang="en-GB" sz="1300" dirty="0" smtClean="0"/>
              <a:t>the Government </a:t>
            </a:r>
            <a:r>
              <a:rPr lang="en-GB" sz="1300" dirty="0"/>
              <a:t>last year, with the objective of ensuring that England stays competitive in the rapidly growing global tourism industry, by offering world-class English tourism products to the right customers at the right time.  </a:t>
            </a:r>
            <a:r>
              <a:rPr lang="en-GB" sz="1300" dirty="0" smtClean="0"/>
              <a:t>The </a:t>
            </a:r>
            <a:r>
              <a:rPr lang="en-GB" sz="1300" dirty="0"/>
              <a:t>fund will be awarded to external bidders, with awards for two blocks of projects. </a:t>
            </a:r>
            <a:endParaRPr lang="en-GB" sz="1300" dirty="0" smtClean="0"/>
          </a:p>
          <a:p>
            <a:pPr marL="0" indent="0">
              <a:buNone/>
            </a:pPr>
            <a:r>
              <a:rPr lang="en-GB" sz="1300" dirty="0" smtClean="0"/>
              <a:t>It </a:t>
            </a:r>
            <a:r>
              <a:rPr lang="en-GB" sz="1300" dirty="0"/>
              <a:t>is vital that funding is awarded to bids which are in line with consumer and business trends, and to this end, the fund will also support additional research, to ensure that project teams and potential bidders have access to relevant market intelligence. The research will include the delivery of both broad insights (that is, with potential relevance to any project) and </a:t>
            </a:r>
            <a:r>
              <a:rPr lang="en-GB" sz="1300" dirty="0" smtClean="0"/>
              <a:t>research into specific areas. </a:t>
            </a:r>
            <a:endParaRPr lang="en-GB" sz="1300" dirty="0"/>
          </a:p>
          <a:p>
            <a:pPr marL="0" indent="0">
              <a:buNone/>
            </a:pPr>
            <a:r>
              <a:rPr lang="en-GB" sz="1300" dirty="0" smtClean="0"/>
              <a:t>In </a:t>
            </a:r>
            <a:r>
              <a:rPr lang="en-GB" sz="1300" dirty="0"/>
              <a:t>considering the types of research relevant for the Discover England Fund, it became evident that much of the information that bidders might require </a:t>
            </a:r>
            <a:r>
              <a:rPr lang="en-GB" sz="1300" dirty="0" smtClean="0"/>
              <a:t>is </a:t>
            </a:r>
            <a:r>
              <a:rPr lang="en-GB" sz="1300" dirty="0"/>
              <a:t>actually already in existence. This includes information on the VisitBritain Insights pages, the dataset from the International Passenger Survey, other research carried out in the past by VisitBritain, or </a:t>
            </a:r>
            <a:r>
              <a:rPr lang="en-GB" sz="1300" dirty="0" smtClean="0"/>
              <a:t>other </a:t>
            </a:r>
            <a:r>
              <a:rPr lang="en-GB" sz="1300" dirty="0"/>
              <a:t>secondary data sources. </a:t>
            </a:r>
            <a:endParaRPr lang="en-GB" sz="1300" dirty="0" smtClean="0"/>
          </a:p>
          <a:p>
            <a:pPr marL="0" indent="0">
              <a:buNone/>
            </a:pPr>
            <a:r>
              <a:rPr lang="en-GB" sz="1300" dirty="0"/>
              <a:t>For these reasons, VisitEngland </a:t>
            </a:r>
            <a:r>
              <a:rPr lang="en-GB" sz="1300" dirty="0" smtClean="0"/>
              <a:t>have commissioned BDRC Continental undertake </a:t>
            </a:r>
            <a:r>
              <a:rPr lang="en-GB" sz="1300" dirty="0"/>
              <a:t>a substantial programme of tailored secondary research to ensure that bidders can easily access and use existing market intelligence to shape both year 1 and years 2-3 projects. The focus of this programme is the international consumer – while the fund is also intended to stimulate domestic tourism, bids must in the first instance demonstrate their potential to generate growth from inbound markets – and therefore all analysis should be focused on inbound markets</a:t>
            </a:r>
            <a:r>
              <a:rPr lang="en-GB" sz="1300" dirty="0" smtClean="0"/>
              <a:t>.</a:t>
            </a:r>
          </a:p>
          <a:p>
            <a:pPr marL="0" indent="0">
              <a:buNone/>
            </a:pPr>
            <a:endParaRPr lang="en-GB" sz="1300" dirty="0"/>
          </a:p>
          <a:p>
            <a:pPr marL="0" indent="0">
              <a:buNone/>
            </a:pPr>
            <a:endParaRPr lang="en-GB" sz="1300" dirty="0"/>
          </a:p>
        </p:txBody>
      </p:sp>
      <p:sp>
        <p:nvSpPr>
          <p:cNvPr id="9" name="Text Placeholder 6"/>
          <p:cNvSpPr>
            <a:spLocks noGrp="1"/>
          </p:cNvSpPr>
          <p:nvPr>
            <p:ph type="body" sz="quarter" idx="13"/>
          </p:nvPr>
        </p:nvSpPr>
        <p:spPr>
          <a:xfrm>
            <a:off x="685796" y="6396162"/>
            <a:ext cx="2440301" cy="274638"/>
          </a:xfrm>
        </p:spPr>
        <p:txBody>
          <a:bodyPr/>
          <a:lstStyle/>
          <a:p>
            <a:r>
              <a:rPr lang="en-GB" sz="1000" dirty="0" smtClean="0"/>
              <a:t>Introduction</a:t>
            </a:r>
            <a:endParaRPr lang="en-GB" sz="1000" dirty="0"/>
          </a:p>
        </p:txBody>
      </p:sp>
    </p:spTree>
    <p:extLst>
      <p:ext uri="{BB962C8B-B14F-4D97-AF65-F5344CB8AC3E}">
        <p14:creationId xmlns:p14="http://schemas.microsoft.com/office/powerpoint/2010/main" val="1910174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616323" cy="558801"/>
          </a:xfrm>
        </p:spPr>
        <p:txBody>
          <a:bodyPr/>
          <a:lstStyle/>
          <a:p>
            <a:r>
              <a:rPr lang="en-GB" sz="2200" dirty="0" smtClean="0"/>
              <a:t>Type of multi-destination holiday to England (VISITS)</a:t>
            </a:r>
            <a:endParaRPr lang="en-GB" sz="2200" dirty="0"/>
          </a:p>
        </p:txBody>
      </p:sp>
      <p:sp>
        <p:nvSpPr>
          <p:cNvPr id="5" name="Picture Placeholder 4"/>
          <p:cNvSpPr>
            <a:spLocks noGrp="1"/>
          </p:cNvSpPr>
          <p:nvPr>
            <p:ph type="pic" sz="quarter" idx="14"/>
          </p:nvPr>
        </p:nvSpPr>
        <p:spPr/>
      </p:sp>
      <p:sp>
        <p:nvSpPr>
          <p:cNvPr id="13" name="Text Placeholder 5"/>
          <p:cNvSpPr txBox="1">
            <a:spLocks/>
          </p:cNvSpPr>
          <p:nvPr/>
        </p:nvSpPr>
        <p:spPr>
          <a:xfrm>
            <a:off x="378821" y="4165599"/>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85% of multi-destination holiday trips to England are organised independently, with only 15% packages.  This is similar among both London Plus and non-London multi-destination holiday trips and indeed among those visiting London only.</a:t>
            </a:r>
          </a:p>
          <a:p>
            <a:pPr marL="0" indent="0" algn="just">
              <a:buFont typeface="Arial"/>
              <a:buNone/>
            </a:pPr>
            <a:r>
              <a:rPr lang="en-GB" sz="1300" dirty="0" smtClean="0">
                <a:solidFill>
                  <a:srgbClr val="120742"/>
                </a:solidFill>
              </a:rPr>
              <a:t>However, those on a single destination holiday trip outside of London are significantly more likely to be on a package holiday (25%).</a:t>
            </a:r>
          </a:p>
        </p:txBody>
      </p:sp>
      <p:sp>
        <p:nvSpPr>
          <p:cNvPr id="14" name="Text Placeholder 5"/>
          <p:cNvSpPr txBox="1">
            <a:spLocks/>
          </p:cNvSpPr>
          <p:nvPr/>
        </p:nvSpPr>
        <p:spPr>
          <a:xfrm>
            <a:off x="395793" y="1270000"/>
            <a:ext cx="145630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 2014, 2015</a:t>
            </a:r>
            <a:endParaRPr lang="en-GB" sz="800" dirty="0">
              <a:solidFill>
                <a:srgbClr val="120742"/>
              </a:solidFill>
            </a:endParaRPr>
          </a:p>
        </p:txBody>
      </p:sp>
      <p:sp>
        <p:nvSpPr>
          <p:cNvPr id="10" name="Text Placeholder 6"/>
          <p:cNvSpPr>
            <a:spLocks noGrp="1"/>
          </p:cNvSpPr>
          <p:nvPr>
            <p:ph type="body" sz="quarter" idx="13"/>
          </p:nvPr>
        </p:nvSpPr>
        <p:spPr>
          <a:xfrm>
            <a:off x="685796" y="6396162"/>
            <a:ext cx="2440301" cy="274638"/>
          </a:xfrm>
        </p:spPr>
        <p:txBody>
          <a:bodyPr/>
          <a:lstStyle/>
          <a:p>
            <a:r>
              <a:rPr lang="en-GB" sz="1000" dirty="0" smtClean="0"/>
              <a:t>Holiday behaviour and demographics</a:t>
            </a:r>
            <a:endParaRPr lang="en-GB" sz="1000" dirty="0"/>
          </a:p>
        </p:txBody>
      </p:sp>
      <p:graphicFrame>
        <p:nvGraphicFramePr>
          <p:cNvPr id="16" name="Picture Placeholder 7"/>
          <p:cNvGraphicFramePr>
            <a:graphicFrameLocks/>
          </p:cNvGraphicFramePr>
          <p:nvPr>
            <p:extLst>
              <p:ext uri="{D42A27DB-BD31-4B8C-83A1-F6EECF244321}">
                <p14:modId xmlns:p14="http://schemas.microsoft.com/office/powerpoint/2010/main" val="3397578364"/>
              </p:ext>
            </p:extLst>
          </p:nvPr>
        </p:nvGraphicFramePr>
        <p:xfrm>
          <a:off x="478971" y="1432984"/>
          <a:ext cx="8168640" cy="2479797"/>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5459566" y="1558834"/>
            <a:ext cx="0" cy="188976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40206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616323" cy="558801"/>
          </a:xfrm>
        </p:spPr>
        <p:txBody>
          <a:bodyPr/>
          <a:lstStyle/>
          <a:p>
            <a:r>
              <a:rPr lang="en-GB" sz="2200" dirty="0" smtClean="0"/>
              <a:t>Type of multi-destination holiday to England (NIGHTS)</a:t>
            </a:r>
            <a:endParaRPr lang="en-GB" sz="2200" dirty="0"/>
          </a:p>
        </p:txBody>
      </p:sp>
      <p:sp>
        <p:nvSpPr>
          <p:cNvPr id="5" name="Picture Placeholder 4"/>
          <p:cNvSpPr>
            <a:spLocks noGrp="1"/>
          </p:cNvSpPr>
          <p:nvPr>
            <p:ph type="pic" sz="quarter" idx="14"/>
          </p:nvPr>
        </p:nvSpPr>
        <p:spPr/>
      </p:sp>
      <p:sp>
        <p:nvSpPr>
          <p:cNvPr id="14" name="Text Placeholder 5"/>
          <p:cNvSpPr txBox="1">
            <a:spLocks/>
          </p:cNvSpPr>
          <p:nvPr/>
        </p:nvSpPr>
        <p:spPr>
          <a:xfrm>
            <a:off x="395793" y="1270000"/>
            <a:ext cx="145630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 2014, 2015</a:t>
            </a:r>
            <a:endParaRPr lang="en-GB" sz="800" dirty="0">
              <a:solidFill>
                <a:srgbClr val="120742"/>
              </a:solidFill>
            </a:endParaRPr>
          </a:p>
        </p:txBody>
      </p:sp>
      <p:sp>
        <p:nvSpPr>
          <p:cNvPr id="10" name="Text Placeholder 6"/>
          <p:cNvSpPr>
            <a:spLocks noGrp="1"/>
          </p:cNvSpPr>
          <p:nvPr>
            <p:ph type="body" sz="quarter" idx="13"/>
          </p:nvPr>
        </p:nvSpPr>
        <p:spPr>
          <a:xfrm>
            <a:off x="685796" y="6396162"/>
            <a:ext cx="2440301" cy="274638"/>
          </a:xfrm>
        </p:spPr>
        <p:txBody>
          <a:bodyPr/>
          <a:lstStyle/>
          <a:p>
            <a:r>
              <a:rPr lang="en-GB" sz="1000" dirty="0" smtClean="0"/>
              <a:t>Holiday behaviour and demographics</a:t>
            </a:r>
            <a:endParaRPr lang="en-GB" sz="1000" dirty="0"/>
          </a:p>
        </p:txBody>
      </p:sp>
      <p:graphicFrame>
        <p:nvGraphicFramePr>
          <p:cNvPr id="16" name="Picture Placeholder 7"/>
          <p:cNvGraphicFramePr>
            <a:graphicFrameLocks/>
          </p:cNvGraphicFramePr>
          <p:nvPr>
            <p:extLst>
              <p:ext uri="{D42A27DB-BD31-4B8C-83A1-F6EECF244321}">
                <p14:modId xmlns:p14="http://schemas.microsoft.com/office/powerpoint/2010/main" val="3132459457"/>
              </p:ext>
            </p:extLst>
          </p:nvPr>
        </p:nvGraphicFramePr>
        <p:xfrm>
          <a:off x="478971" y="1432984"/>
          <a:ext cx="8168640" cy="2479797"/>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5459566" y="1558834"/>
            <a:ext cx="0" cy="188976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
        <p:nvSpPr>
          <p:cNvPr id="9" name="Text Placeholder 5"/>
          <p:cNvSpPr txBox="1">
            <a:spLocks/>
          </p:cNvSpPr>
          <p:nvPr/>
        </p:nvSpPr>
        <p:spPr>
          <a:xfrm>
            <a:off x="378821" y="4165599"/>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Reflecting the longer average length of stay among those travelling independently, 89% of nights spend by multi-destination holiday visitors trips to England are organised independently, compared with only 85% of trips.  Again, this is similar among both London Plus (88%) and non-London multi-destination (90%) holiday trips and among those visiting London only (86%).</a:t>
            </a:r>
          </a:p>
          <a:p>
            <a:pPr marL="0" indent="0" algn="just">
              <a:buFont typeface="Arial"/>
              <a:buNone/>
            </a:pPr>
            <a:r>
              <a:rPr lang="en-GB" sz="1300" dirty="0" smtClean="0">
                <a:solidFill>
                  <a:srgbClr val="120742"/>
                </a:solidFill>
              </a:rPr>
              <a:t>However, once again, single destination holiday nights outside of London are more likely to be accounted for by package holidays (20%).</a:t>
            </a:r>
          </a:p>
        </p:txBody>
      </p:sp>
    </p:spTree>
    <p:extLst>
      <p:ext uri="{BB962C8B-B14F-4D97-AF65-F5344CB8AC3E}">
        <p14:creationId xmlns:p14="http://schemas.microsoft.com/office/powerpoint/2010/main" val="4464126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616323" cy="558801"/>
          </a:xfrm>
        </p:spPr>
        <p:txBody>
          <a:bodyPr/>
          <a:lstStyle/>
          <a:p>
            <a:r>
              <a:rPr lang="en-GB" sz="2200" dirty="0" smtClean="0"/>
              <a:t>Type of multi-destination holiday to England (SPEND)</a:t>
            </a:r>
            <a:endParaRPr lang="en-GB" sz="2200" dirty="0"/>
          </a:p>
        </p:txBody>
      </p:sp>
      <p:sp>
        <p:nvSpPr>
          <p:cNvPr id="5" name="Picture Placeholder 4"/>
          <p:cNvSpPr>
            <a:spLocks noGrp="1"/>
          </p:cNvSpPr>
          <p:nvPr>
            <p:ph type="pic" sz="quarter" idx="14"/>
          </p:nvPr>
        </p:nvSpPr>
        <p:spPr/>
      </p:sp>
      <p:sp>
        <p:nvSpPr>
          <p:cNvPr id="14" name="Text Placeholder 5"/>
          <p:cNvSpPr txBox="1">
            <a:spLocks/>
          </p:cNvSpPr>
          <p:nvPr/>
        </p:nvSpPr>
        <p:spPr>
          <a:xfrm>
            <a:off x="395793" y="1270000"/>
            <a:ext cx="145630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 2014, 2015</a:t>
            </a:r>
            <a:endParaRPr lang="en-GB" sz="800" dirty="0">
              <a:solidFill>
                <a:srgbClr val="120742"/>
              </a:solidFill>
            </a:endParaRPr>
          </a:p>
        </p:txBody>
      </p:sp>
      <p:sp>
        <p:nvSpPr>
          <p:cNvPr id="10" name="Text Placeholder 6"/>
          <p:cNvSpPr>
            <a:spLocks noGrp="1"/>
          </p:cNvSpPr>
          <p:nvPr>
            <p:ph type="body" sz="quarter" idx="13"/>
          </p:nvPr>
        </p:nvSpPr>
        <p:spPr>
          <a:xfrm>
            <a:off x="685796" y="6396162"/>
            <a:ext cx="2440301" cy="274638"/>
          </a:xfrm>
        </p:spPr>
        <p:txBody>
          <a:bodyPr/>
          <a:lstStyle/>
          <a:p>
            <a:r>
              <a:rPr lang="en-GB" sz="1000" dirty="0" smtClean="0"/>
              <a:t>Holiday behaviour and demographics</a:t>
            </a:r>
            <a:endParaRPr lang="en-GB" sz="1000" dirty="0"/>
          </a:p>
        </p:txBody>
      </p:sp>
      <p:graphicFrame>
        <p:nvGraphicFramePr>
          <p:cNvPr id="16" name="Picture Placeholder 7"/>
          <p:cNvGraphicFramePr>
            <a:graphicFrameLocks/>
          </p:cNvGraphicFramePr>
          <p:nvPr>
            <p:extLst>
              <p:ext uri="{D42A27DB-BD31-4B8C-83A1-F6EECF244321}">
                <p14:modId xmlns:p14="http://schemas.microsoft.com/office/powerpoint/2010/main" val="953815765"/>
              </p:ext>
            </p:extLst>
          </p:nvPr>
        </p:nvGraphicFramePr>
        <p:xfrm>
          <a:off x="478971" y="1432984"/>
          <a:ext cx="8168640" cy="2479797"/>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5459566" y="1558834"/>
            <a:ext cx="0" cy="188976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
        <p:nvSpPr>
          <p:cNvPr id="9" name="Text Placeholder 5"/>
          <p:cNvSpPr txBox="1">
            <a:spLocks/>
          </p:cNvSpPr>
          <p:nvPr/>
        </p:nvSpPr>
        <p:spPr>
          <a:xfrm>
            <a:off x="378821" y="4165599"/>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However, spend is more reflective of trips than nights, indicating that average spend on package holidays is significantly higher than on independent holidays.  86% of all spend on multi-destination holidays is accounted for independent holiday trips – again similar for both London Plus (86%) and non-London multi-destination (86%) holidays. </a:t>
            </a:r>
          </a:p>
          <a:p>
            <a:pPr marL="0" indent="0" algn="just">
              <a:buFont typeface="Arial"/>
              <a:buNone/>
            </a:pPr>
            <a:r>
              <a:rPr lang="en-GB" sz="1300" dirty="0" smtClean="0">
                <a:solidFill>
                  <a:srgbClr val="120742"/>
                </a:solidFill>
              </a:rPr>
              <a:t>However, once again, single destination holiday spend outside of London is more likely </a:t>
            </a:r>
            <a:r>
              <a:rPr lang="en-GB" sz="1300" smtClean="0">
                <a:solidFill>
                  <a:srgbClr val="120742"/>
                </a:solidFill>
              </a:rPr>
              <a:t>to be accounted </a:t>
            </a:r>
            <a:r>
              <a:rPr lang="en-GB" sz="1300" dirty="0" smtClean="0">
                <a:solidFill>
                  <a:srgbClr val="120742"/>
                </a:solidFill>
              </a:rPr>
              <a:t>for by </a:t>
            </a:r>
            <a:r>
              <a:rPr lang="en-GB" sz="1300" smtClean="0">
                <a:solidFill>
                  <a:srgbClr val="120742"/>
                </a:solidFill>
              </a:rPr>
              <a:t>package holidays (25%).</a:t>
            </a:r>
            <a:endParaRPr lang="en-GB" sz="1300" dirty="0" smtClean="0">
              <a:solidFill>
                <a:srgbClr val="120742"/>
              </a:solidFill>
            </a:endParaRPr>
          </a:p>
        </p:txBody>
      </p:sp>
    </p:spTree>
    <p:extLst>
      <p:ext uri="{BB962C8B-B14F-4D97-AF65-F5344CB8AC3E}">
        <p14:creationId xmlns:p14="http://schemas.microsoft.com/office/powerpoint/2010/main" val="4464126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Picture Placeholder 7"/>
          <p:cNvGraphicFramePr>
            <a:graphicFrameLocks/>
          </p:cNvGraphicFramePr>
          <p:nvPr>
            <p:extLst>
              <p:ext uri="{D42A27DB-BD31-4B8C-83A1-F6EECF244321}">
                <p14:modId xmlns:p14="http://schemas.microsoft.com/office/powerpoint/2010/main" val="3394203986"/>
              </p:ext>
            </p:extLst>
          </p:nvPr>
        </p:nvGraphicFramePr>
        <p:xfrm>
          <a:off x="444137" y="1449561"/>
          <a:ext cx="8212184" cy="247979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78820" y="872066"/>
            <a:ext cx="8616323" cy="558801"/>
          </a:xfrm>
        </p:spPr>
        <p:txBody>
          <a:bodyPr/>
          <a:lstStyle/>
          <a:p>
            <a:r>
              <a:rPr lang="en-GB" sz="2100" dirty="0" smtClean="0"/>
              <a:t>Age of multi-destination holiday visitors staying in England (VISITS)</a:t>
            </a:r>
            <a:endParaRPr lang="en-GB" sz="2100" dirty="0"/>
          </a:p>
        </p:txBody>
      </p:sp>
      <p:sp>
        <p:nvSpPr>
          <p:cNvPr id="5" name="Picture Placeholder 4"/>
          <p:cNvSpPr>
            <a:spLocks noGrp="1"/>
          </p:cNvSpPr>
          <p:nvPr>
            <p:ph type="pic" sz="quarter" idx="14"/>
          </p:nvPr>
        </p:nvSpPr>
        <p:spPr/>
      </p:sp>
      <p:sp>
        <p:nvSpPr>
          <p:cNvPr id="13" name="Text Placeholder 5"/>
          <p:cNvSpPr txBox="1">
            <a:spLocks/>
          </p:cNvSpPr>
          <p:nvPr/>
        </p:nvSpPr>
        <p:spPr>
          <a:xfrm>
            <a:off x="378821" y="4234610"/>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a:solidFill>
                  <a:srgbClr val="120742"/>
                </a:solidFill>
              </a:rPr>
              <a:t>T</a:t>
            </a:r>
            <a:r>
              <a:rPr lang="en-GB" sz="1300" dirty="0" smtClean="0">
                <a:solidFill>
                  <a:srgbClr val="120742"/>
                </a:solidFill>
              </a:rPr>
              <a:t>he age profile of holiday visitors to England varies significantly by trip type.</a:t>
            </a:r>
          </a:p>
          <a:p>
            <a:pPr algn="just">
              <a:buFontTx/>
              <a:buChar char="-"/>
            </a:pPr>
            <a:r>
              <a:rPr lang="en-GB" sz="1300" dirty="0" smtClean="0">
                <a:solidFill>
                  <a:srgbClr val="120742"/>
                </a:solidFill>
              </a:rPr>
              <a:t>For holiday visitors on multi-destination trips, the age profile tends to be older, with 32% of visitors aged 55 or over.  This is particularly the case among those on non-London multi-destination trips, on which 38% are aged 55 or over (only 18% of this market is aged under 35 years)</a:t>
            </a:r>
          </a:p>
          <a:p>
            <a:pPr algn="just">
              <a:buFontTx/>
              <a:buChar char="-"/>
            </a:pPr>
            <a:r>
              <a:rPr lang="en-GB" sz="1300" dirty="0" smtClean="0">
                <a:solidFill>
                  <a:srgbClr val="120742"/>
                </a:solidFill>
              </a:rPr>
              <a:t>Single destination holiday trips are much more likely to be the domain of younger visitors, with 41% of the London only holiday market and 38% of the non-London single destination market accounted for by visitors aged under 35 years </a:t>
            </a:r>
          </a:p>
          <a:p>
            <a:pPr algn="just">
              <a:buFontTx/>
              <a:buChar char="-"/>
            </a:pPr>
            <a:endParaRPr lang="en-GB" sz="1300" dirty="0" smtClean="0">
              <a:solidFill>
                <a:srgbClr val="120742"/>
              </a:solidFill>
            </a:endParaRPr>
          </a:p>
        </p:txBody>
      </p:sp>
      <p:sp>
        <p:nvSpPr>
          <p:cNvPr id="14" name="Text Placeholder 5"/>
          <p:cNvSpPr txBox="1">
            <a:spLocks/>
          </p:cNvSpPr>
          <p:nvPr/>
        </p:nvSpPr>
        <p:spPr>
          <a:xfrm>
            <a:off x="308703" y="1270000"/>
            <a:ext cx="145630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 2014, 2015</a:t>
            </a:r>
            <a:endParaRPr lang="en-GB" sz="800" dirty="0">
              <a:solidFill>
                <a:srgbClr val="120742"/>
              </a:solidFill>
            </a:endParaRPr>
          </a:p>
        </p:txBody>
      </p:sp>
      <p:sp>
        <p:nvSpPr>
          <p:cNvPr id="10" name="Text Placeholder 6"/>
          <p:cNvSpPr>
            <a:spLocks noGrp="1"/>
          </p:cNvSpPr>
          <p:nvPr>
            <p:ph type="body" sz="quarter" idx="13"/>
          </p:nvPr>
        </p:nvSpPr>
        <p:spPr>
          <a:xfrm>
            <a:off x="685796" y="6396162"/>
            <a:ext cx="2440301" cy="274638"/>
          </a:xfrm>
        </p:spPr>
        <p:txBody>
          <a:bodyPr/>
          <a:lstStyle/>
          <a:p>
            <a:r>
              <a:rPr lang="en-GB" sz="1000" dirty="0" smtClean="0"/>
              <a:t>Holiday behaviour and demographics</a:t>
            </a:r>
            <a:endParaRPr lang="en-GB" sz="1000" dirty="0"/>
          </a:p>
        </p:txBody>
      </p:sp>
      <p:cxnSp>
        <p:nvCxnSpPr>
          <p:cNvPr id="8" name="Straight Connector 7"/>
          <p:cNvCxnSpPr/>
          <p:nvPr/>
        </p:nvCxnSpPr>
        <p:spPr>
          <a:xfrm>
            <a:off x="5432732" y="1558834"/>
            <a:ext cx="0" cy="188976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19244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Picture Placeholder 7"/>
          <p:cNvGraphicFramePr>
            <a:graphicFrameLocks/>
          </p:cNvGraphicFramePr>
          <p:nvPr>
            <p:extLst>
              <p:ext uri="{D42A27DB-BD31-4B8C-83A1-F6EECF244321}">
                <p14:modId xmlns:p14="http://schemas.microsoft.com/office/powerpoint/2010/main" val="930293573"/>
              </p:ext>
            </p:extLst>
          </p:nvPr>
        </p:nvGraphicFramePr>
        <p:xfrm>
          <a:off x="444137" y="1449561"/>
          <a:ext cx="8212184" cy="247979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78820" y="872066"/>
            <a:ext cx="8616323" cy="558801"/>
          </a:xfrm>
        </p:spPr>
        <p:txBody>
          <a:bodyPr/>
          <a:lstStyle/>
          <a:p>
            <a:r>
              <a:rPr lang="en-GB" sz="2100" dirty="0" smtClean="0"/>
              <a:t>Age of multi-destination holiday visitors staying in England (NIGHTS)</a:t>
            </a:r>
            <a:endParaRPr lang="en-GB" sz="2100" dirty="0"/>
          </a:p>
        </p:txBody>
      </p:sp>
      <p:sp>
        <p:nvSpPr>
          <p:cNvPr id="5" name="Picture Placeholder 4"/>
          <p:cNvSpPr>
            <a:spLocks noGrp="1"/>
          </p:cNvSpPr>
          <p:nvPr>
            <p:ph type="pic" sz="quarter" idx="14"/>
          </p:nvPr>
        </p:nvSpPr>
        <p:spPr/>
      </p:sp>
      <p:sp>
        <p:nvSpPr>
          <p:cNvPr id="13" name="Text Placeholder 5"/>
          <p:cNvSpPr txBox="1">
            <a:spLocks/>
          </p:cNvSpPr>
          <p:nvPr/>
        </p:nvSpPr>
        <p:spPr>
          <a:xfrm>
            <a:off x="378821" y="4234610"/>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There is also evidence that those aged 55 or over tend to stay slightly longer on holiday trips, regardless of whether on a single or multi-destination trip.  For example, whereas those aged 55 or over accounted for 32% of holiday trips, they account for 35% of holiday nights.</a:t>
            </a:r>
          </a:p>
          <a:p>
            <a:pPr marL="0" indent="0" algn="just">
              <a:buNone/>
            </a:pPr>
            <a:r>
              <a:rPr lang="en-GB" sz="1300" dirty="0" smtClean="0">
                <a:solidFill>
                  <a:srgbClr val="120742"/>
                </a:solidFill>
              </a:rPr>
              <a:t>The pattern is similar, if slightly less strong, within the single destination market, whether London only or non-London single destinations.</a:t>
            </a:r>
          </a:p>
        </p:txBody>
      </p:sp>
      <p:sp>
        <p:nvSpPr>
          <p:cNvPr id="14" name="Text Placeholder 5"/>
          <p:cNvSpPr txBox="1">
            <a:spLocks/>
          </p:cNvSpPr>
          <p:nvPr/>
        </p:nvSpPr>
        <p:spPr>
          <a:xfrm>
            <a:off x="308703" y="1270000"/>
            <a:ext cx="145630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 2014, 2015</a:t>
            </a:r>
            <a:endParaRPr lang="en-GB" sz="800" dirty="0">
              <a:solidFill>
                <a:srgbClr val="120742"/>
              </a:solidFill>
            </a:endParaRPr>
          </a:p>
        </p:txBody>
      </p:sp>
      <p:sp>
        <p:nvSpPr>
          <p:cNvPr id="10" name="Text Placeholder 6"/>
          <p:cNvSpPr>
            <a:spLocks noGrp="1"/>
          </p:cNvSpPr>
          <p:nvPr>
            <p:ph type="body" sz="quarter" idx="13"/>
          </p:nvPr>
        </p:nvSpPr>
        <p:spPr>
          <a:xfrm>
            <a:off x="685796" y="6396162"/>
            <a:ext cx="2440301" cy="274638"/>
          </a:xfrm>
        </p:spPr>
        <p:txBody>
          <a:bodyPr/>
          <a:lstStyle/>
          <a:p>
            <a:r>
              <a:rPr lang="en-GB" sz="1000" dirty="0" smtClean="0"/>
              <a:t>Holiday behaviour and demographics</a:t>
            </a:r>
            <a:endParaRPr lang="en-GB" sz="1000" dirty="0"/>
          </a:p>
        </p:txBody>
      </p:sp>
      <p:cxnSp>
        <p:nvCxnSpPr>
          <p:cNvPr id="8" name="Straight Connector 7"/>
          <p:cNvCxnSpPr/>
          <p:nvPr/>
        </p:nvCxnSpPr>
        <p:spPr>
          <a:xfrm>
            <a:off x="5381189" y="1554479"/>
            <a:ext cx="0" cy="188976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1034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Picture Placeholder 7"/>
          <p:cNvGraphicFramePr>
            <a:graphicFrameLocks/>
          </p:cNvGraphicFramePr>
          <p:nvPr>
            <p:extLst>
              <p:ext uri="{D42A27DB-BD31-4B8C-83A1-F6EECF244321}">
                <p14:modId xmlns:p14="http://schemas.microsoft.com/office/powerpoint/2010/main" val="4117342084"/>
              </p:ext>
            </p:extLst>
          </p:nvPr>
        </p:nvGraphicFramePr>
        <p:xfrm>
          <a:off x="444137" y="1449561"/>
          <a:ext cx="8212184" cy="247979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78820" y="872066"/>
            <a:ext cx="8616323" cy="558801"/>
          </a:xfrm>
        </p:spPr>
        <p:txBody>
          <a:bodyPr/>
          <a:lstStyle/>
          <a:p>
            <a:r>
              <a:rPr lang="en-GB" sz="2100" dirty="0" smtClean="0"/>
              <a:t>Age of multi-destination holiday visitors staying in England (SPEND)</a:t>
            </a:r>
            <a:endParaRPr lang="en-GB" sz="2100" dirty="0"/>
          </a:p>
        </p:txBody>
      </p:sp>
      <p:sp>
        <p:nvSpPr>
          <p:cNvPr id="5" name="Picture Placeholder 4"/>
          <p:cNvSpPr>
            <a:spLocks noGrp="1"/>
          </p:cNvSpPr>
          <p:nvPr>
            <p:ph type="pic" sz="quarter" idx="14"/>
          </p:nvPr>
        </p:nvSpPr>
        <p:spPr/>
      </p:sp>
      <p:sp>
        <p:nvSpPr>
          <p:cNvPr id="14" name="Text Placeholder 5"/>
          <p:cNvSpPr txBox="1">
            <a:spLocks/>
          </p:cNvSpPr>
          <p:nvPr/>
        </p:nvSpPr>
        <p:spPr>
          <a:xfrm>
            <a:off x="308703" y="1270000"/>
            <a:ext cx="145630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 2014, 2015</a:t>
            </a:r>
            <a:endParaRPr lang="en-GB" sz="800" dirty="0">
              <a:solidFill>
                <a:srgbClr val="120742"/>
              </a:solidFill>
            </a:endParaRPr>
          </a:p>
        </p:txBody>
      </p:sp>
      <p:sp>
        <p:nvSpPr>
          <p:cNvPr id="10" name="Text Placeholder 6"/>
          <p:cNvSpPr>
            <a:spLocks noGrp="1"/>
          </p:cNvSpPr>
          <p:nvPr>
            <p:ph type="body" sz="quarter" idx="13"/>
          </p:nvPr>
        </p:nvSpPr>
        <p:spPr>
          <a:xfrm>
            <a:off x="685796" y="6396162"/>
            <a:ext cx="2440301" cy="274638"/>
          </a:xfrm>
        </p:spPr>
        <p:txBody>
          <a:bodyPr/>
          <a:lstStyle/>
          <a:p>
            <a:r>
              <a:rPr lang="en-GB" sz="1000" dirty="0" smtClean="0"/>
              <a:t>Holiday behaviour and demographics</a:t>
            </a:r>
            <a:endParaRPr lang="en-GB" sz="1000" dirty="0"/>
          </a:p>
        </p:txBody>
      </p:sp>
      <p:cxnSp>
        <p:nvCxnSpPr>
          <p:cNvPr id="8" name="Straight Connector 7"/>
          <p:cNvCxnSpPr/>
          <p:nvPr/>
        </p:nvCxnSpPr>
        <p:spPr>
          <a:xfrm>
            <a:off x="5389897" y="1558834"/>
            <a:ext cx="0" cy="188976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
        <p:nvSpPr>
          <p:cNvPr id="9" name="Text Placeholder 5"/>
          <p:cNvSpPr txBox="1">
            <a:spLocks/>
          </p:cNvSpPr>
          <p:nvPr/>
        </p:nvSpPr>
        <p:spPr>
          <a:xfrm>
            <a:off x="378821" y="4234610"/>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Furthermore, there is also evidence that those aged 55 or over spend slightly more per night away on holiday trips, again regardless of whether on a single or multi-destination trip.  For example, whereas those aged 55 or over accounted for 35% of holiday nights, they account for 38% of holiday spend.  Again, this is particularly the case among the non-London multi-destination holiday market, where 43% of spend is accounted for by those aged 55 or over.</a:t>
            </a:r>
          </a:p>
          <a:p>
            <a:pPr marL="0" indent="0" algn="just">
              <a:buNone/>
            </a:pPr>
            <a:r>
              <a:rPr lang="en-GB" sz="1300" dirty="0" smtClean="0">
                <a:solidFill>
                  <a:srgbClr val="120742"/>
                </a:solidFill>
              </a:rPr>
              <a:t>The pattern is similar, if slightly less strong, within the single destination market, whether London only or non-London single destinations, although those aged under 35 years still dominate here in terms of spend as well as trips and nights.</a:t>
            </a:r>
          </a:p>
        </p:txBody>
      </p:sp>
    </p:spTree>
    <p:extLst>
      <p:ext uri="{BB962C8B-B14F-4D97-AF65-F5344CB8AC3E}">
        <p14:creationId xmlns:p14="http://schemas.microsoft.com/office/powerpoint/2010/main" val="21321034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473" y="874183"/>
            <a:ext cx="8334556" cy="558801"/>
          </a:xfrm>
        </p:spPr>
        <p:txBody>
          <a:bodyPr/>
          <a:lstStyle/>
          <a:p>
            <a:r>
              <a:rPr lang="en-GB" sz="2100" dirty="0" smtClean="0"/>
              <a:t>Families share of multi-destination staying holiday visits in England</a:t>
            </a:r>
            <a:endParaRPr lang="en-GB" sz="2100" dirty="0"/>
          </a:p>
        </p:txBody>
      </p:sp>
      <p:graphicFrame>
        <p:nvGraphicFramePr>
          <p:cNvPr id="7" name="Chart Placeholder 6"/>
          <p:cNvGraphicFramePr>
            <a:graphicFrameLocks noGrp="1"/>
          </p:cNvGraphicFramePr>
          <p:nvPr>
            <p:ph type="chart" sz="quarter" idx="10"/>
            <p:extLst>
              <p:ext uri="{D42A27DB-BD31-4B8C-83A1-F6EECF244321}">
                <p14:modId xmlns:p14="http://schemas.microsoft.com/office/powerpoint/2010/main" val="1874817617"/>
              </p:ext>
            </p:extLst>
          </p:nvPr>
        </p:nvGraphicFramePr>
        <p:xfrm>
          <a:off x="378821" y="1432984"/>
          <a:ext cx="8348792" cy="2489198"/>
        </p:xfrm>
        <a:graphic>
          <a:graphicData uri="http://schemas.openxmlformats.org/drawingml/2006/chart">
            <c:chart xmlns:c="http://schemas.openxmlformats.org/drawingml/2006/chart" xmlns:r="http://schemas.openxmlformats.org/officeDocument/2006/relationships" r:id="rId2"/>
          </a:graphicData>
        </a:graphic>
      </p:graphicFrame>
      <p:sp>
        <p:nvSpPr>
          <p:cNvPr id="6" name="Picture Placeholder 5"/>
          <p:cNvSpPr>
            <a:spLocks noGrp="1"/>
          </p:cNvSpPr>
          <p:nvPr>
            <p:ph type="pic" sz="quarter" idx="14"/>
          </p:nvPr>
        </p:nvSpPr>
        <p:spPr/>
      </p:sp>
      <p:sp>
        <p:nvSpPr>
          <p:cNvPr id="8" name="Text Placeholder 5"/>
          <p:cNvSpPr txBox="1">
            <a:spLocks/>
          </p:cNvSpPr>
          <p:nvPr/>
        </p:nvSpPr>
        <p:spPr>
          <a:xfrm>
            <a:off x="378821" y="4165599"/>
            <a:ext cx="8424992"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Families (visitors with a child aged under 16 in their party) are significantly less likely to be multi-destination holiday visitors to England than non-families.  Only 8% of families are on a multi-destination trip compared with 12% of visitors overall.  This is primarily driven by a much lower likelihood to be on a London Plus holiday trip (5% of family trips compared with 8% of trips overall).</a:t>
            </a:r>
          </a:p>
          <a:p>
            <a:pPr marL="0" indent="0" algn="just">
              <a:buNone/>
            </a:pPr>
            <a:r>
              <a:rPr lang="en-GB" sz="1300" dirty="0" smtClean="0"/>
              <a:t>Conversely, family visits are much more likely to be single destination trips outside of London.  43% of families are on this type of trip compared with only 21% of holiday visitors to England overall.</a:t>
            </a:r>
          </a:p>
          <a:p>
            <a:pPr marL="0" indent="0" algn="just">
              <a:buNone/>
            </a:pPr>
            <a:r>
              <a:rPr lang="en-GB" sz="1300" dirty="0" smtClean="0"/>
              <a:t>The pattern is similar when looking at both nights and spend.  </a:t>
            </a:r>
          </a:p>
        </p:txBody>
      </p:sp>
      <p:sp>
        <p:nvSpPr>
          <p:cNvPr id="3" name="Rectangle 2"/>
          <p:cNvSpPr/>
          <p:nvPr/>
        </p:nvSpPr>
        <p:spPr>
          <a:xfrm>
            <a:off x="1393371" y="3498504"/>
            <a:ext cx="1271452" cy="246222"/>
          </a:xfrm>
          <a:prstGeom prst="rect">
            <a:avLst/>
          </a:prstGeom>
          <a:noFill/>
          <a:ln>
            <a:solidFill>
              <a:schemeClr val="tx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smtClean="0">
                <a:solidFill>
                  <a:schemeClr val="tx1"/>
                </a:solidFill>
              </a:rPr>
              <a:t>% Multi-Destination </a:t>
            </a:r>
            <a:endParaRPr lang="en-GB" sz="1000" b="1" dirty="0">
              <a:solidFill>
                <a:schemeClr val="tx1"/>
              </a:solidFill>
            </a:endParaRPr>
          </a:p>
        </p:txBody>
      </p:sp>
      <p:sp>
        <p:nvSpPr>
          <p:cNvPr id="9" name="TextBox 8"/>
          <p:cNvSpPr txBox="1"/>
          <p:nvPr/>
        </p:nvSpPr>
        <p:spPr>
          <a:xfrm>
            <a:off x="2873008" y="3498504"/>
            <a:ext cx="510540" cy="246221"/>
          </a:xfrm>
          <a:prstGeom prst="rect">
            <a:avLst/>
          </a:prstGeom>
          <a:noFill/>
        </p:spPr>
        <p:txBody>
          <a:bodyPr wrap="square" rtlCol="0">
            <a:spAutoFit/>
          </a:bodyPr>
          <a:lstStyle/>
          <a:p>
            <a:r>
              <a:rPr lang="en-GB" sz="1000" b="1" dirty="0" smtClean="0"/>
              <a:t>12%</a:t>
            </a:r>
            <a:endParaRPr lang="en-GB" sz="1000" b="1" dirty="0"/>
          </a:p>
        </p:txBody>
      </p:sp>
      <p:sp>
        <p:nvSpPr>
          <p:cNvPr id="10" name="TextBox 9"/>
          <p:cNvSpPr txBox="1"/>
          <p:nvPr/>
        </p:nvSpPr>
        <p:spPr>
          <a:xfrm>
            <a:off x="3908778" y="3498504"/>
            <a:ext cx="510540" cy="246221"/>
          </a:xfrm>
          <a:prstGeom prst="rect">
            <a:avLst/>
          </a:prstGeom>
          <a:noFill/>
        </p:spPr>
        <p:txBody>
          <a:bodyPr wrap="square" rtlCol="0">
            <a:spAutoFit/>
          </a:bodyPr>
          <a:lstStyle/>
          <a:p>
            <a:r>
              <a:rPr lang="en-GB" sz="1000" b="1" dirty="0"/>
              <a:t>8</a:t>
            </a:r>
            <a:r>
              <a:rPr lang="en-GB" sz="1000" b="1" dirty="0" smtClean="0"/>
              <a:t>%</a:t>
            </a:r>
            <a:endParaRPr lang="en-GB" sz="1000" b="1" dirty="0"/>
          </a:p>
        </p:txBody>
      </p:sp>
      <p:sp>
        <p:nvSpPr>
          <p:cNvPr id="11" name="TextBox 10"/>
          <p:cNvSpPr txBox="1"/>
          <p:nvPr/>
        </p:nvSpPr>
        <p:spPr>
          <a:xfrm>
            <a:off x="4859629" y="3498504"/>
            <a:ext cx="510540" cy="246221"/>
          </a:xfrm>
          <a:prstGeom prst="rect">
            <a:avLst/>
          </a:prstGeom>
          <a:noFill/>
        </p:spPr>
        <p:txBody>
          <a:bodyPr wrap="square" rtlCol="0">
            <a:spAutoFit/>
          </a:bodyPr>
          <a:lstStyle/>
          <a:p>
            <a:r>
              <a:rPr lang="en-GB" sz="1000" b="1" dirty="0" smtClean="0"/>
              <a:t>22%</a:t>
            </a:r>
            <a:endParaRPr lang="en-GB" sz="1000" b="1" dirty="0"/>
          </a:p>
        </p:txBody>
      </p:sp>
      <p:sp>
        <p:nvSpPr>
          <p:cNvPr id="12" name="TextBox 11"/>
          <p:cNvSpPr txBox="1"/>
          <p:nvPr/>
        </p:nvSpPr>
        <p:spPr>
          <a:xfrm>
            <a:off x="5894848" y="3498504"/>
            <a:ext cx="510540" cy="246221"/>
          </a:xfrm>
          <a:prstGeom prst="rect">
            <a:avLst/>
          </a:prstGeom>
          <a:noFill/>
        </p:spPr>
        <p:txBody>
          <a:bodyPr wrap="square" rtlCol="0">
            <a:spAutoFit/>
          </a:bodyPr>
          <a:lstStyle/>
          <a:p>
            <a:r>
              <a:rPr lang="en-GB" sz="1000" b="1" dirty="0" smtClean="0"/>
              <a:t>15%</a:t>
            </a:r>
            <a:endParaRPr lang="en-GB" sz="1000" b="1" dirty="0"/>
          </a:p>
        </p:txBody>
      </p:sp>
      <p:sp>
        <p:nvSpPr>
          <p:cNvPr id="13" name="TextBox 12"/>
          <p:cNvSpPr txBox="1"/>
          <p:nvPr/>
        </p:nvSpPr>
        <p:spPr>
          <a:xfrm>
            <a:off x="6913741" y="3498504"/>
            <a:ext cx="510540" cy="246221"/>
          </a:xfrm>
          <a:prstGeom prst="rect">
            <a:avLst/>
          </a:prstGeom>
          <a:noFill/>
        </p:spPr>
        <p:txBody>
          <a:bodyPr wrap="square" rtlCol="0">
            <a:spAutoFit/>
          </a:bodyPr>
          <a:lstStyle/>
          <a:p>
            <a:r>
              <a:rPr lang="en-GB" sz="1000" b="1" dirty="0" smtClean="0"/>
              <a:t>18%</a:t>
            </a:r>
            <a:endParaRPr lang="en-GB" sz="1000" b="1" dirty="0"/>
          </a:p>
        </p:txBody>
      </p:sp>
      <p:sp>
        <p:nvSpPr>
          <p:cNvPr id="14" name="Text Placeholder 5"/>
          <p:cNvSpPr txBox="1">
            <a:spLocks/>
          </p:cNvSpPr>
          <p:nvPr/>
        </p:nvSpPr>
        <p:spPr>
          <a:xfrm>
            <a:off x="308703" y="1270000"/>
            <a:ext cx="145630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800" dirty="0" smtClean="0"/>
              <a:t>Source:  IPS 2013, 2014, 2015</a:t>
            </a:r>
            <a:endParaRPr lang="en-GB" sz="800" dirty="0"/>
          </a:p>
        </p:txBody>
      </p:sp>
      <p:sp>
        <p:nvSpPr>
          <p:cNvPr id="16" name="Text Placeholder 6"/>
          <p:cNvSpPr txBox="1">
            <a:spLocks/>
          </p:cNvSpPr>
          <p:nvPr/>
        </p:nvSpPr>
        <p:spPr>
          <a:xfrm>
            <a:off x="544854" y="6426642"/>
            <a:ext cx="2440301" cy="274638"/>
          </a:xfrm>
          <a:prstGeom prst="rect">
            <a:avLst/>
          </a:prstGeom>
        </p:spPr>
        <p:txBody>
          <a:bodyPr/>
          <a:lstStyle>
            <a:lvl1pPr marL="0" indent="0" algn="l" defTabSz="457200" rtl="0" eaLnBrk="1" latinLnBrk="0" hangingPunct="1">
              <a:spcBef>
                <a:spcPct val="20000"/>
              </a:spcBef>
              <a:buFont typeface="Arial"/>
              <a:buNone/>
              <a:defRPr lang="en-US" sz="1200" kern="1200" dirty="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000" dirty="0" smtClean="0"/>
              <a:t>Market size and shape</a:t>
            </a:r>
            <a:endParaRPr lang="en-GB" sz="1000" dirty="0"/>
          </a:p>
        </p:txBody>
      </p:sp>
      <p:sp>
        <p:nvSpPr>
          <p:cNvPr id="15" name="TextBox 14"/>
          <p:cNvSpPr txBox="1"/>
          <p:nvPr/>
        </p:nvSpPr>
        <p:spPr>
          <a:xfrm>
            <a:off x="7919623" y="3494142"/>
            <a:ext cx="510540" cy="246221"/>
          </a:xfrm>
          <a:prstGeom prst="rect">
            <a:avLst/>
          </a:prstGeom>
          <a:noFill/>
        </p:spPr>
        <p:txBody>
          <a:bodyPr wrap="square" rtlCol="0">
            <a:spAutoFit/>
          </a:bodyPr>
          <a:lstStyle/>
          <a:p>
            <a:r>
              <a:rPr lang="en-GB" sz="1000" b="1" dirty="0" smtClean="0"/>
              <a:t>13%</a:t>
            </a:r>
            <a:endParaRPr lang="en-GB" sz="1000" b="1" dirty="0"/>
          </a:p>
        </p:txBody>
      </p:sp>
      <p:cxnSp>
        <p:nvCxnSpPr>
          <p:cNvPr id="17" name="Straight Connector 16"/>
          <p:cNvCxnSpPr/>
          <p:nvPr/>
        </p:nvCxnSpPr>
        <p:spPr>
          <a:xfrm>
            <a:off x="4590609" y="1558834"/>
            <a:ext cx="0" cy="188976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582972" y="1558834"/>
            <a:ext cx="0" cy="1889760"/>
          </a:xfrm>
          <a:prstGeom prst="line">
            <a:avLst/>
          </a:prstGeom>
          <a:ln w="19050">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50412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167466"/>
            <a:ext cx="8372013" cy="558801"/>
          </a:xfrm>
        </p:spPr>
        <p:txBody>
          <a:bodyPr/>
          <a:lstStyle/>
          <a:p>
            <a:r>
              <a:rPr lang="en-GB" dirty="0" smtClean="0"/>
              <a:t>Hooks and barriers for travelling beyond London</a:t>
            </a:r>
            <a:endParaRPr lang="en-GB" dirty="0"/>
          </a:p>
        </p:txBody>
      </p:sp>
      <p:sp>
        <p:nvSpPr>
          <p:cNvPr id="9" name="Picture Placeholder 8"/>
          <p:cNvSpPr>
            <a:spLocks noGrp="1"/>
          </p:cNvSpPr>
          <p:nvPr>
            <p:ph type="pic" sz="quarter" idx="14"/>
          </p:nvPr>
        </p:nvSpPr>
        <p:spPr/>
      </p:sp>
      <p:sp>
        <p:nvSpPr>
          <p:cNvPr id="7" name="Text Placeholder 5"/>
          <p:cNvSpPr txBox="1">
            <a:spLocks/>
          </p:cNvSpPr>
          <p:nvPr/>
        </p:nvSpPr>
        <p:spPr>
          <a:xfrm>
            <a:off x="431800" y="2882900"/>
            <a:ext cx="8625479" cy="3302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This section is based upon a comprehensive 2013 VisitBritain study into why many visitors to Britain do not travel beyond London – what the barriers are and what attracts those that do go beyond London to do so.</a:t>
            </a:r>
          </a:p>
          <a:p>
            <a:pPr marL="0" indent="0" algn="just">
              <a:buNone/>
            </a:pPr>
            <a:r>
              <a:rPr lang="en-GB" sz="1300" dirty="0" smtClean="0"/>
              <a:t>Research was undertaken in four established markets (France, Germany, Norway and USA).  Please bear in mind that findings reflect views and behaviour in these markets only which may differ to those of other markets (especially emerging markets). </a:t>
            </a:r>
          </a:p>
        </p:txBody>
      </p:sp>
    </p:spTree>
    <p:extLst>
      <p:ext uri="{BB962C8B-B14F-4D97-AF65-F5344CB8AC3E}">
        <p14:creationId xmlns:p14="http://schemas.microsoft.com/office/powerpoint/2010/main" val="32705966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Headline findings</a:t>
            </a:r>
            <a:endParaRPr lang="en-GB" sz="2200" dirty="0"/>
          </a:p>
        </p:txBody>
      </p:sp>
      <p:sp>
        <p:nvSpPr>
          <p:cNvPr id="5" name="Picture Placeholder 4"/>
          <p:cNvSpPr>
            <a:spLocks noGrp="1"/>
          </p:cNvSpPr>
          <p:nvPr>
            <p:ph type="pic" sz="quarter" idx="14"/>
          </p:nvPr>
        </p:nvSpPr>
        <p:spPr/>
      </p:sp>
      <p:sp>
        <p:nvSpPr>
          <p:cNvPr id="14" name="Text Placeholder 5"/>
          <p:cNvSpPr txBox="1">
            <a:spLocks/>
          </p:cNvSpPr>
          <p:nvPr/>
        </p:nvSpPr>
        <p:spPr>
          <a:xfrm>
            <a:off x="702404" y="1270000"/>
            <a:ext cx="3844196"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800" dirty="0" smtClean="0"/>
              <a:t>Source:  London and Beyond report 2013</a:t>
            </a:r>
            <a:endParaRPr lang="en-GB" sz="800" dirty="0"/>
          </a:p>
        </p:txBody>
      </p:sp>
      <p:sp>
        <p:nvSpPr>
          <p:cNvPr id="3" name="TextBox 2"/>
          <p:cNvSpPr txBox="1"/>
          <p:nvPr/>
        </p:nvSpPr>
        <p:spPr>
          <a:xfrm>
            <a:off x="466725" y="1437995"/>
            <a:ext cx="8227332" cy="1938992"/>
          </a:xfrm>
          <a:prstGeom prst="rect">
            <a:avLst/>
          </a:prstGeom>
          <a:noFill/>
          <a:ln>
            <a:solidFill>
              <a:srgbClr val="C00000"/>
            </a:solidFill>
          </a:ln>
        </p:spPr>
        <p:txBody>
          <a:bodyPr wrap="square" rtlCol="0">
            <a:spAutoFit/>
          </a:bodyPr>
          <a:lstStyle/>
          <a:p>
            <a:pPr marL="171450" indent="-171450">
              <a:buClr>
                <a:schemeClr val="accent6">
                  <a:lumMod val="25000"/>
                </a:schemeClr>
              </a:buClr>
              <a:buFont typeface="Arial" pitchFamily="34" charset="0"/>
              <a:buChar char="•"/>
            </a:pPr>
            <a:r>
              <a:rPr lang="en-GB" sz="1000" dirty="0" smtClean="0"/>
              <a:t>London remains the key draw within Britain, even for those who have visited before, but many would want to see other places in Britain as well as London again when they return. ‘London Plus’ appeals to the majority. </a:t>
            </a:r>
          </a:p>
          <a:p>
            <a:pPr marL="171450" indent="-171450">
              <a:buClr>
                <a:schemeClr val="accent6">
                  <a:lumMod val="25000"/>
                </a:schemeClr>
              </a:buClr>
              <a:buFont typeface="Arial" pitchFamily="34" charset="0"/>
              <a:buChar char="•"/>
            </a:pPr>
            <a:r>
              <a:rPr lang="en-GB" sz="1000" dirty="0" smtClean="0"/>
              <a:t>Knowledge of destinations drives desire, but knowledge of British destinations other than London can be low, although this varies notably by market. </a:t>
            </a:r>
          </a:p>
          <a:p>
            <a:pPr marL="171450" indent="-171450">
              <a:buClr>
                <a:schemeClr val="accent6">
                  <a:lumMod val="25000"/>
                </a:schemeClr>
              </a:buClr>
              <a:buFont typeface="Arial" pitchFamily="34" charset="0"/>
              <a:buChar char="•"/>
            </a:pPr>
            <a:r>
              <a:rPr lang="en-GB" sz="1000" dirty="0" smtClean="0"/>
              <a:t>Those who visit London often want to ‘see’ London/ ‘do the sights’ rather than to have a particular type of holiday experience. This is different from behaviour when choosing competitor destinations, and does not reflect the growing importance of ‘experiences’. </a:t>
            </a:r>
          </a:p>
          <a:p>
            <a:pPr marL="171450" indent="-171450">
              <a:buClr>
                <a:schemeClr val="accent6">
                  <a:lumMod val="25000"/>
                </a:schemeClr>
              </a:buClr>
              <a:buFont typeface="Arial" pitchFamily="34" charset="0"/>
              <a:buChar char="•"/>
            </a:pPr>
            <a:r>
              <a:rPr lang="en-GB" sz="1000" dirty="0" smtClean="0"/>
              <a:t>The most common practical barriers to going outside London were concerns about transport/ access. </a:t>
            </a:r>
          </a:p>
          <a:p>
            <a:pPr marL="171450" indent="-171450">
              <a:buClr>
                <a:schemeClr val="accent6">
                  <a:lumMod val="25000"/>
                </a:schemeClr>
              </a:buClr>
              <a:buFont typeface="Arial" pitchFamily="34" charset="0"/>
              <a:buChar char="•"/>
            </a:pPr>
            <a:r>
              <a:rPr lang="en-GB" sz="1000" dirty="0" smtClean="0"/>
              <a:t>Most common draws for going outside of London were heritage variety, countryside, unique places to stay and the British people. </a:t>
            </a:r>
          </a:p>
          <a:p>
            <a:pPr marL="171450" indent="-171450">
              <a:buClr>
                <a:schemeClr val="accent6">
                  <a:lumMod val="25000"/>
                </a:schemeClr>
              </a:buClr>
              <a:buFont typeface="Arial" pitchFamily="34" charset="0"/>
              <a:buChar char="•"/>
            </a:pPr>
            <a:r>
              <a:rPr lang="en-GB" sz="1000" dirty="0" smtClean="0"/>
              <a:t>Travel agents remain important for a minority, especially in Germany and the US, but the majority in each market reported booking independently, with Britain particularly attracting independent travellers. However, there is a gap for tours, packages and agents, or at least suggested itineraries, to enable trips outside London which many lack the knowledge to make the most of. </a:t>
            </a:r>
          </a:p>
          <a:p>
            <a:pPr marL="171450" indent="-171450">
              <a:buClr>
                <a:schemeClr val="accent6">
                  <a:lumMod val="25000"/>
                </a:schemeClr>
              </a:buClr>
              <a:buFont typeface="Arial" pitchFamily="34" charset="0"/>
              <a:buChar char="•"/>
            </a:pPr>
            <a:r>
              <a:rPr lang="en-GB" sz="1000" dirty="0" smtClean="0"/>
              <a:t>There is no single ‘ideal’ itinerary when combining London with other destinations (‘London Plus’), but most are willing to travel 2-3 hours to/ between destinations, preferably by train. </a:t>
            </a:r>
            <a:endParaRPr lang="en-GB" sz="1000" dirty="0"/>
          </a:p>
        </p:txBody>
      </p:sp>
      <p:sp>
        <p:nvSpPr>
          <p:cNvPr id="6" name="TextBox 5"/>
          <p:cNvSpPr txBox="1"/>
          <p:nvPr/>
        </p:nvSpPr>
        <p:spPr>
          <a:xfrm>
            <a:off x="466725" y="3566182"/>
            <a:ext cx="8227332" cy="2554545"/>
          </a:xfrm>
          <a:prstGeom prst="rect">
            <a:avLst/>
          </a:prstGeom>
          <a:noFill/>
          <a:ln>
            <a:solidFill>
              <a:schemeClr val="accent1"/>
            </a:solidFill>
          </a:ln>
        </p:spPr>
        <p:txBody>
          <a:bodyPr wrap="square" rtlCol="0">
            <a:spAutoFit/>
          </a:bodyPr>
          <a:lstStyle/>
          <a:p>
            <a:r>
              <a:rPr lang="en-GB" sz="1000" b="1" dirty="0" smtClean="0">
                <a:solidFill>
                  <a:schemeClr val="accent6">
                    <a:lumMod val="25000"/>
                  </a:schemeClr>
                </a:solidFill>
              </a:rPr>
              <a:t>Top Ten Tips for promoting ‘London Plus’ </a:t>
            </a:r>
          </a:p>
          <a:p>
            <a:pPr marL="228600" indent="-228600">
              <a:buFont typeface="+mj-lt"/>
              <a:buAutoNum type="arabicPeriod"/>
            </a:pPr>
            <a:r>
              <a:rPr lang="en-GB" sz="1000" dirty="0" smtClean="0"/>
              <a:t>Do not over-estimate geographical knowledge of Britain, or assume potential visitors will be aware of even high- profile destinations outside London.</a:t>
            </a:r>
          </a:p>
          <a:p>
            <a:pPr marL="228600" indent="-228600">
              <a:buFont typeface="+mj-lt"/>
              <a:buAutoNum type="arabicPeriod"/>
            </a:pPr>
            <a:r>
              <a:rPr lang="en-GB" sz="1000" dirty="0" smtClean="0"/>
              <a:t>Focus on the heritage, variety and countryside outside as well as unique places to stay and the British people . </a:t>
            </a:r>
          </a:p>
          <a:p>
            <a:pPr marL="228600" indent="-228600">
              <a:buFont typeface="+mj-lt"/>
              <a:buAutoNum type="arabicPeriod"/>
            </a:pPr>
            <a:r>
              <a:rPr lang="en-GB" sz="1000" dirty="0" smtClean="0"/>
              <a:t>Make sure the ‘experiences’ the destination offers (e.g. luxurious, adventurous) are reflected, and indicate how people will feel (e.g. relaxed) when there, as well as the attractions/ destinations themselves. </a:t>
            </a:r>
          </a:p>
          <a:p>
            <a:pPr marL="228600" indent="-228600">
              <a:buFont typeface="+mj-lt"/>
              <a:buAutoNum type="arabicPeriod"/>
            </a:pPr>
            <a:r>
              <a:rPr lang="en-GB" sz="1000" dirty="0" smtClean="0"/>
              <a:t>Do the work for visitors by putting together set itineraries, illustrating the ‘packages’ they could put together themselves.</a:t>
            </a:r>
          </a:p>
          <a:p>
            <a:pPr marL="228600" indent="-228600">
              <a:buFont typeface="+mj-lt"/>
              <a:buAutoNum type="arabicPeriod"/>
            </a:pPr>
            <a:r>
              <a:rPr lang="en-GB" sz="1000" dirty="0" smtClean="0"/>
              <a:t>Remind of enjoyment of previous trips to London and include London in suggested itineraries but build  on appeal by showing that Britain can offer more than our capital , world famous headline sights on a second visit. </a:t>
            </a:r>
          </a:p>
          <a:p>
            <a:pPr marL="228600" indent="-228600">
              <a:buFont typeface="+mj-lt"/>
              <a:buAutoNum type="arabicPeriod"/>
            </a:pPr>
            <a:r>
              <a:rPr lang="en-GB" sz="1000" dirty="0" smtClean="0"/>
              <a:t>Showcase opportunities to relax, enjoy good food and unique/ unusual experiences and places to stay. </a:t>
            </a:r>
          </a:p>
          <a:p>
            <a:pPr marL="228600" indent="-228600">
              <a:buFont typeface="+mj-lt"/>
              <a:buAutoNum type="arabicPeriod"/>
            </a:pPr>
            <a:r>
              <a:rPr lang="en-GB" sz="1000" dirty="0" smtClean="0"/>
              <a:t>Avoid inadvertently re-enforcing out of date stereotypes of destinations</a:t>
            </a:r>
          </a:p>
          <a:p>
            <a:pPr marL="228600" indent="-228600">
              <a:buFont typeface="+mj-lt"/>
              <a:buAutoNum type="arabicPeriod"/>
            </a:pPr>
            <a:r>
              <a:rPr lang="en-GB" sz="1000" dirty="0" smtClean="0"/>
              <a:t>Compare Britain's offer favourably with similar, well-known ‘regional’ offers in other countries (e.g. Cotswolds/ Tuscany, York/ Seville, Scottish Highlands/ Swiss Alps, Cornish coast/ Spanish Costas) . Flag unique or ‘off-the-beaten-track’ experiences in Britain, away from mass tourist hotspots.</a:t>
            </a:r>
          </a:p>
          <a:p>
            <a:pPr marL="228600" indent="-228600">
              <a:buFont typeface="+mj-lt"/>
              <a:buAutoNum type="arabicPeriod"/>
            </a:pPr>
            <a:r>
              <a:rPr lang="en-GB" sz="1000" dirty="0" smtClean="0"/>
              <a:t>Avoid itineraries where driving/ hiring cars is essential (although in some markets this will appeal). Facilitate rail travel, e.g. highlight that booking trains ahead reduces cost considerably, or suggest the use of a BritRail pass. </a:t>
            </a:r>
          </a:p>
          <a:p>
            <a:pPr marL="228600" indent="-228600">
              <a:buFont typeface="+mj-lt"/>
              <a:buAutoNum type="arabicPeriod"/>
            </a:pPr>
            <a:r>
              <a:rPr lang="en-GB" sz="1000" dirty="0" smtClean="0"/>
              <a:t>Show travel times rather than distances from London (or between destinations) by train. Remember for most visitors tolerance is 2-3 hours travel time between destinations. </a:t>
            </a:r>
            <a:endParaRPr lang="en-GB" sz="1000" dirty="0"/>
          </a:p>
        </p:txBody>
      </p:sp>
      <p:sp>
        <p:nvSpPr>
          <p:cNvPr id="9" name="Text Placeholder 6"/>
          <p:cNvSpPr>
            <a:spLocks noGrp="1"/>
          </p:cNvSpPr>
          <p:nvPr>
            <p:ph type="body" sz="quarter" idx="13"/>
          </p:nvPr>
        </p:nvSpPr>
        <p:spPr>
          <a:xfrm>
            <a:off x="685796" y="6396162"/>
            <a:ext cx="2440301" cy="274638"/>
          </a:xfrm>
        </p:spPr>
        <p:txBody>
          <a:bodyPr/>
          <a:lstStyle/>
          <a:p>
            <a:r>
              <a:rPr lang="en-GB" sz="1000" dirty="0" smtClean="0"/>
              <a:t>Beyond London – hooks &amp; barriers</a:t>
            </a:r>
            <a:endParaRPr lang="en-GB" sz="1000" dirty="0"/>
          </a:p>
        </p:txBody>
      </p:sp>
    </p:spTree>
    <p:extLst>
      <p:ext uri="{BB962C8B-B14F-4D97-AF65-F5344CB8AC3E}">
        <p14:creationId xmlns:p14="http://schemas.microsoft.com/office/powerpoint/2010/main" val="25950824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Picture Placeholder 2"/>
          <p:cNvGraphicFramePr>
            <a:graphicFrameLocks noGrp="1"/>
          </p:cNvGraphicFramePr>
          <p:nvPr>
            <p:ph type="pic" sz="quarter" idx="14"/>
            <p:extLst>
              <p:ext uri="{D42A27DB-BD31-4B8C-83A1-F6EECF244321}">
                <p14:modId xmlns:p14="http://schemas.microsoft.com/office/powerpoint/2010/main" val="1890948653"/>
              </p:ext>
            </p:extLst>
          </p:nvPr>
        </p:nvGraphicFramePr>
        <p:xfrm>
          <a:off x="378820" y="1479748"/>
          <a:ext cx="6014359" cy="522968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78821" y="872066"/>
            <a:ext cx="8424992" cy="558801"/>
          </a:xfrm>
        </p:spPr>
        <p:txBody>
          <a:bodyPr/>
          <a:lstStyle/>
          <a:p>
            <a:r>
              <a:rPr lang="en-GB" sz="2200" dirty="0" smtClean="0"/>
              <a:t>Barriers to going beyond London: summary</a:t>
            </a:r>
            <a:endParaRPr lang="en-GB" sz="2200" dirty="0"/>
          </a:p>
        </p:txBody>
      </p:sp>
      <p:sp>
        <p:nvSpPr>
          <p:cNvPr id="11" name="TextBox 1"/>
          <p:cNvSpPr txBox="1"/>
          <p:nvPr/>
        </p:nvSpPr>
        <p:spPr>
          <a:xfrm>
            <a:off x="600803" y="1277188"/>
            <a:ext cx="6113895" cy="2025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b="1" dirty="0" smtClean="0"/>
              <a:t>Top reasons why recent ‘London only’ visitors have never spent nights in GB outside London</a:t>
            </a:r>
            <a:endParaRPr lang="en-GB" sz="1000" dirty="0"/>
          </a:p>
        </p:txBody>
      </p:sp>
      <p:sp>
        <p:nvSpPr>
          <p:cNvPr id="12" name="Text Placeholder 5"/>
          <p:cNvSpPr txBox="1">
            <a:spLocks/>
          </p:cNvSpPr>
          <p:nvPr/>
        </p:nvSpPr>
        <p:spPr>
          <a:xfrm>
            <a:off x="5591175" y="3635375"/>
            <a:ext cx="3212638" cy="2844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Four main themes emerged as barriers to going beyond London:</a:t>
            </a:r>
          </a:p>
          <a:p>
            <a:pPr marL="0" indent="0" algn="just">
              <a:buNone/>
            </a:pPr>
            <a:endParaRPr lang="en-GB" sz="1300" dirty="0"/>
          </a:p>
          <a:p>
            <a:pPr algn="just"/>
            <a:r>
              <a:rPr lang="en-GB" sz="1300" dirty="0" smtClean="0"/>
              <a:t>Lack of knowledge</a:t>
            </a:r>
          </a:p>
          <a:p>
            <a:pPr algn="just"/>
            <a:r>
              <a:rPr lang="en-GB" sz="1300" dirty="0" smtClean="0"/>
              <a:t>All-encompassing London</a:t>
            </a:r>
          </a:p>
          <a:p>
            <a:pPr algn="just"/>
            <a:r>
              <a:rPr lang="en-GB" sz="1300" dirty="0" smtClean="0"/>
              <a:t>Desire to visit and the importance of ‘experiences’</a:t>
            </a:r>
          </a:p>
          <a:p>
            <a:pPr algn="just"/>
            <a:r>
              <a:rPr lang="en-GB" sz="1300" dirty="0" smtClean="0"/>
              <a:t>Transport concerns</a:t>
            </a:r>
            <a:endParaRPr lang="en-GB" sz="1300" dirty="0"/>
          </a:p>
        </p:txBody>
      </p:sp>
      <p:sp>
        <p:nvSpPr>
          <p:cNvPr id="7" name="Text Placeholder 6"/>
          <p:cNvSpPr>
            <a:spLocks noGrp="1"/>
          </p:cNvSpPr>
          <p:nvPr>
            <p:ph type="body" sz="quarter" idx="13"/>
          </p:nvPr>
        </p:nvSpPr>
        <p:spPr>
          <a:xfrm>
            <a:off x="685796" y="6533481"/>
            <a:ext cx="2440301" cy="274638"/>
          </a:xfrm>
        </p:spPr>
        <p:txBody>
          <a:bodyPr/>
          <a:lstStyle/>
          <a:p>
            <a:r>
              <a:rPr lang="en-GB" sz="1000" dirty="0" smtClean="0"/>
              <a:t>Beyond London – hooks &amp; barriers</a:t>
            </a:r>
            <a:endParaRPr lang="en-GB" sz="1000" dirty="0"/>
          </a:p>
        </p:txBody>
      </p:sp>
    </p:spTree>
    <p:extLst>
      <p:ext uri="{BB962C8B-B14F-4D97-AF65-F5344CB8AC3E}">
        <p14:creationId xmlns:p14="http://schemas.microsoft.com/office/powerpoint/2010/main" val="3125047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About this report</a:t>
            </a:r>
            <a:endParaRPr lang="en-GB" sz="2200" dirty="0"/>
          </a:p>
        </p:txBody>
      </p:sp>
      <p:sp>
        <p:nvSpPr>
          <p:cNvPr id="5" name="Picture Placeholder 4"/>
          <p:cNvSpPr>
            <a:spLocks noGrp="1"/>
          </p:cNvSpPr>
          <p:nvPr>
            <p:ph type="pic" sz="quarter" idx="14"/>
          </p:nvPr>
        </p:nvSpPr>
        <p:spPr/>
      </p:sp>
      <p:sp>
        <p:nvSpPr>
          <p:cNvPr id="13" name="Text Placeholder 5"/>
          <p:cNvSpPr txBox="1">
            <a:spLocks/>
          </p:cNvSpPr>
          <p:nvPr/>
        </p:nvSpPr>
        <p:spPr>
          <a:xfrm>
            <a:off x="378822" y="1335073"/>
            <a:ext cx="8424992" cy="48175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200" dirty="0" smtClean="0">
                <a:solidFill>
                  <a:srgbClr val="120742"/>
                </a:solidFill>
              </a:rPr>
              <a:t>There </a:t>
            </a:r>
            <a:r>
              <a:rPr lang="en-GB" sz="1200" dirty="0">
                <a:solidFill>
                  <a:srgbClr val="120742"/>
                </a:solidFill>
              </a:rPr>
              <a:t>is a large and diverse range of data available on overseas visitors to the UK.  The data in this report is </a:t>
            </a:r>
            <a:r>
              <a:rPr lang="en-GB" sz="1200" dirty="0" smtClean="0">
                <a:solidFill>
                  <a:srgbClr val="120742"/>
                </a:solidFill>
              </a:rPr>
              <a:t>drawn solely from </a:t>
            </a:r>
            <a:r>
              <a:rPr lang="en-GB" sz="1200" dirty="0">
                <a:solidFill>
                  <a:srgbClr val="120742"/>
                </a:solidFill>
              </a:rPr>
              <a:t>the International Passenger Survey (IPS), which includes a combination of publically available raw data and the insights generated by VisitBritain in their dedicated reports</a:t>
            </a:r>
            <a:r>
              <a:rPr lang="en-GB" sz="1200" dirty="0" smtClean="0">
                <a:solidFill>
                  <a:srgbClr val="120742"/>
                </a:solidFill>
              </a:rPr>
              <a:t>. </a:t>
            </a:r>
            <a:endParaRPr lang="en-GB" sz="1200" dirty="0">
              <a:solidFill>
                <a:srgbClr val="120742"/>
              </a:solidFill>
            </a:endParaRPr>
          </a:p>
          <a:p>
            <a:pPr marL="0" indent="0" algn="just">
              <a:buNone/>
            </a:pPr>
            <a:endParaRPr lang="en-GB" sz="1200" dirty="0">
              <a:solidFill>
                <a:srgbClr val="120742"/>
              </a:solidFill>
            </a:endParaRPr>
          </a:p>
        </p:txBody>
      </p:sp>
      <p:sp>
        <p:nvSpPr>
          <p:cNvPr id="6" name="Text Placeholder 6"/>
          <p:cNvSpPr>
            <a:spLocks noGrp="1"/>
          </p:cNvSpPr>
          <p:nvPr>
            <p:ph type="body" sz="quarter" idx="13"/>
          </p:nvPr>
        </p:nvSpPr>
        <p:spPr>
          <a:xfrm>
            <a:off x="685796" y="6396162"/>
            <a:ext cx="2440301" cy="274638"/>
          </a:xfrm>
        </p:spPr>
        <p:txBody>
          <a:bodyPr/>
          <a:lstStyle/>
          <a:p>
            <a:r>
              <a:rPr lang="en-GB" sz="1000" dirty="0" smtClean="0"/>
              <a:t>Introduction</a:t>
            </a:r>
            <a:endParaRPr lang="en-GB" sz="1000" dirty="0"/>
          </a:p>
        </p:txBody>
      </p:sp>
      <p:sp>
        <p:nvSpPr>
          <p:cNvPr id="7" name="Title 1"/>
          <p:cNvSpPr txBox="1">
            <a:spLocks/>
          </p:cNvSpPr>
          <p:nvPr/>
        </p:nvSpPr>
        <p:spPr>
          <a:xfrm>
            <a:off x="378822" y="2029207"/>
            <a:ext cx="8424992" cy="558801"/>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2200" dirty="0"/>
              <a:t>D</a:t>
            </a:r>
            <a:r>
              <a:rPr lang="en-GB" sz="2200" dirty="0" smtClean="0"/>
              <a:t>efinitions</a:t>
            </a:r>
            <a:endParaRPr lang="en-GB" sz="2200" dirty="0"/>
          </a:p>
        </p:txBody>
      </p:sp>
      <p:sp>
        <p:nvSpPr>
          <p:cNvPr id="8" name="Text Placeholder 5"/>
          <p:cNvSpPr txBox="1">
            <a:spLocks/>
          </p:cNvSpPr>
          <p:nvPr/>
        </p:nvSpPr>
        <p:spPr>
          <a:xfrm>
            <a:off x="440357" y="2522374"/>
            <a:ext cx="8301922" cy="387378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sz="1200" dirty="0" smtClean="0"/>
              <a:t>For the purposes of this report, a </a:t>
            </a:r>
            <a:r>
              <a:rPr lang="en-GB" sz="1200" b="1" dirty="0" smtClean="0"/>
              <a:t>multi-destination visitor </a:t>
            </a:r>
            <a:r>
              <a:rPr lang="en-GB" sz="1200" dirty="0" smtClean="0"/>
              <a:t>is defined as an overseas visitor who, on their trip, has either: </a:t>
            </a:r>
          </a:p>
          <a:p>
            <a:pPr>
              <a:spcBef>
                <a:spcPts val="0"/>
              </a:spcBef>
              <a:buFont typeface="+mj-lt"/>
              <a:buAutoNum type="arabicPeriod"/>
            </a:pPr>
            <a:r>
              <a:rPr lang="en-GB" sz="1200" dirty="0" smtClean="0"/>
              <a:t>Stayed at least one night in both London and another destination in the UK.</a:t>
            </a:r>
          </a:p>
          <a:p>
            <a:pPr>
              <a:spcBef>
                <a:spcPts val="0"/>
              </a:spcBef>
              <a:buFont typeface="+mj-lt"/>
              <a:buAutoNum type="arabicPeriod"/>
            </a:pPr>
            <a:r>
              <a:rPr lang="en-GB" sz="1200" dirty="0" smtClean="0"/>
              <a:t>Stayed at least one night in two or more different destinations in the UK which are outside London.</a:t>
            </a:r>
          </a:p>
          <a:p>
            <a:pPr marL="0" indent="0">
              <a:spcBef>
                <a:spcPts val="0"/>
              </a:spcBef>
              <a:buNone/>
            </a:pPr>
            <a:r>
              <a:rPr lang="en-GB" sz="1200" i="1" dirty="0" smtClean="0"/>
              <a:t>N.B. Visitors staying in more than one destination within London are not classified as multi-destination visitors</a:t>
            </a:r>
          </a:p>
          <a:p>
            <a:pPr marL="0" indent="0">
              <a:spcBef>
                <a:spcPts val="0"/>
              </a:spcBef>
              <a:buNone/>
            </a:pPr>
            <a:endParaRPr lang="en-GB" sz="1200" dirty="0" smtClean="0"/>
          </a:p>
          <a:p>
            <a:pPr marL="0" indent="0">
              <a:spcBef>
                <a:spcPts val="0"/>
              </a:spcBef>
              <a:buNone/>
            </a:pPr>
            <a:r>
              <a:rPr lang="en-GB" sz="1200" dirty="0" smtClean="0"/>
              <a:t>Within this report, multi-destination visitors are broken down further as follows:</a:t>
            </a:r>
          </a:p>
          <a:p>
            <a:pPr marL="0" indent="0" algn="just">
              <a:spcBef>
                <a:spcPts val="0"/>
              </a:spcBef>
              <a:buNone/>
            </a:pPr>
            <a:r>
              <a:rPr lang="en-GB" sz="1200" b="1" dirty="0" smtClean="0"/>
              <a:t>London Plus visitors</a:t>
            </a:r>
            <a:endParaRPr lang="en-GB" sz="1200" b="1" dirty="0"/>
          </a:p>
          <a:p>
            <a:pPr algn="just">
              <a:spcBef>
                <a:spcPts val="0"/>
              </a:spcBef>
            </a:pPr>
            <a:r>
              <a:rPr lang="en-GB" sz="1200" dirty="0" smtClean="0">
                <a:solidFill>
                  <a:srgbClr val="120742"/>
                </a:solidFill>
              </a:rPr>
              <a:t>London </a:t>
            </a:r>
            <a:r>
              <a:rPr lang="en-GB" sz="1200" dirty="0">
                <a:solidFill>
                  <a:srgbClr val="120742"/>
                </a:solidFill>
              </a:rPr>
              <a:t>Plus (UK</a:t>
            </a:r>
            <a:r>
              <a:rPr lang="en-GB" sz="1200" dirty="0" smtClean="0">
                <a:solidFill>
                  <a:srgbClr val="120742"/>
                </a:solidFill>
              </a:rPr>
              <a:t>) - a </a:t>
            </a:r>
            <a:r>
              <a:rPr lang="en-GB" sz="1200" dirty="0">
                <a:solidFill>
                  <a:srgbClr val="120742"/>
                </a:solidFill>
              </a:rPr>
              <a:t>visitor who stayed in </a:t>
            </a:r>
            <a:r>
              <a:rPr lang="en-GB" sz="1200" dirty="0" smtClean="0">
                <a:solidFill>
                  <a:srgbClr val="120742"/>
                </a:solidFill>
              </a:rPr>
              <a:t>both London </a:t>
            </a:r>
            <a:r>
              <a:rPr lang="en-GB" sz="1200" dirty="0">
                <a:solidFill>
                  <a:srgbClr val="120742"/>
                </a:solidFill>
              </a:rPr>
              <a:t>and at least one other destination in the </a:t>
            </a:r>
            <a:r>
              <a:rPr lang="en-GB" sz="1200" i="1" dirty="0" smtClean="0">
                <a:solidFill>
                  <a:srgbClr val="120742"/>
                </a:solidFill>
              </a:rPr>
              <a:t>UK</a:t>
            </a:r>
            <a:r>
              <a:rPr lang="en-GB" sz="1200" dirty="0" smtClean="0">
                <a:solidFill>
                  <a:srgbClr val="120742"/>
                </a:solidFill>
              </a:rPr>
              <a:t> for at least one night</a:t>
            </a:r>
            <a:endParaRPr lang="en-GB" sz="1200" dirty="0">
              <a:solidFill>
                <a:srgbClr val="120742"/>
              </a:solidFill>
            </a:endParaRPr>
          </a:p>
          <a:p>
            <a:pPr algn="just">
              <a:spcBef>
                <a:spcPts val="0"/>
              </a:spcBef>
            </a:pPr>
            <a:r>
              <a:rPr lang="en-GB" sz="1200" dirty="0">
                <a:solidFill>
                  <a:srgbClr val="120742"/>
                </a:solidFill>
              </a:rPr>
              <a:t>London Plus (ENG</a:t>
            </a:r>
            <a:r>
              <a:rPr lang="en-GB" sz="1200" dirty="0" smtClean="0">
                <a:solidFill>
                  <a:srgbClr val="120742"/>
                </a:solidFill>
              </a:rPr>
              <a:t>) - a </a:t>
            </a:r>
            <a:r>
              <a:rPr lang="en-GB" sz="1200" dirty="0">
                <a:solidFill>
                  <a:srgbClr val="120742"/>
                </a:solidFill>
              </a:rPr>
              <a:t>visitor who stayed in </a:t>
            </a:r>
            <a:r>
              <a:rPr lang="en-GB" sz="1200" dirty="0" smtClean="0">
                <a:solidFill>
                  <a:srgbClr val="120742"/>
                </a:solidFill>
              </a:rPr>
              <a:t> both London </a:t>
            </a:r>
            <a:r>
              <a:rPr lang="en-GB" sz="1200" dirty="0">
                <a:solidFill>
                  <a:srgbClr val="120742"/>
                </a:solidFill>
              </a:rPr>
              <a:t>and at least one other destination in </a:t>
            </a:r>
            <a:r>
              <a:rPr lang="en-GB" sz="1200" i="1" dirty="0" smtClean="0">
                <a:solidFill>
                  <a:srgbClr val="120742"/>
                </a:solidFill>
              </a:rPr>
              <a:t>England</a:t>
            </a:r>
            <a:r>
              <a:rPr lang="en-GB" sz="1200" dirty="0" smtClean="0">
                <a:solidFill>
                  <a:srgbClr val="120742"/>
                </a:solidFill>
              </a:rPr>
              <a:t> </a:t>
            </a:r>
            <a:r>
              <a:rPr lang="en-GB" sz="1200" dirty="0">
                <a:solidFill>
                  <a:srgbClr val="120742"/>
                </a:solidFill>
              </a:rPr>
              <a:t>for at least one </a:t>
            </a:r>
            <a:r>
              <a:rPr lang="en-GB" sz="1200" dirty="0" smtClean="0">
                <a:solidFill>
                  <a:srgbClr val="120742"/>
                </a:solidFill>
              </a:rPr>
              <a:t>night</a:t>
            </a:r>
            <a:endParaRPr lang="en-GB" sz="1200" dirty="0">
              <a:solidFill>
                <a:srgbClr val="120742"/>
              </a:solidFill>
            </a:endParaRPr>
          </a:p>
          <a:p>
            <a:pPr marL="0" indent="0">
              <a:spcBef>
                <a:spcPts val="0"/>
              </a:spcBef>
              <a:buNone/>
            </a:pPr>
            <a:r>
              <a:rPr lang="en-GB" sz="1200" b="1" dirty="0" smtClean="0"/>
              <a:t>Non-London multi-destination visitors</a:t>
            </a:r>
            <a:endParaRPr lang="en-GB" sz="1200" b="1" dirty="0"/>
          </a:p>
          <a:p>
            <a:pPr algn="just">
              <a:spcBef>
                <a:spcPts val="0"/>
              </a:spcBef>
            </a:pPr>
            <a:r>
              <a:rPr lang="en-GB" sz="1200" dirty="0">
                <a:solidFill>
                  <a:srgbClr val="120742"/>
                </a:solidFill>
              </a:rPr>
              <a:t>M</a:t>
            </a:r>
            <a:r>
              <a:rPr lang="en-GB" sz="1200" dirty="0" smtClean="0">
                <a:solidFill>
                  <a:srgbClr val="120742"/>
                </a:solidFill>
              </a:rPr>
              <a:t>ulti-destination non-London (</a:t>
            </a:r>
            <a:r>
              <a:rPr lang="en-GB" sz="1200" dirty="0">
                <a:solidFill>
                  <a:srgbClr val="120742"/>
                </a:solidFill>
              </a:rPr>
              <a:t>UK) </a:t>
            </a:r>
            <a:r>
              <a:rPr lang="en-GB" sz="1200" dirty="0" smtClean="0">
                <a:solidFill>
                  <a:srgbClr val="120742"/>
                </a:solidFill>
              </a:rPr>
              <a:t>– a visitor who stayed for at least one night in two or more destinations in the </a:t>
            </a:r>
            <a:r>
              <a:rPr lang="en-GB" sz="1200" i="1" dirty="0" smtClean="0">
                <a:solidFill>
                  <a:srgbClr val="120742"/>
                </a:solidFill>
              </a:rPr>
              <a:t>UK</a:t>
            </a:r>
            <a:r>
              <a:rPr lang="en-GB" sz="1200" dirty="0" smtClean="0">
                <a:solidFill>
                  <a:srgbClr val="120742"/>
                </a:solidFill>
              </a:rPr>
              <a:t>, but did NOT stay in London</a:t>
            </a:r>
          </a:p>
          <a:p>
            <a:pPr algn="just">
              <a:spcBef>
                <a:spcPts val="0"/>
              </a:spcBef>
            </a:pPr>
            <a:r>
              <a:rPr lang="en-GB" sz="1200" dirty="0">
                <a:solidFill>
                  <a:srgbClr val="120742"/>
                </a:solidFill>
              </a:rPr>
              <a:t>M</a:t>
            </a:r>
            <a:r>
              <a:rPr lang="en-GB" sz="1200" dirty="0" smtClean="0">
                <a:solidFill>
                  <a:srgbClr val="120742"/>
                </a:solidFill>
              </a:rPr>
              <a:t>ulti-destination non-London (ENG) – a visitor </a:t>
            </a:r>
            <a:r>
              <a:rPr lang="en-GB" sz="1200" dirty="0">
                <a:solidFill>
                  <a:srgbClr val="120742"/>
                </a:solidFill>
              </a:rPr>
              <a:t>who </a:t>
            </a:r>
            <a:r>
              <a:rPr lang="en-GB" sz="1200" dirty="0" smtClean="0">
                <a:solidFill>
                  <a:srgbClr val="120742"/>
                </a:solidFill>
              </a:rPr>
              <a:t>stayed for at least one night in two or more destinations in </a:t>
            </a:r>
            <a:r>
              <a:rPr lang="en-GB" sz="1200" i="1" dirty="0" smtClean="0">
                <a:solidFill>
                  <a:srgbClr val="120742"/>
                </a:solidFill>
              </a:rPr>
              <a:t>ENGLAND</a:t>
            </a:r>
            <a:r>
              <a:rPr lang="en-GB" sz="1200" dirty="0" smtClean="0">
                <a:solidFill>
                  <a:srgbClr val="120742"/>
                </a:solidFill>
              </a:rPr>
              <a:t>, but did NOT stay in London</a:t>
            </a:r>
          </a:p>
          <a:p>
            <a:pPr marL="0" indent="0" algn="just">
              <a:spcBef>
                <a:spcPts val="0"/>
              </a:spcBef>
              <a:buNone/>
            </a:pPr>
            <a:endParaRPr lang="en-GB" sz="1200" dirty="0" smtClean="0"/>
          </a:p>
          <a:p>
            <a:pPr marL="0" indent="0" algn="just">
              <a:spcBef>
                <a:spcPts val="0"/>
              </a:spcBef>
              <a:buNone/>
            </a:pPr>
            <a:r>
              <a:rPr lang="en-GB" sz="1200" u="sng" dirty="0" smtClean="0"/>
              <a:t>Important note:</a:t>
            </a:r>
            <a:r>
              <a:rPr lang="en-GB" sz="1200" dirty="0" smtClean="0"/>
              <a:t> Multi-destination visitors include only those who </a:t>
            </a:r>
            <a:r>
              <a:rPr lang="en-GB" sz="1200" i="1" dirty="0" smtClean="0"/>
              <a:t>stayed overnight </a:t>
            </a:r>
            <a:r>
              <a:rPr lang="en-GB" sz="1200" dirty="0" smtClean="0"/>
              <a:t>in more than one destination. They exclude visitors who only took day trips to other destinations from their single place of stay. A further report will be produced later in 2017 which incorporates these days trips, using questions placed on the IPS during 2016.</a:t>
            </a:r>
            <a:endParaRPr lang="en-GB" sz="1200" u="sng" dirty="0"/>
          </a:p>
          <a:p>
            <a:pPr marL="0" indent="0">
              <a:spcBef>
                <a:spcPts val="0"/>
              </a:spcBef>
              <a:buNone/>
            </a:pPr>
            <a:endParaRPr lang="en-GB" sz="1200" dirty="0" smtClean="0">
              <a:solidFill>
                <a:srgbClr val="120742"/>
              </a:solidFill>
            </a:endParaRPr>
          </a:p>
        </p:txBody>
      </p:sp>
    </p:spTree>
    <p:extLst>
      <p:ext uri="{BB962C8B-B14F-4D97-AF65-F5344CB8AC3E}">
        <p14:creationId xmlns:p14="http://schemas.microsoft.com/office/powerpoint/2010/main" val="2518735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Barriers to going beyond London: themes (1)</a:t>
            </a:r>
            <a:endParaRPr lang="en-GB" sz="2200" dirty="0"/>
          </a:p>
        </p:txBody>
      </p:sp>
      <p:sp>
        <p:nvSpPr>
          <p:cNvPr id="5" name="Picture Placeholder 4"/>
          <p:cNvSpPr>
            <a:spLocks noGrp="1"/>
          </p:cNvSpPr>
          <p:nvPr>
            <p:ph type="pic" sz="quarter" idx="14"/>
          </p:nvPr>
        </p:nvSpPr>
        <p:spPr/>
      </p:sp>
      <p:sp>
        <p:nvSpPr>
          <p:cNvPr id="11" name="TextBox 1"/>
          <p:cNvSpPr txBox="1"/>
          <p:nvPr/>
        </p:nvSpPr>
        <p:spPr>
          <a:xfrm>
            <a:off x="950046" y="3080588"/>
            <a:ext cx="2898046" cy="2025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b="1" dirty="0" smtClean="0"/>
              <a:t>Claimed knowledge of Britain amongst recent visitors who had stayed only in London</a:t>
            </a:r>
            <a:endParaRPr lang="en-GB" sz="800" dirty="0"/>
          </a:p>
        </p:txBody>
      </p:sp>
      <p:sp>
        <p:nvSpPr>
          <p:cNvPr id="12" name="Text Placeholder 5"/>
          <p:cNvSpPr txBox="1">
            <a:spLocks/>
          </p:cNvSpPr>
          <p:nvPr/>
        </p:nvSpPr>
        <p:spPr>
          <a:xfrm>
            <a:off x="546092" y="1302587"/>
            <a:ext cx="3888379" cy="130091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AutoNum type="arabicParenR"/>
            </a:pPr>
            <a:r>
              <a:rPr lang="en-GB" sz="1300" b="1" dirty="0" smtClean="0"/>
              <a:t>Lack of knowledge</a:t>
            </a:r>
          </a:p>
          <a:p>
            <a:pPr marL="0" indent="0" algn="just">
              <a:buNone/>
            </a:pPr>
            <a:r>
              <a:rPr lang="en-GB" sz="1300" dirty="0" smtClean="0"/>
              <a:t>Two issues are clear.  Firstly there is often an ignorance of British destinations other than London i.e. what areas or towns visitors could consider.  Secondly, even when individual destinations are named there is frequently a fundamental lack of knowledge about the experiences on offer and an inability to imagine the type of holiday they would be able to have there.</a:t>
            </a:r>
          </a:p>
          <a:p>
            <a:pPr marL="0" indent="0" algn="just">
              <a:buNone/>
            </a:pPr>
            <a:endParaRPr lang="en-GB" sz="1300" dirty="0"/>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54092" y="3384622"/>
            <a:ext cx="2781300" cy="290844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Placeholder 5"/>
          <p:cNvSpPr txBox="1">
            <a:spLocks/>
          </p:cNvSpPr>
          <p:nvPr/>
        </p:nvSpPr>
        <p:spPr>
          <a:xfrm>
            <a:off x="4993805" y="1302587"/>
            <a:ext cx="3888379" cy="130091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b="1" dirty="0" smtClean="0"/>
              <a:t>2)      All-encompassing London</a:t>
            </a:r>
          </a:p>
          <a:p>
            <a:pPr marL="0" indent="0" algn="just">
              <a:buNone/>
            </a:pPr>
            <a:r>
              <a:rPr lang="en-GB" sz="1300" dirty="0" smtClean="0"/>
              <a:t>The draw of London itself can, for some, deter them  from going elsewhere in Britain.  Two-fifths (39%) said they felt there was so much to do in London they wouldn’t have time to go elsewhere and one in six (17%) said they thought the best of Britain could be seen within London so they wouldn’t need to go elsewhere.</a:t>
            </a:r>
          </a:p>
          <a:p>
            <a:pPr marL="0" indent="0" algn="just">
              <a:buNone/>
            </a:pPr>
            <a:endParaRPr lang="en-GB" sz="1300" dirty="0"/>
          </a:p>
          <a:p>
            <a:pPr marL="0" indent="0" algn="just">
              <a:buNone/>
            </a:pPr>
            <a:r>
              <a:rPr lang="en-GB" sz="1300" dirty="0" smtClean="0"/>
              <a:t>The issue here is perhaps length of stay and numbers on a first visit.  If coming for a few days only, visitors may not feel there is time to do London ‘justice’ and go elsewhere.  Attracting return visitors and longer stays is crucial to increase the nights visitors spend both in London and elsewhere.  </a:t>
            </a:r>
            <a:r>
              <a:rPr lang="en-GB" sz="1300" b="1" dirty="0" smtClean="0"/>
              <a:t>How can we change perceptions of Britain as primarily a short break destination?</a:t>
            </a:r>
          </a:p>
          <a:p>
            <a:pPr marL="0" indent="0" algn="just">
              <a:buNone/>
            </a:pPr>
            <a:endParaRPr lang="en-GB" sz="1300" dirty="0"/>
          </a:p>
        </p:txBody>
      </p:sp>
      <p:sp>
        <p:nvSpPr>
          <p:cNvPr id="9" name="Text Placeholder 6"/>
          <p:cNvSpPr>
            <a:spLocks noGrp="1"/>
          </p:cNvSpPr>
          <p:nvPr>
            <p:ph type="body" sz="quarter" idx="13"/>
          </p:nvPr>
        </p:nvSpPr>
        <p:spPr>
          <a:xfrm>
            <a:off x="685796" y="6396162"/>
            <a:ext cx="2440301" cy="274638"/>
          </a:xfrm>
        </p:spPr>
        <p:txBody>
          <a:bodyPr/>
          <a:lstStyle/>
          <a:p>
            <a:r>
              <a:rPr lang="en-GB" sz="1000" dirty="0" smtClean="0"/>
              <a:t>Beyond London – hooks &amp; barriers</a:t>
            </a:r>
            <a:endParaRPr lang="en-GB" sz="1000" dirty="0"/>
          </a:p>
        </p:txBody>
      </p:sp>
    </p:spTree>
    <p:extLst>
      <p:ext uri="{BB962C8B-B14F-4D97-AF65-F5344CB8AC3E}">
        <p14:creationId xmlns:p14="http://schemas.microsoft.com/office/powerpoint/2010/main" val="35325842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Barriers to going beyond London: themes (2)</a:t>
            </a:r>
            <a:endParaRPr lang="en-GB" sz="2200" dirty="0"/>
          </a:p>
        </p:txBody>
      </p:sp>
      <p:sp>
        <p:nvSpPr>
          <p:cNvPr id="5" name="Picture Placeholder 4"/>
          <p:cNvSpPr>
            <a:spLocks noGrp="1"/>
          </p:cNvSpPr>
          <p:nvPr>
            <p:ph type="pic" sz="quarter" idx="14"/>
          </p:nvPr>
        </p:nvSpPr>
        <p:spPr/>
      </p:sp>
      <p:sp>
        <p:nvSpPr>
          <p:cNvPr id="11" name="TextBox 1"/>
          <p:cNvSpPr txBox="1"/>
          <p:nvPr/>
        </p:nvSpPr>
        <p:spPr>
          <a:xfrm>
            <a:off x="1028696" y="3855288"/>
            <a:ext cx="2495172" cy="2787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b="1" dirty="0" smtClean="0"/>
              <a:t>Importance of various holiday aspects and extent to which agree Britain offers</a:t>
            </a:r>
            <a:endParaRPr lang="en-GB" sz="800" dirty="0"/>
          </a:p>
        </p:txBody>
      </p:sp>
      <p:sp>
        <p:nvSpPr>
          <p:cNvPr id="12" name="Text Placeholder 5"/>
          <p:cNvSpPr txBox="1">
            <a:spLocks/>
          </p:cNvSpPr>
          <p:nvPr/>
        </p:nvSpPr>
        <p:spPr>
          <a:xfrm>
            <a:off x="552068" y="1329267"/>
            <a:ext cx="3888379" cy="26654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b="1" dirty="0" smtClean="0"/>
              <a:t>3)   Desire to visit and the importance of ‘experiences’</a:t>
            </a:r>
          </a:p>
          <a:p>
            <a:pPr marL="0" indent="0" algn="just">
              <a:buNone/>
            </a:pPr>
            <a:r>
              <a:rPr lang="en-GB" sz="1300" dirty="0" smtClean="0"/>
              <a:t>In attracting return and longer visits it may be that ‘experiences’ are key.  Consumers report they are increasingly seeking holidays that are experiential with everyday culture, food, accommodation and unique ‘once in a lifetime’ experiences being ranked as key to making a ‘great holiday’.</a:t>
            </a:r>
          </a:p>
          <a:p>
            <a:pPr marL="0" indent="0" algn="just">
              <a:buNone/>
            </a:pPr>
            <a:r>
              <a:rPr lang="en-GB" sz="1300" dirty="0" smtClean="0"/>
              <a:t>Britain performs less well on the more important factors of weather, relaxation, value, food, accommodation, unique experiences, being different to everyday life and offering ‘off the beaten track’ experiences.</a:t>
            </a:r>
          </a:p>
        </p:txBody>
      </p:sp>
      <p:sp>
        <p:nvSpPr>
          <p:cNvPr id="13" name="Text Placeholder 5"/>
          <p:cNvSpPr txBox="1">
            <a:spLocks/>
          </p:cNvSpPr>
          <p:nvPr/>
        </p:nvSpPr>
        <p:spPr>
          <a:xfrm>
            <a:off x="5070002" y="2950831"/>
            <a:ext cx="3888379" cy="346921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b="1" dirty="0" smtClean="0"/>
              <a:t>4)    Transport</a:t>
            </a:r>
          </a:p>
          <a:p>
            <a:pPr marL="0" indent="0" algn="just">
              <a:buNone/>
            </a:pPr>
            <a:r>
              <a:rPr lang="en-GB" sz="1300" dirty="0" smtClean="0"/>
              <a:t>The most common practical barriers identified by those who had not been beyond London were related to transport or access.  Almost half (46%) said they would be nervous about driving in the UK and a quarter (25%) that it was too expensive to travel outside London.</a:t>
            </a:r>
          </a:p>
          <a:p>
            <a:pPr marL="0" indent="0" algn="just">
              <a:buNone/>
            </a:pPr>
            <a:r>
              <a:rPr lang="en-GB" sz="1300" dirty="0" smtClean="0"/>
              <a:t>Almost a fifth (19%) thought that other places ‘worth going to’ outside London would be too far from London, or if travelling elsewhere in Britain 15% said it was too difficult to get to other regions.  17% even said they wouldn’t know how to get outside London.</a:t>
            </a:r>
          </a:p>
          <a:p>
            <a:pPr marL="0" indent="0" algn="just">
              <a:buNone/>
            </a:pPr>
            <a:r>
              <a:rPr lang="en-GB" sz="1300" dirty="0" smtClean="0"/>
              <a:t>Around a quarter said there were more exciting places elsewhere in Europe which were as close to London as other British regions, perhaps reflecting a greater knowledge of transport to the continent than the extent of transport available within Britain.</a:t>
            </a:r>
            <a:endParaRPr lang="en-GB" sz="1300" dirty="0"/>
          </a:p>
          <a:p>
            <a:pPr marL="0" indent="0" algn="just">
              <a:buNone/>
            </a:pPr>
            <a:endParaRPr lang="en-GB" sz="1300" dirty="0"/>
          </a:p>
        </p:txBody>
      </p:sp>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5168" y="4134048"/>
            <a:ext cx="2349501" cy="2286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Placeholder 5"/>
          <p:cNvSpPr txBox="1">
            <a:spLocks/>
          </p:cNvSpPr>
          <p:nvPr/>
        </p:nvSpPr>
        <p:spPr>
          <a:xfrm>
            <a:off x="5070003" y="1329267"/>
            <a:ext cx="3888379" cy="130091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As outlined earlier in this report, Britain in general, is perceived as a ‘sightseeing’ destination rather than an ‘experiential’ one, which results in a short trip and not necessarily returning once they have seen the sights they wished to ‘tick off’.  However, those who had been further than London were more likely to see Britain as offering experiential holidays and as such take longer trips to Britain and more frequently.</a:t>
            </a:r>
          </a:p>
          <a:p>
            <a:pPr marL="0" indent="0" algn="just">
              <a:buNone/>
            </a:pPr>
            <a:endParaRPr lang="en-GB" sz="1300" dirty="0"/>
          </a:p>
          <a:p>
            <a:pPr marL="0" indent="0" algn="just">
              <a:buNone/>
            </a:pPr>
            <a:endParaRPr lang="en-GB" sz="1300" dirty="0"/>
          </a:p>
        </p:txBody>
      </p:sp>
      <p:sp>
        <p:nvSpPr>
          <p:cNvPr id="10" name="Text Placeholder 6"/>
          <p:cNvSpPr>
            <a:spLocks noGrp="1"/>
          </p:cNvSpPr>
          <p:nvPr>
            <p:ph type="body" sz="quarter" idx="13"/>
          </p:nvPr>
        </p:nvSpPr>
        <p:spPr>
          <a:xfrm>
            <a:off x="685796" y="6396162"/>
            <a:ext cx="2440301" cy="274638"/>
          </a:xfrm>
        </p:spPr>
        <p:txBody>
          <a:bodyPr/>
          <a:lstStyle/>
          <a:p>
            <a:r>
              <a:rPr lang="en-GB" sz="1000" dirty="0" smtClean="0"/>
              <a:t>Beyond London – hooks &amp; barriers</a:t>
            </a:r>
            <a:endParaRPr lang="en-GB" sz="1000" dirty="0"/>
          </a:p>
        </p:txBody>
      </p:sp>
    </p:spTree>
    <p:extLst>
      <p:ext uri="{BB962C8B-B14F-4D97-AF65-F5344CB8AC3E}">
        <p14:creationId xmlns:p14="http://schemas.microsoft.com/office/powerpoint/2010/main" val="2479864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Appeal of going beyond London: summary</a:t>
            </a:r>
            <a:endParaRPr lang="en-GB" sz="2200" dirty="0"/>
          </a:p>
        </p:txBody>
      </p:sp>
      <p:sp>
        <p:nvSpPr>
          <p:cNvPr id="5" name="Picture Placeholder 4"/>
          <p:cNvSpPr>
            <a:spLocks noGrp="1"/>
          </p:cNvSpPr>
          <p:nvPr>
            <p:ph type="pic" sz="quarter" idx="14"/>
          </p:nvPr>
        </p:nvSpPr>
        <p:spPr/>
      </p:sp>
      <p:sp>
        <p:nvSpPr>
          <p:cNvPr id="12" name="Text Placeholder 5"/>
          <p:cNvSpPr txBox="1">
            <a:spLocks/>
          </p:cNvSpPr>
          <p:nvPr/>
        </p:nvSpPr>
        <p:spPr>
          <a:xfrm>
            <a:off x="5283200" y="1339124"/>
            <a:ext cx="3520613" cy="2844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Six main themes emerged as hooks for going beyond London:</a:t>
            </a:r>
          </a:p>
          <a:p>
            <a:pPr marL="0" indent="0" algn="just">
              <a:buNone/>
            </a:pPr>
            <a:endParaRPr lang="en-GB" sz="1300" dirty="0"/>
          </a:p>
          <a:p>
            <a:pPr algn="just">
              <a:buFont typeface="+mj-lt"/>
              <a:buAutoNum type="arabicPeriod"/>
            </a:pPr>
            <a:r>
              <a:rPr lang="en-GB" sz="1300" dirty="0" smtClean="0"/>
              <a:t>Heritage</a:t>
            </a:r>
          </a:p>
          <a:p>
            <a:pPr algn="just">
              <a:buFont typeface="+mj-lt"/>
              <a:buAutoNum type="arabicPeriod"/>
            </a:pPr>
            <a:r>
              <a:rPr lang="en-GB" sz="1300" dirty="0" smtClean="0"/>
              <a:t>Countryside</a:t>
            </a:r>
          </a:p>
          <a:p>
            <a:pPr algn="just">
              <a:buFont typeface="+mj-lt"/>
              <a:buAutoNum type="arabicPeriod"/>
            </a:pPr>
            <a:r>
              <a:rPr lang="en-GB" sz="1300" dirty="0" smtClean="0"/>
              <a:t>Uniqueness and variety</a:t>
            </a:r>
          </a:p>
          <a:p>
            <a:pPr algn="just">
              <a:buFont typeface="+mj-lt"/>
              <a:buAutoNum type="arabicPeriod"/>
            </a:pPr>
            <a:r>
              <a:rPr lang="en-GB" sz="1300" dirty="0" smtClean="0"/>
              <a:t>British people and way of life</a:t>
            </a:r>
          </a:p>
          <a:p>
            <a:pPr algn="just">
              <a:buFont typeface="+mj-lt"/>
              <a:buAutoNum type="arabicPeriod"/>
            </a:pPr>
            <a:r>
              <a:rPr lang="en-GB" sz="1300" dirty="0" smtClean="0"/>
              <a:t>Cities and culture</a:t>
            </a:r>
          </a:p>
          <a:p>
            <a:pPr algn="just">
              <a:buFont typeface="+mj-lt"/>
              <a:buAutoNum type="arabicPeriod"/>
            </a:pPr>
            <a:r>
              <a:rPr lang="en-GB" sz="1300" dirty="0" smtClean="0"/>
              <a:t>Trains, tours and packages</a:t>
            </a:r>
          </a:p>
          <a:p>
            <a:pPr algn="just">
              <a:buFont typeface="+mj-lt"/>
              <a:buAutoNum type="arabicPeriod"/>
            </a:pPr>
            <a:endParaRPr lang="en-GB" sz="1300" dirty="0"/>
          </a:p>
          <a:p>
            <a:pPr marL="0" indent="0" algn="just">
              <a:buNone/>
            </a:pPr>
            <a:r>
              <a:rPr lang="en-GB" sz="1300" dirty="0" smtClean="0"/>
              <a:t>The following pages discusses these themes in more detail.</a:t>
            </a:r>
            <a:endParaRPr lang="en-GB" sz="1300" dirty="0"/>
          </a:p>
        </p:txBody>
      </p:sp>
      <p:graphicFrame>
        <p:nvGraphicFramePr>
          <p:cNvPr id="10" name="Chart 9"/>
          <p:cNvGraphicFramePr/>
          <p:nvPr>
            <p:extLst>
              <p:ext uri="{D42A27DB-BD31-4B8C-83A1-F6EECF244321}">
                <p14:modId xmlns:p14="http://schemas.microsoft.com/office/powerpoint/2010/main" val="924660256"/>
              </p:ext>
            </p:extLst>
          </p:nvPr>
        </p:nvGraphicFramePr>
        <p:xfrm>
          <a:off x="378821" y="1329267"/>
          <a:ext cx="4632325" cy="17822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extLst>
              <p:ext uri="{D42A27DB-BD31-4B8C-83A1-F6EECF244321}">
                <p14:modId xmlns:p14="http://schemas.microsoft.com/office/powerpoint/2010/main" val="2855584918"/>
              </p:ext>
            </p:extLst>
          </p:nvPr>
        </p:nvGraphicFramePr>
        <p:xfrm>
          <a:off x="378821" y="3177584"/>
          <a:ext cx="4641995" cy="309363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6"/>
          <p:cNvSpPr>
            <a:spLocks noGrp="1"/>
          </p:cNvSpPr>
          <p:nvPr>
            <p:ph type="body" sz="quarter" idx="13"/>
          </p:nvPr>
        </p:nvSpPr>
        <p:spPr>
          <a:xfrm>
            <a:off x="685796" y="6396162"/>
            <a:ext cx="2440301" cy="274638"/>
          </a:xfrm>
        </p:spPr>
        <p:txBody>
          <a:bodyPr/>
          <a:lstStyle/>
          <a:p>
            <a:r>
              <a:rPr lang="en-GB" sz="1000" dirty="0" smtClean="0"/>
              <a:t>Beyond London – hooks &amp; barriers</a:t>
            </a:r>
            <a:endParaRPr lang="en-GB" sz="1000" dirty="0"/>
          </a:p>
        </p:txBody>
      </p:sp>
    </p:spTree>
    <p:extLst>
      <p:ext uri="{BB962C8B-B14F-4D97-AF65-F5344CB8AC3E}">
        <p14:creationId xmlns:p14="http://schemas.microsoft.com/office/powerpoint/2010/main" val="38194044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Appeal of going beyond London: themes (1)</a:t>
            </a:r>
            <a:endParaRPr lang="en-GB" sz="2200" dirty="0"/>
          </a:p>
        </p:txBody>
      </p:sp>
      <p:sp>
        <p:nvSpPr>
          <p:cNvPr id="5" name="Picture Placeholder 4"/>
          <p:cNvSpPr>
            <a:spLocks noGrp="1"/>
          </p:cNvSpPr>
          <p:nvPr>
            <p:ph type="pic" sz="quarter" idx="14"/>
          </p:nvPr>
        </p:nvSpPr>
        <p:spPr/>
      </p:sp>
      <p:sp>
        <p:nvSpPr>
          <p:cNvPr id="12" name="Text Placeholder 5"/>
          <p:cNvSpPr txBox="1">
            <a:spLocks/>
          </p:cNvSpPr>
          <p:nvPr/>
        </p:nvSpPr>
        <p:spPr>
          <a:xfrm>
            <a:off x="552068" y="1265767"/>
            <a:ext cx="3888379" cy="130091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b="1" dirty="0"/>
              <a:t>1</a:t>
            </a:r>
            <a:r>
              <a:rPr lang="en-GB" sz="1300" b="1" dirty="0" smtClean="0"/>
              <a:t>)   Heritage</a:t>
            </a:r>
          </a:p>
          <a:p>
            <a:pPr marL="0" indent="0" algn="just">
              <a:buNone/>
            </a:pPr>
            <a:r>
              <a:rPr lang="en-GB" sz="1300" dirty="0" smtClean="0"/>
              <a:t>History and heritage are strongly associated with Britain’s holiday offer and the most common reason why those who went beyond London did so, given by 81%, was because Britain has history spread across the country, not just in London.</a:t>
            </a:r>
          </a:p>
          <a:p>
            <a:pPr marL="0" indent="0" algn="just">
              <a:buNone/>
            </a:pPr>
            <a:r>
              <a:rPr lang="en-GB" sz="1300" dirty="0" smtClean="0"/>
              <a:t>When discussing heritage, ‘awe’ and ‘amazement’ (especially those from the US) were common themes but also it seems that there was a danger it could seem a little flat if just about seeing / ticking off major sites – it is important to get across the ‘experience’ and the story behind a place.</a:t>
            </a:r>
          </a:p>
        </p:txBody>
      </p:sp>
      <p:sp>
        <p:nvSpPr>
          <p:cNvPr id="13" name="Text Placeholder 5"/>
          <p:cNvSpPr txBox="1">
            <a:spLocks/>
          </p:cNvSpPr>
          <p:nvPr/>
        </p:nvSpPr>
        <p:spPr>
          <a:xfrm>
            <a:off x="4991634" y="1295598"/>
            <a:ext cx="3888379" cy="130091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b="1" dirty="0"/>
              <a:t>3</a:t>
            </a:r>
            <a:r>
              <a:rPr lang="en-GB" sz="1300" b="1" dirty="0" smtClean="0"/>
              <a:t>)    Uniqueness and variety</a:t>
            </a:r>
          </a:p>
          <a:p>
            <a:pPr marL="0" indent="0" algn="just">
              <a:buNone/>
            </a:pPr>
            <a:r>
              <a:rPr lang="en-GB" sz="1300" dirty="0" smtClean="0"/>
              <a:t>Britain’s unique and varied nature is also appealing, with 80% of those who went beyond London saying they did so because Britain’s diverse regions make for an interesting holiday.  Having unique places to stay around the country was also a draw, a reason for 75% of those who had been outside London.</a:t>
            </a:r>
          </a:p>
          <a:p>
            <a:pPr marL="0" indent="0" algn="just">
              <a:buNone/>
            </a:pPr>
            <a:r>
              <a:rPr lang="en-GB" sz="1300" dirty="0" smtClean="0"/>
              <a:t>Amongst those who had not been outside London, unique places to stay was the most commonly cited aspect which would persuade them to do so, given by 84%.</a:t>
            </a:r>
          </a:p>
          <a:p>
            <a:pPr marL="0" indent="0" algn="just">
              <a:buNone/>
            </a:pPr>
            <a:endParaRPr lang="en-GB" sz="1300" dirty="0"/>
          </a:p>
        </p:txBody>
      </p:sp>
      <p:sp>
        <p:nvSpPr>
          <p:cNvPr id="15" name="Text Placeholder 5"/>
          <p:cNvSpPr txBox="1">
            <a:spLocks/>
          </p:cNvSpPr>
          <p:nvPr/>
        </p:nvSpPr>
        <p:spPr>
          <a:xfrm>
            <a:off x="552067" y="3761985"/>
            <a:ext cx="3888379" cy="290881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b="1" dirty="0" smtClean="0"/>
              <a:t>2)   Countryside</a:t>
            </a:r>
          </a:p>
          <a:p>
            <a:pPr marL="0" indent="0" algn="just">
              <a:buNone/>
            </a:pPr>
            <a:r>
              <a:rPr lang="en-GB" sz="1300" dirty="0"/>
              <a:t>T</a:t>
            </a:r>
            <a:r>
              <a:rPr lang="en-GB" sz="1300" dirty="0" smtClean="0"/>
              <a:t>hree-quarters (78%) of those going beyond London gave Britain’s unique and beautiful countryside as a reason for travel.  Amongst those who had not been outside London, 81% said Britain’s countryside would persuade them to do so – the second most popular factor.  Coastline also appealed (76%).</a:t>
            </a:r>
          </a:p>
          <a:p>
            <a:pPr marL="0" indent="0" algn="just">
              <a:buNone/>
            </a:pPr>
            <a:r>
              <a:rPr lang="en-GB" sz="1300" dirty="0" smtClean="0"/>
              <a:t>Countryside was a major lever to convey ‘unique, different, beautiful and relaxing.  </a:t>
            </a:r>
            <a:r>
              <a:rPr lang="en-GB" sz="1300" dirty="0"/>
              <a:t>T</a:t>
            </a:r>
            <a:r>
              <a:rPr lang="en-GB" sz="1300" dirty="0" smtClean="0"/>
              <a:t>he ‘bucolic beauty’ of southern England was mentioned although there were concerns over access and how to get there.  Coastline was generally less motivating, but Cornwall and South West were mentioned.</a:t>
            </a:r>
          </a:p>
        </p:txBody>
      </p:sp>
      <p:sp>
        <p:nvSpPr>
          <p:cNvPr id="16" name="Text Placeholder 5"/>
          <p:cNvSpPr txBox="1">
            <a:spLocks/>
          </p:cNvSpPr>
          <p:nvPr/>
        </p:nvSpPr>
        <p:spPr>
          <a:xfrm>
            <a:off x="4991634" y="3632397"/>
            <a:ext cx="3888379" cy="130091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b="1" dirty="0" smtClean="0"/>
              <a:t>4)    British people and way of life</a:t>
            </a:r>
          </a:p>
          <a:p>
            <a:pPr marL="0" indent="0" algn="just">
              <a:buNone/>
            </a:pPr>
            <a:r>
              <a:rPr lang="en-GB" sz="1300" dirty="0" smtClean="0"/>
              <a:t>Over two-thirds of those who went beyond London mentioned the British people as a reason for travelling outside London.  70% wanted to meet the British people and see the British way of life and 67% because they were friendly and welcoming.</a:t>
            </a:r>
          </a:p>
          <a:p>
            <a:pPr marL="0" indent="0" algn="just">
              <a:buNone/>
            </a:pPr>
            <a:r>
              <a:rPr lang="en-GB" sz="1300" dirty="0" smtClean="0"/>
              <a:t>Amongst those who had only been to London, 49% had ‘lots of interest’ in culture and people outside London and the idea of British people being welcoming and seeing British way of life were factors which persuade around 70%.</a:t>
            </a:r>
          </a:p>
          <a:p>
            <a:pPr marL="0" indent="0" algn="just">
              <a:buNone/>
            </a:pPr>
            <a:endParaRPr lang="en-GB" sz="1300" dirty="0"/>
          </a:p>
        </p:txBody>
      </p:sp>
      <p:sp>
        <p:nvSpPr>
          <p:cNvPr id="9" name="Text Placeholder 6"/>
          <p:cNvSpPr>
            <a:spLocks noGrp="1"/>
          </p:cNvSpPr>
          <p:nvPr>
            <p:ph type="body" sz="quarter" idx="13"/>
          </p:nvPr>
        </p:nvSpPr>
        <p:spPr>
          <a:xfrm>
            <a:off x="685796" y="6533481"/>
            <a:ext cx="2440301" cy="274638"/>
          </a:xfrm>
        </p:spPr>
        <p:txBody>
          <a:bodyPr/>
          <a:lstStyle/>
          <a:p>
            <a:r>
              <a:rPr lang="en-GB" sz="1000" dirty="0" smtClean="0"/>
              <a:t>Beyond London – hooks &amp; barriers</a:t>
            </a:r>
            <a:endParaRPr lang="en-GB" sz="1000" dirty="0"/>
          </a:p>
        </p:txBody>
      </p:sp>
    </p:spTree>
    <p:extLst>
      <p:ext uri="{BB962C8B-B14F-4D97-AF65-F5344CB8AC3E}">
        <p14:creationId xmlns:p14="http://schemas.microsoft.com/office/powerpoint/2010/main" val="4585993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Appeal of going beyond London: themes (2)</a:t>
            </a:r>
            <a:endParaRPr lang="en-GB" sz="2200" dirty="0"/>
          </a:p>
        </p:txBody>
      </p:sp>
      <p:sp>
        <p:nvSpPr>
          <p:cNvPr id="5" name="Picture Placeholder 4"/>
          <p:cNvSpPr>
            <a:spLocks noGrp="1"/>
          </p:cNvSpPr>
          <p:nvPr>
            <p:ph type="pic" sz="quarter" idx="14"/>
          </p:nvPr>
        </p:nvSpPr>
        <p:spPr/>
      </p:sp>
      <p:sp>
        <p:nvSpPr>
          <p:cNvPr id="12" name="Text Placeholder 5"/>
          <p:cNvSpPr txBox="1">
            <a:spLocks/>
          </p:cNvSpPr>
          <p:nvPr/>
        </p:nvSpPr>
        <p:spPr>
          <a:xfrm>
            <a:off x="552068" y="1265767"/>
            <a:ext cx="3888379" cy="130091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b="1" dirty="0" smtClean="0"/>
              <a:t>5)   Cities and culture</a:t>
            </a:r>
          </a:p>
          <a:p>
            <a:pPr marL="0" indent="0" algn="just">
              <a:buNone/>
            </a:pPr>
            <a:r>
              <a:rPr lang="en-GB" sz="1300" dirty="0" smtClean="0"/>
              <a:t>Of those who had been to London, a third (34%) had ‘lots of interest’ in major cities outside London and Britain’s fun and vibrant cities were flagged as a factor which might persuade people to go outside London by over three-quarters (78%).</a:t>
            </a:r>
          </a:p>
          <a:p>
            <a:pPr marL="0" indent="0" algn="just">
              <a:buNone/>
            </a:pPr>
            <a:r>
              <a:rPr lang="en-GB" sz="1300" dirty="0" smtClean="0"/>
              <a:t>Britain’s contemporary culture (music, art, fashion and food) also emerged as key elements of interest.</a:t>
            </a:r>
          </a:p>
        </p:txBody>
      </p:sp>
      <p:sp>
        <p:nvSpPr>
          <p:cNvPr id="13" name="Text Placeholder 5"/>
          <p:cNvSpPr txBox="1">
            <a:spLocks/>
          </p:cNvSpPr>
          <p:nvPr/>
        </p:nvSpPr>
        <p:spPr>
          <a:xfrm>
            <a:off x="5055134" y="1486098"/>
            <a:ext cx="3888379" cy="130091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This again reflects insufficient knowledge of Britain among many visitors which inhibits their ability to independently organise multi-destination trips and highlights a potential gap for tours, packages and agents for at least suggested itineraries to facilitate trips outside London.</a:t>
            </a:r>
          </a:p>
          <a:p>
            <a:pPr marL="0" indent="0" algn="just">
              <a:buNone/>
            </a:pPr>
            <a:endParaRPr lang="en-GB" sz="1300" dirty="0"/>
          </a:p>
        </p:txBody>
      </p:sp>
      <p:sp>
        <p:nvSpPr>
          <p:cNvPr id="15" name="Text Placeholder 5"/>
          <p:cNvSpPr txBox="1">
            <a:spLocks/>
          </p:cNvSpPr>
          <p:nvPr/>
        </p:nvSpPr>
        <p:spPr>
          <a:xfrm>
            <a:off x="552067" y="3050785"/>
            <a:ext cx="3888379" cy="334898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b="1" dirty="0"/>
              <a:t>6</a:t>
            </a:r>
            <a:r>
              <a:rPr lang="en-GB" sz="1300" b="1" dirty="0" smtClean="0"/>
              <a:t>)   Trains, tours and packages</a:t>
            </a:r>
          </a:p>
          <a:p>
            <a:pPr marL="0" indent="0" algn="just">
              <a:buNone/>
            </a:pPr>
            <a:r>
              <a:rPr lang="en-GB" sz="1300" dirty="0" smtClean="0"/>
              <a:t>Most are willing to travel 2-3 hours from their initial base (typically London) to stay in another destination.  With concerns about driving for many, preference is for train travel.  Train was the most popular choice of transport when going between London / elsewhere – a fifth said rail passes would help.</a:t>
            </a:r>
          </a:p>
          <a:p>
            <a:pPr marL="0" indent="0" algn="just">
              <a:buNone/>
            </a:pPr>
            <a:r>
              <a:rPr lang="en-GB" sz="1300" dirty="0" smtClean="0"/>
              <a:t>Packaged tours and itineraries were also mentioned by many to enable them to get the most from the trip.  Amongst those who had never been outside London, almost a fifth (18%) said if they did so they would want to be on an organised tour with their transport arranged.  When asked what would make a ‘London &amp; Beyond’ trip easier they were most likely to mention package tours with accommodation and transport all arranged (38%)</a:t>
            </a:r>
          </a:p>
        </p:txBody>
      </p:sp>
      <p:sp>
        <p:nvSpPr>
          <p:cNvPr id="14" name="TextBox 1"/>
          <p:cNvSpPr txBox="1"/>
          <p:nvPr/>
        </p:nvSpPr>
        <p:spPr>
          <a:xfrm>
            <a:off x="5095682" y="2749231"/>
            <a:ext cx="2495172" cy="2787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b="1" dirty="0" smtClean="0"/>
              <a:t>Useful aids to organise a ‘London Plus’ trip</a:t>
            </a:r>
            <a:endParaRPr lang="en-GB" sz="8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23" t="38094" r="74798" b="20774"/>
          <a:stretch/>
        </p:blipFill>
        <p:spPr bwMode="auto">
          <a:xfrm>
            <a:off x="5095682" y="2968896"/>
            <a:ext cx="3523868" cy="223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6"/>
          <p:cNvSpPr>
            <a:spLocks noGrp="1"/>
          </p:cNvSpPr>
          <p:nvPr>
            <p:ph type="body" sz="quarter" idx="13"/>
          </p:nvPr>
        </p:nvSpPr>
        <p:spPr>
          <a:xfrm>
            <a:off x="685796" y="6396162"/>
            <a:ext cx="2440301" cy="274638"/>
          </a:xfrm>
        </p:spPr>
        <p:txBody>
          <a:bodyPr/>
          <a:lstStyle/>
          <a:p>
            <a:r>
              <a:rPr lang="en-GB" sz="1000" dirty="0" smtClean="0"/>
              <a:t>Beyond London – hooks &amp; barriers</a:t>
            </a:r>
            <a:endParaRPr lang="en-GB" sz="1000" dirty="0"/>
          </a:p>
        </p:txBody>
      </p:sp>
    </p:spTree>
    <p:extLst>
      <p:ext uri="{BB962C8B-B14F-4D97-AF65-F5344CB8AC3E}">
        <p14:creationId xmlns:p14="http://schemas.microsoft.com/office/powerpoint/2010/main" val="8821444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422650" y="3742647"/>
            <a:ext cx="5035550" cy="1095337"/>
          </a:xfrm>
        </p:spPr>
        <p:txBody>
          <a:bodyPr/>
          <a:lstStyle/>
          <a:p>
            <a:r>
              <a:rPr lang="en-GB" dirty="0" smtClean="0"/>
              <a:t>Jon Young: BDRC Continental: </a:t>
            </a:r>
          </a:p>
          <a:p>
            <a:r>
              <a:rPr lang="en-GB" dirty="0" smtClean="0">
                <a:solidFill>
                  <a:schemeClr val="bg1"/>
                </a:solidFill>
              </a:rPr>
              <a:t>Jon.young@bdrc-continental.com </a:t>
            </a:r>
          </a:p>
          <a:p>
            <a:endParaRPr lang="en-GB" dirty="0" smtClean="0">
              <a:solidFill>
                <a:schemeClr val="bg1"/>
              </a:solidFill>
            </a:endParaRPr>
          </a:p>
        </p:txBody>
      </p:sp>
      <p:sp>
        <p:nvSpPr>
          <p:cNvPr id="7" name="Text Placeholder 6"/>
          <p:cNvSpPr>
            <a:spLocks noGrp="1"/>
          </p:cNvSpPr>
          <p:nvPr>
            <p:ph type="body" sz="quarter" idx="14"/>
          </p:nvPr>
        </p:nvSpPr>
        <p:spPr/>
        <p:txBody>
          <a:bodyPr/>
          <a:lstStyle/>
          <a:p>
            <a:r>
              <a:rPr lang="en-GB" dirty="0" smtClean="0"/>
              <a:t>Further information</a:t>
            </a:r>
            <a:endParaRPr lang="en-GB" dirty="0"/>
          </a:p>
        </p:txBody>
      </p:sp>
      <p:sp>
        <p:nvSpPr>
          <p:cNvPr id="3" name="Picture Placeholder 2"/>
          <p:cNvSpPr>
            <a:spLocks noGrp="1"/>
          </p:cNvSpPr>
          <p:nvPr>
            <p:ph type="pic" sz="quarter" idx="12"/>
          </p:nvPr>
        </p:nvSpPr>
        <p:spPr>
          <a:solidFill>
            <a:schemeClr val="bg1"/>
          </a:solidFill>
        </p:spPr>
      </p:sp>
      <p:pic>
        <p:nvPicPr>
          <p:cNvPr id="5" name="Picture 2" descr="G:\OFFICE\BDRC Group Logos\BDRC_Continental.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2249" y="520700"/>
            <a:ext cx="809706" cy="611293"/>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1"/>
          <p:cNvSpPr txBox="1">
            <a:spLocks/>
          </p:cNvSpPr>
          <p:nvPr/>
        </p:nvSpPr>
        <p:spPr>
          <a:xfrm>
            <a:off x="3422650" y="4949147"/>
            <a:ext cx="5035550" cy="1095337"/>
          </a:xfrm>
          <a:prstGeom prst="rect">
            <a:avLst/>
          </a:prstGeom>
        </p:spPr>
        <p:txBody>
          <a:bodyPr vert="horz"/>
          <a:lstStyle>
            <a:lvl1pPr marL="0" indent="0" algn="l" defTabSz="457200" rtl="0" eaLnBrk="1" latinLnBrk="0" hangingPunct="1">
              <a:spcBef>
                <a:spcPts val="700"/>
              </a:spcBef>
              <a:buFont typeface="Arial"/>
              <a:buNone/>
              <a:defRPr sz="1800" kern="1200">
                <a:solidFill>
                  <a:srgbClr val="FFFFFF"/>
                </a:solidFill>
                <a:latin typeface="Arial"/>
                <a:ea typeface="+mn-ea"/>
                <a:cs typeface="Arial"/>
              </a:defRPr>
            </a:lvl1pPr>
            <a:lvl2pPr marL="457200" indent="0" algn="l" defTabSz="457200" rtl="0" eaLnBrk="1" latinLnBrk="0" hangingPunct="1">
              <a:spcBef>
                <a:spcPct val="20000"/>
              </a:spcBef>
              <a:buFont typeface="Arial"/>
              <a:buNone/>
              <a:defRPr sz="16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Steve Mills: BDRC Continental: </a:t>
            </a:r>
          </a:p>
          <a:p>
            <a:r>
              <a:rPr lang="en-GB" dirty="0" smtClean="0">
                <a:solidFill>
                  <a:schemeClr val="bg1"/>
                </a:solidFill>
              </a:rPr>
              <a:t>Steve.mills@bdrc-continental.com </a:t>
            </a:r>
          </a:p>
          <a:p>
            <a:endParaRPr lang="en-GB" dirty="0" smtClean="0">
              <a:solidFill>
                <a:schemeClr val="bg1"/>
              </a:solidFill>
            </a:endParaRPr>
          </a:p>
        </p:txBody>
      </p:sp>
    </p:spTree>
    <p:extLst>
      <p:ext uri="{BB962C8B-B14F-4D97-AF65-F5344CB8AC3E}">
        <p14:creationId xmlns:p14="http://schemas.microsoft.com/office/powerpoint/2010/main" val="3478907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Executive summary</a:t>
            </a:r>
            <a:endParaRPr lang="en-GB" dirty="0"/>
          </a:p>
        </p:txBody>
      </p:sp>
    </p:spTree>
    <p:extLst>
      <p:ext uri="{BB962C8B-B14F-4D97-AF65-F5344CB8AC3E}">
        <p14:creationId xmlns:p14="http://schemas.microsoft.com/office/powerpoint/2010/main" val="3966610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Executive summary / 1</a:t>
            </a:r>
            <a:endParaRPr lang="en-GB" dirty="0"/>
          </a:p>
        </p:txBody>
      </p:sp>
      <p:sp>
        <p:nvSpPr>
          <p:cNvPr id="7" name="Text Placeholder 5"/>
          <p:cNvSpPr txBox="1">
            <a:spLocks/>
          </p:cNvSpPr>
          <p:nvPr/>
        </p:nvSpPr>
        <p:spPr>
          <a:xfrm>
            <a:off x="378821" y="1430867"/>
            <a:ext cx="8424992" cy="48175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500" b="1" dirty="0" smtClean="0">
                <a:solidFill>
                  <a:srgbClr val="120742"/>
                </a:solidFill>
              </a:rPr>
              <a:t>What is the overall size and shape of the multi-destination market?</a:t>
            </a:r>
          </a:p>
          <a:p>
            <a:pPr marL="0" indent="0" algn="just">
              <a:buFont typeface="Arial"/>
              <a:buNone/>
            </a:pPr>
            <a:endParaRPr lang="en-GB" sz="1300" dirty="0" smtClean="0">
              <a:solidFill>
                <a:srgbClr val="120742"/>
              </a:solidFill>
            </a:endParaRPr>
          </a:p>
          <a:p>
            <a:pPr algn="just"/>
            <a:r>
              <a:rPr lang="en-GB" sz="1300" dirty="0" smtClean="0">
                <a:solidFill>
                  <a:srgbClr val="120742"/>
                </a:solidFill>
              </a:rPr>
              <a:t>15% of all holiday trips to the UK are multi-destination trips of UK destinations, although only 9% are multi-destination trips of England destinations.  This demonstrates the high volume of holiday multi-destination trips involving Scotland – either two or more destinations within Scotland or one England plus Scotland destinations</a:t>
            </a:r>
          </a:p>
          <a:p>
            <a:pPr algn="just"/>
            <a:r>
              <a:rPr lang="en-GB" sz="1300" dirty="0" smtClean="0">
                <a:solidFill>
                  <a:srgbClr val="120742"/>
                </a:solidFill>
              </a:rPr>
              <a:t>6% of all holiday trips to the UK are London Plus another England destination and a further 3% are non-London multi-destination trips  of England</a:t>
            </a:r>
          </a:p>
          <a:p>
            <a:pPr algn="just"/>
            <a:r>
              <a:rPr lang="en-GB" sz="1300" dirty="0" smtClean="0">
                <a:solidFill>
                  <a:srgbClr val="120742"/>
                </a:solidFill>
              </a:rPr>
              <a:t>Multi-destination trips are also not uncommon on non-holiday trips to the UK:</a:t>
            </a:r>
          </a:p>
          <a:p>
            <a:pPr lvl="1" algn="just"/>
            <a:r>
              <a:rPr lang="en-GB" sz="1300" dirty="0" smtClean="0">
                <a:solidFill>
                  <a:srgbClr val="120742"/>
                </a:solidFill>
              </a:rPr>
              <a:t>11% of UK VFR trips are multi-destination of England (5% London Plus, 5% non-London multi-destination)</a:t>
            </a:r>
          </a:p>
          <a:p>
            <a:pPr lvl="1" algn="just"/>
            <a:r>
              <a:rPr lang="en-GB" sz="1300" dirty="0" smtClean="0">
                <a:solidFill>
                  <a:srgbClr val="120742"/>
                </a:solidFill>
              </a:rPr>
              <a:t>10% </a:t>
            </a:r>
            <a:r>
              <a:rPr lang="en-GB" sz="1300" dirty="0">
                <a:solidFill>
                  <a:srgbClr val="120742"/>
                </a:solidFill>
              </a:rPr>
              <a:t>of UK </a:t>
            </a:r>
            <a:r>
              <a:rPr lang="en-GB" sz="1300" dirty="0" smtClean="0">
                <a:solidFill>
                  <a:srgbClr val="120742"/>
                </a:solidFill>
              </a:rPr>
              <a:t>business trips </a:t>
            </a:r>
            <a:r>
              <a:rPr lang="en-GB" sz="1300" dirty="0">
                <a:solidFill>
                  <a:srgbClr val="120742"/>
                </a:solidFill>
              </a:rPr>
              <a:t>are multi-destination </a:t>
            </a:r>
            <a:r>
              <a:rPr lang="en-GB" sz="1300" dirty="0" smtClean="0">
                <a:solidFill>
                  <a:srgbClr val="120742"/>
                </a:solidFill>
              </a:rPr>
              <a:t>of </a:t>
            </a:r>
            <a:r>
              <a:rPr lang="en-GB" sz="1300" dirty="0">
                <a:solidFill>
                  <a:srgbClr val="120742"/>
                </a:solidFill>
              </a:rPr>
              <a:t>England </a:t>
            </a:r>
            <a:r>
              <a:rPr lang="en-GB" sz="1300" dirty="0" smtClean="0">
                <a:solidFill>
                  <a:srgbClr val="120742"/>
                </a:solidFill>
              </a:rPr>
              <a:t>(4% </a:t>
            </a:r>
            <a:r>
              <a:rPr lang="en-GB" sz="1300" dirty="0">
                <a:solidFill>
                  <a:srgbClr val="120742"/>
                </a:solidFill>
              </a:rPr>
              <a:t>London Plus, </a:t>
            </a:r>
            <a:r>
              <a:rPr lang="en-GB" sz="1300" dirty="0" smtClean="0">
                <a:solidFill>
                  <a:srgbClr val="120742"/>
                </a:solidFill>
              </a:rPr>
              <a:t>6% </a:t>
            </a:r>
            <a:r>
              <a:rPr lang="en-GB" sz="1300" dirty="0">
                <a:solidFill>
                  <a:srgbClr val="120742"/>
                </a:solidFill>
              </a:rPr>
              <a:t>non-London multi-destination</a:t>
            </a:r>
            <a:r>
              <a:rPr lang="en-GB" sz="1300" dirty="0" smtClean="0">
                <a:solidFill>
                  <a:srgbClr val="120742"/>
                </a:solidFill>
              </a:rPr>
              <a:t>)</a:t>
            </a:r>
          </a:p>
          <a:p>
            <a:pPr algn="just"/>
            <a:r>
              <a:rPr lang="en-GB" sz="1300" dirty="0" smtClean="0">
                <a:solidFill>
                  <a:srgbClr val="120742"/>
                </a:solidFill>
              </a:rPr>
              <a:t>In terms of nights and spend,  multi-destination trips account for larger proportions:</a:t>
            </a:r>
          </a:p>
          <a:p>
            <a:pPr lvl="1" algn="just"/>
            <a:r>
              <a:rPr lang="en-GB" sz="1300" dirty="0" smtClean="0">
                <a:solidFill>
                  <a:srgbClr val="120742"/>
                </a:solidFill>
              </a:rPr>
              <a:t>17% of UK holiday </a:t>
            </a:r>
            <a:r>
              <a:rPr lang="en-GB" sz="1300" b="1" dirty="0" smtClean="0">
                <a:solidFill>
                  <a:srgbClr val="120742"/>
                </a:solidFill>
              </a:rPr>
              <a:t>nights</a:t>
            </a:r>
            <a:r>
              <a:rPr lang="en-GB" sz="1300" dirty="0" smtClean="0">
                <a:solidFill>
                  <a:srgbClr val="120742"/>
                </a:solidFill>
              </a:rPr>
              <a:t> are accounted for by multi-destination trips of England (11% London Plus and 6% non-London multi-destination)</a:t>
            </a:r>
          </a:p>
          <a:p>
            <a:pPr lvl="1" algn="just"/>
            <a:r>
              <a:rPr lang="en-GB" sz="1300" dirty="0" smtClean="0">
                <a:solidFill>
                  <a:srgbClr val="120742"/>
                </a:solidFill>
              </a:rPr>
              <a:t>14% </a:t>
            </a:r>
            <a:r>
              <a:rPr lang="en-GB" sz="1300" dirty="0">
                <a:solidFill>
                  <a:srgbClr val="120742"/>
                </a:solidFill>
              </a:rPr>
              <a:t>of UK holiday </a:t>
            </a:r>
            <a:r>
              <a:rPr lang="en-GB" sz="1300" b="1" dirty="0" smtClean="0">
                <a:solidFill>
                  <a:srgbClr val="120742"/>
                </a:solidFill>
              </a:rPr>
              <a:t>spend </a:t>
            </a:r>
            <a:r>
              <a:rPr lang="en-GB" sz="1300" dirty="0" smtClean="0">
                <a:solidFill>
                  <a:srgbClr val="120742"/>
                </a:solidFill>
              </a:rPr>
              <a:t>is </a:t>
            </a:r>
            <a:r>
              <a:rPr lang="en-GB" sz="1300" dirty="0">
                <a:solidFill>
                  <a:srgbClr val="120742"/>
                </a:solidFill>
              </a:rPr>
              <a:t>accounted for by multi-destination trips of England (</a:t>
            </a:r>
            <a:r>
              <a:rPr lang="en-GB" sz="1300" dirty="0" smtClean="0">
                <a:solidFill>
                  <a:srgbClr val="120742"/>
                </a:solidFill>
              </a:rPr>
              <a:t>10% </a:t>
            </a:r>
            <a:r>
              <a:rPr lang="en-GB" sz="1300" dirty="0">
                <a:solidFill>
                  <a:srgbClr val="120742"/>
                </a:solidFill>
              </a:rPr>
              <a:t>London Plus and </a:t>
            </a:r>
            <a:r>
              <a:rPr lang="en-GB" sz="1300" dirty="0" smtClean="0">
                <a:solidFill>
                  <a:srgbClr val="120742"/>
                </a:solidFill>
              </a:rPr>
              <a:t>4% </a:t>
            </a:r>
            <a:r>
              <a:rPr lang="en-GB" sz="1300" dirty="0">
                <a:solidFill>
                  <a:srgbClr val="120742"/>
                </a:solidFill>
              </a:rPr>
              <a:t>non-London multi-destination</a:t>
            </a:r>
            <a:r>
              <a:rPr lang="en-GB" sz="1300" dirty="0" smtClean="0">
                <a:solidFill>
                  <a:srgbClr val="120742"/>
                </a:solidFill>
              </a:rPr>
              <a:t>)</a:t>
            </a:r>
          </a:p>
          <a:p>
            <a:pPr algn="just"/>
            <a:r>
              <a:rPr lang="en-GB" sz="1300" dirty="0" smtClean="0">
                <a:solidFill>
                  <a:srgbClr val="120742"/>
                </a:solidFill>
              </a:rPr>
              <a:t>With the representation of multi-destination holiday trip spend slightly lower than it is for nights, this indicates that spend per night is lower among multi-destination visitors than among those staying in a single destination</a:t>
            </a:r>
          </a:p>
          <a:p>
            <a:pPr algn="just"/>
            <a:r>
              <a:rPr lang="en-GB" sz="1300" dirty="0" smtClean="0">
                <a:solidFill>
                  <a:srgbClr val="120742"/>
                </a:solidFill>
              </a:rPr>
              <a:t>Over half (53%) of all holiday trips to the UK involve visiting London only, an illustration of the latent potential to encourage visitors to explore the rest of the UK</a:t>
            </a:r>
            <a:endParaRPr lang="en-GB" sz="1300" dirty="0">
              <a:solidFill>
                <a:srgbClr val="120742"/>
              </a:solidFill>
            </a:endParaRPr>
          </a:p>
          <a:p>
            <a:pPr lvl="1" algn="just"/>
            <a:endParaRPr lang="en-GB" sz="1300" dirty="0" smtClean="0">
              <a:solidFill>
                <a:srgbClr val="120742"/>
              </a:solidFill>
            </a:endParaRPr>
          </a:p>
          <a:p>
            <a:pPr marL="0" indent="0" algn="just">
              <a:buNone/>
            </a:pPr>
            <a:endParaRPr lang="en-GB" sz="1400" b="1" dirty="0" smtClean="0">
              <a:solidFill>
                <a:srgbClr val="120742"/>
              </a:solidFill>
            </a:endParaRPr>
          </a:p>
        </p:txBody>
      </p:sp>
    </p:spTree>
    <p:extLst>
      <p:ext uri="{BB962C8B-B14F-4D97-AF65-F5344CB8AC3E}">
        <p14:creationId xmlns:p14="http://schemas.microsoft.com/office/powerpoint/2010/main" val="3812507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Executive summary / 2</a:t>
            </a:r>
            <a:endParaRPr lang="en-GB" dirty="0"/>
          </a:p>
        </p:txBody>
      </p:sp>
      <p:sp>
        <p:nvSpPr>
          <p:cNvPr id="7" name="Text Placeholder 5"/>
          <p:cNvSpPr txBox="1">
            <a:spLocks/>
          </p:cNvSpPr>
          <p:nvPr/>
        </p:nvSpPr>
        <p:spPr>
          <a:xfrm>
            <a:off x="378821" y="1430867"/>
            <a:ext cx="8424992" cy="48175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500" b="1" dirty="0" smtClean="0">
                <a:solidFill>
                  <a:srgbClr val="120742"/>
                </a:solidFill>
              </a:rPr>
              <a:t>Which regions are stayed in on England multi-destination holidays?</a:t>
            </a:r>
          </a:p>
          <a:p>
            <a:pPr marL="0" indent="0" algn="just">
              <a:buFont typeface="Arial"/>
              <a:buNone/>
            </a:pPr>
            <a:endParaRPr lang="en-GB" sz="1300" dirty="0" smtClean="0">
              <a:solidFill>
                <a:srgbClr val="120742"/>
              </a:solidFill>
            </a:endParaRPr>
          </a:p>
          <a:p>
            <a:pPr algn="just"/>
            <a:r>
              <a:rPr lang="en-GB" sz="1300" dirty="0" smtClean="0">
                <a:solidFill>
                  <a:srgbClr val="120742"/>
                </a:solidFill>
              </a:rPr>
              <a:t>The </a:t>
            </a:r>
            <a:r>
              <a:rPr lang="en-GB" sz="1300" b="1" dirty="0" smtClean="0">
                <a:solidFill>
                  <a:srgbClr val="120742"/>
                </a:solidFill>
              </a:rPr>
              <a:t>South East </a:t>
            </a:r>
            <a:r>
              <a:rPr lang="en-GB" sz="1300" dirty="0" smtClean="0">
                <a:solidFill>
                  <a:srgbClr val="120742"/>
                </a:solidFill>
              </a:rPr>
              <a:t>and </a:t>
            </a:r>
            <a:r>
              <a:rPr lang="en-GB" sz="1300" b="1" dirty="0" smtClean="0">
                <a:solidFill>
                  <a:srgbClr val="120742"/>
                </a:solidFill>
              </a:rPr>
              <a:t>South West </a:t>
            </a:r>
            <a:r>
              <a:rPr lang="en-GB" sz="1300" dirty="0" smtClean="0">
                <a:solidFill>
                  <a:srgbClr val="120742"/>
                </a:solidFill>
              </a:rPr>
              <a:t>are the two most common regions visited as part of a multi-destination holiday trip in England.  When compared with the overall profile of overseas visitors to England’s regions, we can see that the South West is especially well represented when it comes to multi-destination holiday trips</a:t>
            </a:r>
          </a:p>
          <a:p>
            <a:pPr algn="just"/>
            <a:r>
              <a:rPr lang="en-GB" sz="1300" dirty="0" smtClean="0">
                <a:solidFill>
                  <a:srgbClr val="120742"/>
                </a:solidFill>
              </a:rPr>
              <a:t>This is the case for both London Plus holiday trips (39% visit SE, 34% SW</a:t>
            </a:r>
            <a:r>
              <a:rPr lang="en-GB" sz="1300" dirty="0" smtClean="0">
                <a:solidFill>
                  <a:srgbClr val="120742"/>
                </a:solidFill>
              </a:rPr>
              <a:t>) and, </a:t>
            </a:r>
            <a:r>
              <a:rPr lang="en-GB" sz="1300" dirty="0" smtClean="0">
                <a:solidFill>
                  <a:srgbClr val="120742"/>
                </a:solidFill>
              </a:rPr>
              <a:t>in </a:t>
            </a:r>
            <a:r>
              <a:rPr lang="en-GB" sz="1300" dirty="0" smtClean="0">
                <a:solidFill>
                  <a:srgbClr val="120742"/>
                </a:solidFill>
              </a:rPr>
              <a:t>particular, </a:t>
            </a:r>
            <a:r>
              <a:rPr lang="en-GB" sz="1300" dirty="0" smtClean="0">
                <a:solidFill>
                  <a:srgbClr val="120742"/>
                </a:solidFill>
              </a:rPr>
              <a:t>multi-destination holiday trips which do not involve London (55% visit SE, 50% SW)</a:t>
            </a:r>
          </a:p>
          <a:p>
            <a:pPr algn="just"/>
            <a:r>
              <a:rPr lang="en-GB" sz="1300" dirty="0" smtClean="0">
                <a:solidFill>
                  <a:srgbClr val="120742"/>
                </a:solidFill>
              </a:rPr>
              <a:t>Almost half (47%) of multi-destination holiday trips in England involve a stay in more than one region outside of London.  </a:t>
            </a:r>
            <a:r>
              <a:rPr lang="en-GB" sz="1300" dirty="0" smtClean="0">
                <a:solidFill>
                  <a:srgbClr val="120742"/>
                </a:solidFill>
              </a:rPr>
              <a:t>South </a:t>
            </a:r>
            <a:r>
              <a:rPr lang="en-GB" sz="1300" dirty="0" smtClean="0">
                <a:solidFill>
                  <a:srgbClr val="120742"/>
                </a:solidFill>
              </a:rPr>
              <a:t>East / South West </a:t>
            </a:r>
            <a:r>
              <a:rPr lang="en-GB" sz="1300" dirty="0" smtClean="0">
                <a:solidFill>
                  <a:srgbClr val="120742"/>
                </a:solidFill>
              </a:rPr>
              <a:t>is </a:t>
            </a:r>
            <a:r>
              <a:rPr lang="en-GB" sz="1300" dirty="0" smtClean="0">
                <a:solidFill>
                  <a:srgbClr val="120742"/>
                </a:solidFill>
              </a:rPr>
              <a:t>by far the most common regional visit </a:t>
            </a:r>
            <a:r>
              <a:rPr lang="en-GB" sz="1300" dirty="0" smtClean="0">
                <a:solidFill>
                  <a:srgbClr val="120742"/>
                </a:solidFill>
              </a:rPr>
              <a:t>combination, </a:t>
            </a:r>
            <a:r>
              <a:rPr lang="en-GB" sz="1300" dirty="0" smtClean="0">
                <a:solidFill>
                  <a:srgbClr val="120742"/>
                </a:solidFill>
              </a:rPr>
              <a:t>with </a:t>
            </a:r>
            <a:r>
              <a:rPr lang="en-GB" sz="1300" dirty="0" smtClean="0">
                <a:solidFill>
                  <a:srgbClr val="120742"/>
                </a:solidFill>
              </a:rPr>
              <a:t>37% </a:t>
            </a:r>
            <a:r>
              <a:rPr lang="en-GB" sz="1300" dirty="0" smtClean="0">
                <a:solidFill>
                  <a:srgbClr val="120742"/>
                </a:solidFill>
              </a:rPr>
              <a:t>of all </a:t>
            </a:r>
            <a:r>
              <a:rPr lang="en-GB" sz="1300" dirty="0" smtClean="0">
                <a:solidFill>
                  <a:srgbClr val="120742"/>
                </a:solidFill>
              </a:rPr>
              <a:t>trips </a:t>
            </a:r>
            <a:r>
              <a:rPr lang="en-GB" sz="1300" dirty="0" smtClean="0">
                <a:solidFill>
                  <a:srgbClr val="120742"/>
                </a:solidFill>
              </a:rPr>
              <a:t>made by these visitors</a:t>
            </a:r>
            <a:r>
              <a:rPr lang="en-GB" sz="1300" dirty="0" smtClean="0">
                <a:solidFill>
                  <a:srgbClr val="120742"/>
                </a:solidFill>
              </a:rPr>
              <a:t> </a:t>
            </a:r>
            <a:r>
              <a:rPr lang="en-GB" sz="1300" dirty="0" smtClean="0">
                <a:solidFill>
                  <a:srgbClr val="120742"/>
                </a:solidFill>
              </a:rPr>
              <a:t>involving a visit to both of these regions.  Other regional combinations with a higher than 5% share of </a:t>
            </a:r>
            <a:r>
              <a:rPr lang="en-GB" sz="1300" dirty="0" smtClean="0">
                <a:solidFill>
                  <a:srgbClr val="120742"/>
                </a:solidFill>
              </a:rPr>
              <a:t>this market </a:t>
            </a:r>
            <a:r>
              <a:rPr lang="en-GB" sz="1300" dirty="0" smtClean="0">
                <a:solidFill>
                  <a:srgbClr val="120742"/>
                </a:solidFill>
              </a:rPr>
              <a:t>are:</a:t>
            </a:r>
          </a:p>
          <a:p>
            <a:pPr lvl="1" algn="just"/>
            <a:r>
              <a:rPr lang="en-GB" sz="1300" dirty="0">
                <a:solidFill>
                  <a:srgbClr val="120742"/>
                </a:solidFill>
              </a:rPr>
              <a:t>North West / Yorkshire (13%)</a:t>
            </a:r>
          </a:p>
          <a:p>
            <a:pPr lvl="1" algn="just"/>
            <a:r>
              <a:rPr lang="en-GB" sz="1300" dirty="0" smtClean="0">
                <a:solidFill>
                  <a:srgbClr val="120742"/>
                </a:solidFill>
              </a:rPr>
              <a:t>South </a:t>
            </a:r>
            <a:r>
              <a:rPr lang="en-GB" sz="1300" dirty="0" smtClean="0">
                <a:solidFill>
                  <a:srgbClr val="120742"/>
                </a:solidFill>
              </a:rPr>
              <a:t>East / East </a:t>
            </a:r>
            <a:r>
              <a:rPr lang="en-GB" sz="1300" dirty="0" smtClean="0">
                <a:solidFill>
                  <a:srgbClr val="120742"/>
                </a:solidFill>
              </a:rPr>
              <a:t>(11%)</a:t>
            </a:r>
            <a:endParaRPr lang="en-GB" sz="1300" dirty="0" smtClean="0">
              <a:solidFill>
                <a:srgbClr val="120742"/>
              </a:solidFill>
            </a:endParaRPr>
          </a:p>
          <a:p>
            <a:pPr lvl="1" algn="just"/>
            <a:r>
              <a:rPr lang="en-GB" sz="1300" dirty="0" smtClean="0">
                <a:solidFill>
                  <a:srgbClr val="120742"/>
                </a:solidFill>
              </a:rPr>
              <a:t>North West / South West (10%)</a:t>
            </a:r>
            <a:endParaRPr lang="en-GB" sz="1300" dirty="0" smtClean="0">
              <a:solidFill>
                <a:srgbClr val="120742"/>
              </a:solidFill>
            </a:endParaRPr>
          </a:p>
          <a:p>
            <a:pPr algn="just"/>
            <a:r>
              <a:rPr lang="en-GB" sz="1300" dirty="0" smtClean="0">
                <a:solidFill>
                  <a:srgbClr val="120742"/>
                </a:solidFill>
              </a:rPr>
              <a:t>Related to this, the most common gateways for non-London multi-destination visitors  are seaports (36%), primarily within the South East.  Typically, these visitors tour the South East and South West regions</a:t>
            </a:r>
          </a:p>
          <a:p>
            <a:pPr algn="just"/>
            <a:r>
              <a:rPr lang="en-GB" sz="1300" dirty="0" smtClean="0">
                <a:solidFill>
                  <a:srgbClr val="120742"/>
                </a:solidFill>
              </a:rPr>
              <a:t>Within the London Plus market, the North West (24% of London Plus holiday trips involve a stay in this region) and Yorkshire (15%) are also well represented</a:t>
            </a:r>
          </a:p>
          <a:p>
            <a:pPr algn="just"/>
            <a:r>
              <a:rPr lang="en-GB" sz="1300" dirty="0" smtClean="0">
                <a:solidFill>
                  <a:srgbClr val="120742"/>
                </a:solidFill>
              </a:rPr>
              <a:t>11</a:t>
            </a:r>
            <a:r>
              <a:rPr lang="en-GB" sz="1300" dirty="0" smtClean="0">
                <a:solidFill>
                  <a:srgbClr val="120742"/>
                </a:solidFill>
              </a:rPr>
              <a:t>% </a:t>
            </a:r>
            <a:r>
              <a:rPr lang="en-GB" sz="1300" dirty="0" smtClean="0">
                <a:solidFill>
                  <a:srgbClr val="120742"/>
                </a:solidFill>
              </a:rPr>
              <a:t>of </a:t>
            </a:r>
            <a:r>
              <a:rPr lang="en-GB" sz="1300" dirty="0" smtClean="0">
                <a:solidFill>
                  <a:srgbClr val="120742"/>
                </a:solidFill>
              </a:rPr>
              <a:t>multi-destination </a:t>
            </a:r>
            <a:r>
              <a:rPr lang="en-GB" sz="1300" dirty="0" smtClean="0">
                <a:solidFill>
                  <a:srgbClr val="120742"/>
                </a:solidFill>
              </a:rPr>
              <a:t>holiday trips were multiple destination stays within a single region.  Again, the South East and South West were by far the most common regions for multi-destination stays within a single region</a:t>
            </a:r>
          </a:p>
          <a:p>
            <a:pPr lvl="1" algn="just"/>
            <a:endParaRPr lang="en-GB" sz="1300" dirty="0" smtClean="0">
              <a:solidFill>
                <a:srgbClr val="120742"/>
              </a:solidFill>
            </a:endParaRPr>
          </a:p>
          <a:p>
            <a:pPr marL="0" indent="0" algn="just">
              <a:buNone/>
            </a:pPr>
            <a:endParaRPr lang="en-GB" sz="1400" b="1" dirty="0" smtClean="0">
              <a:solidFill>
                <a:srgbClr val="120742"/>
              </a:solidFill>
            </a:endParaRPr>
          </a:p>
        </p:txBody>
      </p:sp>
    </p:spTree>
    <p:extLst>
      <p:ext uri="{BB962C8B-B14F-4D97-AF65-F5344CB8AC3E}">
        <p14:creationId xmlns:p14="http://schemas.microsoft.com/office/powerpoint/2010/main" val="3804801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Executive summary / 3</a:t>
            </a:r>
            <a:endParaRPr lang="en-GB" dirty="0"/>
          </a:p>
        </p:txBody>
      </p:sp>
      <p:sp>
        <p:nvSpPr>
          <p:cNvPr id="7" name="Text Placeholder 5"/>
          <p:cNvSpPr txBox="1">
            <a:spLocks/>
          </p:cNvSpPr>
          <p:nvPr/>
        </p:nvSpPr>
        <p:spPr>
          <a:xfrm>
            <a:off x="378821" y="1430867"/>
            <a:ext cx="8424992" cy="48175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500" b="1" dirty="0" smtClean="0">
                <a:solidFill>
                  <a:srgbClr val="120742"/>
                </a:solidFill>
              </a:rPr>
              <a:t>What is the origin of England multi-destination holiday visitors?</a:t>
            </a:r>
          </a:p>
          <a:p>
            <a:pPr marL="0" indent="0" algn="just">
              <a:buFont typeface="Arial"/>
              <a:buNone/>
            </a:pPr>
            <a:endParaRPr lang="en-GB" sz="1300" dirty="0" smtClean="0">
              <a:solidFill>
                <a:srgbClr val="120742"/>
              </a:solidFill>
            </a:endParaRPr>
          </a:p>
          <a:p>
            <a:pPr algn="just"/>
            <a:r>
              <a:rPr lang="en-GB" sz="1300" dirty="0" smtClean="0">
                <a:solidFill>
                  <a:srgbClr val="120742"/>
                </a:solidFill>
              </a:rPr>
              <a:t>Multi-destination holiday visitors vary significantly between London Plus and non-London multi-destination visitors in terms of their origin markets:</a:t>
            </a:r>
          </a:p>
          <a:p>
            <a:pPr lvl="1" algn="just"/>
            <a:r>
              <a:rPr lang="en-GB" sz="1300" dirty="0" smtClean="0">
                <a:solidFill>
                  <a:srgbClr val="120742"/>
                </a:solidFill>
              </a:rPr>
              <a:t>London Plus market dominated by medium / long haul (24% North America, 36% other non-Europe)</a:t>
            </a:r>
          </a:p>
          <a:p>
            <a:pPr lvl="1" algn="just"/>
            <a:r>
              <a:rPr lang="en-GB" sz="1300" dirty="0" smtClean="0">
                <a:solidFill>
                  <a:srgbClr val="120742"/>
                </a:solidFill>
              </a:rPr>
              <a:t>Non-London market dominated by short haul visitors – 79% originating from European markets </a:t>
            </a:r>
          </a:p>
          <a:p>
            <a:pPr algn="just"/>
            <a:r>
              <a:rPr lang="en-GB" sz="1300" dirty="0" smtClean="0">
                <a:solidFill>
                  <a:srgbClr val="120742"/>
                </a:solidFill>
              </a:rPr>
              <a:t>The largest single origin market among </a:t>
            </a:r>
            <a:r>
              <a:rPr lang="en-GB" sz="1300" b="1" dirty="0" smtClean="0">
                <a:solidFill>
                  <a:srgbClr val="120742"/>
                </a:solidFill>
              </a:rPr>
              <a:t>London Plus </a:t>
            </a:r>
            <a:r>
              <a:rPr lang="en-GB" sz="1300" dirty="0" smtClean="0">
                <a:solidFill>
                  <a:srgbClr val="120742"/>
                </a:solidFill>
              </a:rPr>
              <a:t>holiday visitors is the USA (19% of trips), with Australia accounting for a further 13% of trips</a:t>
            </a:r>
          </a:p>
          <a:p>
            <a:pPr lvl="1" algn="just"/>
            <a:r>
              <a:rPr lang="en-GB" sz="1300" dirty="0" smtClean="0">
                <a:solidFill>
                  <a:srgbClr val="120742"/>
                </a:solidFill>
              </a:rPr>
              <a:t>However, the longer average length of stay of visitors from Australia means that both the USA and Australia account for 19% of London Plus holiday nights</a:t>
            </a:r>
          </a:p>
          <a:p>
            <a:pPr lvl="1" algn="just"/>
            <a:r>
              <a:rPr lang="en-GB" sz="1300" dirty="0" smtClean="0">
                <a:solidFill>
                  <a:srgbClr val="120742"/>
                </a:solidFill>
              </a:rPr>
              <a:t>Between them, USA (22%) and Australia (18%) account for 40% of London Plus holiday spend.  China currently accounts for 4% of London Plus holiday spend</a:t>
            </a:r>
          </a:p>
          <a:p>
            <a:pPr algn="just"/>
            <a:r>
              <a:rPr lang="en-GB" sz="1300" dirty="0" smtClean="0">
                <a:solidFill>
                  <a:srgbClr val="120742"/>
                </a:solidFill>
              </a:rPr>
              <a:t>Two origin markets stand out </a:t>
            </a:r>
            <a:r>
              <a:rPr lang="en-GB" sz="1300" dirty="0">
                <a:solidFill>
                  <a:srgbClr val="120742"/>
                </a:solidFill>
              </a:rPr>
              <a:t>among </a:t>
            </a:r>
            <a:r>
              <a:rPr lang="en-GB" sz="1300" b="1" dirty="0" smtClean="0">
                <a:solidFill>
                  <a:srgbClr val="120742"/>
                </a:solidFill>
              </a:rPr>
              <a:t>non-London multi-destination </a:t>
            </a:r>
            <a:r>
              <a:rPr lang="en-GB" sz="1300" dirty="0">
                <a:solidFill>
                  <a:srgbClr val="120742"/>
                </a:solidFill>
              </a:rPr>
              <a:t>holiday </a:t>
            </a:r>
            <a:r>
              <a:rPr lang="en-GB" sz="1300" dirty="0" smtClean="0">
                <a:solidFill>
                  <a:srgbClr val="120742"/>
                </a:solidFill>
              </a:rPr>
              <a:t>visitors – Germany (23% of each of trips, nights and spend) and the Netherlands (14% of trips, 15% of nights, 12% of spend).  Their representation within multi-destination trips is especially high compared with their representation within single destination trips </a:t>
            </a:r>
            <a:endParaRPr lang="en-GB" sz="1300" dirty="0">
              <a:solidFill>
                <a:srgbClr val="120742"/>
              </a:solidFill>
            </a:endParaRPr>
          </a:p>
          <a:p>
            <a:pPr algn="just"/>
            <a:r>
              <a:rPr lang="en-GB" sz="1300" dirty="0" smtClean="0">
                <a:solidFill>
                  <a:srgbClr val="120742"/>
                </a:solidFill>
              </a:rPr>
              <a:t>Although France is well represented among the non-London multi-destination market in terms of trips (10%), average length of stay and spend among holiday visitors is low, meaning that France only accounts for 7% of nights and 5% of spend</a:t>
            </a:r>
          </a:p>
          <a:p>
            <a:pPr lvl="1" algn="just"/>
            <a:endParaRPr lang="en-GB" sz="1300" dirty="0" smtClean="0">
              <a:solidFill>
                <a:srgbClr val="120742"/>
              </a:solidFill>
            </a:endParaRPr>
          </a:p>
          <a:p>
            <a:pPr marL="0" indent="0" algn="just">
              <a:buNone/>
            </a:pPr>
            <a:endParaRPr lang="en-GB" sz="1400" b="1" dirty="0" smtClean="0">
              <a:solidFill>
                <a:srgbClr val="120742"/>
              </a:solidFill>
            </a:endParaRPr>
          </a:p>
        </p:txBody>
      </p:sp>
    </p:spTree>
    <p:extLst>
      <p:ext uri="{BB962C8B-B14F-4D97-AF65-F5344CB8AC3E}">
        <p14:creationId xmlns:p14="http://schemas.microsoft.com/office/powerpoint/2010/main" val="2492790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cover England Initial Summary Report v1">
  <a:themeElements>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VisitEngland powerpoint template 4x3.pptx" id="{F9122EB2-9122-4133-9072-A0D5C8C93379}" vid="{E9A80902-61CD-4BB9-82B6-E0FB00EB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Discover England Initial Summary Report v1</Template>
  <TotalTime>13374</TotalTime>
  <Words>9600</Words>
  <Application>Microsoft Office PowerPoint</Application>
  <PresentationFormat>On-screen Show (4:3)</PresentationFormat>
  <Paragraphs>908</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Discover England Initial Summary Report v1</vt:lpstr>
      <vt:lpstr>Discover England:  summary insights on overseas visitors to England’s regions </vt:lpstr>
      <vt:lpstr>Report contents</vt:lpstr>
      <vt:lpstr>Introduction</vt:lpstr>
      <vt:lpstr>Background</vt:lpstr>
      <vt:lpstr>About this report</vt:lpstr>
      <vt:lpstr>Executive summary</vt:lpstr>
      <vt:lpstr>Executive summary / 1</vt:lpstr>
      <vt:lpstr>Executive summary / 2</vt:lpstr>
      <vt:lpstr>Executive summary / 3</vt:lpstr>
      <vt:lpstr>Executive summary / 4</vt:lpstr>
      <vt:lpstr>Executive summary / 5</vt:lpstr>
      <vt:lpstr>What is the overall size and shape of the multi-destination market?</vt:lpstr>
      <vt:lpstr>Multi-destination share of UK VISITS - by trip purpose</vt:lpstr>
      <vt:lpstr>England’s share of multi-destination UK VISITS - by trip purpose</vt:lpstr>
      <vt:lpstr>Multi-destination share of UK NIGHTS - by trip purpose</vt:lpstr>
      <vt:lpstr>England’s share of multi-destination UK NIGHTS - by trip purpose</vt:lpstr>
      <vt:lpstr>Multi-destination share of UK SPEND - by trip purpose</vt:lpstr>
      <vt:lpstr>England’s share of multi-destination UK SPEND - by trip purpose</vt:lpstr>
      <vt:lpstr>Which regions are stayed in on England multi-destination holidays?</vt:lpstr>
      <vt:lpstr>Regions stayed in by England multi-destination holiday visitors</vt:lpstr>
      <vt:lpstr>Number of regions stayed in by England multi-destination holiday visitors</vt:lpstr>
      <vt:lpstr>Regions stayed in by London Plus holiday visitors who only visit one other region in England</vt:lpstr>
      <vt:lpstr>Regions stayed in by non-London multi-destination holiday visitors who stayed within a single region</vt:lpstr>
      <vt:lpstr>PowerPoint Presentation</vt:lpstr>
      <vt:lpstr>PowerPoint Presentation</vt:lpstr>
      <vt:lpstr>Gateways used by multi-destination holiday visitors staying in England</vt:lpstr>
      <vt:lpstr>What is the origin of England multi-destination holiday visitors?</vt:lpstr>
      <vt:lpstr>Source markets for multi-destination holiday trips in England – by world region (VISITS)</vt:lpstr>
      <vt:lpstr>PowerPoint Presentation</vt:lpstr>
      <vt:lpstr>Source markets for multi-destination holiday trips in England – by world region (NIGHTS)</vt:lpstr>
      <vt:lpstr>PowerPoint Presentation</vt:lpstr>
      <vt:lpstr>Source markets for multi-destination holiday trips in England – by world region (SPEND)</vt:lpstr>
      <vt:lpstr>PowerPoint Presentation</vt:lpstr>
      <vt:lpstr>How else do England multi-destination holiday visitors vary?</vt:lpstr>
      <vt:lpstr>Seasonality of multi-destination holiday stays in England (VISITS)</vt:lpstr>
      <vt:lpstr>Seasonality of multi-destination holiday stays in England (NIGHTS)</vt:lpstr>
      <vt:lpstr>Seasonality of multi-destination holiday stays in England (SPEND)</vt:lpstr>
      <vt:lpstr>Length of multi-destination holiday stays in England (VISITS)</vt:lpstr>
      <vt:lpstr>Length of multi-destination holiday stays in England (SPEND)</vt:lpstr>
      <vt:lpstr>Type of multi-destination holiday to England (VISITS)</vt:lpstr>
      <vt:lpstr>Type of multi-destination holiday to England (NIGHTS)</vt:lpstr>
      <vt:lpstr>Type of multi-destination holiday to England (SPEND)</vt:lpstr>
      <vt:lpstr>Age of multi-destination holiday visitors staying in England (VISITS)</vt:lpstr>
      <vt:lpstr>Age of multi-destination holiday visitors staying in England (NIGHTS)</vt:lpstr>
      <vt:lpstr>Age of multi-destination holiday visitors staying in England (SPEND)</vt:lpstr>
      <vt:lpstr>Families share of multi-destination staying holiday visits in England</vt:lpstr>
      <vt:lpstr>Hooks and barriers for travelling beyond London</vt:lpstr>
      <vt:lpstr>Headline findings</vt:lpstr>
      <vt:lpstr>Barriers to going beyond London: summary</vt:lpstr>
      <vt:lpstr>Barriers to going beyond London: themes (1)</vt:lpstr>
      <vt:lpstr>Barriers to going beyond London: themes (2)</vt:lpstr>
      <vt:lpstr>Appeal of going beyond London: summary</vt:lpstr>
      <vt:lpstr>Appeal of going beyond London: themes (1)</vt:lpstr>
      <vt:lpstr>Appeal of going beyond London: themes (2)</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England:  summary insights on overseas visitors</dc:title>
  <dc:creator>Steve Mills</dc:creator>
  <cp:lastModifiedBy>Steve Mills</cp:lastModifiedBy>
  <cp:revision>674</cp:revision>
  <cp:lastPrinted>2017-02-24T15:43:37Z</cp:lastPrinted>
  <dcterms:created xsi:type="dcterms:W3CDTF">2016-07-20T15:06:07Z</dcterms:created>
  <dcterms:modified xsi:type="dcterms:W3CDTF">2017-03-14T17:17:55Z</dcterms:modified>
</cp:coreProperties>
</file>