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ppt/charts/chart5.xml" ContentType="application/vnd.openxmlformats-officedocument.drawingml.chart+xml"/>
  <Override PartName="/ppt/drawings/drawing5.xml" ContentType="application/vnd.openxmlformats-officedocument.drawingml.chartshapes+xml"/>
  <Override PartName="/ppt/charts/chart6.xml" ContentType="application/vnd.openxmlformats-officedocument.drawingml.chart+xml"/>
  <Override PartName="/ppt/drawings/drawing6.xml" ContentType="application/vnd.openxmlformats-officedocument.drawingml.chartshapes+xml"/>
  <Override PartName="/ppt/charts/chart7.xml" ContentType="application/vnd.openxmlformats-officedocument.drawingml.chart+xml"/>
  <Override PartName="/ppt/drawings/drawing7.xml" ContentType="application/vnd.openxmlformats-officedocument.drawingml.chartshapes+xml"/>
  <Override PartName="/ppt/charts/chart8.xml" ContentType="application/vnd.openxmlformats-officedocument.drawingml.chart+xml"/>
  <Override PartName="/ppt/drawings/drawing8.xml" ContentType="application/vnd.openxmlformats-officedocument.drawingml.chartshapes+xml"/>
  <Override PartName="/ppt/charts/chart9.xml" ContentType="application/vnd.openxmlformats-officedocument.drawingml.chart+xml"/>
  <Override PartName="/ppt/drawings/drawing9.xml" ContentType="application/vnd.openxmlformats-officedocument.drawingml.chartshapes+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33.xml" ContentType="application/vnd.openxmlformats-officedocument.drawingml.chart+xml"/>
  <Override PartName="/ppt/charts/chart34.xml" ContentType="application/vnd.openxmlformats-officedocument.drawingml.chart+xml"/>
  <Override PartName="/ppt/charts/chart35.xml" ContentType="application/vnd.openxmlformats-officedocument.drawingml.chart+xml"/>
  <Override PartName="/ppt/charts/chart36.xml" ContentType="application/vnd.openxmlformats-officedocument.drawingml.chart+xml"/>
  <Override PartName="/ppt/charts/chart37.xml" ContentType="application/vnd.openxmlformats-officedocument.drawingml.chart+xml"/>
  <Override PartName="/ppt/charts/chart38.xml" ContentType="application/vnd.openxmlformats-officedocument.drawingml.chart+xml"/>
  <Override PartName="/ppt/drawings/drawing10.xml" ContentType="application/vnd.openxmlformats-officedocument.drawingml.chartshapes+xml"/>
  <Override PartName="/ppt/charts/chart39.xml" ContentType="application/vnd.openxmlformats-officedocument.drawingml.chart+xml"/>
  <Override PartName="/ppt/drawings/drawing11.xml" ContentType="application/vnd.openxmlformats-officedocument.drawingml.chartshapes+xml"/>
  <Override PartName="/ppt/charts/chart40.xml" ContentType="application/vnd.openxmlformats-officedocument.drawingml.chart+xml"/>
  <Override PartName="/ppt/drawings/drawing12.xml" ContentType="application/vnd.openxmlformats-officedocument.drawingml.chartshapes+xml"/>
  <Override PartName="/ppt/charts/chart41.xml" ContentType="application/vnd.openxmlformats-officedocument.drawingml.chart+xml"/>
  <Override PartName="/ppt/drawings/drawing13.xml" ContentType="application/vnd.openxmlformats-officedocument.drawingml.chartshapes+xml"/>
  <Override PartName="/ppt/charts/chart42.xml" ContentType="application/vnd.openxmlformats-officedocument.drawingml.chart+xml"/>
  <Override PartName="/ppt/drawings/drawing14.xml" ContentType="application/vnd.openxmlformats-officedocument.drawingml.chartshapes+xml"/>
  <Override PartName="/ppt/charts/chart43.xml" ContentType="application/vnd.openxmlformats-officedocument.drawingml.chart+xml"/>
  <Override PartName="/ppt/drawings/drawing15.xml" ContentType="application/vnd.openxmlformats-officedocument.drawingml.chartshapes+xml"/>
  <Override PartName="/ppt/charts/chart44.xml" ContentType="application/vnd.openxmlformats-officedocument.drawingml.chart+xml"/>
  <Override PartName="/ppt/drawings/drawing16.xml" ContentType="application/vnd.openxmlformats-officedocument.drawingml.chartshapes+xml"/>
  <Override PartName="/ppt/charts/chart45.xml" ContentType="application/vnd.openxmlformats-officedocument.drawingml.chart+xml"/>
  <Override PartName="/ppt/drawings/drawing17.xml" ContentType="application/vnd.openxmlformats-officedocument.drawingml.chartshapes+xml"/>
  <Override PartName="/ppt/charts/chart46.xml" ContentType="application/vnd.openxmlformats-officedocument.drawingml.chart+xml"/>
  <Override PartName="/ppt/drawings/drawing18.xml" ContentType="application/vnd.openxmlformats-officedocument.drawingml.chartshapes+xml"/>
  <Override PartName="/ppt/charts/chart47.xml" ContentType="application/vnd.openxmlformats-officedocument.drawingml.chart+xml"/>
  <Override PartName="/ppt/drawings/drawing19.xml" ContentType="application/vnd.openxmlformats-officedocument.drawingml.chartshapes+xml"/>
  <Override PartName="/ppt/charts/chart48.xml" ContentType="application/vnd.openxmlformats-officedocument.drawingml.chart+xml"/>
  <Override PartName="/ppt/drawings/drawing20.xml" ContentType="application/vnd.openxmlformats-officedocument.drawingml.chartshapes+xml"/>
  <Override PartName="/ppt/charts/chart49.xml" ContentType="application/vnd.openxmlformats-officedocument.drawingml.chart+xml"/>
  <Override PartName="/ppt/drawings/drawing21.xml" ContentType="application/vnd.openxmlformats-officedocument.drawingml.chartshapes+xml"/>
  <Override PartName="/ppt/charts/chart50.xml" ContentType="application/vnd.openxmlformats-officedocument.drawingml.chart+xml"/>
  <Override PartName="/ppt/drawings/drawing22.xml" ContentType="application/vnd.openxmlformats-officedocument.drawingml.chartshapes+xml"/>
  <Override PartName="/ppt/charts/chart51.xml" ContentType="application/vnd.openxmlformats-officedocument.drawingml.chart+xml"/>
  <Override PartName="/ppt/drawings/drawing23.xml" ContentType="application/vnd.openxmlformats-officedocument.drawingml.chartshapes+xml"/>
  <Override PartName="/ppt/charts/chart52.xml" ContentType="application/vnd.openxmlformats-officedocument.drawingml.chart+xml"/>
  <Override PartName="/ppt/drawings/drawing24.xml" ContentType="application/vnd.openxmlformats-officedocument.drawingml.chartshapes+xml"/>
  <Override PartName="/ppt/charts/chart53.xml" ContentType="application/vnd.openxmlformats-officedocument.drawingml.chart+xml"/>
  <Override PartName="/ppt/drawings/drawing25.xml" ContentType="application/vnd.openxmlformats-officedocument.drawingml.chartshapes+xml"/>
  <Override PartName="/ppt/charts/chart54.xml" ContentType="application/vnd.openxmlformats-officedocument.drawingml.chart+xml"/>
  <Override PartName="/ppt/drawings/drawing26.xml" ContentType="application/vnd.openxmlformats-officedocument.drawingml.chartshapes+xml"/>
  <Override PartName="/ppt/charts/chart55.xml" ContentType="application/vnd.openxmlformats-officedocument.drawingml.chart+xml"/>
  <Override PartName="/ppt/drawings/drawing27.xml" ContentType="application/vnd.openxmlformats-officedocument.drawingml.chartshapes+xml"/>
  <Override PartName="/ppt/charts/chart56.xml" ContentType="application/vnd.openxmlformats-officedocument.drawingml.chart+xml"/>
  <Override PartName="/ppt/drawings/drawing28.xml" ContentType="application/vnd.openxmlformats-officedocument.drawingml.chartshapes+xml"/>
  <Override PartName="/ppt/charts/chart57.xml" ContentType="application/vnd.openxmlformats-officedocument.drawingml.chart+xml"/>
  <Override PartName="/ppt/drawings/drawing29.xml" ContentType="application/vnd.openxmlformats-officedocument.drawingml.chartshapes+xml"/>
  <Override PartName="/ppt/charts/chart58.xml" ContentType="application/vnd.openxmlformats-officedocument.drawingml.chart+xml"/>
  <Override PartName="/ppt/drawings/drawing30.xml" ContentType="application/vnd.openxmlformats-officedocument.drawingml.chartshapes+xml"/>
  <Override PartName="/ppt/charts/chart59.xml" ContentType="application/vnd.openxmlformats-officedocument.drawingml.chart+xml"/>
  <Override PartName="/ppt/drawings/drawing31.xml" ContentType="application/vnd.openxmlformats-officedocument.drawingml.chartshapes+xml"/>
  <Override PartName="/ppt/charts/chart60.xml" ContentType="application/vnd.openxmlformats-officedocument.drawingml.chart+xml"/>
  <Override PartName="/ppt/drawings/drawing32.xml" ContentType="application/vnd.openxmlformats-officedocument.drawingml.chartshapes+xml"/>
  <Override PartName="/ppt/charts/chart61.xml" ContentType="application/vnd.openxmlformats-officedocument.drawingml.chart+xml"/>
  <Override PartName="/ppt/drawings/drawing33.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0"/>
  </p:notesMasterIdLst>
  <p:handoutMasterIdLst>
    <p:handoutMasterId r:id="rId61"/>
  </p:handoutMasterIdLst>
  <p:sldIdLst>
    <p:sldId id="276" r:id="rId2"/>
    <p:sldId id="357" r:id="rId3"/>
    <p:sldId id="265" r:id="rId4"/>
    <p:sldId id="359" r:id="rId5"/>
    <p:sldId id="350" r:id="rId6"/>
    <p:sldId id="401" r:id="rId7"/>
    <p:sldId id="360" r:id="rId8"/>
    <p:sldId id="368" r:id="rId9"/>
    <p:sldId id="349" r:id="rId10"/>
    <p:sldId id="358" r:id="rId11"/>
    <p:sldId id="351" r:id="rId12"/>
    <p:sldId id="352" r:id="rId13"/>
    <p:sldId id="405" r:id="rId14"/>
    <p:sldId id="266" r:id="rId15"/>
    <p:sldId id="267" r:id="rId16"/>
    <p:sldId id="363" r:id="rId17"/>
    <p:sldId id="364" r:id="rId18"/>
    <p:sldId id="361" r:id="rId19"/>
    <p:sldId id="362" r:id="rId20"/>
    <p:sldId id="367" r:id="rId21"/>
    <p:sldId id="366" r:id="rId22"/>
    <p:sldId id="402" r:id="rId23"/>
    <p:sldId id="369" r:id="rId24"/>
    <p:sldId id="370" r:id="rId25"/>
    <p:sldId id="371" r:id="rId26"/>
    <p:sldId id="372" r:id="rId27"/>
    <p:sldId id="374" r:id="rId28"/>
    <p:sldId id="373" r:id="rId29"/>
    <p:sldId id="375" r:id="rId30"/>
    <p:sldId id="376" r:id="rId31"/>
    <p:sldId id="406" r:id="rId32"/>
    <p:sldId id="403" r:id="rId33"/>
    <p:sldId id="389" r:id="rId34"/>
    <p:sldId id="398" r:id="rId35"/>
    <p:sldId id="390" r:id="rId36"/>
    <p:sldId id="391" r:id="rId37"/>
    <p:sldId id="392" r:id="rId38"/>
    <p:sldId id="399" r:id="rId39"/>
    <p:sldId id="394" r:id="rId40"/>
    <p:sldId id="393" r:id="rId41"/>
    <p:sldId id="395" r:id="rId42"/>
    <p:sldId id="400" r:id="rId43"/>
    <p:sldId id="397" r:id="rId44"/>
    <p:sldId id="396" r:id="rId45"/>
    <p:sldId id="404" r:id="rId46"/>
    <p:sldId id="377" r:id="rId47"/>
    <p:sldId id="378" r:id="rId48"/>
    <p:sldId id="379" r:id="rId49"/>
    <p:sldId id="380" r:id="rId50"/>
    <p:sldId id="381" r:id="rId51"/>
    <p:sldId id="382" r:id="rId52"/>
    <p:sldId id="383" r:id="rId53"/>
    <p:sldId id="385" r:id="rId54"/>
    <p:sldId id="384" r:id="rId55"/>
    <p:sldId id="386" r:id="rId56"/>
    <p:sldId id="387" r:id="rId57"/>
    <p:sldId id="388" r:id="rId58"/>
    <p:sldId id="259" r:id="rId59"/>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6363"/>
    <a:srgbClr val="120742"/>
    <a:srgbClr val="D4E1E0"/>
    <a:srgbClr val="505050"/>
    <a:srgbClr val="A1AEAF"/>
    <a:srgbClr val="BFDBF7"/>
    <a:srgbClr val="157EAB"/>
    <a:srgbClr val="F9A526"/>
    <a:srgbClr val="58595B"/>
    <a:srgbClr val="231F2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10" autoAdjust="0"/>
    <p:restoredTop sz="99887" autoAdjust="0"/>
  </p:normalViewPr>
  <p:slideViewPr>
    <p:cSldViewPr snapToGrid="0" snapToObjects="1">
      <p:cViewPr varScale="1">
        <p:scale>
          <a:sx n="112" d="100"/>
          <a:sy n="112" d="100"/>
        </p:scale>
        <p:origin x="960" y="108"/>
      </p:cViewPr>
      <p:guideLst>
        <p:guide orient="horz" pos="3936"/>
        <p:guide pos="204"/>
        <p:guide pos="553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3.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4.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5.xlsx"/></Relationships>
</file>

<file path=ppt/charts/_rels/chart36.xml.rels><?xml version="1.0" encoding="UTF-8" standalone="yes"?>
<Relationships xmlns="http://schemas.openxmlformats.org/package/2006/relationships"><Relationship Id="rId1" Type="http://schemas.openxmlformats.org/officeDocument/2006/relationships/package" Target="../embeddings/Microsoft_Excel_Worksheet36.xlsx"/></Relationships>
</file>

<file path=ppt/charts/_rels/chart37.xml.rels><?xml version="1.0" encoding="UTF-8" standalone="yes"?>
<Relationships xmlns="http://schemas.openxmlformats.org/package/2006/relationships"><Relationship Id="rId1" Type="http://schemas.openxmlformats.org/officeDocument/2006/relationships/package" Target="../embeddings/Microsoft_Excel_Worksheet37.xlsx"/></Relationships>
</file>

<file path=ppt/charts/_rels/chart38.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package" Target="../embeddings/Microsoft_Excel_Worksheet38.xlsx"/></Relationships>
</file>

<file path=ppt/charts/_rels/chart39.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package" Target="../embeddings/Microsoft_Excel_Worksheet39.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4.xlsx"/></Relationships>
</file>

<file path=ppt/charts/_rels/chart40.xml.rels><?xml version="1.0" encoding="UTF-8" standalone="yes"?>
<Relationships xmlns="http://schemas.openxmlformats.org/package/2006/relationships"><Relationship Id="rId2" Type="http://schemas.openxmlformats.org/officeDocument/2006/relationships/chartUserShapes" Target="../drawings/drawing12.xml"/><Relationship Id="rId1" Type="http://schemas.openxmlformats.org/officeDocument/2006/relationships/package" Target="../embeddings/Microsoft_Excel_Worksheet40.xlsx"/></Relationships>
</file>

<file path=ppt/charts/_rels/chart41.xml.rels><?xml version="1.0" encoding="UTF-8" standalone="yes"?>
<Relationships xmlns="http://schemas.openxmlformats.org/package/2006/relationships"><Relationship Id="rId2" Type="http://schemas.openxmlformats.org/officeDocument/2006/relationships/chartUserShapes" Target="../drawings/drawing13.xml"/><Relationship Id="rId1" Type="http://schemas.openxmlformats.org/officeDocument/2006/relationships/package" Target="../embeddings/Microsoft_Excel_Worksheet41.xlsx"/></Relationships>
</file>

<file path=ppt/charts/_rels/chart42.xml.rels><?xml version="1.0" encoding="UTF-8" standalone="yes"?>
<Relationships xmlns="http://schemas.openxmlformats.org/package/2006/relationships"><Relationship Id="rId2" Type="http://schemas.openxmlformats.org/officeDocument/2006/relationships/chartUserShapes" Target="../drawings/drawing14.xml"/><Relationship Id="rId1" Type="http://schemas.openxmlformats.org/officeDocument/2006/relationships/package" Target="../embeddings/Microsoft_Excel_Worksheet42.xlsx"/></Relationships>
</file>

<file path=ppt/charts/_rels/chart43.xml.rels><?xml version="1.0" encoding="UTF-8" standalone="yes"?>
<Relationships xmlns="http://schemas.openxmlformats.org/package/2006/relationships"><Relationship Id="rId2" Type="http://schemas.openxmlformats.org/officeDocument/2006/relationships/chartUserShapes" Target="../drawings/drawing15.xml"/><Relationship Id="rId1" Type="http://schemas.openxmlformats.org/officeDocument/2006/relationships/package" Target="../embeddings/Microsoft_Excel_Worksheet43.xlsx"/></Relationships>
</file>

<file path=ppt/charts/_rels/chart44.xml.rels><?xml version="1.0" encoding="UTF-8" standalone="yes"?>
<Relationships xmlns="http://schemas.openxmlformats.org/package/2006/relationships"><Relationship Id="rId2" Type="http://schemas.openxmlformats.org/officeDocument/2006/relationships/chartUserShapes" Target="../drawings/drawing16.xml"/><Relationship Id="rId1" Type="http://schemas.openxmlformats.org/officeDocument/2006/relationships/package" Target="../embeddings/Microsoft_Excel_Worksheet44.xlsx"/></Relationships>
</file>

<file path=ppt/charts/_rels/chart45.xml.rels><?xml version="1.0" encoding="UTF-8" standalone="yes"?>
<Relationships xmlns="http://schemas.openxmlformats.org/package/2006/relationships"><Relationship Id="rId2" Type="http://schemas.openxmlformats.org/officeDocument/2006/relationships/chartUserShapes" Target="../drawings/drawing17.xml"/><Relationship Id="rId1" Type="http://schemas.openxmlformats.org/officeDocument/2006/relationships/package" Target="../embeddings/Microsoft_Excel_Worksheet45.xlsx"/></Relationships>
</file>

<file path=ppt/charts/_rels/chart46.xml.rels><?xml version="1.0" encoding="UTF-8" standalone="yes"?>
<Relationships xmlns="http://schemas.openxmlformats.org/package/2006/relationships"><Relationship Id="rId2" Type="http://schemas.openxmlformats.org/officeDocument/2006/relationships/chartUserShapes" Target="../drawings/drawing18.xml"/><Relationship Id="rId1" Type="http://schemas.openxmlformats.org/officeDocument/2006/relationships/package" Target="../embeddings/Microsoft_Excel_Worksheet46.xlsx"/></Relationships>
</file>

<file path=ppt/charts/_rels/chart47.xml.rels><?xml version="1.0" encoding="UTF-8" standalone="yes"?>
<Relationships xmlns="http://schemas.openxmlformats.org/package/2006/relationships"><Relationship Id="rId2" Type="http://schemas.openxmlformats.org/officeDocument/2006/relationships/chartUserShapes" Target="../drawings/drawing19.xml"/><Relationship Id="rId1" Type="http://schemas.openxmlformats.org/officeDocument/2006/relationships/package" Target="../embeddings/Microsoft_Excel_Worksheet47.xlsx"/></Relationships>
</file>

<file path=ppt/charts/_rels/chart48.xml.rels><?xml version="1.0" encoding="UTF-8" standalone="yes"?>
<Relationships xmlns="http://schemas.openxmlformats.org/package/2006/relationships"><Relationship Id="rId2" Type="http://schemas.openxmlformats.org/officeDocument/2006/relationships/chartUserShapes" Target="../drawings/drawing20.xml"/><Relationship Id="rId1" Type="http://schemas.openxmlformats.org/officeDocument/2006/relationships/package" Target="../embeddings/Microsoft_Excel_Worksheet48.xlsx"/></Relationships>
</file>

<file path=ppt/charts/_rels/chart49.xml.rels><?xml version="1.0" encoding="UTF-8" standalone="yes"?>
<Relationships xmlns="http://schemas.openxmlformats.org/package/2006/relationships"><Relationship Id="rId2" Type="http://schemas.openxmlformats.org/officeDocument/2006/relationships/chartUserShapes" Target="../drawings/drawing21.xml"/><Relationship Id="rId1" Type="http://schemas.openxmlformats.org/officeDocument/2006/relationships/package" Target="../embeddings/Microsoft_Excel_Worksheet49.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5.xlsx"/></Relationships>
</file>

<file path=ppt/charts/_rels/chart50.xml.rels><?xml version="1.0" encoding="UTF-8" standalone="yes"?>
<Relationships xmlns="http://schemas.openxmlformats.org/package/2006/relationships"><Relationship Id="rId2" Type="http://schemas.openxmlformats.org/officeDocument/2006/relationships/chartUserShapes" Target="../drawings/drawing22.xml"/><Relationship Id="rId1" Type="http://schemas.openxmlformats.org/officeDocument/2006/relationships/package" Target="../embeddings/Microsoft_Excel_Worksheet50.xlsx"/></Relationships>
</file>

<file path=ppt/charts/_rels/chart51.xml.rels><?xml version="1.0" encoding="UTF-8" standalone="yes"?>
<Relationships xmlns="http://schemas.openxmlformats.org/package/2006/relationships"><Relationship Id="rId2" Type="http://schemas.openxmlformats.org/officeDocument/2006/relationships/chartUserShapes" Target="../drawings/drawing23.xml"/><Relationship Id="rId1" Type="http://schemas.openxmlformats.org/officeDocument/2006/relationships/package" Target="../embeddings/Microsoft_Excel_Worksheet51.xlsx"/></Relationships>
</file>

<file path=ppt/charts/_rels/chart52.xml.rels><?xml version="1.0" encoding="UTF-8" standalone="yes"?>
<Relationships xmlns="http://schemas.openxmlformats.org/package/2006/relationships"><Relationship Id="rId2" Type="http://schemas.openxmlformats.org/officeDocument/2006/relationships/chartUserShapes" Target="../drawings/drawing24.xml"/><Relationship Id="rId1" Type="http://schemas.openxmlformats.org/officeDocument/2006/relationships/package" Target="../embeddings/Microsoft_Excel_Worksheet52.xlsx"/></Relationships>
</file>

<file path=ppt/charts/_rels/chart53.xml.rels><?xml version="1.0" encoding="UTF-8" standalone="yes"?>
<Relationships xmlns="http://schemas.openxmlformats.org/package/2006/relationships"><Relationship Id="rId2" Type="http://schemas.openxmlformats.org/officeDocument/2006/relationships/chartUserShapes" Target="../drawings/drawing25.xml"/><Relationship Id="rId1" Type="http://schemas.openxmlformats.org/officeDocument/2006/relationships/package" Target="../embeddings/Microsoft_Excel_Worksheet53.xlsx"/></Relationships>
</file>

<file path=ppt/charts/_rels/chart54.xml.rels><?xml version="1.0" encoding="UTF-8" standalone="yes"?>
<Relationships xmlns="http://schemas.openxmlformats.org/package/2006/relationships"><Relationship Id="rId2" Type="http://schemas.openxmlformats.org/officeDocument/2006/relationships/chartUserShapes" Target="../drawings/drawing26.xml"/><Relationship Id="rId1" Type="http://schemas.openxmlformats.org/officeDocument/2006/relationships/package" Target="../embeddings/Microsoft_Excel_Worksheet54.xlsx"/></Relationships>
</file>

<file path=ppt/charts/_rels/chart55.xml.rels><?xml version="1.0" encoding="UTF-8" standalone="yes"?>
<Relationships xmlns="http://schemas.openxmlformats.org/package/2006/relationships"><Relationship Id="rId2" Type="http://schemas.openxmlformats.org/officeDocument/2006/relationships/chartUserShapes" Target="../drawings/drawing27.xml"/><Relationship Id="rId1" Type="http://schemas.openxmlformats.org/officeDocument/2006/relationships/package" Target="../embeddings/Microsoft_Excel_Worksheet55.xlsx"/></Relationships>
</file>

<file path=ppt/charts/_rels/chart56.xml.rels><?xml version="1.0" encoding="UTF-8" standalone="yes"?>
<Relationships xmlns="http://schemas.openxmlformats.org/package/2006/relationships"><Relationship Id="rId2" Type="http://schemas.openxmlformats.org/officeDocument/2006/relationships/chartUserShapes" Target="../drawings/drawing28.xml"/><Relationship Id="rId1" Type="http://schemas.openxmlformats.org/officeDocument/2006/relationships/package" Target="../embeddings/Microsoft_Excel_Worksheet56.xlsx"/></Relationships>
</file>

<file path=ppt/charts/_rels/chart57.xml.rels><?xml version="1.0" encoding="UTF-8" standalone="yes"?>
<Relationships xmlns="http://schemas.openxmlformats.org/package/2006/relationships"><Relationship Id="rId2" Type="http://schemas.openxmlformats.org/officeDocument/2006/relationships/chartUserShapes" Target="../drawings/drawing29.xml"/><Relationship Id="rId1" Type="http://schemas.openxmlformats.org/officeDocument/2006/relationships/package" Target="../embeddings/Microsoft_Excel_Worksheet57.xlsx"/></Relationships>
</file>

<file path=ppt/charts/_rels/chart58.xml.rels><?xml version="1.0" encoding="UTF-8" standalone="yes"?>
<Relationships xmlns="http://schemas.openxmlformats.org/package/2006/relationships"><Relationship Id="rId2" Type="http://schemas.openxmlformats.org/officeDocument/2006/relationships/chartUserShapes" Target="../drawings/drawing30.xml"/><Relationship Id="rId1" Type="http://schemas.openxmlformats.org/officeDocument/2006/relationships/package" Target="../embeddings/Microsoft_Excel_Worksheet58.xlsx"/></Relationships>
</file>

<file path=ppt/charts/_rels/chart59.xml.rels><?xml version="1.0" encoding="UTF-8" standalone="yes"?>
<Relationships xmlns="http://schemas.openxmlformats.org/package/2006/relationships"><Relationship Id="rId2" Type="http://schemas.openxmlformats.org/officeDocument/2006/relationships/chartUserShapes" Target="../drawings/drawing31.xml"/><Relationship Id="rId1" Type="http://schemas.openxmlformats.org/officeDocument/2006/relationships/package" Target="../embeddings/Microsoft_Excel_Worksheet59.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6.xlsx"/></Relationships>
</file>

<file path=ppt/charts/_rels/chart60.xml.rels><?xml version="1.0" encoding="UTF-8" standalone="yes"?>
<Relationships xmlns="http://schemas.openxmlformats.org/package/2006/relationships"><Relationship Id="rId2" Type="http://schemas.openxmlformats.org/officeDocument/2006/relationships/chartUserShapes" Target="../drawings/drawing32.xml"/><Relationship Id="rId1" Type="http://schemas.openxmlformats.org/officeDocument/2006/relationships/package" Target="../embeddings/Microsoft_Excel_Worksheet60.xlsx"/></Relationships>
</file>

<file path=ppt/charts/_rels/chart61.xml.rels><?xml version="1.0" encoding="UTF-8" standalone="yes"?>
<Relationships xmlns="http://schemas.openxmlformats.org/package/2006/relationships"><Relationship Id="rId2" Type="http://schemas.openxmlformats.org/officeDocument/2006/relationships/chartUserShapes" Target="../drawings/drawing33.xml"/><Relationship Id="rId1" Type="http://schemas.openxmlformats.org/officeDocument/2006/relationships/package" Target="../embeddings/Microsoft_Excel_Worksheet61.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Holiday</c:v>
                </c:pt>
              </c:strCache>
            </c:strRef>
          </c:tx>
          <c:spPr>
            <a:solidFill>
              <a:schemeClr val="bg2"/>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Sheet1!$A$2:$A$14</c:f>
              <c:strCache>
                <c:ptCount val="13"/>
                <c:pt idx="0">
                  <c:v>Total UK</c:v>
                </c:pt>
                <c:pt idx="1">
                  <c:v>Scotland</c:v>
                </c:pt>
                <c:pt idx="2">
                  <c:v>Wales</c:v>
                </c:pt>
                <c:pt idx="3">
                  <c:v>N.Ireland</c:v>
                </c:pt>
                <c:pt idx="4">
                  <c:v>England</c:v>
                </c:pt>
                <c:pt idx="5">
                  <c:v>London</c:v>
                </c:pt>
                <c:pt idx="6">
                  <c:v>Regional England</c:v>
                </c:pt>
                <c:pt idx="7">
                  <c:v>South East (excl.Lond)</c:v>
                </c:pt>
                <c:pt idx="8">
                  <c:v>South West</c:v>
                </c:pt>
                <c:pt idx="9">
                  <c:v>East</c:v>
                </c:pt>
                <c:pt idx="10">
                  <c:v>West Mids</c:v>
                </c:pt>
                <c:pt idx="11">
                  <c:v>North West</c:v>
                </c:pt>
                <c:pt idx="12">
                  <c:v>North East</c:v>
                </c:pt>
              </c:strCache>
            </c:strRef>
          </c:cat>
          <c:val>
            <c:numRef>
              <c:f>Sheet1!$B$2:$B$14</c:f>
              <c:numCache>
                <c:formatCode>0%</c:formatCode>
                <c:ptCount val="13"/>
                <c:pt idx="0">
                  <c:v>0.39</c:v>
                </c:pt>
                <c:pt idx="1">
                  <c:v>0.49</c:v>
                </c:pt>
                <c:pt idx="2">
                  <c:v>0.4</c:v>
                </c:pt>
                <c:pt idx="3">
                  <c:v>0.37</c:v>
                </c:pt>
                <c:pt idx="4">
                  <c:v>0.39</c:v>
                </c:pt>
                <c:pt idx="5">
                  <c:v>0.41</c:v>
                </c:pt>
                <c:pt idx="6">
                  <c:v>0.34</c:v>
                </c:pt>
                <c:pt idx="7">
                  <c:v>0.43</c:v>
                </c:pt>
                <c:pt idx="8">
                  <c:v>0.23</c:v>
                </c:pt>
                <c:pt idx="9">
                  <c:v>0.63</c:v>
                </c:pt>
                <c:pt idx="10">
                  <c:v>0.15</c:v>
                </c:pt>
                <c:pt idx="11">
                  <c:v>0.2</c:v>
                </c:pt>
                <c:pt idx="12">
                  <c:v>0.49</c:v>
                </c:pt>
              </c:numCache>
            </c:numRef>
          </c:val>
        </c:ser>
        <c:ser>
          <c:idx val="1"/>
          <c:order val="1"/>
          <c:tx>
            <c:strRef>
              <c:f>Sheet1!$C$1</c:f>
              <c:strCache>
                <c:ptCount val="1"/>
                <c:pt idx="0">
                  <c:v>Visit friends/relatives</c:v>
                </c:pt>
              </c:strCache>
            </c:strRef>
          </c:tx>
          <c:spPr>
            <a:solidFill>
              <a:schemeClr val="tx1">
                <a:lumMod val="25000"/>
                <a:lumOff val="7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Sheet1!$A$2:$A$14</c:f>
              <c:strCache>
                <c:ptCount val="13"/>
                <c:pt idx="0">
                  <c:v>Total UK</c:v>
                </c:pt>
                <c:pt idx="1">
                  <c:v>Scotland</c:v>
                </c:pt>
                <c:pt idx="2">
                  <c:v>Wales</c:v>
                </c:pt>
                <c:pt idx="3">
                  <c:v>N.Ireland</c:v>
                </c:pt>
                <c:pt idx="4">
                  <c:v>England</c:v>
                </c:pt>
                <c:pt idx="5">
                  <c:v>London</c:v>
                </c:pt>
                <c:pt idx="6">
                  <c:v>Regional England</c:v>
                </c:pt>
                <c:pt idx="7">
                  <c:v>South East (excl.Lond)</c:v>
                </c:pt>
                <c:pt idx="8">
                  <c:v>South West</c:v>
                </c:pt>
                <c:pt idx="9">
                  <c:v>East</c:v>
                </c:pt>
                <c:pt idx="10">
                  <c:v>West Mids</c:v>
                </c:pt>
                <c:pt idx="11">
                  <c:v>North West</c:v>
                </c:pt>
                <c:pt idx="12">
                  <c:v>North East</c:v>
                </c:pt>
              </c:strCache>
            </c:strRef>
          </c:cat>
          <c:val>
            <c:numRef>
              <c:f>Sheet1!$C$2:$C$14</c:f>
              <c:numCache>
                <c:formatCode>0%</c:formatCode>
                <c:ptCount val="13"/>
                <c:pt idx="0">
                  <c:v>0.28999999999999998</c:v>
                </c:pt>
                <c:pt idx="1">
                  <c:v>0.28000000000000003</c:v>
                </c:pt>
                <c:pt idx="2">
                  <c:v>0.31</c:v>
                </c:pt>
                <c:pt idx="3">
                  <c:v>0.45</c:v>
                </c:pt>
                <c:pt idx="4">
                  <c:v>0.28000000000000003</c:v>
                </c:pt>
                <c:pt idx="5">
                  <c:v>0.28000000000000003</c:v>
                </c:pt>
                <c:pt idx="6">
                  <c:v>0.28999999999999998</c:v>
                </c:pt>
                <c:pt idx="7">
                  <c:v>0.17</c:v>
                </c:pt>
                <c:pt idx="8">
                  <c:v>0.54</c:v>
                </c:pt>
                <c:pt idx="9">
                  <c:v>0.21</c:v>
                </c:pt>
                <c:pt idx="10">
                  <c:v>0.38</c:v>
                </c:pt>
                <c:pt idx="11">
                  <c:v>0.42</c:v>
                </c:pt>
                <c:pt idx="12">
                  <c:v>0.31</c:v>
                </c:pt>
              </c:numCache>
            </c:numRef>
          </c:val>
        </c:ser>
        <c:ser>
          <c:idx val="2"/>
          <c:order val="2"/>
          <c:tx>
            <c:strRef>
              <c:f>Sheet1!$D$1</c:f>
              <c:strCache>
                <c:ptCount val="1"/>
                <c:pt idx="0">
                  <c:v>Business</c:v>
                </c:pt>
              </c:strCache>
            </c:strRef>
          </c:tx>
          <c:spPr>
            <a:solidFill>
              <a:schemeClr val="bg1">
                <a:lumMod val="6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Sheet1!$A$2:$A$14</c:f>
              <c:strCache>
                <c:ptCount val="13"/>
                <c:pt idx="0">
                  <c:v>Total UK</c:v>
                </c:pt>
                <c:pt idx="1">
                  <c:v>Scotland</c:v>
                </c:pt>
                <c:pt idx="2">
                  <c:v>Wales</c:v>
                </c:pt>
                <c:pt idx="3">
                  <c:v>N.Ireland</c:v>
                </c:pt>
                <c:pt idx="4">
                  <c:v>England</c:v>
                </c:pt>
                <c:pt idx="5">
                  <c:v>London</c:v>
                </c:pt>
                <c:pt idx="6">
                  <c:v>Regional England</c:v>
                </c:pt>
                <c:pt idx="7">
                  <c:v>South East (excl.Lond)</c:v>
                </c:pt>
                <c:pt idx="8">
                  <c:v>South West</c:v>
                </c:pt>
                <c:pt idx="9">
                  <c:v>East</c:v>
                </c:pt>
                <c:pt idx="10">
                  <c:v>West Mids</c:v>
                </c:pt>
                <c:pt idx="11">
                  <c:v>North West</c:v>
                </c:pt>
                <c:pt idx="12">
                  <c:v>North East</c:v>
                </c:pt>
              </c:strCache>
            </c:strRef>
          </c:cat>
          <c:val>
            <c:numRef>
              <c:f>Sheet1!$D$2:$D$14</c:f>
              <c:numCache>
                <c:formatCode>0%</c:formatCode>
                <c:ptCount val="13"/>
                <c:pt idx="0">
                  <c:v>0.24</c:v>
                </c:pt>
                <c:pt idx="1">
                  <c:v>0.19</c:v>
                </c:pt>
                <c:pt idx="2">
                  <c:v>0.13</c:v>
                </c:pt>
                <c:pt idx="3">
                  <c:v>0.09</c:v>
                </c:pt>
                <c:pt idx="4">
                  <c:v>0.25</c:v>
                </c:pt>
                <c:pt idx="5">
                  <c:v>0.22</c:v>
                </c:pt>
                <c:pt idx="6">
                  <c:v>0.3</c:v>
                </c:pt>
                <c:pt idx="7">
                  <c:v>0.35</c:v>
                </c:pt>
                <c:pt idx="8">
                  <c:v>0.16</c:v>
                </c:pt>
                <c:pt idx="9">
                  <c:v>0.06</c:v>
                </c:pt>
                <c:pt idx="10">
                  <c:v>0.41</c:v>
                </c:pt>
                <c:pt idx="11">
                  <c:v>0.23</c:v>
                </c:pt>
                <c:pt idx="12">
                  <c:v>0.15</c:v>
                </c:pt>
              </c:numCache>
            </c:numRef>
          </c:val>
        </c:ser>
        <c:ser>
          <c:idx val="3"/>
          <c:order val="3"/>
          <c:tx>
            <c:strRef>
              <c:f>Sheet1!$E$1</c:f>
              <c:strCache>
                <c:ptCount val="1"/>
                <c:pt idx="0">
                  <c:v>Study</c:v>
                </c:pt>
              </c:strCache>
            </c:strRef>
          </c:tx>
          <c:spPr>
            <a:solidFill>
              <a:schemeClr val="accent4">
                <a:lumMod val="75000"/>
              </a:schemeClr>
            </a:solidFill>
          </c:spPr>
          <c:invertIfNegative val="0"/>
          <c:dLbls>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3"/>
              <c:delete val="1"/>
              <c:extLst>
                <c:ext xmlns:c15="http://schemas.microsoft.com/office/drawing/2012/chart" uri="{CE6537A1-D6FC-4f65-9D91-7224C49458BB}"/>
              </c:extLst>
            </c:dLbl>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dLbl>
              <c:idx val="9"/>
              <c:delete val="1"/>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4"/>
              <c:delete val="1"/>
              <c:extLst>
                <c:ext xmlns:c15="http://schemas.microsoft.com/office/drawing/2012/chart" uri="{CE6537A1-D6FC-4f65-9D91-7224C49458BB}"/>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Sheet1!$A$2:$A$14</c:f>
              <c:strCache>
                <c:ptCount val="13"/>
                <c:pt idx="0">
                  <c:v>Total UK</c:v>
                </c:pt>
                <c:pt idx="1">
                  <c:v>Scotland</c:v>
                </c:pt>
                <c:pt idx="2">
                  <c:v>Wales</c:v>
                </c:pt>
                <c:pt idx="3">
                  <c:v>N.Ireland</c:v>
                </c:pt>
                <c:pt idx="4">
                  <c:v>England</c:v>
                </c:pt>
                <c:pt idx="5">
                  <c:v>London</c:v>
                </c:pt>
                <c:pt idx="6">
                  <c:v>Regional England</c:v>
                </c:pt>
                <c:pt idx="7">
                  <c:v>South East (excl.Lond)</c:v>
                </c:pt>
                <c:pt idx="8">
                  <c:v>South West</c:v>
                </c:pt>
                <c:pt idx="9">
                  <c:v>East</c:v>
                </c:pt>
                <c:pt idx="10">
                  <c:v>West Mids</c:v>
                </c:pt>
                <c:pt idx="11">
                  <c:v>North West</c:v>
                </c:pt>
                <c:pt idx="12">
                  <c:v>North East</c:v>
                </c:pt>
              </c:strCache>
            </c:strRef>
          </c:cat>
          <c:val>
            <c:numRef>
              <c:f>Sheet1!$E$2:$E$14</c:f>
              <c:numCache>
                <c:formatCode>0%</c:formatCode>
                <c:ptCount val="13"/>
                <c:pt idx="0">
                  <c:v>0.02</c:v>
                </c:pt>
                <c:pt idx="1">
                  <c:v>0.01</c:v>
                </c:pt>
                <c:pt idx="2">
                  <c:v>0.01</c:v>
                </c:pt>
                <c:pt idx="3">
                  <c:v>0.01</c:v>
                </c:pt>
                <c:pt idx="4">
                  <c:v>0.02</c:v>
                </c:pt>
                <c:pt idx="5">
                  <c:v>0.02</c:v>
                </c:pt>
                <c:pt idx="6">
                  <c:v>0.01</c:v>
                </c:pt>
                <c:pt idx="7">
                  <c:v>0.01</c:v>
                </c:pt>
                <c:pt idx="8">
                  <c:v>0.03</c:v>
                </c:pt>
                <c:pt idx="9" formatCode="0.0%">
                  <c:v>5.0000000000000001E-3</c:v>
                </c:pt>
                <c:pt idx="10">
                  <c:v>0.02</c:v>
                </c:pt>
                <c:pt idx="11">
                  <c:v>0.02</c:v>
                </c:pt>
                <c:pt idx="12">
                  <c:v>0.01</c:v>
                </c:pt>
              </c:numCache>
            </c:numRef>
          </c:val>
        </c:ser>
        <c:ser>
          <c:idx val="4"/>
          <c:order val="4"/>
          <c:tx>
            <c:strRef>
              <c:f>Sheet1!$F$1</c:f>
              <c:strCache>
                <c:ptCount val="1"/>
                <c:pt idx="0">
                  <c:v>Miscellaneous other</c:v>
                </c:pt>
              </c:strCache>
            </c:strRef>
          </c:tx>
          <c:spPr>
            <a:solidFill>
              <a:schemeClr val="accent4">
                <a:lumMod val="60000"/>
                <a:lumOff val="40000"/>
              </a:schemeClr>
            </a:solidFill>
          </c:spPr>
          <c:invertIfNegative val="0"/>
          <c:dLbls>
            <c:dLbl>
              <c:idx val="1"/>
              <c:layout>
                <c:manualLayout>
                  <c:x val="4.5222594870119757E-3"/>
                  <c:y val="-5.1213869522384291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0"/>
                  <c:y val="1.0242773904476858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Sheet1!$A$2:$A$14</c:f>
              <c:strCache>
                <c:ptCount val="13"/>
                <c:pt idx="0">
                  <c:v>Total UK</c:v>
                </c:pt>
                <c:pt idx="1">
                  <c:v>Scotland</c:v>
                </c:pt>
                <c:pt idx="2">
                  <c:v>Wales</c:v>
                </c:pt>
                <c:pt idx="3">
                  <c:v>N.Ireland</c:v>
                </c:pt>
                <c:pt idx="4">
                  <c:v>England</c:v>
                </c:pt>
                <c:pt idx="5">
                  <c:v>London</c:v>
                </c:pt>
                <c:pt idx="6">
                  <c:v>Regional England</c:v>
                </c:pt>
                <c:pt idx="7">
                  <c:v>South East (excl.Lond)</c:v>
                </c:pt>
                <c:pt idx="8">
                  <c:v>South West</c:v>
                </c:pt>
                <c:pt idx="9">
                  <c:v>East</c:v>
                </c:pt>
                <c:pt idx="10">
                  <c:v>West Mids</c:v>
                </c:pt>
                <c:pt idx="11">
                  <c:v>North West</c:v>
                </c:pt>
                <c:pt idx="12">
                  <c:v>North East</c:v>
                </c:pt>
              </c:strCache>
            </c:strRef>
          </c:cat>
          <c:val>
            <c:numRef>
              <c:f>Sheet1!$F$2:$F$14</c:f>
              <c:numCache>
                <c:formatCode>0%</c:formatCode>
                <c:ptCount val="13"/>
                <c:pt idx="0">
                  <c:v>7.0000000000000007E-2</c:v>
                </c:pt>
                <c:pt idx="1">
                  <c:v>0.03</c:v>
                </c:pt>
                <c:pt idx="2">
                  <c:v>0.15</c:v>
                </c:pt>
                <c:pt idx="3">
                  <c:v>0.08</c:v>
                </c:pt>
                <c:pt idx="4">
                  <c:v>7.0000000000000007E-2</c:v>
                </c:pt>
                <c:pt idx="5">
                  <c:v>7.0000000000000007E-2</c:v>
                </c:pt>
                <c:pt idx="6">
                  <c:v>0.06</c:v>
                </c:pt>
                <c:pt idx="7">
                  <c:v>0.04</c:v>
                </c:pt>
                <c:pt idx="8">
                  <c:v>0.04</c:v>
                </c:pt>
                <c:pt idx="9">
                  <c:v>0.1</c:v>
                </c:pt>
                <c:pt idx="10">
                  <c:v>0.04</c:v>
                </c:pt>
                <c:pt idx="11">
                  <c:v>0.13</c:v>
                </c:pt>
                <c:pt idx="12">
                  <c:v>0.04</c:v>
                </c:pt>
              </c:numCache>
            </c:numRef>
          </c:val>
        </c:ser>
        <c:dLbls>
          <c:showLegendKey val="0"/>
          <c:showVal val="0"/>
          <c:showCatName val="0"/>
          <c:showSerName val="0"/>
          <c:showPercent val="0"/>
          <c:showBubbleSize val="0"/>
        </c:dLbls>
        <c:gapWidth val="55"/>
        <c:overlap val="100"/>
        <c:axId val="216435496"/>
        <c:axId val="216435888"/>
      </c:barChart>
      <c:catAx>
        <c:axId val="216435496"/>
        <c:scaling>
          <c:orientation val="minMax"/>
        </c:scaling>
        <c:delete val="0"/>
        <c:axPos val="b"/>
        <c:numFmt formatCode="General" sourceLinked="0"/>
        <c:majorTickMark val="none"/>
        <c:minorTickMark val="none"/>
        <c:tickLblPos val="nextTo"/>
        <c:txPr>
          <a:bodyPr/>
          <a:lstStyle/>
          <a:p>
            <a:pPr>
              <a:defRPr sz="800"/>
            </a:pPr>
            <a:endParaRPr lang="en-US"/>
          </a:p>
        </c:txPr>
        <c:crossAx val="216435888"/>
        <c:crosses val="autoZero"/>
        <c:auto val="1"/>
        <c:lblAlgn val="ctr"/>
        <c:lblOffset val="100"/>
        <c:noMultiLvlLbl val="0"/>
      </c:catAx>
      <c:valAx>
        <c:axId val="216435888"/>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216435496"/>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All ENGLAND gateways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58595B"/>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97</c:v>
                </c:pt>
                <c:pt idx="1">
                  <c:v>74</c:v>
                </c:pt>
                <c:pt idx="2">
                  <c:v>31</c:v>
                </c:pt>
                <c:pt idx="3">
                  <c:v>13</c:v>
                </c:pt>
                <c:pt idx="4">
                  <c:v>8</c:v>
                </c:pt>
                <c:pt idx="5">
                  <c:v>4</c:v>
                </c:pt>
                <c:pt idx="6">
                  <c:v>1</c:v>
                </c:pt>
                <c:pt idx="7">
                  <c:v>3</c:v>
                </c:pt>
                <c:pt idx="8">
                  <c:v>5</c:v>
                </c:pt>
                <c:pt idx="9">
                  <c:v>3</c:v>
                </c:pt>
                <c:pt idx="10">
                  <c:v>1</c:v>
                </c:pt>
              </c:numCache>
            </c:numRef>
          </c:val>
        </c:ser>
        <c:dLbls>
          <c:showLegendKey val="0"/>
          <c:showVal val="0"/>
          <c:showCatName val="0"/>
          <c:showSerName val="0"/>
          <c:showPercent val="0"/>
          <c:showBubbleSize val="0"/>
        </c:dLbls>
        <c:gapWidth val="150"/>
        <c:axId val="391116048"/>
        <c:axId val="391113696"/>
      </c:barChart>
      <c:catAx>
        <c:axId val="391116048"/>
        <c:scaling>
          <c:orientation val="minMax"/>
        </c:scaling>
        <c:delete val="0"/>
        <c:axPos val="b"/>
        <c:numFmt formatCode="General" sourceLinked="0"/>
        <c:majorTickMark val="out"/>
        <c:minorTickMark val="none"/>
        <c:tickLblPos val="nextTo"/>
        <c:txPr>
          <a:bodyPr/>
          <a:lstStyle/>
          <a:p>
            <a:pPr>
              <a:defRPr sz="700"/>
            </a:pPr>
            <a:endParaRPr lang="en-US"/>
          </a:p>
        </c:txPr>
        <c:crossAx val="391113696"/>
        <c:crosses val="autoZero"/>
        <c:auto val="1"/>
        <c:lblAlgn val="ctr"/>
        <c:lblOffset val="100"/>
        <c:noMultiLvlLbl val="0"/>
      </c:catAx>
      <c:valAx>
        <c:axId val="391113696"/>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91116048"/>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All REGIONAL ENGLAND gateways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58595B"/>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94</c:v>
                </c:pt>
                <c:pt idx="1">
                  <c:v>37</c:v>
                </c:pt>
                <c:pt idx="2">
                  <c:v>64</c:v>
                </c:pt>
                <c:pt idx="3">
                  <c:v>25</c:v>
                </c:pt>
                <c:pt idx="4">
                  <c:v>16</c:v>
                </c:pt>
                <c:pt idx="5">
                  <c:v>5</c:v>
                </c:pt>
                <c:pt idx="6">
                  <c:v>3</c:v>
                </c:pt>
                <c:pt idx="7">
                  <c:v>7</c:v>
                </c:pt>
                <c:pt idx="8">
                  <c:v>13</c:v>
                </c:pt>
                <c:pt idx="9">
                  <c:v>6</c:v>
                </c:pt>
                <c:pt idx="10">
                  <c:v>3</c:v>
                </c:pt>
              </c:numCache>
            </c:numRef>
          </c:val>
        </c:ser>
        <c:dLbls>
          <c:showLegendKey val="0"/>
          <c:showVal val="0"/>
          <c:showCatName val="0"/>
          <c:showSerName val="0"/>
          <c:showPercent val="0"/>
          <c:showBubbleSize val="0"/>
        </c:dLbls>
        <c:gapWidth val="150"/>
        <c:axId val="391118400"/>
        <c:axId val="391114872"/>
      </c:barChart>
      <c:catAx>
        <c:axId val="391118400"/>
        <c:scaling>
          <c:orientation val="minMax"/>
        </c:scaling>
        <c:delete val="0"/>
        <c:axPos val="b"/>
        <c:numFmt formatCode="General" sourceLinked="0"/>
        <c:majorTickMark val="out"/>
        <c:minorTickMark val="none"/>
        <c:tickLblPos val="nextTo"/>
        <c:txPr>
          <a:bodyPr/>
          <a:lstStyle/>
          <a:p>
            <a:pPr>
              <a:defRPr sz="700"/>
            </a:pPr>
            <a:endParaRPr lang="en-US"/>
          </a:p>
        </c:txPr>
        <c:crossAx val="391114872"/>
        <c:crosses val="autoZero"/>
        <c:auto val="1"/>
        <c:lblAlgn val="ctr"/>
        <c:lblOffset val="100"/>
        <c:noMultiLvlLbl val="0"/>
      </c:catAx>
      <c:valAx>
        <c:axId val="391114872"/>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91118400"/>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All SCOTLAND gateways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58595B"/>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10</c:v>
                </c:pt>
                <c:pt idx="1">
                  <c:v>7</c:v>
                </c:pt>
                <c:pt idx="2">
                  <c:v>7</c:v>
                </c:pt>
                <c:pt idx="3">
                  <c:v>1</c:v>
                </c:pt>
                <c:pt idx="4">
                  <c:v>2</c:v>
                </c:pt>
                <c:pt idx="5">
                  <c:v>0.5</c:v>
                </c:pt>
                <c:pt idx="6">
                  <c:v>0.5</c:v>
                </c:pt>
                <c:pt idx="7">
                  <c:v>1</c:v>
                </c:pt>
                <c:pt idx="8">
                  <c:v>2</c:v>
                </c:pt>
                <c:pt idx="9">
                  <c:v>3</c:v>
                </c:pt>
                <c:pt idx="10">
                  <c:v>2</c:v>
                </c:pt>
              </c:numCache>
            </c:numRef>
          </c:val>
        </c:ser>
        <c:dLbls>
          <c:showLegendKey val="0"/>
          <c:showVal val="0"/>
          <c:showCatName val="0"/>
          <c:showSerName val="0"/>
          <c:showPercent val="0"/>
          <c:showBubbleSize val="0"/>
        </c:dLbls>
        <c:gapWidth val="150"/>
        <c:axId val="391117224"/>
        <c:axId val="391110952"/>
      </c:barChart>
      <c:catAx>
        <c:axId val="391117224"/>
        <c:scaling>
          <c:orientation val="minMax"/>
        </c:scaling>
        <c:delete val="0"/>
        <c:axPos val="b"/>
        <c:numFmt formatCode="General" sourceLinked="0"/>
        <c:majorTickMark val="out"/>
        <c:minorTickMark val="none"/>
        <c:tickLblPos val="nextTo"/>
        <c:txPr>
          <a:bodyPr/>
          <a:lstStyle/>
          <a:p>
            <a:pPr>
              <a:defRPr sz="700"/>
            </a:pPr>
            <a:endParaRPr lang="en-US"/>
          </a:p>
        </c:txPr>
        <c:crossAx val="391110952"/>
        <c:crosses val="autoZero"/>
        <c:auto val="1"/>
        <c:lblAlgn val="ctr"/>
        <c:lblOffset val="100"/>
        <c:noMultiLvlLbl val="0"/>
      </c:catAx>
      <c:valAx>
        <c:axId val="391110952"/>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91117224"/>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All WALES gateways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58595B"/>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78</c:v>
                </c:pt>
                <c:pt idx="1">
                  <c:v>30</c:v>
                </c:pt>
                <c:pt idx="2">
                  <c:v>64</c:v>
                </c:pt>
                <c:pt idx="3">
                  <c:v>16</c:v>
                </c:pt>
                <c:pt idx="4">
                  <c:v>19</c:v>
                </c:pt>
                <c:pt idx="5">
                  <c:v>6</c:v>
                </c:pt>
                <c:pt idx="6">
                  <c:v>4</c:v>
                </c:pt>
                <c:pt idx="7">
                  <c:v>14</c:v>
                </c:pt>
                <c:pt idx="8">
                  <c:v>21</c:v>
                </c:pt>
                <c:pt idx="9">
                  <c:v>6</c:v>
                </c:pt>
                <c:pt idx="10">
                  <c:v>2</c:v>
                </c:pt>
              </c:numCache>
            </c:numRef>
          </c:val>
        </c:ser>
        <c:dLbls>
          <c:showLegendKey val="0"/>
          <c:showVal val="0"/>
          <c:showCatName val="0"/>
          <c:showSerName val="0"/>
          <c:showPercent val="0"/>
          <c:showBubbleSize val="0"/>
        </c:dLbls>
        <c:gapWidth val="150"/>
        <c:axId val="391115264"/>
        <c:axId val="391116440"/>
      </c:barChart>
      <c:catAx>
        <c:axId val="391115264"/>
        <c:scaling>
          <c:orientation val="minMax"/>
        </c:scaling>
        <c:delete val="0"/>
        <c:axPos val="b"/>
        <c:numFmt formatCode="General" sourceLinked="0"/>
        <c:majorTickMark val="out"/>
        <c:minorTickMark val="none"/>
        <c:tickLblPos val="nextTo"/>
        <c:txPr>
          <a:bodyPr/>
          <a:lstStyle/>
          <a:p>
            <a:pPr>
              <a:defRPr sz="700"/>
            </a:pPr>
            <a:endParaRPr lang="en-US"/>
          </a:p>
        </c:txPr>
        <c:crossAx val="391116440"/>
        <c:crosses val="autoZero"/>
        <c:auto val="1"/>
        <c:lblAlgn val="ctr"/>
        <c:lblOffset val="100"/>
        <c:noMultiLvlLbl val="0"/>
      </c:catAx>
      <c:valAx>
        <c:axId val="391116440"/>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91115264"/>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All LONDON gateways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58595B"/>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99</c:v>
                </c:pt>
                <c:pt idx="1">
                  <c:v>89</c:v>
                </c:pt>
                <c:pt idx="2">
                  <c:v>18</c:v>
                </c:pt>
                <c:pt idx="3">
                  <c:v>8</c:v>
                </c:pt>
                <c:pt idx="4">
                  <c:v>4</c:v>
                </c:pt>
                <c:pt idx="5">
                  <c:v>4</c:v>
                </c:pt>
                <c:pt idx="6">
                  <c:v>1</c:v>
                </c:pt>
                <c:pt idx="7">
                  <c:v>1</c:v>
                </c:pt>
                <c:pt idx="8">
                  <c:v>2</c:v>
                </c:pt>
                <c:pt idx="9">
                  <c:v>1</c:v>
                </c:pt>
                <c:pt idx="10">
                  <c:v>0.5</c:v>
                </c:pt>
              </c:numCache>
            </c:numRef>
          </c:val>
        </c:ser>
        <c:dLbls>
          <c:showLegendKey val="0"/>
          <c:showVal val="0"/>
          <c:showCatName val="0"/>
          <c:showSerName val="0"/>
          <c:showPercent val="0"/>
          <c:showBubbleSize val="0"/>
        </c:dLbls>
        <c:gapWidth val="150"/>
        <c:axId val="391116832"/>
        <c:axId val="391111736"/>
      </c:barChart>
      <c:catAx>
        <c:axId val="391116832"/>
        <c:scaling>
          <c:orientation val="minMax"/>
        </c:scaling>
        <c:delete val="0"/>
        <c:axPos val="b"/>
        <c:numFmt formatCode="General" sourceLinked="0"/>
        <c:majorTickMark val="out"/>
        <c:minorTickMark val="none"/>
        <c:tickLblPos val="nextTo"/>
        <c:txPr>
          <a:bodyPr/>
          <a:lstStyle/>
          <a:p>
            <a:pPr>
              <a:defRPr sz="700"/>
            </a:pPr>
            <a:endParaRPr lang="en-US"/>
          </a:p>
        </c:txPr>
        <c:crossAx val="391111736"/>
        <c:crosses val="autoZero"/>
        <c:auto val="1"/>
        <c:lblAlgn val="ctr"/>
        <c:lblOffset val="100"/>
        <c:noMultiLvlLbl val="0"/>
      </c:catAx>
      <c:valAx>
        <c:axId val="391111736"/>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91116832"/>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All SOUTH EAST gateways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58595B"/>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97</c:v>
                </c:pt>
                <c:pt idx="1">
                  <c:v>48</c:v>
                </c:pt>
                <c:pt idx="2">
                  <c:v>55</c:v>
                </c:pt>
                <c:pt idx="3">
                  <c:v>34</c:v>
                </c:pt>
                <c:pt idx="4">
                  <c:v>16</c:v>
                </c:pt>
                <c:pt idx="5">
                  <c:v>6</c:v>
                </c:pt>
                <c:pt idx="6">
                  <c:v>2</c:v>
                </c:pt>
                <c:pt idx="7">
                  <c:v>4</c:v>
                </c:pt>
                <c:pt idx="8">
                  <c:v>3</c:v>
                </c:pt>
                <c:pt idx="9">
                  <c:v>3</c:v>
                </c:pt>
                <c:pt idx="10">
                  <c:v>1</c:v>
                </c:pt>
              </c:numCache>
            </c:numRef>
          </c:val>
        </c:ser>
        <c:dLbls>
          <c:showLegendKey val="0"/>
          <c:showVal val="0"/>
          <c:showCatName val="0"/>
          <c:showSerName val="0"/>
          <c:showPercent val="0"/>
          <c:showBubbleSize val="0"/>
        </c:dLbls>
        <c:gapWidth val="150"/>
        <c:axId val="391112912"/>
        <c:axId val="391113304"/>
      </c:barChart>
      <c:catAx>
        <c:axId val="391112912"/>
        <c:scaling>
          <c:orientation val="minMax"/>
        </c:scaling>
        <c:delete val="0"/>
        <c:axPos val="b"/>
        <c:numFmt formatCode="General" sourceLinked="0"/>
        <c:majorTickMark val="out"/>
        <c:minorTickMark val="none"/>
        <c:tickLblPos val="nextTo"/>
        <c:txPr>
          <a:bodyPr/>
          <a:lstStyle/>
          <a:p>
            <a:pPr>
              <a:defRPr sz="700"/>
            </a:pPr>
            <a:endParaRPr lang="en-US"/>
          </a:p>
        </c:txPr>
        <c:crossAx val="391113304"/>
        <c:crosses val="autoZero"/>
        <c:auto val="1"/>
        <c:lblAlgn val="ctr"/>
        <c:lblOffset val="100"/>
        <c:noMultiLvlLbl val="0"/>
      </c:catAx>
      <c:valAx>
        <c:axId val="391113304"/>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91112912"/>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All SOUTH WEST gateways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58595B"/>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87</c:v>
                </c:pt>
                <c:pt idx="1">
                  <c:v>8</c:v>
                </c:pt>
                <c:pt idx="2">
                  <c:v>86</c:v>
                </c:pt>
                <c:pt idx="3">
                  <c:v>6</c:v>
                </c:pt>
                <c:pt idx="4">
                  <c:v>82</c:v>
                </c:pt>
                <c:pt idx="5">
                  <c:v>1</c:v>
                </c:pt>
                <c:pt idx="6">
                  <c:v>0.5</c:v>
                </c:pt>
                <c:pt idx="7">
                  <c:v>2</c:v>
                </c:pt>
                <c:pt idx="8">
                  <c:v>0.5</c:v>
                </c:pt>
                <c:pt idx="9">
                  <c:v>0.5</c:v>
                </c:pt>
                <c:pt idx="10">
                  <c:v>0.5</c:v>
                </c:pt>
              </c:numCache>
            </c:numRef>
          </c:val>
        </c:ser>
        <c:dLbls>
          <c:showLegendKey val="0"/>
          <c:showVal val="0"/>
          <c:showCatName val="0"/>
          <c:showSerName val="0"/>
          <c:showPercent val="0"/>
          <c:showBubbleSize val="0"/>
        </c:dLbls>
        <c:gapWidth val="150"/>
        <c:axId val="216430792"/>
        <c:axId val="390751656"/>
      </c:barChart>
      <c:catAx>
        <c:axId val="216430792"/>
        <c:scaling>
          <c:orientation val="minMax"/>
        </c:scaling>
        <c:delete val="0"/>
        <c:axPos val="b"/>
        <c:numFmt formatCode="General" sourceLinked="0"/>
        <c:majorTickMark val="out"/>
        <c:minorTickMark val="none"/>
        <c:tickLblPos val="nextTo"/>
        <c:txPr>
          <a:bodyPr/>
          <a:lstStyle/>
          <a:p>
            <a:pPr>
              <a:defRPr sz="700"/>
            </a:pPr>
            <a:endParaRPr lang="en-US"/>
          </a:p>
        </c:txPr>
        <c:crossAx val="390751656"/>
        <c:crosses val="autoZero"/>
        <c:auto val="1"/>
        <c:lblAlgn val="ctr"/>
        <c:lblOffset val="100"/>
        <c:noMultiLvlLbl val="0"/>
      </c:catAx>
      <c:valAx>
        <c:axId val="390751656"/>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216430792"/>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All EAST gateways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58595B"/>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94</c:v>
                </c:pt>
                <c:pt idx="1">
                  <c:v>55</c:v>
                </c:pt>
                <c:pt idx="2">
                  <c:v>47</c:v>
                </c:pt>
                <c:pt idx="3">
                  <c:v>14</c:v>
                </c:pt>
                <c:pt idx="4">
                  <c:v>12</c:v>
                </c:pt>
                <c:pt idx="5">
                  <c:v>21</c:v>
                </c:pt>
                <c:pt idx="6">
                  <c:v>6</c:v>
                </c:pt>
                <c:pt idx="7">
                  <c:v>6</c:v>
                </c:pt>
                <c:pt idx="8">
                  <c:v>4</c:v>
                </c:pt>
                <c:pt idx="9">
                  <c:v>5</c:v>
                </c:pt>
                <c:pt idx="10">
                  <c:v>1</c:v>
                </c:pt>
              </c:numCache>
            </c:numRef>
          </c:val>
        </c:ser>
        <c:dLbls>
          <c:showLegendKey val="0"/>
          <c:showVal val="0"/>
          <c:showCatName val="0"/>
          <c:showSerName val="0"/>
          <c:showPercent val="0"/>
          <c:showBubbleSize val="0"/>
        </c:dLbls>
        <c:gapWidth val="150"/>
        <c:axId val="390748912"/>
        <c:axId val="390754008"/>
      </c:barChart>
      <c:catAx>
        <c:axId val="390748912"/>
        <c:scaling>
          <c:orientation val="minMax"/>
        </c:scaling>
        <c:delete val="0"/>
        <c:axPos val="b"/>
        <c:numFmt formatCode="General" sourceLinked="0"/>
        <c:majorTickMark val="out"/>
        <c:minorTickMark val="none"/>
        <c:tickLblPos val="nextTo"/>
        <c:txPr>
          <a:bodyPr/>
          <a:lstStyle/>
          <a:p>
            <a:pPr>
              <a:defRPr sz="700"/>
            </a:pPr>
            <a:endParaRPr lang="en-US"/>
          </a:p>
        </c:txPr>
        <c:crossAx val="390754008"/>
        <c:crosses val="autoZero"/>
        <c:auto val="1"/>
        <c:lblAlgn val="ctr"/>
        <c:lblOffset val="100"/>
        <c:noMultiLvlLbl val="0"/>
      </c:catAx>
      <c:valAx>
        <c:axId val="390754008"/>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90748912"/>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All WEST MIDLANDS gateways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58595B"/>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94</c:v>
                </c:pt>
                <c:pt idx="1">
                  <c:v>11</c:v>
                </c:pt>
                <c:pt idx="2">
                  <c:v>92</c:v>
                </c:pt>
                <c:pt idx="3">
                  <c:v>8</c:v>
                </c:pt>
                <c:pt idx="4">
                  <c:v>10</c:v>
                </c:pt>
                <c:pt idx="5">
                  <c:v>2</c:v>
                </c:pt>
                <c:pt idx="6">
                  <c:v>12</c:v>
                </c:pt>
                <c:pt idx="7">
                  <c:v>70</c:v>
                </c:pt>
                <c:pt idx="8">
                  <c:v>3</c:v>
                </c:pt>
                <c:pt idx="9">
                  <c:v>2</c:v>
                </c:pt>
                <c:pt idx="10">
                  <c:v>0.5</c:v>
                </c:pt>
              </c:numCache>
            </c:numRef>
          </c:val>
        </c:ser>
        <c:dLbls>
          <c:showLegendKey val="0"/>
          <c:showVal val="0"/>
          <c:showCatName val="0"/>
          <c:showSerName val="0"/>
          <c:showPercent val="0"/>
          <c:showBubbleSize val="0"/>
        </c:dLbls>
        <c:gapWidth val="150"/>
        <c:axId val="390754400"/>
        <c:axId val="390753224"/>
      </c:barChart>
      <c:catAx>
        <c:axId val="390754400"/>
        <c:scaling>
          <c:orientation val="minMax"/>
        </c:scaling>
        <c:delete val="0"/>
        <c:axPos val="b"/>
        <c:numFmt formatCode="General" sourceLinked="0"/>
        <c:majorTickMark val="out"/>
        <c:minorTickMark val="none"/>
        <c:tickLblPos val="nextTo"/>
        <c:txPr>
          <a:bodyPr/>
          <a:lstStyle/>
          <a:p>
            <a:pPr>
              <a:defRPr sz="700"/>
            </a:pPr>
            <a:endParaRPr lang="en-US"/>
          </a:p>
        </c:txPr>
        <c:crossAx val="390753224"/>
        <c:crosses val="autoZero"/>
        <c:auto val="1"/>
        <c:lblAlgn val="ctr"/>
        <c:lblOffset val="100"/>
        <c:noMultiLvlLbl val="0"/>
      </c:catAx>
      <c:valAx>
        <c:axId val="390753224"/>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90754400"/>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All NORTH WEST gateways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58595B"/>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97</c:v>
                </c:pt>
                <c:pt idx="1">
                  <c:v>10</c:v>
                </c:pt>
                <c:pt idx="2">
                  <c:v>96</c:v>
                </c:pt>
                <c:pt idx="3">
                  <c:v>2</c:v>
                </c:pt>
                <c:pt idx="4">
                  <c:v>3</c:v>
                </c:pt>
                <c:pt idx="5">
                  <c:v>2</c:v>
                </c:pt>
                <c:pt idx="6">
                  <c:v>4</c:v>
                </c:pt>
                <c:pt idx="7">
                  <c:v>5</c:v>
                </c:pt>
                <c:pt idx="8">
                  <c:v>79</c:v>
                </c:pt>
                <c:pt idx="9">
                  <c:v>17</c:v>
                </c:pt>
                <c:pt idx="10">
                  <c:v>3</c:v>
                </c:pt>
              </c:numCache>
            </c:numRef>
          </c:val>
        </c:ser>
        <c:dLbls>
          <c:showLegendKey val="0"/>
          <c:showVal val="0"/>
          <c:showCatName val="0"/>
          <c:showSerName val="0"/>
          <c:showPercent val="0"/>
          <c:showBubbleSize val="0"/>
        </c:dLbls>
        <c:gapWidth val="150"/>
        <c:axId val="390755184"/>
        <c:axId val="390748520"/>
      </c:barChart>
      <c:catAx>
        <c:axId val="390755184"/>
        <c:scaling>
          <c:orientation val="minMax"/>
        </c:scaling>
        <c:delete val="0"/>
        <c:axPos val="b"/>
        <c:numFmt formatCode="General" sourceLinked="0"/>
        <c:majorTickMark val="out"/>
        <c:minorTickMark val="none"/>
        <c:tickLblPos val="nextTo"/>
        <c:txPr>
          <a:bodyPr/>
          <a:lstStyle/>
          <a:p>
            <a:pPr>
              <a:defRPr sz="700"/>
            </a:pPr>
            <a:endParaRPr lang="en-US"/>
          </a:p>
        </c:txPr>
        <c:crossAx val="390748520"/>
        <c:crosses val="autoZero"/>
        <c:auto val="1"/>
        <c:lblAlgn val="ctr"/>
        <c:lblOffset val="100"/>
        <c:noMultiLvlLbl val="0"/>
      </c:catAx>
      <c:valAx>
        <c:axId val="390748520"/>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90755184"/>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Holiday</c:v>
                </c:pt>
              </c:strCache>
            </c:strRef>
          </c:tx>
          <c:spPr>
            <a:solidFill>
              <a:schemeClr val="bg2"/>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Sheet1!$A$2:$A$14</c:f>
              <c:strCache>
                <c:ptCount val="13"/>
                <c:pt idx="0">
                  <c:v>Total UK</c:v>
                </c:pt>
                <c:pt idx="1">
                  <c:v>Scotland</c:v>
                </c:pt>
                <c:pt idx="2">
                  <c:v>Wales</c:v>
                </c:pt>
                <c:pt idx="3">
                  <c:v>N.Ireland</c:v>
                </c:pt>
                <c:pt idx="4">
                  <c:v>England</c:v>
                </c:pt>
                <c:pt idx="5">
                  <c:v>London</c:v>
                </c:pt>
                <c:pt idx="6">
                  <c:v>Regional England</c:v>
                </c:pt>
                <c:pt idx="7">
                  <c:v>South East (excl.Lond)</c:v>
                </c:pt>
                <c:pt idx="8">
                  <c:v>South West</c:v>
                </c:pt>
                <c:pt idx="9">
                  <c:v>East</c:v>
                </c:pt>
                <c:pt idx="10">
                  <c:v>West Mids</c:v>
                </c:pt>
                <c:pt idx="11">
                  <c:v>North West</c:v>
                </c:pt>
                <c:pt idx="12">
                  <c:v>North East</c:v>
                </c:pt>
              </c:strCache>
            </c:strRef>
          </c:cat>
          <c:val>
            <c:numRef>
              <c:f>Sheet1!$B$2:$B$14</c:f>
              <c:numCache>
                <c:formatCode>0%</c:formatCode>
                <c:ptCount val="13"/>
                <c:pt idx="0">
                  <c:v>0.32</c:v>
                </c:pt>
                <c:pt idx="1">
                  <c:v>0.45</c:v>
                </c:pt>
                <c:pt idx="2">
                  <c:v>0.37</c:v>
                </c:pt>
                <c:pt idx="3">
                  <c:v>0.28999999999999998</c:v>
                </c:pt>
                <c:pt idx="4">
                  <c:v>0.31</c:v>
                </c:pt>
                <c:pt idx="5">
                  <c:v>0.32</c:v>
                </c:pt>
                <c:pt idx="6">
                  <c:v>0.28000000000000003</c:v>
                </c:pt>
                <c:pt idx="7">
                  <c:v>0.41</c:v>
                </c:pt>
                <c:pt idx="8">
                  <c:v>0.19</c:v>
                </c:pt>
                <c:pt idx="9">
                  <c:v>0.55000000000000004</c:v>
                </c:pt>
                <c:pt idx="10">
                  <c:v>0.12</c:v>
                </c:pt>
                <c:pt idx="11">
                  <c:v>0.16</c:v>
                </c:pt>
                <c:pt idx="12">
                  <c:v>0.41</c:v>
                </c:pt>
              </c:numCache>
            </c:numRef>
          </c:val>
        </c:ser>
        <c:ser>
          <c:idx val="1"/>
          <c:order val="1"/>
          <c:tx>
            <c:strRef>
              <c:f>Sheet1!$C$1</c:f>
              <c:strCache>
                <c:ptCount val="1"/>
                <c:pt idx="0">
                  <c:v>Visit friends/relatives</c:v>
                </c:pt>
              </c:strCache>
            </c:strRef>
          </c:tx>
          <c:spPr>
            <a:solidFill>
              <a:schemeClr val="tx1">
                <a:lumMod val="25000"/>
                <a:lumOff val="7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Sheet1!$A$2:$A$14</c:f>
              <c:strCache>
                <c:ptCount val="13"/>
                <c:pt idx="0">
                  <c:v>Total UK</c:v>
                </c:pt>
                <c:pt idx="1">
                  <c:v>Scotland</c:v>
                </c:pt>
                <c:pt idx="2">
                  <c:v>Wales</c:v>
                </c:pt>
                <c:pt idx="3">
                  <c:v>N.Ireland</c:v>
                </c:pt>
                <c:pt idx="4">
                  <c:v>England</c:v>
                </c:pt>
                <c:pt idx="5">
                  <c:v>London</c:v>
                </c:pt>
                <c:pt idx="6">
                  <c:v>Regional England</c:v>
                </c:pt>
                <c:pt idx="7">
                  <c:v>South East (excl.Lond)</c:v>
                </c:pt>
                <c:pt idx="8">
                  <c:v>South West</c:v>
                </c:pt>
                <c:pt idx="9">
                  <c:v>East</c:v>
                </c:pt>
                <c:pt idx="10">
                  <c:v>West Mids</c:v>
                </c:pt>
                <c:pt idx="11">
                  <c:v>North West</c:v>
                </c:pt>
                <c:pt idx="12">
                  <c:v>North East</c:v>
                </c:pt>
              </c:strCache>
            </c:strRef>
          </c:cat>
          <c:val>
            <c:numRef>
              <c:f>Sheet1!$C$2:$C$14</c:f>
              <c:numCache>
                <c:formatCode>0%</c:formatCode>
                <c:ptCount val="13"/>
                <c:pt idx="0">
                  <c:v>0.39</c:v>
                </c:pt>
                <c:pt idx="1">
                  <c:v>0.35</c:v>
                </c:pt>
                <c:pt idx="2">
                  <c:v>0.37</c:v>
                </c:pt>
                <c:pt idx="3">
                  <c:v>0.49</c:v>
                </c:pt>
                <c:pt idx="4">
                  <c:v>0.39</c:v>
                </c:pt>
                <c:pt idx="5">
                  <c:v>0.38</c:v>
                </c:pt>
                <c:pt idx="6">
                  <c:v>0.41</c:v>
                </c:pt>
                <c:pt idx="7">
                  <c:v>0.28000000000000003</c:v>
                </c:pt>
                <c:pt idx="8">
                  <c:v>0.46</c:v>
                </c:pt>
                <c:pt idx="9">
                  <c:v>0.28000000000000003</c:v>
                </c:pt>
                <c:pt idx="10">
                  <c:v>0.47</c:v>
                </c:pt>
                <c:pt idx="11">
                  <c:v>0.51</c:v>
                </c:pt>
                <c:pt idx="12">
                  <c:v>0.37</c:v>
                </c:pt>
              </c:numCache>
            </c:numRef>
          </c:val>
        </c:ser>
        <c:ser>
          <c:idx val="2"/>
          <c:order val="2"/>
          <c:tx>
            <c:strRef>
              <c:f>Sheet1!$D$1</c:f>
              <c:strCache>
                <c:ptCount val="1"/>
                <c:pt idx="0">
                  <c:v>Business</c:v>
                </c:pt>
              </c:strCache>
            </c:strRef>
          </c:tx>
          <c:spPr>
            <a:solidFill>
              <a:schemeClr val="bg1">
                <a:lumMod val="6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Sheet1!$A$2:$A$14</c:f>
              <c:strCache>
                <c:ptCount val="13"/>
                <c:pt idx="0">
                  <c:v>Total UK</c:v>
                </c:pt>
                <c:pt idx="1">
                  <c:v>Scotland</c:v>
                </c:pt>
                <c:pt idx="2">
                  <c:v>Wales</c:v>
                </c:pt>
                <c:pt idx="3">
                  <c:v>N.Ireland</c:v>
                </c:pt>
                <c:pt idx="4">
                  <c:v>England</c:v>
                </c:pt>
                <c:pt idx="5">
                  <c:v>London</c:v>
                </c:pt>
                <c:pt idx="6">
                  <c:v>Regional England</c:v>
                </c:pt>
                <c:pt idx="7">
                  <c:v>South East (excl.Lond)</c:v>
                </c:pt>
                <c:pt idx="8">
                  <c:v>South West</c:v>
                </c:pt>
                <c:pt idx="9">
                  <c:v>East</c:v>
                </c:pt>
                <c:pt idx="10">
                  <c:v>West Mids</c:v>
                </c:pt>
                <c:pt idx="11">
                  <c:v>North West</c:v>
                </c:pt>
                <c:pt idx="12">
                  <c:v>North East</c:v>
                </c:pt>
              </c:strCache>
            </c:strRef>
          </c:cat>
          <c:val>
            <c:numRef>
              <c:f>Sheet1!$D$2:$D$14</c:f>
              <c:numCache>
                <c:formatCode>0%</c:formatCode>
                <c:ptCount val="13"/>
                <c:pt idx="0">
                  <c:v>0.14000000000000001</c:v>
                </c:pt>
                <c:pt idx="1">
                  <c:v>0.12</c:v>
                </c:pt>
                <c:pt idx="2">
                  <c:v>0.13</c:v>
                </c:pt>
                <c:pt idx="3">
                  <c:v>0.05</c:v>
                </c:pt>
                <c:pt idx="4">
                  <c:v>0.14000000000000001</c:v>
                </c:pt>
                <c:pt idx="5">
                  <c:v>0.14000000000000001</c:v>
                </c:pt>
                <c:pt idx="6">
                  <c:v>0.14000000000000001</c:v>
                </c:pt>
                <c:pt idx="7">
                  <c:v>0.18</c:v>
                </c:pt>
                <c:pt idx="8">
                  <c:v>0.11</c:v>
                </c:pt>
                <c:pt idx="9">
                  <c:v>0.04</c:v>
                </c:pt>
                <c:pt idx="10">
                  <c:v>0.2</c:v>
                </c:pt>
                <c:pt idx="11">
                  <c:v>0.1</c:v>
                </c:pt>
                <c:pt idx="12">
                  <c:v>0.09</c:v>
                </c:pt>
              </c:numCache>
            </c:numRef>
          </c:val>
        </c:ser>
        <c:ser>
          <c:idx val="3"/>
          <c:order val="3"/>
          <c:tx>
            <c:strRef>
              <c:f>Sheet1!$E$1</c:f>
              <c:strCache>
                <c:ptCount val="1"/>
                <c:pt idx="0">
                  <c:v>Study</c:v>
                </c:pt>
              </c:strCache>
            </c:strRef>
          </c:tx>
          <c:spPr>
            <a:solidFill>
              <a:schemeClr val="accent4">
                <a:lumMod val="75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Sheet1!$A$2:$A$14</c:f>
              <c:strCache>
                <c:ptCount val="13"/>
                <c:pt idx="0">
                  <c:v>Total UK</c:v>
                </c:pt>
                <c:pt idx="1">
                  <c:v>Scotland</c:v>
                </c:pt>
                <c:pt idx="2">
                  <c:v>Wales</c:v>
                </c:pt>
                <c:pt idx="3">
                  <c:v>N.Ireland</c:v>
                </c:pt>
                <c:pt idx="4">
                  <c:v>England</c:v>
                </c:pt>
                <c:pt idx="5">
                  <c:v>London</c:v>
                </c:pt>
                <c:pt idx="6">
                  <c:v>Regional England</c:v>
                </c:pt>
                <c:pt idx="7">
                  <c:v>South East (excl.Lond)</c:v>
                </c:pt>
                <c:pt idx="8">
                  <c:v>South West</c:v>
                </c:pt>
                <c:pt idx="9">
                  <c:v>East</c:v>
                </c:pt>
                <c:pt idx="10">
                  <c:v>West Mids</c:v>
                </c:pt>
                <c:pt idx="11">
                  <c:v>North West</c:v>
                </c:pt>
                <c:pt idx="12">
                  <c:v>North East</c:v>
                </c:pt>
              </c:strCache>
            </c:strRef>
          </c:cat>
          <c:val>
            <c:numRef>
              <c:f>Sheet1!$E$2:$E$14</c:f>
              <c:numCache>
                <c:formatCode>0%</c:formatCode>
                <c:ptCount val="13"/>
                <c:pt idx="0">
                  <c:v>0.1</c:v>
                </c:pt>
                <c:pt idx="1">
                  <c:v>0.04</c:v>
                </c:pt>
                <c:pt idx="2">
                  <c:v>0.08</c:v>
                </c:pt>
                <c:pt idx="3">
                  <c:v>0.14000000000000001</c:v>
                </c:pt>
                <c:pt idx="4">
                  <c:v>0.1</c:v>
                </c:pt>
                <c:pt idx="5">
                  <c:v>0.1</c:v>
                </c:pt>
                <c:pt idx="6">
                  <c:v>0.11</c:v>
                </c:pt>
                <c:pt idx="7">
                  <c:v>0.06</c:v>
                </c:pt>
                <c:pt idx="8">
                  <c:v>0.17</c:v>
                </c:pt>
                <c:pt idx="9">
                  <c:v>0.02</c:v>
                </c:pt>
                <c:pt idx="10">
                  <c:v>0.15</c:v>
                </c:pt>
                <c:pt idx="11">
                  <c:v>0.15</c:v>
                </c:pt>
                <c:pt idx="12">
                  <c:v>0.11</c:v>
                </c:pt>
              </c:numCache>
            </c:numRef>
          </c:val>
        </c:ser>
        <c:ser>
          <c:idx val="4"/>
          <c:order val="4"/>
          <c:tx>
            <c:strRef>
              <c:f>Sheet1!$F$1</c:f>
              <c:strCache>
                <c:ptCount val="1"/>
                <c:pt idx="0">
                  <c:v>Miscellaneous other</c:v>
                </c:pt>
              </c:strCache>
            </c:strRef>
          </c:tx>
          <c:spPr>
            <a:solidFill>
              <a:schemeClr val="accent4">
                <a:lumMod val="60000"/>
                <a:lumOff val="40000"/>
              </a:schemeClr>
            </a:solidFill>
          </c:spPr>
          <c:invertIfNegative val="0"/>
          <c:dLbls>
            <c:dLbl>
              <c:idx val="1"/>
              <c:layout>
                <c:manualLayout>
                  <c:x val="4.5222594870119757E-3"/>
                  <c:y val="-5.1213869522384291E-3"/>
                </c:manualLayout>
              </c:layout>
              <c:showLegendKey val="0"/>
              <c:showVal val="1"/>
              <c:showCatName val="0"/>
              <c:showSerName val="0"/>
              <c:showPercent val="0"/>
              <c:showBubbleSize val="0"/>
              <c:extLst>
                <c:ext xmlns:c15="http://schemas.microsoft.com/office/drawing/2012/chart" uri="{CE6537A1-D6FC-4f65-9D91-7224C49458BB}"/>
              </c:extLst>
            </c:dLbl>
            <c:dLbl>
              <c:idx val="12"/>
              <c:delete val="1"/>
              <c:extLst>
                <c:ext xmlns:c15="http://schemas.microsoft.com/office/drawing/2012/chart" uri="{CE6537A1-D6FC-4f65-9D91-7224C49458BB}"/>
              </c:extLst>
            </c:dLbl>
            <c:dLbl>
              <c:idx val="14"/>
              <c:layout>
                <c:manualLayout>
                  <c:x val="0"/>
                  <c:y val="1.0242773904476858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Sheet1!$A$2:$A$14</c:f>
              <c:strCache>
                <c:ptCount val="13"/>
                <c:pt idx="0">
                  <c:v>Total UK</c:v>
                </c:pt>
                <c:pt idx="1">
                  <c:v>Scotland</c:v>
                </c:pt>
                <c:pt idx="2">
                  <c:v>Wales</c:v>
                </c:pt>
                <c:pt idx="3">
                  <c:v>N.Ireland</c:v>
                </c:pt>
                <c:pt idx="4">
                  <c:v>England</c:v>
                </c:pt>
                <c:pt idx="5">
                  <c:v>London</c:v>
                </c:pt>
                <c:pt idx="6">
                  <c:v>Regional England</c:v>
                </c:pt>
                <c:pt idx="7">
                  <c:v>South East (excl.Lond)</c:v>
                </c:pt>
                <c:pt idx="8">
                  <c:v>South West</c:v>
                </c:pt>
                <c:pt idx="9">
                  <c:v>East</c:v>
                </c:pt>
                <c:pt idx="10">
                  <c:v>West Mids</c:v>
                </c:pt>
                <c:pt idx="11">
                  <c:v>North West</c:v>
                </c:pt>
                <c:pt idx="12">
                  <c:v>North East</c:v>
                </c:pt>
              </c:strCache>
            </c:strRef>
          </c:cat>
          <c:val>
            <c:numRef>
              <c:f>Sheet1!$F$2:$F$14</c:f>
              <c:numCache>
                <c:formatCode>0%</c:formatCode>
                <c:ptCount val="13"/>
                <c:pt idx="0">
                  <c:v>0.06</c:v>
                </c:pt>
                <c:pt idx="1">
                  <c:v>0.04</c:v>
                </c:pt>
                <c:pt idx="2">
                  <c:v>0.05</c:v>
                </c:pt>
                <c:pt idx="3">
                  <c:v>0.03</c:v>
                </c:pt>
                <c:pt idx="4">
                  <c:v>0.06</c:v>
                </c:pt>
                <c:pt idx="5">
                  <c:v>0.06</c:v>
                </c:pt>
                <c:pt idx="6">
                  <c:v>7.0000000000000007E-2</c:v>
                </c:pt>
                <c:pt idx="7">
                  <c:v>7.0000000000000007E-2</c:v>
                </c:pt>
                <c:pt idx="8">
                  <c:v>7.0000000000000007E-2</c:v>
                </c:pt>
                <c:pt idx="9">
                  <c:v>0.11</c:v>
                </c:pt>
                <c:pt idx="10">
                  <c:v>7.0000000000000007E-2</c:v>
                </c:pt>
                <c:pt idx="11">
                  <c:v>7.0000000000000007E-2</c:v>
                </c:pt>
                <c:pt idx="12">
                  <c:v>0.01</c:v>
                </c:pt>
              </c:numCache>
            </c:numRef>
          </c:val>
        </c:ser>
        <c:dLbls>
          <c:showLegendKey val="0"/>
          <c:showVal val="0"/>
          <c:showCatName val="0"/>
          <c:showSerName val="0"/>
          <c:showPercent val="0"/>
          <c:showBubbleSize val="0"/>
        </c:dLbls>
        <c:gapWidth val="55"/>
        <c:overlap val="100"/>
        <c:axId val="306387832"/>
        <c:axId val="306389008"/>
      </c:barChart>
      <c:catAx>
        <c:axId val="306387832"/>
        <c:scaling>
          <c:orientation val="minMax"/>
        </c:scaling>
        <c:delete val="0"/>
        <c:axPos val="b"/>
        <c:numFmt formatCode="General" sourceLinked="0"/>
        <c:majorTickMark val="none"/>
        <c:minorTickMark val="none"/>
        <c:tickLblPos val="nextTo"/>
        <c:txPr>
          <a:bodyPr/>
          <a:lstStyle/>
          <a:p>
            <a:pPr>
              <a:defRPr sz="800"/>
            </a:pPr>
            <a:endParaRPr lang="en-US"/>
          </a:p>
        </c:txPr>
        <c:crossAx val="306389008"/>
        <c:crosses val="autoZero"/>
        <c:auto val="1"/>
        <c:lblAlgn val="ctr"/>
        <c:lblOffset val="100"/>
        <c:noMultiLvlLbl val="0"/>
      </c:catAx>
      <c:valAx>
        <c:axId val="306389008"/>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06387832"/>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All NORTH EAST gateways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58595B"/>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59</c:v>
                </c:pt>
                <c:pt idx="1">
                  <c:v>4</c:v>
                </c:pt>
                <c:pt idx="2">
                  <c:v>58</c:v>
                </c:pt>
                <c:pt idx="3">
                  <c:v>1</c:v>
                </c:pt>
                <c:pt idx="4">
                  <c:v>2</c:v>
                </c:pt>
                <c:pt idx="5">
                  <c:v>1</c:v>
                </c:pt>
                <c:pt idx="6">
                  <c:v>2</c:v>
                </c:pt>
                <c:pt idx="7">
                  <c:v>1</c:v>
                </c:pt>
                <c:pt idx="8">
                  <c:v>11</c:v>
                </c:pt>
                <c:pt idx="9">
                  <c:v>14</c:v>
                </c:pt>
                <c:pt idx="10">
                  <c:v>37</c:v>
                </c:pt>
              </c:numCache>
            </c:numRef>
          </c:val>
        </c:ser>
        <c:dLbls>
          <c:showLegendKey val="0"/>
          <c:showVal val="0"/>
          <c:showCatName val="0"/>
          <c:showSerName val="0"/>
          <c:showPercent val="0"/>
          <c:showBubbleSize val="0"/>
        </c:dLbls>
        <c:gapWidth val="150"/>
        <c:axId val="390749696"/>
        <c:axId val="390749304"/>
      </c:barChart>
      <c:catAx>
        <c:axId val="390749696"/>
        <c:scaling>
          <c:orientation val="minMax"/>
        </c:scaling>
        <c:delete val="0"/>
        <c:axPos val="b"/>
        <c:numFmt formatCode="General" sourceLinked="0"/>
        <c:majorTickMark val="out"/>
        <c:minorTickMark val="none"/>
        <c:tickLblPos val="nextTo"/>
        <c:txPr>
          <a:bodyPr/>
          <a:lstStyle/>
          <a:p>
            <a:pPr>
              <a:defRPr sz="700"/>
            </a:pPr>
            <a:endParaRPr lang="en-US"/>
          </a:p>
        </c:txPr>
        <c:crossAx val="390749304"/>
        <c:crosses val="autoZero"/>
        <c:auto val="1"/>
        <c:lblAlgn val="ctr"/>
        <c:lblOffset val="100"/>
        <c:noMultiLvlLbl val="0"/>
      </c:catAx>
      <c:valAx>
        <c:axId val="390749304"/>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90749696"/>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ENGLAND AIRPORTS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chemeClr val="accent4"/>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98</c:v>
                </c:pt>
                <c:pt idx="1">
                  <c:v>79</c:v>
                </c:pt>
                <c:pt idx="2">
                  <c:v>27</c:v>
                </c:pt>
                <c:pt idx="3">
                  <c:v>8</c:v>
                </c:pt>
                <c:pt idx="4">
                  <c:v>6</c:v>
                </c:pt>
                <c:pt idx="5">
                  <c:v>4</c:v>
                </c:pt>
                <c:pt idx="6">
                  <c:v>2</c:v>
                </c:pt>
                <c:pt idx="7">
                  <c:v>3</c:v>
                </c:pt>
                <c:pt idx="8">
                  <c:v>6</c:v>
                </c:pt>
                <c:pt idx="9">
                  <c:v>3</c:v>
                </c:pt>
                <c:pt idx="10">
                  <c:v>1</c:v>
                </c:pt>
              </c:numCache>
            </c:numRef>
          </c:val>
        </c:ser>
        <c:dLbls>
          <c:showLegendKey val="0"/>
          <c:showVal val="0"/>
          <c:showCatName val="0"/>
          <c:showSerName val="0"/>
          <c:showPercent val="0"/>
          <c:showBubbleSize val="0"/>
        </c:dLbls>
        <c:gapWidth val="150"/>
        <c:axId val="390750872"/>
        <c:axId val="390752440"/>
      </c:barChart>
      <c:catAx>
        <c:axId val="390750872"/>
        <c:scaling>
          <c:orientation val="minMax"/>
        </c:scaling>
        <c:delete val="0"/>
        <c:axPos val="b"/>
        <c:numFmt formatCode="General" sourceLinked="0"/>
        <c:majorTickMark val="out"/>
        <c:minorTickMark val="none"/>
        <c:tickLblPos val="nextTo"/>
        <c:txPr>
          <a:bodyPr/>
          <a:lstStyle/>
          <a:p>
            <a:pPr>
              <a:defRPr sz="700"/>
            </a:pPr>
            <a:endParaRPr lang="en-US"/>
          </a:p>
        </c:txPr>
        <c:crossAx val="390752440"/>
        <c:crosses val="autoZero"/>
        <c:auto val="1"/>
        <c:lblAlgn val="ctr"/>
        <c:lblOffset val="100"/>
        <c:noMultiLvlLbl val="0"/>
      </c:catAx>
      <c:valAx>
        <c:axId val="390752440"/>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90750872"/>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LONDON AIRPORTS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chemeClr val="accent4"/>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99</c:v>
                </c:pt>
                <c:pt idx="1">
                  <c:v>87</c:v>
                </c:pt>
                <c:pt idx="2">
                  <c:v>19</c:v>
                </c:pt>
                <c:pt idx="3">
                  <c:v>9</c:v>
                </c:pt>
                <c:pt idx="4">
                  <c:v>5</c:v>
                </c:pt>
                <c:pt idx="5">
                  <c:v>4</c:v>
                </c:pt>
                <c:pt idx="6">
                  <c:v>1</c:v>
                </c:pt>
                <c:pt idx="7">
                  <c:v>2</c:v>
                </c:pt>
                <c:pt idx="8">
                  <c:v>2</c:v>
                </c:pt>
                <c:pt idx="9">
                  <c:v>2</c:v>
                </c:pt>
                <c:pt idx="10">
                  <c:v>0.5</c:v>
                </c:pt>
              </c:numCache>
            </c:numRef>
          </c:val>
        </c:ser>
        <c:dLbls>
          <c:showLegendKey val="0"/>
          <c:showVal val="0"/>
          <c:showCatName val="0"/>
          <c:showSerName val="0"/>
          <c:showPercent val="0"/>
          <c:showBubbleSize val="0"/>
        </c:dLbls>
        <c:gapWidth val="150"/>
        <c:axId val="390753616"/>
        <c:axId val="306272720"/>
      </c:barChart>
      <c:catAx>
        <c:axId val="390753616"/>
        <c:scaling>
          <c:orientation val="minMax"/>
        </c:scaling>
        <c:delete val="0"/>
        <c:axPos val="b"/>
        <c:numFmt formatCode="General" sourceLinked="0"/>
        <c:majorTickMark val="out"/>
        <c:minorTickMark val="none"/>
        <c:tickLblPos val="nextTo"/>
        <c:txPr>
          <a:bodyPr/>
          <a:lstStyle/>
          <a:p>
            <a:pPr>
              <a:defRPr sz="700"/>
            </a:pPr>
            <a:endParaRPr lang="en-US"/>
          </a:p>
        </c:txPr>
        <c:crossAx val="306272720"/>
        <c:crosses val="autoZero"/>
        <c:auto val="1"/>
        <c:lblAlgn val="ctr"/>
        <c:lblOffset val="100"/>
        <c:noMultiLvlLbl val="0"/>
      </c:catAx>
      <c:valAx>
        <c:axId val="306272720"/>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90753616"/>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ENGLAND REGIONAL AIRPORTS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chemeClr val="accent4"/>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94</c:v>
                </c:pt>
                <c:pt idx="1">
                  <c:v>9</c:v>
                </c:pt>
                <c:pt idx="2">
                  <c:v>93</c:v>
                </c:pt>
                <c:pt idx="3">
                  <c:v>5</c:v>
                </c:pt>
                <c:pt idx="4">
                  <c:v>17</c:v>
                </c:pt>
                <c:pt idx="5">
                  <c:v>2</c:v>
                </c:pt>
                <c:pt idx="6">
                  <c:v>6</c:v>
                </c:pt>
                <c:pt idx="7">
                  <c:v>17</c:v>
                </c:pt>
                <c:pt idx="8">
                  <c:v>39</c:v>
                </c:pt>
                <c:pt idx="9">
                  <c:v>14</c:v>
                </c:pt>
                <c:pt idx="10">
                  <c:v>9</c:v>
                </c:pt>
              </c:numCache>
            </c:numRef>
          </c:val>
        </c:ser>
        <c:dLbls>
          <c:showLegendKey val="0"/>
          <c:showVal val="0"/>
          <c:showCatName val="0"/>
          <c:showSerName val="0"/>
          <c:showPercent val="0"/>
          <c:showBubbleSize val="0"/>
        </c:dLbls>
        <c:gapWidth val="150"/>
        <c:axId val="306271544"/>
        <c:axId val="306269584"/>
      </c:barChart>
      <c:catAx>
        <c:axId val="306271544"/>
        <c:scaling>
          <c:orientation val="minMax"/>
        </c:scaling>
        <c:delete val="0"/>
        <c:axPos val="b"/>
        <c:numFmt formatCode="General" sourceLinked="0"/>
        <c:majorTickMark val="out"/>
        <c:minorTickMark val="none"/>
        <c:tickLblPos val="nextTo"/>
        <c:txPr>
          <a:bodyPr/>
          <a:lstStyle/>
          <a:p>
            <a:pPr>
              <a:defRPr sz="700"/>
            </a:pPr>
            <a:endParaRPr lang="en-US"/>
          </a:p>
        </c:txPr>
        <c:crossAx val="306269584"/>
        <c:crosses val="autoZero"/>
        <c:auto val="1"/>
        <c:lblAlgn val="ctr"/>
        <c:lblOffset val="100"/>
        <c:noMultiLvlLbl val="0"/>
      </c:catAx>
      <c:valAx>
        <c:axId val="306269584"/>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06271544"/>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ENGLAND SEAPORTS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chemeClr val="accent4"/>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92</c:v>
                </c:pt>
                <c:pt idx="1">
                  <c:v>42</c:v>
                </c:pt>
                <c:pt idx="2">
                  <c:v>57</c:v>
                </c:pt>
                <c:pt idx="3">
                  <c:v>33</c:v>
                </c:pt>
                <c:pt idx="4">
                  <c:v>18</c:v>
                </c:pt>
                <c:pt idx="5">
                  <c:v>7</c:v>
                </c:pt>
                <c:pt idx="6">
                  <c:v>2</c:v>
                </c:pt>
                <c:pt idx="7">
                  <c:v>3</c:v>
                </c:pt>
                <c:pt idx="8">
                  <c:v>4</c:v>
                </c:pt>
                <c:pt idx="9">
                  <c:v>4</c:v>
                </c:pt>
                <c:pt idx="10">
                  <c:v>2</c:v>
                </c:pt>
              </c:numCache>
            </c:numRef>
          </c:val>
        </c:ser>
        <c:dLbls>
          <c:showLegendKey val="0"/>
          <c:showVal val="0"/>
          <c:showCatName val="0"/>
          <c:showSerName val="0"/>
          <c:showPercent val="0"/>
          <c:showBubbleSize val="0"/>
        </c:dLbls>
        <c:gapWidth val="150"/>
        <c:axId val="306267624"/>
        <c:axId val="306273896"/>
      </c:barChart>
      <c:catAx>
        <c:axId val="306267624"/>
        <c:scaling>
          <c:orientation val="minMax"/>
        </c:scaling>
        <c:delete val="0"/>
        <c:axPos val="b"/>
        <c:numFmt formatCode="General" sourceLinked="0"/>
        <c:majorTickMark val="out"/>
        <c:minorTickMark val="none"/>
        <c:tickLblPos val="nextTo"/>
        <c:txPr>
          <a:bodyPr/>
          <a:lstStyle/>
          <a:p>
            <a:pPr>
              <a:defRPr sz="700"/>
            </a:pPr>
            <a:endParaRPr lang="en-US"/>
          </a:p>
        </c:txPr>
        <c:crossAx val="306273896"/>
        <c:crosses val="autoZero"/>
        <c:auto val="1"/>
        <c:lblAlgn val="ctr"/>
        <c:lblOffset val="100"/>
        <c:noMultiLvlLbl val="0"/>
      </c:catAx>
      <c:valAx>
        <c:axId val="306273896"/>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06267624"/>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RAIL</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chemeClr val="accent4"/>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99</c:v>
                </c:pt>
                <c:pt idx="1">
                  <c:v>80</c:v>
                </c:pt>
                <c:pt idx="2">
                  <c:v>23</c:v>
                </c:pt>
                <c:pt idx="3">
                  <c:v>13</c:v>
                </c:pt>
                <c:pt idx="4">
                  <c:v>5</c:v>
                </c:pt>
                <c:pt idx="5">
                  <c:v>3</c:v>
                </c:pt>
                <c:pt idx="6">
                  <c:v>1</c:v>
                </c:pt>
                <c:pt idx="7">
                  <c:v>2</c:v>
                </c:pt>
                <c:pt idx="8">
                  <c:v>2</c:v>
                </c:pt>
                <c:pt idx="9">
                  <c:v>1</c:v>
                </c:pt>
                <c:pt idx="10">
                  <c:v>0.5</c:v>
                </c:pt>
              </c:numCache>
            </c:numRef>
          </c:val>
        </c:ser>
        <c:dLbls>
          <c:showLegendKey val="0"/>
          <c:showVal val="0"/>
          <c:showCatName val="0"/>
          <c:showSerName val="0"/>
          <c:showPercent val="0"/>
          <c:showBubbleSize val="0"/>
        </c:dLbls>
        <c:gapWidth val="150"/>
        <c:axId val="306271152"/>
        <c:axId val="306275072"/>
      </c:barChart>
      <c:catAx>
        <c:axId val="306271152"/>
        <c:scaling>
          <c:orientation val="minMax"/>
        </c:scaling>
        <c:delete val="0"/>
        <c:axPos val="b"/>
        <c:numFmt formatCode="General" sourceLinked="0"/>
        <c:majorTickMark val="out"/>
        <c:minorTickMark val="none"/>
        <c:tickLblPos val="nextTo"/>
        <c:txPr>
          <a:bodyPr/>
          <a:lstStyle/>
          <a:p>
            <a:pPr>
              <a:defRPr sz="700"/>
            </a:pPr>
            <a:endParaRPr lang="en-US"/>
          </a:p>
        </c:txPr>
        <c:crossAx val="306275072"/>
        <c:crosses val="autoZero"/>
        <c:auto val="1"/>
        <c:lblAlgn val="ctr"/>
        <c:lblOffset val="100"/>
        <c:noMultiLvlLbl val="0"/>
      </c:catAx>
      <c:valAx>
        <c:axId val="306275072"/>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06271152"/>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HEATHROW AIRPORT</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99</c:v>
                </c:pt>
                <c:pt idx="1">
                  <c:v>87</c:v>
                </c:pt>
                <c:pt idx="2">
                  <c:v>23</c:v>
                </c:pt>
                <c:pt idx="3">
                  <c:v>10</c:v>
                </c:pt>
                <c:pt idx="4">
                  <c:v>7</c:v>
                </c:pt>
                <c:pt idx="5">
                  <c:v>3</c:v>
                </c:pt>
                <c:pt idx="6">
                  <c:v>1</c:v>
                </c:pt>
                <c:pt idx="7">
                  <c:v>2</c:v>
                </c:pt>
                <c:pt idx="8">
                  <c:v>4</c:v>
                </c:pt>
                <c:pt idx="9">
                  <c:v>3</c:v>
                </c:pt>
                <c:pt idx="10">
                  <c:v>1</c:v>
                </c:pt>
              </c:numCache>
            </c:numRef>
          </c:val>
        </c:ser>
        <c:dLbls>
          <c:showLegendKey val="0"/>
          <c:showVal val="0"/>
          <c:showCatName val="0"/>
          <c:showSerName val="0"/>
          <c:showPercent val="0"/>
          <c:showBubbleSize val="0"/>
        </c:dLbls>
        <c:gapWidth val="150"/>
        <c:axId val="306268800"/>
        <c:axId val="306272328"/>
      </c:barChart>
      <c:catAx>
        <c:axId val="306268800"/>
        <c:scaling>
          <c:orientation val="minMax"/>
        </c:scaling>
        <c:delete val="0"/>
        <c:axPos val="b"/>
        <c:numFmt formatCode="General" sourceLinked="0"/>
        <c:majorTickMark val="out"/>
        <c:minorTickMark val="none"/>
        <c:tickLblPos val="nextTo"/>
        <c:txPr>
          <a:bodyPr/>
          <a:lstStyle/>
          <a:p>
            <a:pPr>
              <a:defRPr sz="700"/>
            </a:pPr>
            <a:endParaRPr lang="en-US"/>
          </a:p>
        </c:txPr>
        <c:crossAx val="306272328"/>
        <c:crosses val="autoZero"/>
        <c:auto val="1"/>
        <c:lblAlgn val="ctr"/>
        <c:lblOffset val="100"/>
        <c:noMultiLvlLbl val="0"/>
      </c:catAx>
      <c:valAx>
        <c:axId val="306272328"/>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06268800"/>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GATWICK AIRPORT</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99</c:v>
                </c:pt>
                <c:pt idx="1">
                  <c:v>87</c:v>
                </c:pt>
                <c:pt idx="2">
                  <c:v>17</c:v>
                </c:pt>
                <c:pt idx="3">
                  <c:v>11</c:v>
                </c:pt>
                <c:pt idx="4">
                  <c:v>4</c:v>
                </c:pt>
                <c:pt idx="5">
                  <c:v>1</c:v>
                </c:pt>
                <c:pt idx="6">
                  <c:v>1</c:v>
                </c:pt>
                <c:pt idx="7">
                  <c:v>1</c:v>
                </c:pt>
                <c:pt idx="8">
                  <c:v>2</c:v>
                </c:pt>
                <c:pt idx="9">
                  <c:v>1</c:v>
                </c:pt>
                <c:pt idx="10">
                  <c:v>0.5</c:v>
                </c:pt>
              </c:numCache>
            </c:numRef>
          </c:val>
        </c:ser>
        <c:dLbls>
          <c:showLegendKey val="0"/>
          <c:showVal val="0"/>
          <c:showCatName val="0"/>
          <c:showSerName val="0"/>
          <c:showPercent val="0"/>
          <c:showBubbleSize val="0"/>
        </c:dLbls>
        <c:gapWidth val="150"/>
        <c:axId val="306274680"/>
        <c:axId val="306270760"/>
      </c:barChart>
      <c:catAx>
        <c:axId val="306274680"/>
        <c:scaling>
          <c:orientation val="minMax"/>
        </c:scaling>
        <c:delete val="0"/>
        <c:axPos val="b"/>
        <c:numFmt formatCode="General" sourceLinked="0"/>
        <c:majorTickMark val="out"/>
        <c:minorTickMark val="none"/>
        <c:tickLblPos val="nextTo"/>
        <c:txPr>
          <a:bodyPr/>
          <a:lstStyle/>
          <a:p>
            <a:pPr>
              <a:defRPr sz="700"/>
            </a:pPr>
            <a:endParaRPr lang="en-US"/>
          </a:p>
        </c:txPr>
        <c:crossAx val="306270760"/>
        <c:crosses val="autoZero"/>
        <c:auto val="1"/>
        <c:lblAlgn val="ctr"/>
        <c:lblOffset val="100"/>
        <c:noMultiLvlLbl val="0"/>
      </c:catAx>
      <c:valAx>
        <c:axId val="306270760"/>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06274680"/>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STANSTED AIRPORT</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99</c:v>
                </c:pt>
                <c:pt idx="1">
                  <c:v>88</c:v>
                </c:pt>
                <c:pt idx="2">
                  <c:v>15</c:v>
                </c:pt>
                <c:pt idx="3">
                  <c:v>4</c:v>
                </c:pt>
                <c:pt idx="4">
                  <c:v>2</c:v>
                </c:pt>
                <c:pt idx="5">
                  <c:v>7</c:v>
                </c:pt>
                <c:pt idx="6">
                  <c:v>1</c:v>
                </c:pt>
                <c:pt idx="7">
                  <c:v>1</c:v>
                </c:pt>
                <c:pt idx="8">
                  <c:v>1</c:v>
                </c:pt>
                <c:pt idx="9">
                  <c:v>1</c:v>
                </c:pt>
                <c:pt idx="10">
                  <c:v>0.5</c:v>
                </c:pt>
              </c:numCache>
            </c:numRef>
          </c:val>
        </c:ser>
        <c:dLbls>
          <c:showLegendKey val="0"/>
          <c:showVal val="0"/>
          <c:showCatName val="0"/>
          <c:showSerName val="0"/>
          <c:showPercent val="0"/>
          <c:showBubbleSize val="0"/>
        </c:dLbls>
        <c:gapWidth val="150"/>
        <c:axId val="388411840"/>
        <c:axId val="388418896"/>
      </c:barChart>
      <c:catAx>
        <c:axId val="388411840"/>
        <c:scaling>
          <c:orientation val="minMax"/>
        </c:scaling>
        <c:delete val="0"/>
        <c:axPos val="b"/>
        <c:numFmt formatCode="General" sourceLinked="0"/>
        <c:majorTickMark val="out"/>
        <c:minorTickMark val="none"/>
        <c:tickLblPos val="nextTo"/>
        <c:txPr>
          <a:bodyPr/>
          <a:lstStyle/>
          <a:p>
            <a:pPr>
              <a:defRPr sz="700"/>
            </a:pPr>
            <a:endParaRPr lang="en-US"/>
          </a:p>
        </c:txPr>
        <c:crossAx val="388418896"/>
        <c:crosses val="autoZero"/>
        <c:auto val="1"/>
        <c:lblAlgn val="ctr"/>
        <c:lblOffset val="100"/>
        <c:noMultiLvlLbl val="0"/>
      </c:catAx>
      <c:valAx>
        <c:axId val="388418896"/>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88411840"/>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LUTON AIRPORT</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99</c:v>
                </c:pt>
                <c:pt idx="1">
                  <c:v>84</c:v>
                </c:pt>
                <c:pt idx="2">
                  <c:v>21</c:v>
                </c:pt>
                <c:pt idx="3">
                  <c:v>6</c:v>
                </c:pt>
                <c:pt idx="4">
                  <c:v>3</c:v>
                </c:pt>
                <c:pt idx="5">
                  <c:v>8</c:v>
                </c:pt>
                <c:pt idx="6">
                  <c:v>2</c:v>
                </c:pt>
                <c:pt idx="7">
                  <c:v>3</c:v>
                </c:pt>
                <c:pt idx="8">
                  <c:v>2</c:v>
                </c:pt>
                <c:pt idx="9">
                  <c:v>2</c:v>
                </c:pt>
                <c:pt idx="10">
                  <c:v>1</c:v>
                </c:pt>
              </c:numCache>
            </c:numRef>
          </c:val>
        </c:ser>
        <c:dLbls>
          <c:showLegendKey val="0"/>
          <c:showVal val="0"/>
          <c:showCatName val="0"/>
          <c:showSerName val="0"/>
          <c:showPercent val="0"/>
          <c:showBubbleSize val="0"/>
        </c:dLbls>
        <c:gapWidth val="150"/>
        <c:axId val="388414976"/>
        <c:axId val="388417328"/>
      </c:barChart>
      <c:catAx>
        <c:axId val="388414976"/>
        <c:scaling>
          <c:orientation val="minMax"/>
        </c:scaling>
        <c:delete val="0"/>
        <c:axPos val="b"/>
        <c:numFmt formatCode="General" sourceLinked="0"/>
        <c:majorTickMark val="out"/>
        <c:minorTickMark val="none"/>
        <c:tickLblPos val="nextTo"/>
        <c:txPr>
          <a:bodyPr/>
          <a:lstStyle/>
          <a:p>
            <a:pPr>
              <a:defRPr sz="700"/>
            </a:pPr>
            <a:endParaRPr lang="en-US"/>
          </a:p>
        </c:txPr>
        <c:crossAx val="388417328"/>
        <c:crosses val="autoZero"/>
        <c:auto val="1"/>
        <c:lblAlgn val="ctr"/>
        <c:lblOffset val="100"/>
        <c:noMultiLvlLbl val="0"/>
      </c:catAx>
      <c:valAx>
        <c:axId val="388417328"/>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88414976"/>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Holiday</c:v>
                </c:pt>
              </c:strCache>
            </c:strRef>
          </c:tx>
          <c:spPr>
            <a:solidFill>
              <a:schemeClr val="bg2"/>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Sheet1!$A$2:$A$14</c:f>
              <c:strCache>
                <c:ptCount val="13"/>
                <c:pt idx="0">
                  <c:v>Total UK</c:v>
                </c:pt>
                <c:pt idx="1">
                  <c:v>Scotland</c:v>
                </c:pt>
                <c:pt idx="2">
                  <c:v>Wales</c:v>
                </c:pt>
                <c:pt idx="3">
                  <c:v>N.Ireland</c:v>
                </c:pt>
                <c:pt idx="4">
                  <c:v>England</c:v>
                </c:pt>
                <c:pt idx="5">
                  <c:v>London</c:v>
                </c:pt>
                <c:pt idx="6">
                  <c:v>Regional England</c:v>
                </c:pt>
                <c:pt idx="7">
                  <c:v>South East (excl.Lond)</c:v>
                </c:pt>
                <c:pt idx="8">
                  <c:v>South West</c:v>
                </c:pt>
                <c:pt idx="9">
                  <c:v>East</c:v>
                </c:pt>
                <c:pt idx="10">
                  <c:v>West Mids</c:v>
                </c:pt>
                <c:pt idx="11">
                  <c:v>North West</c:v>
                </c:pt>
                <c:pt idx="12">
                  <c:v>North East</c:v>
                </c:pt>
              </c:strCache>
            </c:strRef>
          </c:cat>
          <c:val>
            <c:numRef>
              <c:f>Sheet1!$B$2:$B$14</c:f>
              <c:numCache>
                <c:formatCode>0%</c:formatCode>
                <c:ptCount val="13"/>
                <c:pt idx="0">
                  <c:v>0.4</c:v>
                </c:pt>
                <c:pt idx="1">
                  <c:v>0.56000000000000005</c:v>
                </c:pt>
                <c:pt idx="2">
                  <c:v>0.4</c:v>
                </c:pt>
                <c:pt idx="3">
                  <c:v>0.31</c:v>
                </c:pt>
                <c:pt idx="4">
                  <c:v>0.38</c:v>
                </c:pt>
                <c:pt idx="5">
                  <c:v>0.4</c:v>
                </c:pt>
                <c:pt idx="6">
                  <c:v>0.35</c:v>
                </c:pt>
                <c:pt idx="7">
                  <c:v>0.53</c:v>
                </c:pt>
                <c:pt idx="8">
                  <c:v>0.25</c:v>
                </c:pt>
                <c:pt idx="9">
                  <c:v>0.62</c:v>
                </c:pt>
                <c:pt idx="10">
                  <c:v>0.16</c:v>
                </c:pt>
                <c:pt idx="11">
                  <c:v>0.22</c:v>
                </c:pt>
                <c:pt idx="12">
                  <c:v>0.48</c:v>
                </c:pt>
              </c:numCache>
            </c:numRef>
          </c:val>
        </c:ser>
        <c:ser>
          <c:idx val="1"/>
          <c:order val="1"/>
          <c:tx>
            <c:strRef>
              <c:f>Sheet1!$C$1</c:f>
              <c:strCache>
                <c:ptCount val="1"/>
                <c:pt idx="0">
                  <c:v>Visit friends/relatives</c:v>
                </c:pt>
              </c:strCache>
            </c:strRef>
          </c:tx>
          <c:spPr>
            <a:solidFill>
              <a:schemeClr val="tx1">
                <a:lumMod val="25000"/>
                <a:lumOff val="7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Sheet1!$A$2:$A$14</c:f>
              <c:strCache>
                <c:ptCount val="13"/>
                <c:pt idx="0">
                  <c:v>Total UK</c:v>
                </c:pt>
                <c:pt idx="1">
                  <c:v>Scotland</c:v>
                </c:pt>
                <c:pt idx="2">
                  <c:v>Wales</c:v>
                </c:pt>
                <c:pt idx="3">
                  <c:v>N.Ireland</c:v>
                </c:pt>
                <c:pt idx="4">
                  <c:v>England</c:v>
                </c:pt>
                <c:pt idx="5">
                  <c:v>London</c:v>
                </c:pt>
                <c:pt idx="6">
                  <c:v>Regional England</c:v>
                </c:pt>
                <c:pt idx="7">
                  <c:v>South East (excl.Lond)</c:v>
                </c:pt>
                <c:pt idx="8">
                  <c:v>South West</c:v>
                </c:pt>
                <c:pt idx="9">
                  <c:v>East</c:v>
                </c:pt>
                <c:pt idx="10">
                  <c:v>West Mids</c:v>
                </c:pt>
                <c:pt idx="11">
                  <c:v>North West</c:v>
                </c:pt>
                <c:pt idx="12">
                  <c:v>North East</c:v>
                </c:pt>
              </c:strCache>
            </c:strRef>
          </c:cat>
          <c:val>
            <c:numRef>
              <c:f>Sheet1!$C$2:$C$14</c:f>
              <c:numCache>
                <c:formatCode>0%</c:formatCode>
                <c:ptCount val="13"/>
                <c:pt idx="0">
                  <c:v>0.21</c:v>
                </c:pt>
                <c:pt idx="1">
                  <c:v>0.22</c:v>
                </c:pt>
                <c:pt idx="2">
                  <c:v>0.25</c:v>
                </c:pt>
                <c:pt idx="3">
                  <c:v>0.37</c:v>
                </c:pt>
                <c:pt idx="4">
                  <c:v>0.21</c:v>
                </c:pt>
                <c:pt idx="5">
                  <c:v>0.2</c:v>
                </c:pt>
                <c:pt idx="6">
                  <c:v>0.26</c:v>
                </c:pt>
                <c:pt idx="7">
                  <c:v>0.18</c:v>
                </c:pt>
                <c:pt idx="8">
                  <c:v>0.33</c:v>
                </c:pt>
                <c:pt idx="9">
                  <c:v>0.16</c:v>
                </c:pt>
                <c:pt idx="10">
                  <c:v>0.28000000000000003</c:v>
                </c:pt>
                <c:pt idx="11">
                  <c:v>0.31</c:v>
                </c:pt>
                <c:pt idx="12">
                  <c:v>0.28000000000000003</c:v>
                </c:pt>
              </c:numCache>
            </c:numRef>
          </c:val>
        </c:ser>
        <c:ser>
          <c:idx val="2"/>
          <c:order val="2"/>
          <c:tx>
            <c:strRef>
              <c:f>Sheet1!$D$1</c:f>
              <c:strCache>
                <c:ptCount val="1"/>
                <c:pt idx="0">
                  <c:v>Business</c:v>
                </c:pt>
              </c:strCache>
            </c:strRef>
          </c:tx>
          <c:spPr>
            <a:solidFill>
              <a:schemeClr val="bg1">
                <a:lumMod val="6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Sheet1!$A$2:$A$14</c:f>
              <c:strCache>
                <c:ptCount val="13"/>
                <c:pt idx="0">
                  <c:v>Total UK</c:v>
                </c:pt>
                <c:pt idx="1">
                  <c:v>Scotland</c:v>
                </c:pt>
                <c:pt idx="2">
                  <c:v>Wales</c:v>
                </c:pt>
                <c:pt idx="3">
                  <c:v>N.Ireland</c:v>
                </c:pt>
                <c:pt idx="4">
                  <c:v>England</c:v>
                </c:pt>
                <c:pt idx="5">
                  <c:v>London</c:v>
                </c:pt>
                <c:pt idx="6">
                  <c:v>Regional England</c:v>
                </c:pt>
                <c:pt idx="7">
                  <c:v>South East (excl.Lond)</c:v>
                </c:pt>
                <c:pt idx="8">
                  <c:v>South West</c:v>
                </c:pt>
                <c:pt idx="9">
                  <c:v>East</c:v>
                </c:pt>
                <c:pt idx="10">
                  <c:v>West Mids</c:v>
                </c:pt>
                <c:pt idx="11">
                  <c:v>North West</c:v>
                </c:pt>
                <c:pt idx="12">
                  <c:v>North East</c:v>
                </c:pt>
              </c:strCache>
            </c:strRef>
          </c:cat>
          <c:val>
            <c:numRef>
              <c:f>Sheet1!$D$2:$D$14</c:f>
              <c:numCache>
                <c:formatCode>0%</c:formatCode>
                <c:ptCount val="13"/>
                <c:pt idx="0">
                  <c:v>0.24</c:v>
                </c:pt>
                <c:pt idx="1">
                  <c:v>0.17</c:v>
                </c:pt>
                <c:pt idx="2">
                  <c:v>0.15</c:v>
                </c:pt>
                <c:pt idx="3">
                  <c:v>0.06</c:v>
                </c:pt>
                <c:pt idx="4">
                  <c:v>0.24</c:v>
                </c:pt>
                <c:pt idx="5">
                  <c:v>0.26</c:v>
                </c:pt>
                <c:pt idx="6">
                  <c:v>0.19</c:v>
                </c:pt>
                <c:pt idx="7">
                  <c:v>0.13</c:v>
                </c:pt>
                <c:pt idx="8">
                  <c:v>0.19</c:v>
                </c:pt>
                <c:pt idx="9">
                  <c:v>0.06</c:v>
                </c:pt>
                <c:pt idx="10">
                  <c:v>0.36</c:v>
                </c:pt>
                <c:pt idx="11">
                  <c:v>0.2</c:v>
                </c:pt>
                <c:pt idx="12">
                  <c:v>0.14000000000000001</c:v>
                </c:pt>
              </c:numCache>
            </c:numRef>
          </c:val>
        </c:ser>
        <c:ser>
          <c:idx val="3"/>
          <c:order val="3"/>
          <c:tx>
            <c:strRef>
              <c:f>Sheet1!$E$1</c:f>
              <c:strCache>
                <c:ptCount val="1"/>
                <c:pt idx="0">
                  <c:v>Study</c:v>
                </c:pt>
              </c:strCache>
            </c:strRef>
          </c:tx>
          <c:spPr>
            <a:solidFill>
              <a:schemeClr val="accent4">
                <a:lumMod val="75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Sheet1!$A$2:$A$14</c:f>
              <c:strCache>
                <c:ptCount val="13"/>
                <c:pt idx="0">
                  <c:v>Total UK</c:v>
                </c:pt>
                <c:pt idx="1">
                  <c:v>Scotland</c:v>
                </c:pt>
                <c:pt idx="2">
                  <c:v>Wales</c:v>
                </c:pt>
                <c:pt idx="3">
                  <c:v>N.Ireland</c:v>
                </c:pt>
                <c:pt idx="4">
                  <c:v>England</c:v>
                </c:pt>
                <c:pt idx="5">
                  <c:v>London</c:v>
                </c:pt>
                <c:pt idx="6">
                  <c:v>Regional England</c:v>
                </c:pt>
                <c:pt idx="7">
                  <c:v>South East (excl.Lond)</c:v>
                </c:pt>
                <c:pt idx="8">
                  <c:v>South West</c:v>
                </c:pt>
                <c:pt idx="9">
                  <c:v>East</c:v>
                </c:pt>
                <c:pt idx="10">
                  <c:v>West Mids</c:v>
                </c:pt>
                <c:pt idx="11">
                  <c:v>North West</c:v>
                </c:pt>
                <c:pt idx="12">
                  <c:v>North East</c:v>
                </c:pt>
              </c:strCache>
            </c:strRef>
          </c:cat>
          <c:val>
            <c:numRef>
              <c:f>Sheet1!$E$2:$E$14</c:f>
              <c:numCache>
                <c:formatCode>0%</c:formatCode>
                <c:ptCount val="13"/>
                <c:pt idx="0">
                  <c:v>0.08</c:v>
                </c:pt>
                <c:pt idx="1">
                  <c:v>0.02</c:v>
                </c:pt>
                <c:pt idx="2">
                  <c:v>0.04</c:v>
                </c:pt>
                <c:pt idx="3">
                  <c:v>0.23</c:v>
                </c:pt>
                <c:pt idx="4">
                  <c:v>0.08</c:v>
                </c:pt>
                <c:pt idx="5">
                  <c:v>0.08</c:v>
                </c:pt>
                <c:pt idx="6">
                  <c:v>0.11</c:v>
                </c:pt>
                <c:pt idx="7">
                  <c:v>0.08</c:v>
                </c:pt>
                <c:pt idx="8">
                  <c:v>0.17</c:v>
                </c:pt>
                <c:pt idx="9">
                  <c:v>0.03</c:v>
                </c:pt>
                <c:pt idx="10">
                  <c:v>0.12</c:v>
                </c:pt>
                <c:pt idx="11">
                  <c:v>0.15</c:v>
                </c:pt>
                <c:pt idx="12">
                  <c:v>7.0000000000000007E-2</c:v>
                </c:pt>
              </c:numCache>
            </c:numRef>
          </c:val>
        </c:ser>
        <c:ser>
          <c:idx val="4"/>
          <c:order val="4"/>
          <c:tx>
            <c:strRef>
              <c:f>Sheet1!$F$1</c:f>
              <c:strCache>
                <c:ptCount val="1"/>
                <c:pt idx="0">
                  <c:v>Miscellaneous other</c:v>
                </c:pt>
              </c:strCache>
            </c:strRef>
          </c:tx>
          <c:spPr>
            <a:solidFill>
              <a:schemeClr val="accent4">
                <a:lumMod val="60000"/>
                <a:lumOff val="40000"/>
              </a:schemeClr>
            </a:solidFill>
          </c:spPr>
          <c:invertIfNegative val="0"/>
          <c:dLbls>
            <c:dLbl>
              <c:idx val="1"/>
              <c:layout>
                <c:manualLayout>
                  <c:x val="4.5222594870119757E-3"/>
                  <c:y val="-5.1213869522384291E-3"/>
                </c:manualLayout>
              </c:layout>
              <c:showLegendKey val="0"/>
              <c:showVal val="1"/>
              <c:showCatName val="0"/>
              <c:showSerName val="0"/>
              <c:showPercent val="0"/>
              <c:showBubbleSize val="0"/>
              <c:extLst>
                <c:ext xmlns:c15="http://schemas.microsoft.com/office/drawing/2012/chart" uri="{CE6537A1-D6FC-4f65-9D91-7224C49458BB}"/>
              </c:extLst>
            </c:dLbl>
            <c:dLbl>
              <c:idx val="14"/>
              <c:layout>
                <c:manualLayout>
                  <c:x val="0"/>
                  <c:y val="1.0242773904476858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Sheet1!$A$2:$A$14</c:f>
              <c:strCache>
                <c:ptCount val="13"/>
                <c:pt idx="0">
                  <c:v>Total UK</c:v>
                </c:pt>
                <c:pt idx="1">
                  <c:v>Scotland</c:v>
                </c:pt>
                <c:pt idx="2">
                  <c:v>Wales</c:v>
                </c:pt>
                <c:pt idx="3">
                  <c:v>N.Ireland</c:v>
                </c:pt>
                <c:pt idx="4">
                  <c:v>England</c:v>
                </c:pt>
                <c:pt idx="5">
                  <c:v>London</c:v>
                </c:pt>
                <c:pt idx="6">
                  <c:v>Regional England</c:v>
                </c:pt>
                <c:pt idx="7">
                  <c:v>South East (excl.Lond)</c:v>
                </c:pt>
                <c:pt idx="8">
                  <c:v>South West</c:v>
                </c:pt>
                <c:pt idx="9">
                  <c:v>East</c:v>
                </c:pt>
                <c:pt idx="10">
                  <c:v>West Mids</c:v>
                </c:pt>
                <c:pt idx="11">
                  <c:v>North West</c:v>
                </c:pt>
                <c:pt idx="12">
                  <c:v>North East</c:v>
                </c:pt>
              </c:strCache>
            </c:strRef>
          </c:cat>
          <c:val>
            <c:numRef>
              <c:f>Sheet1!$F$2:$F$14</c:f>
              <c:numCache>
                <c:formatCode>0%</c:formatCode>
                <c:ptCount val="13"/>
                <c:pt idx="0">
                  <c:v>7.0000000000000007E-2</c:v>
                </c:pt>
                <c:pt idx="1">
                  <c:v>0.03</c:v>
                </c:pt>
                <c:pt idx="2">
                  <c:v>0.13</c:v>
                </c:pt>
                <c:pt idx="3">
                  <c:v>0.03</c:v>
                </c:pt>
                <c:pt idx="4">
                  <c:v>7.0000000000000007E-2</c:v>
                </c:pt>
                <c:pt idx="5">
                  <c:v>7.0000000000000007E-2</c:v>
                </c:pt>
                <c:pt idx="6">
                  <c:v>0.09</c:v>
                </c:pt>
                <c:pt idx="7">
                  <c:v>0.09</c:v>
                </c:pt>
                <c:pt idx="8">
                  <c:v>0.06</c:v>
                </c:pt>
                <c:pt idx="9">
                  <c:v>0.13</c:v>
                </c:pt>
                <c:pt idx="10">
                  <c:v>0.08</c:v>
                </c:pt>
                <c:pt idx="11">
                  <c:v>0.12</c:v>
                </c:pt>
                <c:pt idx="12">
                  <c:v>0.02</c:v>
                </c:pt>
              </c:numCache>
            </c:numRef>
          </c:val>
        </c:ser>
        <c:dLbls>
          <c:showLegendKey val="0"/>
          <c:showVal val="0"/>
          <c:showCatName val="0"/>
          <c:showSerName val="0"/>
          <c:showPercent val="0"/>
          <c:showBubbleSize val="0"/>
        </c:dLbls>
        <c:gapWidth val="55"/>
        <c:overlap val="100"/>
        <c:axId val="306382344"/>
        <c:axId val="389087384"/>
      </c:barChart>
      <c:catAx>
        <c:axId val="306382344"/>
        <c:scaling>
          <c:orientation val="minMax"/>
        </c:scaling>
        <c:delete val="0"/>
        <c:axPos val="b"/>
        <c:numFmt formatCode="General" sourceLinked="0"/>
        <c:majorTickMark val="none"/>
        <c:minorTickMark val="none"/>
        <c:tickLblPos val="nextTo"/>
        <c:txPr>
          <a:bodyPr/>
          <a:lstStyle/>
          <a:p>
            <a:pPr>
              <a:defRPr sz="800"/>
            </a:pPr>
            <a:endParaRPr lang="en-US"/>
          </a:p>
        </c:txPr>
        <c:crossAx val="389087384"/>
        <c:crosses val="autoZero"/>
        <c:auto val="1"/>
        <c:lblAlgn val="ctr"/>
        <c:lblOffset val="100"/>
        <c:noMultiLvlLbl val="0"/>
      </c:catAx>
      <c:valAx>
        <c:axId val="389087384"/>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06382344"/>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EUROSTAR</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100</c:v>
                </c:pt>
                <c:pt idx="1">
                  <c:v>94</c:v>
                </c:pt>
                <c:pt idx="2">
                  <c:v>10</c:v>
                </c:pt>
                <c:pt idx="3">
                  <c:v>4</c:v>
                </c:pt>
                <c:pt idx="4">
                  <c:v>2</c:v>
                </c:pt>
                <c:pt idx="5">
                  <c:v>2</c:v>
                </c:pt>
                <c:pt idx="6">
                  <c:v>1</c:v>
                </c:pt>
                <c:pt idx="7">
                  <c:v>1</c:v>
                </c:pt>
                <c:pt idx="8">
                  <c:v>2</c:v>
                </c:pt>
                <c:pt idx="9">
                  <c:v>1</c:v>
                </c:pt>
                <c:pt idx="10">
                  <c:v>0.5</c:v>
                </c:pt>
              </c:numCache>
            </c:numRef>
          </c:val>
        </c:ser>
        <c:dLbls>
          <c:showLegendKey val="0"/>
          <c:showVal val="0"/>
          <c:showCatName val="0"/>
          <c:showSerName val="0"/>
          <c:showPercent val="0"/>
          <c:showBubbleSize val="0"/>
        </c:dLbls>
        <c:gapWidth val="150"/>
        <c:axId val="388413016"/>
        <c:axId val="388418112"/>
      </c:barChart>
      <c:catAx>
        <c:axId val="388413016"/>
        <c:scaling>
          <c:orientation val="minMax"/>
        </c:scaling>
        <c:delete val="0"/>
        <c:axPos val="b"/>
        <c:numFmt formatCode="General" sourceLinked="0"/>
        <c:majorTickMark val="out"/>
        <c:minorTickMark val="none"/>
        <c:tickLblPos val="nextTo"/>
        <c:txPr>
          <a:bodyPr/>
          <a:lstStyle/>
          <a:p>
            <a:pPr>
              <a:defRPr sz="700"/>
            </a:pPr>
            <a:endParaRPr lang="en-US"/>
          </a:p>
        </c:txPr>
        <c:crossAx val="388418112"/>
        <c:crosses val="autoZero"/>
        <c:auto val="1"/>
        <c:lblAlgn val="ctr"/>
        <c:lblOffset val="100"/>
        <c:noMultiLvlLbl val="0"/>
      </c:catAx>
      <c:valAx>
        <c:axId val="388418112"/>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88413016"/>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MANCHESTER AIRPORT</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97</c:v>
                </c:pt>
                <c:pt idx="1">
                  <c:v>11</c:v>
                </c:pt>
                <c:pt idx="2">
                  <c:v>96</c:v>
                </c:pt>
                <c:pt idx="3">
                  <c:v>2</c:v>
                </c:pt>
                <c:pt idx="4">
                  <c:v>4</c:v>
                </c:pt>
                <c:pt idx="5">
                  <c:v>2</c:v>
                </c:pt>
                <c:pt idx="6">
                  <c:v>5</c:v>
                </c:pt>
                <c:pt idx="7">
                  <c:v>6</c:v>
                </c:pt>
                <c:pt idx="8">
                  <c:v>75</c:v>
                </c:pt>
                <c:pt idx="9">
                  <c:v>20</c:v>
                </c:pt>
                <c:pt idx="10">
                  <c:v>3</c:v>
                </c:pt>
              </c:numCache>
            </c:numRef>
          </c:val>
        </c:ser>
        <c:dLbls>
          <c:showLegendKey val="0"/>
          <c:showVal val="0"/>
          <c:showCatName val="0"/>
          <c:showSerName val="0"/>
          <c:showPercent val="0"/>
          <c:showBubbleSize val="0"/>
        </c:dLbls>
        <c:gapWidth val="150"/>
        <c:axId val="388416544"/>
        <c:axId val="388417720"/>
      </c:barChart>
      <c:catAx>
        <c:axId val="388416544"/>
        <c:scaling>
          <c:orientation val="minMax"/>
        </c:scaling>
        <c:delete val="0"/>
        <c:axPos val="b"/>
        <c:numFmt formatCode="General" sourceLinked="0"/>
        <c:majorTickMark val="out"/>
        <c:minorTickMark val="none"/>
        <c:tickLblPos val="nextTo"/>
        <c:txPr>
          <a:bodyPr/>
          <a:lstStyle/>
          <a:p>
            <a:pPr>
              <a:defRPr sz="700"/>
            </a:pPr>
            <a:endParaRPr lang="en-US"/>
          </a:p>
        </c:txPr>
        <c:crossAx val="388417720"/>
        <c:crosses val="autoZero"/>
        <c:auto val="1"/>
        <c:lblAlgn val="ctr"/>
        <c:lblOffset val="100"/>
        <c:noMultiLvlLbl val="0"/>
      </c:catAx>
      <c:valAx>
        <c:axId val="388417720"/>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88416544"/>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LIVERPOOL AIRPORT</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95</c:v>
                </c:pt>
                <c:pt idx="1">
                  <c:v>7</c:v>
                </c:pt>
                <c:pt idx="2">
                  <c:v>95</c:v>
                </c:pt>
                <c:pt idx="3">
                  <c:v>1</c:v>
                </c:pt>
                <c:pt idx="4">
                  <c:v>1</c:v>
                </c:pt>
                <c:pt idx="5">
                  <c:v>1</c:v>
                </c:pt>
                <c:pt idx="6">
                  <c:v>0</c:v>
                </c:pt>
                <c:pt idx="7">
                  <c:v>2</c:v>
                </c:pt>
                <c:pt idx="8">
                  <c:v>92</c:v>
                </c:pt>
                <c:pt idx="9">
                  <c:v>5</c:v>
                </c:pt>
                <c:pt idx="10">
                  <c:v>0.5</c:v>
                </c:pt>
              </c:numCache>
            </c:numRef>
          </c:val>
        </c:ser>
        <c:dLbls>
          <c:showLegendKey val="0"/>
          <c:showVal val="0"/>
          <c:showCatName val="0"/>
          <c:showSerName val="0"/>
          <c:showPercent val="0"/>
          <c:showBubbleSize val="0"/>
        </c:dLbls>
        <c:gapWidth val="150"/>
        <c:axId val="388412624"/>
        <c:axId val="388418504"/>
      </c:barChart>
      <c:catAx>
        <c:axId val="388412624"/>
        <c:scaling>
          <c:orientation val="minMax"/>
        </c:scaling>
        <c:delete val="0"/>
        <c:axPos val="b"/>
        <c:numFmt formatCode="General" sourceLinked="0"/>
        <c:majorTickMark val="out"/>
        <c:minorTickMark val="none"/>
        <c:tickLblPos val="nextTo"/>
        <c:txPr>
          <a:bodyPr/>
          <a:lstStyle/>
          <a:p>
            <a:pPr>
              <a:defRPr sz="700"/>
            </a:pPr>
            <a:endParaRPr lang="en-US"/>
          </a:p>
        </c:txPr>
        <c:crossAx val="388418504"/>
        <c:crosses val="autoZero"/>
        <c:auto val="1"/>
        <c:lblAlgn val="ctr"/>
        <c:lblOffset val="100"/>
        <c:noMultiLvlLbl val="0"/>
      </c:catAx>
      <c:valAx>
        <c:axId val="388418504"/>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88412624"/>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BIRMINGHAM AIRPORT</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94</c:v>
                </c:pt>
                <c:pt idx="1">
                  <c:v>11</c:v>
                </c:pt>
                <c:pt idx="2">
                  <c:v>92</c:v>
                </c:pt>
                <c:pt idx="3">
                  <c:v>8</c:v>
                </c:pt>
                <c:pt idx="4">
                  <c:v>10</c:v>
                </c:pt>
                <c:pt idx="5">
                  <c:v>2</c:v>
                </c:pt>
                <c:pt idx="6">
                  <c:v>12</c:v>
                </c:pt>
                <c:pt idx="7">
                  <c:v>70</c:v>
                </c:pt>
                <c:pt idx="8">
                  <c:v>3</c:v>
                </c:pt>
                <c:pt idx="9">
                  <c:v>2</c:v>
                </c:pt>
                <c:pt idx="10">
                  <c:v>0.5</c:v>
                </c:pt>
              </c:numCache>
            </c:numRef>
          </c:val>
        </c:ser>
        <c:dLbls>
          <c:showLegendKey val="0"/>
          <c:showVal val="0"/>
          <c:showCatName val="0"/>
          <c:showSerName val="0"/>
          <c:showPercent val="0"/>
          <c:showBubbleSize val="0"/>
        </c:dLbls>
        <c:gapWidth val="150"/>
        <c:axId val="388415760"/>
        <c:axId val="388411448"/>
      </c:barChart>
      <c:catAx>
        <c:axId val="388415760"/>
        <c:scaling>
          <c:orientation val="minMax"/>
        </c:scaling>
        <c:delete val="0"/>
        <c:axPos val="b"/>
        <c:numFmt formatCode="General" sourceLinked="0"/>
        <c:majorTickMark val="out"/>
        <c:minorTickMark val="none"/>
        <c:tickLblPos val="nextTo"/>
        <c:txPr>
          <a:bodyPr/>
          <a:lstStyle/>
          <a:p>
            <a:pPr>
              <a:defRPr sz="700"/>
            </a:pPr>
            <a:endParaRPr lang="en-US"/>
          </a:p>
        </c:txPr>
        <c:crossAx val="388411448"/>
        <c:crosses val="autoZero"/>
        <c:auto val="1"/>
        <c:lblAlgn val="ctr"/>
        <c:lblOffset val="100"/>
        <c:noMultiLvlLbl val="0"/>
      </c:catAx>
      <c:valAx>
        <c:axId val="388411448"/>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88415760"/>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NEWCASTLE AIRPORT</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93</c:v>
                </c:pt>
                <c:pt idx="1">
                  <c:v>5</c:v>
                </c:pt>
                <c:pt idx="2">
                  <c:v>93</c:v>
                </c:pt>
                <c:pt idx="3">
                  <c:v>0</c:v>
                </c:pt>
                <c:pt idx="4">
                  <c:v>2</c:v>
                </c:pt>
                <c:pt idx="5">
                  <c:v>1</c:v>
                </c:pt>
                <c:pt idx="6">
                  <c:v>0</c:v>
                </c:pt>
                <c:pt idx="7">
                  <c:v>1</c:v>
                </c:pt>
                <c:pt idx="8">
                  <c:v>5</c:v>
                </c:pt>
                <c:pt idx="9">
                  <c:v>5</c:v>
                </c:pt>
                <c:pt idx="10">
                  <c:v>87</c:v>
                </c:pt>
              </c:numCache>
            </c:numRef>
          </c:val>
        </c:ser>
        <c:dLbls>
          <c:showLegendKey val="0"/>
          <c:showVal val="0"/>
          <c:showCatName val="0"/>
          <c:showSerName val="0"/>
          <c:showPercent val="0"/>
          <c:showBubbleSize val="0"/>
        </c:dLbls>
        <c:gapWidth val="150"/>
        <c:axId val="388414192"/>
        <c:axId val="388414584"/>
      </c:barChart>
      <c:catAx>
        <c:axId val="388414192"/>
        <c:scaling>
          <c:orientation val="minMax"/>
        </c:scaling>
        <c:delete val="0"/>
        <c:axPos val="b"/>
        <c:numFmt formatCode="General" sourceLinked="0"/>
        <c:majorTickMark val="out"/>
        <c:minorTickMark val="none"/>
        <c:tickLblPos val="nextTo"/>
        <c:txPr>
          <a:bodyPr/>
          <a:lstStyle/>
          <a:p>
            <a:pPr>
              <a:defRPr sz="700"/>
            </a:pPr>
            <a:endParaRPr lang="en-US"/>
          </a:p>
        </c:txPr>
        <c:crossAx val="388414584"/>
        <c:crosses val="autoZero"/>
        <c:auto val="1"/>
        <c:lblAlgn val="ctr"/>
        <c:lblOffset val="100"/>
        <c:noMultiLvlLbl val="0"/>
      </c:catAx>
      <c:valAx>
        <c:axId val="388414584"/>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88414192"/>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Base:  BRISTOL AIRPORT</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England</c:v>
                </c:pt>
                <c:pt idx="1">
                  <c:v>London</c:v>
                </c:pt>
                <c:pt idx="2">
                  <c:v>Reg. Eng.</c:v>
                </c:pt>
                <c:pt idx="3">
                  <c:v>SE</c:v>
                </c:pt>
                <c:pt idx="4">
                  <c:v>SW</c:v>
                </c:pt>
                <c:pt idx="5">
                  <c:v>East</c:v>
                </c:pt>
                <c:pt idx="6">
                  <c:v>E.Mids</c:v>
                </c:pt>
                <c:pt idx="7">
                  <c:v>W.Mids</c:v>
                </c:pt>
                <c:pt idx="8">
                  <c:v>NW</c:v>
                </c:pt>
                <c:pt idx="9">
                  <c:v>Yorks</c:v>
                </c:pt>
                <c:pt idx="10">
                  <c:v>NE</c:v>
                </c:pt>
              </c:strCache>
            </c:strRef>
          </c:cat>
          <c:val>
            <c:numRef>
              <c:f>Sheet1!$B$2:$B$12</c:f>
              <c:numCache>
                <c:formatCode>0</c:formatCode>
                <c:ptCount val="11"/>
                <c:pt idx="0">
                  <c:v>87</c:v>
                </c:pt>
                <c:pt idx="1">
                  <c:v>7</c:v>
                </c:pt>
                <c:pt idx="2">
                  <c:v>86</c:v>
                </c:pt>
                <c:pt idx="3">
                  <c:v>5</c:v>
                </c:pt>
                <c:pt idx="4">
                  <c:v>82</c:v>
                </c:pt>
                <c:pt idx="5">
                  <c:v>1</c:v>
                </c:pt>
                <c:pt idx="6">
                  <c:v>0.5</c:v>
                </c:pt>
                <c:pt idx="7">
                  <c:v>3</c:v>
                </c:pt>
                <c:pt idx="8">
                  <c:v>0.5</c:v>
                </c:pt>
                <c:pt idx="9">
                  <c:v>0.5</c:v>
                </c:pt>
                <c:pt idx="10">
                  <c:v>0.5</c:v>
                </c:pt>
              </c:numCache>
            </c:numRef>
          </c:val>
        </c:ser>
        <c:dLbls>
          <c:showLegendKey val="0"/>
          <c:showVal val="0"/>
          <c:showCatName val="0"/>
          <c:showSerName val="0"/>
          <c:showPercent val="0"/>
          <c:showBubbleSize val="0"/>
        </c:dLbls>
        <c:gapWidth val="150"/>
        <c:axId val="306270368"/>
        <c:axId val="391777904"/>
      </c:barChart>
      <c:catAx>
        <c:axId val="306270368"/>
        <c:scaling>
          <c:orientation val="minMax"/>
        </c:scaling>
        <c:delete val="0"/>
        <c:axPos val="b"/>
        <c:numFmt formatCode="General" sourceLinked="0"/>
        <c:majorTickMark val="out"/>
        <c:minorTickMark val="none"/>
        <c:tickLblPos val="nextTo"/>
        <c:txPr>
          <a:bodyPr/>
          <a:lstStyle/>
          <a:p>
            <a:pPr>
              <a:defRPr sz="700"/>
            </a:pPr>
            <a:endParaRPr lang="en-US"/>
          </a:p>
        </c:txPr>
        <c:crossAx val="391777904"/>
        <c:crosses val="autoZero"/>
        <c:auto val="1"/>
        <c:lblAlgn val="ctr"/>
        <c:lblOffset val="100"/>
        <c:noMultiLvlLbl val="0"/>
      </c:catAx>
      <c:valAx>
        <c:axId val="391777904"/>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06270368"/>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 of holiday visitors staying only in gateway region</a:t>
            </a:r>
            <a:endParaRPr lang="en-US" sz="800" dirty="0"/>
          </a:p>
        </c:rich>
      </c:tx>
      <c:overlay val="0"/>
    </c:title>
    <c:autoTitleDeleted val="0"/>
    <c:plotArea>
      <c:layout>
        <c:manualLayout>
          <c:layoutTarget val="inner"/>
          <c:xMode val="edge"/>
          <c:yMode val="edge"/>
          <c:x val="6.8954444074772345E-2"/>
          <c:y val="0.161256107427833"/>
          <c:w val="0.89661676093305243"/>
          <c:h val="0.51370498481361349"/>
        </c:manualLayout>
      </c:layout>
      <c:barChart>
        <c:barDir val="col"/>
        <c:grouping val="clustered"/>
        <c:varyColors val="0"/>
        <c:ser>
          <c:idx val="0"/>
          <c:order val="0"/>
          <c:tx>
            <c:strRef>
              <c:f>Sheet1!$B$1</c:f>
              <c:strCache>
                <c:ptCount val="1"/>
                <c:pt idx="0">
                  <c:v>Series 1</c:v>
                </c:pt>
              </c:strCache>
            </c:strRef>
          </c:tx>
          <c:spPr>
            <a:solidFill>
              <a:srgbClr val="58595B"/>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London</c:v>
                </c:pt>
                <c:pt idx="1">
                  <c:v>Scotland</c:v>
                </c:pt>
                <c:pt idx="2">
                  <c:v>Wales</c:v>
                </c:pt>
                <c:pt idx="3">
                  <c:v>South East (exc.London)</c:v>
                </c:pt>
                <c:pt idx="4">
                  <c:v>South West</c:v>
                </c:pt>
                <c:pt idx="5">
                  <c:v>East</c:v>
                </c:pt>
                <c:pt idx="6">
                  <c:v>West Midlands</c:v>
                </c:pt>
                <c:pt idx="7">
                  <c:v>North West</c:v>
                </c:pt>
                <c:pt idx="8">
                  <c:v>North East</c:v>
                </c:pt>
              </c:strCache>
            </c:strRef>
          </c:cat>
          <c:val>
            <c:numRef>
              <c:f>Sheet1!$B$2:$B$10</c:f>
              <c:numCache>
                <c:formatCode>0</c:formatCode>
                <c:ptCount val="9"/>
                <c:pt idx="0">
                  <c:v>80</c:v>
                </c:pt>
                <c:pt idx="1">
                  <c:v>89</c:v>
                </c:pt>
                <c:pt idx="2">
                  <c:v>19</c:v>
                </c:pt>
                <c:pt idx="3">
                  <c:v>23</c:v>
                </c:pt>
                <c:pt idx="4">
                  <c:v>69</c:v>
                </c:pt>
                <c:pt idx="5">
                  <c:v>11</c:v>
                </c:pt>
                <c:pt idx="6">
                  <c:v>54</c:v>
                </c:pt>
                <c:pt idx="7">
                  <c:v>58</c:v>
                </c:pt>
                <c:pt idx="8">
                  <c:v>26</c:v>
                </c:pt>
              </c:numCache>
            </c:numRef>
          </c:val>
        </c:ser>
        <c:dLbls>
          <c:showLegendKey val="0"/>
          <c:showVal val="0"/>
          <c:showCatName val="0"/>
          <c:showSerName val="0"/>
          <c:showPercent val="0"/>
          <c:showBubbleSize val="0"/>
        </c:dLbls>
        <c:gapWidth val="150"/>
        <c:axId val="391784960"/>
        <c:axId val="391780256"/>
      </c:barChart>
      <c:catAx>
        <c:axId val="391784960"/>
        <c:scaling>
          <c:orientation val="minMax"/>
        </c:scaling>
        <c:delete val="0"/>
        <c:axPos val="b"/>
        <c:numFmt formatCode="General" sourceLinked="0"/>
        <c:majorTickMark val="out"/>
        <c:minorTickMark val="none"/>
        <c:tickLblPos val="nextTo"/>
        <c:txPr>
          <a:bodyPr/>
          <a:lstStyle/>
          <a:p>
            <a:pPr>
              <a:defRPr sz="700"/>
            </a:pPr>
            <a:endParaRPr lang="en-US"/>
          </a:p>
        </c:txPr>
        <c:crossAx val="391780256"/>
        <c:crosses val="autoZero"/>
        <c:auto val="1"/>
        <c:lblAlgn val="ctr"/>
        <c:lblOffset val="100"/>
        <c:noMultiLvlLbl val="0"/>
      </c:catAx>
      <c:valAx>
        <c:axId val="391780256"/>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91784960"/>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 using gateway who only stayed in London</a:t>
            </a:r>
            <a:endParaRPr lang="en-US" sz="800" dirty="0"/>
          </a:p>
        </c:rich>
      </c:tx>
      <c:overlay val="0"/>
    </c:title>
    <c:autoTitleDeleted val="0"/>
    <c:plotArea>
      <c:layout>
        <c:manualLayout>
          <c:layoutTarget val="inner"/>
          <c:xMode val="edge"/>
          <c:yMode val="edge"/>
          <c:x val="6.8954444074772345E-2"/>
          <c:y val="0.161256107427833"/>
          <c:w val="0.89661676093305243"/>
          <c:h val="0.51370498481361349"/>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Total London</c:v>
                </c:pt>
                <c:pt idx="1">
                  <c:v>Eurostar</c:v>
                </c:pt>
                <c:pt idx="2">
                  <c:v>Heathrow</c:v>
                </c:pt>
                <c:pt idx="3">
                  <c:v>Gatwick</c:v>
                </c:pt>
                <c:pt idx="4">
                  <c:v>Stansted</c:v>
                </c:pt>
                <c:pt idx="5">
                  <c:v>Luton</c:v>
                </c:pt>
              </c:strCache>
            </c:strRef>
          </c:cat>
          <c:val>
            <c:numRef>
              <c:f>Sheet1!$B$2:$B$7</c:f>
              <c:numCache>
                <c:formatCode>0</c:formatCode>
                <c:ptCount val="6"/>
                <c:pt idx="0">
                  <c:v>80</c:v>
                </c:pt>
                <c:pt idx="1">
                  <c:v>88</c:v>
                </c:pt>
                <c:pt idx="2">
                  <c:v>73</c:v>
                </c:pt>
                <c:pt idx="3">
                  <c:v>81</c:v>
                </c:pt>
                <c:pt idx="4">
                  <c:v>84</c:v>
                </c:pt>
                <c:pt idx="5">
                  <c:v>77</c:v>
                </c:pt>
              </c:numCache>
            </c:numRef>
          </c:val>
        </c:ser>
        <c:dLbls>
          <c:showLegendKey val="0"/>
          <c:showVal val="0"/>
          <c:showCatName val="0"/>
          <c:showSerName val="0"/>
          <c:showPercent val="0"/>
          <c:showBubbleSize val="0"/>
        </c:dLbls>
        <c:gapWidth val="150"/>
        <c:axId val="391788096"/>
        <c:axId val="391781040"/>
      </c:barChart>
      <c:catAx>
        <c:axId val="391788096"/>
        <c:scaling>
          <c:orientation val="minMax"/>
        </c:scaling>
        <c:delete val="0"/>
        <c:axPos val="b"/>
        <c:numFmt formatCode="General" sourceLinked="0"/>
        <c:majorTickMark val="out"/>
        <c:minorTickMark val="none"/>
        <c:tickLblPos val="nextTo"/>
        <c:txPr>
          <a:bodyPr/>
          <a:lstStyle/>
          <a:p>
            <a:pPr>
              <a:defRPr sz="700"/>
            </a:pPr>
            <a:endParaRPr lang="en-US"/>
          </a:p>
        </c:txPr>
        <c:crossAx val="391781040"/>
        <c:crosses val="autoZero"/>
        <c:auto val="1"/>
        <c:lblAlgn val="ctr"/>
        <c:lblOffset val="100"/>
        <c:noMultiLvlLbl val="0"/>
      </c:catAx>
      <c:valAx>
        <c:axId val="391781040"/>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91788096"/>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Sheet1!$B$2:$B$13</c:f>
              <c:numCache>
                <c:formatCode>0%</c:formatCode>
                <c:ptCount val="12"/>
                <c:pt idx="0">
                  <c:v>0.03</c:v>
                </c:pt>
                <c:pt idx="1">
                  <c:v>5.0000000000000001E-3</c:v>
                </c:pt>
                <c:pt idx="2">
                  <c:v>0.03</c:v>
                </c:pt>
                <c:pt idx="3">
                  <c:v>0.04</c:v>
                </c:pt>
                <c:pt idx="4">
                  <c:v>0.01</c:v>
                </c:pt>
                <c:pt idx="5">
                  <c:v>0.1</c:v>
                </c:pt>
                <c:pt idx="6">
                  <c:v>0.12</c:v>
                </c:pt>
                <c:pt idx="7">
                  <c:v>5.0000000000000001E-3</c:v>
                </c:pt>
                <c:pt idx="8">
                  <c:v>0.16</c:v>
                </c:pt>
                <c:pt idx="9">
                  <c:v>0.05</c:v>
                </c:pt>
                <c:pt idx="10">
                  <c:v>0.01</c:v>
                </c:pt>
                <c:pt idx="11">
                  <c:v>0.1</c:v>
                </c:pt>
              </c:numCache>
            </c:numRef>
          </c:val>
        </c:ser>
        <c:dLbls>
          <c:showLegendKey val="0"/>
          <c:showVal val="0"/>
          <c:showCatName val="0"/>
          <c:showSerName val="0"/>
          <c:showPercent val="0"/>
          <c:showBubbleSize val="0"/>
        </c:dLbls>
        <c:gapWidth val="55"/>
        <c:overlap val="100"/>
        <c:axId val="391781824"/>
        <c:axId val="391786136"/>
      </c:barChart>
      <c:catAx>
        <c:axId val="391781824"/>
        <c:scaling>
          <c:orientation val="minMax"/>
        </c:scaling>
        <c:delete val="0"/>
        <c:axPos val="b"/>
        <c:numFmt formatCode="General" sourceLinked="0"/>
        <c:majorTickMark val="none"/>
        <c:minorTickMark val="none"/>
        <c:tickLblPos val="nextTo"/>
        <c:txPr>
          <a:bodyPr/>
          <a:lstStyle/>
          <a:p>
            <a:pPr>
              <a:defRPr sz="600"/>
            </a:pPr>
            <a:endParaRPr lang="en-US"/>
          </a:p>
        </c:txPr>
        <c:crossAx val="391786136"/>
        <c:crosses val="autoZero"/>
        <c:auto val="1"/>
        <c:lblAlgn val="ctr"/>
        <c:lblOffset val="100"/>
        <c:noMultiLvlLbl val="0"/>
      </c:catAx>
      <c:valAx>
        <c:axId val="391786136"/>
        <c:scaling>
          <c:orientation val="minMax"/>
          <c:max val="0.30000000000000004"/>
          <c:min val="0"/>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91781824"/>
        <c:crosses val="autoZero"/>
        <c:crossBetween val="between"/>
      </c:valAx>
    </c:plotArea>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Sheet1!$B$2:$B$8</c:f>
              <c:numCache>
                <c:formatCode>0%</c:formatCode>
                <c:ptCount val="7"/>
                <c:pt idx="0">
                  <c:v>0.03</c:v>
                </c:pt>
                <c:pt idx="1">
                  <c:v>0.04</c:v>
                </c:pt>
                <c:pt idx="2">
                  <c:v>0.01</c:v>
                </c:pt>
                <c:pt idx="3">
                  <c:v>0.01</c:v>
                </c:pt>
                <c:pt idx="4">
                  <c:v>0.02</c:v>
                </c:pt>
                <c:pt idx="5">
                  <c:v>0.11</c:v>
                </c:pt>
                <c:pt idx="6">
                  <c:v>0.09</c:v>
                </c:pt>
              </c:numCache>
            </c:numRef>
          </c:val>
        </c:ser>
        <c:dLbls>
          <c:showLegendKey val="0"/>
          <c:showVal val="0"/>
          <c:showCatName val="0"/>
          <c:showSerName val="0"/>
          <c:showPercent val="0"/>
          <c:showBubbleSize val="0"/>
        </c:dLbls>
        <c:gapWidth val="55"/>
        <c:overlap val="100"/>
        <c:axId val="391788488"/>
        <c:axId val="391777512"/>
      </c:barChart>
      <c:catAx>
        <c:axId val="391788488"/>
        <c:scaling>
          <c:orientation val="minMax"/>
        </c:scaling>
        <c:delete val="0"/>
        <c:axPos val="b"/>
        <c:numFmt formatCode="General" sourceLinked="0"/>
        <c:majorTickMark val="none"/>
        <c:minorTickMark val="none"/>
        <c:tickLblPos val="nextTo"/>
        <c:txPr>
          <a:bodyPr/>
          <a:lstStyle/>
          <a:p>
            <a:pPr>
              <a:defRPr sz="600"/>
            </a:pPr>
            <a:endParaRPr lang="en-US"/>
          </a:p>
        </c:txPr>
        <c:crossAx val="391777512"/>
        <c:crosses val="autoZero"/>
        <c:auto val="1"/>
        <c:lblAlgn val="ctr"/>
        <c:lblOffset val="100"/>
        <c:noMultiLvlLbl val="0"/>
      </c:catAx>
      <c:valAx>
        <c:axId val="391777512"/>
        <c:scaling>
          <c:orientation val="minMax"/>
          <c:max val="0.30000000000000004"/>
          <c:min val="0"/>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91788488"/>
        <c:crosses val="autoZero"/>
        <c:crossBetween val="between"/>
      </c:valAx>
    </c:plotArea>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6914912793264936"/>
        </c:manualLayout>
      </c:layout>
      <c:barChart>
        <c:barDir val="col"/>
        <c:grouping val="percentStacked"/>
        <c:varyColors val="0"/>
        <c:ser>
          <c:idx val="0"/>
          <c:order val="0"/>
          <c:tx>
            <c:strRef>
              <c:f>Sheet1!$B$1</c:f>
              <c:strCache>
                <c:ptCount val="1"/>
                <c:pt idx="0">
                  <c:v>Holiday</c:v>
                </c:pt>
              </c:strCache>
            </c:strRef>
          </c:tx>
          <c:spPr>
            <a:solidFill>
              <a:schemeClr val="bg2"/>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Sheet1!$B$2:$B$8</c:f>
              <c:numCache>
                <c:formatCode>0%</c:formatCode>
                <c:ptCount val="7"/>
                <c:pt idx="0">
                  <c:v>0.39</c:v>
                </c:pt>
                <c:pt idx="1">
                  <c:v>0.39</c:v>
                </c:pt>
                <c:pt idx="2">
                  <c:v>0.35</c:v>
                </c:pt>
                <c:pt idx="3">
                  <c:v>0.39</c:v>
                </c:pt>
                <c:pt idx="4">
                  <c:v>0.18</c:v>
                </c:pt>
                <c:pt idx="5">
                  <c:v>0.45</c:v>
                </c:pt>
                <c:pt idx="6">
                  <c:v>0.52</c:v>
                </c:pt>
              </c:numCache>
            </c:numRef>
          </c:val>
        </c:ser>
        <c:ser>
          <c:idx val="1"/>
          <c:order val="1"/>
          <c:tx>
            <c:strRef>
              <c:f>Sheet1!$C$1</c:f>
              <c:strCache>
                <c:ptCount val="1"/>
                <c:pt idx="0">
                  <c:v>VFR</c:v>
                </c:pt>
              </c:strCache>
            </c:strRef>
          </c:tx>
          <c:spPr>
            <a:solidFill>
              <a:schemeClr val="tx1">
                <a:lumMod val="25000"/>
                <a:lumOff val="7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Sheet1!$C$2:$C$8</c:f>
              <c:numCache>
                <c:formatCode>0%</c:formatCode>
                <c:ptCount val="7"/>
                <c:pt idx="0">
                  <c:v>0.28999999999999998</c:v>
                </c:pt>
                <c:pt idx="1">
                  <c:v>0.28000000000000003</c:v>
                </c:pt>
                <c:pt idx="2">
                  <c:v>0.32</c:v>
                </c:pt>
                <c:pt idx="3">
                  <c:v>0.28999999999999998</c:v>
                </c:pt>
                <c:pt idx="4">
                  <c:v>0.45</c:v>
                </c:pt>
                <c:pt idx="5">
                  <c:v>0.16</c:v>
                </c:pt>
                <c:pt idx="6">
                  <c:v>0.19</c:v>
                </c:pt>
              </c:numCache>
            </c:numRef>
          </c:val>
        </c:ser>
        <c:ser>
          <c:idx val="2"/>
          <c:order val="2"/>
          <c:tx>
            <c:strRef>
              <c:f>Sheet1!$D$1</c:f>
              <c:strCache>
                <c:ptCount val="1"/>
                <c:pt idx="0">
                  <c:v>Business</c:v>
                </c:pt>
              </c:strCache>
            </c:strRef>
          </c:tx>
          <c:spPr>
            <a:solidFill>
              <a:schemeClr val="bg1">
                <a:lumMod val="6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Sheet1!$D$2:$D$8</c:f>
              <c:numCache>
                <c:formatCode>0%</c:formatCode>
                <c:ptCount val="7"/>
                <c:pt idx="0">
                  <c:v>0.24</c:v>
                </c:pt>
                <c:pt idx="1">
                  <c:v>0.25</c:v>
                </c:pt>
                <c:pt idx="2">
                  <c:v>0.23</c:v>
                </c:pt>
                <c:pt idx="3">
                  <c:v>0.23</c:v>
                </c:pt>
                <c:pt idx="4">
                  <c:v>0.26</c:v>
                </c:pt>
                <c:pt idx="5">
                  <c:v>0.34</c:v>
                </c:pt>
                <c:pt idx="6">
                  <c:v>0.23</c:v>
                </c:pt>
              </c:numCache>
            </c:numRef>
          </c:val>
        </c:ser>
        <c:ser>
          <c:idx val="3"/>
          <c:order val="3"/>
          <c:tx>
            <c:strRef>
              <c:f>Sheet1!$E$1</c:f>
              <c:strCache>
                <c:ptCount val="1"/>
                <c:pt idx="0">
                  <c:v>Study</c:v>
                </c:pt>
              </c:strCache>
            </c:strRef>
          </c:tx>
          <c:spPr>
            <a:solidFill>
              <a:schemeClr val="accent4">
                <a:lumMod val="75000"/>
              </a:schemeClr>
            </a:solidFill>
          </c:spPr>
          <c:invertIfNegative val="0"/>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Sheet1!$E$2:$E$8</c:f>
              <c:numCache>
                <c:formatCode>0%</c:formatCode>
                <c:ptCount val="7"/>
                <c:pt idx="0">
                  <c:v>0.02</c:v>
                </c:pt>
                <c:pt idx="1">
                  <c:v>0.02</c:v>
                </c:pt>
                <c:pt idx="2">
                  <c:v>0.02</c:v>
                </c:pt>
                <c:pt idx="3">
                  <c:v>0.02</c:v>
                </c:pt>
                <c:pt idx="4">
                  <c:v>0.02</c:v>
                </c:pt>
                <c:pt idx="5">
                  <c:v>0.01</c:v>
                </c:pt>
                <c:pt idx="6">
                  <c:v>0.01</c:v>
                </c:pt>
              </c:numCache>
            </c:numRef>
          </c:val>
        </c:ser>
        <c:ser>
          <c:idx val="4"/>
          <c:order val="4"/>
          <c:tx>
            <c:strRef>
              <c:f>Sheet1!$F$1</c:f>
              <c:strCache>
                <c:ptCount val="1"/>
                <c:pt idx="0">
                  <c:v>Misc other</c:v>
                </c:pt>
              </c:strCache>
            </c:strRef>
          </c:tx>
          <c:spPr>
            <a:solidFill>
              <a:schemeClr val="accent4">
                <a:lumMod val="60000"/>
                <a:lumOff val="40000"/>
              </a:schemeClr>
            </a:solidFill>
          </c:spPr>
          <c:invertIfNegative val="0"/>
          <c:dLbls>
            <c:dLbl>
              <c:idx val="1"/>
              <c:layout>
                <c:manualLayout>
                  <c:x val="4.5222594870119757E-3"/>
                  <c:y val="-5.1213869522384291E-3"/>
                </c:manualLayout>
              </c:layout>
              <c:showLegendKey val="0"/>
              <c:showVal val="1"/>
              <c:showCatName val="0"/>
              <c:showSerName val="0"/>
              <c:showPercent val="0"/>
              <c:showBubbleSize val="0"/>
              <c:extLst>
                <c:ext xmlns:c15="http://schemas.microsoft.com/office/drawing/2012/chart" uri="{CE6537A1-D6FC-4f65-9D91-7224C49458BB}"/>
              </c:extLst>
            </c:dLbl>
            <c:dLbl>
              <c:idx val="14"/>
              <c:layout>
                <c:manualLayout>
                  <c:x val="0"/>
                  <c:y val="1.0242773904476858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Sheet1!$F$2:$F$8</c:f>
              <c:numCache>
                <c:formatCode>0%</c:formatCode>
                <c:ptCount val="7"/>
                <c:pt idx="0">
                  <c:v>7.0000000000000007E-2</c:v>
                </c:pt>
                <c:pt idx="1">
                  <c:v>7.0000000000000007E-2</c:v>
                </c:pt>
                <c:pt idx="2">
                  <c:v>7.0000000000000007E-2</c:v>
                </c:pt>
                <c:pt idx="3">
                  <c:v>7.0000000000000007E-2</c:v>
                </c:pt>
                <c:pt idx="4">
                  <c:v>0.08</c:v>
                </c:pt>
                <c:pt idx="5">
                  <c:v>0.04</c:v>
                </c:pt>
                <c:pt idx="6">
                  <c:v>0.04</c:v>
                </c:pt>
              </c:numCache>
            </c:numRef>
          </c:val>
        </c:ser>
        <c:dLbls>
          <c:showLegendKey val="0"/>
          <c:showVal val="0"/>
          <c:showCatName val="0"/>
          <c:showSerName val="0"/>
          <c:showPercent val="0"/>
          <c:showBubbleSize val="0"/>
        </c:dLbls>
        <c:gapWidth val="55"/>
        <c:overlap val="100"/>
        <c:axId val="389088952"/>
        <c:axId val="389088168"/>
      </c:barChart>
      <c:catAx>
        <c:axId val="389088952"/>
        <c:scaling>
          <c:orientation val="minMax"/>
        </c:scaling>
        <c:delete val="0"/>
        <c:axPos val="b"/>
        <c:numFmt formatCode="General" sourceLinked="0"/>
        <c:majorTickMark val="none"/>
        <c:minorTickMark val="none"/>
        <c:tickLblPos val="nextTo"/>
        <c:txPr>
          <a:bodyPr/>
          <a:lstStyle/>
          <a:p>
            <a:pPr>
              <a:defRPr sz="800"/>
            </a:pPr>
            <a:endParaRPr lang="en-US"/>
          </a:p>
        </c:txPr>
        <c:crossAx val="389088168"/>
        <c:crosses val="autoZero"/>
        <c:auto val="1"/>
        <c:lblAlgn val="ctr"/>
        <c:lblOffset val="100"/>
        <c:noMultiLvlLbl val="0"/>
      </c:catAx>
      <c:valAx>
        <c:axId val="389088168"/>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89088952"/>
        <c:crosses val="autoZero"/>
        <c:crossBetween val="between"/>
      </c:valAx>
    </c:plotArea>
    <c:legend>
      <c:legendPos val="b"/>
      <c:layout>
        <c:manualLayout>
          <c:xMode val="edge"/>
          <c:yMode val="edge"/>
          <c:x val="0"/>
          <c:y val="0.92435811315547278"/>
          <c:w val="0.96548972429969959"/>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Sheet1!$B$2:$B$11</c:f>
              <c:numCache>
                <c:formatCode>0%</c:formatCode>
                <c:ptCount val="10"/>
                <c:pt idx="0">
                  <c:v>0.04</c:v>
                </c:pt>
                <c:pt idx="1">
                  <c:v>0.01</c:v>
                </c:pt>
                <c:pt idx="2">
                  <c:v>0.01</c:v>
                </c:pt>
                <c:pt idx="3">
                  <c:v>0.05</c:v>
                </c:pt>
                <c:pt idx="4">
                  <c:v>0</c:v>
                </c:pt>
                <c:pt idx="5">
                  <c:v>5.0000000000000001E-3</c:v>
                </c:pt>
                <c:pt idx="6">
                  <c:v>5.0000000000000001E-3</c:v>
                </c:pt>
                <c:pt idx="7">
                  <c:v>5.0000000000000001E-3</c:v>
                </c:pt>
                <c:pt idx="8">
                  <c:v>0.01</c:v>
                </c:pt>
                <c:pt idx="9">
                  <c:v>0.01</c:v>
                </c:pt>
              </c:numCache>
            </c:numRef>
          </c:val>
        </c:ser>
        <c:dLbls>
          <c:showLegendKey val="0"/>
          <c:showVal val="0"/>
          <c:showCatName val="0"/>
          <c:showSerName val="0"/>
          <c:showPercent val="0"/>
          <c:showBubbleSize val="0"/>
        </c:dLbls>
        <c:gapWidth val="55"/>
        <c:overlap val="100"/>
        <c:axId val="391787704"/>
        <c:axId val="391778688"/>
      </c:barChart>
      <c:catAx>
        <c:axId val="391787704"/>
        <c:scaling>
          <c:orientation val="minMax"/>
        </c:scaling>
        <c:delete val="0"/>
        <c:axPos val="b"/>
        <c:numFmt formatCode="General" sourceLinked="0"/>
        <c:majorTickMark val="none"/>
        <c:minorTickMark val="none"/>
        <c:tickLblPos val="nextTo"/>
        <c:txPr>
          <a:bodyPr/>
          <a:lstStyle/>
          <a:p>
            <a:pPr>
              <a:defRPr sz="600"/>
            </a:pPr>
            <a:endParaRPr lang="en-US"/>
          </a:p>
        </c:txPr>
        <c:crossAx val="391778688"/>
        <c:crosses val="autoZero"/>
        <c:auto val="1"/>
        <c:lblAlgn val="ctr"/>
        <c:lblOffset val="100"/>
        <c:noMultiLvlLbl val="0"/>
      </c:catAx>
      <c:valAx>
        <c:axId val="391778688"/>
        <c:scaling>
          <c:orientation val="minMax"/>
          <c:max val="0.30000000000000004"/>
          <c:min val="0"/>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91787704"/>
        <c:crosses val="autoZero"/>
        <c:crossBetween val="between"/>
      </c:valAx>
    </c:plotArea>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4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Sheet1!$B$2:$B$13</c:f>
              <c:numCache>
                <c:formatCode>0%</c:formatCode>
                <c:ptCount val="12"/>
                <c:pt idx="0">
                  <c:v>0.71</c:v>
                </c:pt>
                <c:pt idx="1">
                  <c:v>0.71</c:v>
                </c:pt>
                <c:pt idx="2">
                  <c:v>0.71</c:v>
                </c:pt>
                <c:pt idx="3">
                  <c:v>0.71</c:v>
                </c:pt>
                <c:pt idx="4">
                  <c:v>0.65</c:v>
                </c:pt>
                <c:pt idx="5">
                  <c:v>0.86</c:v>
                </c:pt>
                <c:pt idx="6">
                  <c:v>0.89</c:v>
                </c:pt>
                <c:pt idx="7">
                  <c:v>0.9</c:v>
                </c:pt>
                <c:pt idx="8">
                  <c:v>0.76</c:v>
                </c:pt>
                <c:pt idx="9">
                  <c:v>0.78</c:v>
                </c:pt>
                <c:pt idx="10">
                  <c:v>0.71</c:v>
                </c:pt>
                <c:pt idx="11">
                  <c:v>0.93</c:v>
                </c:pt>
              </c:numCache>
            </c:numRef>
          </c:val>
        </c:ser>
        <c:ser>
          <c:idx val="1"/>
          <c:order val="1"/>
          <c:tx>
            <c:strRef>
              <c:f>Sheet1!$C$1</c:f>
              <c:strCache>
                <c:ptCount val="1"/>
                <c:pt idx="0">
                  <c:v>North America</c:v>
                </c:pt>
              </c:strCache>
            </c:strRef>
          </c:tx>
          <c:spPr>
            <a:solidFill>
              <a:schemeClr val="accent4"/>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Sheet1!$C$2:$C$13</c:f>
              <c:numCache>
                <c:formatCode>0%</c:formatCode>
                <c:ptCount val="12"/>
                <c:pt idx="0">
                  <c:v>0.11</c:v>
                </c:pt>
                <c:pt idx="1">
                  <c:v>0.22</c:v>
                </c:pt>
                <c:pt idx="2">
                  <c:v>0.15</c:v>
                </c:pt>
                <c:pt idx="3">
                  <c:v>0.11</c:v>
                </c:pt>
                <c:pt idx="4">
                  <c:v>0.13</c:v>
                </c:pt>
                <c:pt idx="5">
                  <c:v>0.04</c:v>
                </c:pt>
                <c:pt idx="6">
                  <c:v>0.03</c:v>
                </c:pt>
                <c:pt idx="7">
                  <c:v>0.03</c:v>
                </c:pt>
                <c:pt idx="8">
                  <c:v>0.05</c:v>
                </c:pt>
                <c:pt idx="9">
                  <c:v>0.06</c:v>
                </c:pt>
                <c:pt idx="10">
                  <c:v>0.09</c:v>
                </c:pt>
                <c:pt idx="11">
                  <c:v>0.02</c:v>
                </c:pt>
              </c:numCache>
            </c:numRef>
          </c:val>
        </c:ser>
        <c:ser>
          <c:idx val="2"/>
          <c:order val="2"/>
          <c:tx>
            <c:strRef>
              <c:f>Sheet1!$D$1</c:f>
              <c:strCache>
                <c:ptCount val="1"/>
                <c:pt idx="0">
                  <c:v>Rest of the World</c:v>
                </c:pt>
              </c:strCache>
            </c:strRef>
          </c:tx>
          <c:spPr>
            <a:solidFill>
              <a:schemeClr val="accent6">
                <a:lumMod val="90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Sheet1!$D$2:$D$13</c:f>
              <c:numCache>
                <c:formatCode>0%</c:formatCode>
                <c:ptCount val="12"/>
                <c:pt idx="0">
                  <c:v>0.17</c:v>
                </c:pt>
                <c:pt idx="1">
                  <c:v>7.0000000000000007E-2</c:v>
                </c:pt>
                <c:pt idx="2">
                  <c:v>0.13</c:v>
                </c:pt>
                <c:pt idx="3">
                  <c:v>0.18</c:v>
                </c:pt>
                <c:pt idx="4">
                  <c:v>0.22</c:v>
                </c:pt>
                <c:pt idx="5">
                  <c:v>0.1</c:v>
                </c:pt>
                <c:pt idx="6">
                  <c:v>0.09</c:v>
                </c:pt>
                <c:pt idx="7">
                  <c:v>7.0000000000000007E-2</c:v>
                </c:pt>
                <c:pt idx="8">
                  <c:v>0.19</c:v>
                </c:pt>
                <c:pt idx="9">
                  <c:v>0.16</c:v>
                </c:pt>
                <c:pt idx="10">
                  <c:v>0.19</c:v>
                </c:pt>
                <c:pt idx="11">
                  <c:v>0.06</c:v>
                </c:pt>
              </c:numCache>
            </c:numRef>
          </c:val>
        </c:ser>
        <c:dLbls>
          <c:showLegendKey val="0"/>
          <c:showVal val="0"/>
          <c:showCatName val="0"/>
          <c:showSerName val="0"/>
          <c:showPercent val="0"/>
          <c:showBubbleSize val="0"/>
        </c:dLbls>
        <c:gapWidth val="55"/>
        <c:overlap val="100"/>
        <c:axId val="391784568"/>
        <c:axId val="391779080"/>
      </c:barChart>
      <c:catAx>
        <c:axId val="391784568"/>
        <c:scaling>
          <c:orientation val="minMax"/>
        </c:scaling>
        <c:delete val="0"/>
        <c:axPos val="b"/>
        <c:numFmt formatCode="General" sourceLinked="0"/>
        <c:majorTickMark val="none"/>
        <c:minorTickMark val="none"/>
        <c:tickLblPos val="nextTo"/>
        <c:txPr>
          <a:bodyPr/>
          <a:lstStyle/>
          <a:p>
            <a:pPr>
              <a:defRPr sz="800"/>
            </a:pPr>
            <a:endParaRPr lang="en-US"/>
          </a:p>
        </c:txPr>
        <c:crossAx val="391779080"/>
        <c:crosses val="autoZero"/>
        <c:auto val="1"/>
        <c:lblAlgn val="ctr"/>
        <c:lblOffset val="100"/>
        <c:noMultiLvlLbl val="0"/>
      </c:catAx>
      <c:valAx>
        <c:axId val="391779080"/>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91784568"/>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4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Sheet1!$B$2:$B$13</c:f>
              <c:numCache>
                <c:formatCode>0%</c:formatCode>
                <c:ptCount val="12"/>
                <c:pt idx="0">
                  <c:v>0.6</c:v>
                </c:pt>
                <c:pt idx="1">
                  <c:v>0.61</c:v>
                </c:pt>
                <c:pt idx="2">
                  <c:v>0.6</c:v>
                </c:pt>
                <c:pt idx="3">
                  <c:v>0.6</c:v>
                </c:pt>
                <c:pt idx="4">
                  <c:v>0.52</c:v>
                </c:pt>
                <c:pt idx="5">
                  <c:v>0.8</c:v>
                </c:pt>
                <c:pt idx="6">
                  <c:v>0.9</c:v>
                </c:pt>
                <c:pt idx="7">
                  <c:v>0.84</c:v>
                </c:pt>
                <c:pt idx="8">
                  <c:v>0.85</c:v>
                </c:pt>
                <c:pt idx="9">
                  <c:v>0.52</c:v>
                </c:pt>
                <c:pt idx="10">
                  <c:v>0.5</c:v>
                </c:pt>
                <c:pt idx="11">
                  <c:v>0.84</c:v>
                </c:pt>
              </c:numCache>
            </c:numRef>
          </c:val>
        </c:ser>
        <c:ser>
          <c:idx val="1"/>
          <c:order val="1"/>
          <c:tx>
            <c:strRef>
              <c:f>Sheet1!$C$1</c:f>
              <c:strCache>
                <c:ptCount val="1"/>
                <c:pt idx="0">
                  <c:v>North America</c:v>
                </c:pt>
              </c:strCache>
            </c:strRef>
          </c:tx>
          <c:spPr>
            <a:solidFill>
              <a:schemeClr val="accent4"/>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Sheet1!$C$2:$C$13</c:f>
              <c:numCache>
                <c:formatCode>0%</c:formatCode>
                <c:ptCount val="12"/>
                <c:pt idx="0">
                  <c:v>0.14000000000000001</c:v>
                </c:pt>
                <c:pt idx="1">
                  <c:v>0.3</c:v>
                </c:pt>
                <c:pt idx="2">
                  <c:v>0.19</c:v>
                </c:pt>
                <c:pt idx="3">
                  <c:v>0.12</c:v>
                </c:pt>
                <c:pt idx="4">
                  <c:v>0.16</c:v>
                </c:pt>
                <c:pt idx="5">
                  <c:v>0.04</c:v>
                </c:pt>
                <c:pt idx="6">
                  <c:v>0.02</c:v>
                </c:pt>
                <c:pt idx="7">
                  <c:v>0.04</c:v>
                </c:pt>
                <c:pt idx="8">
                  <c:v>0.04</c:v>
                </c:pt>
                <c:pt idx="9">
                  <c:v>0.09</c:v>
                </c:pt>
                <c:pt idx="10">
                  <c:v>0.13</c:v>
                </c:pt>
                <c:pt idx="11">
                  <c:v>0.02</c:v>
                </c:pt>
              </c:numCache>
            </c:numRef>
          </c:val>
        </c:ser>
        <c:ser>
          <c:idx val="2"/>
          <c:order val="2"/>
          <c:tx>
            <c:strRef>
              <c:f>Sheet1!$D$1</c:f>
              <c:strCache>
                <c:ptCount val="1"/>
                <c:pt idx="0">
                  <c:v>Rest of the World</c:v>
                </c:pt>
              </c:strCache>
            </c:strRef>
          </c:tx>
          <c:spPr>
            <a:solidFill>
              <a:schemeClr val="accent6">
                <a:lumMod val="90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Sheet1!$D$2:$D$13</c:f>
              <c:numCache>
                <c:formatCode>0%</c:formatCode>
                <c:ptCount val="12"/>
                <c:pt idx="0">
                  <c:v>0.26</c:v>
                </c:pt>
                <c:pt idx="1">
                  <c:v>0.1</c:v>
                </c:pt>
                <c:pt idx="2">
                  <c:v>0.21</c:v>
                </c:pt>
                <c:pt idx="3">
                  <c:v>0.28000000000000003</c:v>
                </c:pt>
                <c:pt idx="4">
                  <c:v>0.33</c:v>
                </c:pt>
                <c:pt idx="5">
                  <c:v>0.15</c:v>
                </c:pt>
                <c:pt idx="6">
                  <c:v>0.08</c:v>
                </c:pt>
                <c:pt idx="7">
                  <c:v>0.12</c:v>
                </c:pt>
                <c:pt idx="8">
                  <c:v>0.11</c:v>
                </c:pt>
                <c:pt idx="9">
                  <c:v>0.39</c:v>
                </c:pt>
                <c:pt idx="10">
                  <c:v>0.37</c:v>
                </c:pt>
                <c:pt idx="11">
                  <c:v>0.14000000000000001</c:v>
                </c:pt>
              </c:numCache>
            </c:numRef>
          </c:val>
        </c:ser>
        <c:dLbls>
          <c:showLegendKey val="0"/>
          <c:showVal val="0"/>
          <c:showCatName val="0"/>
          <c:showSerName val="0"/>
          <c:showPercent val="0"/>
          <c:showBubbleSize val="0"/>
        </c:dLbls>
        <c:gapWidth val="55"/>
        <c:overlap val="100"/>
        <c:axId val="391776336"/>
        <c:axId val="391782216"/>
      </c:barChart>
      <c:catAx>
        <c:axId val="391776336"/>
        <c:scaling>
          <c:orientation val="minMax"/>
        </c:scaling>
        <c:delete val="0"/>
        <c:axPos val="b"/>
        <c:numFmt formatCode="General" sourceLinked="0"/>
        <c:majorTickMark val="none"/>
        <c:minorTickMark val="none"/>
        <c:tickLblPos val="nextTo"/>
        <c:txPr>
          <a:bodyPr/>
          <a:lstStyle/>
          <a:p>
            <a:pPr>
              <a:defRPr sz="800"/>
            </a:pPr>
            <a:endParaRPr lang="en-US"/>
          </a:p>
        </c:txPr>
        <c:crossAx val="391782216"/>
        <c:crosses val="autoZero"/>
        <c:auto val="1"/>
        <c:lblAlgn val="ctr"/>
        <c:lblOffset val="100"/>
        <c:noMultiLvlLbl val="0"/>
      </c:catAx>
      <c:valAx>
        <c:axId val="391782216"/>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91776336"/>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4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Sheet1!$B$2:$B$13</c:f>
              <c:numCache>
                <c:formatCode>0%</c:formatCode>
                <c:ptCount val="12"/>
                <c:pt idx="0">
                  <c:v>0.52</c:v>
                </c:pt>
                <c:pt idx="1">
                  <c:v>0.56000000000000005</c:v>
                </c:pt>
                <c:pt idx="2">
                  <c:v>0.45</c:v>
                </c:pt>
                <c:pt idx="3">
                  <c:v>0.51</c:v>
                </c:pt>
                <c:pt idx="4">
                  <c:v>0.45</c:v>
                </c:pt>
                <c:pt idx="5">
                  <c:v>0.78</c:v>
                </c:pt>
                <c:pt idx="6">
                  <c:v>0.88</c:v>
                </c:pt>
                <c:pt idx="7">
                  <c:v>0.84</c:v>
                </c:pt>
                <c:pt idx="8">
                  <c:v>0.76</c:v>
                </c:pt>
                <c:pt idx="9">
                  <c:v>0.5</c:v>
                </c:pt>
                <c:pt idx="10">
                  <c:v>0.5</c:v>
                </c:pt>
                <c:pt idx="11">
                  <c:v>0.84</c:v>
                </c:pt>
              </c:numCache>
            </c:numRef>
          </c:val>
        </c:ser>
        <c:ser>
          <c:idx val="1"/>
          <c:order val="1"/>
          <c:tx>
            <c:strRef>
              <c:f>Sheet1!$C$1</c:f>
              <c:strCache>
                <c:ptCount val="1"/>
                <c:pt idx="0">
                  <c:v>North America</c:v>
                </c:pt>
              </c:strCache>
            </c:strRef>
          </c:tx>
          <c:spPr>
            <a:solidFill>
              <a:schemeClr val="accent4"/>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Sheet1!$C$2:$C$13</c:f>
              <c:numCache>
                <c:formatCode>0%</c:formatCode>
                <c:ptCount val="12"/>
                <c:pt idx="0">
                  <c:v>0.15</c:v>
                </c:pt>
                <c:pt idx="1">
                  <c:v>0.34</c:v>
                </c:pt>
                <c:pt idx="2">
                  <c:v>0.24</c:v>
                </c:pt>
                <c:pt idx="3">
                  <c:v>0.14000000000000001</c:v>
                </c:pt>
                <c:pt idx="4">
                  <c:v>0.16</c:v>
                </c:pt>
                <c:pt idx="5">
                  <c:v>0.05</c:v>
                </c:pt>
                <c:pt idx="6">
                  <c:v>0.02</c:v>
                </c:pt>
                <c:pt idx="7">
                  <c:v>0.05</c:v>
                </c:pt>
                <c:pt idx="8">
                  <c:v>7.0000000000000007E-2</c:v>
                </c:pt>
                <c:pt idx="9">
                  <c:v>0.08</c:v>
                </c:pt>
                <c:pt idx="10">
                  <c:v>0.12</c:v>
                </c:pt>
                <c:pt idx="11">
                  <c:v>0.02</c:v>
                </c:pt>
              </c:numCache>
            </c:numRef>
          </c:val>
        </c:ser>
        <c:ser>
          <c:idx val="2"/>
          <c:order val="2"/>
          <c:tx>
            <c:strRef>
              <c:f>Sheet1!$D$1</c:f>
              <c:strCache>
                <c:ptCount val="1"/>
                <c:pt idx="0">
                  <c:v>Rest of the World</c:v>
                </c:pt>
              </c:strCache>
            </c:strRef>
          </c:tx>
          <c:spPr>
            <a:solidFill>
              <a:schemeClr val="accent6">
                <a:lumMod val="90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Sheet1!$D$2:$D$13</c:f>
              <c:numCache>
                <c:formatCode>0%</c:formatCode>
                <c:ptCount val="12"/>
                <c:pt idx="0">
                  <c:v>0.32</c:v>
                </c:pt>
                <c:pt idx="1">
                  <c:v>0.1</c:v>
                </c:pt>
                <c:pt idx="2">
                  <c:v>0.3</c:v>
                </c:pt>
                <c:pt idx="3">
                  <c:v>0.35</c:v>
                </c:pt>
                <c:pt idx="4">
                  <c:v>0.39</c:v>
                </c:pt>
                <c:pt idx="5">
                  <c:v>0.18</c:v>
                </c:pt>
                <c:pt idx="6">
                  <c:v>0.09</c:v>
                </c:pt>
                <c:pt idx="7">
                  <c:v>0.11</c:v>
                </c:pt>
                <c:pt idx="8">
                  <c:v>0.17</c:v>
                </c:pt>
                <c:pt idx="9">
                  <c:v>0.42</c:v>
                </c:pt>
                <c:pt idx="10">
                  <c:v>0.37</c:v>
                </c:pt>
                <c:pt idx="11">
                  <c:v>0.14000000000000001</c:v>
                </c:pt>
              </c:numCache>
            </c:numRef>
          </c:val>
        </c:ser>
        <c:dLbls>
          <c:showLegendKey val="0"/>
          <c:showVal val="0"/>
          <c:showCatName val="0"/>
          <c:showSerName val="0"/>
          <c:showPercent val="0"/>
          <c:showBubbleSize val="0"/>
        </c:dLbls>
        <c:gapWidth val="55"/>
        <c:overlap val="100"/>
        <c:axId val="391783000"/>
        <c:axId val="391783392"/>
      </c:barChart>
      <c:catAx>
        <c:axId val="391783000"/>
        <c:scaling>
          <c:orientation val="minMax"/>
        </c:scaling>
        <c:delete val="0"/>
        <c:axPos val="b"/>
        <c:numFmt formatCode="General" sourceLinked="0"/>
        <c:majorTickMark val="none"/>
        <c:minorTickMark val="none"/>
        <c:tickLblPos val="nextTo"/>
        <c:txPr>
          <a:bodyPr/>
          <a:lstStyle/>
          <a:p>
            <a:pPr>
              <a:defRPr sz="800"/>
            </a:pPr>
            <a:endParaRPr lang="en-US"/>
          </a:p>
        </c:txPr>
        <c:crossAx val="391783392"/>
        <c:crosses val="autoZero"/>
        <c:auto val="1"/>
        <c:lblAlgn val="ctr"/>
        <c:lblOffset val="100"/>
        <c:noMultiLvlLbl val="0"/>
      </c:catAx>
      <c:valAx>
        <c:axId val="391783392"/>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91783000"/>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4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Sheet1!$B$2:$B$8</c:f>
              <c:numCache>
                <c:formatCode>0%</c:formatCode>
                <c:ptCount val="7"/>
                <c:pt idx="0">
                  <c:v>0.71</c:v>
                </c:pt>
                <c:pt idx="1">
                  <c:v>0.71</c:v>
                </c:pt>
                <c:pt idx="2">
                  <c:v>0.68</c:v>
                </c:pt>
                <c:pt idx="3">
                  <c:v>0.67</c:v>
                </c:pt>
                <c:pt idx="4">
                  <c:v>0.78</c:v>
                </c:pt>
                <c:pt idx="5">
                  <c:v>0.89</c:v>
                </c:pt>
                <c:pt idx="6">
                  <c:v>0.67</c:v>
                </c:pt>
              </c:numCache>
            </c:numRef>
          </c:val>
        </c:ser>
        <c:ser>
          <c:idx val="1"/>
          <c:order val="1"/>
          <c:tx>
            <c:strRef>
              <c:f>Sheet1!$C$1</c:f>
              <c:strCache>
                <c:ptCount val="1"/>
                <c:pt idx="0">
                  <c:v>North America</c:v>
                </c:pt>
              </c:strCache>
            </c:strRef>
          </c:tx>
          <c:spPr>
            <a:solidFill>
              <a:schemeClr val="accent4"/>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Sheet1!$C$2:$C$8</c:f>
              <c:numCache>
                <c:formatCode>0%</c:formatCode>
                <c:ptCount val="7"/>
                <c:pt idx="0">
                  <c:v>0.11</c:v>
                </c:pt>
                <c:pt idx="1">
                  <c:v>0.11</c:v>
                </c:pt>
                <c:pt idx="2">
                  <c:v>0.12</c:v>
                </c:pt>
                <c:pt idx="3">
                  <c:v>0.12</c:v>
                </c:pt>
                <c:pt idx="4">
                  <c:v>0.06</c:v>
                </c:pt>
                <c:pt idx="5">
                  <c:v>0.04</c:v>
                </c:pt>
                <c:pt idx="6">
                  <c:v>0.12</c:v>
                </c:pt>
              </c:numCache>
            </c:numRef>
          </c:val>
        </c:ser>
        <c:ser>
          <c:idx val="2"/>
          <c:order val="2"/>
          <c:tx>
            <c:strRef>
              <c:f>Sheet1!$D$1</c:f>
              <c:strCache>
                <c:ptCount val="1"/>
                <c:pt idx="0">
                  <c:v>Rest of the World</c:v>
                </c:pt>
              </c:strCache>
            </c:strRef>
          </c:tx>
          <c:spPr>
            <a:solidFill>
              <a:schemeClr val="accent6">
                <a:lumMod val="90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Sheet1!$D$2:$D$8</c:f>
              <c:numCache>
                <c:formatCode>0%</c:formatCode>
                <c:ptCount val="7"/>
                <c:pt idx="0">
                  <c:v>0.17</c:v>
                </c:pt>
                <c:pt idx="1">
                  <c:v>0.18</c:v>
                </c:pt>
                <c:pt idx="2">
                  <c:v>0.2</c:v>
                </c:pt>
                <c:pt idx="3">
                  <c:v>0.21</c:v>
                </c:pt>
                <c:pt idx="4">
                  <c:v>0.15</c:v>
                </c:pt>
                <c:pt idx="5">
                  <c:v>0.08</c:v>
                </c:pt>
                <c:pt idx="6">
                  <c:v>0.21</c:v>
                </c:pt>
              </c:numCache>
            </c:numRef>
          </c:val>
        </c:ser>
        <c:dLbls>
          <c:showLegendKey val="0"/>
          <c:showVal val="0"/>
          <c:showCatName val="0"/>
          <c:showSerName val="0"/>
          <c:showPercent val="0"/>
          <c:showBubbleSize val="0"/>
        </c:dLbls>
        <c:gapWidth val="55"/>
        <c:overlap val="100"/>
        <c:axId val="391776728"/>
        <c:axId val="391777120"/>
      </c:barChart>
      <c:catAx>
        <c:axId val="391776728"/>
        <c:scaling>
          <c:orientation val="minMax"/>
        </c:scaling>
        <c:delete val="0"/>
        <c:axPos val="b"/>
        <c:numFmt formatCode="General" sourceLinked="0"/>
        <c:majorTickMark val="none"/>
        <c:minorTickMark val="none"/>
        <c:tickLblPos val="nextTo"/>
        <c:txPr>
          <a:bodyPr/>
          <a:lstStyle/>
          <a:p>
            <a:pPr>
              <a:defRPr sz="800"/>
            </a:pPr>
            <a:endParaRPr lang="en-US"/>
          </a:p>
        </c:txPr>
        <c:crossAx val="391777120"/>
        <c:crosses val="autoZero"/>
        <c:auto val="1"/>
        <c:lblAlgn val="ctr"/>
        <c:lblOffset val="100"/>
        <c:noMultiLvlLbl val="0"/>
      </c:catAx>
      <c:valAx>
        <c:axId val="391777120"/>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91776728"/>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4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Sheet1!$B$2:$B$8</c:f>
              <c:numCache>
                <c:formatCode>0%</c:formatCode>
                <c:ptCount val="7"/>
                <c:pt idx="0">
                  <c:v>0.6</c:v>
                </c:pt>
                <c:pt idx="1">
                  <c:v>0.6</c:v>
                </c:pt>
                <c:pt idx="2">
                  <c:v>0.53</c:v>
                </c:pt>
                <c:pt idx="3">
                  <c:v>0.52</c:v>
                </c:pt>
                <c:pt idx="4">
                  <c:v>0.6</c:v>
                </c:pt>
                <c:pt idx="5">
                  <c:v>0.9</c:v>
                </c:pt>
                <c:pt idx="6">
                  <c:v>0.62</c:v>
                </c:pt>
              </c:numCache>
            </c:numRef>
          </c:val>
        </c:ser>
        <c:ser>
          <c:idx val="1"/>
          <c:order val="1"/>
          <c:tx>
            <c:strRef>
              <c:f>Sheet1!$C$1</c:f>
              <c:strCache>
                <c:ptCount val="1"/>
                <c:pt idx="0">
                  <c:v>North America</c:v>
                </c:pt>
              </c:strCache>
            </c:strRef>
          </c:tx>
          <c:spPr>
            <a:solidFill>
              <a:schemeClr val="accent4"/>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Sheet1!$C$2:$C$8</c:f>
              <c:numCache>
                <c:formatCode>0%</c:formatCode>
                <c:ptCount val="7"/>
                <c:pt idx="0">
                  <c:v>0.14000000000000001</c:v>
                </c:pt>
                <c:pt idx="1">
                  <c:v>0.12</c:v>
                </c:pt>
                <c:pt idx="2">
                  <c:v>0.14000000000000001</c:v>
                </c:pt>
                <c:pt idx="3">
                  <c:v>0.15</c:v>
                </c:pt>
                <c:pt idx="4">
                  <c:v>0.09</c:v>
                </c:pt>
                <c:pt idx="5">
                  <c:v>0.03</c:v>
                </c:pt>
                <c:pt idx="6">
                  <c:v>0.13</c:v>
                </c:pt>
              </c:numCache>
            </c:numRef>
          </c:val>
        </c:ser>
        <c:ser>
          <c:idx val="2"/>
          <c:order val="2"/>
          <c:tx>
            <c:strRef>
              <c:f>Sheet1!$D$1</c:f>
              <c:strCache>
                <c:ptCount val="1"/>
                <c:pt idx="0">
                  <c:v>Rest of the World</c:v>
                </c:pt>
              </c:strCache>
            </c:strRef>
          </c:tx>
          <c:spPr>
            <a:solidFill>
              <a:schemeClr val="accent6">
                <a:lumMod val="90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Sheet1!$D$2:$D$8</c:f>
              <c:numCache>
                <c:formatCode>0%</c:formatCode>
                <c:ptCount val="7"/>
                <c:pt idx="0">
                  <c:v>0.26</c:v>
                </c:pt>
                <c:pt idx="1">
                  <c:v>0.28000000000000003</c:v>
                </c:pt>
                <c:pt idx="2">
                  <c:v>0.33</c:v>
                </c:pt>
                <c:pt idx="3">
                  <c:v>0.33</c:v>
                </c:pt>
                <c:pt idx="4">
                  <c:v>0.31</c:v>
                </c:pt>
                <c:pt idx="5">
                  <c:v>7.0000000000000007E-2</c:v>
                </c:pt>
                <c:pt idx="6">
                  <c:v>0.24</c:v>
                </c:pt>
              </c:numCache>
            </c:numRef>
          </c:val>
        </c:ser>
        <c:dLbls>
          <c:showLegendKey val="0"/>
          <c:showVal val="0"/>
          <c:showCatName val="0"/>
          <c:showSerName val="0"/>
          <c:showPercent val="0"/>
          <c:showBubbleSize val="0"/>
        </c:dLbls>
        <c:gapWidth val="55"/>
        <c:overlap val="100"/>
        <c:axId val="391789664"/>
        <c:axId val="391790840"/>
      </c:barChart>
      <c:catAx>
        <c:axId val="391789664"/>
        <c:scaling>
          <c:orientation val="minMax"/>
        </c:scaling>
        <c:delete val="0"/>
        <c:axPos val="b"/>
        <c:numFmt formatCode="General" sourceLinked="0"/>
        <c:majorTickMark val="none"/>
        <c:minorTickMark val="none"/>
        <c:tickLblPos val="nextTo"/>
        <c:txPr>
          <a:bodyPr/>
          <a:lstStyle/>
          <a:p>
            <a:pPr>
              <a:defRPr sz="800"/>
            </a:pPr>
            <a:endParaRPr lang="en-US"/>
          </a:p>
        </c:txPr>
        <c:crossAx val="391790840"/>
        <c:crosses val="autoZero"/>
        <c:auto val="1"/>
        <c:lblAlgn val="ctr"/>
        <c:lblOffset val="100"/>
        <c:noMultiLvlLbl val="0"/>
      </c:catAx>
      <c:valAx>
        <c:axId val="391790840"/>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91789664"/>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4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Sheet1!$B$2:$B$8</c:f>
              <c:numCache>
                <c:formatCode>0%</c:formatCode>
                <c:ptCount val="7"/>
                <c:pt idx="0">
                  <c:v>0.52</c:v>
                </c:pt>
                <c:pt idx="1">
                  <c:v>0.51</c:v>
                </c:pt>
                <c:pt idx="2">
                  <c:v>0.46</c:v>
                </c:pt>
                <c:pt idx="3">
                  <c:v>0.45</c:v>
                </c:pt>
                <c:pt idx="4">
                  <c:v>0.57999999999999996</c:v>
                </c:pt>
                <c:pt idx="5">
                  <c:v>0.88</c:v>
                </c:pt>
                <c:pt idx="6">
                  <c:v>0.55000000000000004</c:v>
                </c:pt>
              </c:numCache>
            </c:numRef>
          </c:val>
        </c:ser>
        <c:ser>
          <c:idx val="1"/>
          <c:order val="1"/>
          <c:tx>
            <c:strRef>
              <c:f>Sheet1!$C$1</c:f>
              <c:strCache>
                <c:ptCount val="1"/>
                <c:pt idx="0">
                  <c:v>North America</c:v>
                </c:pt>
              </c:strCache>
            </c:strRef>
          </c:tx>
          <c:spPr>
            <a:solidFill>
              <a:schemeClr val="accent4"/>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Sheet1!$C$2:$C$8</c:f>
              <c:numCache>
                <c:formatCode>0%</c:formatCode>
                <c:ptCount val="7"/>
                <c:pt idx="0">
                  <c:v>0.15</c:v>
                </c:pt>
                <c:pt idx="1">
                  <c:v>0.14000000000000001</c:v>
                </c:pt>
                <c:pt idx="2">
                  <c:v>0.15</c:v>
                </c:pt>
                <c:pt idx="3">
                  <c:v>0.15</c:v>
                </c:pt>
                <c:pt idx="4">
                  <c:v>0.09</c:v>
                </c:pt>
                <c:pt idx="5">
                  <c:v>0.03</c:v>
                </c:pt>
                <c:pt idx="6">
                  <c:v>0.16</c:v>
                </c:pt>
              </c:numCache>
            </c:numRef>
          </c:val>
        </c:ser>
        <c:ser>
          <c:idx val="2"/>
          <c:order val="2"/>
          <c:tx>
            <c:strRef>
              <c:f>Sheet1!$D$1</c:f>
              <c:strCache>
                <c:ptCount val="1"/>
                <c:pt idx="0">
                  <c:v>Rest of the World</c:v>
                </c:pt>
              </c:strCache>
            </c:strRef>
          </c:tx>
          <c:spPr>
            <a:solidFill>
              <a:schemeClr val="accent6">
                <a:lumMod val="90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Sheet1!$D$2:$D$8</c:f>
              <c:numCache>
                <c:formatCode>0%</c:formatCode>
                <c:ptCount val="7"/>
                <c:pt idx="0">
                  <c:v>0.32</c:v>
                </c:pt>
                <c:pt idx="1">
                  <c:v>0.35</c:v>
                </c:pt>
                <c:pt idx="2">
                  <c:v>0.39</c:v>
                </c:pt>
                <c:pt idx="3">
                  <c:v>0.4</c:v>
                </c:pt>
                <c:pt idx="4">
                  <c:v>0.33</c:v>
                </c:pt>
                <c:pt idx="5">
                  <c:v>0.09</c:v>
                </c:pt>
                <c:pt idx="6">
                  <c:v>0.28999999999999998</c:v>
                </c:pt>
              </c:numCache>
            </c:numRef>
          </c:val>
        </c:ser>
        <c:dLbls>
          <c:showLegendKey val="0"/>
          <c:showVal val="0"/>
          <c:showCatName val="0"/>
          <c:showSerName val="0"/>
          <c:showPercent val="0"/>
          <c:showBubbleSize val="0"/>
        </c:dLbls>
        <c:gapWidth val="55"/>
        <c:overlap val="100"/>
        <c:axId val="391790448"/>
        <c:axId val="391791624"/>
      </c:barChart>
      <c:catAx>
        <c:axId val="391790448"/>
        <c:scaling>
          <c:orientation val="minMax"/>
        </c:scaling>
        <c:delete val="0"/>
        <c:axPos val="b"/>
        <c:numFmt formatCode="General" sourceLinked="0"/>
        <c:majorTickMark val="none"/>
        <c:minorTickMark val="none"/>
        <c:tickLblPos val="nextTo"/>
        <c:txPr>
          <a:bodyPr/>
          <a:lstStyle/>
          <a:p>
            <a:pPr>
              <a:defRPr sz="800"/>
            </a:pPr>
            <a:endParaRPr lang="en-US"/>
          </a:p>
        </c:txPr>
        <c:crossAx val="391791624"/>
        <c:crosses val="autoZero"/>
        <c:auto val="1"/>
        <c:lblAlgn val="ctr"/>
        <c:lblOffset val="100"/>
        <c:noMultiLvlLbl val="0"/>
      </c:catAx>
      <c:valAx>
        <c:axId val="391791624"/>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91790448"/>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4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Sheet1!$B$2:$B$11</c:f>
              <c:numCache>
                <c:formatCode>0%</c:formatCode>
                <c:ptCount val="10"/>
                <c:pt idx="0">
                  <c:v>0.56000000000000005</c:v>
                </c:pt>
                <c:pt idx="1">
                  <c:v>0.65</c:v>
                </c:pt>
                <c:pt idx="2">
                  <c:v>0.9</c:v>
                </c:pt>
                <c:pt idx="3">
                  <c:v>0.78</c:v>
                </c:pt>
                <c:pt idx="4">
                  <c:v>0.8</c:v>
                </c:pt>
                <c:pt idx="5">
                  <c:v>0.9</c:v>
                </c:pt>
                <c:pt idx="6">
                  <c:v>0.38</c:v>
                </c:pt>
                <c:pt idx="7">
                  <c:v>0.83</c:v>
                </c:pt>
                <c:pt idx="8">
                  <c:v>0.95</c:v>
                </c:pt>
                <c:pt idx="9">
                  <c:v>0.82</c:v>
                </c:pt>
              </c:numCache>
            </c:numRef>
          </c:val>
        </c:ser>
        <c:ser>
          <c:idx val="1"/>
          <c:order val="1"/>
          <c:tx>
            <c:strRef>
              <c:f>Sheet1!$C$1</c:f>
              <c:strCache>
                <c:ptCount val="1"/>
                <c:pt idx="0">
                  <c:v>North America</c:v>
                </c:pt>
              </c:strCache>
            </c:strRef>
          </c:tx>
          <c:spPr>
            <a:solidFill>
              <a:schemeClr val="accent4"/>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Sheet1!$C$2:$C$11</c:f>
              <c:numCache>
                <c:formatCode>0%</c:formatCode>
                <c:ptCount val="10"/>
                <c:pt idx="0">
                  <c:v>0.17</c:v>
                </c:pt>
                <c:pt idx="1">
                  <c:v>0.11</c:v>
                </c:pt>
                <c:pt idx="2">
                  <c:v>0.03</c:v>
                </c:pt>
                <c:pt idx="3">
                  <c:v>0.06</c:v>
                </c:pt>
                <c:pt idx="4">
                  <c:v>0.04</c:v>
                </c:pt>
                <c:pt idx="5">
                  <c:v>0.03</c:v>
                </c:pt>
                <c:pt idx="6">
                  <c:v>0.23</c:v>
                </c:pt>
                <c:pt idx="7">
                  <c:v>7.0000000000000007E-2</c:v>
                </c:pt>
                <c:pt idx="8">
                  <c:v>0.02</c:v>
                </c:pt>
                <c:pt idx="9">
                  <c:v>0.05</c:v>
                </c:pt>
              </c:numCache>
            </c:numRef>
          </c:val>
        </c:ser>
        <c:ser>
          <c:idx val="2"/>
          <c:order val="2"/>
          <c:tx>
            <c:strRef>
              <c:f>Sheet1!$D$1</c:f>
              <c:strCache>
                <c:ptCount val="1"/>
                <c:pt idx="0">
                  <c:v>Rest of the World</c:v>
                </c:pt>
              </c:strCache>
            </c:strRef>
          </c:tx>
          <c:spPr>
            <a:solidFill>
              <a:schemeClr val="accent6">
                <a:lumMod val="90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Sheet1!$D$2:$D$11</c:f>
              <c:numCache>
                <c:formatCode>0%</c:formatCode>
                <c:ptCount val="10"/>
                <c:pt idx="0">
                  <c:v>0.26</c:v>
                </c:pt>
                <c:pt idx="1">
                  <c:v>0.23</c:v>
                </c:pt>
                <c:pt idx="2">
                  <c:v>7.0000000000000007E-2</c:v>
                </c:pt>
                <c:pt idx="3">
                  <c:v>0.16</c:v>
                </c:pt>
                <c:pt idx="4">
                  <c:v>0.17</c:v>
                </c:pt>
                <c:pt idx="5">
                  <c:v>7.0000000000000007E-2</c:v>
                </c:pt>
                <c:pt idx="6">
                  <c:v>0.39</c:v>
                </c:pt>
                <c:pt idx="7">
                  <c:v>0.1</c:v>
                </c:pt>
                <c:pt idx="8">
                  <c:v>0.03</c:v>
                </c:pt>
                <c:pt idx="9">
                  <c:v>0.14000000000000001</c:v>
                </c:pt>
              </c:numCache>
            </c:numRef>
          </c:val>
        </c:ser>
        <c:dLbls>
          <c:showLegendKey val="0"/>
          <c:showVal val="0"/>
          <c:showCatName val="0"/>
          <c:showSerName val="0"/>
          <c:showPercent val="0"/>
          <c:showBubbleSize val="0"/>
        </c:dLbls>
        <c:gapWidth val="55"/>
        <c:overlap val="100"/>
        <c:axId val="391788880"/>
        <c:axId val="389085816"/>
      </c:barChart>
      <c:catAx>
        <c:axId val="391788880"/>
        <c:scaling>
          <c:orientation val="minMax"/>
        </c:scaling>
        <c:delete val="0"/>
        <c:axPos val="b"/>
        <c:numFmt formatCode="General" sourceLinked="0"/>
        <c:majorTickMark val="none"/>
        <c:minorTickMark val="none"/>
        <c:tickLblPos val="nextTo"/>
        <c:txPr>
          <a:bodyPr/>
          <a:lstStyle/>
          <a:p>
            <a:pPr>
              <a:defRPr sz="800"/>
            </a:pPr>
            <a:endParaRPr lang="en-US"/>
          </a:p>
        </c:txPr>
        <c:crossAx val="389085816"/>
        <c:crosses val="autoZero"/>
        <c:auto val="1"/>
        <c:lblAlgn val="ctr"/>
        <c:lblOffset val="100"/>
        <c:noMultiLvlLbl val="0"/>
      </c:catAx>
      <c:valAx>
        <c:axId val="389085816"/>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91788880"/>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4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Sheet1!$B$2:$B$11</c:f>
              <c:numCache>
                <c:formatCode>0%</c:formatCode>
                <c:ptCount val="10"/>
                <c:pt idx="0">
                  <c:v>0.49</c:v>
                </c:pt>
                <c:pt idx="1">
                  <c:v>0.44</c:v>
                </c:pt>
                <c:pt idx="2">
                  <c:v>0.81</c:v>
                </c:pt>
                <c:pt idx="3">
                  <c:v>0.52</c:v>
                </c:pt>
                <c:pt idx="4">
                  <c:v>0.56999999999999995</c:v>
                </c:pt>
                <c:pt idx="5">
                  <c:v>0.83</c:v>
                </c:pt>
                <c:pt idx="6">
                  <c:v>0.25</c:v>
                </c:pt>
                <c:pt idx="7">
                  <c:v>0.74</c:v>
                </c:pt>
                <c:pt idx="8">
                  <c:v>0.94</c:v>
                </c:pt>
                <c:pt idx="9">
                  <c:v>0.77</c:v>
                </c:pt>
              </c:numCache>
            </c:numRef>
          </c:val>
        </c:ser>
        <c:ser>
          <c:idx val="1"/>
          <c:order val="1"/>
          <c:tx>
            <c:strRef>
              <c:f>Sheet1!$C$1</c:f>
              <c:strCache>
                <c:ptCount val="1"/>
                <c:pt idx="0">
                  <c:v>North America</c:v>
                </c:pt>
              </c:strCache>
            </c:strRef>
          </c:tx>
          <c:spPr>
            <a:solidFill>
              <a:schemeClr val="accent4"/>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Sheet1!$C$2:$C$11</c:f>
              <c:numCache>
                <c:formatCode>0%</c:formatCode>
                <c:ptCount val="10"/>
                <c:pt idx="0">
                  <c:v>0.19</c:v>
                </c:pt>
                <c:pt idx="1">
                  <c:v>0.14000000000000001</c:v>
                </c:pt>
                <c:pt idx="2">
                  <c:v>0.05</c:v>
                </c:pt>
                <c:pt idx="3">
                  <c:v>0.09</c:v>
                </c:pt>
                <c:pt idx="4">
                  <c:v>0.04</c:v>
                </c:pt>
                <c:pt idx="5">
                  <c:v>0.04</c:v>
                </c:pt>
                <c:pt idx="6">
                  <c:v>0.24</c:v>
                </c:pt>
                <c:pt idx="7">
                  <c:v>0.09</c:v>
                </c:pt>
                <c:pt idx="8">
                  <c:v>0.02</c:v>
                </c:pt>
                <c:pt idx="9">
                  <c:v>0.06</c:v>
                </c:pt>
              </c:numCache>
            </c:numRef>
          </c:val>
        </c:ser>
        <c:ser>
          <c:idx val="2"/>
          <c:order val="2"/>
          <c:tx>
            <c:strRef>
              <c:f>Sheet1!$D$1</c:f>
              <c:strCache>
                <c:ptCount val="1"/>
                <c:pt idx="0">
                  <c:v>Rest of the World</c:v>
                </c:pt>
              </c:strCache>
            </c:strRef>
          </c:tx>
          <c:spPr>
            <a:solidFill>
              <a:schemeClr val="accent6">
                <a:lumMod val="90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Sheet1!$D$2:$D$11</c:f>
              <c:numCache>
                <c:formatCode>0%</c:formatCode>
                <c:ptCount val="10"/>
                <c:pt idx="0">
                  <c:v>0.32</c:v>
                </c:pt>
                <c:pt idx="1">
                  <c:v>0.42</c:v>
                </c:pt>
                <c:pt idx="2">
                  <c:v>0.15</c:v>
                </c:pt>
                <c:pt idx="3">
                  <c:v>0.39</c:v>
                </c:pt>
                <c:pt idx="4">
                  <c:v>0.39</c:v>
                </c:pt>
                <c:pt idx="5">
                  <c:v>0.13</c:v>
                </c:pt>
                <c:pt idx="6">
                  <c:v>0.52</c:v>
                </c:pt>
                <c:pt idx="7">
                  <c:v>0.17</c:v>
                </c:pt>
                <c:pt idx="8">
                  <c:v>0.05</c:v>
                </c:pt>
                <c:pt idx="9">
                  <c:v>0.18</c:v>
                </c:pt>
              </c:numCache>
            </c:numRef>
          </c:val>
        </c:ser>
        <c:dLbls>
          <c:showLegendKey val="0"/>
          <c:showVal val="0"/>
          <c:showCatName val="0"/>
          <c:showSerName val="0"/>
          <c:showPercent val="0"/>
          <c:showBubbleSize val="0"/>
        </c:dLbls>
        <c:gapWidth val="55"/>
        <c:overlap val="100"/>
        <c:axId val="389086208"/>
        <c:axId val="389088560"/>
      </c:barChart>
      <c:catAx>
        <c:axId val="389086208"/>
        <c:scaling>
          <c:orientation val="minMax"/>
        </c:scaling>
        <c:delete val="0"/>
        <c:axPos val="b"/>
        <c:numFmt formatCode="General" sourceLinked="0"/>
        <c:majorTickMark val="none"/>
        <c:minorTickMark val="none"/>
        <c:tickLblPos val="nextTo"/>
        <c:txPr>
          <a:bodyPr/>
          <a:lstStyle/>
          <a:p>
            <a:pPr>
              <a:defRPr sz="800"/>
            </a:pPr>
            <a:endParaRPr lang="en-US"/>
          </a:p>
        </c:txPr>
        <c:crossAx val="389088560"/>
        <c:crosses val="autoZero"/>
        <c:auto val="1"/>
        <c:lblAlgn val="ctr"/>
        <c:lblOffset val="100"/>
        <c:noMultiLvlLbl val="0"/>
      </c:catAx>
      <c:valAx>
        <c:axId val="389088560"/>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89086208"/>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4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Sheet1!$B$2:$B$11</c:f>
              <c:numCache>
                <c:formatCode>0%</c:formatCode>
                <c:ptCount val="10"/>
                <c:pt idx="0">
                  <c:v>0.45</c:v>
                </c:pt>
                <c:pt idx="1">
                  <c:v>0.44</c:v>
                </c:pt>
                <c:pt idx="2">
                  <c:v>0.81</c:v>
                </c:pt>
                <c:pt idx="3">
                  <c:v>0.5</c:v>
                </c:pt>
                <c:pt idx="4">
                  <c:v>0.59</c:v>
                </c:pt>
                <c:pt idx="5">
                  <c:v>0.84</c:v>
                </c:pt>
                <c:pt idx="6">
                  <c:v>0.22</c:v>
                </c:pt>
                <c:pt idx="7">
                  <c:v>0.77</c:v>
                </c:pt>
                <c:pt idx="8">
                  <c:v>0.93</c:v>
                </c:pt>
                <c:pt idx="9">
                  <c:v>0.73</c:v>
                </c:pt>
              </c:numCache>
            </c:numRef>
          </c:val>
        </c:ser>
        <c:ser>
          <c:idx val="1"/>
          <c:order val="1"/>
          <c:tx>
            <c:strRef>
              <c:f>Sheet1!$C$1</c:f>
              <c:strCache>
                <c:ptCount val="1"/>
                <c:pt idx="0">
                  <c:v>North America</c:v>
                </c:pt>
              </c:strCache>
            </c:strRef>
          </c:tx>
          <c:spPr>
            <a:solidFill>
              <a:schemeClr val="accent4"/>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Sheet1!$C$2:$C$11</c:f>
              <c:numCache>
                <c:formatCode>0%</c:formatCode>
                <c:ptCount val="10"/>
                <c:pt idx="0">
                  <c:v>0.2</c:v>
                </c:pt>
                <c:pt idx="1">
                  <c:v>0.14000000000000001</c:v>
                </c:pt>
                <c:pt idx="2">
                  <c:v>0.04</c:v>
                </c:pt>
                <c:pt idx="3">
                  <c:v>0.08</c:v>
                </c:pt>
                <c:pt idx="4">
                  <c:v>0.03</c:v>
                </c:pt>
                <c:pt idx="5">
                  <c:v>0.05</c:v>
                </c:pt>
                <c:pt idx="6">
                  <c:v>0.21</c:v>
                </c:pt>
                <c:pt idx="7">
                  <c:v>0.09</c:v>
                </c:pt>
                <c:pt idx="8">
                  <c:v>0.02</c:v>
                </c:pt>
                <c:pt idx="9">
                  <c:v>0.05</c:v>
                </c:pt>
              </c:numCache>
            </c:numRef>
          </c:val>
        </c:ser>
        <c:ser>
          <c:idx val="2"/>
          <c:order val="2"/>
          <c:tx>
            <c:strRef>
              <c:f>Sheet1!$D$1</c:f>
              <c:strCache>
                <c:ptCount val="1"/>
                <c:pt idx="0">
                  <c:v>Rest of the World</c:v>
                </c:pt>
              </c:strCache>
            </c:strRef>
          </c:tx>
          <c:spPr>
            <a:solidFill>
              <a:schemeClr val="accent6">
                <a:lumMod val="90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Sheet1!$D$2:$D$11</c:f>
              <c:numCache>
                <c:formatCode>0%</c:formatCode>
                <c:ptCount val="10"/>
                <c:pt idx="0">
                  <c:v>0.35</c:v>
                </c:pt>
                <c:pt idx="1">
                  <c:v>0.42</c:v>
                </c:pt>
                <c:pt idx="2">
                  <c:v>0.15</c:v>
                </c:pt>
                <c:pt idx="3">
                  <c:v>0.42</c:v>
                </c:pt>
                <c:pt idx="4">
                  <c:v>0.38</c:v>
                </c:pt>
                <c:pt idx="5">
                  <c:v>0.11</c:v>
                </c:pt>
                <c:pt idx="6">
                  <c:v>0.56999999999999995</c:v>
                </c:pt>
                <c:pt idx="7">
                  <c:v>0.14000000000000001</c:v>
                </c:pt>
                <c:pt idx="8">
                  <c:v>0.04</c:v>
                </c:pt>
                <c:pt idx="9">
                  <c:v>0.22</c:v>
                </c:pt>
              </c:numCache>
            </c:numRef>
          </c:val>
        </c:ser>
        <c:dLbls>
          <c:showLegendKey val="0"/>
          <c:showVal val="0"/>
          <c:showCatName val="0"/>
          <c:showSerName val="0"/>
          <c:showPercent val="0"/>
          <c:showBubbleSize val="0"/>
        </c:dLbls>
        <c:gapWidth val="55"/>
        <c:overlap val="100"/>
        <c:axId val="306274288"/>
        <c:axId val="391115656"/>
      </c:barChart>
      <c:catAx>
        <c:axId val="306274288"/>
        <c:scaling>
          <c:orientation val="minMax"/>
        </c:scaling>
        <c:delete val="0"/>
        <c:axPos val="b"/>
        <c:numFmt formatCode="General" sourceLinked="0"/>
        <c:majorTickMark val="none"/>
        <c:minorTickMark val="none"/>
        <c:tickLblPos val="nextTo"/>
        <c:txPr>
          <a:bodyPr/>
          <a:lstStyle/>
          <a:p>
            <a:pPr>
              <a:defRPr sz="800"/>
            </a:pPr>
            <a:endParaRPr lang="en-US"/>
          </a:p>
        </c:txPr>
        <c:crossAx val="391115656"/>
        <c:crosses val="autoZero"/>
        <c:auto val="1"/>
        <c:lblAlgn val="ctr"/>
        <c:lblOffset val="100"/>
        <c:noMultiLvlLbl val="0"/>
      </c:catAx>
      <c:valAx>
        <c:axId val="391115656"/>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06274288"/>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6402774098041084"/>
        </c:manualLayout>
      </c:layout>
      <c:barChart>
        <c:barDir val="col"/>
        <c:grouping val="percentStacked"/>
        <c:varyColors val="0"/>
        <c:ser>
          <c:idx val="0"/>
          <c:order val="0"/>
          <c:tx>
            <c:strRef>
              <c:f>Sheet1!$B$1</c:f>
              <c:strCache>
                <c:ptCount val="1"/>
                <c:pt idx="0">
                  <c:v>Holiday</c:v>
                </c:pt>
              </c:strCache>
            </c:strRef>
          </c:tx>
          <c:spPr>
            <a:solidFill>
              <a:schemeClr val="bg2"/>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Sheet1!$B$2:$B$8</c:f>
              <c:numCache>
                <c:formatCode>0%</c:formatCode>
                <c:ptCount val="7"/>
                <c:pt idx="0">
                  <c:v>0.32</c:v>
                </c:pt>
                <c:pt idx="1">
                  <c:v>0.31</c:v>
                </c:pt>
                <c:pt idx="2">
                  <c:v>0.27</c:v>
                </c:pt>
                <c:pt idx="3">
                  <c:v>0.31</c:v>
                </c:pt>
                <c:pt idx="4">
                  <c:v>0.16</c:v>
                </c:pt>
                <c:pt idx="5">
                  <c:v>0.45</c:v>
                </c:pt>
                <c:pt idx="6">
                  <c:v>0.47</c:v>
                </c:pt>
              </c:numCache>
            </c:numRef>
          </c:val>
        </c:ser>
        <c:ser>
          <c:idx val="1"/>
          <c:order val="1"/>
          <c:tx>
            <c:strRef>
              <c:f>Sheet1!$C$1</c:f>
              <c:strCache>
                <c:ptCount val="1"/>
                <c:pt idx="0">
                  <c:v>VFR</c:v>
                </c:pt>
              </c:strCache>
            </c:strRef>
          </c:tx>
          <c:spPr>
            <a:solidFill>
              <a:schemeClr val="tx1">
                <a:lumMod val="25000"/>
                <a:lumOff val="7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Sheet1!$C$2:$C$8</c:f>
              <c:numCache>
                <c:formatCode>0%</c:formatCode>
                <c:ptCount val="7"/>
                <c:pt idx="0">
                  <c:v>0.39</c:v>
                </c:pt>
                <c:pt idx="1">
                  <c:v>0.39</c:v>
                </c:pt>
                <c:pt idx="2">
                  <c:v>0.42</c:v>
                </c:pt>
                <c:pt idx="3">
                  <c:v>0.39</c:v>
                </c:pt>
                <c:pt idx="4">
                  <c:v>0.51</c:v>
                </c:pt>
                <c:pt idx="5">
                  <c:v>0.25</c:v>
                </c:pt>
                <c:pt idx="6">
                  <c:v>0.28000000000000003</c:v>
                </c:pt>
              </c:numCache>
            </c:numRef>
          </c:val>
        </c:ser>
        <c:ser>
          <c:idx val="2"/>
          <c:order val="2"/>
          <c:tx>
            <c:strRef>
              <c:f>Sheet1!$D$1</c:f>
              <c:strCache>
                <c:ptCount val="1"/>
                <c:pt idx="0">
                  <c:v>Business</c:v>
                </c:pt>
              </c:strCache>
            </c:strRef>
          </c:tx>
          <c:spPr>
            <a:solidFill>
              <a:schemeClr val="bg1">
                <a:lumMod val="6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Sheet1!$D$2:$D$8</c:f>
              <c:numCache>
                <c:formatCode>0%</c:formatCode>
                <c:ptCount val="7"/>
                <c:pt idx="0">
                  <c:v>0.14000000000000001</c:v>
                </c:pt>
                <c:pt idx="1">
                  <c:v>0.14000000000000001</c:v>
                </c:pt>
                <c:pt idx="2">
                  <c:v>0.13</c:v>
                </c:pt>
                <c:pt idx="3">
                  <c:v>0.14000000000000001</c:v>
                </c:pt>
                <c:pt idx="4">
                  <c:v>0.12</c:v>
                </c:pt>
                <c:pt idx="5">
                  <c:v>0.17</c:v>
                </c:pt>
                <c:pt idx="6">
                  <c:v>0.13</c:v>
                </c:pt>
              </c:numCache>
            </c:numRef>
          </c:val>
        </c:ser>
        <c:ser>
          <c:idx val="3"/>
          <c:order val="3"/>
          <c:tx>
            <c:strRef>
              <c:f>Sheet1!$E$1</c:f>
              <c:strCache>
                <c:ptCount val="1"/>
                <c:pt idx="0">
                  <c:v>Study</c:v>
                </c:pt>
              </c:strCache>
            </c:strRef>
          </c:tx>
          <c:spPr>
            <a:solidFill>
              <a:schemeClr val="accent4">
                <a:lumMod val="75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Sheet1!$E$2:$E$8</c:f>
              <c:numCache>
                <c:formatCode>0%</c:formatCode>
                <c:ptCount val="7"/>
                <c:pt idx="0">
                  <c:v>0.1</c:v>
                </c:pt>
                <c:pt idx="1">
                  <c:v>0.1</c:v>
                </c:pt>
                <c:pt idx="2">
                  <c:v>0.11</c:v>
                </c:pt>
                <c:pt idx="3">
                  <c:v>0.1</c:v>
                </c:pt>
                <c:pt idx="4">
                  <c:v>0.15</c:v>
                </c:pt>
                <c:pt idx="5">
                  <c:v>0.06</c:v>
                </c:pt>
                <c:pt idx="6">
                  <c:v>0.06</c:v>
                </c:pt>
              </c:numCache>
            </c:numRef>
          </c:val>
        </c:ser>
        <c:ser>
          <c:idx val="4"/>
          <c:order val="4"/>
          <c:tx>
            <c:strRef>
              <c:f>Sheet1!$F$1</c:f>
              <c:strCache>
                <c:ptCount val="1"/>
                <c:pt idx="0">
                  <c:v>Misc other</c:v>
                </c:pt>
              </c:strCache>
            </c:strRef>
          </c:tx>
          <c:spPr>
            <a:solidFill>
              <a:schemeClr val="accent4">
                <a:lumMod val="60000"/>
                <a:lumOff val="40000"/>
              </a:schemeClr>
            </a:solidFill>
          </c:spPr>
          <c:invertIfNegative val="0"/>
          <c:dLbls>
            <c:dLbl>
              <c:idx val="1"/>
              <c:layout>
                <c:manualLayout>
                  <c:x val="4.5222594870119757E-3"/>
                  <c:y val="-5.1213869522384291E-3"/>
                </c:manualLayout>
              </c:layout>
              <c:showLegendKey val="0"/>
              <c:showVal val="1"/>
              <c:showCatName val="0"/>
              <c:showSerName val="0"/>
              <c:showPercent val="0"/>
              <c:showBubbleSize val="0"/>
              <c:extLst>
                <c:ext xmlns:c15="http://schemas.microsoft.com/office/drawing/2012/chart" uri="{CE6537A1-D6FC-4f65-9D91-7224C49458BB}"/>
              </c:extLst>
            </c:dLbl>
            <c:dLbl>
              <c:idx val="14"/>
              <c:layout>
                <c:manualLayout>
                  <c:x val="0"/>
                  <c:y val="1.0242773904476858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Sheet1!$F$2:$F$8</c:f>
              <c:numCache>
                <c:formatCode>0%</c:formatCode>
                <c:ptCount val="7"/>
                <c:pt idx="0">
                  <c:v>0.06</c:v>
                </c:pt>
                <c:pt idx="1">
                  <c:v>0.06</c:v>
                </c:pt>
                <c:pt idx="2">
                  <c:v>7.0000000000000007E-2</c:v>
                </c:pt>
                <c:pt idx="3">
                  <c:v>7.0000000000000007E-2</c:v>
                </c:pt>
                <c:pt idx="4">
                  <c:v>0.06</c:v>
                </c:pt>
                <c:pt idx="5">
                  <c:v>0.06</c:v>
                </c:pt>
                <c:pt idx="6">
                  <c:v>0.05</c:v>
                </c:pt>
              </c:numCache>
            </c:numRef>
          </c:val>
        </c:ser>
        <c:dLbls>
          <c:showLegendKey val="0"/>
          <c:showVal val="0"/>
          <c:showCatName val="0"/>
          <c:showSerName val="0"/>
          <c:showPercent val="0"/>
          <c:showBubbleSize val="0"/>
        </c:dLbls>
        <c:gapWidth val="55"/>
        <c:overlap val="100"/>
        <c:axId val="389086600"/>
        <c:axId val="389089736"/>
      </c:barChart>
      <c:catAx>
        <c:axId val="389086600"/>
        <c:scaling>
          <c:orientation val="minMax"/>
        </c:scaling>
        <c:delete val="0"/>
        <c:axPos val="b"/>
        <c:numFmt formatCode="General" sourceLinked="0"/>
        <c:majorTickMark val="none"/>
        <c:minorTickMark val="none"/>
        <c:tickLblPos val="nextTo"/>
        <c:txPr>
          <a:bodyPr/>
          <a:lstStyle/>
          <a:p>
            <a:pPr>
              <a:defRPr sz="800"/>
            </a:pPr>
            <a:endParaRPr lang="en-US"/>
          </a:p>
        </c:txPr>
        <c:crossAx val="389089736"/>
        <c:crosses val="autoZero"/>
        <c:auto val="1"/>
        <c:lblAlgn val="ctr"/>
        <c:lblOffset val="100"/>
        <c:noMultiLvlLbl val="0"/>
      </c:catAx>
      <c:valAx>
        <c:axId val="389089736"/>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89086600"/>
        <c:crosses val="autoZero"/>
        <c:crossBetween val="between"/>
      </c:valAx>
    </c:plotArea>
    <c:legend>
      <c:legendPos val="b"/>
      <c:layout>
        <c:manualLayout>
          <c:xMode val="edge"/>
          <c:yMode val="edge"/>
          <c:x val="0"/>
          <c:y val="0.92947930818530711"/>
          <c:w val="0.95233367875146713"/>
          <c:h val="7.0520691814692893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5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January-March</c:v>
                </c:pt>
              </c:strCache>
            </c:strRef>
          </c:tx>
          <c:spPr>
            <a:solidFill>
              <a:schemeClr val="accent5">
                <a:lumMod val="40000"/>
                <a:lumOff val="60000"/>
              </a:schemeClr>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Sheet1!$B$2:$B$13</c:f>
              <c:numCache>
                <c:formatCode>0%</c:formatCode>
                <c:ptCount val="12"/>
                <c:pt idx="0">
                  <c:v>0.16</c:v>
                </c:pt>
                <c:pt idx="1">
                  <c:v>0.05</c:v>
                </c:pt>
                <c:pt idx="2">
                  <c:v>7.0000000000000007E-2</c:v>
                </c:pt>
                <c:pt idx="3">
                  <c:v>0.17</c:v>
                </c:pt>
                <c:pt idx="4">
                  <c:v>0.18</c:v>
                </c:pt>
                <c:pt idx="5">
                  <c:v>0.14000000000000001</c:v>
                </c:pt>
                <c:pt idx="6">
                  <c:v>0.14000000000000001</c:v>
                </c:pt>
                <c:pt idx="7">
                  <c:v>0.1</c:v>
                </c:pt>
                <c:pt idx="8">
                  <c:v>0.11</c:v>
                </c:pt>
                <c:pt idx="9">
                  <c:v>0.15</c:v>
                </c:pt>
                <c:pt idx="10">
                  <c:v>0.16</c:v>
                </c:pt>
                <c:pt idx="11">
                  <c:v>0.1</c:v>
                </c:pt>
              </c:numCache>
            </c:numRef>
          </c:val>
        </c:ser>
        <c:ser>
          <c:idx val="1"/>
          <c:order val="1"/>
          <c:tx>
            <c:strRef>
              <c:f>Sheet1!$C$1</c:f>
              <c:strCache>
                <c:ptCount val="1"/>
                <c:pt idx="0">
                  <c:v>April-June</c:v>
                </c:pt>
              </c:strCache>
            </c:strRef>
          </c:tx>
          <c:spPr>
            <a:solidFill>
              <a:schemeClr val="accent4"/>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Sheet1!$C$2:$C$13</c:f>
              <c:numCache>
                <c:formatCode>0%</c:formatCode>
                <c:ptCount val="12"/>
                <c:pt idx="0">
                  <c:v>0.3</c:v>
                </c:pt>
                <c:pt idx="1">
                  <c:v>0.34</c:v>
                </c:pt>
                <c:pt idx="2">
                  <c:v>0.33</c:v>
                </c:pt>
                <c:pt idx="3">
                  <c:v>0.3</c:v>
                </c:pt>
                <c:pt idx="4">
                  <c:v>0.28000000000000003</c:v>
                </c:pt>
                <c:pt idx="5">
                  <c:v>0.36</c:v>
                </c:pt>
                <c:pt idx="6">
                  <c:v>0.39</c:v>
                </c:pt>
                <c:pt idx="7">
                  <c:v>0.27</c:v>
                </c:pt>
                <c:pt idx="8">
                  <c:v>0.38</c:v>
                </c:pt>
                <c:pt idx="9">
                  <c:v>0.28000000000000003</c:v>
                </c:pt>
                <c:pt idx="10">
                  <c:v>0.27</c:v>
                </c:pt>
                <c:pt idx="11">
                  <c:v>0.37</c:v>
                </c:pt>
              </c:numCache>
            </c:numRef>
          </c:val>
        </c:ser>
        <c:ser>
          <c:idx val="2"/>
          <c:order val="2"/>
          <c:tx>
            <c:strRef>
              <c:f>Sheet1!$D$1</c:f>
              <c:strCache>
                <c:ptCount val="1"/>
                <c:pt idx="0">
                  <c:v>July-September</c:v>
                </c:pt>
              </c:strCache>
            </c:strRef>
          </c:tx>
          <c:spPr>
            <a:solidFill>
              <a:schemeClr val="bg2"/>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Sheet1!$D$2:$D$13</c:f>
              <c:numCache>
                <c:formatCode>0%</c:formatCode>
                <c:ptCount val="12"/>
                <c:pt idx="0">
                  <c:v>0.33</c:v>
                </c:pt>
                <c:pt idx="1">
                  <c:v>0.44</c:v>
                </c:pt>
                <c:pt idx="2">
                  <c:v>0.45</c:v>
                </c:pt>
                <c:pt idx="3">
                  <c:v>0.32</c:v>
                </c:pt>
                <c:pt idx="4">
                  <c:v>0.32</c:v>
                </c:pt>
                <c:pt idx="5">
                  <c:v>0.34</c:v>
                </c:pt>
                <c:pt idx="6">
                  <c:v>0.31</c:v>
                </c:pt>
                <c:pt idx="7">
                  <c:v>0.4</c:v>
                </c:pt>
                <c:pt idx="8">
                  <c:v>0.35</c:v>
                </c:pt>
                <c:pt idx="9">
                  <c:v>0.4</c:v>
                </c:pt>
                <c:pt idx="10">
                  <c:v>0.36</c:v>
                </c:pt>
                <c:pt idx="11">
                  <c:v>0.39</c:v>
                </c:pt>
              </c:numCache>
            </c:numRef>
          </c:val>
        </c:ser>
        <c:ser>
          <c:idx val="3"/>
          <c:order val="3"/>
          <c:tx>
            <c:strRef>
              <c:f>Sheet1!$E$1</c:f>
              <c:strCache>
                <c:ptCount val="1"/>
                <c:pt idx="0">
                  <c:v>October-December</c:v>
                </c:pt>
              </c:strCache>
            </c:strRef>
          </c:tx>
          <c:spPr>
            <a:solidFill>
              <a:schemeClr val="accent2">
                <a:lumMod val="60000"/>
                <a:lumOff val="40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Sheet1!$E$2:$E$13</c:f>
              <c:numCache>
                <c:formatCode>0%</c:formatCode>
                <c:ptCount val="12"/>
                <c:pt idx="0">
                  <c:v>0.21</c:v>
                </c:pt>
                <c:pt idx="1">
                  <c:v>0.17</c:v>
                </c:pt>
                <c:pt idx="2">
                  <c:v>0.16</c:v>
                </c:pt>
                <c:pt idx="3">
                  <c:v>0.21</c:v>
                </c:pt>
                <c:pt idx="4">
                  <c:v>0.22</c:v>
                </c:pt>
                <c:pt idx="5">
                  <c:v>0.17</c:v>
                </c:pt>
                <c:pt idx="6">
                  <c:v>0.16</c:v>
                </c:pt>
                <c:pt idx="7">
                  <c:v>0.23</c:v>
                </c:pt>
                <c:pt idx="8">
                  <c:v>0.16</c:v>
                </c:pt>
                <c:pt idx="9">
                  <c:v>0.17</c:v>
                </c:pt>
                <c:pt idx="10">
                  <c:v>0.2</c:v>
                </c:pt>
                <c:pt idx="11">
                  <c:v>0.13</c:v>
                </c:pt>
              </c:numCache>
            </c:numRef>
          </c:val>
        </c:ser>
        <c:dLbls>
          <c:showLegendKey val="0"/>
          <c:showVal val="0"/>
          <c:showCatName val="0"/>
          <c:showSerName val="0"/>
          <c:showPercent val="0"/>
          <c:showBubbleSize val="0"/>
        </c:dLbls>
        <c:gapWidth val="55"/>
        <c:overlap val="100"/>
        <c:axId val="418929360"/>
        <c:axId val="418922304"/>
      </c:barChart>
      <c:catAx>
        <c:axId val="418929360"/>
        <c:scaling>
          <c:orientation val="minMax"/>
        </c:scaling>
        <c:delete val="0"/>
        <c:axPos val="b"/>
        <c:numFmt formatCode="General" sourceLinked="0"/>
        <c:majorTickMark val="none"/>
        <c:minorTickMark val="none"/>
        <c:tickLblPos val="nextTo"/>
        <c:txPr>
          <a:bodyPr/>
          <a:lstStyle/>
          <a:p>
            <a:pPr>
              <a:defRPr sz="800"/>
            </a:pPr>
            <a:endParaRPr lang="en-US"/>
          </a:p>
        </c:txPr>
        <c:crossAx val="418922304"/>
        <c:crosses val="autoZero"/>
        <c:auto val="1"/>
        <c:lblAlgn val="ctr"/>
        <c:lblOffset val="100"/>
        <c:noMultiLvlLbl val="0"/>
      </c:catAx>
      <c:valAx>
        <c:axId val="418922304"/>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418929360"/>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5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January-March</c:v>
                </c:pt>
              </c:strCache>
            </c:strRef>
          </c:tx>
          <c:spPr>
            <a:solidFill>
              <a:schemeClr val="accent5">
                <a:lumMod val="40000"/>
                <a:lumOff val="60000"/>
              </a:schemeClr>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Sheet1!$B$2:$B$8</c:f>
              <c:numCache>
                <c:formatCode>0%</c:formatCode>
                <c:ptCount val="7"/>
                <c:pt idx="0">
                  <c:v>0.16</c:v>
                </c:pt>
                <c:pt idx="1">
                  <c:v>0.17</c:v>
                </c:pt>
                <c:pt idx="2">
                  <c:v>0.17</c:v>
                </c:pt>
                <c:pt idx="3">
                  <c:v>0.18</c:v>
                </c:pt>
                <c:pt idx="4">
                  <c:v>0.14000000000000001</c:v>
                </c:pt>
                <c:pt idx="5">
                  <c:v>0.11</c:v>
                </c:pt>
                <c:pt idx="6">
                  <c:v>0.19</c:v>
                </c:pt>
              </c:numCache>
            </c:numRef>
          </c:val>
        </c:ser>
        <c:ser>
          <c:idx val="1"/>
          <c:order val="1"/>
          <c:tx>
            <c:strRef>
              <c:f>Sheet1!$C$1</c:f>
              <c:strCache>
                <c:ptCount val="1"/>
                <c:pt idx="0">
                  <c:v>April-June</c:v>
                </c:pt>
              </c:strCache>
            </c:strRef>
          </c:tx>
          <c:spPr>
            <a:solidFill>
              <a:schemeClr val="accent4"/>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Sheet1!$C$2:$C$8</c:f>
              <c:numCache>
                <c:formatCode>0%</c:formatCode>
                <c:ptCount val="7"/>
                <c:pt idx="0">
                  <c:v>0.3</c:v>
                </c:pt>
                <c:pt idx="1">
                  <c:v>0.3</c:v>
                </c:pt>
                <c:pt idx="2">
                  <c:v>0.28000000000000003</c:v>
                </c:pt>
                <c:pt idx="3">
                  <c:v>0.28000000000000003</c:v>
                </c:pt>
                <c:pt idx="4">
                  <c:v>0.28000000000000003</c:v>
                </c:pt>
                <c:pt idx="5">
                  <c:v>0.38</c:v>
                </c:pt>
                <c:pt idx="6">
                  <c:v>0.32</c:v>
                </c:pt>
              </c:numCache>
            </c:numRef>
          </c:val>
        </c:ser>
        <c:ser>
          <c:idx val="2"/>
          <c:order val="2"/>
          <c:tx>
            <c:strRef>
              <c:f>Sheet1!$D$1</c:f>
              <c:strCache>
                <c:ptCount val="1"/>
                <c:pt idx="0">
                  <c:v>July-September</c:v>
                </c:pt>
              </c:strCache>
            </c:strRef>
          </c:tx>
          <c:spPr>
            <a:solidFill>
              <a:schemeClr val="bg2"/>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Sheet1!$D$2:$D$8</c:f>
              <c:numCache>
                <c:formatCode>0%</c:formatCode>
                <c:ptCount val="7"/>
                <c:pt idx="0">
                  <c:v>0.33</c:v>
                </c:pt>
                <c:pt idx="1">
                  <c:v>0.32</c:v>
                </c:pt>
                <c:pt idx="2">
                  <c:v>0.32</c:v>
                </c:pt>
                <c:pt idx="3">
                  <c:v>0.31</c:v>
                </c:pt>
                <c:pt idx="4">
                  <c:v>0.39</c:v>
                </c:pt>
                <c:pt idx="5">
                  <c:v>0.36</c:v>
                </c:pt>
                <c:pt idx="6">
                  <c:v>0.3</c:v>
                </c:pt>
              </c:numCache>
            </c:numRef>
          </c:val>
        </c:ser>
        <c:ser>
          <c:idx val="3"/>
          <c:order val="3"/>
          <c:tx>
            <c:strRef>
              <c:f>Sheet1!$E$1</c:f>
              <c:strCache>
                <c:ptCount val="1"/>
                <c:pt idx="0">
                  <c:v>October-December</c:v>
                </c:pt>
              </c:strCache>
            </c:strRef>
          </c:tx>
          <c:spPr>
            <a:solidFill>
              <a:schemeClr val="accent2">
                <a:lumMod val="60000"/>
                <a:lumOff val="40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Sheet1!$E$2:$E$8</c:f>
              <c:numCache>
                <c:formatCode>0%</c:formatCode>
                <c:ptCount val="7"/>
                <c:pt idx="0">
                  <c:v>0.21</c:v>
                </c:pt>
                <c:pt idx="1">
                  <c:v>0.21</c:v>
                </c:pt>
                <c:pt idx="2">
                  <c:v>0.22</c:v>
                </c:pt>
                <c:pt idx="3">
                  <c:v>0.23</c:v>
                </c:pt>
                <c:pt idx="4">
                  <c:v>0.19</c:v>
                </c:pt>
                <c:pt idx="5">
                  <c:v>0.15</c:v>
                </c:pt>
                <c:pt idx="6">
                  <c:v>0.2</c:v>
                </c:pt>
              </c:numCache>
            </c:numRef>
          </c:val>
        </c:ser>
        <c:dLbls>
          <c:showLegendKey val="0"/>
          <c:showVal val="0"/>
          <c:showCatName val="0"/>
          <c:showSerName val="0"/>
          <c:showPercent val="0"/>
          <c:showBubbleSize val="0"/>
        </c:dLbls>
        <c:gapWidth val="55"/>
        <c:overlap val="100"/>
        <c:axId val="418923480"/>
        <c:axId val="418929752"/>
      </c:barChart>
      <c:catAx>
        <c:axId val="418923480"/>
        <c:scaling>
          <c:orientation val="minMax"/>
        </c:scaling>
        <c:delete val="0"/>
        <c:axPos val="b"/>
        <c:numFmt formatCode="General" sourceLinked="0"/>
        <c:majorTickMark val="none"/>
        <c:minorTickMark val="none"/>
        <c:tickLblPos val="nextTo"/>
        <c:txPr>
          <a:bodyPr/>
          <a:lstStyle/>
          <a:p>
            <a:pPr>
              <a:defRPr sz="800"/>
            </a:pPr>
            <a:endParaRPr lang="en-US"/>
          </a:p>
        </c:txPr>
        <c:crossAx val="418929752"/>
        <c:crosses val="autoZero"/>
        <c:auto val="1"/>
        <c:lblAlgn val="ctr"/>
        <c:lblOffset val="100"/>
        <c:noMultiLvlLbl val="0"/>
      </c:catAx>
      <c:valAx>
        <c:axId val="418929752"/>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418923480"/>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5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January-March</c:v>
                </c:pt>
              </c:strCache>
            </c:strRef>
          </c:tx>
          <c:spPr>
            <a:solidFill>
              <a:schemeClr val="accent5">
                <a:lumMod val="40000"/>
                <a:lumOff val="60000"/>
              </a:schemeClr>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Sheet1!$B$2:$B$11</c:f>
              <c:numCache>
                <c:formatCode>0%</c:formatCode>
                <c:ptCount val="10"/>
                <c:pt idx="0">
                  <c:v>0.19</c:v>
                </c:pt>
                <c:pt idx="1">
                  <c:v>0.16</c:v>
                </c:pt>
                <c:pt idx="2">
                  <c:v>0.16</c:v>
                </c:pt>
                <c:pt idx="3">
                  <c:v>0.15</c:v>
                </c:pt>
                <c:pt idx="4">
                  <c:v>0.14000000000000001</c:v>
                </c:pt>
                <c:pt idx="5">
                  <c:v>0.1</c:v>
                </c:pt>
                <c:pt idx="6">
                  <c:v>0.16</c:v>
                </c:pt>
                <c:pt idx="7">
                  <c:v>0.2</c:v>
                </c:pt>
                <c:pt idx="8">
                  <c:v>0.19</c:v>
                </c:pt>
                <c:pt idx="9">
                  <c:v>0.18</c:v>
                </c:pt>
              </c:numCache>
            </c:numRef>
          </c:val>
        </c:ser>
        <c:ser>
          <c:idx val="1"/>
          <c:order val="1"/>
          <c:tx>
            <c:strRef>
              <c:f>Sheet1!$C$1</c:f>
              <c:strCache>
                <c:ptCount val="1"/>
                <c:pt idx="0">
                  <c:v>April-June</c:v>
                </c:pt>
              </c:strCache>
            </c:strRef>
          </c:tx>
          <c:spPr>
            <a:solidFill>
              <a:schemeClr val="accent4"/>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Sheet1!$C$2:$C$11</c:f>
              <c:numCache>
                <c:formatCode>0%</c:formatCode>
                <c:ptCount val="10"/>
                <c:pt idx="0">
                  <c:v>0.28000000000000003</c:v>
                </c:pt>
                <c:pt idx="1">
                  <c:v>0.25</c:v>
                </c:pt>
                <c:pt idx="2">
                  <c:v>0.33</c:v>
                </c:pt>
                <c:pt idx="3">
                  <c:v>0.28000000000000003</c:v>
                </c:pt>
                <c:pt idx="4">
                  <c:v>0.4</c:v>
                </c:pt>
                <c:pt idx="5">
                  <c:v>0.27</c:v>
                </c:pt>
                <c:pt idx="6">
                  <c:v>0.28000000000000003</c:v>
                </c:pt>
                <c:pt idx="7">
                  <c:v>0.28999999999999998</c:v>
                </c:pt>
                <c:pt idx="8">
                  <c:v>0.28999999999999998</c:v>
                </c:pt>
                <c:pt idx="9">
                  <c:v>0.23</c:v>
                </c:pt>
              </c:numCache>
            </c:numRef>
          </c:val>
        </c:ser>
        <c:ser>
          <c:idx val="2"/>
          <c:order val="2"/>
          <c:tx>
            <c:strRef>
              <c:f>Sheet1!$D$1</c:f>
              <c:strCache>
                <c:ptCount val="1"/>
                <c:pt idx="0">
                  <c:v>July-September</c:v>
                </c:pt>
              </c:strCache>
            </c:strRef>
          </c:tx>
          <c:spPr>
            <a:solidFill>
              <a:schemeClr val="bg2"/>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Sheet1!$D$2:$D$11</c:f>
              <c:numCache>
                <c:formatCode>0%</c:formatCode>
                <c:ptCount val="10"/>
                <c:pt idx="0">
                  <c:v>0.33</c:v>
                </c:pt>
                <c:pt idx="1">
                  <c:v>0.38</c:v>
                </c:pt>
                <c:pt idx="2">
                  <c:v>0.31</c:v>
                </c:pt>
                <c:pt idx="3">
                  <c:v>0.4</c:v>
                </c:pt>
                <c:pt idx="4">
                  <c:v>0.33</c:v>
                </c:pt>
                <c:pt idx="5">
                  <c:v>0.39</c:v>
                </c:pt>
                <c:pt idx="6">
                  <c:v>0.37</c:v>
                </c:pt>
                <c:pt idx="7">
                  <c:v>0.28000000000000003</c:v>
                </c:pt>
                <c:pt idx="8">
                  <c:v>0.25</c:v>
                </c:pt>
                <c:pt idx="9">
                  <c:v>0.3</c:v>
                </c:pt>
              </c:numCache>
            </c:numRef>
          </c:val>
        </c:ser>
        <c:ser>
          <c:idx val="3"/>
          <c:order val="3"/>
          <c:tx>
            <c:strRef>
              <c:f>Sheet1!$E$1</c:f>
              <c:strCache>
                <c:ptCount val="1"/>
                <c:pt idx="0">
                  <c:v>October-December</c:v>
                </c:pt>
              </c:strCache>
            </c:strRef>
          </c:tx>
          <c:spPr>
            <a:solidFill>
              <a:schemeClr val="accent2">
                <a:lumMod val="60000"/>
                <a:lumOff val="40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Sheet1!$E$2:$E$11</c:f>
              <c:numCache>
                <c:formatCode>0%</c:formatCode>
                <c:ptCount val="10"/>
                <c:pt idx="0">
                  <c:v>0.2</c:v>
                </c:pt>
                <c:pt idx="1">
                  <c:v>0.2</c:v>
                </c:pt>
                <c:pt idx="2">
                  <c:v>0.21</c:v>
                </c:pt>
                <c:pt idx="3">
                  <c:v>0.17</c:v>
                </c:pt>
                <c:pt idx="4">
                  <c:v>0.13</c:v>
                </c:pt>
                <c:pt idx="5">
                  <c:v>0.24</c:v>
                </c:pt>
                <c:pt idx="6">
                  <c:v>0.19</c:v>
                </c:pt>
                <c:pt idx="7">
                  <c:v>0.24</c:v>
                </c:pt>
                <c:pt idx="8">
                  <c:v>0.26</c:v>
                </c:pt>
                <c:pt idx="9">
                  <c:v>0.28999999999999998</c:v>
                </c:pt>
              </c:numCache>
            </c:numRef>
          </c:val>
        </c:ser>
        <c:dLbls>
          <c:showLegendKey val="0"/>
          <c:showVal val="0"/>
          <c:showCatName val="0"/>
          <c:showSerName val="0"/>
          <c:showPercent val="0"/>
          <c:showBubbleSize val="0"/>
        </c:dLbls>
        <c:gapWidth val="55"/>
        <c:overlap val="100"/>
        <c:axId val="418923088"/>
        <c:axId val="418924264"/>
      </c:barChart>
      <c:catAx>
        <c:axId val="418923088"/>
        <c:scaling>
          <c:orientation val="minMax"/>
        </c:scaling>
        <c:delete val="0"/>
        <c:axPos val="b"/>
        <c:numFmt formatCode="General" sourceLinked="0"/>
        <c:majorTickMark val="none"/>
        <c:minorTickMark val="none"/>
        <c:tickLblPos val="nextTo"/>
        <c:txPr>
          <a:bodyPr/>
          <a:lstStyle/>
          <a:p>
            <a:pPr>
              <a:defRPr sz="800"/>
            </a:pPr>
            <a:endParaRPr lang="en-US"/>
          </a:p>
        </c:txPr>
        <c:crossAx val="418924264"/>
        <c:crosses val="autoZero"/>
        <c:auto val="1"/>
        <c:lblAlgn val="ctr"/>
        <c:lblOffset val="100"/>
        <c:noMultiLvlLbl val="0"/>
      </c:catAx>
      <c:valAx>
        <c:axId val="418924264"/>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418923088"/>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5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sz="800">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England</c:v>
                </c:pt>
                <c:pt idx="2">
                  <c:v>London</c:v>
                </c:pt>
                <c:pt idx="3">
                  <c:v>Regional England</c:v>
                </c:pt>
                <c:pt idx="4">
                  <c:v>South East (excl.Lond)</c:v>
                </c:pt>
                <c:pt idx="5">
                  <c:v>South West</c:v>
                </c:pt>
                <c:pt idx="6">
                  <c:v>East</c:v>
                </c:pt>
                <c:pt idx="7">
                  <c:v>West Mids</c:v>
                </c:pt>
                <c:pt idx="8">
                  <c:v>North West</c:v>
                </c:pt>
                <c:pt idx="9">
                  <c:v>North East</c:v>
                </c:pt>
              </c:strCache>
            </c:strRef>
          </c:cat>
          <c:val>
            <c:numRef>
              <c:f>Sheet1!$B$2:$B$11</c:f>
              <c:numCache>
                <c:formatCode>0%</c:formatCode>
                <c:ptCount val="10"/>
                <c:pt idx="0">
                  <c:v>0.4</c:v>
                </c:pt>
                <c:pt idx="1">
                  <c:v>0.4</c:v>
                </c:pt>
                <c:pt idx="2">
                  <c:v>0.4</c:v>
                </c:pt>
                <c:pt idx="3">
                  <c:v>0.39</c:v>
                </c:pt>
                <c:pt idx="4">
                  <c:v>0.39</c:v>
                </c:pt>
                <c:pt idx="5">
                  <c:v>0.32</c:v>
                </c:pt>
                <c:pt idx="6">
                  <c:v>0.48</c:v>
                </c:pt>
                <c:pt idx="7">
                  <c:v>0.42</c:v>
                </c:pt>
                <c:pt idx="8">
                  <c:v>0.36</c:v>
                </c:pt>
                <c:pt idx="9">
                  <c:v>0.34</c:v>
                </c:pt>
              </c:numCache>
            </c:numRef>
          </c:val>
        </c:ser>
        <c:ser>
          <c:idx val="1"/>
          <c:order val="1"/>
          <c:tx>
            <c:strRef>
              <c:f>Sheet1!$C$1</c:f>
              <c:strCache>
                <c:ptCount val="1"/>
                <c:pt idx="0">
                  <c:v>4-7 nights</c:v>
                </c:pt>
              </c:strCache>
            </c:strRef>
          </c:tx>
          <c:spPr>
            <a:solidFill>
              <a:schemeClr val="accent6">
                <a:lumMod val="7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England</c:v>
                </c:pt>
                <c:pt idx="2">
                  <c:v>London</c:v>
                </c:pt>
                <c:pt idx="3">
                  <c:v>Regional England</c:v>
                </c:pt>
                <c:pt idx="4">
                  <c:v>South East (excl.Lond)</c:v>
                </c:pt>
                <c:pt idx="5">
                  <c:v>South West</c:v>
                </c:pt>
                <c:pt idx="6">
                  <c:v>East</c:v>
                </c:pt>
                <c:pt idx="7">
                  <c:v>West Mids</c:v>
                </c:pt>
                <c:pt idx="8">
                  <c:v>North West</c:v>
                </c:pt>
                <c:pt idx="9">
                  <c:v>North East</c:v>
                </c:pt>
              </c:strCache>
            </c:strRef>
          </c:cat>
          <c:val>
            <c:numRef>
              <c:f>Sheet1!$C$2:$C$11</c:f>
              <c:numCache>
                <c:formatCode>0%</c:formatCode>
                <c:ptCount val="10"/>
                <c:pt idx="0">
                  <c:v>0.4</c:v>
                </c:pt>
                <c:pt idx="1">
                  <c:v>0.4</c:v>
                </c:pt>
                <c:pt idx="2">
                  <c:v>0.41</c:v>
                </c:pt>
                <c:pt idx="3">
                  <c:v>0.39</c:v>
                </c:pt>
                <c:pt idx="4">
                  <c:v>0.42</c:v>
                </c:pt>
                <c:pt idx="5">
                  <c:v>0.37</c:v>
                </c:pt>
                <c:pt idx="6">
                  <c:v>0.28999999999999998</c:v>
                </c:pt>
                <c:pt idx="7">
                  <c:v>0.31</c:v>
                </c:pt>
                <c:pt idx="8">
                  <c:v>0.31</c:v>
                </c:pt>
                <c:pt idx="9">
                  <c:v>0.3</c:v>
                </c:pt>
              </c:numCache>
            </c:numRef>
          </c:val>
        </c:ser>
        <c:ser>
          <c:idx val="2"/>
          <c:order val="2"/>
          <c:tx>
            <c:strRef>
              <c:f>Sheet1!$D$1</c:f>
              <c:strCache>
                <c:ptCount val="1"/>
                <c:pt idx="0">
                  <c:v>8-14 nights</c:v>
                </c:pt>
              </c:strCache>
            </c:strRef>
          </c:tx>
          <c:spPr>
            <a:solidFill>
              <a:schemeClr val="accent6">
                <a:lumMod val="50000"/>
              </a:schemeClr>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England</c:v>
                </c:pt>
                <c:pt idx="2">
                  <c:v>London</c:v>
                </c:pt>
                <c:pt idx="3">
                  <c:v>Regional England</c:v>
                </c:pt>
                <c:pt idx="4">
                  <c:v>South East (excl.Lond)</c:v>
                </c:pt>
                <c:pt idx="5">
                  <c:v>South West</c:v>
                </c:pt>
                <c:pt idx="6">
                  <c:v>East</c:v>
                </c:pt>
                <c:pt idx="7">
                  <c:v>West Mids</c:v>
                </c:pt>
                <c:pt idx="8">
                  <c:v>North West</c:v>
                </c:pt>
                <c:pt idx="9">
                  <c:v>North East</c:v>
                </c:pt>
              </c:strCache>
            </c:strRef>
          </c:cat>
          <c:val>
            <c:numRef>
              <c:f>Sheet1!$D$2:$D$11</c:f>
              <c:numCache>
                <c:formatCode>0%</c:formatCode>
                <c:ptCount val="10"/>
                <c:pt idx="0">
                  <c:v>0.14000000000000001</c:v>
                </c:pt>
                <c:pt idx="1">
                  <c:v>0.13</c:v>
                </c:pt>
                <c:pt idx="2">
                  <c:v>0.13</c:v>
                </c:pt>
                <c:pt idx="3">
                  <c:v>0.15</c:v>
                </c:pt>
                <c:pt idx="4">
                  <c:v>0.13</c:v>
                </c:pt>
                <c:pt idx="5">
                  <c:v>0.21</c:v>
                </c:pt>
                <c:pt idx="6">
                  <c:v>0.15</c:v>
                </c:pt>
                <c:pt idx="7">
                  <c:v>0.17</c:v>
                </c:pt>
                <c:pt idx="8">
                  <c:v>0.21</c:v>
                </c:pt>
                <c:pt idx="9">
                  <c:v>0.23</c:v>
                </c:pt>
              </c:numCache>
            </c:numRef>
          </c:val>
        </c:ser>
        <c:ser>
          <c:idx val="3"/>
          <c:order val="3"/>
          <c:tx>
            <c:strRef>
              <c:f>Sheet1!$E$1</c:f>
              <c:strCache>
                <c:ptCount val="1"/>
                <c:pt idx="0">
                  <c:v>15 or more nights</c:v>
                </c:pt>
              </c:strCache>
            </c:strRef>
          </c:tx>
          <c:spPr>
            <a:solidFill>
              <a:schemeClr val="accent6">
                <a:lumMod val="25000"/>
              </a:schemeClr>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England</c:v>
                </c:pt>
                <c:pt idx="2">
                  <c:v>London</c:v>
                </c:pt>
                <c:pt idx="3">
                  <c:v>Regional England</c:v>
                </c:pt>
                <c:pt idx="4">
                  <c:v>South East (excl.Lond)</c:v>
                </c:pt>
                <c:pt idx="5">
                  <c:v>South West</c:v>
                </c:pt>
                <c:pt idx="6">
                  <c:v>East</c:v>
                </c:pt>
                <c:pt idx="7">
                  <c:v>West Mids</c:v>
                </c:pt>
                <c:pt idx="8">
                  <c:v>North West</c:v>
                </c:pt>
                <c:pt idx="9">
                  <c:v>North East</c:v>
                </c:pt>
              </c:strCache>
            </c:strRef>
          </c:cat>
          <c:val>
            <c:numRef>
              <c:f>Sheet1!$E$2:$E$11</c:f>
              <c:numCache>
                <c:formatCode>0%</c:formatCode>
                <c:ptCount val="10"/>
                <c:pt idx="0">
                  <c:v>7.0000000000000007E-2</c:v>
                </c:pt>
                <c:pt idx="1">
                  <c:v>0.06</c:v>
                </c:pt>
                <c:pt idx="2">
                  <c:v>0.06</c:v>
                </c:pt>
                <c:pt idx="3">
                  <c:v>0.08</c:v>
                </c:pt>
                <c:pt idx="4">
                  <c:v>0.06</c:v>
                </c:pt>
                <c:pt idx="5">
                  <c:v>0.09</c:v>
                </c:pt>
                <c:pt idx="6">
                  <c:v>7.0000000000000007E-2</c:v>
                </c:pt>
                <c:pt idx="7">
                  <c:v>0.1</c:v>
                </c:pt>
                <c:pt idx="8">
                  <c:v>0.12</c:v>
                </c:pt>
                <c:pt idx="9">
                  <c:v>0.13</c:v>
                </c:pt>
              </c:numCache>
            </c:numRef>
          </c:val>
        </c:ser>
        <c:dLbls>
          <c:showLegendKey val="0"/>
          <c:showVal val="0"/>
          <c:showCatName val="0"/>
          <c:showSerName val="0"/>
          <c:showPercent val="0"/>
          <c:showBubbleSize val="0"/>
        </c:dLbls>
        <c:gapWidth val="55"/>
        <c:overlap val="100"/>
        <c:axId val="418924656"/>
        <c:axId val="418927008"/>
      </c:barChart>
      <c:catAx>
        <c:axId val="418924656"/>
        <c:scaling>
          <c:orientation val="minMax"/>
        </c:scaling>
        <c:delete val="0"/>
        <c:axPos val="b"/>
        <c:numFmt formatCode="General" sourceLinked="0"/>
        <c:majorTickMark val="none"/>
        <c:minorTickMark val="none"/>
        <c:tickLblPos val="nextTo"/>
        <c:txPr>
          <a:bodyPr/>
          <a:lstStyle/>
          <a:p>
            <a:pPr>
              <a:defRPr sz="800"/>
            </a:pPr>
            <a:endParaRPr lang="en-US"/>
          </a:p>
        </c:txPr>
        <c:crossAx val="418927008"/>
        <c:crosses val="autoZero"/>
        <c:auto val="1"/>
        <c:lblAlgn val="ctr"/>
        <c:lblOffset val="100"/>
        <c:noMultiLvlLbl val="0"/>
      </c:catAx>
      <c:valAx>
        <c:axId val="418927008"/>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418924656"/>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5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sz="800">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Sheet1!$B$2:$B$8</c:f>
              <c:numCache>
                <c:formatCode>0%</c:formatCode>
                <c:ptCount val="7"/>
                <c:pt idx="0">
                  <c:v>0.4</c:v>
                </c:pt>
                <c:pt idx="1">
                  <c:v>0.4</c:v>
                </c:pt>
                <c:pt idx="2">
                  <c:v>0.37</c:v>
                </c:pt>
                <c:pt idx="3">
                  <c:v>0.37</c:v>
                </c:pt>
                <c:pt idx="4">
                  <c:v>0.36</c:v>
                </c:pt>
                <c:pt idx="5">
                  <c:v>0.34</c:v>
                </c:pt>
                <c:pt idx="6">
                  <c:v>0.55000000000000004</c:v>
                </c:pt>
              </c:numCache>
            </c:numRef>
          </c:val>
        </c:ser>
        <c:ser>
          <c:idx val="1"/>
          <c:order val="1"/>
          <c:tx>
            <c:strRef>
              <c:f>Sheet1!$C$1</c:f>
              <c:strCache>
                <c:ptCount val="1"/>
                <c:pt idx="0">
                  <c:v>4-7 nights</c:v>
                </c:pt>
              </c:strCache>
            </c:strRef>
          </c:tx>
          <c:spPr>
            <a:solidFill>
              <a:schemeClr val="accent6">
                <a:lumMod val="7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Sheet1!$C$2:$C$8</c:f>
              <c:numCache>
                <c:formatCode>0%</c:formatCode>
                <c:ptCount val="7"/>
                <c:pt idx="0">
                  <c:v>0.4</c:v>
                </c:pt>
                <c:pt idx="1">
                  <c:v>0.4</c:v>
                </c:pt>
                <c:pt idx="2">
                  <c:v>0.41</c:v>
                </c:pt>
                <c:pt idx="3">
                  <c:v>0.42</c:v>
                </c:pt>
                <c:pt idx="4">
                  <c:v>0.32</c:v>
                </c:pt>
                <c:pt idx="5">
                  <c:v>0.42</c:v>
                </c:pt>
                <c:pt idx="6">
                  <c:v>0.35</c:v>
                </c:pt>
              </c:numCache>
            </c:numRef>
          </c:val>
        </c:ser>
        <c:ser>
          <c:idx val="2"/>
          <c:order val="2"/>
          <c:tx>
            <c:strRef>
              <c:f>Sheet1!$D$1</c:f>
              <c:strCache>
                <c:ptCount val="1"/>
                <c:pt idx="0">
                  <c:v>8-14 nights</c:v>
                </c:pt>
              </c:strCache>
            </c:strRef>
          </c:tx>
          <c:spPr>
            <a:solidFill>
              <a:schemeClr val="accent6">
                <a:lumMod val="50000"/>
              </a:schemeClr>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Sheet1!$D$2:$D$8</c:f>
              <c:numCache>
                <c:formatCode>0%</c:formatCode>
                <c:ptCount val="7"/>
                <c:pt idx="0">
                  <c:v>0.14000000000000001</c:v>
                </c:pt>
                <c:pt idx="1">
                  <c:v>0.13</c:v>
                </c:pt>
                <c:pt idx="2">
                  <c:v>0.15</c:v>
                </c:pt>
                <c:pt idx="3">
                  <c:v>0.14000000000000001</c:v>
                </c:pt>
                <c:pt idx="4">
                  <c:v>0.2</c:v>
                </c:pt>
                <c:pt idx="5">
                  <c:v>0.16</c:v>
                </c:pt>
                <c:pt idx="6">
                  <c:v>7.0000000000000007E-2</c:v>
                </c:pt>
              </c:numCache>
            </c:numRef>
          </c:val>
        </c:ser>
        <c:ser>
          <c:idx val="3"/>
          <c:order val="3"/>
          <c:tx>
            <c:strRef>
              <c:f>Sheet1!$E$1</c:f>
              <c:strCache>
                <c:ptCount val="1"/>
                <c:pt idx="0">
                  <c:v>15 or more nights</c:v>
                </c:pt>
              </c:strCache>
            </c:strRef>
          </c:tx>
          <c:spPr>
            <a:solidFill>
              <a:schemeClr val="accent6">
                <a:lumMod val="25000"/>
              </a:schemeClr>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Sheet1!$E$2:$E$8</c:f>
              <c:numCache>
                <c:formatCode>0%</c:formatCode>
                <c:ptCount val="7"/>
                <c:pt idx="0">
                  <c:v>7.0000000000000007E-2</c:v>
                </c:pt>
                <c:pt idx="1">
                  <c:v>0.06</c:v>
                </c:pt>
                <c:pt idx="2">
                  <c:v>7.0000000000000007E-2</c:v>
                </c:pt>
                <c:pt idx="3">
                  <c:v>7.0000000000000007E-2</c:v>
                </c:pt>
                <c:pt idx="4">
                  <c:v>0.12</c:v>
                </c:pt>
                <c:pt idx="5">
                  <c:v>7.0000000000000007E-2</c:v>
                </c:pt>
                <c:pt idx="6">
                  <c:v>0.03</c:v>
                </c:pt>
              </c:numCache>
            </c:numRef>
          </c:val>
        </c:ser>
        <c:dLbls>
          <c:showLegendKey val="0"/>
          <c:showVal val="0"/>
          <c:showCatName val="0"/>
          <c:showSerName val="0"/>
          <c:showPercent val="0"/>
          <c:showBubbleSize val="0"/>
        </c:dLbls>
        <c:gapWidth val="55"/>
        <c:overlap val="100"/>
        <c:axId val="391829136"/>
        <c:axId val="391826392"/>
      </c:barChart>
      <c:catAx>
        <c:axId val="391829136"/>
        <c:scaling>
          <c:orientation val="minMax"/>
        </c:scaling>
        <c:delete val="0"/>
        <c:axPos val="b"/>
        <c:numFmt formatCode="General" sourceLinked="0"/>
        <c:majorTickMark val="none"/>
        <c:minorTickMark val="none"/>
        <c:tickLblPos val="nextTo"/>
        <c:txPr>
          <a:bodyPr/>
          <a:lstStyle/>
          <a:p>
            <a:pPr>
              <a:defRPr sz="800"/>
            </a:pPr>
            <a:endParaRPr lang="en-US"/>
          </a:p>
        </c:txPr>
        <c:crossAx val="391826392"/>
        <c:crosses val="autoZero"/>
        <c:auto val="1"/>
        <c:lblAlgn val="ctr"/>
        <c:lblOffset val="100"/>
        <c:noMultiLvlLbl val="0"/>
      </c:catAx>
      <c:valAx>
        <c:axId val="391826392"/>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91829136"/>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5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sz="800">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Sheet1!$B$2:$B$11</c:f>
              <c:numCache>
                <c:formatCode>0%</c:formatCode>
                <c:ptCount val="10"/>
                <c:pt idx="0">
                  <c:v>0.56999999999999995</c:v>
                </c:pt>
                <c:pt idx="1">
                  <c:v>0.3</c:v>
                </c:pt>
                <c:pt idx="2">
                  <c:v>0.55000000000000004</c:v>
                </c:pt>
                <c:pt idx="3">
                  <c:v>0.42</c:v>
                </c:pt>
                <c:pt idx="4">
                  <c:v>0.41</c:v>
                </c:pt>
                <c:pt idx="5">
                  <c:v>0.33</c:v>
                </c:pt>
                <c:pt idx="6">
                  <c:v>0.28999999999999998</c:v>
                </c:pt>
                <c:pt idx="7">
                  <c:v>0.42</c:v>
                </c:pt>
                <c:pt idx="8">
                  <c:v>0.45</c:v>
                </c:pt>
                <c:pt idx="9">
                  <c:v>0.38</c:v>
                </c:pt>
              </c:numCache>
            </c:numRef>
          </c:val>
        </c:ser>
        <c:ser>
          <c:idx val="1"/>
          <c:order val="1"/>
          <c:tx>
            <c:strRef>
              <c:f>Sheet1!$C$1</c:f>
              <c:strCache>
                <c:ptCount val="1"/>
                <c:pt idx="0">
                  <c:v>4-7 nights</c:v>
                </c:pt>
              </c:strCache>
            </c:strRef>
          </c:tx>
          <c:spPr>
            <a:solidFill>
              <a:schemeClr val="accent6">
                <a:lumMod val="7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Sheet1!$C$2:$C$11</c:f>
              <c:numCache>
                <c:formatCode>0%</c:formatCode>
                <c:ptCount val="10"/>
                <c:pt idx="0">
                  <c:v>0.34</c:v>
                </c:pt>
                <c:pt idx="1">
                  <c:v>0.32</c:v>
                </c:pt>
                <c:pt idx="2">
                  <c:v>0.28999999999999998</c:v>
                </c:pt>
                <c:pt idx="3">
                  <c:v>0.31</c:v>
                </c:pt>
                <c:pt idx="4">
                  <c:v>0.28999999999999998</c:v>
                </c:pt>
                <c:pt idx="5">
                  <c:v>0.37</c:v>
                </c:pt>
                <c:pt idx="6">
                  <c:v>0.39</c:v>
                </c:pt>
                <c:pt idx="7">
                  <c:v>0.45</c:v>
                </c:pt>
                <c:pt idx="8">
                  <c:v>0.46</c:v>
                </c:pt>
                <c:pt idx="9">
                  <c:v>0.45</c:v>
                </c:pt>
              </c:numCache>
            </c:numRef>
          </c:val>
        </c:ser>
        <c:ser>
          <c:idx val="2"/>
          <c:order val="2"/>
          <c:tx>
            <c:strRef>
              <c:f>Sheet1!$D$1</c:f>
              <c:strCache>
                <c:ptCount val="1"/>
                <c:pt idx="0">
                  <c:v>8-14 nights</c:v>
                </c:pt>
              </c:strCache>
            </c:strRef>
          </c:tx>
          <c:spPr>
            <a:solidFill>
              <a:schemeClr val="accent6">
                <a:lumMod val="50000"/>
              </a:schemeClr>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Sheet1!$D$2:$D$11</c:f>
              <c:numCache>
                <c:formatCode>0%</c:formatCode>
                <c:ptCount val="10"/>
                <c:pt idx="0">
                  <c:v>0.06</c:v>
                </c:pt>
                <c:pt idx="1">
                  <c:v>0.24</c:v>
                </c:pt>
                <c:pt idx="2">
                  <c:v>0.11</c:v>
                </c:pt>
                <c:pt idx="3">
                  <c:v>0.17</c:v>
                </c:pt>
                <c:pt idx="4">
                  <c:v>0.21</c:v>
                </c:pt>
                <c:pt idx="5">
                  <c:v>0.2</c:v>
                </c:pt>
                <c:pt idx="6">
                  <c:v>0.21</c:v>
                </c:pt>
                <c:pt idx="7">
                  <c:v>0.09</c:v>
                </c:pt>
                <c:pt idx="8">
                  <c:v>0.06</c:v>
                </c:pt>
                <c:pt idx="9">
                  <c:v>0.11</c:v>
                </c:pt>
              </c:numCache>
            </c:numRef>
          </c:val>
        </c:ser>
        <c:ser>
          <c:idx val="3"/>
          <c:order val="3"/>
          <c:tx>
            <c:strRef>
              <c:f>Sheet1!$E$1</c:f>
              <c:strCache>
                <c:ptCount val="1"/>
                <c:pt idx="0">
                  <c:v>15 or more nights</c:v>
                </c:pt>
              </c:strCache>
            </c:strRef>
          </c:tx>
          <c:spPr>
            <a:solidFill>
              <a:schemeClr val="accent6">
                <a:lumMod val="25000"/>
              </a:schemeClr>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Sheet1!$E$2:$E$11</c:f>
              <c:numCache>
                <c:formatCode>0%</c:formatCode>
                <c:ptCount val="10"/>
                <c:pt idx="0">
                  <c:v>0.03</c:v>
                </c:pt>
                <c:pt idx="1">
                  <c:v>0.14000000000000001</c:v>
                </c:pt>
                <c:pt idx="2">
                  <c:v>0.06</c:v>
                </c:pt>
                <c:pt idx="3">
                  <c:v>0.1</c:v>
                </c:pt>
                <c:pt idx="4">
                  <c:v>0.09</c:v>
                </c:pt>
                <c:pt idx="5">
                  <c:v>0.1</c:v>
                </c:pt>
                <c:pt idx="6">
                  <c:v>0.11</c:v>
                </c:pt>
                <c:pt idx="7">
                  <c:v>0.04</c:v>
                </c:pt>
                <c:pt idx="8">
                  <c:v>0.03</c:v>
                </c:pt>
                <c:pt idx="9">
                  <c:v>0.06</c:v>
                </c:pt>
              </c:numCache>
            </c:numRef>
          </c:val>
        </c:ser>
        <c:dLbls>
          <c:showLegendKey val="0"/>
          <c:showVal val="0"/>
          <c:showCatName val="0"/>
          <c:showSerName val="0"/>
          <c:showPercent val="0"/>
          <c:showBubbleSize val="0"/>
        </c:dLbls>
        <c:gapWidth val="55"/>
        <c:overlap val="100"/>
        <c:axId val="391825216"/>
        <c:axId val="419171680"/>
      </c:barChart>
      <c:catAx>
        <c:axId val="391825216"/>
        <c:scaling>
          <c:orientation val="minMax"/>
        </c:scaling>
        <c:delete val="0"/>
        <c:axPos val="b"/>
        <c:numFmt formatCode="General" sourceLinked="0"/>
        <c:majorTickMark val="none"/>
        <c:minorTickMark val="none"/>
        <c:tickLblPos val="nextTo"/>
        <c:txPr>
          <a:bodyPr/>
          <a:lstStyle/>
          <a:p>
            <a:pPr>
              <a:defRPr sz="800"/>
            </a:pPr>
            <a:endParaRPr lang="en-US"/>
          </a:p>
        </c:txPr>
        <c:crossAx val="419171680"/>
        <c:crosses val="autoZero"/>
        <c:auto val="1"/>
        <c:lblAlgn val="ctr"/>
        <c:lblOffset val="100"/>
        <c:noMultiLvlLbl val="0"/>
      </c:catAx>
      <c:valAx>
        <c:axId val="419171680"/>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91825216"/>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5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Independent</c:v>
                </c:pt>
              </c:strCache>
            </c:strRef>
          </c:tx>
          <c:spPr>
            <a:solidFill>
              <a:schemeClr val="tx1">
                <a:lumMod val="10000"/>
                <a:lumOff val="90000"/>
              </a:schemeClr>
            </a:solidFill>
          </c:spPr>
          <c:invertIfNegative val="0"/>
          <c:dLbls>
            <c:spPr>
              <a:noFill/>
              <a:ln>
                <a:noFill/>
              </a:ln>
              <a:effectLst/>
            </c:spPr>
            <c:txPr>
              <a:bodyPr/>
              <a:lstStyle/>
              <a:p>
                <a:pPr>
                  <a:defRPr sz="800">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Sheet1!$B$2:$B$13</c:f>
              <c:numCache>
                <c:formatCode>0%</c:formatCode>
                <c:ptCount val="12"/>
                <c:pt idx="0">
                  <c:v>0.82</c:v>
                </c:pt>
                <c:pt idx="1">
                  <c:v>0.84</c:v>
                </c:pt>
                <c:pt idx="2">
                  <c:v>0.83</c:v>
                </c:pt>
                <c:pt idx="3">
                  <c:v>0.81</c:v>
                </c:pt>
                <c:pt idx="4">
                  <c:v>0.9</c:v>
                </c:pt>
                <c:pt idx="5">
                  <c:v>0.59</c:v>
                </c:pt>
                <c:pt idx="6">
                  <c:v>0.49</c:v>
                </c:pt>
                <c:pt idx="7">
                  <c:v>0.96</c:v>
                </c:pt>
                <c:pt idx="8">
                  <c:v>0.56000000000000005</c:v>
                </c:pt>
                <c:pt idx="9">
                  <c:v>0.9</c:v>
                </c:pt>
                <c:pt idx="10">
                  <c:v>0.93</c:v>
                </c:pt>
                <c:pt idx="11">
                  <c:v>0.75</c:v>
                </c:pt>
              </c:numCache>
            </c:numRef>
          </c:val>
        </c:ser>
        <c:ser>
          <c:idx val="1"/>
          <c:order val="1"/>
          <c:tx>
            <c:strRef>
              <c:f>Sheet1!$C$1</c:f>
              <c:strCache>
                <c:ptCount val="1"/>
                <c:pt idx="0">
                  <c:v>Package</c:v>
                </c:pt>
              </c:strCache>
            </c:strRef>
          </c:tx>
          <c:spPr>
            <a:solidFill>
              <a:schemeClr val="tx1">
                <a:lumMod val="50000"/>
                <a:lumOff val="50000"/>
              </a:schemeClr>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Sheet1!$C$2:$C$13</c:f>
              <c:numCache>
                <c:formatCode>0%</c:formatCode>
                <c:ptCount val="12"/>
                <c:pt idx="0">
                  <c:v>0.18</c:v>
                </c:pt>
                <c:pt idx="1">
                  <c:v>0.16</c:v>
                </c:pt>
                <c:pt idx="2">
                  <c:v>0.17</c:v>
                </c:pt>
                <c:pt idx="3">
                  <c:v>0.19</c:v>
                </c:pt>
                <c:pt idx="4">
                  <c:v>0.1</c:v>
                </c:pt>
                <c:pt idx="5">
                  <c:v>0.41</c:v>
                </c:pt>
                <c:pt idx="6">
                  <c:v>0.51</c:v>
                </c:pt>
                <c:pt idx="7">
                  <c:v>0.04</c:v>
                </c:pt>
                <c:pt idx="8">
                  <c:v>0.44</c:v>
                </c:pt>
                <c:pt idx="9">
                  <c:v>0.1</c:v>
                </c:pt>
                <c:pt idx="10">
                  <c:v>7.0000000000000007E-2</c:v>
                </c:pt>
                <c:pt idx="11">
                  <c:v>0.25</c:v>
                </c:pt>
              </c:numCache>
            </c:numRef>
          </c:val>
        </c:ser>
        <c:dLbls>
          <c:showLegendKey val="0"/>
          <c:showVal val="0"/>
          <c:showCatName val="0"/>
          <c:showSerName val="0"/>
          <c:showPercent val="0"/>
          <c:showBubbleSize val="0"/>
        </c:dLbls>
        <c:gapWidth val="55"/>
        <c:overlap val="100"/>
        <c:axId val="419165408"/>
        <c:axId val="419163840"/>
      </c:barChart>
      <c:catAx>
        <c:axId val="419165408"/>
        <c:scaling>
          <c:orientation val="minMax"/>
        </c:scaling>
        <c:delete val="0"/>
        <c:axPos val="b"/>
        <c:numFmt formatCode="General" sourceLinked="0"/>
        <c:majorTickMark val="none"/>
        <c:minorTickMark val="none"/>
        <c:tickLblPos val="nextTo"/>
        <c:txPr>
          <a:bodyPr/>
          <a:lstStyle/>
          <a:p>
            <a:pPr>
              <a:defRPr sz="800"/>
            </a:pPr>
            <a:endParaRPr lang="en-US"/>
          </a:p>
        </c:txPr>
        <c:crossAx val="419163840"/>
        <c:crosses val="autoZero"/>
        <c:auto val="1"/>
        <c:lblAlgn val="ctr"/>
        <c:lblOffset val="100"/>
        <c:noMultiLvlLbl val="0"/>
      </c:catAx>
      <c:valAx>
        <c:axId val="419163840"/>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419165408"/>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5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Independent</c:v>
                </c:pt>
              </c:strCache>
            </c:strRef>
          </c:tx>
          <c:spPr>
            <a:solidFill>
              <a:schemeClr val="tx1">
                <a:lumMod val="10000"/>
                <a:lumOff val="90000"/>
              </a:schemeClr>
            </a:solidFill>
          </c:spPr>
          <c:invertIfNegative val="0"/>
          <c:dLbls>
            <c:spPr>
              <a:noFill/>
              <a:ln>
                <a:noFill/>
              </a:ln>
              <a:effectLst/>
            </c:spPr>
            <c:txPr>
              <a:bodyPr/>
              <a:lstStyle/>
              <a:p>
                <a:pPr>
                  <a:defRPr sz="800">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Sheet1!$B$2:$B$8</c:f>
              <c:numCache>
                <c:formatCode>0%</c:formatCode>
                <c:ptCount val="7"/>
                <c:pt idx="0">
                  <c:v>0.82</c:v>
                </c:pt>
                <c:pt idx="1">
                  <c:v>0.81</c:v>
                </c:pt>
                <c:pt idx="2">
                  <c:v>0.91</c:v>
                </c:pt>
                <c:pt idx="3">
                  <c:v>0.91</c:v>
                </c:pt>
                <c:pt idx="4">
                  <c:v>0.91</c:v>
                </c:pt>
                <c:pt idx="5">
                  <c:v>0.51</c:v>
                </c:pt>
                <c:pt idx="6">
                  <c:v>0.7</c:v>
                </c:pt>
              </c:numCache>
            </c:numRef>
          </c:val>
        </c:ser>
        <c:ser>
          <c:idx val="1"/>
          <c:order val="1"/>
          <c:tx>
            <c:strRef>
              <c:f>Sheet1!$C$1</c:f>
              <c:strCache>
                <c:ptCount val="1"/>
                <c:pt idx="0">
                  <c:v>Package</c:v>
                </c:pt>
              </c:strCache>
            </c:strRef>
          </c:tx>
          <c:spPr>
            <a:solidFill>
              <a:schemeClr val="tx1">
                <a:lumMod val="50000"/>
                <a:lumOff val="50000"/>
              </a:schemeClr>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Sheet1!$C$2:$C$8</c:f>
              <c:numCache>
                <c:formatCode>0%</c:formatCode>
                <c:ptCount val="7"/>
                <c:pt idx="0">
                  <c:v>0.18</c:v>
                </c:pt>
                <c:pt idx="1">
                  <c:v>0.19</c:v>
                </c:pt>
                <c:pt idx="2">
                  <c:v>0.09</c:v>
                </c:pt>
                <c:pt idx="3">
                  <c:v>0.09</c:v>
                </c:pt>
                <c:pt idx="4">
                  <c:v>0.09</c:v>
                </c:pt>
                <c:pt idx="5">
                  <c:v>0.49</c:v>
                </c:pt>
                <c:pt idx="6">
                  <c:v>0.3</c:v>
                </c:pt>
              </c:numCache>
            </c:numRef>
          </c:val>
        </c:ser>
        <c:dLbls>
          <c:showLegendKey val="0"/>
          <c:showVal val="0"/>
          <c:showCatName val="0"/>
          <c:showSerName val="0"/>
          <c:showPercent val="0"/>
          <c:showBubbleSize val="0"/>
        </c:dLbls>
        <c:gapWidth val="55"/>
        <c:overlap val="100"/>
        <c:axId val="419160312"/>
        <c:axId val="419171288"/>
      </c:barChart>
      <c:catAx>
        <c:axId val="419160312"/>
        <c:scaling>
          <c:orientation val="minMax"/>
        </c:scaling>
        <c:delete val="0"/>
        <c:axPos val="b"/>
        <c:numFmt formatCode="General" sourceLinked="0"/>
        <c:majorTickMark val="none"/>
        <c:minorTickMark val="none"/>
        <c:tickLblPos val="nextTo"/>
        <c:txPr>
          <a:bodyPr/>
          <a:lstStyle/>
          <a:p>
            <a:pPr>
              <a:defRPr sz="800"/>
            </a:pPr>
            <a:endParaRPr lang="en-US"/>
          </a:p>
        </c:txPr>
        <c:crossAx val="419171288"/>
        <c:crosses val="autoZero"/>
        <c:auto val="1"/>
        <c:lblAlgn val="ctr"/>
        <c:lblOffset val="100"/>
        <c:noMultiLvlLbl val="0"/>
      </c:catAx>
      <c:valAx>
        <c:axId val="419171288"/>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419160312"/>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5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Independent</c:v>
                </c:pt>
              </c:strCache>
            </c:strRef>
          </c:tx>
          <c:spPr>
            <a:solidFill>
              <a:schemeClr val="tx1">
                <a:lumMod val="10000"/>
                <a:lumOff val="90000"/>
              </a:schemeClr>
            </a:solidFill>
          </c:spPr>
          <c:invertIfNegative val="0"/>
          <c:dLbls>
            <c:spPr>
              <a:noFill/>
              <a:ln>
                <a:noFill/>
              </a:ln>
              <a:effectLst/>
            </c:spPr>
            <c:txPr>
              <a:bodyPr/>
              <a:lstStyle/>
              <a:p>
                <a:pPr>
                  <a:defRPr sz="800">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Sheet1!$B$2:$B$11</c:f>
              <c:numCache>
                <c:formatCode>0%</c:formatCode>
                <c:ptCount val="10"/>
                <c:pt idx="0">
                  <c:v>0.83</c:v>
                </c:pt>
                <c:pt idx="1">
                  <c:v>0.93</c:v>
                </c:pt>
                <c:pt idx="2">
                  <c:v>0.93</c:v>
                </c:pt>
                <c:pt idx="3">
                  <c:v>0.9</c:v>
                </c:pt>
                <c:pt idx="4">
                  <c:v>0.87</c:v>
                </c:pt>
                <c:pt idx="5">
                  <c:v>0.96</c:v>
                </c:pt>
                <c:pt idx="6">
                  <c:v>0.88</c:v>
                </c:pt>
                <c:pt idx="7">
                  <c:v>0.92</c:v>
                </c:pt>
                <c:pt idx="8">
                  <c:v>0.96</c:v>
                </c:pt>
                <c:pt idx="9">
                  <c:v>0.96</c:v>
                </c:pt>
              </c:numCache>
            </c:numRef>
          </c:val>
        </c:ser>
        <c:ser>
          <c:idx val="1"/>
          <c:order val="1"/>
          <c:tx>
            <c:strRef>
              <c:f>Sheet1!$C$1</c:f>
              <c:strCache>
                <c:ptCount val="1"/>
                <c:pt idx="0">
                  <c:v>Package</c:v>
                </c:pt>
              </c:strCache>
            </c:strRef>
          </c:tx>
          <c:spPr>
            <a:solidFill>
              <a:schemeClr val="tx1">
                <a:lumMod val="50000"/>
                <a:lumOff val="50000"/>
              </a:schemeClr>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Sheet1!$C$2:$C$11</c:f>
              <c:numCache>
                <c:formatCode>0%</c:formatCode>
                <c:ptCount val="10"/>
                <c:pt idx="0">
                  <c:v>0.17</c:v>
                </c:pt>
                <c:pt idx="1">
                  <c:v>7.0000000000000007E-2</c:v>
                </c:pt>
                <c:pt idx="2">
                  <c:v>7.0000000000000007E-2</c:v>
                </c:pt>
                <c:pt idx="3">
                  <c:v>0.1</c:v>
                </c:pt>
                <c:pt idx="4">
                  <c:v>0.13</c:v>
                </c:pt>
                <c:pt idx="5">
                  <c:v>0.04</c:v>
                </c:pt>
                <c:pt idx="6">
                  <c:v>0.12</c:v>
                </c:pt>
                <c:pt idx="7">
                  <c:v>0.08</c:v>
                </c:pt>
                <c:pt idx="8">
                  <c:v>0.04</c:v>
                </c:pt>
                <c:pt idx="9">
                  <c:v>0.04</c:v>
                </c:pt>
              </c:numCache>
            </c:numRef>
          </c:val>
        </c:ser>
        <c:dLbls>
          <c:showLegendKey val="0"/>
          <c:showVal val="0"/>
          <c:showCatName val="0"/>
          <c:showSerName val="0"/>
          <c:showPercent val="0"/>
          <c:showBubbleSize val="0"/>
        </c:dLbls>
        <c:gapWidth val="55"/>
        <c:overlap val="100"/>
        <c:axId val="419161488"/>
        <c:axId val="419169720"/>
      </c:barChart>
      <c:catAx>
        <c:axId val="419161488"/>
        <c:scaling>
          <c:orientation val="minMax"/>
        </c:scaling>
        <c:delete val="0"/>
        <c:axPos val="b"/>
        <c:numFmt formatCode="General" sourceLinked="0"/>
        <c:majorTickMark val="none"/>
        <c:minorTickMark val="none"/>
        <c:tickLblPos val="nextTo"/>
        <c:txPr>
          <a:bodyPr/>
          <a:lstStyle/>
          <a:p>
            <a:pPr>
              <a:defRPr sz="800"/>
            </a:pPr>
            <a:endParaRPr lang="en-US"/>
          </a:p>
        </c:txPr>
        <c:crossAx val="419169720"/>
        <c:crosses val="autoZero"/>
        <c:auto val="1"/>
        <c:lblAlgn val="ctr"/>
        <c:lblOffset val="100"/>
        <c:noMultiLvlLbl val="0"/>
      </c:catAx>
      <c:valAx>
        <c:axId val="419169720"/>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419161488"/>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5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291443362794883E-2"/>
          <c:y val="8.1130431240944323E-2"/>
          <c:w val="0.91445653598246746"/>
          <c:h val="0.72548438440727203"/>
        </c:manualLayout>
      </c:layout>
      <c:barChart>
        <c:barDir val="col"/>
        <c:grouping val="percentStacked"/>
        <c:varyColors val="0"/>
        <c:ser>
          <c:idx val="0"/>
          <c:order val="0"/>
          <c:tx>
            <c:strRef>
              <c:f>Sheet1!$B$1</c:f>
              <c:strCache>
                <c:ptCount val="1"/>
                <c:pt idx="0">
                  <c:v>Aged 16-34 years</c:v>
                </c:pt>
              </c:strCache>
            </c:strRef>
          </c:tx>
          <c:spPr>
            <a:solidFill>
              <a:srgbClr val="FF0000"/>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Sheet1!$B$2:$B$13</c:f>
              <c:numCache>
                <c:formatCode>0%</c:formatCode>
                <c:ptCount val="12"/>
                <c:pt idx="0">
                  <c:v>0.39</c:v>
                </c:pt>
                <c:pt idx="1">
                  <c:v>0.34</c:v>
                </c:pt>
                <c:pt idx="2">
                  <c:v>0.27</c:v>
                </c:pt>
                <c:pt idx="3">
                  <c:v>0.39</c:v>
                </c:pt>
                <c:pt idx="4">
                  <c:v>0.4</c:v>
                </c:pt>
                <c:pt idx="5">
                  <c:v>0.37</c:v>
                </c:pt>
                <c:pt idx="6">
                  <c:v>0.37</c:v>
                </c:pt>
                <c:pt idx="7">
                  <c:v>0.37</c:v>
                </c:pt>
                <c:pt idx="8">
                  <c:v>0.26</c:v>
                </c:pt>
                <c:pt idx="9">
                  <c:v>0.37</c:v>
                </c:pt>
                <c:pt idx="10">
                  <c:v>0.42</c:v>
                </c:pt>
                <c:pt idx="11">
                  <c:v>0.36</c:v>
                </c:pt>
              </c:numCache>
            </c:numRef>
          </c:val>
        </c:ser>
        <c:ser>
          <c:idx val="1"/>
          <c:order val="1"/>
          <c:tx>
            <c:strRef>
              <c:f>Sheet1!$C$1</c:f>
              <c:strCache>
                <c:ptCount val="1"/>
                <c:pt idx="0">
                  <c:v>Aged 35-54 years</c:v>
                </c:pt>
              </c:strCache>
            </c:strRef>
          </c:tx>
          <c:spPr>
            <a:solidFill>
              <a:schemeClr val="accent4"/>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Sheet1!$C$2:$C$13</c:f>
              <c:numCache>
                <c:formatCode>0%</c:formatCode>
                <c:ptCount val="12"/>
                <c:pt idx="0">
                  <c:v>0.43</c:v>
                </c:pt>
                <c:pt idx="1">
                  <c:v>0.38</c:v>
                </c:pt>
                <c:pt idx="2">
                  <c:v>0.36</c:v>
                </c:pt>
                <c:pt idx="3">
                  <c:v>0.43</c:v>
                </c:pt>
                <c:pt idx="4">
                  <c:v>0.45</c:v>
                </c:pt>
                <c:pt idx="5">
                  <c:v>0.39</c:v>
                </c:pt>
                <c:pt idx="6">
                  <c:v>0.39</c:v>
                </c:pt>
                <c:pt idx="7">
                  <c:v>0.41</c:v>
                </c:pt>
                <c:pt idx="8">
                  <c:v>0.38</c:v>
                </c:pt>
                <c:pt idx="9">
                  <c:v>0.38</c:v>
                </c:pt>
                <c:pt idx="10">
                  <c:v>0.37</c:v>
                </c:pt>
                <c:pt idx="11">
                  <c:v>0.39</c:v>
                </c:pt>
              </c:numCache>
            </c:numRef>
          </c:val>
        </c:ser>
        <c:ser>
          <c:idx val="2"/>
          <c:order val="2"/>
          <c:tx>
            <c:strRef>
              <c:f>Sheet1!$D$1</c:f>
              <c:strCache>
                <c:ptCount val="1"/>
                <c:pt idx="0">
                  <c:v>Aged 55 years or over</c:v>
                </c:pt>
              </c:strCache>
            </c:strRef>
          </c:tx>
          <c:spPr>
            <a:solidFill>
              <a:srgbClr val="646363"/>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Total UK</c:v>
                </c:pt>
                <c:pt idx="1">
                  <c:v>Scotland</c:v>
                </c:pt>
                <c:pt idx="2">
                  <c:v>Wales</c:v>
                </c:pt>
                <c:pt idx="3">
                  <c:v>England</c:v>
                </c:pt>
                <c:pt idx="4">
                  <c:v>London</c:v>
                </c:pt>
                <c:pt idx="5">
                  <c:v>Regional England</c:v>
                </c:pt>
                <c:pt idx="6">
                  <c:v>South East (excl.Lond)</c:v>
                </c:pt>
                <c:pt idx="7">
                  <c:v>South West</c:v>
                </c:pt>
                <c:pt idx="8">
                  <c:v>East</c:v>
                </c:pt>
                <c:pt idx="9">
                  <c:v>West Mids</c:v>
                </c:pt>
                <c:pt idx="10">
                  <c:v>North West</c:v>
                </c:pt>
                <c:pt idx="11">
                  <c:v>North East</c:v>
                </c:pt>
              </c:strCache>
            </c:strRef>
          </c:cat>
          <c:val>
            <c:numRef>
              <c:f>Sheet1!$D$2:$D$13</c:f>
              <c:numCache>
                <c:formatCode>0%</c:formatCode>
                <c:ptCount val="12"/>
                <c:pt idx="0">
                  <c:v>0.18</c:v>
                </c:pt>
                <c:pt idx="1">
                  <c:v>0.28999999999999998</c:v>
                </c:pt>
                <c:pt idx="2">
                  <c:v>0.37</c:v>
                </c:pt>
                <c:pt idx="3">
                  <c:v>0.18</c:v>
                </c:pt>
                <c:pt idx="4">
                  <c:v>0.16</c:v>
                </c:pt>
                <c:pt idx="5">
                  <c:v>0.24</c:v>
                </c:pt>
                <c:pt idx="6">
                  <c:v>0.24</c:v>
                </c:pt>
                <c:pt idx="7">
                  <c:v>0.23</c:v>
                </c:pt>
                <c:pt idx="8">
                  <c:v>0.36</c:v>
                </c:pt>
                <c:pt idx="9">
                  <c:v>0.25</c:v>
                </c:pt>
                <c:pt idx="10">
                  <c:v>0.2</c:v>
                </c:pt>
                <c:pt idx="11">
                  <c:v>0.25</c:v>
                </c:pt>
              </c:numCache>
            </c:numRef>
          </c:val>
        </c:ser>
        <c:dLbls>
          <c:showLegendKey val="0"/>
          <c:showVal val="0"/>
          <c:showCatName val="0"/>
          <c:showSerName val="0"/>
          <c:showPercent val="0"/>
          <c:showBubbleSize val="0"/>
        </c:dLbls>
        <c:gapWidth val="55"/>
        <c:overlap val="100"/>
        <c:axId val="419166584"/>
        <c:axId val="419161880"/>
      </c:barChart>
      <c:catAx>
        <c:axId val="419166584"/>
        <c:scaling>
          <c:orientation val="minMax"/>
        </c:scaling>
        <c:delete val="0"/>
        <c:axPos val="b"/>
        <c:numFmt formatCode="General" sourceLinked="0"/>
        <c:majorTickMark val="none"/>
        <c:minorTickMark val="none"/>
        <c:tickLblPos val="nextTo"/>
        <c:txPr>
          <a:bodyPr/>
          <a:lstStyle/>
          <a:p>
            <a:pPr>
              <a:defRPr sz="800"/>
            </a:pPr>
            <a:endParaRPr lang="en-US"/>
          </a:p>
        </c:txPr>
        <c:crossAx val="419161880"/>
        <c:crosses val="autoZero"/>
        <c:auto val="1"/>
        <c:lblAlgn val="ctr"/>
        <c:lblOffset val="100"/>
        <c:noMultiLvlLbl val="0"/>
      </c:catAx>
      <c:valAx>
        <c:axId val="419161880"/>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419166584"/>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6914912793264936"/>
        </c:manualLayout>
      </c:layout>
      <c:barChart>
        <c:barDir val="col"/>
        <c:grouping val="percentStacked"/>
        <c:varyColors val="0"/>
        <c:ser>
          <c:idx val="0"/>
          <c:order val="0"/>
          <c:tx>
            <c:strRef>
              <c:f>Sheet1!$B$1</c:f>
              <c:strCache>
                <c:ptCount val="1"/>
                <c:pt idx="0">
                  <c:v>Holiday</c:v>
                </c:pt>
              </c:strCache>
            </c:strRef>
          </c:tx>
          <c:spPr>
            <a:solidFill>
              <a:schemeClr val="bg2"/>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Sheet1!$B$2:$B$8</c:f>
              <c:numCache>
                <c:formatCode>0%</c:formatCode>
                <c:ptCount val="7"/>
                <c:pt idx="0">
                  <c:v>0.4</c:v>
                </c:pt>
                <c:pt idx="1">
                  <c:v>0.38</c:v>
                </c:pt>
                <c:pt idx="2">
                  <c:v>0.35</c:v>
                </c:pt>
                <c:pt idx="3">
                  <c:v>0.38</c:v>
                </c:pt>
                <c:pt idx="4">
                  <c:v>0.21</c:v>
                </c:pt>
                <c:pt idx="5">
                  <c:v>0.57999999999999996</c:v>
                </c:pt>
                <c:pt idx="6">
                  <c:v>0.56999999999999995</c:v>
                </c:pt>
              </c:numCache>
            </c:numRef>
          </c:val>
        </c:ser>
        <c:ser>
          <c:idx val="1"/>
          <c:order val="1"/>
          <c:tx>
            <c:strRef>
              <c:f>Sheet1!$C$1</c:f>
              <c:strCache>
                <c:ptCount val="1"/>
                <c:pt idx="0">
                  <c:v>VFR</c:v>
                </c:pt>
              </c:strCache>
            </c:strRef>
          </c:tx>
          <c:spPr>
            <a:solidFill>
              <a:schemeClr val="tx1">
                <a:lumMod val="25000"/>
                <a:lumOff val="7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Sheet1!$C$2:$C$8</c:f>
              <c:numCache>
                <c:formatCode>0%</c:formatCode>
                <c:ptCount val="7"/>
                <c:pt idx="0">
                  <c:v>0.21</c:v>
                </c:pt>
                <c:pt idx="1">
                  <c:v>0.21</c:v>
                </c:pt>
                <c:pt idx="2">
                  <c:v>0.22</c:v>
                </c:pt>
                <c:pt idx="3">
                  <c:v>0.2</c:v>
                </c:pt>
                <c:pt idx="4">
                  <c:v>0.33</c:v>
                </c:pt>
                <c:pt idx="5">
                  <c:v>0.16</c:v>
                </c:pt>
                <c:pt idx="6">
                  <c:v>0.16</c:v>
                </c:pt>
              </c:numCache>
            </c:numRef>
          </c:val>
        </c:ser>
        <c:ser>
          <c:idx val="2"/>
          <c:order val="2"/>
          <c:tx>
            <c:strRef>
              <c:f>Sheet1!$D$1</c:f>
              <c:strCache>
                <c:ptCount val="1"/>
                <c:pt idx="0">
                  <c:v>Business</c:v>
                </c:pt>
              </c:strCache>
            </c:strRef>
          </c:tx>
          <c:spPr>
            <a:solidFill>
              <a:schemeClr val="bg1">
                <a:lumMod val="6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Sheet1!$D$2:$D$8</c:f>
              <c:numCache>
                <c:formatCode>0%</c:formatCode>
                <c:ptCount val="7"/>
                <c:pt idx="0">
                  <c:v>0.24</c:v>
                </c:pt>
                <c:pt idx="1">
                  <c:v>0.24</c:v>
                </c:pt>
                <c:pt idx="2">
                  <c:v>0.26</c:v>
                </c:pt>
                <c:pt idx="3">
                  <c:v>0.27</c:v>
                </c:pt>
                <c:pt idx="4">
                  <c:v>0.24</c:v>
                </c:pt>
                <c:pt idx="5">
                  <c:v>0.11</c:v>
                </c:pt>
                <c:pt idx="6">
                  <c:v>0.17</c:v>
                </c:pt>
              </c:numCache>
            </c:numRef>
          </c:val>
        </c:ser>
        <c:ser>
          <c:idx val="3"/>
          <c:order val="3"/>
          <c:tx>
            <c:strRef>
              <c:f>Sheet1!$E$1</c:f>
              <c:strCache>
                <c:ptCount val="1"/>
                <c:pt idx="0">
                  <c:v>Study</c:v>
                </c:pt>
              </c:strCache>
            </c:strRef>
          </c:tx>
          <c:spPr>
            <a:solidFill>
              <a:schemeClr val="accent4">
                <a:lumMod val="75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Sheet1!$E$2:$E$8</c:f>
              <c:numCache>
                <c:formatCode>0%</c:formatCode>
                <c:ptCount val="7"/>
                <c:pt idx="0">
                  <c:v>0.08</c:v>
                </c:pt>
                <c:pt idx="1">
                  <c:v>0.08</c:v>
                </c:pt>
                <c:pt idx="2">
                  <c:v>0.09</c:v>
                </c:pt>
                <c:pt idx="3">
                  <c:v>0.08</c:v>
                </c:pt>
                <c:pt idx="4">
                  <c:v>0.13</c:v>
                </c:pt>
                <c:pt idx="5">
                  <c:v>0.08</c:v>
                </c:pt>
                <c:pt idx="6">
                  <c:v>0.04</c:v>
                </c:pt>
              </c:numCache>
            </c:numRef>
          </c:val>
        </c:ser>
        <c:ser>
          <c:idx val="4"/>
          <c:order val="4"/>
          <c:tx>
            <c:strRef>
              <c:f>Sheet1!$F$1</c:f>
              <c:strCache>
                <c:ptCount val="1"/>
                <c:pt idx="0">
                  <c:v>Misc other</c:v>
                </c:pt>
              </c:strCache>
            </c:strRef>
          </c:tx>
          <c:spPr>
            <a:solidFill>
              <a:schemeClr val="accent4">
                <a:lumMod val="60000"/>
                <a:lumOff val="40000"/>
              </a:schemeClr>
            </a:solidFill>
          </c:spPr>
          <c:invertIfNegative val="0"/>
          <c:dLbls>
            <c:dLbl>
              <c:idx val="1"/>
              <c:layout>
                <c:manualLayout>
                  <c:x val="4.5222594870119757E-3"/>
                  <c:y val="-5.1213869522384291E-3"/>
                </c:manualLayout>
              </c:layout>
              <c:showLegendKey val="0"/>
              <c:showVal val="1"/>
              <c:showCatName val="0"/>
              <c:showSerName val="0"/>
              <c:showPercent val="0"/>
              <c:showBubbleSize val="0"/>
              <c:extLst>
                <c:ext xmlns:c15="http://schemas.microsoft.com/office/drawing/2012/chart" uri="{CE6537A1-D6FC-4f65-9D91-7224C49458BB}"/>
              </c:extLst>
            </c:dLbl>
            <c:dLbl>
              <c:idx val="14"/>
              <c:layout>
                <c:manualLayout>
                  <c:x val="0"/>
                  <c:y val="1.0242773904476858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Sheet1!$F$2:$F$8</c:f>
              <c:numCache>
                <c:formatCode>0%</c:formatCode>
                <c:ptCount val="7"/>
                <c:pt idx="0">
                  <c:v>7.0000000000000007E-2</c:v>
                </c:pt>
                <c:pt idx="1">
                  <c:v>7.0000000000000007E-2</c:v>
                </c:pt>
                <c:pt idx="2">
                  <c:v>7.0000000000000007E-2</c:v>
                </c:pt>
                <c:pt idx="3">
                  <c:v>7.0000000000000007E-2</c:v>
                </c:pt>
                <c:pt idx="4">
                  <c:v>0.1</c:v>
                </c:pt>
                <c:pt idx="5">
                  <c:v>0.08</c:v>
                </c:pt>
                <c:pt idx="6">
                  <c:v>0.06</c:v>
                </c:pt>
              </c:numCache>
            </c:numRef>
          </c:val>
        </c:ser>
        <c:dLbls>
          <c:showLegendKey val="0"/>
          <c:showVal val="0"/>
          <c:showCatName val="0"/>
          <c:showSerName val="0"/>
          <c:showPercent val="0"/>
          <c:showBubbleSize val="0"/>
        </c:dLbls>
        <c:gapWidth val="55"/>
        <c:overlap val="100"/>
        <c:axId val="389085032"/>
        <c:axId val="389090520"/>
      </c:barChart>
      <c:catAx>
        <c:axId val="389085032"/>
        <c:scaling>
          <c:orientation val="minMax"/>
        </c:scaling>
        <c:delete val="0"/>
        <c:axPos val="b"/>
        <c:numFmt formatCode="General" sourceLinked="0"/>
        <c:majorTickMark val="none"/>
        <c:minorTickMark val="none"/>
        <c:tickLblPos val="nextTo"/>
        <c:txPr>
          <a:bodyPr/>
          <a:lstStyle/>
          <a:p>
            <a:pPr>
              <a:defRPr sz="800"/>
            </a:pPr>
            <a:endParaRPr lang="en-US"/>
          </a:p>
        </c:txPr>
        <c:crossAx val="389090520"/>
        <c:crosses val="autoZero"/>
        <c:auto val="1"/>
        <c:lblAlgn val="ctr"/>
        <c:lblOffset val="100"/>
        <c:noMultiLvlLbl val="0"/>
      </c:catAx>
      <c:valAx>
        <c:axId val="389090520"/>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89085032"/>
        <c:crosses val="autoZero"/>
        <c:crossBetween val="between"/>
      </c:valAx>
    </c:plotArea>
    <c:legend>
      <c:legendPos val="b"/>
      <c:layout>
        <c:manualLayout>
          <c:xMode val="edge"/>
          <c:yMode val="edge"/>
          <c:x val="0"/>
          <c:y val="0.92435811315547278"/>
          <c:w val="0.99618716391224194"/>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6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Aged 16-34 years</c:v>
                </c:pt>
              </c:strCache>
            </c:strRef>
          </c:tx>
          <c:spPr>
            <a:solidFill>
              <a:srgbClr val="FF0000"/>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Sheet1!$B$2:$B$8</c:f>
              <c:numCache>
                <c:formatCode>0%</c:formatCode>
                <c:ptCount val="7"/>
                <c:pt idx="0">
                  <c:v>0.39</c:v>
                </c:pt>
                <c:pt idx="1">
                  <c:v>0.39</c:v>
                </c:pt>
                <c:pt idx="2">
                  <c:v>0.4</c:v>
                </c:pt>
                <c:pt idx="3">
                  <c:v>0.4</c:v>
                </c:pt>
                <c:pt idx="4">
                  <c:v>0.4</c:v>
                </c:pt>
                <c:pt idx="5">
                  <c:v>0.36</c:v>
                </c:pt>
                <c:pt idx="6">
                  <c:v>0.38</c:v>
                </c:pt>
              </c:numCache>
            </c:numRef>
          </c:val>
        </c:ser>
        <c:ser>
          <c:idx val="1"/>
          <c:order val="1"/>
          <c:tx>
            <c:strRef>
              <c:f>Sheet1!$C$1</c:f>
              <c:strCache>
                <c:ptCount val="1"/>
                <c:pt idx="0">
                  <c:v>Aged 35-54 years</c:v>
                </c:pt>
              </c:strCache>
            </c:strRef>
          </c:tx>
          <c:spPr>
            <a:solidFill>
              <a:schemeClr val="accent4"/>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Sheet1!$C$2:$C$8</c:f>
              <c:numCache>
                <c:formatCode>0%</c:formatCode>
                <c:ptCount val="7"/>
                <c:pt idx="0">
                  <c:v>0.43</c:v>
                </c:pt>
                <c:pt idx="1">
                  <c:v>0.43</c:v>
                </c:pt>
                <c:pt idx="2">
                  <c:v>0.43</c:v>
                </c:pt>
                <c:pt idx="3">
                  <c:v>0.44</c:v>
                </c:pt>
                <c:pt idx="4">
                  <c:v>0.38</c:v>
                </c:pt>
                <c:pt idx="5">
                  <c:v>0.38</c:v>
                </c:pt>
                <c:pt idx="6">
                  <c:v>0.46</c:v>
                </c:pt>
              </c:numCache>
            </c:numRef>
          </c:val>
        </c:ser>
        <c:ser>
          <c:idx val="2"/>
          <c:order val="2"/>
          <c:tx>
            <c:strRef>
              <c:f>Sheet1!$D$1</c:f>
              <c:strCache>
                <c:ptCount val="1"/>
                <c:pt idx="0">
                  <c:v>Aged 55 years or over</c:v>
                </c:pt>
              </c:strCache>
            </c:strRef>
          </c:tx>
          <c:spPr>
            <a:solidFill>
              <a:schemeClr val="bg1">
                <a:lumMod val="50000"/>
              </a:schemeClr>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Total UK</c:v>
                </c:pt>
                <c:pt idx="1">
                  <c:v>Total England</c:v>
                </c:pt>
                <c:pt idx="2">
                  <c:v>England airport</c:v>
                </c:pt>
                <c:pt idx="3">
                  <c:v>London airport</c:v>
                </c:pt>
                <c:pt idx="4">
                  <c:v>England regional airport</c:v>
                </c:pt>
                <c:pt idx="5">
                  <c:v>England seaport</c:v>
                </c:pt>
                <c:pt idx="6">
                  <c:v>Rail</c:v>
                </c:pt>
              </c:strCache>
            </c:strRef>
          </c:cat>
          <c:val>
            <c:numRef>
              <c:f>Sheet1!$D$2:$D$8</c:f>
              <c:numCache>
                <c:formatCode>0%</c:formatCode>
                <c:ptCount val="7"/>
                <c:pt idx="0">
                  <c:v>0.18</c:v>
                </c:pt>
                <c:pt idx="1">
                  <c:v>0.18</c:v>
                </c:pt>
                <c:pt idx="2">
                  <c:v>0.17</c:v>
                </c:pt>
                <c:pt idx="3">
                  <c:v>0.16</c:v>
                </c:pt>
                <c:pt idx="4">
                  <c:v>0.21</c:v>
                </c:pt>
                <c:pt idx="5">
                  <c:v>0.26</c:v>
                </c:pt>
                <c:pt idx="6">
                  <c:v>0.16</c:v>
                </c:pt>
              </c:numCache>
            </c:numRef>
          </c:val>
        </c:ser>
        <c:dLbls>
          <c:showLegendKey val="0"/>
          <c:showVal val="0"/>
          <c:showCatName val="0"/>
          <c:showSerName val="0"/>
          <c:showPercent val="0"/>
          <c:showBubbleSize val="0"/>
        </c:dLbls>
        <c:gapWidth val="55"/>
        <c:overlap val="100"/>
        <c:axId val="305980920"/>
        <c:axId val="305984056"/>
      </c:barChart>
      <c:catAx>
        <c:axId val="305980920"/>
        <c:scaling>
          <c:orientation val="minMax"/>
        </c:scaling>
        <c:delete val="0"/>
        <c:axPos val="b"/>
        <c:numFmt formatCode="General" sourceLinked="0"/>
        <c:majorTickMark val="none"/>
        <c:minorTickMark val="none"/>
        <c:tickLblPos val="nextTo"/>
        <c:txPr>
          <a:bodyPr/>
          <a:lstStyle/>
          <a:p>
            <a:pPr>
              <a:defRPr sz="800"/>
            </a:pPr>
            <a:endParaRPr lang="en-US"/>
          </a:p>
        </c:txPr>
        <c:crossAx val="305984056"/>
        <c:crosses val="autoZero"/>
        <c:auto val="1"/>
        <c:lblAlgn val="ctr"/>
        <c:lblOffset val="100"/>
        <c:noMultiLvlLbl val="0"/>
      </c:catAx>
      <c:valAx>
        <c:axId val="305984056"/>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05980920"/>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6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Aged 16-34 years</c:v>
                </c:pt>
              </c:strCache>
            </c:strRef>
          </c:tx>
          <c:spPr>
            <a:solidFill>
              <a:srgbClr val="FF0000"/>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Sheet1!$B$2:$B$11</c:f>
              <c:numCache>
                <c:formatCode>0%</c:formatCode>
                <c:ptCount val="10"/>
                <c:pt idx="0">
                  <c:v>0.38</c:v>
                </c:pt>
                <c:pt idx="1">
                  <c:v>0.41</c:v>
                </c:pt>
                <c:pt idx="2">
                  <c:v>0.47</c:v>
                </c:pt>
                <c:pt idx="3">
                  <c:v>0.37</c:v>
                </c:pt>
                <c:pt idx="4">
                  <c:v>0.47</c:v>
                </c:pt>
                <c:pt idx="5">
                  <c:v>0.36</c:v>
                </c:pt>
                <c:pt idx="6">
                  <c:v>0.33</c:v>
                </c:pt>
                <c:pt idx="7">
                  <c:v>0.4</c:v>
                </c:pt>
                <c:pt idx="8">
                  <c:v>0.51</c:v>
                </c:pt>
                <c:pt idx="9">
                  <c:v>0.56000000000000005</c:v>
                </c:pt>
              </c:numCache>
            </c:numRef>
          </c:val>
        </c:ser>
        <c:ser>
          <c:idx val="1"/>
          <c:order val="1"/>
          <c:tx>
            <c:strRef>
              <c:f>Sheet1!$C$1</c:f>
              <c:strCache>
                <c:ptCount val="1"/>
                <c:pt idx="0">
                  <c:v>Aged 35-54 years</c:v>
                </c:pt>
              </c:strCache>
            </c:strRef>
          </c:tx>
          <c:spPr>
            <a:solidFill>
              <a:schemeClr val="accent4"/>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Sheet1!$C$2:$C$11</c:f>
              <c:numCache>
                <c:formatCode>0%</c:formatCode>
                <c:ptCount val="10"/>
                <c:pt idx="0">
                  <c:v>0.48</c:v>
                </c:pt>
                <c:pt idx="1">
                  <c:v>0.36</c:v>
                </c:pt>
                <c:pt idx="2">
                  <c:v>0.41</c:v>
                </c:pt>
                <c:pt idx="3">
                  <c:v>0.38</c:v>
                </c:pt>
                <c:pt idx="4">
                  <c:v>0.34</c:v>
                </c:pt>
                <c:pt idx="5">
                  <c:v>0.41</c:v>
                </c:pt>
                <c:pt idx="6">
                  <c:v>0.46</c:v>
                </c:pt>
                <c:pt idx="7">
                  <c:v>0.46</c:v>
                </c:pt>
                <c:pt idx="8">
                  <c:v>0.38</c:v>
                </c:pt>
                <c:pt idx="9">
                  <c:v>0.33</c:v>
                </c:pt>
              </c:numCache>
            </c:numRef>
          </c:val>
        </c:ser>
        <c:ser>
          <c:idx val="2"/>
          <c:order val="2"/>
          <c:tx>
            <c:strRef>
              <c:f>Sheet1!$D$1</c:f>
              <c:strCache>
                <c:ptCount val="1"/>
                <c:pt idx="0">
                  <c:v>Aged 55 years or over</c:v>
                </c:pt>
              </c:strCache>
            </c:strRef>
          </c:tx>
          <c:spPr>
            <a:solidFill>
              <a:schemeClr val="bg1">
                <a:lumMod val="50000"/>
              </a:schemeClr>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Sheet1!$D$2:$D$11</c:f>
              <c:numCache>
                <c:formatCode>0%</c:formatCode>
                <c:ptCount val="10"/>
                <c:pt idx="0">
                  <c:v>0.14000000000000001</c:v>
                </c:pt>
                <c:pt idx="1">
                  <c:v>0.23</c:v>
                </c:pt>
                <c:pt idx="2">
                  <c:v>0.13</c:v>
                </c:pt>
                <c:pt idx="3">
                  <c:v>0.25</c:v>
                </c:pt>
                <c:pt idx="4">
                  <c:v>0.19</c:v>
                </c:pt>
                <c:pt idx="5">
                  <c:v>0.22</c:v>
                </c:pt>
                <c:pt idx="6">
                  <c:v>0.2</c:v>
                </c:pt>
                <c:pt idx="7">
                  <c:v>0.14000000000000001</c:v>
                </c:pt>
                <c:pt idx="8">
                  <c:v>0.11</c:v>
                </c:pt>
                <c:pt idx="9">
                  <c:v>0.11</c:v>
                </c:pt>
              </c:numCache>
            </c:numRef>
          </c:val>
        </c:ser>
        <c:dLbls>
          <c:showLegendKey val="0"/>
          <c:showVal val="0"/>
          <c:showCatName val="0"/>
          <c:showSerName val="0"/>
          <c:showPercent val="0"/>
          <c:showBubbleSize val="0"/>
        </c:dLbls>
        <c:gapWidth val="55"/>
        <c:overlap val="100"/>
        <c:axId val="305973864"/>
        <c:axId val="305975040"/>
      </c:barChart>
      <c:catAx>
        <c:axId val="305973864"/>
        <c:scaling>
          <c:orientation val="minMax"/>
        </c:scaling>
        <c:delete val="0"/>
        <c:axPos val="b"/>
        <c:numFmt formatCode="General" sourceLinked="0"/>
        <c:majorTickMark val="none"/>
        <c:minorTickMark val="none"/>
        <c:tickLblPos val="nextTo"/>
        <c:txPr>
          <a:bodyPr/>
          <a:lstStyle/>
          <a:p>
            <a:pPr>
              <a:defRPr sz="800"/>
            </a:pPr>
            <a:endParaRPr lang="en-US"/>
          </a:p>
        </c:txPr>
        <c:crossAx val="305975040"/>
        <c:crosses val="autoZero"/>
        <c:auto val="1"/>
        <c:lblAlgn val="ctr"/>
        <c:lblOffset val="100"/>
        <c:noMultiLvlLbl val="0"/>
      </c:catAx>
      <c:valAx>
        <c:axId val="305975040"/>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05973864"/>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1012022355055671"/>
        </c:manualLayout>
      </c:layout>
      <c:barChart>
        <c:barDir val="col"/>
        <c:grouping val="percentStacked"/>
        <c:varyColors val="0"/>
        <c:ser>
          <c:idx val="0"/>
          <c:order val="0"/>
          <c:tx>
            <c:strRef>
              <c:f>Sheet1!$B$1</c:f>
              <c:strCache>
                <c:ptCount val="1"/>
                <c:pt idx="0">
                  <c:v>Holiday</c:v>
                </c:pt>
              </c:strCache>
            </c:strRef>
          </c:tx>
          <c:spPr>
            <a:solidFill>
              <a:schemeClr val="bg2"/>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Sheet1!$B$2:$B$11</c:f>
              <c:numCache>
                <c:formatCode>0%</c:formatCode>
                <c:ptCount val="10"/>
                <c:pt idx="0">
                  <c:v>0.56999999999999995</c:v>
                </c:pt>
                <c:pt idx="1">
                  <c:v>0.18</c:v>
                </c:pt>
                <c:pt idx="2">
                  <c:v>0.27</c:v>
                </c:pt>
                <c:pt idx="3">
                  <c:v>0.15</c:v>
                </c:pt>
                <c:pt idx="4">
                  <c:v>0.28999999999999998</c:v>
                </c:pt>
                <c:pt idx="5">
                  <c:v>0.24</c:v>
                </c:pt>
                <c:pt idx="6">
                  <c:v>0.35</c:v>
                </c:pt>
                <c:pt idx="7">
                  <c:v>0.44</c:v>
                </c:pt>
                <c:pt idx="8">
                  <c:v>0.48</c:v>
                </c:pt>
                <c:pt idx="9">
                  <c:v>0.27</c:v>
                </c:pt>
              </c:numCache>
            </c:numRef>
          </c:val>
        </c:ser>
        <c:ser>
          <c:idx val="1"/>
          <c:order val="1"/>
          <c:tx>
            <c:strRef>
              <c:f>Sheet1!$C$1</c:f>
              <c:strCache>
                <c:ptCount val="1"/>
                <c:pt idx="0">
                  <c:v>Visit friends/relatives</c:v>
                </c:pt>
              </c:strCache>
            </c:strRef>
          </c:tx>
          <c:spPr>
            <a:solidFill>
              <a:schemeClr val="tx1">
                <a:lumMod val="25000"/>
                <a:lumOff val="7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Sheet1!$C$2:$C$11</c:f>
              <c:numCache>
                <c:formatCode>0%</c:formatCode>
                <c:ptCount val="10"/>
                <c:pt idx="0">
                  <c:v>0.2</c:v>
                </c:pt>
                <c:pt idx="1">
                  <c:v>0.4</c:v>
                </c:pt>
                <c:pt idx="2">
                  <c:v>0.5</c:v>
                </c:pt>
                <c:pt idx="3">
                  <c:v>0.38</c:v>
                </c:pt>
                <c:pt idx="4">
                  <c:v>0.41</c:v>
                </c:pt>
                <c:pt idx="5">
                  <c:v>0.53</c:v>
                </c:pt>
                <c:pt idx="6">
                  <c:v>0.25</c:v>
                </c:pt>
                <c:pt idx="7">
                  <c:v>0.32</c:v>
                </c:pt>
                <c:pt idx="8">
                  <c:v>0.33</c:v>
                </c:pt>
                <c:pt idx="9">
                  <c:v>0.52</c:v>
                </c:pt>
              </c:numCache>
            </c:numRef>
          </c:val>
        </c:ser>
        <c:ser>
          <c:idx val="2"/>
          <c:order val="2"/>
          <c:tx>
            <c:strRef>
              <c:f>Sheet1!$D$1</c:f>
              <c:strCache>
                <c:ptCount val="1"/>
                <c:pt idx="0">
                  <c:v>Business</c:v>
                </c:pt>
              </c:strCache>
            </c:strRef>
          </c:tx>
          <c:spPr>
            <a:solidFill>
              <a:schemeClr val="bg1">
                <a:lumMod val="6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Sheet1!$D$2:$D$11</c:f>
              <c:numCache>
                <c:formatCode>0%</c:formatCode>
                <c:ptCount val="10"/>
                <c:pt idx="0">
                  <c:v>0.18</c:v>
                </c:pt>
                <c:pt idx="1">
                  <c:v>0.26</c:v>
                </c:pt>
                <c:pt idx="2">
                  <c:v>0.1</c:v>
                </c:pt>
                <c:pt idx="3">
                  <c:v>0.41</c:v>
                </c:pt>
                <c:pt idx="4">
                  <c:v>0.24</c:v>
                </c:pt>
                <c:pt idx="5">
                  <c:v>0.17</c:v>
                </c:pt>
                <c:pt idx="6">
                  <c:v>0.31</c:v>
                </c:pt>
                <c:pt idx="7">
                  <c:v>0.13</c:v>
                </c:pt>
                <c:pt idx="8">
                  <c:v>0.09</c:v>
                </c:pt>
                <c:pt idx="9">
                  <c:v>0.12</c:v>
                </c:pt>
              </c:numCache>
            </c:numRef>
          </c:val>
        </c:ser>
        <c:ser>
          <c:idx val="3"/>
          <c:order val="3"/>
          <c:tx>
            <c:strRef>
              <c:f>Sheet1!$E$1</c:f>
              <c:strCache>
                <c:ptCount val="1"/>
                <c:pt idx="0">
                  <c:v>Study</c:v>
                </c:pt>
              </c:strCache>
            </c:strRef>
          </c:tx>
          <c:spPr>
            <a:solidFill>
              <a:schemeClr val="accent4">
                <a:lumMod val="75000"/>
              </a:schemeClr>
            </a:solidFill>
          </c:spPr>
          <c:invertIfNegative val="0"/>
          <c:dLbls>
            <c:dLbl>
              <c:idx val="0"/>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5"/>
              <c:delete val="1"/>
              <c:extLst>
                <c:ext xmlns:c15="http://schemas.microsoft.com/office/drawing/2012/chart" uri="{CE6537A1-D6FC-4f65-9D91-7224C49458BB}"/>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Sheet1!$E$2:$E$11</c:f>
              <c:numCache>
                <c:formatCode>0%</c:formatCode>
                <c:ptCount val="10"/>
                <c:pt idx="0">
                  <c:v>0.01</c:v>
                </c:pt>
                <c:pt idx="1">
                  <c:v>0.03</c:v>
                </c:pt>
                <c:pt idx="2">
                  <c:v>0.01</c:v>
                </c:pt>
                <c:pt idx="3">
                  <c:v>0.02</c:v>
                </c:pt>
                <c:pt idx="4">
                  <c:v>0.02</c:v>
                </c:pt>
                <c:pt idx="5">
                  <c:v>0.02</c:v>
                </c:pt>
                <c:pt idx="6">
                  <c:v>0.02</c:v>
                </c:pt>
                <c:pt idx="7">
                  <c:v>0.02</c:v>
                </c:pt>
                <c:pt idx="8">
                  <c:v>0.02</c:v>
                </c:pt>
                <c:pt idx="9">
                  <c:v>0.02</c:v>
                </c:pt>
              </c:numCache>
            </c:numRef>
          </c:val>
        </c:ser>
        <c:ser>
          <c:idx val="4"/>
          <c:order val="4"/>
          <c:tx>
            <c:strRef>
              <c:f>Sheet1!$F$1</c:f>
              <c:strCache>
                <c:ptCount val="1"/>
                <c:pt idx="0">
                  <c:v>Miscellaneous other</c:v>
                </c:pt>
              </c:strCache>
            </c:strRef>
          </c:tx>
          <c:spPr>
            <a:solidFill>
              <a:schemeClr val="accent4">
                <a:lumMod val="60000"/>
                <a:lumOff val="40000"/>
              </a:schemeClr>
            </a:solidFill>
          </c:spPr>
          <c:invertIfNegative val="0"/>
          <c:dLbls>
            <c:dLbl>
              <c:idx val="1"/>
              <c:layout>
                <c:manualLayout>
                  <c:x val="4.5222594870119757E-3"/>
                  <c:y val="-5.1213869522384291E-3"/>
                </c:manualLayout>
              </c:layout>
              <c:showLegendKey val="0"/>
              <c:showVal val="1"/>
              <c:showCatName val="0"/>
              <c:showSerName val="0"/>
              <c:showPercent val="0"/>
              <c:showBubbleSize val="0"/>
              <c:extLst>
                <c:ext xmlns:c15="http://schemas.microsoft.com/office/drawing/2012/chart" uri="{CE6537A1-D6FC-4f65-9D91-7224C49458BB}"/>
              </c:extLst>
            </c:dLbl>
            <c:dLbl>
              <c:idx val="14"/>
              <c:layout>
                <c:manualLayout>
                  <c:x val="0"/>
                  <c:y val="1.0242773904476858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Sheet1!$F$2:$F$11</c:f>
              <c:numCache>
                <c:formatCode>0%</c:formatCode>
                <c:ptCount val="10"/>
                <c:pt idx="0">
                  <c:v>0.03</c:v>
                </c:pt>
                <c:pt idx="1">
                  <c:v>0.13</c:v>
                </c:pt>
                <c:pt idx="2">
                  <c:v>0.13</c:v>
                </c:pt>
                <c:pt idx="3">
                  <c:v>0.04</c:v>
                </c:pt>
                <c:pt idx="4">
                  <c:v>0.04</c:v>
                </c:pt>
                <c:pt idx="5">
                  <c:v>0.04</c:v>
                </c:pt>
                <c:pt idx="6">
                  <c:v>0.08</c:v>
                </c:pt>
                <c:pt idx="7">
                  <c:v>0.08</c:v>
                </c:pt>
                <c:pt idx="8">
                  <c:v>7.0000000000000007E-2</c:v>
                </c:pt>
                <c:pt idx="9">
                  <c:v>7.0000000000000007E-2</c:v>
                </c:pt>
              </c:numCache>
            </c:numRef>
          </c:val>
        </c:ser>
        <c:dLbls>
          <c:showLegendKey val="0"/>
          <c:showVal val="0"/>
          <c:showCatName val="0"/>
          <c:showSerName val="0"/>
          <c:showPercent val="0"/>
          <c:showBubbleSize val="0"/>
        </c:dLbls>
        <c:gapWidth val="55"/>
        <c:overlap val="100"/>
        <c:axId val="389083464"/>
        <c:axId val="389083856"/>
      </c:barChart>
      <c:catAx>
        <c:axId val="389083464"/>
        <c:scaling>
          <c:orientation val="minMax"/>
        </c:scaling>
        <c:delete val="0"/>
        <c:axPos val="b"/>
        <c:numFmt formatCode="General" sourceLinked="0"/>
        <c:majorTickMark val="none"/>
        <c:minorTickMark val="none"/>
        <c:tickLblPos val="nextTo"/>
        <c:txPr>
          <a:bodyPr/>
          <a:lstStyle/>
          <a:p>
            <a:pPr>
              <a:defRPr sz="800"/>
            </a:pPr>
            <a:endParaRPr lang="en-US"/>
          </a:p>
        </c:txPr>
        <c:crossAx val="389083856"/>
        <c:crosses val="autoZero"/>
        <c:auto val="1"/>
        <c:lblAlgn val="ctr"/>
        <c:lblOffset val="100"/>
        <c:noMultiLvlLbl val="0"/>
      </c:catAx>
      <c:valAx>
        <c:axId val="389083856"/>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89083464"/>
        <c:crosses val="autoZero"/>
        <c:crossBetween val="between"/>
      </c:valAx>
    </c:plotArea>
    <c:legend>
      <c:legendPos val="b"/>
      <c:layout>
        <c:manualLayout>
          <c:xMode val="edge"/>
          <c:yMode val="edge"/>
          <c:x val="0.25014528203706304"/>
          <c:y val="0.9243579212330687"/>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1012022355055671"/>
        </c:manualLayout>
      </c:layout>
      <c:barChart>
        <c:barDir val="col"/>
        <c:grouping val="percentStacked"/>
        <c:varyColors val="0"/>
        <c:ser>
          <c:idx val="0"/>
          <c:order val="0"/>
          <c:tx>
            <c:strRef>
              <c:f>Sheet1!$B$1</c:f>
              <c:strCache>
                <c:ptCount val="1"/>
                <c:pt idx="0">
                  <c:v>Holiday</c:v>
                </c:pt>
              </c:strCache>
            </c:strRef>
          </c:tx>
          <c:spPr>
            <a:solidFill>
              <a:schemeClr val="bg2"/>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Sheet1!$B$2:$B$11</c:f>
              <c:numCache>
                <c:formatCode>0%</c:formatCode>
                <c:ptCount val="10"/>
                <c:pt idx="0">
                  <c:v>0.53</c:v>
                </c:pt>
                <c:pt idx="1">
                  <c:v>0.15</c:v>
                </c:pt>
                <c:pt idx="2">
                  <c:v>0.2</c:v>
                </c:pt>
                <c:pt idx="3">
                  <c:v>0.12</c:v>
                </c:pt>
                <c:pt idx="4">
                  <c:v>0.23</c:v>
                </c:pt>
                <c:pt idx="5">
                  <c:v>0.2</c:v>
                </c:pt>
                <c:pt idx="6">
                  <c:v>0.3</c:v>
                </c:pt>
                <c:pt idx="7">
                  <c:v>0.32</c:v>
                </c:pt>
                <c:pt idx="8">
                  <c:v>0.36</c:v>
                </c:pt>
                <c:pt idx="9">
                  <c:v>0.18</c:v>
                </c:pt>
              </c:numCache>
            </c:numRef>
          </c:val>
        </c:ser>
        <c:ser>
          <c:idx val="1"/>
          <c:order val="1"/>
          <c:tx>
            <c:strRef>
              <c:f>Sheet1!$C$1</c:f>
              <c:strCache>
                <c:ptCount val="1"/>
                <c:pt idx="0">
                  <c:v>Visit friends/relatives</c:v>
                </c:pt>
              </c:strCache>
            </c:strRef>
          </c:tx>
          <c:spPr>
            <a:solidFill>
              <a:schemeClr val="tx1">
                <a:lumMod val="25000"/>
                <a:lumOff val="7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Sheet1!$C$2:$C$11</c:f>
              <c:numCache>
                <c:formatCode>0%</c:formatCode>
                <c:ptCount val="10"/>
                <c:pt idx="0">
                  <c:v>0.26</c:v>
                </c:pt>
                <c:pt idx="1">
                  <c:v>0.5</c:v>
                </c:pt>
                <c:pt idx="2">
                  <c:v>0.6</c:v>
                </c:pt>
                <c:pt idx="3">
                  <c:v>0.47</c:v>
                </c:pt>
                <c:pt idx="4">
                  <c:v>0.45</c:v>
                </c:pt>
                <c:pt idx="5">
                  <c:v>0.47</c:v>
                </c:pt>
                <c:pt idx="6">
                  <c:v>0.37</c:v>
                </c:pt>
                <c:pt idx="7">
                  <c:v>0.42</c:v>
                </c:pt>
                <c:pt idx="8">
                  <c:v>0.36</c:v>
                </c:pt>
                <c:pt idx="9">
                  <c:v>0.55000000000000004</c:v>
                </c:pt>
              </c:numCache>
            </c:numRef>
          </c:val>
        </c:ser>
        <c:ser>
          <c:idx val="2"/>
          <c:order val="2"/>
          <c:tx>
            <c:strRef>
              <c:f>Sheet1!$D$1</c:f>
              <c:strCache>
                <c:ptCount val="1"/>
                <c:pt idx="0">
                  <c:v>Business</c:v>
                </c:pt>
              </c:strCache>
            </c:strRef>
          </c:tx>
          <c:spPr>
            <a:solidFill>
              <a:schemeClr val="bg1">
                <a:lumMod val="6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Sheet1!$D$2:$D$11</c:f>
              <c:numCache>
                <c:formatCode>0%</c:formatCode>
                <c:ptCount val="10"/>
                <c:pt idx="0">
                  <c:v>0.12</c:v>
                </c:pt>
                <c:pt idx="1">
                  <c:v>0.11</c:v>
                </c:pt>
                <c:pt idx="2">
                  <c:v>0.05</c:v>
                </c:pt>
                <c:pt idx="3">
                  <c:v>0.2</c:v>
                </c:pt>
                <c:pt idx="4">
                  <c:v>0.13</c:v>
                </c:pt>
                <c:pt idx="5">
                  <c:v>0.12</c:v>
                </c:pt>
                <c:pt idx="6">
                  <c:v>0.18</c:v>
                </c:pt>
                <c:pt idx="7">
                  <c:v>0.08</c:v>
                </c:pt>
                <c:pt idx="8">
                  <c:v>0.08</c:v>
                </c:pt>
                <c:pt idx="9">
                  <c:v>0.09</c:v>
                </c:pt>
              </c:numCache>
            </c:numRef>
          </c:val>
        </c:ser>
        <c:ser>
          <c:idx val="3"/>
          <c:order val="3"/>
          <c:tx>
            <c:strRef>
              <c:f>Sheet1!$E$1</c:f>
              <c:strCache>
                <c:ptCount val="1"/>
                <c:pt idx="0">
                  <c:v>Study</c:v>
                </c:pt>
              </c:strCache>
            </c:strRef>
          </c:tx>
          <c:spPr>
            <a:solidFill>
              <a:schemeClr val="accent4">
                <a:lumMod val="75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Sheet1!$E$2:$E$11</c:f>
              <c:numCache>
                <c:formatCode>0%</c:formatCode>
                <c:ptCount val="10"/>
                <c:pt idx="0">
                  <c:v>7.0000000000000007E-2</c:v>
                </c:pt>
                <c:pt idx="1">
                  <c:v>0.16</c:v>
                </c:pt>
                <c:pt idx="2">
                  <c:v>0.09</c:v>
                </c:pt>
                <c:pt idx="3">
                  <c:v>0.15</c:v>
                </c:pt>
                <c:pt idx="4">
                  <c:v>0.18</c:v>
                </c:pt>
                <c:pt idx="5">
                  <c:v>0.16</c:v>
                </c:pt>
                <c:pt idx="6">
                  <c:v>0.1</c:v>
                </c:pt>
                <c:pt idx="7">
                  <c:v>0.1</c:v>
                </c:pt>
                <c:pt idx="8">
                  <c:v>0.11</c:v>
                </c:pt>
                <c:pt idx="9">
                  <c:v>0.08</c:v>
                </c:pt>
              </c:numCache>
            </c:numRef>
          </c:val>
        </c:ser>
        <c:ser>
          <c:idx val="4"/>
          <c:order val="4"/>
          <c:tx>
            <c:strRef>
              <c:f>Sheet1!$F$1</c:f>
              <c:strCache>
                <c:ptCount val="1"/>
                <c:pt idx="0">
                  <c:v>Miscellaneous other</c:v>
                </c:pt>
              </c:strCache>
            </c:strRef>
          </c:tx>
          <c:spPr>
            <a:solidFill>
              <a:schemeClr val="accent4">
                <a:lumMod val="60000"/>
                <a:lumOff val="40000"/>
              </a:schemeClr>
            </a:solidFill>
          </c:spPr>
          <c:invertIfNegative val="0"/>
          <c:dLbls>
            <c:dLbl>
              <c:idx val="1"/>
              <c:layout>
                <c:manualLayout>
                  <c:x val="4.5222594870119757E-3"/>
                  <c:y val="-5.1213869522384291E-3"/>
                </c:manualLayout>
              </c:layout>
              <c:showLegendKey val="0"/>
              <c:showVal val="1"/>
              <c:showCatName val="0"/>
              <c:showSerName val="0"/>
              <c:showPercent val="0"/>
              <c:showBubbleSize val="0"/>
              <c:extLst>
                <c:ext xmlns:c15="http://schemas.microsoft.com/office/drawing/2012/chart" uri="{CE6537A1-D6FC-4f65-9D91-7224C49458BB}"/>
              </c:extLst>
            </c:dLbl>
            <c:dLbl>
              <c:idx val="4"/>
              <c:delete val="1"/>
              <c:extLst>
                <c:ext xmlns:c15="http://schemas.microsoft.com/office/drawing/2012/chart" uri="{CE6537A1-D6FC-4f65-9D91-7224C49458BB}"/>
              </c:extLst>
            </c:dLbl>
            <c:dLbl>
              <c:idx val="14"/>
              <c:layout>
                <c:manualLayout>
                  <c:x val="0"/>
                  <c:y val="1.0242773904476858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Sheet1!$F$2:$F$11</c:f>
              <c:numCache>
                <c:formatCode>0%</c:formatCode>
                <c:ptCount val="10"/>
                <c:pt idx="0">
                  <c:v>0.03</c:v>
                </c:pt>
                <c:pt idx="1">
                  <c:v>0.08</c:v>
                </c:pt>
                <c:pt idx="2">
                  <c:v>0.06</c:v>
                </c:pt>
                <c:pt idx="3">
                  <c:v>7.0000000000000007E-2</c:v>
                </c:pt>
                <c:pt idx="4">
                  <c:v>0.01</c:v>
                </c:pt>
                <c:pt idx="5">
                  <c:v>0.06</c:v>
                </c:pt>
                <c:pt idx="6">
                  <c:v>0.05</c:v>
                </c:pt>
                <c:pt idx="7">
                  <c:v>0.08</c:v>
                </c:pt>
                <c:pt idx="8">
                  <c:v>0.09</c:v>
                </c:pt>
                <c:pt idx="9">
                  <c:v>0.09</c:v>
                </c:pt>
              </c:numCache>
            </c:numRef>
          </c:val>
        </c:ser>
        <c:dLbls>
          <c:showLegendKey val="0"/>
          <c:showVal val="0"/>
          <c:showCatName val="0"/>
          <c:showSerName val="0"/>
          <c:showPercent val="0"/>
          <c:showBubbleSize val="0"/>
        </c:dLbls>
        <c:gapWidth val="55"/>
        <c:overlap val="100"/>
        <c:axId val="389086992"/>
        <c:axId val="389087776"/>
      </c:barChart>
      <c:catAx>
        <c:axId val="389086992"/>
        <c:scaling>
          <c:orientation val="minMax"/>
        </c:scaling>
        <c:delete val="0"/>
        <c:axPos val="b"/>
        <c:numFmt formatCode="General" sourceLinked="0"/>
        <c:majorTickMark val="none"/>
        <c:minorTickMark val="none"/>
        <c:tickLblPos val="nextTo"/>
        <c:txPr>
          <a:bodyPr/>
          <a:lstStyle/>
          <a:p>
            <a:pPr>
              <a:defRPr sz="800"/>
            </a:pPr>
            <a:endParaRPr lang="en-US"/>
          </a:p>
        </c:txPr>
        <c:crossAx val="389087776"/>
        <c:crosses val="autoZero"/>
        <c:auto val="1"/>
        <c:lblAlgn val="ctr"/>
        <c:lblOffset val="100"/>
        <c:noMultiLvlLbl val="0"/>
      </c:catAx>
      <c:valAx>
        <c:axId val="389087776"/>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389086992"/>
        <c:crosses val="autoZero"/>
        <c:crossBetween val="between"/>
      </c:valAx>
    </c:plotArea>
    <c:legend>
      <c:legendPos val="b"/>
      <c:layout>
        <c:manualLayout>
          <c:xMode val="edge"/>
          <c:yMode val="edge"/>
          <c:x val="0.25014528203706304"/>
          <c:y val="0.9243579212330687"/>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1012022355055671"/>
        </c:manualLayout>
      </c:layout>
      <c:barChart>
        <c:barDir val="col"/>
        <c:grouping val="percentStacked"/>
        <c:varyColors val="0"/>
        <c:ser>
          <c:idx val="0"/>
          <c:order val="0"/>
          <c:tx>
            <c:strRef>
              <c:f>Sheet1!$B$1</c:f>
              <c:strCache>
                <c:ptCount val="1"/>
                <c:pt idx="0">
                  <c:v>Holiday</c:v>
                </c:pt>
              </c:strCache>
            </c:strRef>
          </c:tx>
          <c:spPr>
            <a:solidFill>
              <a:schemeClr val="bg2"/>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Sheet1!$B$2:$B$11</c:f>
              <c:numCache>
                <c:formatCode>0%</c:formatCode>
                <c:ptCount val="10"/>
                <c:pt idx="0">
                  <c:v>0.59</c:v>
                </c:pt>
                <c:pt idx="1">
                  <c:v>0.21</c:v>
                </c:pt>
                <c:pt idx="2">
                  <c:v>0.28999999999999998</c:v>
                </c:pt>
                <c:pt idx="3">
                  <c:v>0.16</c:v>
                </c:pt>
                <c:pt idx="4">
                  <c:v>0.28000000000000003</c:v>
                </c:pt>
                <c:pt idx="5">
                  <c:v>0.25</c:v>
                </c:pt>
                <c:pt idx="6">
                  <c:v>0.36</c:v>
                </c:pt>
                <c:pt idx="7">
                  <c:v>0.43</c:v>
                </c:pt>
                <c:pt idx="8">
                  <c:v>0.46</c:v>
                </c:pt>
                <c:pt idx="9">
                  <c:v>0.28000000000000003</c:v>
                </c:pt>
              </c:numCache>
            </c:numRef>
          </c:val>
        </c:ser>
        <c:ser>
          <c:idx val="1"/>
          <c:order val="1"/>
          <c:tx>
            <c:strRef>
              <c:f>Sheet1!$C$1</c:f>
              <c:strCache>
                <c:ptCount val="1"/>
                <c:pt idx="0">
                  <c:v>Visit friends/relatives</c:v>
                </c:pt>
              </c:strCache>
            </c:strRef>
          </c:tx>
          <c:spPr>
            <a:solidFill>
              <a:schemeClr val="tx1">
                <a:lumMod val="25000"/>
                <a:lumOff val="7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Sheet1!$C$2:$C$11</c:f>
              <c:numCache>
                <c:formatCode>0%</c:formatCode>
                <c:ptCount val="10"/>
                <c:pt idx="0">
                  <c:v>0.15</c:v>
                </c:pt>
                <c:pt idx="1">
                  <c:v>0.31</c:v>
                </c:pt>
                <c:pt idx="2">
                  <c:v>0.33</c:v>
                </c:pt>
                <c:pt idx="3">
                  <c:v>0.28000000000000003</c:v>
                </c:pt>
                <c:pt idx="4">
                  <c:v>0.39</c:v>
                </c:pt>
                <c:pt idx="5">
                  <c:v>0.33</c:v>
                </c:pt>
                <c:pt idx="6">
                  <c:v>0.19</c:v>
                </c:pt>
                <c:pt idx="7">
                  <c:v>0.25</c:v>
                </c:pt>
                <c:pt idx="8">
                  <c:v>0.23</c:v>
                </c:pt>
                <c:pt idx="9">
                  <c:v>0.36</c:v>
                </c:pt>
              </c:numCache>
            </c:numRef>
          </c:val>
        </c:ser>
        <c:ser>
          <c:idx val="2"/>
          <c:order val="2"/>
          <c:tx>
            <c:strRef>
              <c:f>Sheet1!$D$1</c:f>
              <c:strCache>
                <c:ptCount val="1"/>
                <c:pt idx="0">
                  <c:v>Business</c:v>
                </c:pt>
              </c:strCache>
            </c:strRef>
          </c:tx>
          <c:spPr>
            <a:solidFill>
              <a:schemeClr val="bg1">
                <a:lumMod val="6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Sheet1!$D$2:$D$11</c:f>
              <c:numCache>
                <c:formatCode>0%</c:formatCode>
                <c:ptCount val="10"/>
                <c:pt idx="0">
                  <c:v>0.18</c:v>
                </c:pt>
                <c:pt idx="1">
                  <c:v>0.21</c:v>
                </c:pt>
                <c:pt idx="2">
                  <c:v>0.1</c:v>
                </c:pt>
                <c:pt idx="3">
                  <c:v>0.36</c:v>
                </c:pt>
                <c:pt idx="4">
                  <c:v>0.19</c:v>
                </c:pt>
                <c:pt idx="5">
                  <c:v>0.2</c:v>
                </c:pt>
                <c:pt idx="6">
                  <c:v>0.32</c:v>
                </c:pt>
                <c:pt idx="7">
                  <c:v>0.14000000000000001</c:v>
                </c:pt>
                <c:pt idx="8">
                  <c:v>0.11</c:v>
                </c:pt>
                <c:pt idx="9">
                  <c:v>0.14000000000000001</c:v>
                </c:pt>
              </c:numCache>
            </c:numRef>
          </c:val>
        </c:ser>
        <c:ser>
          <c:idx val="3"/>
          <c:order val="3"/>
          <c:tx>
            <c:strRef>
              <c:f>Sheet1!$E$1</c:f>
              <c:strCache>
                <c:ptCount val="1"/>
                <c:pt idx="0">
                  <c:v>Study</c:v>
                </c:pt>
              </c:strCache>
            </c:strRef>
          </c:tx>
          <c:spPr>
            <a:solidFill>
              <a:schemeClr val="accent4">
                <a:lumMod val="75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Sheet1!$E$2:$E$11</c:f>
              <c:numCache>
                <c:formatCode>0%</c:formatCode>
                <c:ptCount val="10"/>
                <c:pt idx="0">
                  <c:v>0.04</c:v>
                </c:pt>
                <c:pt idx="1">
                  <c:v>0.15</c:v>
                </c:pt>
                <c:pt idx="2">
                  <c:v>0.13</c:v>
                </c:pt>
                <c:pt idx="3">
                  <c:v>0.12</c:v>
                </c:pt>
                <c:pt idx="4">
                  <c:v>0.11</c:v>
                </c:pt>
                <c:pt idx="5">
                  <c:v>0.16</c:v>
                </c:pt>
                <c:pt idx="6">
                  <c:v>7.0000000000000007E-2</c:v>
                </c:pt>
                <c:pt idx="7">
                  <c:v>0.1</c:v>
                </c:pt>
                <c:pt idx="8">
                  <c:v>0.11</c:v>
                </c:pt>
                <c:pt idx="9">
                  <c:v>0.1</c:v>
                </c:pt>
              </c:numCache>
            </c:numRef>
          </c:val>
        </c:ser>
        <c:ser>
          <c:idx val="4"/>
          <c:order val="4"/>
          <c:tx>
            <c:strRef>
              <c:f>Sheet1!$F$1</c:f>
              <c:strCache>
                <c:ptCount val="1"/>
                <c:pt idx="0">
                  <c:v>Miscellaneous other</c:v>
                </c:pt>
              </c:strCache>
            </c:strRef>
          </c:tx>
          <c:spPr>
            <a:solidFill>
              <a:schemeClr val="accent4">
                <a:lumMod val="60000"/>
                <a:lumOff val="40000"/>
              </a:schemeClr>
            </a:solidFill>
          </c:spPr>
          <c:invertIfNegative val="0"/>
          <c:dLbls>
            <c:dLbl>
              <c:idx val="1"/>
              <c:layout>
                <c:manualLayout>
                  <c:x val="4.5222594870119757E-3"/>
                  <c:y val="-5.1213869522384291E-3"/>
                </c:manualLayout>
              </c:layout>
              <c:showLegendKey val="0"/>
              <c:showVal val="1"/>
              <c:showCatName val="0"/>
              <c:showSerName val="0"/>
              <c:showPercent val="0"/>
              <c:showBubbleSize val="0"/>
              <c:extLst>
                <c:ext xmlns:c15="http://schemas.microsoft.com/office/drawing/2012/chart" uri="{CE6537A1-D6FC-4f65-9D91-7224C49458BB}"/>
              </c:extLst>
            </c:dLbl>
            <c:dLbl>
              <c:idx val="14"/>
              <c:layout>
                <c:manualLayout>
                  <c:x val="0"/>
                  <c:y val="1.0242773904476858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Eurostar</c:v>
                </c:pt>
                <c:pt idx="1">
                  <c:v>Manchester Airport</c:v>
                </c:pt>
                <c:pt idx="2">
                  <c:v>Liverpool Airport</c:v>
                </c:pt>
                <c:pt idx="3">
                  <c:v>Birmingham Airport</c:v>
                </c:pt>
                <c:pt idx="4">
                  <c:v>Newcastle Airport</c:v>
                </c:pt>
                <c:pt idx="5">
                  <c:v>Bristol Airport</c:v>
                </c:pt>
                <c:pt idx="6">
                  <c:v>Heathrow Airport</c:v>
                </c:pt>
                <c:pt idx="7">
                  <c:v>Gatwick Airport</c:v>
                </c:pt>
                <c:pt idx="8">
                  <c:v>Stansted Airport</c:v>
                </c:pt>
                <c:pt idx="9">
                  <c:v>Luton Airport</c:v>
                </c:pt>
              </c:strCache>
            </c:strRef>
          </c:cat>
          <c:val>
            <c:numRef>
              <c:f>Sheet1!$F$2:$F$11</c:f>
              <c:numCache>
                <c:formatCode>0%</c:formatCode>
                <c:ptCount val="10"/>
                <c:pt idx="0">
                  <c:v>0.04</c:v>
                </c:pt>
                <c:pt idx="1">
                  <c:v>0.12</c:v>
                </c:pt>
                <c:pt idx="2">
                  <c:v>0.14000000000000001</c:v>
                </c:pt>
                <c:pt idx="3">
                  <c:v>0.08</c:v>
                </c:pt>
                <c:pt idx="4">
                  <c:v>0.02</c:v>
                </c:pt>
                <c:pt idx="5">
                  <c:v>0.06</c:v>
                </c:pt>
                <c:pt idx="6">
                  <c:v>0.06</c:v>
                </c:pt>
                <c:pt idx="7">
                  <c:v>0.08</c:v>
                </c:pt>
                <c:pt idx="8">
                  <c:v>0.1</c:v>
                </c:pt>
                <c:pt idx="9">
                  <c:v>0.12</c:v>
                </c:pt>
              </c:numCache>
            </c:numRef>
          </c:val>
        </c:ser>
        <c:dLbls>
          <c:showLegendKey val="0"/>
          <c:showVal val="0"/>
          <c:showCatName val="0"/>
          <c:showSerName val="0"/>
          <c:showPercent val="0"/>
          <c:showBubbleSize val="0"/>
        </c:dLbls>
        <c:gapWidth val="55"/>
        <c:overlap val="100"/>
        <c:axId val="216431968"/>
        <c:axId val="216433144"/>
      </c:barChart>
      <c:catAx>
        <c:axId val="216431968"/>
        <c:scaling>
          <c:orientation val="minMax"/>
        </c:scaling>
        <c:delete val="0"/>
        <c:axPos val="b"/>
        <c:numFmt formatCode="General" sourceLinked="0"/>
        <c:majorTickMark val="none"/>
        <c:minorTickMark val="none"/>
        <c:tickLblPos val="nextTo"/>
        <c:txPr>
          <a:bodyPr/>
          <a:lstStyle/>
          <a:p>
            <a:pPr>
              <a:defRPr sz="800"/>
            </a:pPr>
            <a:endParaRPr lang="en-US"/>
          </a:p>
        </c:txPr>
        <c:crossAx val="216433144"/>
        <c:crosses val="autoZero"/>
        <c:auto val="1"/>
        <c:lblAlgn val="ctr"/>
        <c:lblOffset val="100"/>
        <c:noMultiLvlLbl val="0"/>
      </c:catAx>
      <c:valAx>
        <c:axId val="216433144"/>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216431968"/>
        <c:crosses val="autoZero"/>
        <c:crossBetween val="between"/>
      </c:valAx>
    </c:plotArea>
    <c:legend>
      <c:legendPos val="b"/>
      <c:layout>
        <c:manualLayout>
          <c:xMode val="edge"/>
          <c:yMode val="edge"/>
          <c:x val="0.25014528203706304"/>
          <c:y val="0.9243579212330687"/>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10.xml><?xml version="1.0" encoding="utf-8"?>
<c:userShapes xmlns:c="http://schemas.openxmlformats.org/drawingml/2006/chart">
  <cdr:relSizeAnchor xmlns:cdr="http://schemas.openxmlformats.org/drawingml/2006/chartDrawing">
    <cdr:from>
      <cdr:x>0.37068</cdr:x>
      <cdr:y>0</cdr:y>
    </cdr:from>
    <cdr:to>
      <cdr:x>0.71699</cdr:x>
      <cdr:y>0.0953</cdr:y>
    </cdr:to>
    <cdr:sp macro="" textlink="">
      <cdr:nvSpPr>
        <cdr:cNvPr id="2" name="TextBox 1"/>
        <cdr:cNvSpPr txBox="1"/>
      </cdr:nvSpPr>
      <cdr:spPr>
        <a:xfrm xmlns:a="http://schemas.openxmlformats.org/drawingml/2006/main">
          <a:off x="1717398" y="0"/>
          <a:ext cx="1604512" cy="23632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11.xml><?xml version="1.0" encoding="utf-8"?>
<c:userShapes xmlns:c="http://schemas.openxmlformats.org/drawingml/2006/chart">
  <cdr:relSizeAnchor xmlns:cdr="http://schemas.openxmlformats.org/drawingml/2006/chartDrawing">
    <cdr:from>
      <cdr:x>0.39347</cdr:x>
      <cdr:y>0</cdr:y>
    </cdr:from>
    <cdr:to>
      <cdr:x>0.73639</cdr:x>
      <cdr:y>0.0953</cdr:y>
    </cdr:to>
    <cdr:sp macro="" textlink="">
      <cdr:nvSpPr>
        <cdr:cNvPr id="2" name="TextBox 1"/>
        <cdr:cNvSpPr txBox="1"/>
      </cdr:nvSpPr>
      <cdr:spPr>
        <a:xfrm xmlns:a="http://schemas.openxmlformats.org/drawingml/2006/main">
          <a:off x="1454986" y="0"/>
          <a:ext cx="1268083" cy="23632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12.xml><?xml version="1.0" encoding="utf-8"?>
<c:userShapes xmlns:c="http://schemas.openxmlformats.org/drawingml/2006/chart">
  <cdr:relSizeAnchor xmlns:cdr="http://schemas.openxmlformats.org/drawingml/2006/chartDrawing">
    <cdr:from>
      <cdr:x>0.37068</cdr:x>
      <cdr:y>0</cdr:y>
    </cdr:from>
    <cdr:to>
      <cdr:x>0.71699</cdr:x>
      <cdr:y>0.0953</cdr:y>
    </cdr:to>
    <cdr:sp macro="" textlink="">
      <cdr:nvSpPr>
        <cdr:cNvPr id="2" name="TextBox 1"/>
        <cdr:cNvSpPr txBox="1"/>
      </cdr:nvSpPr>
      <cdr:spPr>
        <a:xfrm xmlns:a="http://schemas.openxmlformats.org/drawingml/2006/main">
          <a:off x="1717398" y="0"/>
          <a:ext cx="1604512" cy="23632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13.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14.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NIGHTS (2013-2015)</a:t>
          </a:r>
          <a:endParaRPr lang="en-GB" sz="800" b="1" dirty="0"/>
        </a:p>
      </cdr:txBody>
    </cdr:sp>
  </cdr:relSizeAnchor>
</c:userShapes>
</file>

<file path=ppt/drawings/drawing15.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SPEND (2013-2015)</a:t>
          </a:r>
          <a:endParaRPr lang="en-GB" sz="800" b="1" dirty="0"/>
        </a:p>
      </cdr:txBody>
    </cdr:sp>
  </cdr:relSizeAnchor>
</c:userShapes>
</file>

<file path=ppt/drawings/drawing16.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17.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NIGHTS (2013-2015)</a:t>
          </a:r>
          <a:endParaRPr lang="en-GB" sz="800" b="1" dirty="0"/>
        </a:p>
      </cdr:txBody>
    </cdr:sp>
  </cdr:relSizeAnchor>
</c:userShapes>
</file>

<file path=ppt/drawings/drawing18.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SPEND (2013-2015)</a:t>
          </a:r>
          <a:endParaRPr lang="en-GB" sz="800" b="1" dirty="0"/>
        </a:p>
      </cdr:txBody>
    </cdr:sp>
  </cdr:relSizeAnchor>
</c:userShapes>
</file>

<file path=ppt/drawings/drawing19.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2.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NIGHTS (2013-2015)</a:t>
          </a:r>
          <a:endParaRPr lang="en-GB" sz="800" b="1" dirty="0"/>
        </a:p>
      </cdr:txBody>
    </cdr:sp>
  </cdr:relSizeAnchor>
</c:userShapes>
</file>

<file path=ppt/drawings/drawing20.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NIGHTS (2013-2015)</a:t>
          </a:r>
          <a:endParaRPr lang="en-GB" sz="800" b="1" dirty="0"/>
        </a:p>
      </cdr:txBody>
    </cdr:sp>
  </cdr:relSizeAnchor>
</c:userShapes>
</file>

<file path=ppt/drawings/drawing21.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SPEND (2013-2015)</a:t>
          </a:r>
          <a:endParaRPr lang="en-GB" sz="800" b="1" dirty="0"/>
        </a:p>
      </cdr:txBody>
    </cdr:sp>
  </cdr:relSizeAnchor>
</c:userShapes>
</file>

<file path=ppt/drawings/drawing22.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23.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24.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25.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26.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27.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28.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29.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3.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SPEND (2013-2015)</a:t>
          </a:r>
          <a:endParaRPr lang="en-GB" sz="800" b="1" dirty="0"/>
        </a:p>
      </cdr:txBody>
    </cdr:sp>
  </cdr:relSizeAnchor>
</c:userShapes>
</file>

<file path=ppt/drawings/drawing30.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31.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32.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33.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4.xml><?xml version="1.0" encoding="utf-8"?>
<c:userShapes xmlns:c="http://schemas.openxmlformats.org/drawingml/2006/chart">
  <cdr:relSizeAnchor xmlns:cdr="http://schemas.openxmlformats.org/drawingml/2006/chartDrawing">
    <cdr:from>
      <cdr:x>0.36059</cdr:x>
      <cdr:y>0</cdr:y>
    </cdr:from>
    <cdr:to>
      <cdr:x>0.82564</cdr:x>
      <cdr:y>0.07815</cdr:y>
    </cdr:to>
    <cdr:sp macro="" textlink="">
      <cdr:nvSpPr>
        <cdr:cNvPr id="2" name="TextBox 1"/>
        <cdr:cNvSpPr txBox="1"/>
      </cdr:nvSpPr>
      <cdr:spPr>
        <a:xfrm xmlns:a="http://schemas.openxmlformats.org/drawingml/2006/main">
          <a:off x="1044267" y="0"/>
          <a:ext cx="1346784" cy="19379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5.xml><?xml version="1.0" encoding="utf-8"?>
<c:userShapes xmlns:c="http://schemas.openxmlformats.org/drawingml/2006/chart">
  <cdr:relSizeAnchor xmlns:cdr="http://schemas.openxmlformats.org/drawingml/2006/chartDrawing">
    <cdr:from>
      <cdr:x>0.31834</cdr:x>
      <cdr:y>0</cdr:y>
    </cdr:from>
    <cdr:to>
      <cdr:x>0.78339</cdr:x>
      <cdr:y>0.07815</cdr:y>
    </cdr:to>
    <cdr:sp macro="" textlink="">
      <cdr:nvSpPr>
        <cdr:cNvPr id="2" name="TextBox 1"/>
        <cdr:cNvSpPr txBox="1"/>
      </cdr:nvSpPr>
      <cdr:spPr>
        <a:xfrm xmlns:a="http://schemas.openxmlformats.org/drawingml/2006/main">
          <a:off x="921908" y="0"/>
          <a:ext cx="1346788" cy="19379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NIGHTS (2013-2015)</a:t>
          </a:r>
          <a:endParaRPr lang="en-GB" sz="800" b="1" dirty="0"/>
        </a:p>
      </cdr:txBody>
    </cdr:sp>
  </cdr:relSizeAnchor>
</c:userShapes>
</file>

<file path=ppt/drawings/drawing6.xml><?xml version="1.0" encoding="utf-8"?>
<c:userShapes xmlns:c="http://schemas.openxmlformats.org/drawingml/2006/chart">
  <cdr:relSizeAnchor xmlns:cdr="http://schemas.openxmlformats.org/drawingml/2006/chartDrawing">
    <cdr:from>
      <cdr:x>0.34404</cdr:x>
      <cdr:y>0</cdr:y>
    </cdr:from>
    <cdr:to>
      <cdr:x>0.80909</cdr:x>
      <cdr:y>0.07815</cdr:y>
    </cdr:to>
    <cdr:sp macro="" textlink="">
      <cdr:nvSpPr>
        <cdr:cNvPr id="2" name="TextBox 1"/>
        <cdr:cNvSpPr txBox="1"/>
      </cdr:nvSpPr>
      <cdr:spPr>
        <a:xfrm xmlns:a="http://schemas.openxmlformats.org/drawingml/2006/main">
          <a:off x="996337" y="0"/>
          <a:ext cx="1346788" cy="19379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SPEND (2013-2015)</a:t>
          </a:r>
          <a:endParaRPr lang="en-GB" sz="800" b="1" dirty="0"/>
        </a:p>
      </cdr:txBody>
    </cdr:sp>
  </cdr:relSizeAnchor>
</c:userShapes>
</file>

<file path=ppt/drawings/drawing7.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8.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NIGHTS (2013-2015)</a:t>
          </a:r>
          <a:endParaRPr lang="en-GB" sz="800" b="1" dirty="0"/>
        </a:p>
      </cdr:txBody>
    </cdr:sp>
  </cdr:relSizeAnchor>
</c:userShapes>
</file>

<file path=ppt/drawings/drawing9.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SPEND (2013-2015)</a:t>
          </a:r>
          <a:endParaRPr lang="en-GB" sz="800" b="1"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12/12/2016</a:t>
            </a:fld>
            <a:endParaRPr lang="en-GB" dirty="0"/>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12/12/2016</a:t>
            </a:fld>
            <a:endParaRPr lang="en-GB" dirty="0"/>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5.xml"/><Relationship Id="rId4" Type="http://schemas.openxmlformats.org/officeDocument/2006/relationships/chart" Target="../charts/chart6.xml"/></Relationships>
</file>

<file path=ppt/slides/_rels/slide1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5.xml"/><Relationship Id="rId5" Type="http://schemas.openxmlformats.org/officeDocument/2006/relationships/chart" Target="../charts/chart13.xml"/><Relationship Id="rId4" Type="http://schemas.openxmlformats.org/officeDocument/2006/relationships/chart" Target="../charts/chart12.xml"/></Relationships>
</file>

<file path=ppt/slides/_rels/slide24.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5.xml"/><Relationship Id="rId5" Type="http://schemas.openxmlformats.org/officeDocument/2006/relationships/chart" Target="../charts/chart17.xml"/><Relationship Id="rId4" Type="http://schemas.openxmlformats.org/officeDocument/2006/relationships/chart" Target="../charts/chart16.xml"/></Relationships>
</file>

<file path=ppt/slides/_rels/slide25.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chart" Target="../charts/chart18.xml"/><Relationship Id="rId1" Type="http://schemas.openxmlformats.org/officeDocument/2006/relationships/slideLayout" Target="../slideLayouts/slideLayout5.xml"/><Relationship Id="rId4" Type="http://schemas.openxmlformats.org/officeDocument/2006/relationships/chart" Target="../charts/chart20.xml"/></Relationships>
</file>

<file path=ppt/slides/_rels/slide26.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chart" Target="../charts/chart21.xml"/><Relationship Id="rId1" Type="http://schemas.openxmlformats.org/officeDocument/2006/relationships/slideLayout" Target="../slideLayouts/slideLayout5.xml"/><Relationship Id="rId6" Type="http://schemas.openxmlformats.org/officeDocument/2006/relationships/chart" Target="../charts/chart25.xml"/><Relationship Id="rId5" Type="http://schemas.openxmlformats.org/officeDocument/2006/relationships/chart" Target="../charts/chart24.xml"/><Relationship Id="rId4" Type="http://schemas.openxmlformats.org/officeDocument/2006/relationships/chart" Target="../charts/chart23.xml"/></Relationships>
</file>

<file path=ppt/slides/_rels/slide27.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chart" Target="../charts/chart26.xml"/><Relationship Id="rId1" Type="http://schemas.openxmlformats.org/officeDocument/2006/relationships/slideLayout" Target="../slideLayouts/slideLayout5.xml"/><Relationship Id="rId5" Type="http://schemas.openxmlformats.org/officeDocument/2006/relationships/chart" Target="../charts/chart29.xml"/><Relationship Id="rId4" Type="http://schemas.openxmlformats.org/officeDocument/2006/relationships/chart" Target="../charts/chart28.xml"/></Relationships>
</file>

<file path=ppt/slides/_rels/slide28.xml.rels><?xml version="1.0" encoding="UTF-8" standalone="yes"?>
<Relationships xmlns="http://schemas.openxmlformats.org/package/2006/relationships"><Relationship Id="rId3" Type="http://schemas.openxmlformats.org/officeDocument/2006/relationships/chart" Target="../charts/chart31.xml"/><Relationship Id="rId7" Type="http://schemas.openxmlformats.org/officeDocument/2006/relationships/chart" Target="../charts/chart35.xml"/><Relationship Id="rId2" Type="http://schemas.openxmlformats.org/officeDocument/2006/relationships/chart" Target="../charts/chart30.xml"/><Relationship Id="rId1" Type="http://schemas.openxmlformats.org/officeDocument/2006/relationships/slideLayout" Target="../slideLayouts/slideLayout5.xml"/><Relationship Id="rId6" Type="http://schemas.openxmlformats.org/officeDocument/2006/relationships/chart" Target="../charts/chart34.xml"/><Relationship Id="rId5" Type="http://schemas.openxmlformats.org/officeDocument/2006/relationships/chart" Target="../charts/chart33.xml"/><Relationship Id="rId4" Type="http://schemas.openxmlformats.org/officeDocument/2006/relationships/chart" Target="../charts/chart32.xml"/></Relationships>
</file>

<file path=ppt/slides/_rels/slide29.xml.rels><?xml version="1.0" encoding="UTF-8" standalone="yes"?>
<Relationships xmlns="http://schemas.openxmlformats.org/package/2006/relationships"><Relationship Id="rId2" Type="http://schemas.openxmlformats.org/officeDocument/2006/relationships/chart" Target="../charts/chart36.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chart" Target="../charts/chart37.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chart" Target="../charts/chart38.xml"/><Relationship Id="rId1" Type="http://schemas.openxmlformats.org/officeDocument/2006/relationships/slideLayout" Target="../slideLayouts/slideLayout5.xml"/><Relationship Id="rId4" Type="http://schemas.openxmlformats.org/officeDocument/2006/relationships/chart" Target="../charts/chart4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chart" Target="../charts/chart41.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chart" Target="../charts/chart42.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chart" Target="../charts/chart43.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chart" Target="../charts/chart44.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chart" Target="../charts/chart45.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chart" Target="../charts/chart46.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chart" Target="../charts/chart47.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chart" Target="../charts/chart48.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chart" Target="../charts/chart49.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chart" Target="../charts/chart50.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chart" Target="../charts/chart51.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chart" Target="../charts/chart52.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chart" Target="../charts/chart5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chart" Target="../charts/chart54.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chart" Target="../charts/chart55.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chart" Target="../charts/chart56.xml"/><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2" Type="http://schemas.openxmlformats.org/officeDocument/2006/relationships/chart" Target="../charts/chart57.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chart" Target="../charts/chart58.xml"/><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2" Type="http://schemas.openxmlformats.org/officeDocument/2006/relationships/chart" Target="../charts/chart59.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chart" Target="../charts/chart60.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chart" Target="../charts/chart61.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England’s regions </a:t>
            </a:r>
            <a:endParaRPr lang="en-GB" dirty="0"/>
          </a:p>
        </p:txBody>
      </p:sp>
      <p:sp>
        <p:nvSpPr>
          <p:cNvPr id="3" name="Text Placeholder 2"/>
          <p:cNvSpPr>
            <a:spLocks noGrp="1"/>
          </p:cNvSpPr>
          <p:nvPr>
            <p:ph type="body" sz="quarter" idx="11"/>
          </p:nvPr>
        </p:nvSpPr>
        <p:spPr>
          <a:xfrm>
            <a:off x="522173" y="3607204"/>
            <a:ext cx="8212394" cy="439091"/>
          </a:xfrm>
        </p:spPr>
        <p:txBody>
          <a:bodyPr/>
          <a:lstStyle/>
          <a:p>
            <a:r>
              <a:rPr lang="en-GB" dirty="0"/>
              <a:t>G</a:t>
            </a:r>
            <a:r>
              <a:rPr lang="en-GB" dirty="0" smtClean="0"/>
              <a:t>ateways report: a profile of overseas visitors using our airports, ports and rail termini</a:t>
            </a:r>
            <a:endParaRPr lang="en-GB" dirty="0"/>
          </a:p>
        </p:txBody>
      </p:sp>
      <p:sp>
        <p:nvSpPr>
          <p:cNvPr id="5" name="Text Placeholder 4"/>
          <p:cNvSpPr>
            <a:spLocks noGrp="1"/>
          </p:cNvSpPr>
          <p:nvPr>
            <p:ph type="body" sz="quarter" idx="13"/>
          </p:nvPr>
        </p:nvSpPr>
        <p:spPr>
          <a:xfrm>
            <a:off x="508525" y="4341273"/>
            <a:ext cx="7936025" cy="439091"/>
          </a:xfrm>
        </p:spPr>
        <p:txBody>
          <a:bodyPr/>
          <a:lstStyle/>
          <a:p>
            <a:r>
              <a:rPr lang="en-GB" dirty="0" smtClean="0"/>
              <a:t>November 2016</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Executive summary/1</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1430867"/>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500" b="1" dirty="0" smtClean="0">
                <a:solidFill>
                  <a:srgbClr val="120742"/>
                </a:solidFill>
              </a:rPr>
              <a:t>How does purpose of visit vary by gateway?</a:t>
            </a:r>
          </a:p>
          <a:p>
            <a:pPr marL="0" indent="0" algn="just">
              <a:buFont typeface="Arial"/>
              <a:buNone/>
            </a:pPr>
            <a:endParaRPr lang="en-GB" sz="1300" dirty="0" smtClean="0">
              <a:solidFill>
                <a:srgbClr val="120742"/>
              </a:solidFill>
            </a:endParaRPr>
          </a:p>
          <a:p>
            <a:pPr algn="just"/>
            <a:r>
              <a:rPr lang="en-GB" sz="1300" dirty="0" smtClean="0">
                <a:solidFill>
                  <a:srgbClr val="120742"/>
                </a:solidFill>
              </a:rPr>
              <a:t>Visitors using London’s gateways are more likely to be visiting for holiday purposes (41%) than those using England’s regional gateways (34%)</a:t>
            </a:r>
          </a:p>
          <a:p>
            <a:pPr algn="just"/>
            <a:r>
              <a:rPr lang="en-GB" sz="1300" dirty="0" smtClean="0">
                <a:solidFill>
                  <a:srgbClr val="120742"/>
                </a:solidFill>
              </a:rPr>
              <a:t>However there some exceptions to this, with visitors using regional gateways in the eastern half of England all recording high proportions of holiday visitors – East (63%), North East (49%) and South East (43%)</a:t>
            </a:r>
          </a:p>
          <a:p>
            <a:pPr algn="just"/>
            <a:r>
              <a:rPr lang="en-GB" sz="1300" dirty="0" smtClean="0">
                <a:solidFill>
                  <a:srgbClr val="120742"/>
                </a:solidFill>
              </a:rPr>
              <a:t>In terms of gateway mode, England’s seaports and rail termini record the largest proportions of holiday visits, nights and spend relative to other travel purposes</a:t>
            </a:r>
            <a:endParaRPr lang="en-GB" sz="1300" dirty="0">
              <a:solidFill>
                <a:srgbClr val="120742"/>
              </a:solidFill>
            </a:endParaRPr>
          </a:p>
          <a:p>
            <a:pPr algn="just"/>
            <a:r>
              <a:rPr lang="en-GB" sz="1300" dirty="0" smtClean="0">
                <a:solidFill>
                  <a:srgbClr val="120742"/>
                </a:solidFill>
              </a:rPr>
              <a:t>Conversely, England’s regional airports have a relatively low holiday component, accounting for only 18% of visits compared with 39% at UK gateways overall.  These regional airports are much more likely to be used by those travelling to visit friends / relatives and, to a lesser extent, those studying</a:t>
            </a:r>
          </a:p>
          <a:p>
            <a:pPr algn="just"/>
            <a:r>
              <a:rPr lang="en-GB" sz="1300" dirty="0" smtClean="0">
                <a:solidFill>
                  <a:srgbClr val="120742"/>
                </a:solidFill>
              </a:rPr>
              <a:t>Birmingham and Manchester airports, in particular, generate relatively low proportions of holiday visitors</a:t>
            </a:r>
          </a:p>
          <a:p>
            <a:pPr algn="just"/>
            <a:r>
              <a:rPr lang="en-GB" sz="1300" dirty="0" smtClean="0">
                <a:solidFill>
                  <a:srgbClr val="120742"/>
                </a:solidFill>
              </a:rPr>
              <a:t>Of the major England gateways, Eurostar (57%) has comfortably the highest proportion of its visitors travelling for holiday purposes.  </a:t>
            </a:r>
            <a:r>
              <a:rPr lang="en-GB" sz="1300" dirty="0" err="1" smtClean="0">
                <a:solidFill>
                  <a:srgbClr val="120742"/>
                </a:solidFill>
              </a:rPr>
              <a:t>Stansted</a:t>
            </a:r>
            <a:r>
              <a:rPr lang="en-GB" sz="1300" dirty="0" smtClean="0">
                <a:solidFill>
                  <a:srgbClr val="120742"/>
                </a:solidFill>
              </a:rPr>
              <a:t> (48%), Gatwick (48%) and to a lesser extent, Heathrow (35%) also record a higher than average proportion of holiday visitors</a:t>
            </a:r>
          </a:p>
          <a:p>
            <a:pPr algn="just"/>
            <a:r>
              <a:rPr lang="en-GB" sz="1300" dirty="0" smtClean="0">
                <a:solidFill>
                  <a:srgbClr val="120742"/>
                </a:solidFill>
              </a:rPr>
              <a:t>England’s regional gateways have a higher representation of business visits (30%) flowing through them than London’s gateways (22%), with the West Midlands – Birmingham Airport (41%) – and South East (35%) gateways recording particularly high proportions of business visits</a:t>
            </a:r>
            <a:endParaRPr lang="en-GB" sz="1300" dirty="0" smtClean="0"/>
          </a:p>
        </p:txBody>
      </p:sp>
    </p:spTree>
    <p:extLst>
      <p:ext uri="{BB962C8B-B14F-4D97-AF65-F5344CB8AC3E}">
        <p14:creationId xmlns:p14="http://schemas.microsoft.com/office/powerpoint/2010/main" val="7695777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Executive summary/2</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1235419"/>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400" b="1" dirty="0" smtClean="0">
                <a:solidFill>
                  <a:srgbClr val="120742"/>
                </a:solidFill>
              </a:rPr>
              <a:t>Which regions are stayed in on holiday and how do they vary by gateway?</a:t>
            </a:r>
          </a:p>
          <a:p>
            <a:pPr algn="just">
              <a:spcBef>
                <a:spcPts val="1200"/>
              </a:spcBef>
            </a:pPr>
            <a:r>
              <a:rPr lang="en-GB" sz="1300" dirty="0" smtClean="0">
                <a:solidFill>
                  <a:srgbClr val="120742"/>
                </a:solidFill>
              </a:rPr>
              <a:t>Only 64% of holiday </a:t>
            </a:r>
            <a:r>
              <a:rPr lang="en-GB" sz="1300" dirty="0">
                <a:solidFill>
                  <a:srgbClr val="120742"/>
                </a:solidFill>
              </a:rPr>
              <a:t>visitors using England’s regional gateways (so excluding London) spend </a:t>
            </a:r>
            <a:r>
              <a:rPr lang="en-GB" sz="1300" dirty="0" smtClean="0">
                <a:solidFill>
                  <a:srgbClr val="120742"/>
                </a:solidFill>
              </a:rPr>
              <a:t>a night in Regional England.  Of the remaining visitors, 30% only stay in London, 3% only stay in Scotland and 2% only stay in Wales. </a:t>
            </a:r>
          </a:p>
          <a:p>
            <a:pPr algn="just"/>
            <a:r>
              <a:rPr lang="en-GB" sz="1300" dirty="0" smtClean="0">
                <a:solidFill>
                  <a:srgbClr val="120742"/>
                </a:solidFill>
              </a:rPr>
              <a:t>Only 18% of holiday visitors using a London gateway spend at least one night in Regional England - primarily the South East (8%)</a:t>
            </a:r>
          </a:p>
          <a:p>
            <a:pPr algn="just"/>
            <a:r>
              <a:rPr lang="en-GB" sz="1300" dirty="0" smtClean="0">
                <a:solidFill>
                  <a:srgbClr val="120742"/>
                </a:solidFill>
              </a:rPr>
              <a:t>80% of holiday visitors using a London gateway ONLY stay in London on their trip.  9% stay at least one night in both London and elsewhere in the UK</a:t>
            </a:r>
          </a:p>
          <a:p>
            <a:pPr algn="just"/>
            <a:r>
              <a:rPr lang="en-GB" sz="1300" dirty="0" smtClean="0">
                <a:solidFill>
                  <a:srgbClr val="120742"/>
                </a:solidFill>
              </a:rPr>
              <a:t>Of the London airports, Heathrow records the highest proportion of holiday visitors who stay at least one night in Regional England (and least likely to stay ONLY in London), although this is primarily in the South East or South West</a:t>
            </a:r>
          </a:p>
          <a:p>
            <a:pPr algn="just"/>
            <a:r>
              <a:rPr lang="en-GB" sz="1300" dirty="0" smtClean="0">
                <a:solidFill>
                  <a:srgbClr val="120742"/>
                </a:solidFill>
              </a:rPr>
              <a:t>Only 10% of holiday visitors using Eurostar stay in Regional England.  Although 44% of Eurostar holiday visitors are from long haul markets, many are on pan-European trips and spending only a small number of nights in the UK – usually London only  </a:t>
            </a:r>
          </a:p>
          <a:p>
            <a:pPr algn="just"/>
            <a:r>
              <a:rPr lang="en-GB" sz="1300" dirty="0" smtClean="0">
                <a:solidFill>
                  <a:srgbClr val="120742"/>
                </a:solidFill>
              </a:rPr>
              <a:t>Those using the South East and East gateways for holiday purposes are frequently using these as a route to London:</a:t>
            </a:r>
          </a:p>
          <a:p>
            <a:pPr lvl="1" algn="just"/>
            <a:r>
              <a:rPr lang="en-GB" sz="1100" dirty="0" smtClean="0">
                <a:solidFill>
                  <a:srgbClr val="120742"/>
                </a:solidFill>
              </a:rPr>
              <a:t>Among those using South East gateways, 48% stay in London and only 55% stay in Regional England</a:t>
            </a:r>
          </a:p>
          <a:p>
            <a:pPr lvl="1" algn="just"/>
            <a:r>
              <a:rPr lang="en-GB" sz="1100" dirty="0">
                <a:solidFill>
                  <a:srgbClr val="120742"/>
                </a:solidFill>
              </a:rPr>
              <a:t>Among those using </a:t>
            </a:r>
            <a:r>
              <a:rPr lang="en-GB" sz="1100" dirty="0" smtClean="0">
                <a:solidFill>
                  <a:srgbClr val="120742"/>
                </a:solidFill>
              </a:rPr>
              <a:t> the East </a:t>
            </a:r>
            <a:r>
              <a:rPr lang="en-GB" sz="1100" dirty="0">
                <a:solidFill>
                  <a:srgbClr val="120742"/>
                </a:solidFill>
              </a:rPr>
              <a:t>gateways, </a:t>
            </a:r>
            <a:r>
              <a:rPr lang="en-GB" sz="1100" dirty="0" smtClean="0">
                <a:solidFill>
                  <a:srgbClr val="120742"/>
                </a:solidFill>
              </a:rPr>
              <a:t>55% </a:t>
            </a:r>
            <a:r>
              <a:rPr lang="en-GB" sz="1100" dirty="0">
                <a:solidFill>
                  <a:srgbClr val="120742"/>
                </a:solidFill>
              </a:rPr>
              <a:t>stay in London and only </a:t>
            </a:r>
            <a:r>
              <a:rPr lang="en-GB" sz="1100" dirty="0" smtClean="0">
                <a:solidFill>
                  <a:srgbClr val="120742"/>
                </a:solidFill>
              </a:rPr>
              <a:t>47% </a:t>
            </a:r>
            <a:r>
              <a:rPr lang="en-GB" sz="1100" dirty="0">
                <a:solidFill>
                  <a:srgbClr val="120742"/>
                </a:solidFill>
              </a:rPr>
              <a:t>stay in Regional England</a:t>
            </a:r>
          </a:p>
          <a:p>
            <a:pPr algn="just"/>
            <a:r>
              <a:rPr lang="en-GB" sz="1300" dirty="0" smtClean="0">
                <a:solidFill>
                  <a:srgbClr val="120742"/>
                </a:solidFill>
              </a:rPr>
              <a:t>The South West, West Midlands and North West are more likely to retain those using their gateways, with 86%, 92% and 96% of holiday visitors using these gateways respectively, staying at least one night in Regional England – although not always staying in the gateway region</a:t>
            </a:r>
          </a:p>
          <a:p>
            <a:pPr algn="just"/>
            <a:r>
              <a:rPr lang="en-GB" sz="1300" dirty="0" smtClean="0">
                <a:solidFill>
                  <a:srgbClr val="120742"/>
                </a:solidFill>
              </a:rPr>
              <a:t>Among holiday visitors using the </a:t>
            </a:r>
            <a:r>
              <a:rPr lang="en-GB" sz="1300" dirty="0">
                <a:solidFill>
                  <a:srgbClr val="120742"/>
                </a:solidFill>
              </a:rPr>
              <a:t>N</a:t>
            </a:r>
            <a:r>
              <a:rPr lang="en-GB" sz="1300" dirty="0" smtClean="0">
                <a:solidFill>
                  <a:srgbClr val="120742"/>
                </a:solidFill>
              </a:rPr>
              <a:t>orth East gateways there is notable travel into Scotland, with 53% spending at least one night there and only 59% staying in England </a:t>
            </a:r>
          </a:p>
          <a:p>
            <a:pPr algn="just"/>
            <a:r>
              <a:rPr lang="en-GB" sz="1300" dirty="0" smtClean="0">
                <a:solidFill>
                  <a:srgbClr val="120742"/>
                </a:solidFill>
              </a:rPr>
              <a:t>The role of Scotland and especially Wales as gateways to staying in England should be recognised.  78% of holiday visitors using Wales gateways (primarily the ports of </a:t>
            </a:r>
            <a:r>
              <a:rPr lang="en-GB" sz="1300" dirty="0" err="1" smtClean="0">
                <a:solidFill>
                  <a:srgbClr val="120742"/>
                </a:solidFill>
              </a:rPr>
              <a:t>Fishguard</a:t>
            </a:r>
            <a:r>
              <a:rPr lang="en-GB" sz="1300" dirty="0" smtClean="0">
                <a:solidFill>
                  <a:srgbClr val="120742"/>
                </a:solidFill>
              </a:rPr>
              <a:t>, Pembroke and Holyhead) spend at least one night in England whilst the figure is 10% among those using Scotland’s gateways – mainly Glasgow and Edinburgh airports</a:t>
            </a:r>
          </a:p>
          <a:p>
            <a:pPr marL="0" indent="0" algn="just">
              <a:buNone/>
            </a:pPr>
            <a:endParaRPr lang="en-GB" sz="1300" b="1" dirty="0" smtClean="0">
              <a:solidFill>
                <a:srgbClr val="120742"/>
              </a:solidFill>
            </a:endParaRPr>
          </a:p>
          <a:p>
            <a:pPr marL="0" indent="0" algn="just">
              <a:buNone/>
            </a:pPr>
            <a:endParaRPr lang="en-GB" sz="1300" dirty="0" smtClean="0">
              <a:solidFill>
                <a:srgbClr val="120742"/>
              </a:solidFill>
            </a:endParaRPr>
          </a:p>
          <a:p>
            <a:pPr algn="just"/>
            <a:endParaRPr lang="en-GB" sz="1300" dirty="0"/>
          </a:p>
        </p:txBody>
      </p:sp>
    </p:spTree>
    <p:extLst>
      <p:ext uri="{BB962C8B-B14F-4D97-AF65-F5344CB8AC3E}">
        <p14:creationId xmlns:p14="http://schemas.microsoft.com/office/powerpoint/2010/main" val="1285707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Executive summary/3</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1430867"/>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400" b="1" dirty="0" smtClean="0">
                <a:solidFill>
                  <a:srgbClr val="120742"/>
                </a:solidFill>
              </a:rPr>
              <a:t>What is the origin of holiday visitors and how do they vary by gateway?</a:t>
            </a:r>
            <a:endParaRPr lang="en-GB" sz="1400" b="1" dirty="0">
              <a:solidFill>
                <a:srgbClr val="120742"/>
              </a:solidFill>
            </a:endParaRPr>
          </a:p>
          <a:p>
            <a:pPr marL="0" indent="0" algn="just">
              <a:buNone/>
            </a:pPr>
            <a:endParaRPr lang="en-GB" sz="1300" b="1" dirty="0">
              <a:solidFill>
                <a:srgbClr val="120742"/>
              </a:solidFill>
            </a:endParaRPr>
          </a:p>
          <a:p>
            <a:pPr algn="just"/>
            <a:r>
              <a:rPr lang="en-GB" sz="1300" dirty="0" smtClean="0">
                <a:solidFill>
                  <a:srgbClr val="120742"/>
                </a:solidFill>
              </a:rPr>
              <a:t>Holiday visitors using London’s gateways are significantly more likely to attract longer haul visitors (13% North America, 22% other non-European) than those using England’s regional gateways (4% North America, 10% other non-European)</a:t>
            </a:r>
          </a:p>
          <a:p>
            <a:pPr algn="just"/>
            <a:r>
              <a:rPr lang="en-GB" sz="1300" dirty="0" smtClean="0">
                <a:solidFill>
                  <a:srgbClr val="120742"/>
                </a:solidFill>
              </a:rPr>
              <a:t>Gateways in the South East, South West and North East are particularly likely to be limited to visitors from Europe</a:t>
            </a:r>
          </a:p>
          <a:p>
            <a:pPr algn="just"/>
            <a:r>
              <a:rPr lang="en-GB" sz="1300" dirty="0" smtClean="0">
                <a:solidFill>
                  <a:srgbClr val="120742"/>
                </a:solidFill>
              </a:rPr>
              <a:t>England’s seaports are dominated by holiday visitors from Europe (89%) – especially Germany (27%), France (25%) and the Netherlands (16%), with England’s regional airports also more likely to see holiday visitors from Europe than gateways across the UK overall</a:t>
            </a:r>
          </a:p>
          <a:p>
            <a:pPr algn="just"/>
            <a:r>
              <a:rPr lang="en-GB" sz="1300" dirty="0" smtClean="0">
                <a:solidFill>
                  <a:srgbClr val="120742"/>
                </a:solidFill>
              </a:rPr>
              <a:t>Some of England’s regional gateways are characterised by visitors from a small range of source markets, particularly the seaports e.g. those from the Netherlands represent 44% of holiday visitors using gateways in the East</a:t>
            </a:r>
          </a:p>
          <a:p>
            <a:pPr algn="just"/>
            <a:r>
              <a:rPr lang="en-GB" sz="1300" dirty="0" smtClean="0">
                <a:solidFill>
                  <a:srgbClr val="120742"/>
                </a:solidFill>
              </a:rPr>
              <a:t>In terms of spend, London (driven by Heathrow and to a lesser extent, Eurostar), West Midlands and North West gateways record significantly higher proportions of holiday spend among visitors from the long haul markets than England’s other regional gateways</a:t>
            </a:r>
          </a:p>
          <a:p>
            <a:pPr algn="just"/>
            <a:r>
              <a:rPr lang="en-GB" sz="1300" dirty="0" smtClean="0">
                <a:solidFill>
                  <a:srgbClr val="120742"/>
                </a:solidFill>
              </a:rPr>
              <a:t>The other three principal London airports – Gatwick, </a:t>
            </a:r>
            <a:r>
              <a:rPr lang="en-GB" sz="1300" dirty="0" err="1" smtClean="0">
                <a:solidFill>
                  <a:srgbClr val="120742"/>
                </a:solidFill>
              </a:rPr>
              <a:t>Stansted</a:t>
            </a:r>
            <a:r>
              <a:rPr lang="en-GB" sz="1300" dirty="0" smtClean="0">
                <a:solidFill>
                  <a:srgbClr val="120742"/>
                </a:solidFill>
              </a:rPr>
              <a:t> and Luton – and most other regional airports in England are dominated by European holiday visitors.  However, each of Birmingham, Manchester and Newcastle airports have significant minorities of holiday visitors from Rest of the Word long haul markets (excluding North America) </a:t>
            </a:r>
          </a:p>
          <a:p>
            <a:pPr algn="just"/>
            <a:r>
              <a:rPr lang="en-GB" sz="1300" dirty="0" smtClean="0">
                <a:solidFill>
                  <a:srgbClr val="120742"/>
                </a:solidFill>
              </a:rPr>
              <a:t>There is a high proportion of visits, nights and spend accounted for by the North American market among holiday visitors using gateways in Scotland</a:t>
            </a:r>
          </a:p>
        </p:txBody>
      </p:sp>
    </p:spTree>
    <p:extLst>
      <p:ext uri="{BB962C8B-B14F-4D97-AF65-F5344CB8AC3E}">
        <p14:creationId xmlns:p14="http://schemas.microsoft.com/office/powerpoint/2010/main" val="38400300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Executive summary/4</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1430867"/>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400" b="1" dirty="0" smtClean="0">
                <a:solidFill>
                  <a:srgbClr val="120742"/>
                </a:solidFill>
              </a:rPr>
              <a:t>How else do holiday visitors vary by gateway?</a:t>
            </a:r>
            <a:endParaRPr lang="en-GB" sz="1400" b="1" dirty="0">
              <a:solidFill>
                <a:srgbClr val="120742"/>
              </a:solidFill>
            </a:endParaRPr>
          </a:p>
          <a:p>
            <a:pPr marL="0" indent="0" algn="just">
              <a:buNone/>
            </a:pPr>
            <a:endParaRPr lang="en-GB" sz="1300" b="1" dirty="0">
              <a:solidFill>
                <a:srgbClr val="120742"/>
              </a:solidFill>
            </a:endParaRPr>
          </a:p>
          <a:p>
            <a:pPr algn="just"/>
            <a:r>
              <a:rPr lang="en-GB" sz="1300" dirty="0" smtClean="0">
                <a:solidFill>
                  <a:srgbClr val="120742"/>
                </a:solidFill>
              </a:rPr>
              <a:t>Holiday visitors who use England’s regional gateways are more likely to visit during the April-June period (36%) than those using London gateways (28%).  This is driven by holiday visitors using England’s seaports</a:t>
            </a:r>
          </a:p>
          <a:p>
            <a:pPr algn="just"/>
            <a:r>
              <a:rPr lang="en-GB" sz="1300" dirty="0" smtClean="0">
                <a:solidFill>
                  <a:srgbClr val="120742"/>
                </a:solidFill>
              </a:rPr>
              <a:t>Holiday visitors using the South West, West Midlands and North East gateways have a strong July-September skew, driven by the regional airports</a:t>
            </a:r>
          </a:p>
          <a:p>
            <a:pPr algn="just"/>
            <a:r>
              <a:rPr lang="en-GB" sz="1300" dirty="0" smtClean="0">
                <a:solidFill>
                  <a:srgbClr val="120742"/>
                </a:solidFill>
              </a:rPr>
              <a:t>Other than London, the North West gateway region shows the greatest seasonal spread of holiday visitors</a:t>
            </a:r>
          </a:p>
          <a:p>
            <a:pPr algn="just"/>
            <a:r>
              <a:rPr lang="en-GB" sz="1300" dirty="0" smtClean="0">
                <a:solidFill>
                  <a:srgbClr val="120742"/>
                </a:solidFill>
              </a:rPr>
              <a:t>Those using the London, East and South East gateways have the shortest lengths of stay, while those using gateways in the North East, North West and South West are most likely to be staying for longer than 7 nights</a:t>
            </a:r>
          </a:p>
          <a:p>
            <a:pPr algn="just"/>
            <a:r>
              <a:rPr lang="en-GB" sz="1300" dirty="0" smtClean="0">
                <a:solidFill>
                  <a:srgbClr val="120742"/>
                </a:solidFill>
              </a:rPr>
              <a:t>Holiday visitors using England’s regional airports typically have the longest stay (especially Manchester Airport) while those using rail gateways record the shortest stay length – especially those using Eurostar</a:t>
            </a:r>
          </a:p>
          <a:p>
            <a:pPr algn="just"/>
            <a:r>
              <a:rPr lang="en-GB" sz="1300" dirty="0" smtClean="0">
                <a:solidFill>
                  <a:srgbClr val="120742"/>
                </a:solidFill>
              </a:rPr>
              <a:t>England’s seaports record 49% of holiday visitors as being on a package holiday, which includes both travel and accommodation.  This is significantly higher than for London airports (9%), regional airports (9%) or Eurostar (17%), although Eurotunnel is also notable for its high proportion of package holiday visitors</a:t>
            </a:r>
          </a:p>
          <a:p>
            <a:pPr algn="just"/>
            <a:r>
              <a:rPr lang="en-GB" sz="1300" dirty="0" smtClean="0">
                <a:solidFill>
                  <a:srgbClr val="120742"/>
                </a:solidFill>
              </a:rPr>
              <a:t>Holiday visitors using London’s gateways are most likely to be aged under 55 years – particularly aged 35-54 years.  Those using gateways in the East and Wales tend to be much older, both with high proportions aged 55 or over – reflecting the dominance of seaport gateways in these regions </a:t>
            </a:r>
          </a:p>
          <a:p>
            <a:pPr algn="just"/>
            <a:r>
              <a:rPr lang="en-GB" sz="1300" dirty="0" smtClean="0">
                <a:solidFill>
                  <a:srgbClr val="120742"/>
                </a:solidFill>
              </a:rPr>
              <a:t>Those using the North West gateways are most likely to be from the youngest 16-34 year old age group</a:t>
            </a:r>
          </a:p>
        </p:txBody>
      </p:sp>
    </p:spTree>
    <p:extLst>
      <p:ext uri="{BB962C8B-B14F-4D97-AF65-F5344CB8AC3E}">
        <p14:creationId xmlns:p14="http://schemas.microsoft.com/office/powerpoint/2010/main" val="42787597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0" y="2167466"/>
            <a:ext cx="8149762" cy="558801"/>
          </a:xfrm>
        </p:spPr>
        <p:txBody>
          <a:bodyPr/>
          <a:lstStyle/>
          <a:p>
            <a:r>
              <a:rPr lang="en-GB" dirty="0" smtClean="0"/>
              <a:t>How does purpose of visit vary by gateway?</a:t>
            </a:r>
            <a:endParaRPr lang="en-GB" dirty="0"/>
          </a:p>
        </p:txBody>
      </p:sp>
      <p:sp>
        <p:nvSpPr>
          <p:cNvPr id="8" name="Text Placeholder 7"/>
          <p:cNvSpPr>
            <a:spLocks noGrp="1"/>
          </p:cNvSpPr>
          <p:nvPr>
            <p:ph type="body" sz="quarter" idx="13"/>
          </p:nvPr>
        </p:nvSpPr>
        <p:spPr/>
        <p:txBody>
          <a:bodyPr/>
          <a:lstStyle/>
          <a:p>
            <a:endParaRPr lang="en-GB" dirty="0"/>
          </a:p>
        </p:txBody>
      </p:sp>
      <p:sp>
        <p:nvSpPr>
          <p:cNvPr id="11" name="Footer Placeholder 10"/>
          <p:cNvSpPr>
            <a:spLocks noGrp="1"/>
          </p:cNvSpPr>
          <p:nvPr>
            <p:ph type="ftr" sz="quarter" idx="3"/>
          </p:nvPr>
        </p:nvSpPr>
        <p:spPr/>
        <p:txBody>
          <a:bodyPr/>
          <a:lstStyle/>
          <a:p>
            <a:endParaRPr lang="en-US" dirty="0"/>
          </a:p>
        </p:txBody>
      </p:sp>
      <p:sp>
        <p:nvSpPr>
          <p:cNvPr id="9" name="Picture Placeholder 8"/>
          <p:cNvSpPr>
            <a:spLocks noGrp="1"/>
          </p:cNvSpPr>
          <p:nvPr>
            <p:ph type="pic" sz="quarter" idx="14"/>
          </p:nvPr>
        </p:nvSpPr>
        <p:spPr/>
      </p:sp>
      <p:sp>
        <p:nvSpPr>
          <p:cNvPr id="7" name="Text Placeholder 5"/>
          <p:cNvSpPr txBox="1">
            <a:spLocks/>
          </p:cNvSpPr>
          <p:nvPr/>
        </p:nvSpPr>
        <p:spPr>
          <a:xfrm>
            <a:off x="431800" y="2882900"/>
            <a:ext cx="8625479"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Data taken from International Passenger Survey (IPS) – combined data from 2013, 2014 and 2015</a:t>
            </a:r>
          </a:p>
        </p:txBody>
      </p:sp>
    </p:spTree>
    <p:extLst>
      <p:ext uri="{BB962C8B-B14F-4D97-AF65-F5344CB8AC3E}">
        <p14:creationId xmlns:p14="http://schemas.microsoft.com/office/powerpoint/2010/main" val="37704126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by gateway region (visits)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In terms of visits, 39% of overseas visits to the UK are for holiday purposes compared with 29% for visiting friends/relatives, 24% for business and 9% for other reasons (including 2% for study purposes).</a:t>
            </a:r>
          </a:p>
          <a:p>
            <a:pPr marL="0" indent="0" algn="just">
              <a:buNone/>
            </a:pPr>
            <a:r>
              <a:rPr lang="en-GB" sz="1300" dirty="0" smtClean="0"/>
              <a:t>This varies by </a:t>
            </a:r>
            <a:r>
              <a:rPr lang="en-GB" sz="1300" dirty="0" smtClean="0"/>
              <a:t>gateway into </a:t>
            </a:r>
            <a:r>
              <a:rPr lang="en-GB" sz="1300" dirty="0" smtClean="0"/>
              <a:t>the UK.  For example, those </a:t>
            </a:r>
            <a:r>
              <a:rPr lang="en-GB" sz="1300" dirty="0" smtClean="0"/>
              <a:t>using </a:t>
            </a:r>
            <a:r>
              <a:rPr lang="en-GB" sz="1300" smtClean="0"/>
              <a:t>a Scottish </a:t>
            </a:r>
            <a:r>
              <a:rPr lang="en-GB" sz="1300" dirty="0" smtClean="0"/>
              <a:t>gateway are much more likely to be visiting for holiday purposes (49%).</a:t>
            </a:r>
          </a:p>
          <a:p>
            <a:pPr marL="0" indent="0" algn="just">
              <a:buNone/>
            </a:pPr>
            <a:r>
              <a:rPr lang="en-GB" sz="1300" dirty="0" smtClean="0"/>
              <a:t>Although there are some England regions with high proportions of their visitors using their gateways for holiday purposes – notably the East, North East and South East – visitors using London gateways are more likely to be holiday visitors (41%) than visitors using England’s regional gateways (34%).  Conversely, England’s regions (30%) have a higher representation of business visits flowing through its gateways than London (22%), with the West Midlands (41%) and South East (35%) gateways recording particularly high proportions of these business visits.</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800" dirty="0" smtClean="0"/>
              <a:t>Source:  IPS 2013, 2014, 2015</a:t>
            </a:r>
            <a:endParaRPr lang="en-GB" sz="800" dirty="0"/>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Purpose of visit</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3170520853"/>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p:cNvCxnSpPr/>
          <p:nvPr/>
        </p:nvCxnSpPr>
        <p:spPr>
          <a:xfrm>
            <a:off x="3817088" y="1499188"/>
            <a:ext cx="0" cy="2200947"/>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17" name="Text Placeholder 5"/>
          <p:cNvSpPr txBox="1">
            <a:spLocks/>
          </p:cNvSpPr>
          <p:nvPr/>
        </p:nvSpPr>
        <p:spPr>
          <a:xfrm>
            <a:off x="378820" y="3913914"/>
            <a:ext cx="6638668"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800" dirty="0" smtClean="0"/>
              <a:t>N.B. East Midlands and Yorkshire regions too small sample sizes to show separately, but included within Regional England</a:t>
            </a:r>
            <a:endParaRPr lang="en-GB" sz="800" dirty="0"/>
          </a:p>
        </p:txBody>
      </p:sp>
    </p:spTree>
    <p:extLst>
      <p:ext uri="{BB962C8B-B14F-4D97-AF65-F5344CB8AC3E}">
        <p14:creationId xmlns:p14="http://schemas.microsoft.com/office/powerpoint/2010/main" val="32681939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by gateway region (nights)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In terms of nights spent away from home, the proportion of holiday nights in the UK is slightly lower than for holiday visits (32% of nights vs. 39% of visits).  With their much shorter average length of stay, business nights have a much lower representation than business visits (14% nights, 24% visits).</a:t>
            </a:r>
          </a:p>
          <a:p>
            <a:pPr marL="0" indent="0" algn="just">
              <a:buNone/>
            </a:pPr>
            <a:r>
              <a:rPr lang="en-GB" sz="1300" dirty="0" smtClean="0"/>
              <a:t>Conversely, in terms of nights, those visiting friends/relatives (39% nights, 29% visits) and those visiting for study purposes (10% nights, 2% visits) are both much more strongly represented.</a:t>
            </a:r>
          </a:p>
          <a:p>
            <a:pPr marL="0" indent="0" algn="just">
              <a:buNone/>
            </a:pPr>
            <a:r>
              <a:rPr lang="en-GB" sz="1300" dirty="0"/>
              <a:t>T</a:t>
            </a:r>
            <a:r>
              <a:rPr lang="en-GB" sz="1300" dirty="0" smtClean="0"/>
              <a:t>he pattern of holiday night variation by gateway region is similar to that of visits. However, the gap between those using London gateways and England’s regional gateways in terms of holiday nights is narrower than for visits.  For London’s gateways, 32% of nights are for holiday purposes compared with 28% for England’s regional gateways.  This is primarily explained by </a:t>
            </a:r>
            <a:r>
              <a:rPr lang="en-GB" sz="1300" dirty="0"/>
              <a:t>the much shorter business trip length of those using the regional </a:t>
            </a:r>
            <a:r>
              <a:rPr lang="en-GB" sz="1300" dirty="0" smtClean="0"/>
              <a:t>gateways rather than any difference in holiday trip length between those using regional gateways or London.</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800" dirty="0" smtClean="0"/>
              <a:t>Source:  IPS 2013, 2014, 2015</a:t>
            </a:r>
            <a:endParaRPr lang="en-GB" sz="800" dirty="0"/>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Purpose of visit</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1175504901"/>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p:cNvCxnSpPr/>
          <p:nvPr/>
        </p:nvCxnSpPr>
        <p:spPr>
          <a:xfrm>
            <a:off x="3817088" y="1499188"/>
            <a:ext cx="0" cy="2200947"/>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17" name="Text Placeholder 5"/>
          <p:cNvSpPr txBox="1">
            <a:spLocks/>
          </p:cNvSpPr>
          <p:nvPr/>
        </p:nvSpPr>
        <p:spPr>
          <a:xfrm>
            <a:off x="378820" y="3913914"/>
            <a:ext cx="6638668"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800" dirty="0" smtClean="0"/>
              <a:t>N.B. East Midlands and Yorkshire regions too small sample sizes to show separately, but included within Regional England</a:t>
            </a:r>
            <a:endParaRPr lang="en-GB" sz="800" dirty="0"/>
          </a:p>
        </p:txBody>
      </p:sp>
    </p:spTree>
    <p:extLst>
      <p:ext uri="{BB962C8B-B14F-4D97-AF65-F5344CB8AC3E}">
        <p14:creationId xmlns:p14="http://schemas.microsoft.com/office/powerpoint/2010/main" val="42185957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by gateway region (spend)</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94611"/>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Trip purpose to the UK in terms of spend during the visit correlates strongly with visits when looking at holiday (40% spend, 39% visits) and business visitors (24% spend, 24% visits).  However, the representation of those visiting friends/relatives is much lower in terms of spend (21%) than for either visits (29%) or nights (39%).</a:t>
            </a:r>
          </a:p>
          <a:p>
            <a:pPr marL="0" indent="0" algn="just">
              <a:buNone/>
            </a:pPr>
            <a:r>
              <a:rPr lang="en-GB" sz="1300" dirty="0" smtClean="0"/>
              <a:t>Of note is the large proportion of spend by those visiting for study purposes using each of the South West (17%), North West (15%), West Midlands (12%) and South East (11%) regional gateways.</a:t>
            </a:r>
          </a:p>
          <a:p>
            <a:pPr marL="0" indent="0" algn="just">
              <a:buNone/>
            </a:pPr>
            <a:r>
              <a:rPr lang="en-GB" sz="1300" dirty="0" smtClean="0"/>
              <a:t>As with visits and nights away, spend is much more likely to be for holiday purposes among those using the regional gateways in the eastern half of England – so South East (53%), East (62%) and North East (48%).</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800" dirty="0" smtClean="0"/>
              <a:t>Source:  IPS 2013, 2014, 2015</a:t>
            </a:r>
            <a:endParaRPr lang="en-GB" sz="800" dirty="0"/>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Purpose of visit</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937160316"/>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p:cNvCxnSpPr/>
          <p:nvPr/>
        </p:nvCxnSpPr>
        <p:spPr>
          <a:xfrm>
            <a:off x="3817088" y="1499188"/>
            <a:ext cx="0" cy="2200947"/>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17" name="Text Placeholder 5"/>
          <p:cNvSpPr txBox="1">
            <a:spLocks/>
          </p:cNvSpPr>
          <p:nvPr/>
        </p:nvSpPr>
        <p:spPr>
          <a:xfrm>
            <a:off x="378820" y="3913914"/>
            <a:ext cx="6638668"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800" dirty="0" smtClean="0"/>
              <a:t>N.B. East Midlands and Yorkshire regions too small sample sizes to show separately, but included within Regional England</a:t>
            </a:r>
            <a:endParaRPr lang="en-GB" sz="800" dirty="0"/>
          </a:p>
        </p:txBody>
      </p:sp>
    </p:spTree>
    <p:extLst>
      <p:ext uri="{BB962C8B-B14F-4D97-AF65-F5344CB8AC3E}">
        <p14:creationId xmlns:p14="http://schemas.microsoft.com/office/powerpoint/2010/main" val="42185957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by England gateway mode (visits, nights and spend)</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In terms of gateway mode, England’s seaports and rail termini record the largest proportions of holiday visits, nights and in particular, spend.</a:t>
            </a:r>
          </a:p>
          <a:p>
            <a:pPr marL="0" indent="0" algn="just">
              <a:buNone/>
            </a:pPr>
            <a:r>
              <a:rPr lang="en-GB" sz="1300" dirty="0" smtClean="0"/>
              <a:t>Conversely, England’s regional airports have a relatively small holiday component – accounting for only 18% of visits, 16% of nights and 21% of spend compared with over 30% at UK gateways overall.  England’s regional airports are much more likely to be populated by those travelling to visit friends/relatives (45% of trips vs. only 29% among UK gateways overall) and to a lesser extent, those studying.</a:t>
            </a:r>
          </a:p>
          <a:p>
            <a:pPr marL="0" indent="0" algn="just">
              <a:buNone/>
            </a:pPr>
            <a:r>
              <a:rPr lang="en-GB" sz="1300" dirty="0" smtClean="0"/>
              <a:t>Although business visits are well represented at England’s seaports, spend is low given the much shorter trip length and nature – much of the traffic accounted for by freight. </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800" dirty="0" smtClean="0"/>
              <a:t>Source:  IPS 2013, 2014, 2015</a:t>
            </a:r>
            <a:endParaRPr lang="en-GB" sz="800" dirty="0"/>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Purpose of visit</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282753962"/>
              </p:ext>
            </p:extLst>
          </p:nvPr>
        </p:nvGraphicFramePr>
        <p:xfrm>
          <a:off x="209184" y="1430867"/>
          <a:ext cx="2896007" cy="247979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Picture Placeholder 7"/>
          <p:cNvGraphicFramePr>
            <a:graphicFrameLocks/>
          </p:cNvGraphicFramePr>
          <p:nvPr>
            <p:extLst>
              <p:ext uri="{D42A27DB-BD31-4B8C-83A1-F6EECF244321}">
                <p14:modId xmlns:p14="http://schemas.microsoft.com/office/powerpoint/2010/main" val="1984229006"/>
              </p:ext>
            </p:extLst>
          </p:nvPr>
        </p:nvGraphicFramePr>
        <p:xfrm>
          <a:off x="3175714" y="1432984"/>
          <a:ext cx="2896007" cy="247979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Picture Placeholder 7"/>
          <p:cNvGraphicFramePr>
            <a:graphicFrameLocks/>
          </p:cNvGraphicFramePr>
          <p:nvPr>
            <p:extLst>
              <p:ext uri="{D42A27DB-BD31-4B8C-83A1-F6EECF244321}">
                <p14:modId xmlns:p14="http://schemas.microsoft.com/office/powerpoint/2010/main" val="3444643521"/>
              </p:ext>
            </p:extLst>
          </p:nvPr>
        </p:nvGraphicFramePr>
        <p:xfrm>
          <a:off x="6152411" y="1430867"/>
          <a:ext cx="2896007" cy="247979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9975148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by individual England gateway (visits)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Looking at individual gateways, Eurostar (57%) has comfortably the highest proportion of holiday visitors.  </a:t>
            </a:r>
            <a:r>
              <a:rPr lang="en-GB" sz="1300" dirty="0" err="1" smtClean="0"/>
              <a:t>Stansted</a:t>
            </a:r>
            <a:r>
              <a:rPr lang="en-GB" sz="1300" dirty="0" smtClean="0"/>
              <a:t> Airport (48%), Gatwick Airport (48%) and to a lesser extent, Heathrow Airport (35%) also record a higher than average proportion of holiday visitors.</a:t>
            </a:r>
          </a:p>
          <a:p>
            <a:pPr marL="0" indent="0" algn="just">
              <a:buNone/>
            </a:pPr>
            <a:r>
              <a:rPr lang="en-GB" sz="1300" dirty="0" smtClean="0"/>
              <a:t>Conversely, England’s regional airports tend to generate relatively low proportions of holiday visitors, particularly:</a:t>
            </a:r>
          </a:p>
          <a:p>
            <a:pPr algn="just"/>
            <a:r>
              <a:rPr lang="en-GB" sz="1300" dirty="0" smtClean="0"/>
              <a:t>Birmingham Airport – 41% of visits are for business purposes</a:t>
            </a:r>
          </a:p>
          <a:p>
            <a:pPr algn="just"/>
            <a:r>
              <a:rPr lang="en-GB" sz="1300" dirty="0" smtClean="0"/>
              <a:t>Manchester Airport – 40% of visits are to visit friends/relatives and 26% for business purposes</a:t>
            </a:r>
          </a:p>
          <a:p>
            <a:pPr marL="0" indent="0" algn="just">
              <a:buNone/>
            </a:pPr>
            <a:r>
              <a:rPr lang="en-GB" sz="1300" dirty="0" smtClean="0"/>
              <a:t>Luton Airport also generates a high proportion of those visiting friends/relatives (52%) compared with UK gateways overall (29%).</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800" dirty="0" smtClean="0"/>
              <a:t>Source:  IPS 2013, 2014, 2015</a:t>
            </a:r>
            <a:endParaRPr lang="en-GB" sz="800" dirty="0"/>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Purpose of visit</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2262963514"/>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709415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Report contents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1430867"/>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buFont typeface="+mj-lt"/>
              <a:buAutoNum type="arabicPeriod"/>
            </a:pPr>
            <a:r>
              <a:rPr lang="en-GB" sz="1400" b="1" dirty="0" smtClean="0">
                <a:solidFill>
                  <a:srgbClr val="120742"/>
                </a:solidFill>
              </a:rPr>
              <a:t>Introduction:  </a:t>
            </a:r>
            <a:r>
              <a:rPr lang="en-GB" sz="1400" dirty="0" smtClean="0">
                <a:solidFill>
                  <a:srgbClr val="120742"/>
                </a:solidFill>
              </a:rPr>
              <a:t>Including research sources and report rationale </a:t>
            </a:r>
            <a:r>
              <a:rPr lang="en-GB" sz="1400" i="1" dirty="0" smtClean="0">
                <a:solidFill>
                  <a:srgbClr val="120742"/>
                </a:solidFill>
              </a:rPr>
              <a:t>(Pages 3-8)</a:t>
            </a:r>
            <a:endParaRPr lang="en-GB" sz="1400" dirty="0" smtClean="0">
              <a:solidFill>
                <a:srgbClr val="120742"/>
              </a:solidFill>
            </a:endParaRPr>
          </a:p>
          <a:p>
            <a:pPr algn="just">
              <a:buFont typeface="+mj-lt"/>
              <a:buAutoNum type="arabicPeriod"/>
            </a:pPr>
            <a:endParaRPr lang="en-GB" sz="1400" b="1" dirty="0">
              <a:solidFill>
                <a:srgbClr val="120742"/>
              </a:solidFill>
            </a:endParaRPr>
          </a:p>
          <a:p>
            <a:pPr algn="just">
              <a:buFont typeface="+mj-lt"/>
              <a:buAutoNum type="arabicPeriod"/>
            </a:pPr>
            <a:r>
              <a:rPr lang="en-GB" sz="1400" b="1" dirty="0" smtClean="0">
                <a:solidFill>
                  <a:srgbClr val="120742"/>
                </a:solidFill>
              </a:rPr>
              <a:t>Executive summary:  </a:t>
            </a:r>
            <a:r>
              <a:rPr lang="en-GB" sz="1400" dirty="0" smtClean="0">
                <a:solidFill>
                  <a:srgbClr val="120742"/>
                </a:solidFill>
              </a:rPr>
              <a:t>Key results from each chapter </a:t>
            </a:r>
            <a:r>
              <a:rPr lang="en-GB" sz="1400" i="1" dirty="0">
                <a:solidFill>
                  <a:srgbClr val="120742"/>
                </a:solidFill>
              </a:rPr>
              <a:t>(Pages </a:t>
            </a:r>
            <a:r>
              <a:rPr lang="en-GB" sz="1400" i="1" dirty="0" smtClean="0">
                <a:solidFill>
                  <a:srgbClr val="120742"/>
                </a:solidFill>
              </a:rPr>
              <a:t>9-13)</a:t>
            </a:r>
            <a:endParaRPr lang="en-GB" sz="1400" dirty="0">
              <a:solidFill>
                <a:srgbClr val="120742"/>
              </a:solidFill>
            </a:endParaRPr>
          </a:p>
          <a:p>
            <a:pPr algn="just">
              <a:buFont typeface="+mj-lt"/>
              <a:buAutoNum type="arabicPeriod"/>
            </a:pPr>
            <a:endParaRPr lang="en-GB" sz="1400" b="1" dirty="0">
              <a:solidFill>
                <a:srgbClr val="120742"/>
              </a:solidFill>
            </a:endParaRPr>
          </a:p>
          <a:p>
            <a:pPr algn="just">
              <a:buFont typeface="+mj-lt"/>
              <a:buAutoNum type="arabicPeriod"/>
            </a:pPr>
            <a:r>
              <a:rPr lang="en-GB" sz="1400" b="1" dirty="0" smtClean="0">
                <a:solidFill>
                  <a:srgbClr val="120742"/>
                </a:solidFill>
              </a:rPr>
              <a:t>How does purpose of visit vary by gateway?  </a:t>
            </a:r>
            <a:r>
              <a:rPr lang="en-GB" sz="1400" dirty="0" smtClean="0">
                <a:solidFill>
                  <a:srgbClr val="120742"/>
                </a:solidFill>
              </a:rPr>
              <a:t>How the profile of holiday, VFR and business trips varies by gateway region, gateway mode and individual gateway </a:t>
            </a:r>
            <a:r>
              <a:rPr lang="en-GB" sz="1400" i="1" dirty="0" smtClean="0">
                <a:solidFill>
                  <a:srgbClr val="120742"/>
                </a:solidFill>
              </a:rPr>
              <a:t>(Pages 14-21 )</a:t>
            </a:r>
            <a:endParaRPr lang="en-GB" sz="1400" dirty="0">
              <a:solidFill>
                <a:srgbClr val="120742"/>
              </a:solidFill>
            </a:endParaRPr>
          </a:p>
          <a:p>
            <a:pPr lvl="1" algn="just"/>
            <a:endParaRPr lang="en-GB" sz="1400" dirty="0" smtClean="0">
              <a:solidFill>
                <a:srgbClr val="120742"/>
              </a:solidFill>
            </a:endParaRPr>
          </a:p>
          <a:p>
            <a:pPr algn="just">
              <a:spcBef>
                <a:spcPts val="0"/>
              </a:spcBef>
              <a:buFont typeface="+mj-lt"/>
              <a:buAutoNum type="arabicPeriod"/>
            </a:pPr>
            <a:r>
              <a:rPr lang="en-GB" sz="1400" b="1" dirty="0" smtClean="0">
                <a:solidFill>
                  <a:srgbClr val="120742"/>
                </a:solidFill>
              </a:rPr>
              <a:t>Which regions are stayed in on holiday and how do they vary by gateway?  </a:t>
            </a:r>
            <a:r>
              <a:rPr lang="en-GB" sz="1400" dirty="0" smtClean="0">
                <a:solidFill>
                  <a:srgbClr val="120742"/>
                </a:solidFill>
              </a:rPr>
              <a:t>Including use of London as a gateway to the regions, multi-region trips and how these vary by individual gateway </a:t>
            </a:r>
            <a:r>
              <a:rPr lang="en-GB" sz="1400" i="1" dirty="0" smtClean="0">
                <a:solidFill>
                  <a:srgbClr val="120742"/>
                </a:solidFill>
              </a:rPr>
              <a:t>(Pages 22- 30)</a:t>
            </a:r>
            <a:endParaRPr lang="en-GB" sz="1400" dirty="0">
              <a:solidFill>
                <a:srgbClr val="120742"/>
              </a:solidFill>
            </a:endParaRPr>
          </a:p>
          <a:p>
            <a:pPr lvl="1" algn="just"/>
            <a:endParaRPr lang="en-GB" sz="1400" dirty="0">
              <a:solidFill>
                <a:srgbClr val="120742"/>
              </a:solidFill>
            </a:endParaRPr>
          </a:p>
          <a:p>
            <a:pPr algn="just">
              <a:spcBef>
                <a:spcPts val="0"/>
              </a:spcBef>
              <a:buFont typeface="+mj-lt"/>
              <a:buAutoNum type="arabicPeriod"/>
            </a:pPr>
            <a:r>
              <a:rPr lang="en-GB" sz="1400" b="1" dirty="0" smtClean="0">
                <a:solidFill>
                  <a:srgbClr val="120742"/>
                </a:solidFill>
              </a:rPr>
              <a:t>What is the origin of holiday visitors and how do they vary by gateway?  </a:t>
            </a:r>
            <a:r>
              <a:rPr lang="en-GB" sz="1400" dirty="0" smtClean="0">
                <a:solidFill>
                  <a:srgbClr val="120742"/>
                </a:solidFill>
              </a:rPr>
              <a:t>Origin  profile of visitors to each gateway region, individual gateway and gateway mode – Europe, North America, Rest of the World and nine key markets </a:t>
            </a:r>
            <a:r>
              <a:rPr lang="en-GB" sz="1400" i="1" dirty="0" smtClean="0">
                <a:solidFill>
                  <a:srgbClr val="120742"/>
                </a:solidFill>
              </a:rPr>
              <a:t>(Pages 31-43)</a:t>
            </a:r>
            <a:endParaRPr lang="en-GB" sz="1400" dirty="0">
              <a:solidFill>
                <a:srgbClr val="120742"/>
              </a:solidFill>
            </a:endParaRPr>
          </a:p>
          <a:p>
            <a:pPr lvl="1" algn="just">
              <a:spcBef>
                <a:spcPts val="0"/>
              </a:spcBef>
            </a:pPr>
            <a:endParaRPr lang="en-GB" sz="1400" dirty="0">
              <a:solidFill>
                <a:srgbClr val="120742"/>
              </a:solidFill>
            </a:endParaRPr>
          </a:p>
          <a:p>
            <a:pPr algn="just">
              <a:spcBef>
                <a:spcPts val="0"/>
              </a:spcBef>
              <a:buFont typeface="+mj-lt"/>
              <a:buAutoNum type="arabicPeriod"/>
            </a:pPr>
            <a:r>
              <a:rPr lang="en-GB" sz="1400" b="1" dirty="0" smtClean="0">
                <a:solidFill>
                  <a:srgbClr val="120742"/>
                </a:solidFill>
              </a:rPr>
              <a:t>How else do holiday visitors vary by gateway?  </a:t>
            </a:r>
            <a:r>
              <a:rPr lang="en-GB" sz="1400" dirty="0" smtClean="0">
                <a:solidFill>
                  <a:srgbClr val="120742"/>
                </a:solidFill>
              </a:rPr>
              <a:t>How gateways vary in terms of seasonality of holiday visitors length of stay, type of holiday (independent or package) and </a:t>
            </a:r>
            <a:r>
              <a:rPr lang="en-GB" sz="1400" dirty="0" err="1" smtClean="0">
                <a:solidFill>
                  <a:srgbClr val="120742"/>
                </a:solidFill>
              </a:rPr>
              <a:t>lifestage</a:t>
            </a:r>
            <a:r>
              <a:rPr lang="en-GB" sz="1400" dirty="0" smtClean="0">
                <a:solidFill>
                  <a:srgbClr val="120742"/>
                </a:solidFill>
              </a:rPr>
              <a:t> </a:t>
            </a:r>
            <a:r>
              <a:rPr lang="en-GB" sz="1400" i="1" dirty="0">
                <a:solidFill>
                  <a:srgbClr val="120742"/>
                </a:solidFill>
              </a:rPr>
              <a:t>(Pages </a:t>
            </a:r>
            <a:r>
              <a:rPr lang="en-GB" sz="1400" i="1" dirty="0" smtClean="0">
                <a:solidFill>
                  <a:srgbClr val="120742"/>
                </a:solidFill>
              </a:rPr>
              <a:t>44-56)</a:t>
            </a:r>
            <a:endParaRPr lang="en-GB" sz="1400" dirty="0">
              <a:solidFill>
                <a:srgbClr val="120742"/>
              </a:solidFill>
            </a:endParaRPr>
          </a:p>
        </p:txBody>
      </p:sp>
    </p:spTree>
    <p:extLst>
      <p:ext uri="{BB962C8B-B14F-4D97-AF65-F5344CB8AC3E}">
        <p14:creationId xmlns:p14="http://schemas.microsoft.com/office/powerpoint/2010/main" val="37628430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by individual England gateway (nights)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In terms of nights spent in the UK, the difference between Eurostar and the other major gateways in terms of representation of those on a holiday trip is even greater.  53% of nights are accounted for by those visiting for holiday purposes compared with only 32% for UK gateways overall.  Eurostar is well represented by long haul holiday travellers from outside Europe staying in the UK for longer periods.  </a:t>
            </a:r>
          </a:p>
          <a:p>
            <a:pPr marL="0" indent="0" algn="just">
              <a:buNone/>
            </a:pPr>
            <a:r>
              <a:rPr lang="en-GB" sz="1300" dirty="0" smtClean="0"/>
              <a:t>As with visits, Heathrow, Gatwick and </a:t>
            </a:r>
            <a:r>
              <a:rPr lang="en-GB" sz="1300" dirty="0" err="1" smtClean="0"/>
              <a:t>Stansted</a:t>
            </a:r>
            <a:r>
              <a:rPr lang="en-GB" sz="1300" dirty="0" smtClean="0"/>
              <a:t> airports are all well represented in terms of holiday nights spent in the UK.</a:t>
            </a:r>
          </a:p>
          <a:p>
            <a:pPr marL="0" indent="0" algn="just">
              <a:buNone/>
            </a:pPr>
            <a:r>
              <a:rPr lang="en-GB" sz="1300" dirty="0" smtClean="0"/>
              <a:t>Birmingham Airport records the highest proportion of nights spent for business purposes – 20% compared with 14% for UK gateways overall.</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800" dirty="0" smtClean="0"/>
              <a:t>Source:  IPS 2013, 2014, 2015</a:t>
            </a:r>
            <a:endParaRPr lang="en-GB" sz="800" dirty="0"/>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Purpose of visit</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383153709"/>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02145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by individual England gateway (spend)</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Although spend accounted for by holiday visitors is also the highest proportion for Eurostar, the gap between this gateway and Gatwick / </a:t>
            </a:r>
            <a:r>
              <a:rPr lang="en-GB" sz="1300" dirty="0" err="1" smtClean="0"/>
              <a:t>Stansted</a:t>
            </a:r>
            <a:r>
              <a:rPr lang="en-GB" sz="1300" dirty="0" smtClean="0"/>
              <a:t> airports is narrower.  This reflects both the higher average per night spend of those using Gatwick / </a:t>
            </a:r>
            <a:r>
              <a:rPr lang="en-GB" sz="1300" dirty="0" err="1" smtClean="0"/>
              <a:t>Stansted</a:t>
            </a:r>
            <a:r>
              <a:rPr lang="en-GB" sz="1300" dirty="0" smtClean="0"/>
              <a:t> for holiday purposes and also the higher average per night spend of those using Eurostar for business purposes.  Heathrow records a relatively low proportion of holiday spend compared with nights because of its exceptionally high level of per night spend by its business visitors. </a:t>
            </a:r>
          </a:p>
          <a:p>
            <a:pPr marL="0" indent="0" algn="just">
              <a:buNone/>
            </a:pPr>
            <a:r>
              <a:rPr lang="en-GB" sz="1300" dirty="0" smtClean="0"/>
              <a:t>Again, visiting friends / relatives spend and spend by those visiting for study purposes tends to be a higher proportion of all spend among those using regional airports.  Birmingham Airport is the main exception, with its high proportion of spend by business visitors.</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800" dirty="0" smtClean="0"/>
              <a:t>Source:  IPS 2013, 2014, 2015</a:t>
            </a:r>
            <a:endParaRPr lang="en-GB" sz="800" dirty="0"/>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Purpose of visit</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3596038617"/>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02145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0" y="2167466"/>
            <a:ext cx="8149762" cy="558801"/>
          </a:xfrm>
        </p:spPr>
        <p:txBody>
          <a:bodyPr/>
          <a:lstStyle/>
          <a:p>
            <a:r>
              <a:rPr lang="en-GB" dirty="0" smtClean="0"/>
              <a:t>Which regions are stayed in on holiday and how do they vary by gateway?</a:t>
            </a:r>
            <a:endParaRPr lang="en-GB" dirty="0"/>
          </a:p>
        </p:txBody>
      </p:sp>
      <p:sp>
        <p:nvSpPr>
          <p:cNvPr id="8" name="Text Placeholder 7"/>
          <p:cNvSpPr>
            <a:spLocks noGrp="1"/>
          </p:cNvSpPr>
          <p:nvPr>
            <p:ph type="body" sz="quarter" idx="13"/>
          </p:nvPr>
        </p:nvSpPr>
        <p:spPr/>
        <p:txBody>
          <a:bodyPr/>
          <a:lstStyle/>
          <a:p>
            <a:endParaRPr lang="en-GB" dirty="0"/>
          </a:p>
        </p:txBody>
      </p:sp>
      <p:sp>
        <p:nvSpPr>
          <p:cNvPr id="11" name="Footer Placeholder 10"/>
          <p:cNvSpPr>
            <a:spLocks noGrp="1"/>
          </p:cNvSpPr>
          <p:nvPr>
            <p:ph type="ftr" sz="quarter" idx="3"/>
          </p:nvPr>
        </p:nvSpPr>
        <p:spPr/>
        <p:txBody>
          <a:bodyPr/>
          <a:lstStyle/>
          <a:p>
            <a:endParaRPr lang="en-US" dirty="0">
              <a:solidFill>
                <a:srgbClr val="120742"/>
              </a:solidFill>
            </a:endParaRPr>
          </a:p>
        </p:txBody>
      </p:sp>
      <p:sp>
        <p:nvSpPr>
          <p:cNvPr id="9" name="Picture Placeholder 8"/>
          <p:cNvSpPr>
            <a:spLocks noGrp="1"/>
          </p:cNvSpPr>
          <p:nvPr>
            <p:ph type="pic" sz="quarter" idx="14"/>
          </p:nvPr>
        </p:nvSpPr>
        <p:spPr/>
      </p:sp>
      <p:sp>
        <p:nvSpPr>
          <p:cNvPr id="7" name="Text Placeholder 5"/>
          <p:cNvSpPr txBox="1">
            <a:spLocks/>
          </p:cNvSpPr>
          <p:nvPr/>
        </p:nvSpPr>
        <p:spPr>
          <a:xfrm>
            <a:off x="431800" y="3184735"/>
            <a:ext cx="8625479"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Data taken from International Passenger Survey (IPS) – combined data from 2013, 2014 and 2015</a:t>
            </a:r>
          </a:p>
          <a:p>
            <a:pPr marL="0" indent="0" algn="just">
              <a:buFont typeface="Arial"/>
              <a:buNone/>
            </a:pPr>
            <a:r>
              <a:rPr lang="en-GB" sz="1300" dirty="0" smtClean="0">
                <a:solidFill>
                  <a:srgbClr val="120742"/>
                </a:solidFill>
              </a:rPr>
              <a:t>N.B. Data in the following charts are based on those staying at least one night in the UK.  The final chart in the section looks at how ‘nil night’ stays varies by gateway. </a:t>
            </a:r>
          </a:p>
        </p:txBody>
      </p:sp>
    </p:spTree>
    <p:extLst>
      <p:ext uri="{BB962C8B-B14F-4D97-AF65-F5344CB8AC3E}">
        <p14:creationId xmlns:p14="http://schemas.microsoft.com/office/powerpoint/2010/main" val="14875815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100" y="872066"/>
            <a:ext cx="8813799" cy="558801"/>
          </a:xfrm>
        </p:spPr>
        <p:txBody>
          <a:bodyPr/>
          <a:lstStyle/>
          <a:p>
            <a:r>
              <a:rPr lang="en-GB" sz="2100" dirty="0" smtClean="0"/>
              <a:t>Regions stayed in by UK holiday visitors – by gateway region (visits) / 1</a:t>
            </a:r>
            <a:endParaRPr lang="en-GB" sz="21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08703" y="4485830"/>
            <a:ext cx="8495110" cy="18520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97% of holiday visitors using gateways in England spend at least one night in England.  A further 5% of holiday visitors using England’s gateways spend at least one night in Scotland, 2% in Wales and &lt;0.5% in Northern Ireland.</a:t>
            </a:r>
          </a:p>
          <a:p>
            <a:pPr marL="0" indent="0" algn="just">
              <a:buFont typeface="Arial"/>
              <a:buNone/>
            </a:pPr>
            <a:r>
              <a:rPr lang="en-GB" sz="1300" dirty="0" smtClean="0">
                <a:solidFill>
                  <a:srgbClr val="120742"/>
                </a:solidFill>
              </a:rPr>
              <a:t>Conversely, airports and ports in Scotland and in particular, Wales, are used as gateways to stays in England.  Whilst small in Scotland (only 10% of those using Scotland’s gateways stay in England for at least one night), this is more significant in Wales.  78% of those using Wales gateways spend at least one night in England, with 30% staying in London and 64% in Regional England (21% in the North West, 19% in the South West and 16% in the South East).  This traffic is primarily generated by the ports of Holyhead, </a:t>
            </a:r>
            <a:r>
              <a:rPr lang="en-GB" sz="1300" dirty="0" err="1" smtClean="0">
                <a:solidFill>
                  <a:srgbClr val="120742"/>
                </a:solidFill>
              </a:rPr>
              <a:t>Fishguard</a:t>
            </a:r>
            <a:r>
              <a:rPr lang="en-GB" sz="1300" dirty="0" smtClean="0">
                <a:solidFill>
                  <a:srgbClr val="120742"/>
                </a:solidFill>
              </a:rPr>
              <a:t> and Pembroke.</a:t>
            </a:r>
          </a:p>
          <a:p>
            <a:pPr marL="0" indent="0" algn="just">
              <a:buFont typeface="Arial"/>
              <a:buNone/>
            </a:pPr>
            <a:r>
              <a:rPr lang="en-GB" sz="1300" dirty="0" smtClean="0">
                <a:solidFill>
                  <a:srgbClr val="120742"/>
                </a:solidFill>
              </a:rPr>
              <a:t>Those using England’s regional gateways frequently do not spend a night in regional England – only 64% currently do so.  Of the remaining visitors using regional gateways, 30% only stay in London, 3% only stay in Scotland and 5% only stay in Wales.     </a:t>
            </a:r>
          </a:p>
        </p:txBody>
      </p:sp>
      <p:sp>
        <p:nvSpPr>
          <p:cNvPr id="14" name="Text Placeholder 5"/>
          <p:cNvSpPr txBox="1">
            <a:spLocks/>
          </p:cNvSpPr>
          <p:nvPr/>
        </p:nvSpPr>
        <p:spPr>
          <a:xfrm>
            <a:off x="308703" y="1392671"/>
            <a:ext cx="1849705"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2013-2015</a:t>
            </a:r>
            <a:endParaRPr lang="en-GB" sz="800" dirty="0">
              <a:solidFill>
                <a:srgbClr val="120742"/>
              </a:solidFill>
            </a:endParaRPr>
          </a:p>
        </p:txBody>
      </p:sp>
      <p:graphicFrame>
        <p:nvGraphicFramePr>
          <p:cNvPr id="12" name="Chart 11"/>
          <p:cNvGraphicFramePr/>
          <p:nvPr>
            <p:extLst>
              <p:ext uri="{D42A27DB-BD31-4B8C-83A1-F6EECF244321}">
                <p14:modId xmlns:p14="http://schemas.microsoft.com/office/powerpoint/2010/main" val="626291636"/>
              </p:ext>
            </p:extLst>
          </p:nvPr>
        </p:nvGraphicFramePr>
        <p:xfrm>
          <a:off x="378821" y="1598752"/>
          <a:ext cx="4057650" cy="1399116"/>
        </p:xfrm>
        <a:graphic>
          <a:graphicData uri="http://schemas.openxmlformats.org/drawingml/2006/chart">
            <c:chart xmlns:c="http://schemas.openxmlformats.org/drawingml/2006/chart" xmlns:r="http://schemas.openxmlformats.org/officeDocument/2006/relationships" r:id="rId2"/>
          </a:graphicData>
        </a:graphic>
      </p:graphicFrame>
      <p:sp>
        <p:nvSpPr>
          <p:cNvPr id="16" name="Text Placeholder 6"/>
          <p:cNvSpPr>
            <a:spLocks noGrp="1"/>
          </p:cNvSpPr>
          <p:nvPr>
            <p:ph type="body" sz="quarter" idx="13"/>
          </p:nvPr>
        </p:nvSpPr>
        <p:spPr>
          <a:xfrm>
            <a:off x="685796" y="6396162"/>
            <a:ext cx="2440301" cy="274638"/>
          </a:xfrm>
        </p:spPr>
        <p:txBody>
          <a:bodyPr/>
          <a:lstStyle/>
          <a:p>
            <a:r>
              <a:rPr lang="en-GB" sz="1000" dirty="0" smtClean="0"/>
              <a:t>Regions visited</a:t>
            </a:r>
            <a:endParaRPr lang="en-GB" sz="1000" dirty="0"/>
          </a:p>
        </p:txBody>
      </p:sp>
      <p:graphicFrame>
        <p:nvGraphicFramePr>
          <p:cNvPr id="17" name="Chart 16"/>
          <p:cNvGraphicFramePr/>
          <p:nvPr>
            <p:extLst>
              <p:ext uri="{D42A27DB-BD31-4B8C-83A1-F6EECF244321}">
                <p14:modId xmlns:p14="http://schemas.microsoft.com/office/powerpoint/2010/main" val="932349683"/>
              </p:ext>
            </p:extLst>
          </p:nvPr>
        </p:nvGraphicFramePr>
        <p:xfrm>
          <a:off x="4706382" y="1598752"/>
          <a:ext cx="4057650" cy="13991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Chart 20"/>
          <p:cNvGraphicFramePr/>
          <p:nvPr>
            <p:extLst>
              <p:ext uri="{D42A27DB-BD31-4B8C-83A1-F6EECF244321}">
                <p14:modId xmlns:p14="http://schemas.microsoft.com/office/powerpoint/2010/main" val="4205328867"/>
              </p:ext>
            </p:extLst>
          </p:nvPr>
        </p:nvGraphicFramePr>
        <p:xfrm>
          <a:off x="378821" y="3051983"/>
          <a:ext cx="4057650" cy="139911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2" name="Chart 21"/>
          <p:cNvGraphicFramePr/>
          <p:nvPr>
            <p:extLst>
              <p:ext uri="{D42A27DB-BD31-4B8C-83A1-F6EECF244321}">
                <p14:modId xmlns:p14="http://schemas.microsoft.com/office/powerpoint/2010/main" val="2532094199"/>
              </p:ext>
            </p:extLst>
          </p:nvPr>
        </p:nvGraphicFramePr>
        <p:xfrm>
          <a:off x="4702902" y="3051983"/>
          <a:ext cx="4057650" cy="139911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3819583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100" y="872066"/>
            <a:ext cx="8813799" cy="558801"/>
          </a:xfrm>
        </p:spPr>
        <p:txBody>
          <a:bodyPr/>
          <a:lstStyle/>
          <a:p>
            <a:r>
              <a:rPr lang="en-GB" sz="2100" dirty="0" smtClean="0"/>
              <a:t>Regions stayed in by UK holiday visitors – by gateway region (visits) / 2</a:t>
            </a:r>
            <a:endParaRPr lang="en-GB" sz="21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604580"/>
            <a:ext cx="8424992" cy="18520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89% of holiday visitors using a London gateway spend at least one night in London.</a:t>
            </a:r>
          </a:p>
          <a:p>
            <a:pPr marL="0" indent="0" algn="just">
              <a:buFont typeface="Arial"/>
              <a:buNone/>
            </a:pPr>
            <a:r>
              <a:rPr lang="en-GB" sz="1300" dirty="0" smtClean="0">
                <a:solidFill>
                  <a:srgbClr val="120742"/>
                </a:solidFill>
              </a:rPr>
              <a:t>Currently, only 18% of holiday visitors using a London gateway spend at least one night in Regional England – primarily the South East (8%).</a:t>
            </a:r>
          </a:p>
          <a:p>
            <a:pPr marL="0" indent="0" algn="just">
              <a:buFont typeface="Arial"/>
              <a:buNone/>
            </a:pPr>
            <a:r>
              <a:rPr lang="en-GB" sz="1300" dirty="0" smtClean="0">
                <a:solidFill>
                  <a:srgbClr val="120742"/>
                </a:solidFill>
              </a:rPr>
              <a:t>Those using South East and East gateways are frequently using these as a route into London.  Among those using South East gateways, 48% stay in London and only 55% stay in Regional England.  Among those using the East gateways, 55% stay in London and only 47% in Regional England.</a:t>
            </a:r>
          </a:p>
          <a:p>
            <a:pPr marL="0" indent="0" algn="just">
              <a:buFont typeface="Arial"/>
              <a:buNone/>
            </a:pPr>
            <a:r>
              <a:rPr lang="en-GB" sz="1300" dirty="0" smtClean="0">
                <a:solidFill>
                  <a:srgbClr val="120742"/>
                </a:solidFill>
              </a:rPr>
              <a:t>The South West is more likely to hold onto those using its gateways.  86% stay in Regional England (82% in the South West) and only 8% stay in London.</a:t>
            </a:r>
          </a:p>
        </p:txBody>
      </p:sp>
      <p:sp>
        <p:nvSpPr>
          <p:cNvPr id="14" name="Text Placeholder 5"/>
          <p:cNvSpPr txBox="1">
            <a:spLocks/>
          </p:cNvSpPr>
          <p:nvPr/>
        </p:nvSpPr>
        <p:spPr>
          <a:xfrm>
            <a:off x="308703" y="1392671"/>
            <a:ext cx="1849705"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2013-2015</a:t>
            </a:r>
            <a:endParaRPr lang="en-GB" sz="800" dirty="0">
              <a:solidFill>
                <a:srgbClr val="120742"/>
              </a:solidFill>
            </a:endParaRPr>
          </a:p>
        </p:txBody>
      </p:sp>
      <p:graphicFrame>
        <p:nvGraphicFramePr>
          <p:cNvPr id="12" name="Chart 11"/>
          <p:cNvGraphicFramePr/>
          <p:nvPr>
            <p:extLst>
              <p:ext uri="{D42A27DB-BD31-4B8C-83A1-F6EECF244321}">
                <p14:modId xmlns:p14="http://schemas.microsoft.com/office/powerpoint/2010/main" val="3252476701"/>
              </p:ext>
            </p:extLst>
          </p:nvPr>
        </p:nvGraphicFramePr>
        <p:xfrm>
          <a:off x="378821" y="1598752"/>
          <a:ext cx="4057650" cy="1399116"/>
        </p:xfrm>
        <a:graphic>
          <a:graphicData uri="http://schemas.openxmlformats.org/drawingml/2006/chart">
            <c:chart xmlns:c="http://schemas.openxmlformats.org/drawingml/2006/chart" xmlns:r="http://schemas.openxmlformats.org/officeDocument/2006/relationships" r:id="rId2"/>
          </a:graphicData>
        </a:graphic>
      </p:graphicFrame>
      <p:sp>
        <p:nvSpPr>
          <p:cNvPr id="16" name="Text Placeholder 6"/>
          <p:cNvSpPr>
            <a:spLocks noGrp="1"/>
          </p:cNvSpPr>
          <p:nvPr>
            <p:ph type="body" sz="quarter" idx="13"/>
          </p:nvPr>
        </p:nvSpPr>
        <p:spPr>
          <a:xfrm>
            <a:off x="685796" y="6396162"/>
            <a:ext cx="2440301" cy="274638"/>
          </a:xfrm>
        </p:spPr>
        <p:txBody>
          <a:bodyPr/>
          <a:lstStyle/>
          <a:p>
            <a:r>
              <a:rPr lang="en-GB" sz="1000" dirty="0"/>
              <a:t>Regions visited</a:t>
            </a:r>
          </a:p>
        </p:txBody>
      </p:sp>
      <p:graphicFrame>
        <p:nvGraphicFramePr>
          <p:cNvPr id="17" name="Chart 16"/>
          <p:cNvGraphicFramePr/>
          <p:nvPr>
            <p:extLst>
              <p:ext uri="{D42A27DB-BD31-4B8C-83A1-F6EECF244321}">
                <p14:modId xmlns:p14="http://schemas.microsoft.com/office/powerpoint/2010/main" val="1082221676"/>
              </p:ext>
            </p:extLst>
          </p:nvPr>
        </p:nvGraphicFramePr>
        <p:xfrm>
          <a:off x="4706382" y="1598752"/>
          <a:ext cx="4057650" cy="13991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Chart 20"/>
          <p:cNvGraphicFramePr/>
          <p:nvPr>
            <p:extLst>
              <p:ext uri="{D42A27DB-BD31-4B8C-83A1-F6EECF244321}">
                <p14:modId xmlns:p14="http://schemas.microsoft.com/office/powerpoint/2010/main" val="2910510897"/>
              </p:ext>
            </p:extLst>
          </p:nvPr>
        </p:nvGraphicFramePr>
        <p:xfrm>
          <a:off x="378821" y="3150268"/>
          <a:ext cx="4057650" cy="139911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2" name="Chart 21"/>
          <p:cNvGraphicFramePr/>
          <p:nvPr>
            <p:extLst>
              <p:ext uri="{D42A27DB-BD31-4B8C-83A1-F6EECF244321}">
                <p14:modId xmlns:p14="http://schemas.microsoft.com/office/powerpoint/2010/main" val="3318049022"/>
              </p:ext>
            </p:extLst>
          </p:nvPr>
        </p:nvGraphicFramePr>
        <p:xfrm>
          <a:off x="4706382" y="3150268"/>
          <a:ext cx="4057650" cy="139911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6255200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100" y="872066"/>
            <a:ext cx="8813799" cy="558801"/>
          </a:xfrm>
        </p:spPr>
        <p:txBody>
          <a:bodyPr/>
          <a:lstStyle/>
          <a:p>
            <a:r>
              <a:rPr lang="en-GB" sz="2100" dirty="0" smtClean="0"/>
              <a:t>Regions stayed in by UK holiday visitors – by gateway region (visits) / 3</a:t>
            </a:r>
            <a:endParaRPr lang="en-GB" sz="21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687705"/>
            <a:ext cx="8424992" cy="18520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Like the South West, the West Midlands and North West are both more successful at retaining holiday visitors using their gateways.  Among those using West Midlands gateways (Birmingham Airport), 92% visit Regional England – although only 70% stay in the West Midlands.  Among those using the North West gateways (Manchester and Liverpool airports), 96% stay in Regional England, with 79% staying in the North West and 17% staying in Yorkshire.</a:t>
            </a:r>
          </a:p>
          <a:p>
            <a:pPr marL="0" indent="0" algn="just">
              <a:buFont typeface="Arial"/>
              <a:buNone/>
            </a:pPr>
            <a:r>
              <a:rPr lang="en-GB" sz="1300" dirty="0" smtClean="0">
                <a:solidFill>
                  <a:srgbClr val="120742"/>
                </a:solidFill>
              </a:rPr>
              <a:t>Among holiday visitors using the North East gateways, there is notable travel into Scotland.  53% of those using the North East gateways spend at least one night in Scotland, with only 59% staying in England. </a:t>
            </a:r>
          </a:p>
        </p:txBody>
      </p:sp>
      <p:sp>
        <p:nvSpPr>
          <p:cNvPr id="14" name="Text Placeholder 5"/>
          <p:cNvSpPr txBox="1">
            <a:spLocks/>
          </p:cNvSpPr>
          <p:nvPr/>
        </p:nvSpPr>
        <p:spPr>
          <a:xfrm>
            <a:off x="308703" y="1392671"/>
            <a:ext cx="1849705"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2013-2015</a:t>
            </a:r>
            <a:endParaRPr lang="en-GB" sz="800" dirty="0">
              <a:solidFill>
                <a:srgbClr val="120742"/>
              </a:solidFill>
            </a:endParaRPr>
          </a:p>
        </p:txBody>
      </p:sp>
      <p:graphicFrame>
        <p:nvGraphicFramePr>
          <p:cNvPr id="12" name="Chart 11"/>
          <p:cNvGraphicFramePr/>
          <p:nvPr>
            <p:extLst>
              <p:ext uri="{D42A27DB-BD31-4B8C-83A1-F6EECF244321}">
                <p14:modId xmlns:p14="http://schemas.microsoft.com/office/powerpoint/2010/main" val="4054410243"/>
              </p:ext>
            </p:extLst>
          </p:nvPr>
        </p:nvGraphicFramePr>
        <p:xfrm>
          <a:off x="378821" y="1598752"/>
          <a:ext cx="4057650" cy="1399116"/>
        </p:xfrm>
        <a:graphic>
          <a:graphicData uri="http://schemas.openxmlformats.org/drawingml/2006/chart">
            <c:chart xmlns:c="http://schemas.openxmlformats.org/drawingml/2006/chart" xmlns:r="http://schemas.openxmlformats.org/officeDocument/2006/relationships" r:id="rId2"/>
          </a:graphicData>
        </a:graphic>
      </p:graphicFrame>
      <p:sp>
        <p:nvSpPr>
          <p:cNvPr id="16" name="Text Placeholder 6"/>
          <p:cNvSpPr>
            <a:spLocks noGrp="1"/>
          </p:cNvSpPr>
          <p:nvPr>
            <p:ph type="body" sz="quarter" idx="13"/>
          </p:nvPr>
        </p:nvSpPr>
        <p:spPr>
          <a:xfrm>
            <a:off x="685796" y="6396162"/>
            <a:ext cx="2440301" cy="274638"/>
          </a:xfrm>
        </p:spPr>
        <p:txBody>
          <a:bodyPr/>
          <a:lstStyle/>
          <a:p>
            <a:r>
              <a:rPr lang="en-GB" sz="1000" dirty="0"/>
              <a:t>Regions visited</a:t>
            </a:r>
          </a:p>
        </p:txBody>
      </p:sp>
      <p:graphicFrame>
        <p:nvGraphicFramePr>
          <p:cNvPr id="17" name="Chart 16"/>
          <p:cNvGraphicFramePr/>
          <p:nvPr>
            <p:extLst>
              <p:ext uri="{D42A27DB-BD31-4B8C-83A1-F6EECF244321}">
                <p14:modId xmlns:p14="http://schemas.microsoft.com/office/powerpoint/2010/main" val="2638579719"/>
              </p:ext>
            </p:extLst>
          </p:nvPr>
        </p:nvGraphicFramePr>
        <p:xfrm>
          <a:off x="4706382" y="1598752"/>
          <a:ext cx="4057650" cy="13991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Chart 20"/>
          <p:cNvGraphicFramePr/>
          <p:nvPr>
            <p:extLst>
              <p:ext uri="{D42A27DB-BD31-4B8C-83A1-F6EECF244321}">
                <p14:modId xmlns:p14="http://schemas.microsoft.com/office/powerpoint/2010/main" val="1288109838"/>
              </p:ext>
            </p:extLst>
          </p:nvPr>
        </p:nvGraphicFramePr>
        <p:xfrm>
          <a:off x="378821" y="3150268"/>
          <a:ext cx="4057650" cy="139911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923866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650" y="872066"/>
            <a:ext cx="8931350" cy="558801"/>
          </a:xfrm>
        </p:spPr>
        <p:txBody>
          <a:bodyPr/>
          <a:lstStyle/>
          <a:p>
            <a:r>
              <a:rPr lang="en-GB" sz="2000" dirty="0" smtClean="0"/>
              <a:t>Regions stayed in by UK holiday visitors – by England gateway mode (visits)</a:t>
            </a:r>
            <a:endParaRPr lang="en-GB" sz="2000" dirty="0"/>
          </a:p>
        </p:txBody>
      </p:sp>
      <p:sp>
        <p:nvSpPr>
          <p:cNvPr id="5" name="Picture Placeholder 4"/>
          <p:cNvSpPr>
            <a:spLocks noGrp="1"/>
          </p:cNvSpPr>
          <p:nvPr>
            <p:ph type="pic" sz="quarter" idx="14"/>
          </p:nvPr>
        </p:nvSpPr>
        <p:spPr/>
      </p:sp>
      <p:sp>
        <p:nvSpPr>
          <p:cNvPr id="14" name="Text Placeholder 5"/>
          <p:cNvSpPr txBox="1">
            <a:spLocks/>
          </p:cNvSpPr>
          <p:nvPr/>
        </p:nvSpPr>
        <p:spPr>
          <a:xfrm>
            <a:off x="308703" y="1392671"/>
            <a:ext cx="1849705"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2013-2015</a:t>
            </a:r>
            <a:endParaRPr lang="en-GB" sz="800" dirty="0">
              <a:solidFill>
                <a:srgbClr val="120742"/>
              </a:solidFill>
            </a:endParaRPr>
          </a:p>
        </p:txBody>
      </p:sp>
      <p:graphicFrame>
        <p:nvGraphicFramePr>
          <p:cNvPr id="12" name="Chart 11"/>
          <p:cNvGraphicFramePr/>
          <p:nvPr>
            <p:extLst>
              <p:ext uri="{D42A27DB-BD31-4B8C-83A1-F6EECF244321}">
                <p14:modId xmlns:p14="http://schemas.microsoft.com/office/powerpoint/2010/main" val="1800389703"/>
              </p:ext>
            </p:extLst>
          </p:nvPr>
        </p:nvGraphicFramePr>
        <p:xfrm>
          <a:off x="378821" y="1598752"/>
          <a:ext cx="4057650" cy="1399116"/>
        </p:xfrm>
        <a:graphic>
          <a:graphicData uri="http://schemas.openxmlformats.org/drawingml/2006/chart">
            <c:chart xmlns:c="http://schemas.openxmlformats.org/drawingml/2006/chart" xmlns:r="http://schemas.openxmlformats.org/officeDocument/2006/relationships" r:id="rId2"/>
          </a:graphicData>
        </a:graphic>
      </p:graphicFrame>
      <p:sp>
        <p:nvSpPr>
          <p:cNvPr id="16" name="Text Placeholder 6"/>
          <p:cNvSpPr>
            <a:spLocks noGrp="1"/>
          </p:cNvSpPr>
          <p:nvPr>
            <p:ph type="body" sz="quarter" idx="13"/>
          </p:nvPr>
        </p:nvSpPr>
        <p:spPr>
          <a:xfrm>
            <a:off x="685796" y="6396162"/>
            <a:ext cx="2440301" cy="274638"/>
          </a:xfrm>
        </p:spPr>
        <p:txBody>
          <a:bodyPr/>
          <a:lstStyle/>
          <a:p>
            <a:r>
              <a:rPr lang="en-GB" sz="1000" dirty="0"/>
              <a:t>Regions visited</a:t>
            </a:r>
          </a:p>
        </p:txBody>
      </p:sp>
      <p:graphicFrame>
        <p:nvGraphicFramePr>
          <p:cNvPr id="17" name="Chart 16"/>
          <p:cNvGraphicFramePr/>
          <p:nvPr>
            <p:extLst>
              <p:ext uri="{D42A27DB-BD31-4B8C-83A1-F6EECF244321}">
                <p14:modId xmlns:p14="http://schemas.microsoft.com/office/powerpoint/2010/main" val="707409843"/>
              </p:ext>
            </p:extLst>
          </p:nvPr>
        </p:nvGraphicFramePr>
        <p:xfrm>
          <a:off x="4706382" y="1598752"/>
          <a:ext cx="4057650" cy="13991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Chart 20"/>
          <p:cNvGraphicFramePr/>
          <p:nvPr>
            <p:extLst>
              <p:ext uri="{D42A27DB-BD31-4B8C-83A1-F6EECF244321}">
                <p14:modId xmlns:p14="http://schemas.microsoft.com/office/powerpoint/2010/main" val="2788871280"/>
              </p:ext>
            </p:extLst>
          </p:nvPr>
        </p:nvGraphicFramePr>
        <p:xfrm>
          <a:off x="378821" y="3150268"/>
          <a:ext cx="4057650" cy="139911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2" name="Chart 21"/>
          <p:cNvGraphicFramePr/>
          <p:nvPr>
            <p:extLst>
              <p:ext uri="{D42A27DB-BD31-4B8C-83A1-F6EECF244321}">
                <p14:modId xmlns:p14="http://schemas.microsoft.com/office/powerpoint/2010/main" val="330923738"/>
              </p:ext>
            </p:extLst>
          </p:nvPr>
        </p:nvGraphicFramePr>
        <p:xfrm>
          <a:off x="4706382" y="3150268"/>
          <a:ext cx="4057650" cy="139911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1" name="Chart 10"/>
          <p:cNvGraphicFramePr/>
          <p:nvPr>
            <p:extLst>
              <p:ext uri="{D42A27DB-BD31-4B8C-83A1-F6EECF244321}">
                <p14:modId xmlns:p14="http://schemas.microsoft.com/office/powerpoint/2010/main" val="180715757"/>
              </p:ext>
            </p:extLst>
          </p:nvPr>
        </p:nvGraphicFramePr>
        <p:xfrm>
          <a:off x="378821" y="4701784"/>
          <a:ext cx="4057650" cy="1399116"/>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3675957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650" y="872066"/>
            <a:ext cx="8931350" cy="558801"/>
          </a:xfrm>
        </p:spPr>
        <p:txBody>
          <a:bodyPr/>
          <a:lstStyle/>
          <a:p>
            <a:r>
              <a:rPr lang="en-GB" sz="2000" dirty="0" smtClean="0"/>
              <a:t>Regions stayed in by UK holiday visitors – by individual England gateway (visits) / 1</a:t>
            </a:r>
            <a:endParaRPr lang="en-GB" sz="2000" dirty="0"/>
          </a:p>
        </p:txBody>
      </p:sp>
      <p:sp>
        <p:nvSpPr>
          <p:cNvPr id="5" name="Picture Placeholder 4"/>
          <p:cNvSpPr>
            <a:spLocks noGrp="1"/>
          </p:cNvSpPr>
          <p:nvPr>
            <p:ph type="pic" sz="quarter" idx="14"/>
          </p:nvPr>
        </p:nvSpPr>
        <p:spPr/>
      </p:sp>
      <p:sp>
        <p:nvSpPr>
          <p:cNvPr id="14" name="Text Placeholder 5"/>
          <p:cNvSpPr txBox="1">
            <a:spLocks/>
          </p:cNvSpPr>
          <p:nvPr/>
        </p:nvSpPr>
        <p:spPr>
          <a:xfrm>
            <a:off x="308703" y="1573432"/>
            <a:ext cx="1849705"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2013-2015</a:t>
            </a:r>
            <a:endParaRPr lang="en-GB" sz="800" dirty="0">
              <a:solidFill>
                <a:srgbClr val="120742"/>
              </a:solidFill>
            </a:endParaRPr>
          </a:p>
        </p:txBody>
      </p:sp>
      <p:graphicFrame>
        <p:nvGraphicFramePr>
          <p:cNvPr id="12" name="Chart 11"/>
          <p:cNvGraphicFramePr/>
          <p:nvPr>
            <p:extLst>
              <p:ext uri="{D42A27DB-BD31-4B8C-83A1-F6EECF244321}">
                <p14:modId xmlns:p14="http://schemas.microsoft.com/office/powerpoint/2010/main" val="3602304531"/>
              </p:ext>
            </p:extLst>
          </p:nvPr>
        </p:nvGraphicFramePr>
        <p:xfrm>
          <a:off x="378821" y="1758247"/>
          <a:ext cx="4057650" cy="1399116"/>
        </p:xfrm>
        <a:graphic>
          <a:graphicData uri="http://schemas.openxmlformats.org/drawingml/2006/chart">
            <c:chart xmlns:c="http://schemas.openxmlformats.org/drawingml/2006/chart" xmlns:r="http://schemas.openxmlformats.org/officeDocument/2006/relationships" r:id="rId2"/>
          </a:graphicData>
        </a:graphic>
      </p:graphicFrame>
      <p:sp>
        <p:nvSpPr>
          <p:cNvPr id="16" name="Text Placeholder 6"/>
          <p:cNvSpPr>
            <a:spLocks noGrp="1"/>
          </p:cNvSpPr>
          <p:nvPr>
            <p:ph type="body" sz="quarter" idx="13"/>
          </p:nvPr>
        </p:nvSpPr>
        <p:spPr>
          <a:xfrm>
            <a:off x="685796" y="6396162"/>
            <a:ext cx="2440301" cy="274638"/>
          </a:xfrm>
        </p:spPr>
        <p:txBody>
          <a:bodyPr/>
          <a:lstStyle/>
          <a:p>
            <a:r>
              <a:rPr lang="en-GB" sz="1000" dirty="0"/>
              <a:t>Regions visited</a:t>
            </a:r>
          </a:p>
        </p:txBody>
      </p:sp>
      <p:graphicFrame>
        <p:nvGraphicFramePr>
          <p:cNvPr id="17" name="Chart 16"/>
          <p:cNvGraphicFramePr/>
          <p:nvPr>
            <p:extLst>
              <p:ext uri="{D42A27DB-BD31-4B8C-83A1-F6EECF244321}">
                <p14:modId xmlns:p14="http://schemas.microsoft.com/office/powerpoint/2010/main" val="1884024261"/>
              </p:ext>
            </p:extLst>
          </p:nvPr>
        </p:nvGraphicFramePr>
        <p:xfrm>
          <a:off x="4706382" y="1758247"/>
          <a:ext cx="4057650" cy="13991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Chart 20"/>
          <p:cNvGraphicFramePr/>
          <p:nvPr>
            <p:extLst>
              <p:ext uri="{D42A27DB-BD31-4B8C-83A1-F6EECF244321}">
                <p14:modId xmlns:p14="http://schemas.microsoft.com/office/powerpoint/2010/main" val="312418434"/>
              </p:ext>
            </p:extLst>
          </p:nvPr>
        </p:nvGraphicFramePr>
        <p:xfrm>
          <a:off x="378821" y="3309763"/>
          <a:ext cx="4057650" cy="139911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2" name="Chart 21"/>
          <p:cNvGraphicFramePr/>
          <p:nvPr>
            <p:extLst>
              <p:ext uri="{D42A27DB-BD31-4B8C-83A1-F6EECF244321}">
                <p14:modId xmlns:p14="http://schemas.microsoft.com/office/powerpoint/2010/main" val="78049361"/>
              </p:ext>
            </p:extLst>
          </p:nvPr>
        </p:nvGraphicFramePr>
        <p:xfrm>
          <a:off x="4706382" y="3309763"/>
          <a:ext cx="4057650" cy="1399116"/>
        </p:xfrm>
        <a:graphic>
          <a:graphicData uri="http://schemas.openxmlformats.org/drawingml/2006/chart">
            <c:chart xmlns:c="http://schemas.openxmlformats.org/drawingml/2006/chart" xmlns:r="http://schemas.openxmlformats.org/officeDocument/2006/relationships" r:id="rId5"/>
          </a:graphicData>
        </a:graphic>
      </p:graphicFrame>
      <p:sp>
        <p:nvSpPr>
          <p:cNvPr id="10" name="Text Placeholder 5"/>
          <p:cNvSpPr txBox="1">
            <a:spLocks/>
          </p:cNvSpPr>
          <p:nvPr/>
        </p:nvSpPr>
        <p:spPr>
          <a:xfrm>
            <a:off x="378821" y="4770830"/>
            <a:ext cx="8424992" cy="18520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Of all the London airports, Heathrow Airport (23%) records the highest proportion of holiday visitors who stay at least one night in Regional England.  However, most stay in either the South East (10%) or South West (7%).</a:t>
            </a:r>
          </a:p>
          <a:p>
            <a:pPr marL="0" indent="0" algn="just">
              <a:buFont typeface="Arial"/>
              <a:buNone/>
            </a:pPr>
            <a:r>
              <a:rPr lang="en-GB" sz="1300" dirty="0" smtClean="0">
                <a:solidFill>
                  <a:srgbClr val="120742"/>
                </a:solidFill>
              </a:rPr>
              <a:t>Although representing a significantly lower visit volume, Luton Airport also records 21% of its visitors staying at least one night in Regional England.</a:t>
            </a:r>
          </a:p>
          <a:p>
            <a:pPr marL="0" indent="0" algn="just">
              <a:buFont typeface="Arial"/>
              <a:buNone/>
            </a:pPr>
            <a:r>
              <a:rPr lang="en-GB" sz="1300" dirty="0" smtClean="0">
                <a:solidFill>
                  <a:srgbClr val="120742"/>
                </a:solidFill>
              </a:rPr>
              <a:t>As the chart overleaf shows, only 10% of holiday visitors using the Eurostar gateway spend at least one night in Regional England.  These visitors are likely to be long haul, so could have potential for regional visits, although they will also be visiting other European destinations on their trip.   </a:t>
            </a:r>
          </a:p>
        </p:txBody>
      </p:sp>
    </p:spTree>
    <p:extLst>
      <p:ext uri="{BB962C8B-B14F-4D97-AF65-F5344CB8AC3E}">
        <p14:creationId xmlns:p14="http://schemas.microsoft.com/office/powerpoint/2010/main" val="20679187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650" y="872066"/>
            <a:ext cx="8931350" cy="558801"/>
          </a:xfrm>
        </p:spPr>
        <p:txBody>
          <a:bodyPr/>
          <a:lstStyle/>
          <a:p>
            <a:r>
              <a:rPr lang="en-GB" sz="2000" dirty="0" smtClean="0"/>
              <a:t>Regions stayed in by UK holiday visitors – by individual England gateway (visits) / 2</a:t>
            </a:r>
            <a:endParaRPr lang="en-GB" sz="2000" dirty="0"/>
          </a:p>
        </p:txBody>
      </p:sp>
      <p:sp>
        <p:nvSpPr>
          <p:cNvPr id="5" name="Picture Placeholder 4"/>
          <p:cNvSpPr>
            <a:spLocks noGrp="1"/>
          </p:cNvSpPr>
          <p:nvPr>
            <p:ph type="pic" sz="quarter" idx="14"/>
          </p:nvPr>
        </p:nvSpPr>
        <p:spPr/>
      </p:sp>
      <p:sp>
        <p:nvSpPr>
          <p:cNvPr id="14" name="Text Placeholder 5"/>
          <p:cNvSpPr txBox="1">
            <a:spLocks/>
          </p:cNvSpPr>
          <p:nvPr/>
        </p:nvSpPr>
        <p:spPr>
          <a:xfrm>
            <a:off x="308703" y="1573432"/>
            <a:ext cx="1849705"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2013-2015</a:t>
            </a:r>
            <a:endParaRPr lang="en-GB" sz="800" dirty="0">
              <a:solidFill>
                <a:srgbClr val="120742"/>
              </a:solidFill>
            </a:endParaRPr>
          </a:p>
        </p:txBody>
      </p:sp>
      <p:graphicFrame>
        <p:nvGraphicFramePr>
          <p:cNvPr id="12" name="Chart 11"/>
          <p:cNvGraphicFramePr/>
          <p:nvPr>
            <p:extLst>
              <p:ext uri="{D42A27DB-BD31-4B8C-83A1-F6EECF244321}">
                <p14:modId xmlns:p14="http://schemas.microsoft.com/office/powerpoint/2010/main" val="1063692591"/>
              </p:ext>
            </p:extLst>
          </p:nvPr>
        </p:nvGraphicFramePr>
        <p:xfrm>
          <a:off x="378821" y="1758247"/>
          <a:ext cx="4057650" cy="1399116"/>
        </p:xfrm>
        <a:graphic>
          <a:graphicData uri="http://schemas.openxmlformats.org/drawingml/2006/chart">
            <c:chart xmlns:c="http://schemas.openxmlformats.org/drawingml/2006/chart" xmlns:r="http://schemas.openxmlformats.org/officeDocument/2006/relationships" r:id="rId2"/>
          </a:graphicData>
        </a:graphic>
      </p:graphicFrame>
      <p:sp>
        <p:nvSpPr>
          <p:cNvPr id="16" name="Text Placeholder 6"/>
          <p:cNvSpPr>
            <a:spLocks noGrp="1"/>
          </p:cNvSpPr>
          <p:nvPr>
            <p:ph type="body" sz="quarter" idx="13"/>
          </p:nvPr>
        </p:nvSpPr>
        <p:spPr>
          <a:xfrm>
            <a:off x="685796" y="6396162"/>
            <a:ext cx="2440301" cy="274638"/>
          </a:xfrm>
        </p:spPr>
        <p:txBody>
          <a:bodyPr/>
          <a:lstStyle/>
          <a:p>
            <a:r>
              <a:rPr lang="en-GB" sz="1000" dirty="0"/>
              <a:t>Regions visited</a:t>
            </a:r>
          </a:p>
        </p:txBody>
      </p:sp>
      <p:graphicFrame>
        <p:nvGraphicFramePr>
          <p:cNvPr id="17" name="Chart 16"/>
          <p:cNvGraphicFramePr/>
          <p:nvPr>
            <p:extLst>
              <p:ext uri="{D42A27DB-BD31-4B8C-83A1-F6EECF244321}">
                <p14:modId xmlns:p14="http://schemas.microsoft.com/office/powerpoint/2010/main" val="1160772763"/>
              </p:ext>
            </p:extLst>
          </p:nvPr>
        </p:nvGraphicFramePr>
        <p:xfrm>
          <a:off x="4706382" y="1758247"/>
          <a:ext cx="4057650" cy="13991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Chart 20"/>
          <p:cNvGraphicFramePr/>
          <p:nvPr>
            <p:extLst>
              <p:ext uri="{D42A27DB-BD31-4B8C-83A1-F6EECF244321}">
                <p14:modId xmlns:p14="http://schemas.microsoft.com/office/powerpoint/2010/main" val="3462607556"/>
              </p:ext>
            </p:extLst>
          </p:nvPr>
        </p:nvGraphicFramePr>
        <p:xfrm>
          <a:off x="378821" y="3309763"/>
          <a:ext cx="4057650" cy="139911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2" name="Chart 21"/>
          <p:cNvGraphicFramePr/>
          <p:nvPr>
            <p:extLst>
              <p:ext uri="{D42A27DB-BD31-4B8C-83A1-F6EECF244321}">
                <p14:modId xmlns:p14="http://schemas.microsoft.com/office/powerpoint/2010/main" val="2139874317"/>
              </p:ext>
            </p:extLst>
          </p:nvPr>
        </p:nvGraphicFramePr>
        <p:xfrm>
          <a:off x="4706382" y="3309763"/>
          <a:ext cx="4057650" cy="139911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3" name="Chart 12"/>
          <p:cNvGraphicFramePr/>
          <p:nvPr>
            <p:extLst>
              <p:ext uri="{D42A27DB-BD31-4B8C-83A1-F6EECF244321}">
                <p14:modId xmlns:p14="http://schemas.microsoft.com/office/powerpoint/2010/main" val="1066409263"/>
              </p:ext>
            </p:extLst>
          </p:nvPr>
        </p:nvGraphicFramePr>
        <p:xfrm>
          <a:off x="378821" y="4861279"/>
          <a:ext cx="4057650" cy="1399116"/>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5" name="Chart 14"/>
          <p:cNvGraphicFramePr/>
          <p:nvPr>
            <p:extLst>
              <p:ext uri="{D42A27DB-BD31-4B8C-83A1-F6EECF244321}">
                <p14:modId xmlns:p14="http://schemas.microsoft.com/office/powerpoint/2010/main" val="3224992405"/>
              </p:ext>
            </p:extLst>
          </p:nvPr>
        </p:nvGraphicFramePr>
        <p:xfrm>
          <a:off x="4706382" y="4861279"/>
          <a:ext cx="4057650" cy="1399116"/>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9076167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703" y="872066"/>
            <a:ext cx="8813799" cy="558801"/>
          </a:xfrm>
        </p:spPr>
        <p:txBody>
          <a:bodyPr/>
          <a:lstStyle/>
          <a:p>
            <a:r>
              <a:rPr lang="en-GB" sz="2100" dirty="0" smtClean="0"/>
              <a:t>UK holiday visitors who ONLY stayed in gateway region</a:t>
            </a:r>
            <a:endParaRPr lang="en-GB" sz="2100" dirty="0"/>
          </a:p>
        </p:txBody>
      </p:sp>
      <p:graphicFrame>
        <p:nvGraphicFramePr>
          <p:cNvPr id="6" name="Picture Placeholder 5"/>
          <p:cNvGraphicFramePr>
            <a:graphicFrameLocks noGrp="1"/>
          </p:cNvGraphicFramePr>
          <p:nvPr>
            <p:ph type="pic" sz="quarter" idx="14"/>
            <p:extLst>
              <p:ext uri="{D42A27DB-BD31-4B8C-83A1-F6EECF244321}">
                <p14:modId xmlns:p14="http://schemas.microsoft.com/office/powerpoint/2010/main" val="1287751353"/>
              </p:ext>
            </p:extLst>
          </p:nvPr>
        </p:nvGraphicFramePr>
        <p:xfrm>
          <a:off x="378821" y="3324115"/>
          <a:ext cx="7840129" cy="370840"/>
        </p:xfrm>
        <a:graphic>
          <a:graphicData uri="http://schemas.openxmlformats.org/drawingml/2006/table">
            <a:tbl>
              <a:tblPr firstRow="1" bandRow="1">
                <a:tableStyleId>{5C22544A-7EE6-4342-B048-85BDC9FD1C3A}</a:tableStyleId>
              </a:tblPr>
              <a:tblGrid>
                <a:gridCol w="599357"/>
                <a:gridCol w="733646"/>
                <a:gridCol w="926675"/>
                <a:gridCol w="678841"/>
                <a:gridCol w="882503"/>
                <a:gridCol w="776176"/>
                <a:gridCol w="765545"/>
                <a:gridCol w="871869"/>
                <a:gridCol w="712382"/>
                <a:gridCol w="893135"/>
              </a:tblGrid>
              <a:tr h="370840">
                <a:tc>
                  <a:txBody>
                    <a:bodyPr/>
                    <a:lstStyle/>
                    <a:p>
                      <a:r>
                        <a:rPr lang="en-GB" sz="800" dirty="0" smtClean="0">
                          <a:solidFill>
                            <a:schemeClr val="tx1"/>
                          </a:solidFill>
                          <a:latin typeface="+mn-lt"/>
                          <a:cs typeface="Arial" pitchFamily="34" charset="0"/>
                        </a:rPr>
                        <a:t>% visiting London</a:t>
                      </a:r>
                      <a:endParaRPr lang="en-GB" sz="800" dirty="0">
                        <a:solidFill>
                          <a:schemeClr val="tx1"/>
                        </a:solidFill>
                        <a:latin typeface="+mn-lt"/>
                        <a:cs typeface="Arial" pitchFamily="34" charset="0"/>
                      </a:endParaRPr>
                    </a:p>
                  </a:txBody>
                  <a:tcPr>
                    <a:solidFill>
                      <a:srgbClr val="D4E1E0"/>
                    </a:solidFill>
                  </a:tcPr>
                </a:tc>
                <a:tc>
                  <a:txBody>
                    <a:bodyPr/>
                    <a:lstStyle/>
                    <a:p>
                      <a:pPr algn="ctr"/>
                      <a:r>
                        <a:rPr lang="en-GB" sz="800" dirty="0" smtClean="0">
                          <a:solidFill>
                            <a:schemeClr val="tx1"/>
                          </a:solidFill>
                          <a:latin typeface="+mn-lt"/>
                          <a:cs typeface="Arial" pitchFamily="34" charset="0"/>
                        </a:rPr>
                        <a:t>89%</a:t>
                      </a:r>
                      <a:endParaRPr lang="en-GB" sz="800" dirty="0">
                        <a:solidFill>
                          <a:schemeClr val="tx1"/>
                        </a:solidFill>
                        <a:latin typeface="+mn-lt"/>
                        <a:cs typeface="Arial" pitchFamily="34" charset="0"/>
                      </a:endParaRPr>
                    </a:p>
                  </a:txBody>
                  <a:tcPr>
                    <a:solidFill>
                      <a:srgbClr val="D4E1E0"/>
                    </a:solidFill>
                  </a:tcPr>
                </a:tc>
                <a:tc>
                  <a:txBody>
                    <a:bodyPr/>
                    <a:lstStyle/>
                    <a:p>
                      <a:pPr algn="ctr"/>
                      <a:r>
                        <a:rPr lang="en-GB" sz="800" dirty="0" smtClean="0">
                          <a:solidFill>
                            <a:schemeClr val="tx1"/>
                          </a:solidFill>
                          <a:latin typeface="+mn-lt"/>
                          <a:cs typeface="Arial" pitchFamily="34" charset="0"/>
                        </a:rPr>
                        <a:t>7%</a:t>
                      </a:r>
                      <a:endParaRPr lang="en-GB" sz="800" dirty="0">
                        <a:solidFill>
                          <a:schemeClr val="tx1"/>
                        </a:solidFill>
                        <a:latin typeface="+mn-lt"/>
                        <a:cs typeface="Arial" pitchFamily="34" charset="0"/>
                      </a:endParaRPr>
                    </a:p>
                  </a:txBody>
                  <a:tcPr>
                    <a:solidFill>
                      <a:srgbClr val="D4E1E0"/>
                    </a:solidFill>
                  </a:tcPr>
                </a:tc>
                <a:tc>
                  <a:txBody>
                    <a:bodyPr/>
                    <a:lstStyle/>
                    <a:p>
                      <a:pPr algn="ctr"/>
                      <a:r>
                        <a:rPr lang="en-GB" sz="800" dirty="0" smtClean="0">
                          <a:solidFill>
                            <a:schemeClr val="tx1"/>
                          </a:solidFill>
                          <a:latin typeface="+mn-lt"/>
                          <a:cs typeface="Arial" pitchFamily="34" charset="0"/>
                        </a:rPr>
                        <a:t>30%</a:t>
                      </a:r>
                      <a:endParaRPr lang="en-GB" sz="800" dirty="0">
                        <a:solidFill>
                          <a:schemeClr val="tx1"/>
                        </a:solidFill>
                        <a:latin typeface="+mn-lt"/>
                        <a:cs typeface="Arial" pitchFamily="34" charset="0"/>
                      </a:endParaRPr>
                    </a:p>
                  </a:txBody>
                  <a:tcPr>
                    <a:solidFill>
                      <a:srgbClr val="D4E1E0"/>
                    </a:solidFill>
                  </a:tcPr>
                </a:tc>
                <a:tc>
                  <a:txBody>
                    <a:bodyPr/>
                    <a:lstStyle/>
                    <a:p>
                      <a:pPr algn="ctr"/>
                      <a:r>
                        <a:rPr lang="en-GB" sz="800" dirty="0" smtClean="0">
                          <a:solidFill>
                            <a:schemeClr val="tx1"/>
                          </a:solidFill>
                          <a:latin typeface="+mn-lt"/>
                          <a:cs typeface="Arial" pitchFamily="34" charset="0"/>
                        </a:rPr>
                        <a:t>48%</a:t>
                      </a:r>
                      <a:endParaRPr lang="en-GB" sz="800" dirty="0">
                        <a:solidFill>
                          <a:schemeClr val="tx1"/>
                        </a:solidFill>
                        <a:latin typeface="+mn-lt"/>
                        <a:cs typeface="Arial" pitchFamily="34" charset="0"/>
                      </a:endParaRPr>
                    </a:p>
                  </a:txBody>
                  <a:tcPr>
                    <a:solidFill>
                      <a:srgbClr val="D4E1E0"/>
                    </a:solidFill>
                  </a:tcPr>
                </a:tc>
                <a:tc>
                  <a:txBody>
                    <a:bodyPr/>
                    <a:lstStyle/>
                    <a:p>
                      <a:pPr algn="ctr"/>
                      <a:r>
                        <a:rPr lang="en-GB" sz="800" dirty="0" smtClean="0">
                          <a:solidFill>
                            <a:schemeClr val="tx1"/>
                          </a:solidFill>
                          <a:latin typeface="+mn-lt"/>
                          <a:cs typeface="Arial" pitchFamily="34" charset="0"/>
                        </a:rPr>
                        <a:t>8%</a:t>
                      </a:r>
                      <a:endParaRPr lang="en-GB" sz="800" dirty="0">
                        <a:solidFill>
                          <a:schemeClr val="tx1"/>
                        </a:solidFill>
                        <a:latin typeface="+mn-lt"/>
                        <a:cs typeface="Arial" pitchFamily="34" charset="0"/>
                      </a:endParaRPr>
                    </a:p>
                  </a:txBody>
                  <a:tcPr>
                    <a:solidFill>
                      <a:srgbClr val="D4E1E0"/>
                    </a:solidFill>
                  </a:tcPr>
                </a:tc>
                <a:tc>
                  <a:txBody>
                    <a:bodyPr/>
                    <a:lstStyle/>
                    <a:p>
                      <a:pPr algn="ctr"/>
                      <a:r>
                        <a:rPr lang="en-GB" sz="800" dirty="0" smtClean="0">
                          <a:solidFill>
                            <a:schemeClr val="tx1"/>
                          </a:solidFill>
                          <a:latin typeface="+mn-lt"/>
                          <a:cs typeface="Arial" pitchFamily="34" charset="0"/>
                        </a:rPr>
                        <a:t>55%</a:t>
                      </a:r>
                      <a:endParaRPr lang="en-GB" sz="800" dirty="0">
                        <a:solidFill>
                          <a:schemeClr val="tx1"/>
                        </a:solidFill>
                        <a:latin typeface="+mn-lt"/>
                        <a:cs typeface="Arial" pitchFamily="34" charset="0"/>
                      </a:endParaRPr>
                    </a:p>
                  </a:txBody>
                  <a:tcPr>
                    <a:solidFill>
                      <a:srgbClr val="D4E1E0"/>
                    </a:solidFill>
                  </a:tcPr>
                </a:tc>
                <a:tc>
                  <a:txBody>
                    <a:bodyPr/>
                    <a:lstStyle/>
                    <a:p>
                      <a:pPr algn="ctr"/>
                      <a:r>
                        <a:rPr lang="en-GB" sz="800" dirty="0" smtClean="0">
                          <a:solidFill>
                            <a:schemeClr val="tx1"/>
                          </a:solidFill>
                          <a:latin typeface="+mn-lt"/>
                          <a:cs typeface="Arial" pitchFamily="34" charset="0"/>
                        </a:rPr>
                        <a:t>11%</a:t>
                      </a:r>
                      <a:endParaRPr lang="en-GB" sz="800" dirty="0">
                        <a:solidFill>
                          <a:schemeClr val="tx1"/>
                        </a:solidFill>
                        <a:latin typeface="+mn-lt"/>
                        <a:cs typeface="Arial" pitchFamily="34" charset="0"/>
                      </a:endParaRPr>
                    </a:p>
                  </a:txBody>
                  <a:tcPr>
                    <a:solidFill>
                      <a:srgbClr val="D4E1E0"/>
                    </a:solidFill>
                  </a:tcPr>
                </a:tc>
                <a:tc>
                  <a:txBody>
                    <a:bodyPr/>
                    <a:lstStyle/>
                    <a:p>
                      <a:pPr algn="ctr"/>
                      <a:r>
                        <a:rPr lang="en-GB" sz="800" dirty="0" smtClean="0">
                          <a:solidFill>
                            <a:schemeClr val="tx1"/>
                          </a:solidFill>
                          <a:latin typeface="+mn-lt"/>
                          <a:cs typeface="Arial" pitchFamily="34" charset="0"/>
                        </a:rPr>
                        <a:t>10%</a:t>
                      </a:r>
                      <a:endParaRPr lang="en-GB" sz="800" dirty="0">
                        <a:solidFill>
                          <a:schemeClr val="tx1"/>
                        </a:solidFill>
                        <a:latin typeface="+mn-lt"/>
                        <a:cs typeface="Arial" pitchFamily="34" charset="0"/>
                      </a:endParaRPr>
                    </a:p>
                  </a:txBody>
                  <a:tcPr>
                    <a:solidFill>
                      <a:srgbClr val="D4E1E0"/>
                    </a:solidFill>
                  </a:tcPr>
                </a:tc>
                <a:tc>
                  <a:txBody>
                    <a:bodyPr/>
                    <a:lstStyle/>
                    <a:p>
                      <a:pPr algn="ctr"/>
                      <a:r>
                        <a:rPr lang="en-GB" sz="800" dirty="0" smtClean="0">
                          <a:solidFill>
                            <a:schemeClr val="tx1"/>
                          </a:solidFill>
                          <a:latin typeface="+mn-lt"/>
                          <a:cs typeface="Arial" pitchFamily="34" charset="0"/>
                        </a:rPr>
                        <a:t>4%</a:t>
                      </a:r>
                      <a:endParaRPr lang="en-GB" sz="800" dirty="0">
                        <a:solidFill>
                          <a:schemeClr val="tx1"/>
                        </a:solidFill>
                        <a:latin typeface="+mn-lt"/>
                        <a:cs typeface="Arial" pitchFamily="34" charset="0"/>
                      </a:endParaRPr>
                    </a:p>
                  </a:txBody>
                  <a:tcPr>
                    <a:solidFill>
                      <a:srgbClr val="D4E1E0"/>
                    </a:solidFill>
                  </a:tcPr>
                </a:tc>
              </a:tr>
            </a:tbl>
          </a:graphicData>
        </a:graphic>
      </p:graphicFrame>
      <p:sp>
        <p:nvSpPr>
          <p:cNvPr id="13" name="Text Placeholder 5"/>
          <p:cNvSpPr txBox="1">
            <a:spLocks/>
          </p:cNvSpPr>
          <p:nvPr/>
        </p:nvSpPr>
        <p:spPr>
          <a:xfrm>
            <a:off x="378821" y="4117689"/>
            <a:ext cx="8424992" cy="18520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80% of holiday visitors using a London gateway ONLY stayed in London during their trip.</a:t>
            </a:r>
          </a:p>
          <a:p>
            <a:pPr marL="0" indent="0" algn="just">
              <a:buFont typeface="Arial"/>
              <a:buNone/>
            </a:pPr>
            <a:r>
              <a:rPr lang="en-GB" sz="1300" dirty="0" smtClean="0">
                <a:solidFill>
                  <a:srgbClr val="120742"/>
                </a:solidFill>
              </a:rPr>
              <a:t>9% of those using a London gateway stayed at least one night in both London and elsewhere in the UK. </a:t>
            </a:r>
          </a:p>
          <a:p>
            <a:pPr marL="0" indent="0" algn="just">
              <a:buFont typeface="Arial"/>
              <a:buNone/>
            </a:pPr>
            <a:r>
              <a:rPr lang="en-GB" sz="1300" dirty="0" smtClean="0">
                <a:solidFill>
                  <a:srgbClr val="120742"/>
                </a:solidFill>
              </a:rPr>
              <a:t>Within the other England regions, there are significant proportions of visitors who spend at least one night outside the gateway region.  This ranges from 31% among those using South West gateways up to 89% among those using gateways in the East – around half of whom are staying in London.  </a:t>
            </a:r>
          </a:p>
        </p:txBody>
      </p:sp>
      <p:sp>
        <p:nvSpPr>
          <p:cNvPr id="14" name="Text Placeholder 5"/>
          <p:cNvSpPr txBox="1">
            <a:spLocks/>
          </p:cNvSpPr>
          <p:nvPr/>
        </p:nvSpPr>
        <p:spPr>
          <a:xfrm>
            <a:off x="308703" y="1392671"/>
            <a:ext cx="1849705"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2013-2015</a:t>
            </a:r>
            <a:endParaRPr lang="en-GB" sz="800" dirty="0">
              <a:solidFill>
                <a:srgbClr val="120742"/>
              </a:solidFill>
            </a:endParaRPr>
          </a:p>
        </p:txBody>
      </p:sp>
      <p:graphicFrame>
        <p:nvGraphicFramePr>
          <p:cNvPr id="12" name="Chart 11"/>
          <p:cNvGraphicFramePr/>
          <p:nvPr>
            <p:extLst>
              <p:ext uri="{D42A27DB-BD31-4B8C-83A1-F6EECF244321}">
                <p14:modId xmlns:p14="http://schemas.microsoft.com/office/powerpoint/2010/main" val="593274193"/>
              </p:ext>
            </p:extLst>
          </p:nvPr>
        </p:nvGraphicFramePr>
        <p:xfrm>
          <a:off x="378821" y="1555655"/>
          <a:ext cx="8010267" cy="2228970"/>
        </p:xfrm>
        <a:graphic>
          <a:graphicData uri="http://schemas.openxmlformats.org/drawingml/2006/chart">
            <c:chart xmlns:c="http://schemas.openxmlformats.org/drawingml/2006/chart" xmlns:r="http://schemas.openxmlformats.org/officeDocument/2006/relationships" r:id="rId2"/>
          </a:graphicData>
        </a:graphic>
      </p:graphicFrame>
      <p:sp>
        <p:nvSpPr>
          <p:cNvPr id="16" name="Text Placeholder 6"/>
          <p:cNvSpPr>
            <a:spLocks noGrp="1"/>
          </p:cNvSpPr>
          <p:nvPr>
            <p:ph type="body" sz="quarter" idx="13"/>
          </p:nvPr>
        </p:nvSpPr>
        <p:spPr>
          <a:xfrm>
            <a:off x="685796" y="6396162"/>
            <a:ext cx="2440301" cy="274638"/>
          </a:xfrm>
        </p:spPr>
        <p:txBody>
          <a:bodyPr/>
          <a:lstStyle/>
          <a:p>
            <a:r>
              <a:rPr lang="en-GB" sz="1000" dirty="0" smtClean="0"/>
              <a:t>Regions visited</a:t>
            </a:r>
            <a:endParaRPr lang="en-GB" sz="1000" dirty="0"/>
          </a:p>
        </p:txBody>
      </p:sp>
    </p:spTree>
    <p:extLst>
      <p:ext uri="{BB962C8B-B14F-4D97-AF65-F5344CB8AC3E}">
        <p14:creationId xmlns:p14="http://schemas.microsoft.com/office/powerpoint/2010/main" val="16203642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6" name="Text Placeholder 5"/>
          <p:cNvSpPr>
            <a:spLocks noGrp="1"/>
          </p:cNvSpPr>
          <p:nvPr>
            <p:ph type="body" sz="quarter" idx="11"/>
          </p:nvPr>
        </p:nvSpPr>
        <p:spPr/>
        <p:txBody>
          <a:bodyPr/>
          <a:lstStyle/>
          <a:p>
            <a:endParaRPr lang="en-GB" dirty="0"/>
          </a:p>
        </p:txBody>
      </p:sp>
      <p:sp>
        <p:nvSpPr>
          <p:cNvPr id="9" name="Footer Placeholder 8"/>
          <p:cNvSpPr>
            <a:spLocks noGrp="1"/>
          </p:cNvSpPr>
          <p:nvPr>
            <p:ph type="ftr" sz="quarter" idx="3"/>
          </p:nvPr>
        </p:nvSpPr>
        <p:spPr/>
        <p:txBody>
          <a:bodyPr/>
          <a:lstStyle/>
          <a:p>
            <a:endParaRPr lang="en-US" dirty="0"/>
          </a:p>
        </p:txBody>
      </p:sp>
      <p:sp>
        <p:nvSpPr>
          <p:cNvPr id="3" name="Text Placeholder 2"/>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27806569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100" y="872066"/>
            <a:ext cx="8813799" cy="558801"/>
          </a:xfrm>
        </p:spPr>
        <p:txBody>
          <a:bodyPr/>
          <a:lstStyle/>
          <a:p>
            <a:r>
              <a:rPr lang="en-GB" sz="2100" dirty="0" smtClean="0"/>
              <a:t>UK holiday visitors who ONLY stayed in London – by London gateway</a:t>
            </a:r>
            <a:endParaRPr lang="en-GB" sz="2100" dirty="0"/>
          </a:p>
        </p:txBody>
      </p:sp>
      <p:graphicFrame>
        <p:nvGraphicFramePr>
          <p:cNvPr id="6" name="Picture Placeholder 5"/>
          <p:cNvGraphicFramePr>
            <a:graphicFrameLocks noGrp="1"/>
          </p:cNvGraphicFramePr>
          <p:nvPr>
            <p:ph type="pic" sz="quarter" idx="14"/>
            <p:extLst>
              <p:ext uri="{D42A27DB-BD31-4B8C-83A1-F6EECF244321}">
                <p14:modId xmlns:p14="http://schemas.microsoft.com/office/powerpoint/2010/main" val="725117674"/>
              </p:ext>
            </p:extLst>
          </p:nvPr>
        </p:nvGraphicFramePr>
        <p:xfrm>
          <a:off x="165100" y="3348682"/>
          <a:ext cx="7894379" cy="370840"/>
        </p:xfrm>
        <a:graphic>
          <a:graphicData uri="http://schemas.openxmlformats.org/drawingml/2006/table">
            <a:tbl>
              <a:tblPr firstRow="1" bandRow="1">
                <a:tableStyleId>{5C22544A-7EE6-4342-B048-85BDC9FD1C3A}</a:tableStyleId>
              </a:tblPr>
              <a:tblGrid>
                <a:gridCol w="971497"/>
                <a:gridCol w="564612"/>
                <a:gridCol w="1722655"/>
                <a:gridCol w="797262"/>
                <a:gridCol w="1520455"/>
                <a:gridCol w="978196"/>
                <a:gridCol w="1339702"/>
              </a:tblGrid>
              <a:tr h="370840">
                <a:tc>
                  <a:txBody>
                    <a:bodyPr/>
                    <a:lstStyle/>
                    <a:p>
                      <a:r>
                        <a:rPr lang="en-GB" sz="800" dirty="0" smtClean="0">
                          <a:solidFill>
                            <a:schemeClr val="tx1"/>
                          </a:solidFill>
                          <a:latin typeface="+mn-lt"/>
                          <a:cs typeface="Arial" pitchFamily="34" charset="0"/>
                        </a:rPr>
                        <a:t>% visiting Regional England</a:t>
                      </a:r>
                      <a:endParaRPr lang="en-GB" sz="800" dirty="0">
                        <a:solidFill>
                          <a:schemeClr val="tx1"/>
                        </a:solidFill>
                        <a:latin typeface="+mn-lt"/>
                        <a:cs typeface="Arial" pitchFamily="34" charset="0"/>
                      </a:endParaRPr>
                    </a:p>
                  </a:txBody>
                  <a:tcPr>
                    <a:solidFill>
                      <a:schemeClr val="bg1"/>
                    </a:solidFill>
                  </a:tcPr>
                </a:tc>
                <a:tc>
                  <a:txBody>
                    <a:bodyPr/>
                    <a:lstStyle/>
                    <a:p>
                      <a:pPr algn="ctr"/>
                      <a:r>
                        <a:rPr lang="en-GB" sz="800" dirty="0" smtClean="0">
                          <a:solidFill>
                            <a:schemeClr val="tx1"/>
                          </a:solidFill>
                          <a:latin typeface="+mn-lt"/>
                          <a:cs typeface="Arial" pitchFamily="34" charset="0"/>
                        </a:rPr>
                        <a:t>18%</a:t>
                      </a:r>
                      <a:endParaRPr lang="en-GB" sz="800" dirty="0">
                        <a:solidFill>
                          <a:schemeClr val="tx1"/>
                        </a:solidFill>
                        <a:latin typeface="+mn-lt"/>
                        <a:cs typeface="Arial" pitchFamily="34" charset="0"/>
                      </a:endParaRPr>
                    </a:p>
                  </a:txBody>
                  <a:tcPr>
                    <a:solidFill>
                      <a:schemeClr val="bg1"/>
                    </a:solidFill>
                  </a:tcPr>
                </a:tc>
                <a:tc>
                  <a:txBody>
                    <a:bodyPr/>
                    <a:lstStyle/>
                    <a:p>
                      <a:pPr algn="ctr"/>
                      <a:r>
                        <a:rPr lang="en-GB" sz="800" dirty="0" smtClean="0">
                          <a:solidFill>
                            <a:schemeClr val="tx1"/>
                          </a:solidFill>
                          <a:latin typeface="+mn-lt"/>
                          <a:cs typeface="Arial" pitchFamily="34" charset="0"/>
                        </a:rPr>
                        <a:t>10%</a:t>
                      </a:r>
                      <a:endParaRPr lang="en-GB" sz="800" dirty="0">
                        <a:solidFill>
                          <a:schemeClr val="tx1"/>
                        </a:solidFill>
                        <a:latin typeface="+mn-lt"/>
                        <a:cs typeface="Arial" pitchFamily="34" charset="0"/>
                      </a:endParaRPr>
                    </a:p>
                  </a:txBody>
                  <a:tcPr>
                    <a:solidFill>
                      <a:schemeClr val="bg1"/>
                    </a:solidFill>
                  </a:tcPr>
                </a:tc>
                <a:tc>
                  <a:txBody>
                    <a:bodyPr/>
                    <a:lstStyle/>
                    <a:p>
                      <a:pPr algn="ctr"/>
                      <a:r>
                        <a:rPr lang="en-GB" sz="800" dirty="0" smtClean="0">
                          <a:solidFill>
                            <a:schemeClr val="tx1"/>
                          </a:solidFill>
                          <a:latin typeface="+mn-lt"/>
                          <a:cs typeface="Arial" pitchFamily="34" charset="0"/>
                        </a:rPr>
                        <a:t>23%</a:t>
                      </a:r>
                      <a:endParaRPr lang="en-GB" sz="800" dirty="0">
                        <a:solidFill>
                          <a:schemeClr val="tx1"/>
                        </a:solidFill>
                        <a:latin typeface="+mn-lt"/>
                        <a:cs typeface="Arial" pitchFamily="34" charset="0"/>
                      </a:endParaRPr>
                    </a:p>
                  </a:txBody>
                  <a:tcPr>
                    <a:solidFill>
                      <a:schemeClr val="bg1"/>
                    </a:solidFill>
                  </a:tcPr>
                </a:tc>
                <a:tc>
                  <a:txBody>
                    <a:bodyPr/>
                    <a:lstStyle/>
                    <a:p>
                      <a:pPr algn="ctr"/>
                      <a:r>
                        <a:rPr lang="en-GB" sz="800" dirty="0" smtClean="0">
                          <a:solidFill>
                            <a:schemeClr val="tx1"/>
                          </a:solidFill>
                          <a:latin typeface="+mn-lt"/>
                          <a:cs typeface="Arial" pitchFamily="34" charset="0"/>
                        </a:rPr>
                        <a:t>17%</a:t>
                      </a:r>
                      <a:endParaRPr lang="en-GB" sz="800" dirty="0">
                        <a:solidFill>
                          <a:schemeClr val="tx1"/>
                        </a:solidFill>
                        <a:latin typeface="+mn-lt"/>
                        <a:cs typeface="Arial" pitchFamily="34" charset="0"/>
                      </a:endParaRPr>
                    </a:p>
                  </a:txBody>
                  <a:tcPr>
                    <a:solidFill>
                      <a:schemeClr val="bg1"/>
                    </a:solidFill>
                  </a:tcPr>
                </a:tc>
                <a:tc>
                  <a:txBody>
                    <a:bodyPr/>
                    <a:lstStyle/>
                    <a:p>
                      <a:pPr algn="ctr"/>
                      <a:r>
                        <a:rPr lang="en-GB" sz="800" dirty="0" smtClean="0">
                          <a:solidFill>
                            <a:schemeClr val="tx1"/>
                          </a:solidFill>
                          <a:latin typeface="+mn-lt"/>
                          <a:cs typeface="Arial" pitchFamily="34" charset="0"/>
                        </a:rPr>
                        <a:t>15%</a:t>
                      </a:r>
                      <a:endParaRPr lang="en-GB" sz="800" dirty="0">
                        <a:solidFill>
                          <a:schemeClr val="tx1"/>
                        </a:solidFill>
                        <a:latin typeface="+mn-lt"/>
                        <a:cs typeface="Arial" pitchFamily="34" charset="0"/>
                      </a:endParaRPr>
                    </a:p>
                  </a:txBody>
                  <a:tcPr>
                    <a:solidFill>
                      <a:schemeClr val="bg1"/>
                    </a:solidFill>
                  </a:tcPr>
                </a:tc>
                <a:tc>
                  <a:txBody>
                    <a:bodyPr/>
                    <a:lstStyle/>
                    <a:p>
                      <a:pPr algn="ctr"/>
                      <a:r>
                        <a:rPr lang="en-GB" sz="800" dirty="0" smtClean="0">
                          <a:solidFill>
                            <a:schemeClr val="tx1"/>
                          </a:solidFill>
                          <a:latin typeface="+mn-lt"/>
                          <a:cs typeface="Arial" pitchFamily="34" charset="0"/>
                        </a:rPr>
                        <a:t>21%</a:t>
                      </a:r>
                      <a:endParaRPr lang="en-GB" sz="800" dirty="0">
                        <a:solidFill>
                          <a:schemeClr val="tx1"/>
                        </a:solidFill>
                        <a:latin typeface="+mn-lt"/>
                        <a:cs typeface="Arial" pitchFamily="34" charset="0"/>
                      </a:endParaRPr>
                    </a:p>
                  </a:txBody>
                  <a:tcPr>
                    <a:solidFill>
                      <a:schemeClr val="bg1"/>
                    </a:solidFill>
                  </a:tcPr>
                </a:tc>
              </a:tr>
            </a:tbl>
          </a:graphicData>
        </a:graphic>
      </p:graphicFrame>
      <p:sp>
        <p:nvSpPr>
          <p:cNvPr id="13" name="Text Placeholder 5"/>
          <p:cNvSpPr txBox="1">
            <a:spLocks/>
          </p:cNvSpPr>
          <p:nvPr/>
        </p:nvSpPr>
        <p:spPr>
          <a:xfrm>
            <a:off x="378821" y="3973168"/>
            <a:ext cx="8424992" cy="18520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Breaking London gateways down further, we can see once again that holiday visitors using Heathrow Airport are most likely to visit Regional England (23%) and least likely to ONLY stay in London (73%).</a:t>
            </a:r>
          </a:p>
          <a:p>
            <a:pPr marL="0" indent="0" algn="just">
              <a:buFont typeface="Arial"/>
              <a:buNone/>
            </a:pPr>
            <a:r>
              <a:rPr lang="en-GB" sz="1300" dirty="0" smtClean="0">
                <a:solidFill>
                  <a:srgbClr val="120742"/>
                </a:solidFill>
              </a:rPr>
              <a:t>The proportions of holiday visitors using individual London gateways who stay in both London AND elsewhere in the UK during their trip are:</a:t>
            </a:r>
          </a:p>
          <a:p>
            <a:pPr algn="just"/>
            <a:r>
              <a:rPr lang="en-GB" sz="1300" dirty="0" smtClean="0">
                <a:solidFill>
                  <a:srgbClr val="120742"/>
                </a:solidFill>
              </a:rPr>
              <a:t>14% Heathrow Airport</a:t>
            </a:r>
          </a:p>
          <a:p>
            <a:pPr algn="just"/>
            <a:r>
              <a:rPr lang="en-GB" sz="1300" dirty="0">
                <a:solidFill>
                  <a:srgbClr val="120742"/>
                </a:solidFill>
              </a:rPr>
              <a:t>7</a:t>
            </a:r>
            <a:r>
              <a:rPr lang="en-GB" sz="1300" dirty="0" smtClean="0">
                <a:solidFill>
                  <a:srgbClr val="120742"/>
                </a:solidFill>
              </a:rPr>
              <a:t>% Luton Airport</a:t>
            </a:r>
          </a:p>
          <a:p>
            <a:pPr algn="just"/>
            <a:r>
              <a:rPr lang="en-GB" sz="1300" dirty="0">
                <a:solidFill>
                  <a:srgbClr val="120742"/>
                </a:solidFill>
              </a:rPr>
              <a:t>6</a:t>
            </a:r>
            <a:r>
              <a:rPr lang="en-GB" sz="1300" dirty="0" smtClean="0">
                <a:solidFill>
                  <a:srgbClr val="120742"/>
                </a:solidFill>
              </a:rPr>
              <a:t>% Gatwick Airport</a:t>
            </a:r>
            <a:endParaRPr lang="en-GB" sz="1300" dirty="0">
              <a:solidFill>
                <a:srgbClr val="120742"/>
              </a:solidFill>
            </a:endParaRPr>
          </a:p>
          <a:p>
            <a:pPr algn="just"/>
            <a:r>
              <a:rPr lang="en-GB" sz="1300" dirty="0">
                <a:solidFill>
                  <a:srgbClr val="120742"/>
                </a:solidFill>
              </a:rPr>
              <a:t>6</a:t>
            </a:r>
            <a:r>
              <a:rPr lang="en-GB" sz="1300" dirty="0" smtClean="0">
                <a:solidFill>
                  <a:srgbClr val="120742"/>
                </a:solidFill>
              </a:rPr>
              <a:t>% Eurostar</a:t>
            </a:r>
          </a:p>
          <a:p>
            <a:pPr algn="just"/>
            <a:r>
              <a:rPr lang="en-GB" sz="1300" dirty="0" smtClean="0">
                <a:solidFill>
                  <a:srgbClr val="120742"/>
                </a:solidFill>
              </a:rPr>
              <a:t>4% </a:t>
            </a:r>
            <a:r>
              <a:rPr lang="en-GB" sz="1300" dirty="0" err="1" smtClean="0">
                <a:solidFill>
                  <a:srgbClr val="120742"/>
                </a:solidFill>
              </a:rPr>
              <a:t>Stansted</a:t>
            </a:r>
            <a:r>
              <a:rPr lang="en-GB" sz="1300" dirty="0" smtClean="0">
                <a:solidFill>
                  <a:srgbClr val="120742"/>
                </a:solidFill>
              </a:rPr>
              <a:t> Airport</a:t>
            </a:r>
          </a:p>
        </p:txBody>
      </p:sp>
      <p:sp>
        <p:nvSpPr>
          <p:cNvPr id="14" name="Text Placeholder 5"/>
          <p:cNvSpPr txBox="1">
            <a:spLocks/>
          </p:cNvSpPr>
          <p:nvPr/>
        </p:nvSpPr>
        <p:spPr>
          <a:xfrm>
            <a:off x="308703" y="1392671"/>
            <a:ext cx="1849705"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2013-2015</a:t>
            </a:r>
            <a:endParaRPr lang="en-GB" sz="800" dirty="0">
              <a:solidFill>
                <a:srgbClr val="120742"/>
              </a:solidFill>
            </a:endParaRPr>
          </a:p>
        </p:txBody>
      </p:sp>
      <p:graphicFrame>
        <p:nvGraphicFramePr>
          <p:cNvPr id="12" name="Chart 11"/>
          <p:cNvGraphicFramePr/>
          <p:nvPr>
            <p:extLst>
              <p:ext uri="{D42A27DB-BD31-4B8C-83A1-F6EECF244321}">
                <p14:modId xmlns:p14="http://schemas.microsoft.com/office/powerpoint/2010/main" val="1400283421"/>
              </p:ext>
            </p:extLst>
          </p:nvPr>
        </p:nvGraphicFramePr>
        <p:xfrm>
          <a:off x="188654" y="1555655"/>
          <a:ext cx="8010267" cy="2228970"/>
        </p:xfrm>
        <a:graphic>
          <a:graphicData uri="http://schemas.openxmlformats.org/drawingml/2006/chart">
            <c:chart xmlns:c="http://schemas.openxmlformats.org/drawingml/2006/chart" xmlns:r="http://schemas.openxmlformats.org/officeDocument/2006/relationships" r:id="rId2"/>
          </a:graphicData>
        </a:graphic>
      </p:graphicFrame>
      <p:sp>
        <p:nvSpPr>
          <p:cNvPr id="16" name="Text Placeholder 6"/>
          <p:cNvSpPr>
            <a:spLocks noGrp="1"/>
          </p:cNvSpPr>
          <p:nvPr>
            <p:ph type="body" sz="quarter" idx="13"/>
          </p:nvPr>
        </p:nvSpPr>
        <p:spPr>
          <a:xfrm>
            <a:off x="685796" y="6396162"/>
            <a:ext cx="2440301" cy="274638"/>
          </a:xfrm>
        </p:spPr>
        <p:txBody>
          <a:bodyPr/>
          <a:lstStyle/>
          <a:p>
            <a:r>
              <a:rPr lang="en-GB" sz="1000" dirty="0" smtClean="0"/>
              <a:t>Regions visited</a:t>
            </a:r>
            <a:endParaRPr lang="en-GB" sz="1000" dirty="0"/>
          </a:p>
        </p:txBody>
      </p:sp>
    </p:spTree>
    <p:extLst>
      <p:ext uri="{BB962C8B-B14F-4D97-AF65-F5344CB8AC3E}">
        <p14:creationId xmlns:p14="http://schemas.microsoft.com/office/powerpoint/2010/main" val="242651634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100" y="872066"/>
            <a:ext cx="8813799" cy="558801"/>
          </a:xfrm>
        </p:spPr>
        <p:txBody>
          <a:bodyPr/>
          <a:lstStyle/>
          <a:p>
            <a:r>
              <a:rPr lang="en-GB" sz="2100" dirty="0" smtClean="0"/>
              <a:t>‘Nil night’ holiday stays – by gateway (visits) / 1</a:t>
            </a:r>
            <a:endParaRPr lang="en-GB" sz="2100" dirty="0"/>
          </a:p>
        </p:txBody>
      </p:sp>
      <p:sp>
        <p:nvSpPr>
          <p:cNvPr id="5" name="Picture Placeholder 4"/>
          <p:cNvSpPr>
            <a:spLocks noGrp="1"/>
          </p:cNvSpPr>
          <p:nvPr>
            <p:ph type="pic" sz="quarter" idx="14"/>
          </p:nvPr>
        </p:nvSpPr>
        <p:spPr/>
      </p:sp>
      <p:sp>
        <p:nvSpPr>
          <p:cNvPr id="14" name="Text Placeholder 5"/>
          <p:cNvSpPr txBox="1">
            <a:spLocks/>
          </p:cNvSpPr>
          <p:nvPr/>
        </p:nvSpPr>
        <p:spPr>
          <a:xfrm>
            <a:off x="308703" y="1288954"/>
            <a:ext cx="1849705"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2013-2015</a:t>
            </a:r>
            <a:endParaRPr lang="en-GB" sz="800" dirty="0">
              <a:solidFill>
                <a:srgbClr val="120742"/>
              </a:solidFill>
            </a:endParaRPr>
          </a:p>
        </p:txBody>
      </p:sp>
      <p:sp>
        <p:nvSpPr>
          <p:cNvPr id="16" name="Text Placeholder 6"/>
          <p:cNvSpPr>
            <a:spLocks noGrp="1"/>
          </p:cNvSpPr>
          <p:nvPr>
            <p:ph type="body" sz="quarter" idx="13"/>
          </p:nvPr>
        </p:nvSpPr>
        <p:spPr>
          <a:xfrm>
            <a:off x="685796" y="6396162"/>
            <a:ext cx="2440301" cy="274638"/>
          </a:xfrm>
        </p:spPr>
        <p:txBody>
          <a:bodyPr/>
          <a:lstStyle/>
          <a:p>
            <a:r>
              <a:rPr lang="en-GB" sz="1000" dirty="0" smtClean="0"/>
              <a:t>Regions visited</a:t>
            </a:r>
            <a:endParaRPr lang="en-GB" sz="1000" dirty="0"/>
          </a:p>
        </p:txBody>
      </p:sp>
      <p:graphicFrame>
        <p:nvGraphicFramePr>
          <p:cNvPr id="11" name="Picture Placeholder 7"/>
          <p:cNvGraphicFramePr>
            <a:graphicFrameLocks/>
          </p:cNvGraphicFramePr>
          <p:nvPr>
            <p:extLst>
              <p:ext uri="{D42A27DB-BD31-4B8C-83A1-F6EECF244321}">
                <p14:modId xmlns:p14="http://schemas.microsoft.com/office/powerpoint/2010/main" val="3259166731"/>
              </p:ext>
            </p:extLst>
          </p:nvPr>
        </p:nvGraphicFramePr>
        <p:xfrm>
          <a:off x="378821" y="1454839"/>
          <a:ext cx="4512355" cy="240117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Picture Placeholder 7"/>
          <p:cNvGraphicFramePr>
            <a:graphicFrameLocks/>
          </p:cNvGraphicFramePr>
          <p:nvPr>
            <p:extLst>
              <p:ext uri="{D42A27DB-BD31-4B8C-83A1-F6EECF244321}">
                <p14:modId xmlns:p14="http://schemas.microsoft.com/office/powerpoint/2010/main" val="1773412064"/>
              </p:ext>
            </p:extLst>
          </p:nvPr>
        </p:nvGraphicFramePr>
        <p:xfrm>
          <a:off x="4712901" y="3944998"/>
          <a:ext cx="3697854" cy="237352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0" name="Picture Placeholder 7"/>
          <p:cNvGraphicFramePr>
            <a:graphicFrameLocks/>
          </p:cNvGraphicFramePr>
          <p:nvPr>
            <p:extLst>
              <p:ext uri="{D42A27DB-BD31-4B8C-83A1-F6EECF244321}">
                <p14:modId xmlns:p14="http://schemas.microsoft.com/office/powerpoint/2010/main" val="511740323"/>
              </p:ext>
            </p:extLst>
          </p:nvPr>
        </p:nvGraphicFramePr>
        <p:xfrm>
          <a:off x="378822" y="3944998"/>
          <a:ext cx="4158672" cy="2373528"/>
        </p:xfrm>
        <a:graphic>
          <a:graphicData uri="http://schemas.openxmlformats.org/drawingml/2006/chart">
            <c:chart xmlns:c="http://schemas.openxmlformats.org/drawingml/2006/chart" xmlns:r="http://schemas.openxmlformats.org/officeDocument/2006/relationships" r:id="rId4"/>
          </a:graphicData>
        </a:graphic>
      </p:graphicFrame>
      <p:sp>
        <p:nvSpPr>
          <p:cNvPr id="23" name="Text Placeholder 5"/>
          <p:cNvSpPr txBox="1">
            <a:spLocks/>
          </p:cNvSpPr>
          <p:nvPr/>
        </p:nvSpPr>
        <p:spPr>
          <a:xfrm>
            <a:off x="5071596" y="1368298"/>
            <a:ext cx="3735974"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3% of holiday visits to the UK do not involve an overnight stay.  These are heavily driven by those using seaports (11% of visits are ‘nil night’) and those using Eurotunnel (16%).</a:t>
            </a:r>
          </a:p>
          <a:p>
            <a:pPr marL="0" indent="0" algn="just">
              <a:buNone/>
            </a:pPr>
            <a:r>
              <a:rPr lang="en-GB" sz="1300" dirty="0" smtClean="0"/>
              <a:t>This accounts for the high proportion of ‘nil night’ stays experienced by the gateways in the East (16%), South East (12%) and North East (10%), whose gateways are primarily seaports.</a:t>
            </a:r>
          </a:p>
          <a:p>
            <a:pPr marL="0" indent="0" algn="just">
              <a:buNone/>
            </a:pPr>
            <a:r>
              <a:rPr lang="en-GB" sz="1300" dirty="0" smtClean="0"/>
              <a:t>Eurostar (4%) and Birmingham Airport (5%) also have noteworthy proportions of holiday visitors not staying a night at all.</a:t>
            </a:r>
          </a:p>
        </p:txBody>
      </p:sp>
    </p:spTree>
    <p:extLst>
      <p:ext uri="{BB962C8B-B14F-4D97-AF65-F5344CB8AC3E}">
        <p14:creationId xmlns:p14="http://schemas.microsoft.com/office/powerpoint/2010/main" val="187074987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0" y="2167466"/>
            <a:ext cx="8149762" cy="558801"/>
          </a:xfrm>
        </p:spPr>
        <p:txBody>
          <a:bodyPr/>
          <a:lstStyle/>
          <a:p>
            <a:r>
              <a:rPr lang="en-GB" dirty="0" smtClean="0"/>
              <a:t>What is the origin of holiday visitors and how do they vary by gateway?</a:t>
            </a:r>
            <a:endParaRPr lang="en-GB" dirty="0"/>
          </a:p>
        </p:txBody>
      </p:sp>
      <p:sp>
        <p:nvSpPr>
          <p:cNvPr id="8" name="Text Placeholder 7"/>
          <p:cNvSpPr>
            <a:spLocks noGrp="1"/>
          </p:cNvSpPr>
          <p:nvPr>
            <p:ph type="body" sz="quarter" idx="13"/>
          </p:nvPr>
        </p:nvSpPr>
        <p:spPr/>
        <p:txBody>
          <a:bodyPr/>
          <a:lstStyle/>
          <a:p>
            <a:endParaRPr lang="en-GB" dirty="0"/>
          </a:p>
        </p:txBody>
      </p:sp>
      <p:sp>
        <p:nvSpPr>
          <p:cNvPr id="11" name="Footer Placeholder 10"/>
          <p:cNvSpPr>
            <a:spLocks noGrp="1"/>
          </p:cNvSpPr>
          <p:nvPr>
            <p:ph type="ftr" sz="quarter" idx="3"/>
          </p:nvPr>
        </p:nvSpPr>
        <p:spPr/>
        <p:txBody>
          <a:bodyPr/>
          <a:lstStyle/>
          <a:p>
            <a:endParaRPr lang="en-US" dirty="0">
              <a:solidFill>
                <a:srgbClr val="120742"/>
              </a:solidFill>
            </a:endParaRPr>
          </a:p>
        </p:txBody>
      </p:sp>
      <p:sp>
        <p:nvSpPr>
          <p:cNvPr id="9" name="Picture Placeholder 8"/>
          <p:cNvSpPr>
            <a:spLocks noGrp="1"/>
          </p:cNvSpPr>
          <p:nvPr>
            <p:ph type="pic" sz="quarter" idx="14"/>
          </p:nvPr>
        </p:nvSpPr>
        <p:spPr/>
      </p:sp>
      <p:sp>
        <p:nvSpPr>
          <p:cNvPr id="7" name="Text Placeholder 5"/>
          <p:cNvSpPr txBox="1">
            <a:spLocks/>
          </p:cNvSpPr>
          <p:nvPr/>
        </p:nvSpPr>
        <p:spPr>
          <a:xfrm>
            <a:off x="431800" y="3184735"/>
            <a:ext cx="8625479"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Data taken from International Passenger Survey (IPS) – combined data from 2013, 2014 and 2015</a:t>
            </a:r>
          </a:p>
        </p:txBody>
      </p:sp>
    </p:spTree>
    <p:extLst>
      <p:ext uri="{BB962C8B-B14F-4D97-AF65-F5344CB8AC3E}">
        <p14:creationId xmlns:p14="http://schemas.microsoft.com/office/powerpoint/2010/main" val="105256067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100" dirty="0" smtClean="0"/>
              <a:t>Source markets for holiday trips to the UK – by gateway region (visits)/1</a:t>
            </a:r>
            <a:endParaRPr lang="en-GB" sz="21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303465"/>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71% of holiday visits to the UK are made by those from Europe, 11% from North America and 17% from the Rest of the World.</a:t>
            </a:r>
          </a:p>
          <a:p>
            <a:pPr marL="0" indent="0" algn="just">
              <a:buFont typeface="Arial"/>
              <a:buNone/>
            </a:pPr>
            <a:r>
              <a:rPr lang="en-GB" sz="1300" dirty="0" smtClean="0">
                <a:solidFill>
                  <a:srgbClr val="120742"/>
                </a:solidFill>
              </a:rPr>
              <a:t>This varies significantly by gateway region, with holiday visitors using London gateways significantly more likely to be attracting longer haul visitors (13% North America, 22% Rest of the World) than those using gateways in Regional England (4% North America, 10% Rest of the World). </a:t>
            </a:r>
          </a:p>
          <a:p>
            <a:pPr marL="0" indent="0" algn="just">
              <a:buFont typeface="Arial"/>
              <a:buNone/>
            </a:pPr>
            <a:r>
              <a:rPr lang="en-GB" sz="1300" dirty="0" smtClean="0">
                <a:solidFill>
                  <a:srgbClr val="120742"/>
                </a:solidFill>
              </a:rPr>
              <a:t>Gateways in the South East (89%), South West (90%) and North East (93%) are particularly likely to be limited to visitors from Europe.</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Source markets</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2219092077"/>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p:cNvCxnSpPr/>
          <p:nvPr/>
        </p:nvCxnSpPr>
        <p:spPr>
          <a:xfrm>
            <a:off x="3413051" y="1499187"/>
            <a:ext cx="0" cy="2200947"/>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17" name="Text Placeholder 5"/>
          <p:cNvSpPr txBox="1">
            <a:spLocks/>
          </p:cNvSpPr>
          <p:nvPr/>
        </p:nvSpPr>
        <p:spPr>
          <a:xfrm>
            <a:off x="378820" y="3913914"/>
            <a:ext cx="6638668"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N.B. East Midlands and Yorkshire regions too small sample sizes to show separately, but included within Regional England</a:t>
            </a:r>
            <a:endParaRPr lang="en-GB" sz="800" dirty="0">
              <a:solidFill>
                <a:srgbClr val="120742"/>
              </a:solidFill>
            </a:endParaRPr>
          </a:p>
        </p:txBody>
      </p:sp>
    </p:spTree>
    <p:extLst>
      <p:ext uri="{BB962C8B-B14F-4D97-AF65-F5344CB8AC3E}">
        <p14:creationId xmlns:p14="http://schemas.microsoft.com/office/powerpoint/2010/main" val="32333334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Placeholder 5"/>
          <p:cNvGraphicFramePr>
            <a:graphicFrameLocks noGrp="1"/>
          </p:cNvGraphicFramePr>
          <p:nvPr>
            <p:ph type="tbl" sz="quarter" idx="10"/>
            <p:extLst>
              <p:ext uri="{D42A27DB-BD31-4B8C-83A1-F6EECF244321}">
                <p14:modId xmlns:p14="http://schemas.microsoft.com/office/powerpoint/2010/main" val="3290695627"/>
              </p:ext>
            </p:extLst>
          </p:nvPr>
        </p:nvGraphicFramePr>
        <p:xfrm>
          <a:off x="406400" y="1461031"/>
          <a:ext cx="8397418" cy="2831027"/>
        </p:xfrm>
        <a:graphic>
          <a:graphicData uri="http://schemas.openxmlformats.org/drawingml/2006/table">
            <a:tbl>
              <a:tblPr firstRow="1" bandRow="1">
                <a:tableStyleId>{5C22544A-7EE6-4342-B048-85BDC9FD1C3A}</a:tableStyleId>
              </a:tblPr>
              <a:tblGrid>
                <a:gridCol w="794650"/>
                <a:gridCol w="633564"/>
                <a:gridCol w="633564"/>
                <a:gridCol w="633564"/>
                <a:gridCol w="633564"/>
                <a:gridCol w="633564"/>
                <a:gridCol w="633564"/>
                <a:gridCol w="633564"/>
                <a:gridCol w="633564"/>
                <a:gridCol w="633564"/>
                <a:gridCol w="633564"/>
                <a:gridCol w="633564"/>
                <a:gridCol w="633564"/>
              </a:tblGrid>
              <a:tr h="371083">
                <a:tc>
                  <a:txBody>
                    <a:bodyPr/>
                    <a:lstStyle/>
                    <a:p>
                      <a:pPr algn="l" fontAlgn="b"/>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smtClean="0">
                          <a:effectLst/>
                        </a:rPr>
                        <a:t>TOTAL UK</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Scotland</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Wales</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England</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London</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Regional England</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SE (</a:t>
                      </a:r>
                      <a:r>
                        <a:rPr lang="en-GB" sz="1100" u="none" strike="noStrike" dirty="0" err="1" smtClean="0">
                          <a:effectLst/>
                        </a:rPr>
                        <a:t>exc.</a:t>
                      </a:r>
                      <a:r>
                        <a:rPr lang="en-GB" sz="1100" u="none" strike="noStrike" baseline="0" dirty="0" err="1" smtClean="0">
                          <a:effectLst/>
                        </a:rPr>
                        <a:t>Lon</a:t>
                      </a:r>
                      <a:r>
                        <a:rPr lang="en-GB" sz="1100" u="none" strike="noStrike" baseline="0" dirty="0" smtClean="0">
                          <a:effectLst/>
                        </a:rPr>
                        <a:t>)</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SW</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East</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b="1" i="0" u="none" strike="noStrike" dirty="0" smtClean="0">
                          <a:solidFill>
                            <a:schemeClr val="bg1"/>
                          </a:solidFill>
                          <a:effectLst/>
                          <a:latin typeface="+mn-lt"/>
                        </a:rPr>
                        <a:t>West </a:t>
                      </a:r>
                      <a:r>
                        <a:rPr lang="en-GB" sz="1100" b="1" i="0" u="none" strike="noStrike" dirty="0" err="1" smtClean="0">
                          <a:solidFill>
                            <a:schemeClr val="bg1"/>
                          </a:solidFill>
                          <a:effectLst/>
                          <a:latin typeface="+mn-lt"/>
                        </a:rPr>
                        <a:t>Mids</a:t>
                      </a:r>
                      <a:endParaRPr lang="en-GB" sz="1100" b="1" i="0" u="none" strike="noStrike" dirty="0">
                        <a:solidFill>
                          <a:schemeClr val="bg1"/>
                        </a:solidFill>
                        <a:effectLst/>
                        <a:latin typeface="+mn-lt"/>
                      </a:endParaRPr>
                    </a:p>
                  </a:txBody>
                  <a:tcPr marL="9525" marR="9525" marT="9525" marB="0" anchor="b"/>
                </a:tc>
                <a:tc>
                  <a:txBody>
                    <a:bodyPr/>
                    <a:lstStyle/>
                    <a:p>
                      <a:pPr algn="ctr" fontAlgn="b"/>
                      <a:r>
                        <a:rPr lang="en-GB" sz="1100" b="1" i="0" u="none" strike="noStrike" dirty="0" smtClean="0">
                          <a:solidFill>
                            <a:schemeClr val="bg1"/>
                          </a:solidFill>
                          <a:effectLst/>
                          <a:latin typeface="+mn-lt"/>
                        </a:rPr>
                        <a:t>NW</a:t>
                      </a:r>
                      <a:endParaRPr lang="en-GB" sz="1100" b="1" i="0" u="none" strike="noStrike" dirty="0">
                        <a:solidFill>
                          <a:schemeClr val="bg1"/>
                        </a:solidFill>
                        <a:effectLst/>
                        <a:latin typeface="+mn-lt"/>
                      </a:endParaRPr>
                    </a:p>
                  </a:txBody>
                  <a:tcPr marL="9525" marR="9525" marT="9525" marB="0" anchor="b"/>
                </a:tc>
                <a:tc>
                  <a:txBody>
                    <a:bodyPr/>
                    <a:lstStyle/>
                    <a:p>
                      <a:pPr algn="ctr" fontAlgn="b"/>
                      <a:r>
                        <a:rPr lang="en-GB" sz="1100" b="1" i="0" u="none" strike="noStrike" dirty="0" smtClean="0">
                          <a:solidFill>
                            <a:schemeClr val="bg1"/>
                          </a:solidFill>
                          <a:effectLst/>
                          <a:latin typeface="+mn-lt"/>
                        </a:rPr>
                        <a:t>NE</a:t>
                      </a:r>
                      <a:endParaRPr lang="en-GB" sz="1100" b="1" i="0" u="none" strike="noStrike" dirty="0">
                        <a:solidFill>
                          <a:schemeClr val="bg1"/>
                        </a:solidFill>
                        <a:effectLst/>
                        <a:latin typeface="+mn-lt"/>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ANY EU15</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59%</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58%</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70%</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59%</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52%</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77%</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80%</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70%</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74%</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69%</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56%</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85%</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France</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14%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9%</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9%</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3%</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Germany</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11%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17%</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7%</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18%</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20%</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17%</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10%</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28%</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USA</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9%</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18%</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9%</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7%</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Nordics</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9%</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9%</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7%</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12%</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Italy</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&lt;1%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7%</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9%</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10%</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&lt;1%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4%</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3%</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&lt;1%</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Spain</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7%</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3%</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7%</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a:t>
                      </a:r>
                      <a:endParaRPr lang="en-GB" sz="1100" b="0" i="0" u="none" strike="noStrike" dirty="0">
                        <a:solidFill>
                          <a:schemeClr val="tx1"/>
                        </a:solidFill>
                        <a:effectLst/>
                        <a:latin typeface="Calibri"/>
                      </a:endParaRPr>
                    </a:p>
                  </a:txBody>
                  <a:tcPr marL="9525" marR="9525" marT="9525" marB="0" anchor="b"/>
                </a:tc>
              </a:tr>
              <a:tr h="262034">
                <a:tc>
                  <a:txBody>
                    <a:bodyPr/>
                    <a:lstStyle/>
                    <a:p>
                      <a:pPr algn="l" fontAlgn="b"/>
                      <a:r>
                        <a:rPr lang="en-GB" sz="1100" b="1" i="0" u="none" strike="noStrike" dirty="0" smtClean="0">
                          <a:solidFill>
                            <a:schemeClr val="tx1"/>
                          </a:solidFill>
                          <a:effectLst/>
                          <a:latin typeface="Calibri"/>
                        </a:rPr>
                        <a:t>Netherlands</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7%</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4%</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4%</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29%</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Australia</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7%</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3%</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China</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&lt;1%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&lt;1%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&lt;1%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&lt;1%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3%</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a:t>
                      </a:r>
                      <a:endParaRPr lang="en-GB" sz="1100" b="0" i="0" u="none" strike="noStrike" dirty="0">
                        <a:solidFill>
                          <a:schemeClr val="tx1"/>
                        </a:solidFill>
                        <a:effectLst/>
                        <a:latin typeface="Calibri"/>
                      </a:endParaRPr>
                    </a:p>
                  </a:txBody>
                  <a:tcPr marL="9525" marR="9525" marT="9525" marB="0" anchor="b"/>
                </a:tc>
              </a:tr>
              <a:tr h="219791">
                <a:tc gridSpan="13">
                  <a:txBody>
                    <a:bodyPr/>
                    <a:lstStyle/>
                    <a:p>
                      <a:pPr algn="l" fontAlgn="b"/>
                      <a:r>
                        <a:rPr lang="en-GB" sz="900" b="1" i="0" u="none" strike="noStrike" dirty="0" smtClean="0">
                          <a:solidFill>
                            <a:schemeClr val="tx1"/>
                          </a:solidFill>
                          <a:effectLst/>
                          <a:latin typeface="Calibri"/>
                        </a:rPr>
                        <a:t>EU15:  </a:t>
                      </a:r>
                      <a:r>
                        <a:rPr lang="en-GB" sz="900" b="0" i="0" kern="1200" dirty="0" smtClean="0">
                          <a:solidFill>
                            <a:schemeClr val="dk1"/>
                          </a:solidFill>
                          <a:effectLst/>
                          <a:latin typeface="+mn-lt"/>
                          <a:ea typeface="+mn-ea"/>
                          <a:cs typeface="+mn-cs"/>
                        </a:rPr>
                        <a:t>Austria, Belgium, Denmark, Finland, France, Germany, Greece, Ireland, Italy, Luxembourg, Netherlands, Portugal, Spain, Sweden</a:t>
                      </a:r>
                      <a:endParaRPr lang="en-GB" sz="900" b="1" i="0" u="none" strike="noStrike" dirty="0">
                        <a:solidFill>
                          <a:schemeClr val="tx1"/>
                        </a:solidFill>
                        <a:effectLst/>
                        <a:latin typeface="+mn-lt"/>
                      </a:endParaRPr>
                    </a:p>
                  </a:txBody>
                  <a:tcPr marL="9525" marR="9525" marT="9525" marB="0" anchor="b">
                    <a:noFill/>
                  </a:tcPr>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Calibri"/>
                      </a:endParaRPr>
                    </a:p>
                  </a:txBody>
                  <a:tcPr marL="9525" marR="9525" marT="9525" marB="0" anchor="b"/>
                </a:tc>
                <a:tc hMerge="1">
                  <a:txBody>
                    <a:bodyPr/>
                    <a:lstStyle/>
                    <a:p>
                      <a:pPr algn="ctr" fontAlgn="b"/>
                      <a:endParaRPr lang="en-GB" sz="1100" b="0" i="0" u="none" strike="noStrike" dirty="0">
                        <a:solidFill>
                          <a:schemeClr val="tx1"/>
                        </a:solidFill>
                        <a:effectLst/>
                        <a:latin typeface="Calibri"/>
                      </a:endParaRPr>
                    </a:p>
                  </a:txBody>
                  <a:tcPr marL="9525" marR="9525" marT="9525" marB="0" anchor="b"/>
                </a:tc>
                <a:tc hMerge="1">
                  <a:txBody>
                    <a:bodyPr/>
                    <a:lstStyle/>
                    <a:p>
                      <a:pPr algn="ctr" fontAlgn="b"/>
                      <a:endParaRPr lang="en-GB" sz="1100" b="0" i="0" u="none" strike="noStrike" dirty="0">
                        <a:solidFill>
                          <a:schemeClr val="tx1"/>
                        </a:solidFill>
                        <a:effectLst/>
                        <a:latin typeface="Calibri"/>
                      </a:endParaRPr>
                    </a:p>
                  </a:txBody>
                  <a:tcPr marL="9525" marR="9525" marT="9525" marB="0" anchor="b"/>
                </a:tc>
              </a:tr>
            </a:tbl>
          </a:graphicData>
        </a:graphic>
      </p:graphicFrame>
      <p:sp>
        <p:nvSpPr>
          <p:cNvPr id="5" name="Picture Placeholder 4"/>
          <p:cNvSpPr>
            <a:spLocks noGrp="1"/>
          </p:cNvSpPr>
          <p:nvPr>
            <p:ph type="pic" sz="quarter" idx="14"/>
          </p:nvPr>
        </p:nvSpPr>
        <p:spPr/>
      </p:sp>
      <p:sp>
        <p:nvSpPr>
          <p:cNvPr id="10" name="Text Placeholder 5"/>
          <p:cNvSpPr txBox="1">
            <a:spLocks/>
          </p:cNvSpPr>
          <p:nvPr/>
        </p:nvSpPr>
        <p:spPr>
          <a:xfrm>
            <a:off x="378826" y="4310721"/>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In more detail, there are some significant variations across gateways in terms of holiday visitors from individual source countries.  Whilst those using London gateways are a broad mix of long and short haul visitors, some of the regional gateways are characterised by visitors from a small number of source countries, particularly those dominated by seaports.</a:t>
            </a:r>
          </a:p>
          <a:p>
            <a:pPr marL="0" indent="0" algn="just">
              <a:buNone/>
            </a:pPr>
            <a:r>
              <a:rPr lang="en-GB" sz="1300" dirty="0" smtClean="0"/>
              <a:t>For example, although representing only 5% of holiday visits to the UK,  those from the Netherlands represent 44% of holiday visitors using gateways in the East (primarily the port of Harwich).</a:t>
            </a:r>
          </a:p>
          <a:p>
            <a:pPr marL="0" indent="0" algn="just">
              <a:buNone/>
            </a:pPr>
            <a:r>
              <a:rPr lang="en-GB" sz="1300" dirty="0" smtClean="0"/>
              <a:t>Similarly, 28% of those using North East gateways are from </a:t>
            </a:r>
            <a:r>
              <a:rPr lang="en-GB" sz="1300" dirty="0"/>
              <a:t>G</a:t>
            </a:r>
            <a:r>
              <a:rPr lang="en-GB" sz="1300" dirty="0" smtClean="0"/>
              <a:t>ermany (only 11% to the UK overall) and 29% are from the Netherlands. </a:t>
            </a:r>
          </a:p>
        </p:txBody>
      </p:sp>
      <p:sp>
        <p:nvSpPr>
          <p:cNvPr id="7" name="Text Placeholder 6"/>
          <p:cNvSpPr>
            <a:spLocks noGrp="1"/>
          </p:cNvSpPr>
          <p:nvPr>
            <p:ph type="body" sz="quarter" idx="13"/>
          </p:nvPr>
        </p:nvSpPr>
        <p:spPr>
          <a:xfrm>
            <a:off x="685796" y="6396162"/>
            <a:ext cx="2440301" cy="274638"/>
          </a:xfrm>
        </p:spPr>
        <p:txBody>
          <a:bodyPr/>
          <a:lstStyle/>
          <a:p>
            <a:r>
              <a:rPr lang="en-GB" sz="1000" dirty="0" smtClean="0"/>
              <a:t>Source markets</a:t>
            </a:r>
            <a:endParaRPr lang="en-GB" sz="1000" dirty="0"/>
          </a:p>
        </p:txBody>
      </p:sp>
      <p:sp>
        <p:nvSpPr>
          <p:cNvPr id="9" name="Text Placeholder 5"/>
          <p:cNvSpPr txBox="1">
            <a:spLocks/>
          </p:cNvSpPr>
          <p:nvPr/>
        </p:nvSpPr>
        <p:spPr>
          <a:xfrm>
            <a:off x="406400" y="1305318"/>
            <a:ext cx="2070986"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2013,2014,2015</a:t>
            </a:r>
            <a:endParaRPr lang="en-GB" sz="800" dirty="0">
              <a:solidFill>
                <a:srgbClr val="120742"/>
              </a:solidFill>
            </a:endParaRPr>
          </a:p>
        </p:txBody>
      </p:sp>
      <p:sp>
        <p:nvSpPr>
          <p:cNvPr id="11" name="Title 1"/>
          <p:cNvSpPr txBox="1">
            <a:spLocks/>
          </p:cNvSpPr>
          <p:nvPr/>
        </p:nvSpPr>
        <p:spPr>
          <a:xfrm>
            <a:off x="378820" y="872066"/>
            <a:ext cx="8765180" cy="558801"/>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2100" dirty="0" smtClean="0"/>
              <a:t>Source markets for holiday trips to the UK – by gateway region (visits)/2</a:t>
            </a:r>
            <a:endParaRPr lang="en-GB" sz="2100" dirty="0"/>
          </a:p>
        </p:txBody>
      </p:sp>
      <p:cxnSp>
        <p:nvCxnSpPr>
          <p:cNvPr id="12" name="Straight Connector 11"/>
          <p:cNvCxnSpPr/>
          <p:nvPr/>
        </p:nvCxnSpPr>
        <p:spPr>
          <a:xfrm>
            <a:off x="3742660" y="1468302"/>
            <a:ext cx="0" cy="2603965"/>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013640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100" dirty="0" smtClean="0"/>
              <a:t>Source markets for holiday trips to the UK – by gateway region (nights)</a:t>
            </a:r>
            <a:endParaRPr lang="en-GB" sz="21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In terms of nights, the differences between holiday visitors using London gateways and those using gateways in Regional England are even more stark.  Among those using London gateways, 49% of nights spent in the UK are accounted for by those from outside of Europe (16% North America, 33% Rest of the World).  Among those using Regional England gateways,  this figure is only 20% (4% North America, 15% Rest of the World). </a:t>
            </a:r>
          </a:p>
          <a:p>
            <a:pPr marL="0" indent="0" algn="just">
              <a:buFont typeface="Arial"/>
              <a:buNone/>
            </a:pPr>
            <a:r>
              <a:rPr lang="en-GB" sz="1300" dirty="0" smtClean="0">
                <a:solidFill>
                  <a:srgbClr val="120742"/>
                </a:solidFill>
              </a:rPr>
              <a:t>Of note is the high proportion of nights accounted for by holiday visitors from the Rest of the World who use the West Midlands (Birmingham Airport) and North West (</a:t>
            </a:r>
            <a:r>
              <a:rPr lang="en-GB" sz="1300" dirty="0">
                <a:solidFill>
                  <a:srgbClr val="120742"/>
                </a:solidFill>
              </a:rPr>
              <a:t>M</a:t>
            </a:r>
            <a:r>
              <a:rPr lang="en-GB" sz="1300" dirty="0" smtClean="0">
                <a:solidFill>
                  <a:srgbClr val="120742"/>
                </a:solidFill>
              </a:rPr>
              <a:t>anchester and Liverpool airports) gateways.  Although visits to these regions from this source are modest, average length of stay is much longer – two weeks and beyond.</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a:t>Source markets</a:t>
            </a:r>
          </a:p>
        </p:txBody>
      </p:sp>
      <p:graphicFrame>
        <p:nvGraphicFramePr>
          <p:cNvPr id="16" name="Picture Placeholder 7"/>
          <p:cNvGraphicFramePr>
            <a:graphicFrameLocks/>
          </p:cNvGraphicFramePr>
          <p:nvPr>
            <p:extLst>
              <p:ext uri="{D42A27DB-BD31-4B8C-83A1-F6EECF244321}">
                <p14:modId xmlns:p14="http://schemas.microsoft.com/office/powerpoint/2010/main" val="2598530034"/>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p:cNvCxnSpPr/>
          <p:nvPr/>
        </p:nvCxnSpPr>
        <p:spPr>
          <a:xfrm>
            <a:off x="3413051" y="1499187"/>
            <a:ext cx="0" cy="2200947"/>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17" name="Text Placeholder 5"/>
          <p:cNvSpPr txBox="1">
            <a:spLocks/>
          </p:cNvSpPr>
          <p:nvPr/>
        </p:nvSpPr>
        <p:spPr>
          <a:xfrm>
            <a:off x="378820" y="3913914"/>
            <a:ext cx="6638668"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N.B. East Midlands and Yorkshire regions too small sample sizes to show separately, but included within Regional England</a:t>
            </a:r>
            <a:endParaRPr lang="en-GB" sz="800" dirty="0">
              <a:solidFill>
                <a:srgbClr val="120742"/>
              </a:solidFill>
            </a:endParaRPr>
          </a:p>
        </p:txBody>
      </p:sp>
    </p:spTree>
    <p:extLst>
      <p:ext uri="{BB962C8B-B14F-4D97-AF65-F5344CB8AC3E}">
        <p14:creationId xmlns:p14="http://schemas.microsoft.com/office/powerpoint/2010/main" val="248717195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100" dirty="0" smtClean="0"/>
              <a:t>Source markets for holiday trips to the UK – by gateway region (spend)</a:t>
            </a:r>
            <a:endParaRPr lang="en-GB" sz="21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248724"/>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The profile of holiday visitors to the UK in terms of spend on the trip demonstrates similar differences across the gateways.  London, West Midlands and North West gateways record significantly higher proportions of spend among the Rest of the World market than other gateways in Regional England.</a:t>
            </a:r>
          </a:p>
          <a:p>
            <a:pPr marL="0" indent="0" algn="just">
              <a:buFont typeface="Arial"/>
              <a:buNone/>
            </a:pPr>
            <a:r>
              <a:rPr lang="en-GB" sz="1300" dirty="0" smtClean="0">
                <a:solidFill>
                  <a:srgbClr val="120742"/>
                </a:solidFill>
              </a:rPr>
              <a:t>Also of note is the high proportion of visits, nights and spend accounted for by the North American market among holiday visitors using gateways in Scotland.  34% of the spend among those using Scotland’s gateways are accounted for by the North American market compared with only 14% among those using England’s gateways.</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a:t>Source markets</a:t>
            </a:r>
          </a:p>
        </p:txBody>
      </p:sp>
      <p:graphicFrame>
        <p:nvGraphicFramePr>
          <p:cNvPr id="16" name="Picture Placeholder 7"/>
          <p:cNvGraphicFramePr>
            <a:graphicFrameLocks/>
          </p:cNvGraphicFramePr>
          <p:nvPr>
            <p:extLst>
              <p:ext uri="{D42A27DB-BD31-4B8C-83A1-F6EECF244321}">
                <p14:modId xmlns:p14="http://schemas.microsoft.com/office/powerpoint/2010/main" val="412755666"/>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p:cNvCxnSpPr/>
          <p:nvPr/>
        </p:nvCxnSpPr>
        <p:spPr>
          <a:xfrm>
            <a:off x="3413051" y="1499187"/>
            <a:ext cx="0" cy="2200947"/>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17" name="Text Placeholder 5"/>
          <p:cNvSpPr txBox="1">
            <a:spLocks/>
          </p:cNvSpPr>
          <p:nvPr/>
        </p:nvSpPr>
        <p:spPr>
          <a:xfrm>
            <a:off x="378820" y="3913914"/>
            <a:ext cx="6638668"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N.B. East Midlands and Yorkshire regions too small sample sizes to show separately, but included within Regional England</a:t>
            </a:r>
            <a:endParaRPr lang="en-GB" sz="800" dirty="0">
              <a:solidFill>
                <a:srgbClr val="120742"/>
              </a:solidFill>
            </a:endParaRPr>
          </a:p>
        </p:txBody>
      </p:sp>
    </p:spTree>
    <p:extLst>
      <p:ext uri="{BB962C8B-B14F-4D97-AF65-F5344CB8AC3E}">
        <p14:creationId xmlns:p14="http://schemas.microsoft.com/office/powerpoint/2010/main" val="248717195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100" dirty="0" smtClean="0"/>
              <a:t>Source markets for holiday trips to the UK – by gateway mode (visits)/1</a:t>
            </a:r>
            <a:endParaRPr lang="en-GB" sz="21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England’s seaports are dominated by holiday visitors from Europe (89%), with England’s regional airports (78%) also more likely to see holiday visitors from Europe than gateways across the UK overall (71%).</a:t>
            </a:r>
          </a:p>
          <a:p>
            <a:pPr marL="0" indent="0" algn="just">
              <a:buFont typeface="Arial"/>
              <a:buNone/>
            </a:pPr>
            <a:r>
              <a:rPr lang="en-GB" sz="1300" dirty="0" smtClean="0">
                <a:solidFill>
                  <a:srgbClr val="120742"/>
                </a:solidFill>
              </a:rPr>
              <a:t>As with London’s airports, those using rail gateways (Eurotunnel and Eurostar) are more diverse in their mix of long and short haul holiday visitors, although the profile of the two rail modes is somewhat different – Eurostar holiday visitors being much more likely to be long haul than those using Eurotunnel.</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a:t>Source markets</a:t>
            </a:r>
          </a:p>
        </p:txBody>
      </p:sp>
      <p:graphicFrame>
        <p:nvGraphicFramePr>
          <p:cNvPr id="16" name="Picture Placeholder 7"/>
          <p:cNvGraphicFramePr>
            <a:graphicFrameLocks/>
          </p:cNvGraphicFramePr>
          <p:nvPr>
            <p:extLst>
              <p:ext uri="{D42A27DB-BD31-4B8C-83A1-F6EECF244321}">
                <p14:modId xmlns:p14="http://schemas.microsoft.com/office/powerpoint/2010/main" val="309013199"/>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61352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Placeholder 5"/>
          <p:cNvGraphicFramePr>
            <a:graphicFrameLocks noGrp="1"/>
          </p:cNvGraphicFramePr>
          <p:nvPr>
            <p:ph type="tbl" sz="quarter" idx="10"/>
            <p:extLst>
              <p:ext uri="{D42A27DB-BD31-4B8C-83A1-F6EECF244321}">
                <p14:modId xmlns:p14="http://schemas.microsoft.com/office/powerpoint/2010/main" val="2233245963"/>
              </p:ext>
            </p:extLst>
          </p:nvPr>
        </p:nvGraphicFramePr>
        <p:xfrm>
          <a:off x="406400" y="1461031"/>
          <a:ext cx="8248499" cy="2831027"/>
        </p:xfrm>
        <a:graphic>
          <a:graphicData uri="http://schemas.openxmlformats.org/drawingml/2006/table">
            <a:tbl>
              <a:tblPr firstRow="1" bandRow="1">
                <a:tableStyleId>{5C22544A-7EE6-4342-B048-85BDC9FD1C3A}</a:tableStyleId>
              </a:tblPr>
              <a:tblGrid>
                <a:gridCol w="1592521"/>
                <a:gridCol w="950854"/>
                <a:gridCol w="950854"/>
                <a:gridCol w="950854"/>
                <a:gridCol w="950854"/>
                <a:gridCol w="950854"/>
                <a:gridCol w="950854"/>
                <a:gridCol w="950854"/>
              </a:tblGrid>
              <a:tr h="371083">
                <a:tc>
                  <a:txBody>
                    <a:bodyPr/>
                    <a:lstStyle/>
                    <a:p>
                      <a:pPr algn="l" fontAlgn="b"/>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smtClean="0">
                          <a:effectLst/>
                        </a:rPr>
                        <a:t>TOTAL UK</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Total England</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England airport</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London airport</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England regional airport</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England seaport</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Rail</a:t>
                      </a:r>
                      <a:endParaRPr lang="en-GB" sz="1100" b="0" i="0" u="none" strike="noStrike" dirty="0">
                        <a:solidFill>
                          <a:srgbClr val="000000"/>
                        </a:solidFill>
                        <a:effectLst/>
                        <a:latin typeface="Arial Narrow"/>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ANY EU15</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59%</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rgbClr val="120742"/>
                          </a:solidFill>
                          <a:effectLst/>
                          <a:latin typeface="Calibri"/>
                        </a:rPr>
                        <a:t>59%</a:t>
                      </a:r>
                      <a:endParaRPr lang="en-GB" sz="1100" b="0" i="0" u="none" strike="noStrike" dirty="0">
                        <a:solidFill>
                          <a:srgbClr val="120742"/>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53%</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52%</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64%</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81%</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63%</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France</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14%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rgbClr val="120742"/>
                          </a:solidFill>
                          <a:effectLst/>
                          <a:latin typeface="+mn-lt"/>
                        </a:rPr>
                        <a:t>15%</a:t>
                      </a:r>
                      <a:endParaRPr lang="en-GB" sz="1100" b="0" i="0" u="none" strike="noStrike" dirty="0">
                        <a:solidFill>
                          <a:srgbClr val="120742"/>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38%</a:t>
                      </a:r>
                      <a:endParaRPr lang="en-GB" sz="1100" b="0" i="0" u="none" strike="noStrike" dirty="0">
                        <a:solidFill>
                          <a:schemeClr val="tx1"/>
                        </a:solidFill>
                        <a:effectLst/>
                        <a:latin typeface="+mn-lt"/>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Germany</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11%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rgbClr val="120742"/>
                          </a:solidFill>
                          <a:effectLst/>
                          <a:latin typeface="+mn-lt"/>
                        </a:rPr>
                        <a:t>11%</a:t>
                      </a:r>
                      <a:endParaRPr lang="en-GB" sz="1100" b="0" i="0" u="none" strike="noStrike" dirty="0">
                        <a:solidFill>
                          <a:srgbClr val="120742"/>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9%</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9%</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10%</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27%</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USA</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9%</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rgbClr val="120742"/>
                          </a:solidFill>
                          <a:effectLst/>
                          <a:latin typeface="+mn-lt"/>
                        </a:rPr>
                        <a:t>9%</a:t>
                      </a:r>
                      <a:endParaRPr lang="en-GB" sz="1100" b="0" i="0" u="none" strike="noStrike" dirty="0">
                        <a:solidFill>
                          <a:srgbClr val="120742"/>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10%</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10%</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10%</a:t>
                      </a:r>
                      <a:endParaRPr lang="en-GB" sz="1100" b="0" i="0" u="none" strike="noStrike" dirty="0">
                        <a:solidFill>
                          <a:schemeClr val="tx1"/>
                        </a:solidFill>
                        <a:effectLst/>
                        <a:latin typeface="+mn-lt"/>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Nordics</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9%</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rgbClr val="120742"/>
                          </a:solidFill>
                          <a:effectLst/>
                          <a:latin typeface="+mn-lt"/>
                        </a:rPr>
                        <a:t>9%</a:t>
                      </a:r>
                      <a:endParaRPr lang="en-GB" sz="1100" b="0" i="0" u="none" strike="noStrike" dirty="0">
                        <a:solidFill>
                          <a:srgbClr val="120742"/>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9%</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a:t>
                      </a:r>
                      <a:endParaRPr lang="en-GB" sz="1100" b="0" i="0" u="none" strike="noStrike" dirty="0">
                        <a:solidFill>
                          <a:schemeClr val="tx1"/>
                        </a:solidFill>
                        <a:effectLst/>
                        <a:latin typeface="+mn-lt"/>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Italy</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rgbClr val="120742"/>
                          </a:solidFill>
                          <a:effectLst/>
                          <a:latin typeface="+mn-lt"/>
                        </a:rPr>
                        <a:t>7%</a:t>
                      </a:r>
                      <a:endParaRPr lang="en-GB" sz="1100" b="0" i="0" u="none" strike="noStrike" dirty="0">
                        <a:solidFill>
                          <a:srgbClr val="120742"/>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10%</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10%</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a:t>
                      </a:r>
                      <a:endParaRPr lang="en-GB" sz="1100" b="0" i="0" u="none" strike="noStrike" dirty="0">
                        <a:solidFill>
                          <a:schemeClr val="tx1"/>
                        </a:solidFill>
                        <a:effectLst/>
                        <a:latin typeface="+mn-lt"/>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Spain</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rgbClr val="120742"/>
                          </a:solidFill>
                          <a:effectLst/>
                          <a:latin typeface="+mn-lt"/>
                        </a:rPr>
                        <a:t>6%</a:t>
                      </a:r>
                      <a:endParaRPr lang="en-GB" sz="1100" b="0" i="0" u="none" strike="noStrike" dirty="0">
                        <a:solidFill>
                          <a:srgbClr val="120742"/>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8%</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8%</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10%</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r>
              <a:tr h="262034">
                <a:tc>
                  <a:txBody>
                    <a:bodyPr/>
                    <a:lstStyle/>
                    <a:p>
                      <a:pPr algn="l" fontAlgn="b"/>
                      <a:r>
                        <a:rPr lang="en-GB" sz="1100" b="1" i="0" u="none" strike="noStrike" dirty="0" smtClean="0">
                          <a:solidFill>
                            <a:schemeClr val="tx1"/>
                          </a:solidFill>
                          <a:effectLst/>
                          <a:latin typeface="Calibri"/>
                        </a:rPr>
                        <a:t>Netherlands</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rgbClr val="120742"/>
                          </a:solidFill>
                          <a:effectLst/>
                          <a:latin typeface="+mn-lt"/>
                        </a:rPr>
                        <a:t>5%</a:t>
                      </a:r>
                      <a:endParaRPr lang="en-GB" sz="1100" b="0" i="0" u="none" strike="noStrike" dirty="0">
                        <a:solidFill>
                          <a:srgbClr val="120742"/>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5%</a:t>
                      </a:r>
                      <a:endParaRPr lang="en-GB" sz="1100" b="0" i="0" u="none" strike="noStrike" dirty="0">
                        <a:solidFill>
                          <a:schemeClr val="tx1"/>
                        </a:solidFill>
                        <a:effectLst/>
                        <a:latin typeface="+mn-lt"/>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Australia</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rgbClr val="120742"/>
                          </a:solidFill>
                          <a:effectLst/>
                          <a:latin typeface="+mn-lt"/>
                        </a:rPr>
                        <a:t>4%</a:t>
                      </a:r>
                      <a:endParaRPr lang="en-GB" sz="1100" b="0" i="0" u="none" strike="noStrike" dirty="0">
                        <a:solidFill>
                          <a:srgbClr val="120742"/>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China</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rgbClr val="120742"/>
                          </a:solidFill>
                          <a:effectLst/>
                          <a:latin typeface="+mn-lt"/>
                        </a:rPr>
                        <a:t>1%</a:t>
                      </a:r>
                      <a:endParaRPr lang="en-GB" sz="1100" b="0" i="0" u="none" strike="noStrike" dirty="0">
                        <a:solidFill>
                          <a:srgbClr val="120742"/>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r>
              <a:tr h="219791">
                <a:tc gridSpan="8">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GB" sz="900" b="1" i="0" u="none" strike="noStrike" dirty="0" smtClean="0">
                          <a:solidFill>
                            <a:schemeClr val="tx1"/>
                          </a:solidFill>
                          <a:effectLst/>
                          <a:latin typeface="+mn-lt"/>
                        </a:rPr>
                        <a:t>EU15:  </a:t>
                      </a:r>
                      <a:r>
                        <a:rPr lang="en-GB" sz="900" b="0" i="0" kern="1200" dirty="0" smtClean="0">
                          <a:solidFill>
                            <a:schemeClr val="dk1"/>
                          </a:solidFill>
                          <a:effectLst/>
                          <a:latin typeface="+mn-lt"/>
                          <a:ea typeface="+mn-ea"/>
                          <a:cs typeface="+mn-cs"/>
                        </a:rPr>
                        <a:t>Austria, Belgium, Denmark, Finland, France, Germany, Greece, Ireland, Italy, Luxembourg, Netherlands, Portugal, Spain, Sweden</a:t>
                      </a:r>
                      <a:endParaRPr lang="en-GB" sz="900" b="1" i="0" u="none" strike="noStrike" dirty="0" smtClean="0">
                        <a:solidFill>
                          <a:schemeClr val="tx1"/>
                        </a:solidFill>
                        <a:effectLst/>
                        <a:latin typeface="+mn-lt"/>
                      </a:endParaRPr>
                    </a:p>
                  </a:txBody>
                  <a:tcPr marL="9525" marR="9525" marT="9525" marB="0" anchor="b">
                    <a:noFill/>
                  </a:tcPr>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rgbClr val="120742"/>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r>
            </a:tbl>
          </a:graphicData>
        </a:graphic>
      </p:graphicFrame>
      <p:sp>
        <p:nvSpPr>
          <p:cNvPr id="5" name="Picture Placeholder 4"/>
          <p:cNvSpPr>
            <a:spLocks noGrp="1"/>
          </p:cNvSpPr>
          <p:nvPr>
            <p:ph type="pic" sz="quarter" idx="14"/>
          </p:nvPr>
        </p:nvSpPr>
        <p:spPr/>
      </p:sp>
      <p:sp>
        <p:nvSpPr>
          <p:cNvPr id="10" name="Text Placeholder 5"/>
          <p:cNvSpPr txBox="1">
            <a:spLocks/>
          </p:cNvSpPr>
          <p:nvPr/>
        </p:nvSpPr>
        <p:spPr>
          <a:xfrm>
            <a:off x="378821" y="4421455"/>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Holiday visitors using England’s seaports are dominated by visitors from Germany (27%), France (25%) and the Netherlands (16%). </a:t>
            </a:r>
          </a:p>
          <a:p>
            <a:pPr marL="0" indent="0" algn="just">
              <a:buNone/>
            </a:pPr>
            <a:r>
              <a:rPr lang="en-GB" sz="1300" dirty="0" smtClean="0"/>
              <a:t>England’s regional airports are also more likely to be used by holiday visitors from the EU15 countries (64%) than visitors to England overall (59%), with visitors from Spain (10%) being notable here.</a:t>
            </a:r>
          </a:p>
          <a:p>
            <a:pPr marL="0" indent="0" algn="just">
              <a:buNone/>
            </a:pPr>
            <a:r>
              <a:rPr lang="en-GB" sz="1300" dirty="0" smtClean="0"/>
              <a:t>Visitors from Nordic countries are most likely to be seen using London airport gateways – 14% of holiday visitors using London’s airports are from the Nordic countries compared with only 9% of Nordic holiday visitors to England overall.</a:t>
            </a:r>
          </a:p>
        </p:txBody>
      </p:sp>
      <p:sp>
        <p:nvSpPr>
          <p:cNvPr id="7" name="Text Placeholder 6"/>
          <p:cNvSpPr>
            <a:spLocks noGrp="1"/>
          </p:cNvSpPr>
          <p:nvPr>
            <p:ph type="body" sz="quarter" idx="13"/>
          </p:nvPr>
        </p:nvSpPr>
        <p:spPr>
          <a:xfrm>
            <a:off x="685796" y="6396162"/>
            <a:ext cx="2440301" cy="274638"/>
          </a:xfrm>
        </p:spPr>
        <p:txBody>
          <a:bodyPr/>
          <a:lstStyle/>
          <a:p>
            <a:r>
              <a:rPr lang="en-GB" sz="1000" dirty="0" smtClean="0"/>
              <a:t>Source markets</a:t>
            </a:r>
            <a:endParaRPr lang="en-GB" sz="1000" dirty="0"/>
          </a:p>
        </p:txBody>
      </p:sp>
      <p:sp>
        <p:nvSpPr>
          <p:cNvPr id="9" name="Text Placeholder 5"/>
          <p:cNvSpPr txBox="1">
            <a:spLocks/>
          </p:cNvSpPr>
          <p:nvPr/>
        </p:nvSpPr>
        <p:spPr>
          <a:xfrm>
            <a:off x="406400" y="1305318"/>
            <a:ext cx="2070986"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2013,2014,2015</a:t>
            </a:r>
            <a:endParaRPr lang="en-GB" sz="800" dirty="0">
              <a:solidFill>
                <a:srgbClr val="120742"/>
              </a:solidFill>
            </a:endParaRPr>
          </a:p>
        </p:txBody>
      </p:sp>
      <p:sp>
        <p:nvSpPr>
          <p:cNvPr id="11" name="Title 1"/>
          <p:cNvSpPr txBox="1">
            <a:spLocks/>
          </p:cNvSpPr>
          <p:nvPr/>
        </p:nvSpPr>
        <p:spPr>
          <a:xfrm>
            <a:off x="378820" y="872066"/>
            <a:ext cx="8765180" cy="558801"/>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2100" dirty="0" smtClean="0"/>
              <a:t>Source markets for holiday trips to the UK – by gateway mode (visits)/2</a:t>
            </a:r>
            <a:endParaRPr lang="en-GB" sz="2100" dirty="0"/>
          </a:p>
        </p:txBody>
      </p:sp>
    </p:spTree>
    <p:extLst>
      <p:ext uri="{BB962C8B-B14F-4D97-AF65-F5344CB8AC3E}">
        <p14:creationId xmlns:p14="http://schemas.microsoft.com/office/powerpoint/2010/main" val="253168477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100" dirty="0" smtClean="0"/>
              <a:t>Source markets for holiday trips to the UK – by gateway mode (nights)</a:t>
            </a:r>
            <a:endParaRPr lang="en-GB" sz="21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In terms of holiday nights spent in the UK, England’s seaports stand out even further as being dominated by visitors from Europe.  90% of all holiday nights spent by those using England’s seaports are accounted for by visitors from Europe.</a:t>
            </a:r>
          </a:p>
          <a:p>
            <a:pPr marL="0" indent="0" algn="just">
              <a:buFont typeface="Arial"/>
              <a:buNone/>
            </a:pPr>
            <a:r>
              <a:rPr lang="en-GB" sz="1300" dirty="0" smtClean="0">
                <a:solidFill>
                  <a:srgbClr val="120742"/>
                </a:solidFill>
              </a:rPr>
              <a:t>In terms of nights, those using rail gateways do not stand out as much for long haul markets as they do for visits.  This reflects the European multi-destination holidays typical of those long haul visitors using Eurostar, who typically spend short periods of time in England (and mainly London).</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a:t>Source markets</a:t>
            </a:r>
          </a:p>
        </p:txBody>
      </p:sp>
      <p:graphicFrame>
        <p:nvGraphicFramePr>
          <p:cNvPr id="16" name="Picture Placeholder 7"/>
          <p:cNvGraphicFramePr>
            <a:graphicFrameLocks/>
          </p:cNvGraphicFramePr>
          <p:nvPr>
            <p:extLst>
              <p:ext uri="{D42A27DB-BD31-4B8C-83A1-F6EECF244321}">
                <p14:modId xmlns:p14="http://schemas.microsoft.com/office/powerpoint/2010/main" val="626445788"/>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025045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Background</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1430867"/>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1300" dirty="0" smtClean="0"/>
              <a:t>The </a:t>
            </a:r>
            <a:r>
              <a:rPr lang="en-GB" sz="1300" dirty="0"/>
              <a:t>three-year £40million Discover England Fund was announced by </a:t>
            </a:r>
            <a:r>
              <a:rPr lang="en-GB" sz="1300" dirty="0" smtClean="0"/>
              <a:t>the Government </a:t>
            </a:r>
            <a:r>
              <a:rPr lang="en-GB" sz="1300" dirty="0"/>
              <a:t>last year, with the objective of ensuring that England stays competitive in the rapidly growing global tourism industry, by offering world-class English tourism products to the right customers at the right time.  </a:t>
            </a:r>
            <a:r>
              <a:rPr lang="en-GB" sz="1300" dirty="0" smtClean="0"/>
              <a:t>The </a:t>
            </a:r>
            <a:r>
              <a:rPr lang="en-GB" sz="1300" dirty="0"/>
              <a:t>fund will be awarded to external bidders, with awards for two blocks of projects. </a:t>
            </a:r>
            <a:endParaRPr lang="en-GB" sz="1300" dirty="0" smtClean="0"/>
          </a:p>
          <a:p>
            <a:pPr marL="0" indent="0">
              <a:buNone/>
            </a:pPr>
            <a:r>
              <a:rPr lang="en-GB" sz="1300" dirty="0" smtClean="0"/>
              <a:t>It </a:t>
            </a:r>
            <a:r>
              <a:rPr lang="en-GB" sz="1300" dirty="0"/>
              <a:t>is vital that funding is awarded to bids which are in line with consumer and business trends, and to this end, the fund will also support additional research, to ensure that project teams and potential bidders have access to relevant market intelligence. The research will include the delivery of both broad insights (that is, with potential relevance to any project) and </a:t>
            </a:r>
            <a:r>
              <a:rPr lang="en-GB" sz="1300" dirty="0" smtClean="0"/>
              <a:t>research into specific areas. </a:t>
            </a:r>
            <a:endParaRPr lang="en-GB" sz="1300" dirty="0"/>
          </a:p>
          <a:p>
            <a:pPr marL="0" indent="0">
              <a:buNone/>
            </a:pPr>
            <a:r>
              <a:rPr lang="en-GB" sz="1300" dirty="0" smtClean="0"/>
              <a:t>In </a:t>
            </a:r>
            <a:r>
              <a:rPr lang="en-GB" sz="1300" dirty="0"/>
              <a:t>considering the types of research relevant for the Discover England Fund, it became evident that much of the information that bidders might require </a:t>
            </a:r>
            <a:r>
              <a:rPr lang="en-GB" sz="1300" dirty="0" smtClean="0"/>
              <a:t>is </a:t>
            </a:r>
            <a:r>
              <a:rPr lang="en-GB" sz="1300" dirty="0"/>
              <a:t>actually already in existence. This includes information on the VisitBritain Insights pages, the dataset from the International Passenger Survey, other research carried out in the past by VisitBritain, or </a:t>
            </a:r>
            <a:r>
              <a:rPr lang="en-GB" sz="1300" dirty="0" smtClean="0"/>
              <a:t>other </a:t>
            </a:r>
            <a:r>
              <a:rPr lang="en-GB" sz="1300" dirty="0"/>
              <a:t>secondary data sources. </a:t>
            </a:r>
            <a:endParaRPr lang="en-GB" sz="1300" dirty="0" smtClean="0"/>
          </a:p>
          <a:p>
            <a:pPr marL="0" indent="0">
              <a:buNone/>
            </a:pPr>
            <a:r>
              <a:rPr lang="en-GB" sz="1300" dirty="0"/>
              <a:t>For these reasons, VisitEngland </a:t>
            </a:r>
            <a:r>
              <a:rPr lang="en-GB" sz="1300" dirty="0" smtClean="0"/>
              <a:t>have commissioned BDRC Continental undertake </a:t>
            </a:r>
            <a:r>
              <a:rPr lang="en-GB" sz="1300" dirty="0"/>
              <a:t>a substantial programme of tailored secondary research to ensure that bidders can easily access and use existing market intelligence to shape both year 1 and years 2-3 projects. The focus of this programme is the international consumer – while the fund is also intended to stimulate domestic tourism, bids must in the first instance demonstrate their potential to generate growth from inbound markets – and therefore all analysis should be focused on inbound markets</a:t>
            </a:r>
            <a:r>
              <a:rPr lang="en-GB" sz="1300" dirty="0" smtClean="0"/>
              <a:t>.</a:t>
            </a:r>
          </a:p>
          <a:p>
            <a:pPr marL="0" indent="0">
              <a:buNone/>
            </a:pPr>
            <a:endParaRPr lang="en-GB" sz="1300" dirty="0"/>
          </a:p>
          <a:p>
            <a:pPr marL="0" indent="0">
              <a:buNone/>
            </a:pPr>
            <a:r>
              <a:rPr lang="en-GB" sz="1300" b="1" dirty="0">
                <a:solidFill>
                  <a:srgbClr val="120742"/>
                </a:solidFill>
              </a:rPr>
              <a:t>This report focuses upon understanding </a:t>
            </a:r>
            <a:r>
              <a:rPr lang="en-GB" sz="1300" b="1" u="sng" dirty="0" smtClean="0">
                <a:solidFill>
                  <a:srgbClr val="120742"/>
                </a:solidFill>
              </a:rPr>
              <a:t>gateways</a:t>
            </a:r>
            <a:r>
              <a:rPr lang="en-GB" sz="1300" b="1" dirty="0" smtClean="0">
                <a:solidFill>
                  <a:srgbClr val="120742"/>
                </a:solidFill>
              </a:rPr>
              <a:t> – how inbound visitors, particularly holiday visitors, vary by gateway region, gateway mode (air, sea, rail) and individual gateway and what their regional visiting behaviour is once in the country.</a:t>
            </a:r>
            <a:endParaRPr lang="en-GB" sz="1300" b="1" strike="sngStrike" dirty="0">
              <a:solidFill>
                <a:srgbClr val="FF0000"/>
              </a:solidFill>
            </a:endParaRPr>
          </a:p>
          <a:p>
            <a:pPr marL="0" indent="0">
              <a:buNone/>
            </a:pPr>
            <a:endParaRPr lang="en-GB" sz="1300" dirty="0"/>
          </a:p>
        </p:txBody>
      </p:sp>
      <p:sp>
        <p:nvSpPr>
          <p:cNvPr id="9"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1910174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100" dirty="0" smtClean="0"/>
              <a:t>Source markets for holiday trips to the UK – by gateway mode (spend)</a:t>
            </a:r>
            <a:endParaRPr lang="en-GB" sz="21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When looking in terms of spend, the role of London airports at attracting long haul visitors comes to the fore.  Among holiday visitors using London’s airports, 40% of the spend in the UK is accounted for by the Rest of World market and a further 15% by the North American market.</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a:t>Source markets</a:t>
            </a:r>
          </a:p>
        </p:txBody>
      </p:sp>
      <p:graphicFrame>
        <p:nvGraphicFramePr>
          <p:cNvPr id="16" name="Picture Placeholder 7"/>
          <p:cNvGraphicFramePr>
            <a:graphicFrameLocks/>
          </p:cNvGraphicFramePr>
          <p:nvPr>
            <p:extLst>
              <p:ext uri="{D42A27DB-BD31-4B8C-83A1-F6EECF244321}">
                <p14:modId xmlns:p14="http://schemas.microsoft.com/office/powerpoint/2010/main" val="1036994540"/>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0250453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000" dirty="0" smtClean="0"/>
              <a:t>Source markets for holiday trips to the UK – by individual gateway (visits)/1</a:t>
            </a:r>
            <a:endParaRPr lang="en-GB" sz="20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When looking at London’s airports individually, there are some notable differences in the origin profiles of holiday visitors using Heathrow and the other three principal London airports.  Heathrow sees 23% of its holiday visitors from North America and 39% from other long haul origins, whereas each of the other London airports are dominated by holiday visitors from European origins.  </a:t>
            </a:r>
          </a:p>
          <a:p>
            <a:pPr marL="0" indent="0" algn="just">
              <a:buFont typeface="Arial"/>
              <a:buNone/>
            </a:pPr>
            <a:r>
              <a:rPr lang="en-GB" sz="1300" dirty="0" smtClean="0">
                <a:solidFill>
                  <a:srgbClr val="120742"/>
                </a:solidFill>
              </a:rPr>
              <a:t>The main regional airports in England also tend to be made up of European holiday visitors, although each of Manchester, Birmingham and Newcastle airports have a notable minority of visitors from the Rest of the World.</a:t>
            </a:r>
          </a:p>
          <a:p>
            <a:pPr marL="0" indent="0" algn="just">
              <a:buFont typeface="Arial"/>
              <a:buNone/>
            </a:pPr>
            <a:r>
              <a:rPr lang="en-GB" sz="1300" dirty="0" smtClean="0">
                <a:solidFill>
                  <a:srgbClr val="120742"/>
                </a:solidFill>
              </a:rPr>
              <a:t>Eurostar also records 44% of its holiday visitors from outside Europe – 17% from North America and 26% from the Rest of the World, again many on pan-European holidays.</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a:t>Source markets</a:t>
            </a:r>
          </a:p>
        </p:txBody>
      </p:sp>
      <p:graphicFrame>
        <p:nvGraphicFramePr>
          <p:cNvPr id="16" name="Picture Placeholder 7"/>
          <p:cNvGraphicFramePr>
            <a:graphicFrameLocks/>
          </p:cNvGraphicFramePr>
          <p:nvPr>
            <p:extLst>
              <p:ext uri="{D42A27DB-BD31-4B8C-83A1-F6EECF244321}">
                <p14:modId xmlns:p14="http://schemas.microsoft.com/office/powerpoint/2010/main" val="1344347232"/>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1218787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Placeholder 5"/>
          <p:cNvGraphicFramePr>
            <a:graphicFrameLocks noGrp="1"/>
          </p:cNvGraphicFramePr>
          <p:nvPr>
            <p:ph type="tbl" sz="quarter" idx="10"/>
            <p:extLst>
              <p:ext uri="{D42A27DB-BD31-4B8C-83A1-F6EECF244321}">
                <p14:modId xmlns:p14="http://schemas.microsoft.com/office/powerpoint/2010/main" val="915327779"/>
              </p:ext>
            </p:extLst>
          </p:nvPr>
        </p:nvGraphicFramePr>
        <p:xfrm>
          <a:off x="406395" y="1461031"/>
          <a:ext cx="8269771" cy="2831027"/>
        </p:xfrm>
        <a:graphic>
          <a:graphicData uri="http://schemas.openxmlformats.org/drawingml/2006/table">
            <a:tbl>
              <a:tblPr firstRow="1" bandRow="1">
                <a:tableStyleId>{5C22544A-7EE6-4342-B048-85BDC9FD1C3A}</a:tableStyleId>
              </a:tblPr>
              <a:tblGrid>
                <a:gridCol w="921641"/>
                <a:gridCol w="734813"/>
                <a:gridCol w="734813"/>
                <a:gridCol w="734813"/>
                <a:gridCol w="734813"/>
                <a:gridCol w="734813"/>
                <a:gridCol w="734813"/>
                <a:gridCol w="734813"/>
                <a:gridCol w="734813"/>
                <a:gridCol w="734813"/>
                <a:gridCol w="734813"/>
              </a:tblGrid>
              <a:tr h="371083">
                <a:tc>
                  <a:txBody>
                    <a:bodyPr/>
                    <a:lstStyle/>
                    <a:p>
                      <a:pPr algn="l" fontAlgn="b"/>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smtClean="0">
                          <a:effectLst/>
                        </a:rPr>
                        <a:t>Eurostar</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Manchester Airport</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Liverpool Airport</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Birmingham Airport</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Newcastle Airport</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Bristol Airport</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Heathrow Airport</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Gatwick Airport</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err="1" smtClean="0">
                          <a:effectLst/>
                        </a:rPr>
                        <a:t>Stansted</a:t>
                      </a:r>
                      <a:r>
                        <a:rPr lang="en-GB" sz="1100" u="none" strike="noStrike" dirty="0" smtClean="0">
                          <a:effectLst/>
                        </a:rPr>
                        <a:t> Airport</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b="1" i="0" u="none" strike="noStrike" dirty="0" smtClean="0">
                          <a:solidFill>
                            <a:schemeClr val="bg1"/>
                          </a:solidFill>
                          <a:effectLst/>
                          <a:latin typeface="+mn-lt"/>
                        </a:rPr>
                        <a:t>Luton Airport</a:t>
                      </a:r>
                      <a:endParaRPr lang="en-GB" sz="1100" b="1" i="0" u="none" strike="noStrike" dirty="0">
                        <a:solidFill>
                          <a:schemeClr val="bg1"/>
                        </a:solidFill>
                        <a:effectLst/>
                        <a:latin typeface="+mn-lt"/>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ANY EU15</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55%</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50%</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75%</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69%</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65%</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70%</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28%</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65%</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79%</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44%</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France</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36%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9%</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8%</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11%</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Germany</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17%</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8%</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8%</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7%</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USA</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15%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9%</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20%</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4%</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Nordics</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&lt;1%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8%</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7%</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9%</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Italy</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&lt;1%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10%</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Spain</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8%</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a:t>
                      </a:r>
                      <a:endParaRPr lang="en-GB" sz="1100" b="0" i="0" u="none" strike="noStrike" dirty="0">
                        <a:solidFill>
                          <a:schemeClr val="tx1"/>
                        </a:solidFill>
                        <a:effectLst/>
                        <a:latin typeface="Calibri"/>
                      </a:endParaRPr>
                    </a:p>
                  </a:txBody>
                  <a:tcPr marL="9525" marR="9525" marT="9525" marB="0" anchor="b"/>
                </a:tc>
              </a:tr>
              <a:tr h="262034">
                <a:tc>
                  <a:txBody>
                    <a:bodyPr/>
                    <a:lstStyle/>
                    <a:p>
                      <a:pPr algn="l" fontAlgn="b"/>
                      <a:r>
                        <a:rPr lang="en-GB" sz="1100" b="1" i="0" u="none" strike="noStrike" dirty="0" smtClean="0">
                          <a:solidFill>
                            <a:schemeClr val="tx1"/>
                          </a:solidFill>
                          <a:effectLst/>
                          <a:latin typeface="Calibri"/>
                        </a:rPr>
                        <a:t>Netherlands</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4%</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7%</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3%</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Australia</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7%</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6%</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a:t>
                      </a:r>
                      <a:endParaRPr lang="en-GB" sz="1100" b="0" i="0" u="none" strike="noStrike" dirty="0">
                        <a:solidFill>
                          <a:schemeClr val="tx1"/>
                        </a:solidFill>
                        <a:effectLst/>
                        <a:latin typeface="Calibri"/>
                      </a:endParaRPr>
                    </a:p>
                  </a:txBody>
                  <a:tcPr marL="9525" marR="9525" marT="9525" marB="0" anchor="b"/>
                </a:tc>
              </a:tr>
              <a:tr h="219791">
                <a:tc>
                  <a:txBody>
                    <a:bodyPr/>
                    <a:lstStyle/>
                    <a:p>
                      <a:pPr algn="l" fontAlgn="b"/>
                      <a:r>
                        <a:rPr lang="en-GB" sz="1100" b="1" i="0" u="none" strike="noStrike" dirty="0" smtClean="0">
                          <a:solidFill>
                            <a:schemeClr val="tx1"/>
                          </a:solidFill>
                          <a:effectLst/>
                          <a:latin typeface="Calibri"/>
                        </a:rPr>
                        <a:t>China</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&lt;1%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2%</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&lt;1%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&lt;1%</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&lt;1%</a:t>
                      </a:r>
                      <a:endParaRPr lang="en-GB" sz="1100" b="0" i="0" u="none" strike="noStrike" dirty="0">
                        <a:solidFill>
                          <a:schemeClr val="tx1"/>
                        </a:solidFill>
                        <a:effectLst/>
                        <a:latin typeface="Calibri"/>
                      </a:endParaRPr>
                    </a:p>
                  </a:txBody>
                  <a:tcPr marL="9525" marR="9525" marT="9525" marB="0" anchor="b"/>
                </a:tc>
              </a:tr>
              <a:tr h="219791">
                <a:tc gridSpan="11">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GB" sz="900" b="1" i="0" u="none" strike="noStrike" dirty="0" smtClean="0">
                          <a:solidFill>
                            <a:schemeClr val="tx1"/>
                          </a:solidFill>
                          <a:effectLst/>
                          <a:latin typeface="+mn-lt"/>
                        </a:rPr>
                        <a:t>EU15:  </a:t>
                      </a:r>
                      <a:r>
                        <a:rPr lang="en-GB" sz="900" b="0" i="0" kern="1200" dirty="0" smtClean="0">
                          <a:solidFill>
                            <a:schemeClr val="dk1"/>
                          </a:solidFill>
                          <a:effectLst/>
                          <a:latin typeface="+mn-lt"/>
                          <a:ea typeface="+mn-ea"/>
                          <a:cs typeface="+mn-cs"/>
                        </a:rPr>
                        <a:t>Austria, Belgium, Denmark, Finland, France, Germany, Greece, Ireland, Italy, Luxembourg, Netherlands, Portugal, Spain, Sweden</a:t>
                      </a:r>
                      <a:endParaRPr lang="en-GB" sz="900" b="1" i="0" u="none" strike="noStrike" dirty="0" smtClean="0">
                        <a:solidFill>
                          <a:schemeClr val="tx1"/>
                        </a:solidFill>
                        <a:effectLst/>
                        <a:latin typeface="+mn-lt"/>
                      </a:endParaRPr>
                    </a:p>
                  </a:txBody>
                  <a:tcPr marL="9525" marR="9525" marT="9525" marB="0" anchor="b">
                    <a:noFill/>
                  </a:tcPr>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mn-lt"/>
                      </a:endParaRPr>
                    </a:p>
                  </a:txBody>
                  <a:tcPr marL="9525" marR="9525" marT="9525" marB="0" anchor="b"/>
                </a:tc>
                <a:tc hMerge="1">
                  <a:txBody>
                    <a:bodyPr/>
                    <a:lstStyle/>
                    <a:p>
                      <a:pPr algn="ctr" fontAlgn="b"/>
                      <a:endParaRPr lang="en-GB" sz="1100" b="0" i="0" u="none" strike="noStrike" dirty="0">
                        <a:solidFill>
                          <a:schemeClr val="tx1"/>
                        </a:solidFill>
                        <a:effectLst/>
                        <a:latin typeface="Calibri"/>
                      </a:endParaRPr>
                    </a:p>
                  </a:txBody>
                  <a:tcPr marL="9525" marR="9525" marT="9525" marB="0" anchor="b"/>
                </a:tc>
              </a:tr>
            </a:tbl>
          </a:graphicData>
        </a:graphic>
      </p:graphicFrame>
      <p:sp>
        <p:nvSpPr>
          <p:cNvPr id="5" name="Picture Placeholder 4"/>
          <p:cNvSpPr>
            <a:spLocks noGrp="1"/>
          </p:cNvSpPr>
          <p:nvPr>
            <p:ph type="pic" sz="quarter" idx="14"/>
          </p:nvPr>
        </p:nvSpPr>
        <p:spPr/>
      </p:sp>
      <p:sp>
        <p:nvSpPr>
          <p:cNvPr id="10" name="Text Placeholder 5"/>
          <p:cNvSpPr txBox="1">
            <a:spLocks/>
          </p:cNvSpPr>
          <p:nvPr/>
        </p:nvSpPr>
        <p:spPr>
          <a:xfrm>
            <a:off x="374503" y="4398666"/>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Although 36% of Eurostar holiday visitors are from France, there are also significant proportions from long haul origins such as the USA (15%) and Australia (6%).</a:t>
            </a:r>
          </a:p>
          <a:p>
            <a:pPr marL="0" indent="0" algn="just">
              <a:buNone/>
            </a:pPr>
            <a:r>
              <a:rPr lang="en-GB" sz="1300" dirty="0" smtClean="0"/>
              <a:t>Holiday visitors from the USA tend to use Heathrow Airport – 20% of Heathrow’s holiday visitors originating from the USA.</a:t>
            </a:r>
          </a:p>
          <a:p>
            <a:pPr marL="0" indent="0" algn="just">
              <a:buNone/>
            </a:pPr>
            <a:r>
              <a:rPr lang="en-GB" sz="1300" dirty="0" smtClean="0"/>
              <a:t>Although 82% of holiday visitors using Luton Airport are from Europe, only 44% are from the EU15 countries.  Luton Airport is a favoured gateway for holiday visitors from the European accession countries.</a:t>
            </a:r>
          </a:p>
          <a:p>
            <a:pPr marL="0" indent="0" algn="just">
              <a:buNone/>
            </a:pPr>
            <a:r>
              <a:rPr lang="en-GB" sz="1300" dirty="0" smtClean="0"/>
              <a:t>Holiday visitors from the Nordic countries are well represented at Gatwick Airport (23% of holiday visitors), Newcastle Airport (16%) and </a:t>
            </a:r>
            <a:r>
              <a:rPr lang="en-GB" sz="1300" dirty="0" err="1" smtClean="0"/>
              <a:t>Stansted</a:t>
            </a:r>
            <a:r>
              <a:rPr lang="en-GB" sz="1300" dirty="0" smtClean="0"/>
              <a:t> Airport (15%).</a:t>
            </a:r>
          </a:p>
          <a:p>
            <a:pPr marL="0" indent="0" algn="just">
              <a:buNone/>
            </a:pPr>
            <a:r>
              <a:rPr lang="en-GB" sz="1300" dirty="0" smtClean="0"/>
              <a:t>Holiday visitors from Italy are particularly well represented at </a:t>
            </a:r>
            <a:r>
              <a:rPr lang="en-GB" sz="1300" dirty="0" err="1" smtClean="0"/>
              <a:t>Stansted</a:t>
            </a:r>
            <a:r>
              <a:rPr lang="en-GB" sz="1300" dirty="0" smtClean="0"/>
              <a:t> Airport (22%), whilst those from Spain are well represented at both Liverpool</a:t>
            </a:r>
            <a:r>
              <a:rPr lang="en-GB" sz="1300" dirty="0"/>
              <a:t> </a:t>
            </a:r>
            <a:r>
              <a:rPr lang="en-GB" sz="1300" dirty="0" smtClean="0"/>
              <a:t>and Bristol airports.  Dutch holiday visitors are well represented at Newcastle Airport (11%).</a:t>
            </a:r>
          </a:p>
        </p:txBody>
      </p:sp>
      <p:sp>
        <p:nvSpPr>
          <p:cNvPr id="7" name="Text Placeholder 6"/>
          <p:cNvSpPr>
            <a:spLocks noGrp="1"/>
          </p:cNvSpPr>
          <p:nvPr>
            <p:ph type="body" sz="quarter" idx="13"/>
          </p:nvPr>
        </p:nvSpPr>
        <p:spPr>
          <a:xfrm>
            <a:off x="685796" y="6396162"/>
            <a:ext cx="2440301" cy="274638"/>
          </a:xfrm>
        </p:spPr>
        <p:txBody>
          <a:bodyPr/>
          <a:lstStyle/>
          <a:p>
            <a:r>
              <a:rPr lang="en-GB" sz="1000" dirty="0" smtClean="0"/>
              <a:t>Source markets</a:t>
            </a:r>
            <a:endParaRPr lang="en-GB" sz="1000" dirty="0"/>
          </a:p>
        </p:txBody>
      </p:sp>
      <p:sp>
        <p:nvSpPr>
          <p:cNvPr id="9" name="Text Placeholder 5"/>
          <p:cNvSpPr txBox="1">
            <a:spLocks/>
          </p:cNvSpPr>
          <p:nvPr/>
        </p:nvSpPr>
        <p:spPr>
          <a:xfrm>
            <a:off x="406400" y="1305318"/>
            <a:ext cx="2070986"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2013,2014,2015</a:t>
            </a:r>
            <a:endParaRPr lang="en-GB" sz="800" dirty="0">
              <a:solidFill>
                <a:srgbClr val="120742"/>
              </a:solidFill>
            </a:endParaRPr>
          </a:p>
        </p:txBody>
      </p:sp>
      <p:sp>
        <p:nvSpPr>
          <p:cNvPr id="11" name="Title 1"/>
          <p:cNvSpPr txBox="1">
            <a:spLocks/>
          </p:cNvSpPr>
          <p:nvPr/>
        </p:nvSpPr>
        <p:spPr>
          <a:xfrm>
            <a:off x="378820" y="872066"/>
            <a:ext cx="8765180" cy="558801"/>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2000" dirty="0" smtClean="0"/>
              <a:t>Source markets for holiday trips to the UK – by individual gateway (visits)/2</a:t>
            </a:r>
            <a:endParaRPr lang="en-GB" sz="2000" dirty="0"/>
          </a:p>
        </p:txBody>
      </p:sp>
    </p:spTree>
    <p:extLst>
      <p:ext uri="{BB962C8B-B14F-4D97-AF65-F5344CB8AC3E}">
        <p14:creationId xmlns:p14="http://schemas.microsoft.com/office/powerpoint/2010/main" val="87425189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000" dirty="0" smtClean="0"/>
              <a:t>Source markets for holiday trips to the UK – by individual gateway (nights)</a:t>
            </a:r>
            <a:endParaRPr lang="en-GB" sz="20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In terms of nights spent in the UK, Heathrow is even more dominated by visitors from outside Europe.  Among those using Heathrow, 24% of nights in the UK are accounted for by North American visitors and 52% by those from other non-European origins.</a:t>
            </a:r>
          </a:p>
          <a:p>
            <a:pPr marL="0" indent="0" algn="just">
              <a:buFont typeface="Arial"/>
              <a:buNone/>
            </a:pPr>
            <a:r>
              <a:rPr lang="en-GB" sz="1300" dirty="0" smtClean="0">
                <a:solidFill>
                  <a:srgbClr val="120742"/>
                </a:solidFill>
              </a:rPr>
              <a:t>Manchester, Birmingham and Newcastle airports also record around 40% of nights in the UK spent by holiday visitors from Rest of the World origins.  North American holiday visitors are less significant at these airports.</a:t>
            </a:r>
          </a:p>
          <a:p>
            <a:pPr marL="0" indent="0" algn="just">
              <a:buFont typeface="Arial"/>
              <a:buNone/>
            </a:pPr>
            <a:r>
              <a:rPr lang="en-GB" sz="1300" dirty="0" smtClean="0">
                <a:solidFill>
                  <a:srgbClr val="120742"/>
                </a:solidFill>
              </a:rPr>
              <a:t>European visitors dominate in terms of nights spent in the UK for each of the other principal airport gateways.</a:t>
            </a:r>
          </a:p>
          <a:p>
            <a:pPr marL="0" indent="0" algn="just">
              <a:buFont typeface="Arial"/>
              <a:buNone/>
            </a:pPr>
            <a:r>
              <a:rPr lang="en-GB" sz="1300" dirty="0" smtClean="0">
                <a:solidFill>
                  <a:srgbClr val="120742"/>
                </a:solidFill>
              </a:rPr>
              <a:t>As with visits, holiday visitors from North America and other long haul origins also account for significant proportions of nights spent in the UK, although with a much shorter average length of stay among these visitors, the difference between proportions of visits and nights is not as great as for the airport gateways. </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a:t>Source markets</a:t>
            </a:r>
          </a:p>
        </p:txBody>
      </p:sp>
      <p:graphicFrame>
        <p:nvGraphicFramePr>
          <p:cNvPr id="16" name="Picture Placeholder 7"/>
          <p:cNvGraphicFramePr>
            <a:graphicFrameLocks/>
          </p:cNvGraphicFramePr>
          <p:nvPr>
            <p:extLst>
              <p:ext uri="{D42A27DB-BD31-4B8C-83A1-F6EECF244321}">
                <p14:modId xmlns:p14="http://schemas.microsoft.com/office/powerpoint/2010/main" val="2697691613"/>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8865476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000" dirty="0" smtClean="0"/>
              <a:t>Source markets for holiday trips to the UK – by individual gateway (spend)</a:t>
            </a:r>
            <a:endParaRPr lang="en-GB" sz="20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The origin profile of visitors by individual gateway is similar in terms of spend as in terms of nights spent in the UK.</a:t>
            </a:r>
          </a:p>
          <a:p>
            <a:pPr marL="0" indent="0" algn="just">
              <a:buNone/>
            </a:pPr>
            <a:r>
              <a:rPr lang="en-GB" sz="1300" dirty="0" smtClean="0">
                <a:solidFill>
                  <a:srgbClr val="120742"/>
                </a:solidFill>
              </a:rPr>
              <a:t>Among those </a:t>
            </a:r>
            <a:r>
              <a:rPr lang="en-GB" sz="1300" dirty="0">
                <a:solidFill>
                  <a:srgbClr val="120742"/>
                </a:solidFill>
              </a:rPr>
              <a:t>using Heathrow </a:t>
            </a:r>
            <a:r>
              <a:rPr lang="en-GB" sz="1300" dirty="0" smtClean="0">
                <a:solidFill>
                  <a:srgbClr val="120742"/>
                </a:solidFill>
              </a:rPr>
              <a:t>Airport, </a:t>
            </a:r>
            <a:r>
              <a:rPr lang="en-GB" sz="1300" dirty="0">
                <a:solidFill>
                  <a:srgbClr val="120742"/>
                </a:solidFill>
              </a:rPr>
              <a:t>57</a:t>
            </a:r>
            <a:r>
              <a:rPr lang="en-GB" sz="1300" dirty="0" smtClean="0">
                <a:solidFill>
                  <a:srgbClr val="120742"/>
                </a:solidFill>
              </a:rPr>
              <a:t>% of holiday spend in the UK is accounted for by visitors from the Rest of the World and a further 21% by visitors from North America.  </a:t>
            </a:r>
          </a:p>
          <a:p>
            <a:pPr marL="0" indent="0" algn="just">
              <a:buFont typeface="Arial"/>
              <a:buNone/>
            </a:pPr>
            <a:r>
              <a:rPr lang="en-GB" sz="1300" dirty="0" smtClean="0">
                <a:solidFill>
                  <a:srgbClr val="120742"/>
                </a:solidFill>
              </a:rPr>
              <a:t>Again, Manchester, Birmingham and Newcastle airports also record large proportions of holiday spend originating from Rest of the World markets.</a:t>
            </a:r>
          </a:p>
          <a:p>
            <a:pPr marL="0" indent="0" algn="just">
              <a:buFont typeface="Arial"/>
              <a:buNone/>
            </a:pPr>
            <a:r>
              <a:rPr lang="en-GB" sz="1300" dirty="0" smtClean="0">
                <a:solidFill>
                  <a:srgbClr val="120742"/>
                </a:solidFill>
              </a:rPr>
              <a:t>Holiday spend at the other three principal London airports is dominated by European visitors – as much as 93% at </a:t>
            </a:r>
            <a:r>
              <a:rPr lang="en-GB" sz="1300" dirty="0" err="1" smtClean="0">
                <a:solidFill>
                  <a:srgbClr val="120742"/>
                </a:solidFill>
              </a:rPr>
              <a:t>Stansted</a:t>
            </a:r>
            <a:r>
              <a:rPr lang="en-GB" sz="1300" dirty="0" smtClean="0">
                <a:solidFill>
                  <a:srgbClr val="120742"/>
                </a:solidFill>
              </a:rPr>
              <a:t>.</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a:t>Source markets</a:t>
            </a:r>
          </a:p>
        </p:txBody>
      </p:sp>
      <p:graphicFrame>
        <p:nvGraphicFramePr>
          <p:cNvPr id="16" name="Picture Placeholder 7"/>
          <p:cNvGraphicFramePr>
            <a:graphicFrameLocks/>
          </p:cNvGraphicFramePr>
          <p:nvPr>
            <p:extLst>
              <p:ext uri="{D42A27DB-BD31-4B8C-83A1-F6EECF244321}">
                <p14:modId xmlns:p14="http://schemas.microsoft.com/office/powerpoint/2010/main" val="2401256976"/>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8865476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0" y="2167466"/>
            <a:ext cx="8149762" cy="558801"/>
          </a:xfrm>
        </p:spPr>
        <p:txBody>
          <a:bodyPr/>
          <a:lstStyle/>
          <a:p>
            <a:r>
              <a:rPr lang="en-GB" dirty="0" smtClean="0"/>
              <a:t>How else do holiday visitors vary by gateway?</a:t>
            </a:r>
            <a:endParaRPr lang="en-GB" dirty="0"/>
          </a:p>
        </p:txBody>
      </p:sp>
      <p:sp>
        <p:nvSpPr>
          <p:cNvPr id="8" name="Text Placeholder 7"/>
          <p:cNvSpPr>
            <a:spLocks noGrp="1"/>
          </p:cNvSpPr>
          <p:nvPr>
            <p:ph type="body" sz="quarter" idx="13"/>
          </p:nvPr>
        </p:nvSpPr>
        <p:spPr/>
        <p:txBody>
          <a:bodyPr/>
          <a:lstStyle/>
          <a:p>
            <a:endParaRPr lang="en-GB" dirty="0"/>
          </a:p>
        </p:txBody>
      </p:sp>
      <p:sp>
        <p:nvSpPr>
          <p:cNvPr id="11" name="Footer Placeholder 10"/>
          <p:cNvSpPr>
            <a:spLocks noGrp="1"/>
          </p:cNvSpPr>
          <p:nvPr>
            <p:ph type="ftr" sz="quarter" idx="3"/>
          </p:nvPr>
        </p:nvSpPr>
        <p:spPr/>
        <p:txBody>
          <a:bodyPr/>
          <a:lstStyle/>
          <a:p>
            <a:endParaRPr lang="en-US" dirty="0">
              <a:solidFill>
                <a:srgbClr val="120742"/>
              </a:solidFill>
            </a:endParaRPr>
          </a:p>
        </p:txBody>
      </p:sp>
      <p:sp>
        <p:nvSpPr>
          <p:cNvPr id="9" name="Picture Placeholder 8"/>
          <p:cNvSpPr>
            <a:spLocks noGrp="1"/>
          </p:cNvSpPr>
          <p:nvPr>
            <p:ph type="pic" sz="quarter" idx="14"/>
          </p:nvPr>
        </p:nvSpPr>
        <p:spPr/>
      </p:sp>
      <p:sp>
        <p:nvSpPr>
          <p:cNvPr id="7" name="Text Placeholder 5"/>
          <p:cNvSpPr txBox="1">
            <a:spLocks/>
          </p:cNvSpPr>
          <p:nvPr/>
        </p:nvSpPr>
        <p:spPr>
          <a:xfrm>
            <a:off x="431800" y="2868557"/>
            <a:ext cx="8625479"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Data taken from International Passenger Survey (IPS) – combined data from 2013, 2014 and 2015</a:t>
            </a:r>
          </a:p>
        </p:txBody>
      </p:sp>
    </p:spTree>
    <p:extLst>
      <p:ext uri="{BB962C8B-B14F-4D97-AF65-F5344CB8AC3E}">
        <p14:creationId xmlns:p14="http://schemas.microsoft.com/office/powerpoint/2010/main" val="239287552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200" dirty="0" smtClean="0"/>
              <a:t>Seasonality of holiday stays in England – by gateway region (visits)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Holiday visitors who use Regional England gateways are more likely to visit during the April-June period (36% visit at this time) than those using the London gateways (28%).  This is particularly the case among those using gateways along the eastern half of England – South East (39% Apr-Jun), East (38%) and North East (37%).</a:t>
            </a:r>
          </a:p>
          <a:p>
            <a:pPr marL="0" indent="0" algn="just">
              <a:buFont typeface="Arial"/>
              <a:buNone/>
            </a:pPr>
            <a:r>
              <a:rPr lang="en-GB" sz="1300" dirty="0" smtClean="0">
                <a:solidFill>
                  <a:srgbClr val="120742"/>
                </a:solidFill>
              </a:rPr>
              <a:t>Those using the South West (40%), West Midlands (40%) and North East (39%) gateways have a strong July-September skew, with only 33% visiting during this period across the UK overall.</a:t>
            </a:r>
            <a:endParaRPr lang="en-GB" sz="1300" dirty="0">
              <a:solidFill>
                <a:srgbClr val="120742"/>
              </a:solidFill>
            </a:endParaRPr>
          </a:p>
          <a:p>
            <a:pPr marL="0" indent="0" algn="just">
              <a:buFont typeface="Arial"/>
              <a:buNone/>
            </a:pPr>
            <a:r>
              <a:rPr lang="en-GB" sz="1300" dirty="0" smtClean="0">
                <a:solidFill>
                  <a:srgbClr val="120742"/>
                </a:solidFill>
              </a:rPr>
              <a:t>Other than London (40%), the North West gateway region shows the greatest seasonal spread, with 36% visiting during the October-March period.</a:t>
            </a:r>
          </a:p>
          <a:p>
            <a:pPr marL="0" indent="0" algn="just">
              <a:buFont typeface="Arial"/>
              <a:buNone/>
            </a:pPr>
            <a:r>
              <a:rPr lang="en-GB" sz="1300" dirty="0" smtClean="0">
                <a:solidFill>
                  <a:srgbClr val="120742"/>
                </a:solidFill>
              </a:rPr>
              <a:t>Holiday visitors staying in England who use gateways in Scotland or Wales are heavily skewed towards visiting in the April-September period, particularly during the peak July-September months.</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Holiday behaviour and demographics</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3783721742"/>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p:cNvCxnSpPr/>
          <p:nvPr/>
        </p:nvCxnSpPr>
        <p:spPr>
          <a:xfrm>
            <a:off x="3413051" y="1499187"/>
            <a:ext cx="0" cy="2200947"/>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17" name="Text Placeholder 5"/>
          <p:cNvSpPr txBox="1">
            <a:spLocks/>
          </p:cNvSpPr>
          <p:nvPr/>
        </p:nvSpPr>
        <p:spPr>
          <a:xfrm>
            <a:off x="378820" y="3913914"/>
            <a:ext cx="6638668"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N.B. East Midlands and Yorkshire regions too small sample sizes to show separately, but included within Regional England</a:t>
            </a:r>
            <a:endParaRPr lang="en-GB" sz="800" dirty="0">
              <a:solidFill>
                <a:srgbClr val="120742"/>
              </a:solidFill>
            </a:endParaRPr>
          </a:p>
        </p:txBody>
      </p:sp>
    </p:spTree>
    <p:extLst>
      <p:ext uri="{BB962C8B-B14F-4D97-AF65-F5344CB8AC3E}">
        <p14:creationId xmlns:p14="http://schemas.microsoft.com/office/powerpoint/2010/main" val="364396496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200" dirty="0" smtClean="0"/>
              <a:t>Seasonality of holiday stays in England – by gateway mode (visits)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087962"/>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The strong April-June visiting period for holiday visitors using gateways in the eastern half of England is reflected in the profile of visitors using England’s seaports, which characterise gateways along the eastern coast.  38% of those using England’s seaports visit during the April-June period compared with only 30% across England’s gateways overall. </a:t>
            </a:r>
          </a:p>
          <a:p>
            <a:pPr marL="0" indent="0" algn="just">
              <a:buFont typeface="Arial"/>
              <a:buNone/>
            </a:pPr>
            <a:r>
              <a:rPr lang="en-GB" sz="1300" dirty="0" smtClean="0">
                <a:solidFill>
                  <a:srgbClr val="120742"/>
                </a:solidFill>
              </a:rPr>
              <a:t>England’s regional airports show a strong July-September holiday visit skew, with 39% of visits taking place during this period compared with only 32% across England’s gateways overall.</a:t>
            </a:r>
          </a:p>
          <a:p>
            <a:pPr marL="0" indent="0" algn="just">
              <a:buFont typeface="Arial"/>
              <a:buNone/>
            </a:pPr>
            <a:r>
              <a:rPr lang="en-GB" sz="1300" dirty="0">
                <a:solidFill>
                  <a:srgbClr val="120742"/>
                </a:solidFill>
              </a:rPr>
              <a:t>R</a:t>
            </a:r>
            <a:r>
              <a:rPr lang="en-GB" sz="1300" dirty="0" smtClean="0">
                <a:solidFill>
                  <a:srgbClr val="120742"/>
                </a:solidFill>
              </a:rPr>
              <a:t>ail gateways have more of a year-round profile, with 39% of their holiday visits occurring in the October-March period – much higher than regional gateways.  London airport gateways also have a stronger year-round profile.</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Holiday behaviour and demographics</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2632100138"/>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249436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704" y="872066"/>
            <a:ext cx="8697074" cy="558801"/>
          </a:xfrm>
        </p:spPr>
        <p:txBody>
          <a:bodyPr/>
          <a:lstStyle/>
          <a:p>
            <a:r>
              <a:rPr lang="en-GB" sz="2100" dirty="0" smtClean="0"/>
              <a:t>Seasonality of holiday stays in England – by individual gateway (visits)</a:t>
            </a:r>
            <a:endParaRPr lang="en-GB" sz="21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In terms of individual gateways, those most reliant upon July-September holiday visitors are Birmingham Airport (40%), Bristol Airport (39%), Manchester Airport (38%) and perhaps most significantly, Heathrow Airport (37%).</a:t>
            </a:r>
          </a:p>
          <a:p>
            <a:pPr marL="0" indent="0" algn="just">
              <a:buFont typeface="Arial"/>
              <a:buNone/>
            </a:pPr>
            <a:r>
              <a:rPr lang="en-GB" sz="1300" dirty="0" smtClean="0">
                <a:solidFill>
                  <a:srgbClr val="120742"/>
                </a:solidFill>
              </a:rPr>
              <a:t>Newcastle Airport has a strong skew towards those visiting in the April-June period.</a:t>
            </a:r>
          </a:p>
          <a:p>
            <a:pPr marL="0" indent="0" algn="just">
              <a:buFont typeface="Arial"/>
              <a:buNone/>
            </a:pPr>
            <a:r>
              <a:rPr lang="en-GB" sz="1300" dirty="0" smtClean="0">
                <a:solidFill>
                  <a:srgbClr val="120742"/>
                </a:solidFill>
              </a:rPr>
              <a:t>Both </a:t>
            </a:r>
            <a:r>
              <a:rPr lang="en-GB" sz="1300" dirty="0" err="1" smtClean="0">
                <a:solidFill>
                  <a:srgbClr val="120742"/>
                </a:solidFill>
              </a:rPr>
              <a:t>Stansted</a:t>
            </a:r>
            <a:r>
              <a:rPr lang="en-GB" sz="1300" dirty="0" smtClean="0">
                <a:solidFill>
                  <a:srgbClr val="120742"/>
                </a:solidFill>
              </a:rPr>
              <a:t> and Luton airports currently record significant proportions of holiday visitors during the October-December period. </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Holiday behaviour and demographics</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2603954658"/>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964124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200" dirty="0" smtClean="0"/>
              <a:t>Length of holiday stays in England – by gateway region (visits)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Currently, 21% of all holiday stays which involved at least one night in England last more than 7 nights.</a:t>
            </a:r>
          </a:p>
          <a:p>
            <a:pPr marL="0" indent="0" algn="just">
              <a:buFont typeface="Arial"/>
              <a:buNone/>
            </a:pPr>
            <a:r>
              <a:rPr lang="en-GB" sz="1300" dirty="0" smtClean="0">
                <a:solidFill>
                  <a:srgbClr val="120742"/>
                </a:solidFill>
              </a:rPr>
              <a:t>This varies significantly by regional gateway, with those using gateways in the North East (36%), North West (33%) and South West (30%) most likely to be staying for more than 7 nights.</a:t>
            </a:r>
          </a:p>
          <a:p>
            <a:pPr marL="0" indent="0" algn="just">
              <a:buFont typeface="Arial"/>
              <a:buNone/>
            </a:pPr>
            <a:r>
              <a:rPr lang="en-GB" sz="1300" dirty="0" smtClean="0">
                <a:solidFill>
                  <a:srgbClr val="120742"/>
                </a:solidFill>
              </a:rPr>
              <a:t>Those using the London (19%) and South East (19%) gateways are least likely to be staying for more than 7 nights.</a:t>
            </a:r>
          </a:p>
          <a:p>
            <a:pPr marL="0" indent="0" algn="just">
              <a:buFont typeface="Arial"/>
              <a:buNone/>
            </a:pPr>
            <a:r>
              <a:rPr lang="en-GB" sz="1300" dirty="0" smtClean="0">
                <a:solidFill>
                  <a:srgbClr val="120742"/>
                </a:solidFill>
              </a:rPr>
              <a:t>There are a large proportion of those using gateways in the East who are on a short break of 1-3 nights.  48% of those using these gateways are on a short break compared with only 40% across England’s gateways overall.</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Holiday behaviour and demographics</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215301601"/>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p:cNvCxnSpPr/>
          <p:nvPr/>
        </p:nvCxnSpPr>
        <p:spPr>
          <a:xfrm>
            <a:off x="2381216" y="1499186"/>
            <a:ext cx="0" cy="2200947"/>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17" name="Text Placeholder 5"/>
          <p:cNvSpPr txBox="1">
            <a:spLocks/>
          </p:cNvSpPr>
          <p:nvPr/>
        </p:nvSpPr>
        <p:spPr>
          <a:xfrm>
            <a:off x="378820" y="3913914"/>
            <a:ext cx="6638668"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N.B. East Midlands and Yorkshire regions too small sample sizes to show separately, but included within Regional England</a:t>
            </a:r>
            <a:endParaRPr lang="en-GB" sz="800" dirty="0">
              <a:solidFill>
                <a:srgbClr val="120742"/>
              </a:solidFill>
            </a:endParaRPr>
          </a:p>
        </p:txBody>
      </p:sp>
    </p:spTree>
    <p:extLst>
      <p:ext uri="{BB962C8B-B14F-4D97-AF65-F5344CB8AC3E}">
        <p14:creationId xmlns:p14="http://schemas.microsoft.com/office/powerpoint/2010/main" val="30832772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About this report</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1430867"/>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solidFill>
                  <a:srgbClr val="120742"/>
                </a:solidFill>
              </a:rPr>
              <a:t>There </a:t>
            </a:r>
            <a:r>
              <a:rPr lang="en-GB" sz="1300" dirty="0">
                <a:solidFill>
                  <a:srgbClr val="120742"/>
                </a:solidFill>
              </a:rPr>
              <a:t>is a large and diverse range of data available on overseas visitors to the UK.  The data in this report is </a:t>
            </a:r>
            <a:r>
              <a:rPr lang="en-GB" sz="1300" dirty="0" smtClean="0">
                <a:solidFill>
                  <a:srgbClr val="120742"/>
                </a:solidFill>
              </a:rPr>
              <a:t>drawn solely from </a:t>
            </a:r>
            <a:r>
              <a:rPr lang="en-GB" sz="1300" dirty="0">
                <a:solidFill>
                  <a:srgbClr val="120742"/>
                </a:solidFill>
              </a:rPr>
              <a:t>the International Passenger Survey (IPS), which includes a combination of publically available raw data and the insights generated by VisitBritain in their dedicated reports</a:t>
            </a:r>
            <a:r>
              <a:rPr lang="en-GB" sz="1300" dirty="0" smtClean="0">
                <a:solidFill>
                  <a:srgbClr val="120742"/>
                </a:solidFill>
              </a:rPr>
              <a:t>.  The IPS is rich in data on gateways for overseas visitors to the UK, with fieldwork undertaken across all significant international airports, ports and rail </a:t>
            </a:r>
            <a:r>
              <a:rPr lang="en-GB" sz="1300" dirty="0" err="1" smtClean="0">
                <a:solidFill>
                  <a:srgbClr val="120742"/>
                </a:solidFill>
              </a:rPr>
              <a:t>temini</a:t>
            </a:r>
            <a:r>
              <a:rPr lang="en-GB" sz="1300" dirty="0" smtClean="0">
                <a:solidFill>
                  <a:srgbClr val="120742"/>
                </a:solidFill>
              </a:rPr>
              <a:t> across the UK.</a:t>
            </a:r>
          </a:p>
          <a:p>
            <a:pPr marL="0" indent="0" algn="just">
              <a:buNone/>
            </a:pPr>
            <a:endParaRPr lang="en-GB" sz="1300" dirty="0">
              <a:solidFill>
                <a:srgbClr val="120742"/>
              </a:solidFill>
            </a:endParaRPr>
          </a:p>
          <a:p>
            <a:pPr marL="0" indent="0" algn="just">
              <a:buNone/>
            </a:pPr>
            <a:r>
              <a:rPr lang="en-GB" sz="1300" dirty="0">
                <a:solidFill>
                  <a:srgbClr val="120742"/>
                </a:solidFill>
              </a:rPr>
              <a:t>This report aims to draw </a:t>
            </a:r>
            <a:r>
              <a:rPr lang="en-GB" sz="1300" dirty="0" smtClean="0">
                <a:solidFill>
                  <a:srgbClr val="120742"/>
                </a:solidFill>
              </a:rPr>
              <a:t>upon </a:t>
            </a:r>
            <a:r>
              <a:rPr lang="en-GB" sz="1300" dirty="0">
                <a:solidFill>
                  <a:srgbClr val="120742"/>
                </a:solidFill>
              </a:rPr>
              <a:t>the most up-to-date research available.  </a:t>
            </a:r>
            <a:r>
              <a:rPr lang="en-GB" sz="1300" dirty="0" smtClean="0">
                <a:solidFill>
                  <a:srgbClr val="120742"/>
                </a:solidFill>
              </a:rPr>
              <a:t>Given the requirement to present results at individual gateway level, </a:t>
            </a:r>
            <a:r>
              <a:rPr lang="en-GB" sz="1300" b="1" dirty="0" smtClean="0">
                <a:solidFill>
                  <a:srgbClr val="120742"/>
                </a:solidFill>
              </a:rPr>
              <a:t>IPS data has been combined for 2013, 2014 and 2015 </a:t>
            </a:r>
            <a:r>
              <a:rPr lang="en-GB" sz="1300" dirty="0" smtClean="0">
                <a:solidFill>
                  <a:srgbClr val="120742"/>
                </a:solidFill>
              </a:rPr>
              <a:t>so that sample sizes for the smaller regional gateways remain robust.  </a:t>
            </a:r>
            <a:r>
              <a:rPr lang="en-GB" sz="1300" dirty="0" err="1" smtClean="0">
                <a:solidFill>
                  <a:srgbClr val="120742"/>
                </a:solidFill>
              </a:rPr>
              <a:t>Unweighted</a:t>
            </a:r>
            <a:r>
              <a:rPr lang="en-GB" sz="1300" dirty="0" smtClean="0">
                <a:solidFill>
                  <a:srgbClr val="120742"/>
                </a:solidFill>
              </a:rPr>
              <a:t> sample sizes for each of the gateways are presented overleaf.</a:t>
            </a:r>
            <a:endParaRPr lang="en-GB" sz="1300" dirty="0">
              <a:solidFill>
                <a:srgbClr val="120742"/>
              </a:solidFill>
            </a:endParaRPr>
          </a:p>
          <a:p>
            <a:pPr marL="0" indent="0" algn="just">
              <a:buNone/>
            </a:pPr>
            <a:endParaRPr lang="en-GB" sz="1300" dirty="0" smtClean="0">
              <a:solidFill>
                <a:srgbClr val="120742"/>
              </a:solidFill>
            </a:endParaRPr>
          </a:p>
          <a:p>
            <a:pPr marL="0" indent="0" algn="just">
              <a:buNone/>
            </a:pPr>
            <a:r>
              <a:rPr lang="en-GB" sz="1300" dirty="0" smtClean="0">
                <a:solidFill>
                  <a:srgbClr val="120742"/>
                </a:solidFill>
              </a:rPr>
              <a:t>Although </a:t>
            </a:r>
            <a:r>
              <a:rPr lang="en-GB" sz="1300" dirty="0">
                <a:solidFill>
                  <a:srgbClr val="120742"/>
                </a:solidFill>
              </a:rPr>
              <a:t>the report </a:t>
            </a:r>
            <a:r>
              <a:rPr lang="en-GB" sz="1300" dirty="0" smtClean="0">
                <a:solidFill>
                  <a:srgbClr val="120742"/>
                </a:solidFill>
              </a:rPr>
              <a:t>focuses upon holiday visitors </a:t>
            </a:r>
            <a:r>
              <a:rPr lang="en-GB" sz="1300" dirty="0">
                <a:solidFill>
                  <a:srgbClr val="120742"/>
                </a:solidFill>
              </a:rPr>
              <a:t>to </a:t>
            </a:r>
            <a:r>
              <a:rPr lang="en-GB" sz="1300" dirty="0" smtClean="0">
                <a:solidFill>
                  <a:srgbClr val="120742"/>
                </a:solidFill>
              </a:rPr>
              <a:t>England’s regions and regional gateways (and how these relate to the London gateways), we have also included analysis of Scotland, Wales and Northern </a:t>
            </a:r>
            <a:r>
              <a:rPr lang="en-GB" sz="1300" dirty="0">
                <a:solidFill>
                  <a:srgbClr val="120742"/>
                </a:solidFill>
              </a:rPr>
              <a:t>I</a:t>
            </a:r>
            <a:r>
              <a:rPr lang="en-GB" sz="1300" dirty="0" smtClean="0">
                <a:solidFill>
                  <a:srgbClr val="120742"/>
                </a:solidFill>
              </a:rPr>
              <a:t>reland gateways where relevant.  This recognises the role that gateways in these nations play in driving visits to England and its regions as well as the role of England’s gateways in driving visits to these nations. </a:t>
            </a:r>
          </a:p>
          <a:p>
            <a:pPr marL="0" indent="0" algn="just">
              <a:buNone/>
            </a:pPr>
            <a:endParaRPr lang="en-GB" sz="1300" dirty="0" smtClean="0">
              <a:solidFill>
                <a:srgbClr val="120742"/>
              </a:solidFill>
            </a:endParaRPr>
          </a:p>
          <a:p>
            <a:pPr marL="0" indent="0" algn="just">
              <a:buNone/>
            </a:pPr>
            <a:r>
              <a:rPr lang="en-GB" sz="1300" dirty="0" smtClean="0">
                <a:solidFill>
                  <a:srgbClr val="120742"/>
                </a:solidFill>
              </a:rPr>
              <a:t>The report refers to ‘target markets’.  These are France, Germany, USA, Spain, Italy, Netherlands, Australia,  The Nordics (Sweden, Norway, Denmark, Finland and Iceland) and China.  Markets have been chosen due to their current high volume of visits to England, or (as is the case with China) their potential to visit England in the future.</a:t>
            </a:r>
          </a:p>
          <a:p>
            <a:pPr marL="0" indent="0" algn="just">
              <a:buNone/>
            </a:pPr>
            <a:endParaRPr lang="en-GB" sz="1300" dirty="0">
              <a:solidFill>
                <a:srgbClr val="120742"/>
              </a:solidFill>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25187356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200" dirty="0" smtClean="0"/>
              <a:t>Length of holiday stays in England – by gateway mode (visits)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Holiday visitors using England’s regional airports are most likely to stay for more than 7 nights.  32% of those using England’s regional airports stay more than 7 nights compared with 21% who use the UK’s gateways overall.</a:t>
            </a:r>
          </a:p>
          <a:p>
            <a:pPr marL="0" indent="0" algn="just">
              <a:buFont typeface="Arial"/>
              <a:buNone/>
            </a:pPr>
            <a:r>
              <a:rPr lang="en-GB" sz="1300" dirty="0" smtClean="0">
                <a:solidFill>
                  <a:srgbClr val="120742"/>
                </a:solidFill>
              </a:rPr>
              <a:t>Those using rail gateways record the shortest stay length, with 55% on a short break of 1-3 nights and only 10% staying for more than 7 nights. </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Holiday behaviour and demographics</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461037073"/>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5626400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200" dirty="0" smtClean="0"/>
              <a:t>Length of holiday stays in England – by individual gateway (visits)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Those using Manchester Airport tend to generate the longest stays, with 38% of holiday visitors staying more than 7 nights, with stays of more than 14 nights particularly notable here.  This a very different profile to the short-stay dominated neighbouring Liverpool Airport.</a:t>
            </a:r>
          </a:p>
          <a:p>
            <a:pPr marL="0" indent="0" algn="just">
              <a:buFont typeface="Arial"/>
              <a:buNone/>
            </a:pPr>
            <a:r>
              <a:rPr lang="en-GB" sz="1300" dirty="0" smtClean="0">
                <a:solidFill>
                  <a:srgbClr val="120742"/>
                </a:solidFill>
              </a:rPr>
              <a:t>Those using Heathrow, Bristol and Newcastle Airports are also more likely to stay for more than 7 nights, although Newcastle Airport also has a significant proportion of visitors on short breaks of 1-3 nights.</a:t>
            </a:r>
          </a:p>
          <a:p>
            <a:pPr marL="0" indent="0" algn="just">
              <a:buFont typeface="Arial"/>
              <a:buNone/>
            </a:pPr>
            <a:r>
              <a:rPr lang="en-GB" sz="1300" dirty="0" smtClean="0">
                <a:solidFill>
                  <a:srgbClr val="120742"/>
                </a:solidFill>
              </a:rPr>
              <a:t>Each of Gatwick, </a:t>
            </a:r>
            <a:r>
              <a:rPr lang="en-GB" sz="1300" dirty="0" err="1" smtClean="0">
                <a:solidFill>
                  <a:srgbClr val="120742"/>
                </a:solidFill>
              </a:rPr>
              <a:t>Stansted</a:t>
            </a:r>
            <a:r>
              <a:rPr lang="en-GB" sz="1300" dirty="0" smtClean="0">
                <a:solidFill>
                  <a:srgbClr val="120742"/>
                </a:solidFill>
              </a:rPr>
              <a:t> and Luton airports generate higher than average proportions of visitors staying between 4 and 7 nights.</a:t>
            </a:r>
          </a:p>
          <a:p>
            <a:pPr marL="0" indent="0" algn="just">
              <a:buFont typeface="Arial"/>
              <a:buNone/>
            </a:pPr>
            <a:r>
              <a:rPr lang="en-GB" sz="1300" dirty="0" smtClean="0">
                <a:solidFill>
                  <a:srgbClr val="120742"/>
                </a:solidFill>
              </a:rPr>
              <a:t>Eurostar is dominated by short break visitors (at least, staying on a short break in England), with 57% of holiday visitors staying 1-3 nights only. </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Holiday behaviour and demographics</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4068694876"/>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77812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200" dirty="0" smtClean="0"/>
              <a:t>Type of holiday to England – by gateway region (visits)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There is some strong variation across the gateways in terms of whether holiday visitors are taking a package or independently organised holiday – package holidays being defined as those where travel fares and accommodation are purchased together.  Again, those using gateways in the eastern half of England, particularly the South East and East are significantly more likely to be on a package holiday.  Indeed, 41% of all those using England’s regional gateways are on a package holiday.</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Holiday behaviour and demographics</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3683282860"/>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p:cNvCxnSpPr/>
          <p:nvPr/>
        </p:nvCxnSpPr>
        <p:spPr>
          <a:xfrm>
            <a:off x="3413051" y="1499187"/>
            <a:ext cx="0" cy="2200947"/>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17" name="Text Placeholder 5"/>
          <p:cNvSpPr txBox="1">
            <a:spLocks/>
          </p:cNvSpPr>
          <p:nvPr/>
        </p:nvSpPr>
        <p:spPr>
          <a:xfrm>
            <a:off x="378820" y="3913914"/>
            <a:ext cx="6638668"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N.B. East Midlands and Yorkshire regions too small sample sizes to show separately, but included within Regional England</a:t>
            </a:r>
            <a:endParaRPr lang="en-GB" sz="800" dirty="0">
              <a:solidFill>
                <a:srgbClr val="120742"/>
              </a:solidFill>
            </a:endParaRPr>
          </a:p>
        </p:txBody>
      </p:sp>
    </p:spTree>
    <p:extLst>
      <p:ext uri="{BB962C8B-B14F-4D97-AF65-F5344CB8AC3E}">
        <p14:creationId xmlns:p14="http://schemas.microsoft.com/office/powerpoint/2010/main" val="339402068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200" dirty="0" smtClean="0"/>
              <a:t>Type of holiday to England – by gateway mode (visits)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Again, this regional pattern of package holiday taking is driven by England’s seaports, where 49% of holiday visitors are on a package holiday.</a:t>
            </a:r>
          </a:p>
          <a:p>
            <a:pPr marL="0" indent="0" algn="just">
              <a:buFont typeface="Arial"/>
              <a:buNone/>
            </a:pPr>
            <a:r>
              <a:rPr lang="en-GB" sz="1300" dirty="0" smtClean="0">
                <a:solidFill>
                  <a:srgbClr val="120742"/>
                </a:solidFill>
              </a:rPr>
              <a:t>Those using rail gateways (30%) also have a notable representation of package holiday takers, although this is primarily driven by those using Eurotunnel, with only 17% of those using Eurostar on a package holiday visit (see chart overleaf). </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Holiday behaviour and demographics</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2798124392"/>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6792240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200" dirty="0" smtClean="0"/>
              <a:t>Type of holiday to England – by individual gateway (visits)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Package holiday taking is generally relatively low among those using England’s airports with only 9% of holiday visitors on a package holiday.</a:t>
            </a:r>
          </a:p>
          <a:p>
            <a:pPr marL="0" indent="0" algn="just">
              <a:buFont typeface="Arial"/>
              <a:buNone/>
            </a:pPr>
            <a:r>
              <a:rPr lang="en-GB" sz="1300" dirty="0" smtClean="0">
                <a:solidFill>
                  <a:srgbClr val="120742"/>
                </a:solidFill>
              </a:rPr>
              <a:t>Newcastle (13%) and Heathrow (12%) airports have a slightly higher likelihood to generate package holiday traffic. </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Holiday behaviour and demographics</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1392511042"/>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6792240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100" dirty="0" smtClean="0"/>
              <a:t>Age of holiday visitors staying in England – by gateway region (visits)</a:t>
            </a:r>
            <a:endParaRPr lang="en-GB" sz="21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234610"/>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The age profile of holiday visitors who stay in England is relatively similar across the UK’s gateways, with a small number of exceptions:</a:t>
            </a:r>
          </a:p>
          <a:p>
            <a:pPr algn="just"/>
            <a:r>
              <a:rPr lang="en-GB" sz="1300" dirty="0" smtClean="0">
                <a:solidFill>
                  <a:srgbClr val="120742"/>
                </a:solidFill>
              </a:rPr>
              <a:t>Those holiday visitors using London’s gateways are more likely to be aged under 55 years, particularly aged between 35-54 years</a:t>
            </a:r>
          </a:p>
          <a:p>
            <a:pPr algn="just"/>
            <a:r>
              <a:rPr lang="en-GB" sz="1300" dirty="0" smtClean="0">
                <a:solidFill>
                  <a:srgbClr val="120742"/>
                </a:solidFill>
              </a:rPr>
              <a:t>Those staying in England who use gateways in the East and Wales tend to be much older, with 36% and 37% respectively being visitors aged 55 or over</a:t>
            </a:r>
          </a:p>
          <a:p>
            <a:pPr algn="just"/>
            <a:r>
              <a:rPr lang="en-GB" sz="1300" dirty="0" smtClean="0">
                <a:solidFill>
                  <a:srgbClr val="120742"/>
                </a:solidFill>
              </a:rPr>
              <a:t>Those using North West gateways are most likely to be from the youngest 16-34 year old age group</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Holiday behaviour and demographics</a:t>
            </a:r>
            <a:endParaRPr lang="en-GB" sz="1000" dirty="0"/>
          </a:p>
        </p:txBody>
      </p:sp>
      <p:cxnSp>
        <p:nvCxnSpPr>
          <p:cNvPr id="4" name="Straight Connector 3"/>
          <p:cNvCxnSpPr/>
          <p:nvPr/>
        </p:nvCxnSpPr>
        <p:spPr>
          <a:xfrm>
            <a:off x="3247308" y="1499187"/>
            <a:ext cx="0" cy="2200947"/>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17" name="Text Placeholder 5"/>
          <p:cNvSpPr txBox="1">
            <a:spLocks/>
          </p:cNvSpPr>
          <p:nvPr/>
        </p:nvSpPr>
        <p:spPr>
          <a:xfrm>
            <a:off x="378820" y="3913914"/>
            <a:ext cx="6638668"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N.B. East Midlands and Yorkshire regions too small sample sizes to show separately, but included within Regional England</a:t>
            </a:r>
            <a:endParaRPr lang="en-GB" sz="800" dirty="0">
              <a:solidFill>
                <a:srgbClr val="120742"/>
              </a:solidFill>
            </a:endParaRPr>
          </a:p>
        </p:txBody>
      </p:sp>
      <p:graphicFrame>
        <p:nvGraphicFramePr>
          <p:cNvPr id="11" name="Picture Placeholder 7"/>
          <p:cNvGraphicFramePr>
            <a:graphicFrameLocks/>
          </p:cNvGraphicFramePr>
          <p:nvPr>
            <p:extLst>
              <p:ext uri="{D42A27DB-BD31-4B8C-83A1-F6EECF244321}">
                <p14:modId xmlns:p14="http://schemas.microsoft.com/office/powerpoint/2010/main" val="1009368284"/>
              </p:ext>
            </p:extLst>
          </p:nvPr>
        </p:nvGraphicFramePr>
        <p:xfrm>
          <a:off x="231066" y="1449561"/>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7192444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100" dirty="0" smtClean="0"/>
              <a:t>Age of holiday visitors staying in England – by gateway mode (visits)</a:t>
            </a:r>
            <a:endParaRPr lang="en-GB" sz="21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Holiday visitors using England’s seaports tend to be the oldest, with 26% aged 55 years or older compared with only 18% across the UK’s gateways overall. </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Holiday behaviour and demographics</a:t>
            </a:r>
            <a:endParaRPr lang="en-GB" sz="1000" dirty="0"/>
          </a:p>
        </p:txBody>
      </p:sp>
      <p:graphicFrame>
        <p:nvGraphicFramePr>
          <p:cNvPr id="8" name="Picture Placeholder 7"/>
          <p:cNvGraphicFramePr>
            <a:graphicFrameLocks/>
          </p:cNvGraphicFramePr>
          <p:nvPr>
            <p:extLst>
              <p:ext uri="{D42A27DB-BD31-4B8C-83A1-F6EECF244321}">
                <p14:modId xmlns:p14="http://schemas.microsoft.com/office/powerpoint/2010/main" val="1251005300"/>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4528488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000" dirty="0" smtClean="0"/>
              <a:t>Age of holiday visitors staying in England – by individual gateway (visits)</a:t>
            </a:r>
            <a:endParaRPr lang="en-GB" sz="20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England’s regional airports are also slightly more likely to generate holiday visitors aged 55 or over and this is driven by visitors using Birmingham (25% aged 55 or over) and Manchester (23%) airports.</a:t>
            </a:r>
          </a:p>
          <a:p>
            <a:pPr marL="0" indent="0" algn="just">
              <a:buFont typeface="Arial"/>
              <a:buNone/>
            </a:pPr>
            <a:r>
              <a:rPr lang="en-GB" sz="1300" dirty="0" smtClean="0">
                <a:solidFill>
                  <a:srgbClr val="120742"/>
                </a:solidFill>
              </a:rPr>
              <a:t>Holiday visitors using Luton (56%), </a:t>
            </a:r>
            <a:r>
              <a:rPr lang="en-GB" sz="1300" dirty="0" err="1" smtClean="0">
                <a:solidFill>
                  <a:srgbClr val="120742"/>
                </a:solidFill>
              </a:rPr>
              <a:t>Stansted</a:t>
            </a:r>
            <a:r>
              <a:rPr lang="en-GB" sz="1300" dirty="0" smtClean="0">
                <a:solidFill>
                  <a:srgbClr val="120742"/>
                </a:solidFill>
              </a:rPr>
              <a:t> (51%), Newcastle (47%) and Liverpool (47%) airports record the highest proportion of holiday visitors aged 16-34 years. </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Holiday behaviour and demographics</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2497532530"/>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446624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3422650" y="3742647"/>
            <a:ext cx="5035550" cy="1095337"/>
          </a:xfrm>
        </p:spPr>
        <p:txBody>
          <a:bodyPr/>
          <a:lstStyle/>
          <a:p>
            <a:r>
              <a:rPr lang="en-GB" dirty="0" smtClean="0"/>
              <a:t>Jon Young: BDRC Continental: </a:t>
            </a:r>
          </a:p>
          <a:p>
            <a:r>
              <a:rPr lang="en-GB" dirty="0" smtClean="0">
                <a:solidFill>
                  <a:schemeClr val="bg1"/>
                </a:solidFill>
              </a:rPr>
              <a:t>Jon.young@bdrc-continental.com </a:t>
            </a:r>
          </a:p>
          <a:p>
            <a:endParaRPr lang="en-GB" dirty="0" smtClean="0">
              <a:solidFill>
                <a:schemeClr val="bg1"/>
              </a:solidFill>
            </a:endParaRPr>
          </a:p>
        </p:txBody>
      </p:sp>
      <p:sp>
        <p:nvSpPr>
          <p:cNvPr id="7" name="Text Placeholder 6"/>
          <p:cNvSpPr>
            <a:spLocks noGrp="1"/>
          </p:cNvSpPr>
          <p:nvPr>
            <p:ph type="body" sz="quarter" idx="14"/>
          </p:nvPr>
        </p:nvSpPr>
        <p:spPr/>
        <p:txBody>
          <a:bodyPr/>
          <a:lstStyle/>
          <a:p>
            <a:r>
              <a:rPr lang="en-GB" dirty="0" smtClean="0"/>
              <a:t>Further information</a:t>
            </a:r>
            <a:endParaRPr lang="en-GB" dirty="0"/>
          </a:p>
        </p:txBody>
      </p:sp>
      <p:sp>
        <p:nvSpPr>
          <p:cNvPr id="3" name="Picture Placeholder 2"/>
          <p:cNvSpPr>
            <a:spLocks noGrp="1"/>
          </p:cNvSpPr>
          <p:nvPr>
            <p:ph type="pic" sz="quarter" idx="12"/>
          </p:nvPr>
        </p:nvSpPr>
        <p:spPr>
          <a:solidFill>
            <a:schemeClr val="bg1"/>
          </a:solidFill>
        </p:spPr>
      </p:sp>
      <p:pic>
        <p:nvPicPr>
          <p:cNvPr id="5"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442249" y="520700"/>
            <a:ext cx="809706" cy="611293"/>
          </a:xfrm>
          <a:prstGeom prst="rect">
            <a:avLst/>
          </a:prstGeom>
          <a:noFill/>
          <a:extLst>
            <a:ext uri="{909E8E84-426E-40DD-AFC4-6F175D3DCCD1}">
              <a14:hiddenFill xmlns:a14="http://schemas.microsoft.com/office/drawing/2010/main">
                <a:solidFill>
                  <a:srgbClr val="FFFFFF"/>
                </a:solidFill>
              </a14:hiddenFill>
            </a:ext>
          </a:extLst>
        </p:spPr>
      </p:pic>
      <p:sp>
        <p:nvSpPr>
          <p:cNvPr id="6" name="Text Placeholder 1"/>
          <p:cNvSpPr txBox="1">
            <a:spLocks/>
          </p:cNvSpPr>
          <p:nvPr/>
        </p:nvSpPr>
        <p:spPr>
          <a:xfrm>
            <a:off x="3422650" y="4949147"/>
            <a:ext cx="5035550" cy="1095337"/>
          </a:xfrm>
          <a:prstGeom prst="rect">
            <a:avLst/>
          </a:prstGeom>
        </p:spPr>
        <p:txBody>
          <a:bodyPr vert="horz"/>
          <a:lstStyle>
            <a:lvl1pPr marL="0" indent="0" algn="l" defTabSz="457200" rtl="0" eaLnBrk="1" latinLnBrk="0" hangingPunct="1">
              <a:spcBef>
                <a:spcPts val="700"/>
              </a:spcBef>
              <a:buFont typeface="Arial"/>
              <a:buNone/>
              <a:defRPr sz="1800" kern="1200">
                <a:solidFill>
                  <a:srgbClr val="FFFFFF"/>
                </a:solidFill>
                <a:latin typeface="Arial"/>
                <a:ea typeface="+mn-ea"/>
                <a:cs typeface="Arial"/>
              </a:defRPr>
            </a:lvl1pPr>
            <a:lvl2pPr marL="457200" indent="0" algn="l" defTabSz="457200" rtl="0" eaLnBrk="1" latinLnBrk="0" hangingPunct="1">
              <a:spcBef>
                <a:spcPct val="20000"/>
              </a:spcBef>
              <a:buFont typeface="Arial"/>
              <a:buNone/>
              <a:defRPr sz="16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16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16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dirty="0" smtClean="0"/>
              <a:t>Steve Mills: BDRC Continental: </a:t>
            </a:r>
          </a:p>
          <a:p>
            <a:r>
              <a:rPr lang="en-GB" dirty="0" smtClean="0">
                <a:solidFill>
                  <a:schemeClr val="bg1"/>
                </a:solidFill>
              </a:rPr>
              <a:t>Steve.mills@bdrc-continental.com </a:t>
            </a:r>
          </a:p>
          <a:p>
            <a:endParaRPr lang="en-GB" dirty="0" smtClean="0">
              <a:solidFill>
                <a:schemeClr val="bg1"/>
              </a:solidFill>
            </a:endParaRPr>
          </a:p>
        </p:txBody>
      </p:sp>
    </p:spTree>
    <p:extLst>
      <p:ext uri="{BB962C8B-B14F-4D97-AF65-F5344CB8AC3E}">
        <p14:creationId xmlns:p14="http://schemas.microsoft.com/office/powerpoint/2010/main" val="34789074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a:t>G</a:t>
            </a:r>
            <a:r>
              <a:rPr lang="en-GB" sz="2200" dirty="0" smtClean="0"/>
              <a:t>ateways – definitions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1430867"/>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endParaRPr lang="en-GB" sz="1300" dirty="0">
              <a:solidFill>
                <a:srgbClr val="120742"/>
              </a:solidFill>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7" name="Table Placeholder 5"/>
          <p:cNvGraphicFramePr>
            <a:graphicFrameLocks/>
          </p:cNvGraphicFramePr>
          <p:nvPr>
            <p:extLst>
              <p:ext uri="{D42A27DB-BD31-4B8C-83A1-F6EECF244321}">
                <p14:modId xmlns:p14="http://schemas.microsoft.com/office/powerpoint/2010/main" val="3332663086"/>
              </p:ext>
            </p:extLst>
          </p:nvPr>
        </p:nvGraphicFramePr>
        <p:xfrm>
          <a:off x="579469" y="1335986"/>
          <a:ext cx="7586334" cy="3391289"/>
        </p:xfrm>
        <a:graphic>
          <a:graphicData uri="http://schemas.openxmlformats.org/drawingml/2006/table">
            <a:tbl>
              <a:tblPr firstRow="1" bandRow="1">
                <a:tableStyleId>{5C22544A-7EE6-4342-B048-85BDC9FD1C3A}</a:tableStyleId>
              </a:tblPr>
              <a:tblGrid>
                <a:gridCol w="1706530"/>
                <a:gridCol w="5879804"/>
              </a:tblGrid>
              <a:tr h="289999">
                <a:tc>
                  <a:txBody>
                    <a:bodyPr/>
                    <a:lstStyle/>
                    <a:p>
                      <a:pPr algn="l" fontAlgn="b"/>
                      <a:r>
                        <a:rPr lang="en-GB" sz="1200" b="1" i="0" u="none" strike="noStrike" dirty="0" smtClean="0">
                          <a:solidFill>
                            <a:schemeClr val="bg1"/>
                          </a:solidFill>
                          <a:effectLst/>
                          <a:latin typeface="Calibri"/>
                        </a:rPr>
                        <a:t>1.  Gateway Region</a:t>
                      </a:r>
                      <a:endParaRPr lang="en-GB" sz="1200" b="1" i="0" u="none" strike="noStrike" dirty="0">
                        <a:solidFill>
                          <a:schemeClr val="bg1"/>
                        </a:solidFill>
                        <a:effectLst/>
                        <a:latin typeface="Calibri"/>
                      </a:endParaRPr>
                    </a:p>
                  </a:txBody>
                  <a:tcPr marL="9525" marR="9525" marT="9525" marB="0" anchor="b"/>
                </a:tc>
                <a:tc>
                  <a:txBody>
                    <a:bodyPr/>
                    <a:lstStyle/>
                    <a:p>
                      <a:pPr algn="ctr" fontAlgn="b"/>
                      <a:r>
                        <a:rPr lang="en-GB" sz="1100" u="none" strike="noStrike" dirty="0" smtClean="0">
                          <a:effectLst/>
                        </a:rPr>
                        <a:t>Gateways</a:t>
                      </a:r>
                      <a:endParaRPr lang="en-GB" sz="1100" b="0" i="0" u="none" strike="noStrike" dirty="0">
                        <a:solidFill>
                          <a:srgbClr val="000000"/>
                        </a:solidFill>
                        <a:effectLst/>
                        <a:latin typeface="Arial Narrow"/>
                      </a:endParaRPr>
                    </a:p>
                  </a:txBody>
                  <a:tcPr marL="9525" marR="9525" marT="9525" marB="0" anchor="b"/>
                </a:tc>
              </a:tr>
              <a:tr h="266836">
                <a:tc>
                  <a:txBody>
                    <a:bodyPr/>
                    <a:lstStyle/>
                    <a:p>
                      <a:pPr algn="l" fontAlgn="b"/>
                      <a:r>
                        <a:rPr lang="en-GB" sz="1100" b="1" u="none" strike="noStrike" dirty="0" smtClean="0">
                          <a:effectLst/>
                        </a:rPr>
                        <a:t>London</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u="none" strike="noStrike" dirty="0" smtClean="0">
                          <a:effectLst/>
                        </a:rPr>
                        <a:t>All London airports (see Gateway Mode below), Eurostar</a:t>
                      </a:r>
                      <a:endParaRPr lang="en-GB" sz="1100" b="0" i="0" u="none" strike="noStrike" dirty="0">
                        <a:solidFill>
                          <a:srgbClr val="000000"/>
                        </a:solidFill>
                        <a:effectLst/>
                        <a:latin typeface="Calibri"/>
                      </a:endParaRPr>
                    </a:p>
                  </a:txBody>
                  <a:tcPr marL="9525" marR="9525" marT="9525" marB="0" anchor="b"/>
                </a:tc>
              </a:tr>
              <a:tr h="266836">
                <a:tc>
                  <a:txBody>
                    <a:bodyPr/>
                    <a:lstStyle/>
                    <a:p>
                      <a:pPr algn="l" fontAlgn="b"/>
                      <a:r>
                        <a:rPr lang="en-GB" sz="1100" b="1" u="none" strike="noStrike" dirty="0" smtClean="0">
                          <a:effectLst/>
                        </a:rPr>
                        <a:t>Scotland</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b="0" i="0" u="none" strike="noStrike" dirty="0" smtClean="0">
                          <a:solidFill>
                            <a:schemeClr val="tx1"/>
                          </a:solidFill>
                          <a:effectLst/>
                          <a:latin typeface="Calibri"/>
                        </a:rPr>
                        <a:t>Edinburgh Airport, Glasgow Airport, Aberdeen Airport, Prestwick Airport</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Wales</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b="0" i="0" u="none" strike="noStrike" dirty="0" smtClean="0">
                          <a:solidFill>
                            <a:schemeClr val="tx1"/>
                          </a:solidFill>
                          <a:effectLst/>
                          <a:latin typeface="Calibri"/>
                        </a:rPr>
                        <a:t>Cardiff Airport, Pembroke Port, </a:t>
                      </a:r>
                      <a:r>
                        <a:rPr lang="en-GB" sz="1100" b="0" i="0" u="none" strike="noStrike" dirty="0" err="1" smtClean="0">
                          <a:solidFill>
                            <a:schemeClr val="tx1"/>
                          </a:solidFill>
                          <a:effectLst/>
                          <a:latin typeface="Calibri"/>
                        </a:rPr>
                        <a:t>Fishguard</a:t>
                      </a:r>
                      <a:r>
                        <a:rPr lang="en-GB" sz="1100" b="0" i="0" u="none" strike="noStrike" dirty="0" smtClean="0">
                          <a:solidFill>
                            <a:schemeClr val="tx1"/>
                          </a:solidFill>
                          <a:effectLst/>
                          <a:latin typeface="Calibri"/>
                        </a:rPr>
                        <a:t> Port,</a:t>
                      </a:r>
                      <a:r>
                        <a:rPr lang="en-GB" sz="1100" b="0" i="0" u="none" strike="noStrike" baseline="0" dirty="0" smtClean="0">
                          <a:solidFill>
                            <a:schemeClr val="tx1"/>
                          </a:solidFill>
                          <a:effectLst/>
                          <a:latin typeface="Calibri"/>
                        </a:rPr>
                        <a:t> Holyhead Port</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err="1" smtClean="0">
                          <a:effectLst/>
                        </a:rPr>
                        <a:t>N.Ireland</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b="0" i="0" u="none" strike="noStrike" dirty="0" smtClean="0">
                          <a:solidFill>
                            <a:schemeClr val="tx1"/>
                          </a:solidFill>
                          <a:effectLst/>
                          <a:latin typeface="Calibri"/>
                        </a:rPr>
                        <a:t>Belfast Airport</a:t>
                      </a:r>
                      <a:endParaRPr lang="en-GB" sz="1100" b="0" i="0" u="none" strike="noStrike" dirty="0">
                        <a:solidFill>
                          <a:schemeClr val="tx1"/>
                        </a:solidFill>
                        <a:effectLst/>
                        <a:latin typeface="Calibri"/>
                      </a:endParaRPr>
                    </a:p>
                  </a:txBody>
                  <a:tcPr marL="9525" marR="9525" marT="9525" marB="0" anchor="b"/>
                </a:tc>
              </a:tr>
              <a:tr h="318120">
                <a:tc>
                  <a:txBody>
                    <a:bodyPr/>
                    <a:lstStyle/>
                    <a:p>
                      <a:pPr algn="l" fontAlgn="b"/>
                      <a:r>
                        <a:rPr lang="en-GB" sz="1100" b="1" i="0" u="none" strike="noStrike" dirty="0" smtClean="0">
                          <a:solidFill>
                            <a:schemeClr val="dk1"/>
                          </a:solidFill>
                          <a:effectLst/>
                          <a:latin typeface="+mn-lt"/>
                        </a:rPr>
                        <a:t>South</a:t>
                      </a:r>
                      <a:r>
                        <a:rPr lang="en-GB" sz="1100" b="1" i="0" u="none" strike="noStrike" baseline="0" dirty="0" smtClean="0">
                          <a:solidFill>
                            <a:schemeClr val="dk1"/>
                          </a:solidFill>
                          <a:effectLst/>
                          <a:latin typeface="+mn-lt"/>
                        </a:rPr>
                        <a:t> East</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b="0" i="0" u="none" strike="noStrike" dirty="0" smtClean="0">
                          <a:solidFill>
                            <a:schemeClr val="tx1"/>
                          </a:solidFill>
                          <a:effectLst/>
                          <a:latin typeface="Calibri"/>
                        </a:rPr>
                        <a:t>Southampton Airport, Dover Port, Folkestone Port, Southampton Port, Portsmouth Port, Other SE Ports</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South West</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b="0" i="0" u="none" strike="noStrike" baseline="0" dirty="0" smtClean="0">
                          <a:solidFill>
                            <a:schemeClr val="tx1"/>
                          </a:solidFill>
                          <a:effectLst/>
                          <a:latin typeface="Calibri"/>
                        </a:rPr>
                        <a:t>Bristol Airport, Bournemouth Airport</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East</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b="0" i="0" u="none" strike="noStrike" dirty="0" smtClean="0">
                          <a:solidFill>
                            <a:schemeClr val="tx1"/>
                          </a:solidFill>
                          <a:effectLst/>
                          <a:latin typeface="Calibri"/>
                        </a:rPr>
                        <a:t>Harwich Port, Other East Ports</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smtClean="0">
                          <a:solidFill>
                            <a:schemeClr val="tx1"/>
                          </a:solidFill>
                          <a:effectLst/>
                          <a:latin typeface="Calibri"/>
                        </a:rPr>
                        <a:t>West Midlands</a:t>
                      </a:r>
                      <a:endParaRPr lang="en-GB" sz="1100" b="1" i="0" u="none" strike="noStrike" dirty="0">
                        <a:solidFill>
                          <a:schemeClr val="tx1"/>
                        </a:solidFill>
                        <a:effectLst/>
                        <a:latin typeface="Calibri"/>
                      </a:endParaRPr>
                    </a:p>
                  </a:txBody>
                  <a:tcPr marL="9525" marR="9525" marT="9525" marB="0" anchor="b"/>
                </a:tc>
                <a:tc>
                  <a:txBody>
                    <a:bodyPr/>
                    <a:lstStyle/>
                    <a:p>
                      <a:pPr algn="l" fontAlgn="b"/>
                      <a:r>
                        <a:rPr lang="en-GB" sz="1100" b="0" i="0" u="none" strike="noStrike" dirty="0" smtClean="0">
                          <a:solidFill>
                            <a:schemeClr val="tx1"/>
                          </a:solidFill>
                          <a:effectLst/>
                          <a:latin typeface="Calibri"/>
                        </a:rPr>
                        <a:t>Birmingham Airport</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smtClean="0">
                          <a:solidFill>
                            <a:schemeClr val="tx1"/>
                          </a:solidFill>
                          <a:effectLst/>
                          <a:latin typeface="Calibri"/>
                        </a:rPr>
                        <a:t>North West</a:t>
                      </a:r>
                      <a:endParaRPr lang="en-GB" sz="1100" b="1" i="0" u="none" strike="noStrike" dirty="0">
                        <a:solidFill>
                          <a:schemeClr val="tx1"/>
                        </a:solidFill>
                        <a:effectLst/>
                        <a:latin typeface="Calibri"/>
                      </a:endParaRPr>
                    </a:p>
                  </a:txBody>
                  <a:tcPr marL="9525" marR="9525" marT="9525" marB="0" anchor="b"/>
                </a:tc>
                <a:tc>
                  <a:txBody>
                    <a:bodyPr/>
                    <a:lstStyle/>
                    <a:p>
                      <a:pPr algn="l" fontAlgn="b"/>
                      <a:r>
                        <a:rPr lang="en-GB" sz="1100" b="0" i="0" u="none" strike="noStrike" dirty="0" smtClean="0">
                          <a:solidFill>
                            <a:schemeClr val="tx1"/>
                          </a:solidFill>
                          <a:effectLst/>
                          <a:latin typeface="Calibri"/>
                        </a:rPr>
                        <a:t>Manchester Airport, Liverpool Airport</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smtClean="0">
                          <a:solidFill>
                            <a:schemeClr val="tx1"/>
                          </a:solidFill>
                          <a:effectLst/>
                          <a:latin typeface="Calibri"/>
                        </a:rPr>
                        <a:t>North East</a:t>
                      </a:r>
                      <a:endParaRPr lang="en-GB" sz="1100" b="1" i="0" u="none" strike="noStrike" dirty="0">
                        <a:solidFill>
                          <a:schemeClr val="tx1"/>
                        </a:solidFill>
                        <a:effectLst/>
                        <a:latin typeface="Calibri"/>
                      </a:endParaRPr>
                    </a:p>
                  </a:txBody>
                  <a:tcPr marL="9525" marR="9525" marT="9525" marB="0" anchor="b"/>
                </a:tc>
                <a:tc>
                  <a:txBody>
                    <a:bodyPr/>
                    <a:lstStyle/>
                    <a:p>
                      <a:pPr algn="l" fontAlgn="b"/>
                      <a:r>
                        <a:rPr lang="en-GB" sz="1100" b="0" i="0" u="none" strike="noStrike" dirty="0" smtClean="0">
                          <a:solidFill>
                            <a:schemeClr val="tx1"/>
                          </a:solidFill>
                          <a:effectLst/>
                          <a:latin typeface="Calibri"/>
                        </a:rPr>
                        <a:t>Newcastle Airport, North</a:t>
                      </a:r>
                      <a:r>
                        <a:rPr lang="en-GB" sz="1100" b="0" i="0" u="none" strike="noStrike" baseline="0" dirty="0" smtClean="0">
                          <a:solidFill>
                            <a:schemeClr val="tx1"/>
                          </a:solidFill>
                          <a:effectLst/>
                          <a:latin typeface="Calibri"/>
                        </a:rPr>
                        <a:t> East</a:t>
                      </a:r>
                      <a:r>
                        <a:rPr lang="en-GB" sz="1100" b="0" i="0" u="none" strike="noStrike" dirty="0" smtClean="0">
                          <a:solidFill>
                            <a:schemeClr val="tx1"/>
                          </a:solidFill>
                          <a:effectLst/>
                          <a:latin typeface="Calibri"/>
                        </a:rPr>
                        <a:t> Ports</a:t>
                      </a:r>
                      <a:endParaRPr lang="en-GB" sz="1100" b="0" i="0" u="none" strike="noStrike" dirty="0">
                        <a:solidFill>
                          <a:schemeClr val="tx1"/>
                        </a:solidFill>
                        <a:effectLst/>
                        <a:latin typeface="Calibri"/>
                      </a:endParaRPr>
                    </a:p>
                  </a:txBody>
                  <a:tcPr marL="9525" marR="9525" marT="9525" marB="0" anchor="b"/>
                </a:tc>
              </a:tr>
              <a:tr h="381646">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GB" sz="1000" b="1" i="0" u="none" strike="noStrike" dirty="0" smtClean="0">
                          <a:solidFill>
                            <a:schemeClr val="tx1"/>
                          </a:solidFill>
                          <a:effectLst/>
                          <a:latin typeface="Calibri"/>
                        </a:rPr>
                        <a:t>N.B.  Throughout this report, the term ‘regional gateways’ refers to all gateways in England (where IPS interviewing takes place), excluding London</a:t>
                      </a:r>
                      <a:r>
                        <a:rPr lang="en-GB" sz="1000" b="1" i="0" u="none" strike="noStrike" dirty="0" smtClean="0">
                          <a:solidFill>
                            <a:schemeClr val="tx1"/>
                          </a:solidFill>
                          <a:effectLst/>
                          <a:latin typeface="+mn-lt"/>
                        </a:rPr>
                        <a:t>.  The term ‘Regional England’ refers to all regions of England, excluding London</a:t>
                      </a: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graphicFrame>
        <p:nvGraphicFramePr>
          <p:cNvPr id="8" name="Table Placeholder 5"/>
          <p:cNvGraphicFramePr>
            <a:graphicFrameLocks/>
          </p:cNvGraphicFramePr>
          <p:nvPr>
            <p:extLst>
              <p:ext uri="{D42A27DB-BD31-4B8C-83A1-F6EECF244321}">
                <p14:modId xmlns:p14="http://schemas.microsoft.com/office/powerpoint/2010/main" val="1627134808"/>
              </p:ext>
            </p:extLst>
          </p:nvPr>
        </p:nvGraphicFramePr>
        <p:xfrm>
          <a:off x="579468" y="4813088"/>
          <a:ext cx="7586335" cy="1435312"/>
        </p:xfrm>
        <a:graphic>
          <a:graphicData uri="http://schemas.openxmlformats.org/drawingml/2006/table">
            <a:tbl>
              <a:tblPr firstRow="1" bandRow="1">
                <a:tableStyleId>{5C22544A-7EE6-4342-B048-85BDC9FD1C3A}</a:tableStyleId>
              </a:tblPr>
              <a:tblGrid>
                <a:gridCol w="1695897"/>
                <a:gridCol w="5890438"/>
              </a:tblGrid>
              <a:tr h="289999">
                <a:tc>
                  <a:txBody>
                    <a:bodyPr/>
                    <a:lstStyle/>
                    <a:p>
                      <a:pPr algn="l" fontAlgn="b"/>
                      <a:r>
                        <a:rPr lang="en-GB" sz="1200" b="1" i="0" u="none" strike="noStrike" dirty="0" smtClean="0">
                          <a:solidFill>
                            <a:schemeClr val="bg1"/>
                          </a:solidFill>
                          <a:effectLst/>
                          <a:latin typeface="Calibri"/>
                        </a:rPr>
                        <a:t>2.  Gateway Mode</a:t>
                      </a:r>
                      <a:endParaRPr lang="en-GB" sz="1200" b="1" i="0" u="none" strike="noStrike" dirty="0">
                        <a:solidFill>
                          <a:schemeClr val="bg1"/>
                        </a:solidFill>
                        <a:effectLst/>
                        <a:latin typeface="Calibri"/>
                      </a:endParaRPr>
                    </a:p>
                  </a:txBody>
                  <a:tcPr marL="9525" marR="9525" marT="9525" marB="0" anchor="b"/>
                </a:tc>
                <a:tc>
                  <a:txBody>
                    <a:bodyPr/>
                    <a:lstStyle/>
                    <a:p>
                      <a:pPr algn="ctr" fontAlgn="b"/>
                      <a:r>
                        <a:rPr lang="en-GB" sz="1100" u="none" strike="noStrike" dirty="0" smtClean="0">
                          <a:effectLst/>
                        </a:rPr>
                        <a:t>Gateways</a:t>
                      </a:r>
                      <a:endParaRPr lang="en-GB" sz="1100" b="0" i="0" u="none" strike="noStrike" dirty="0">
                        <a:solidFill>
                          <a:srgbClr val="000000"/>
                        </a:solidFill>
                        <a:effectLst/>
                        <a:latin typeface="Arial Narrow"/>
                      </a:endParaRPr>
                    </a:p>
                  </a:txBody>
                  <a:tcPr marL="9525" marR="9525" marT="9525" marB="0" anchor="b"/>
                </a:tc>
              </a:tr>
              <a:tr h="266836">
                <a:tc>
                  <a:txBody>
                    <a:bodyPr/>
                    <a:lstStyle/>
                    <a:p>
                      <a:pPr algn="l" fontAlgn="b"/>
                      <a:r>
                        <a:rPr lang="en-GB" sz="1100" b="1" i="0" u="none" strike="noStrike" dirty="0" smtClean="0">
                          <a:solidFill>
                            <a:schemeClr val="dk1"/>
                          </a:solidFill>
                          <a:effectLst/>
                          <a:latin typeface="+mn-lt"/>
                        </a:rPr>
                        <a:t>London</a:t>
                      </a:r>
                      <a:r>
                        <a:rPr lang="en-GB" sz="1100" b="1" i="0" u="none" strike="noStrike" baseline="0" dirty="0" smtClean="0">
                          <a:solidFill>
                            <a:schemeClr val="dk1"/>
                          </a:solidFill>
                          <a:effectLst/>
                          <a:latin typeface="+mn-lt"/>
                        </a:rPr>
                        <a:t> airport</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u="none" strike="noStrike" dirty="0" smtClean="0">
                          <a:solidFill>
                            <a:schemeClr val="tx1"/>
                          </a:solidFill>
                          <a:effectLst/>
                        </a:rPr>
                        <a:t>Heathrow, Gatwick,</a:t>
                      </a:r>
                      <a:r>
                        <a:rPr lang="en-GB" sz="1100" u="none" strike="noStrike" baseline="0" dirty="0" smtClean="0">
                          <a:solidFill>
                            <a:schemeClr val="tx1"/>
                          </a:solidFill>
                          <a:effectLst/>
                        </a:rPr>
                        <a:t> </a:t>
                      </a:r>
                      <a:r>
                        <a:rPr lang="en-GB" sz="1100" u="none" strike="noStrike" baseline="0" dirty="0" err="1" smtClean="0">
                          <a:solidFill>
                            <a:schemeClr val="tx1"/>
                          </a:solidFill>
                          <a:effectLst/>
                        </a:rPr>
                        <a:t>Stansted</a:t>
                      </a:r>
                      <a:r>
                        <a:rPr lang="en-GB" sz="1100" u="none" strike="noStrike" baseline="0" dirty="0" smtClean="0">
                          <a:solidFill>
                            <a:schemeClr val="tx1"/>
                          </a:solidFill>
                          <a:effectLst/>
                        </a:rPr>
                        <a:t>, Luton, London City</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England</a:t>
                      </a:r>
                      <a:r>
                        <a:rPr lang="en-GB" sz="1100" b="1" u="none" strike="noStrike" baseline="0" dirty="0" smtClean="0">
                          <a:effectLst/>
                        </a:rPr>
                        <a:t> r</a:t>
                      </a:r>
                      <a:r>
                        <a:rPr lang="en-GB" sz="1100" b="1" u="none" strike="noStrike" dirty="0" smtClean="0">
                          <a:effectLst/>
                        </a:rPr>
                        <a:t>egional airport</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b="0" i="0" u="none" strike="noStrike" dirty="0" smtClean="0">
                          <a:solidFill>
                            <a:schemeClr val="tx1"/>
                          </a:solidFill>
                          <a:effectLst/>
                          <a:latin typeface="Calibri"/>
                        </a:rPr>
                        <a:t>Manchester,</a:t>
                      </a:r>
                      <a:r>
                        <a:rPr lang="en-GB" sz="1100" b="0" i="0" u="none" strike="noStrike" baseline="0" dirty="0" smtClean="0">
                          <a:solidFill>
                            <a:schemeClr val="tx1"/>
                          </a:solidFill>
                          <a:effectLst/>
                          <a:latin typeface="Calibri"/>
                        </a:rPr>
                        <a:t> Birmingham, Bournemouth, Bristol, East Midlands, Leeds/Bradford, Liverpool, Newcastle, Southampton, Doncaster  </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England seaport</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b="0" i="0" u="none" strike="noStrike" dirty="0" smtClean="0">
                          <a:solidFill>
                            <a:schemeClr val="tx1"/>
                          </a:solidFill>
                          <a:effectLst/>
                          <a:latin typeface="Calibri"/>
                        </a:rPr>
                        <a:t>Dover, Folkestone, Southampton, Portsmouth, Other SE ports, Harwich, East ports, NE ports</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Rail</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b="0" i="0" u="none" strike="noStrike" dirty="0" smtClean="0">
                          <a:solidFill>
                            <a:schemeClr val="tx1"/>
                          </a:solidFill>
                          <a:effectLst/>
                          <a:latin typeface="Calibri"/>
                        </a:rPr>
                        <a:t>Eurotunnel, Eurostar</a:t>
                      </a:r>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280354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a:t>G</a:t>
            </a:r>
            <a:r>
              <a:rPr lang="en-GB" sz="2200" dirty="0" smtClean="0"/>
              <a:t>ateways – approximate share of overseas visit volumes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1430867"/>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a:solidFill>
                  <a:srgbClr val="120742"/>
                </a:solidFill>
              </a:rPr>
              <a:t>Combined 2013, 2014, 2015 overseas visit volume share by gateway region, gateway mode and individual </a:t>
            </a:r>
            <a:r>
              <a:rPr lang="en-GB" sz="1300" dirty="0" smtClean="0">
                <a:solidFill>
                  <a:srgbClr val="120742"/>
                </a:solidFill>
              </a:rPr>
              <a:t>gateway:</a:t>
            </a:r>
            <a:endParaRPr lang="en-GB" sz="1300" dirty="0">
              <a:solidFill>
                <a:srgbClr val="120742"/>
              </a:solidFill>
            </a:endParaRPr>
          </a:p>
          <a:p>
            <a:pPr marL="0" indent="0" algn="just">
              <a:buNone/>
            </a:pPr>
            <a:endParaRPr lang="en-GB" sz="1300" dirty="0">
              <a:solidFill>
                <a:srgbClr val="120742"/>
              </a:solidFill>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7" name="Table Placeholder 5"/>
          <p:cNvGraphicFramePr>
            <a:graphicFrameLocks/>
          </p:cNvGraphicFramePr>
          <p:nvPr>
            <p:extLst>
              <p:ext uri="{D42A27DB-BD31-4B8C-83A1-F6EECF244321}">
                <p14:modId xmlns:p14="http://schemas.microsoft.com/office/powerpoint/2010/main" val="1759169443"/>
              </p:ext>
            </p:extLst>
          </p:nvPr>
        </p:nvGraphicFramePr>
        <p:xfrm>
          <a:off x="342972" y="2067975"/>
          <a:ext cx="2517555" cy="3598121"/>
        </p:xfrm>
        <a:graphic>
          <a:graphicData uri="http://schemas.openxmlformats.org/drawingml/2006/table">
            <a:tbl>
              <a:tblPr firstRow="1" bandRow="1">
                <a:tableStyleId>{5C22544A-7EE6-4342-B048-85BDC9FD1C3A}</a:tableStyleId>
              </a:tblPr>
              <a:tblGrid>
                <a:gridCol w="1331632"/>
                <a:gridCol w="524543"/>
                <a:gridCol w="661380"/>
              </a:tblGrid>
              <a:tr h="289999">
                <a:tc>
                  <a:txBody>
                    <a:bodyPr/>
                    <a:lstStyle/>
                    <a:p>
                      <a:pPr algn="l" fontAlgn="b"/>
                      <a:r>
                        <a:rPr lang="en-GB" sz="1200" b="1" i="0" u="none" strike="noStrike" dirty="0" smtClean="0">
                          <a:solidFill>
                            <a:schemeClr val="bg1"/>
                          </a:solidFill>
                          <a:effectLst/>
                          <a:latin typeface="Calibri"/>
                        </a:rPr>
                        <a:t>1.  Gateway Region</a:t>
                      </a:r>
                      <a:endParaRPr lang="en-GB" sz="1200" b="1" i="0" u="none" strike="noStrike" dirty="0">
                        <a:solidFill>
                          <a:schemeClr val="bg1"/>
                        </a:solidFill>
                        <a:effectLst/>
                        <a:latin typeface="Calibri"/>
                      </a:endParaRPr>
                    </a:p>
                  </a:txBody>
                  <a:tcPr marL="9525" marR="9525" marT="9525" marB="0" anchor="b"/>
                </a:tc>
                <a:tc>
                  <a:txBody>
                    <a:bodyPr/>
                    <a:lstStyle/>
                    <a:p>
                      <a:pPr algn="ctr" fontAlgn="b"/>
                      <a:r>
                        <a:rPr lang="en-GB" sz="1100" u="none" strike="noStrike" dirty="0" smtClean="0">
                          <a:effectLst/>
                        </a:rPr>
                        <a:t>All UK Visitors</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UK Holiday Visitors</a:t>
                      </a:r>
                      <a:endParaRPr lang="en-GB" sz="1100" b="0" i="0" u="none" strike="noStrike" dirty="0">
                        <a:solidFill>
                          <a:srgbClr val="000000"/>
                        </a:solidFill>
                        <a:effectLst/>
                        <a:latin typeface="Arial Narrow"/>
                      </a:endParaRPr>
                    </a:p>
                  </a:txBody>
                  <a:tcPr marL="9525" marR="9525" marT="9525" marB="0" anchor="b"/>
                </a:tc>
              </a:tr>
              <a:tr h="266836">
                <a:tc>
                  <a:txBody>
                    <a:bodyPr/>
                    <a:lstStyle/>
                    <a:p>
                      <a:pPr algn="l" fontAlgn="b"/>
                      <a:r>
                        <a:rPr lang="en-GB" sz="1100" b="1" u="none" strike="noStrike" dirty="0" smtClean="0">
                          <a:effectLst/>
                        </a:rPr>
                        <a:t>London</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63%</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66%</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Scotland</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Wales</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err="1" smtClean="0">
                          <a:effectLst/>
                        </a:rPr>
                        <a:t>N.Ireland</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&lt;0.5%</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&lt;0.5%</a:t>
                      </a:r>
                      <a:endParaRPr lang="en-GB" sz="1100" b="0" i="0" u="none" strike="noStrike" dirty="0">
                        <a:solidFill>
                          <a:schemeClr val="tx1"/>
                        </a:solidFill>
                        <a:effectLst/>
                        <a:latin typeface="Calibri"/>
                      </a:endParaRPr>
                    </a:p>
                  </a:txBody>
                  <a:tcPr marL="9525" marR="9525" marT="9525" marB="0" anchor="b"/>
                </a:tc>
              </a:tr>
              <a:tr h="318120">
                <a:tc>
                  <a:txBody>
                    <a:bodyPr/>
                    <a:lstStyle/>
                    <a:p>
                      <a:pPr algn="l" fontAlgn="b"/>
                      <a:r>
                        <a:rPr lang="en-GB" sz="1100" b="1" i="0" u="none" strike="noStrike" dirty="0" smtClean="0">
                          <a:solidFill>
                            <a:schemeClr val="dk1"/>
                          </a:solidFill>
                          <a:effectLst/>
                          <a:latin typeface="+mn-lt"/>
                        </a:rPr>
                        <a:t>South</a:t>
                      </a:r>
                      <a:r>
                        <a:rPr lang="en-GB" sz="1100" b="1" i="0" u="none" strike="noStrike" baseline="0" dirty="0" smtClean="0">
                          <a:solidFill>
                            <a:schemeClr val="dk1"/>
                          </a:solidFill>
                          <a:effectLst/>
                          <a:latin typeface="+mn-lt"/>
                        </a:rPr>
                        <a:t> East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16%</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18%</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South West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East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smtClean="0">
                          <a:solidFill>
                            <a:schemeClr val="tx1"/>
                          </a:solidFill>
                          <a:effectLst/>
                          <a:latin typeface="Calibri"/>
                        </a:rPr>
                        <a:t>West Midlands</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3%</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smtClean="0">
                          <a:solidFill>
                            <a:schemeClr val="tx1"/>
                          </a:solidFill>
                          <a:effectLst/>
                          <a:latin typeface="Calibri"/>
                        </a:rPr>
                        <a:t>North West</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3%</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smtClean="0">
                          <a:solidFill>
                            <a:schemeClr val="tx1"/>
                          </a:solidFill>
                          <a:effectLst/>
                          <a:latin typeface="Calibri"/>
                        </a:rPr>
                        <a:t>North East</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solidFill>
                            <a:srgbClr val="FF0000"/>
                          </a:solidFill>
                          <a:effectLst/>
                        </a:rPr>
                        <a:t>East Midlands</a:t>
                      </a:r>
                      <a:endParaRPr lang="en-GB" sz="1100" b="1" i="0" u="none" strike="noStrike" dirty="0">
                        <a:solidFill>
                          <a:srgbClr val="FF0000"/>
                        </a:solidFill>
                        <a:effectLst/>
                        <a:latin typeface="Calibri"/>
                      </a:endParaRPr>
                    </a:p>
                  </a:txBody>
                  <a:tcPr marL="9525" marR="9525" marT="9525" marB="0" anchor="b"/>
                </a:tc>
                <a:tc>
                  <a:txBody>
                    <a:bodyPr/>
                    <a:lstStyle/>
                    <a:p>
                      <a:pPr algn="ctr" fontAlgn="b"/>
                      <a:r>
                        <a:rPr lang="en-GB" sz="1100" b="0" i="0" u="none" strike="noStrike" dirty="0" smtClean="0">
                          <a:solidFill>
                            <a:srgbClr val="FF0000"/>
                          </a:solidFill>
                          <a:effectLst/>
                          <a:latin typeface="Calibri"/>
                        </a:rPr>
                        <a:t>1%</a:t>
                      </a:r>
                      <a:endParaRPr lang="en-GB" sz="1100" b="0" i="0" u="none" strike="noStrike" dirty="0">
                        <a:solidFill>
                          <a:srgbClr val="FF0000"/>
                        </a:solidFill>
                        <a:effectLst/>
                        <a:latin typeface="Calibri"/>
                      </a:endParaRPr>
                    </a:p>
                  </a:txBody>
                  <a:tcPr marL="9525" marR="9525" marT="9525" marB="0" anchor="b"/>
                </a:tc>
                <a:tc>
                  <a:txBody>
                    <a:bodyPr/>
                    <a:lstStyle/>
                    <a:p>
                      <a:pPr algn="ctr" fontAlgn="b"/>
                      <a:r>
                        <a:rPr lang="en-GB" sz="1100" b="0" i="0" u="none" strike="noStrike" dirty="0" smtClean="0">
                          <a:solidFill>
                            <a:srgbClr val="FF0000"/>
                          </a:solidFill>
                          <a:effectLst/>
                          <a:latin typeface="Calibri"/>
                        </a:rPr>
                        <a:t>&lt;0.5%</a:t>
                      </a:r>
                      <a:endParaRPr lang="en-GB" sz="1100" b="0" i="0" u="none" strike="noStrike" dirty="0">
                        <a:solidFill>
                          <a:srgbClr val="FF0000"/>
                        </a:solidFill>
                        <a:effectLst/>
                        <a:latin typeface="Calibri"/>
                      </a:endParaRPr>
                    </a:p>
                  </a:txBody>
                  <a:tcPr marL="9525" marR="9525" marT="9525" marB="0" anchor="b"/>
                </a:tc>
              </a:tr>
              <a:tr h="266836">
                <a:tc>
                  <a:txBody>
                    <a:bodyPr/>
                    <a:lstStyle/>
                    <a:p>
                      <a:pPr algn="l" fontAlgn="b"/>
                      <a:r>
                        <a:rPr lang="en-GB" sz="1100" b="1" i="0" u="none" strike="noStrike" dirty="0" smtClean="0">
                          <a:solidFill>
                            <a:srgbClr val="FF0000"/>
                          </a:solidFill>
                          <a:effectLst/>
                          <a:latin typeface="Calibri"/>
                        </a:rPr>
                        <a:t>Yorkshire</a:t>
                      </a:r>
                      <a:endParaRPr lang="en-GB" sz="1100" b="1" i="0" u="none" strike="noStrike" dirty="0">
                        <a:solidFill>
                          <a:srgbClr val="FF0000"/>
                        </a:solidFill>
                        <a:effectLst/>
                        <a:latin typeface="Calibri"/>
                      </a:endParaRPr>
                    </a:p>
                  </a:txBody>
                  <a:tcPr marL="9525" marR="9525" marT="9525" marB="0" anchor="b"/>
                </a:tc>
                <a:tc>
                  <a:txBody>
                    <a:bodyPr/>
                    <a:lstStyle/>
                    <a:p>
                      <a:pPr algn="ctr" fontAlgn="b"/>
                      <a:r>
                        <a:rPr lang="en-GB" sz="1100" b="0" i="0" u="none" strike="noStrike" dirty="0" smtClean="0">
                          <a:solidFill>
                            <a:srgbClr val="FF0000"/>
                          </a:solidFill>
                          <a:effectLst/>
                          <a:latin typeface="Calibri"/>
                        </a:rPr>
                        <a:t>1%</a:t>
                      </a:r>
                      <a:endParaRPr lang="en-GB" sz="1100" b="0" i="0" u="none" strike="noStrike" dirty="0">
                        <a:solidFill>
                          <a:srgbClr val="FF0000"/>
                        </a:solidFill>
                        <a:effectLst/>
                        <a:latin typeface="Calibri"/>
                      </a:endParaRPr>
                    </a:p>
                  </a:txBody>
                  <a:tcPr marL="9525" marR="9525" marT="9525" marB="0" anchor="b"/>
                </a:tc>
                <a:tc>
                  <a:txBody>
                    <a:bodyPr/>
                    <a:lstStyle/>
                    <a:p>
                      <a:pPr algn="ctr" fontAlgn="b"/>
                      <a:r>
                        <a:rPr lang="en-GB" sz="1100" b="0" i="0" u="none" strike="noStrike" dirty="0" smtClean="0">
                          <a:solidFill>
                            <a:srgbClr val="FF0000"/>
                          </a:solidFill>
                          <a:effectLst/>
                          <a:latin typeface="Calibri"/>
                        </a:rPr>
                        <a:t>&lt;0.5%</a:t>
                      </a:r>
                      <a:endParaRPr lang="en-GB" sz="1100" b="0" i="0" u="none" strike="noStrike" dirty="0">
                        <a:solidFill>
                          <a:srgbClr val="FF0000"/>
                        </a:solidFill>
                        <a:effectLst/>
                        <a:latin typeface="Calibri"/>
                      </a:endParaRPr>
                    </a:p>
                  </a:txBody>
                  <a:tcPr marL="9525" marR="9525" marT="9525" marB="0" anchor="b"/>
                </a:tc>
              </a:tr>
            </a:tbl>
          </a:graphicData>
        </a:graphic>
      </p:graphicFrame>
      <p:graphicFrame>
        <p:nvGraphicFramePr>
          <p:cNvPr id="10" name="Table Placeholder 5"/>
          <p:cNvGraphicFramePr>
            <a:graphicFrameLocks/>
          </p:cNvGraphicFramePr>
          <p:nvPr>
            <p:extLst>
              <p:ext uri="{D42A27DB-BD31-4B8C-83A1-F6EECF244321}">
                <p14:modId xmlns:p14="http://schemas.microsoft.com/office/powerpoint/2010/main" val="981120543"/>
              </p:ext>
            </p:extLst>
          </p:nvPr>
        </p:nvGraphicFramePr>
        <p:xfrm>
          <a:off x="2984942" y="2067975"/>
          <a:ext cx="2703477" cy="1412149"/>
        </p:xfrm>
        <a:graphic>
          <a:graphicData uri="http://schemas.openxmlformats.org/drawingml/2006/table">
            <a:tbl>
              <a:tblPr firstRow="1" bandRow="1">
                <a:tableStyleId>{5C22544A-7EE6-4342-B048-85BDC9FD1C3A}</a:tableStyleId>
              </a:tblPr>
              <a:tblGrid>
                <a:gridCol w="1429973"/>
                <a:gridCol w="563281"/>
                <a:gridCol w="710223"/>
              </a:tblGrid>
              <a:tr h="289999">
                <a:tc>
                  <a:txBody>
                    <a:bodyPr/>
                    <a:lstStyle/>
                    <a:p>
                      <a:pPr algn="l" fontAlgn="b"/>
                      <a:r>
                        <a:rPr lang="en-GB" sz="1200" b="1" i="0" u="none" strike="noStrike" dirty="0" smtClean="0">
                          <a:solidFill>
                            <a:schemeClr val="bg1"/>
                          </a:solidFill>
                          <a:effectLst/>
                          <a:latin typeface="Calibri"/>
                        </a:rPr>
                        <a:t>2.  Gateway Mode</a:t>
                      </a:r>
                      <a:endParaRPr lang="en-GB" sz="1200" b="1" i="0" u="none" strike="noStrike" dirty="0">
                        <a:solidFill>
                          <a:schemeClr val="bg1"/>
                        </a:solidFill>
                        <a:effectLst/>
                        <a:latin typeface="Calibri"/>
                      </a:endParaRPr>
                    </a:p>
                  </a:txBody>
                  <a:tcPr marL="9525" marR="9525" marT="9525" marB="0" anchor="b"/>
                </a:tc>
                <a:tc>
                  <a:txBody>
                    <a:bodyPr/>
                    <a:lstStyle/>
                    <a:p>
                      <a:pPr algn="ctr" fontAlgn="b"/>
                      <a:r>
                        <a:rPr lang="en-GB" sz="1100" u="none" strike="noStrike" dirty="0" smtClean="0">
                          <a:effectLst/>
                        </a:rPr>
                        <a:t>All</a:t>
                      </a:r>
                      <a:r>
                        <a:rPr lang="en-GB" sz="1100" u="none" strike="noStrike" baseline="0" dirty="0" smtClean="0">
                          <a:effectLst/>
                        </a:rPr>
                        <a:t> UK </a:t>
                      </a:r>
                      <a:r>
                        <a:rPr lang="en-GB" sz="1100" u="none" strike="noStrike" dirty="0" smtClean="0">
                          <a:effectLst/>
                        </a:rPr>
                        <a:t>Visitors</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UK Holiday Visitors</a:t>
                      </a:r>
                      <a:endParaRPr lang="en-GB" sz="1100" b="0" i="0" u="none" strike="noStrike" dirty="0">
                        <a:solidFill>
                          <a:srgbClr val="000000"/>
                        </a:solidFill>
                        <a:effectLst/>
                        <a:latin typeface="Arial Narrow"/>
                      </a:endParaRPr>
                    </a:p>
                  </a:txBody>
                  <a:tcPr marL="9525" marR="9525" marT="9525" marB="0" anchor="b"/>
                </a:tc>
              </a:tr>
              <a:tr h="266836">
                <a:tc>
                  <a:txBody>
                    <a:bodyPr/>
                    <a:lstStyle/>
                    <a:p>
                      <a:pPr algn="l" fontAlgn="b"/>
                      <a:r>
                        <a:rPr lang="en-GB" sz="1100" b="1" i="0" u="none" strike="noStrike" dirty="0" smtClean="0">
                          <a:solidFill>
                            <a:schemeClr val="dk1"/>
                          </a:solidFill>
                          <a:effectLst/>
                          <a:latin typeface="+mn-lt"/>
                        </a:rPr>
                        <a:t>London</a:t>
                      </a:r>
                      <a:r>
                        <a:rPr lang="en-GB" sz="1100" b="1" i="0" u="none" strike="noStrike" baseline="0" dirty="0" smtClean="0">
                          <a:solidFill>
                            <a:schemeClr val="dk1"/>
                          </a:solidFill>
                          <a:effectLst/>
                          <a:latin typeface="+mn-lt"/>
                        </a:rPr>
                        <a:t> airport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55%</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54%</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England</a:t>
                      </a:r>
                      <a:r>
                        <a:rPr lang="en-GB" sz="1100" b="1" u="none" strike="noStrike" baseline="0" dirty="0" smtClean="0">
                          <a:effectLst/>
                        </a:rPr>
                        <a:t> r</a:t>
                      </a:r>
                      <a:r>
                        <a:rPr lang="en-GB" sz="1100" b="1" u="none" strike="noStrike" dirty="0" smtClean="0">
                          <a:effectLst/>
                        </a:rPr>
                        <a:t>egional airport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13%</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England seaport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12%</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14%</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Rail</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13%</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18%</a:t>
                      </a:r>
                      <a:endParaRPr lang="en-GB" sz="1100" b="0" i="0" u="none" strike="noStrike" dirty="0">
                        <a:solidFill>
                          <a:schemeClr val="tx1"/>
                        </a:solidFill>
                        <a:effectLst/>
                        <a:latin typeface="Calibri"/>
                      </a:endParaRPr>
                    </a:p>
                  </a:txBody>
                  <a:tcPr marL="9525" marR="9525" marT="9525" marB="0" anchor="b"/>
                </a:tc>
              </a:tr>
            </a:tbl>
          </a:graphicData>
        </a:graphic>
      </p:graphicFrame>
      <p:graphicFrame>
        <p:nvGraphicFramePr>
          <p:cNvPr id="11" name="Table Placeholder 5"/>
          <p:cNvGraphicFramePr>
            <a:graphicFrameLocks/>
          </p:cNvGraphicFramePr>
          <p:nvPr>
            <p:extLst>
              <p:ext uri="{D42A27DB-BD31-4B8C-83A1-F6EECF244321}">
                <p14:modId xmlns:p14="http://schemas.microsoft.com/office/powerpoint/2010/main" val="3560251199"/>
              </p:ext>
            </p:extLst>
          </p:nvPr>
        </p:nvGraphicFramePr>
        <p:xfrm>
          <a:off x="5801019" y="2067975"/>
          <a:ext cx="2715660" cy="3598121"/>
        </p:xfrm>
        <a:graphic>
          <a:graphicData uri="http://schemas.openxmlformats.org/drawingml/2006/table">
            <a:tbl>
              <a:tblPr firstRow="1" bandRow="1">
                <a:tableStyleId>{5C22544A-7EE6-4342-B048-85BDC9FD1C3A}</a:tableStyleId>
              </a:tblPr>
              <a:tblGrid>
                <a:gridCol w="1436417"/>
                <a:gridCol w="565819"/>
                <a:gridCol w="713424"/>
              </a:tblGrid>
              <a:tr h="289999">
                <a:tc>
                  <a:txBody>
                    <a:bodyPr/>
                    <a:lstStyle/>
                    <a:p>
                      <a:pPr algn="l" fontAlgn="b"/>
                      <a:r>
                        <a:rPr lang="en-GB" sz="1200" b="1" i="0" u="none" strike="noStrike" dirty="0" smtClean="0">
                          <a:solidFill>
                            <a:schemeClr val="bg1"/>
                          </a:solidFill>
                          <a:effectLst/>
                          <a:latin typeface="Calibri"/>
                        </a:rPr>
                        <a:t>3.  Individual Gateway</a:t>
                      </a:r>
                      <a:endParaRPr lang="en-GB" sz="1200" b="1" i="0" u="none" strike="noStrike" dirty="0">
                        <a:solidFill>
                          <a:schemeClr val="bg1"/>
                        </a:solidFill>
                        <a:effectLst/>
                        <a:latin typeface="Calibri"/>
                      </a:endParaRPr>
                    </a:p>
                  </a:txBody>
                  <a:tcPr marL="9525" marR="9525" marT="9525" marB="0" anchor="b"/>
                </a:tc>
                <a:tc>
                  <a:txBody>
                    <a:bodyPr/>
                    <a:lstStyle/>
                    <a:p>
                      <a:pPr algn="ctr" fontAlgn="b"/>
                      <a:r>
                        <a:rPr lang="en-GB" sz="1100" u="none" strike="noStrike" dirty="0" smtClean="0">
                          <a:effectLst/>
                        </a:rPr>
                        <a:t>All UK Visitors</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UK Holiday Visitors</a:t>
                      </a:r>
                      <a:endParaRPr lang="en-GB" sz="1100" b="0" i="0" u="none" strike="noStrike" dirty="0">
                        <a:solidFill>
                          <a:srgbClr val="000000"/>
                        </a:solidFill>
                        <a:effectLst/>
                        <a:latin typeface="Arial Narrow"/>
                      </a:endParaRPr>
                    </a:p>
                  </a:txBody>
                  <a:tcPr marL="9525" marR="9525" marT="9525" marB="0" anchor="b"/>
                </a:tc>
              </a:tr>
              <a:tr h="266836">
                <a:tc>
                  <a:txBody>
                    <a:bodyPr/>
                    <a:lstStyle/>
                    <a:p>
                      <a:pPr algn="l" fontAlgn="b"/>
                      <a:r>
                        <a:rPr lang="en-GB" sz="1100" b="1" u="none" strike="noStrike" dirty="0" smtClean="0">
                          <a:effectLst/>
                        </a:rPr>
                        <a:t>Eurostar</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8%</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12%</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Manchester Airport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Liverpool Airport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Birmingham Airport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3%</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a:t>
                      </a:r>
                      <a:endParaRPr lang="en-GB" sz="1100" b="0" i="0" u="none" strike="noStrike" dirty="0">
                        <a:solidFill>
                          <a:schemeClr val="tx1"/>
                        </a:solidFill>
                        <a:effectLst/>
                        <a:latin typeface="Calibri"/>
                      </a:endParaRPr>
                    </a:p>
                  </a:txBody>
                  <a:tcPr marL="9525" marR="9525" marT="9525" marB="0" anchor="b"/>
                </a:tc>
              </a:tr>
              <a:tr h="318120">
                <a:tc>
                  <a:txBody>
                    <a:bodyPr/>
                    <a:lstStyle/>
                    <a:p>
                      <a:pPr algn="l" fontAlgn="b"/>
                      <a:r>
                        <a:rPr lang="en-GB" sz="1100" b="1" i="0" u="none" strike="noStrike" dirty="0" smtClean="0">
                          <a:solidFill>
                            <a:schemeClr val="dk1"/>
                          </a:solidFill>
                          <a:effectLst/>
                          <a:latin typeface="+mn-lt"/>
                        </a:rPr>
                        <a:t>Newcastle Airport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&lt;0.5%</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Bristol Airport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smtClean="0">
                          <a:solidFill>
                            <a:schemeClr val="tx1"/>
                          </a:solidFill>
                          <a:effectLst/>
                          <a:latin typeface="Calibri"/>
                        </a:rPr>
                        <a:t>Heathrow Airport</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26%</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23%</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smtClean="0">
                          <a:solidFill>
                            <a:schemeClr val="tx1"/>
                          </a:solidFill>
                          <a:effectLst/>
                          <a:latin typeface="Calibri"/>
                        </a:rPr>
                        <a:t>Gatwick</a:t>
                      </a:r>
                      <a:r>
                        <a:rPr lang="en-GB" sz="1100" b="1" i="0" u="none" strike="noStrike" baseline="0" dirty="0" smtClean="0">
                          <a:solidFill>
                            <a:schemeClr val="tx1"/>
                          </a:solidFill>
                          <a:effectLst/>
                          <a:latin typeface="Calibri"/>
                        </a:rPr>
                        <a:t> Airport</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12%</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13%</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err="1" smtClean="0">
                          <a:solidFill>
                            <a:schemeClr val="tx1"/>
                          </a:solidFill>
                          <a:effectLst/>
                          <a:latin typeface="Calibri"/>
                        </a:rPr>
                        <a:t>Stansted</a:t>
                      </a:r>
                      <a:r>
                        <a:rPr lang="en-GB" sz="1100" b="1" i="0" u="none" strike="noStrike" baseline="0" dirty="0" smtClean="0">
                          <a:solidFill>
                            <a:schemeClr val="tx1"/>
                          </a:solidFill>
                          <a:effectLst/>
                          <a:latin typeface="Calibri"/>
                        </a:rPr>
                        <a:t> Airport</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11%</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14%</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smtClean="0">
                          <a:solidFill>
                            <a:schemeClr val="tx1"/>
                          </a:solidFill>
                          <a:effectLst/>
                          <a:latin typeface="Calibri"/>
                        </a:rPr>
                        <a:t>Luton Airport</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4%</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solidFill>
                            <a:srgbClr val="FF0000"/>
                          </a:solidFill>
                          <a:effectLst/>
                        </a:rPr>
                        <a:t>East Midlands Airport</a:t>
                      </a:r>
                      <a:endParaRPr lang="en-GB" sz="1100" b="1" i="0" u="none" strike="noStrike" dirty="0">
                        <a:solidFill>
                          <a:srgbClr val="FF0000"/>
                        </a:solidFill>
                        <a:effectLst/>
                        <a:latin typeface="Calibri"/>
                      </a:endParaRPr>
                    </a:p>
                  </a:txBody>
                  <a:tcPr marL="9525" marR="9525" marT="9525" marB="0" anchor="b"/>
                </a:tc>
                <a:tc>
                  <a:txBody>
                    <a:bodyPr/>
                    <a:lstStyle/>
                    <a:p>
                      <a:pPr algn="ctr" fontAlgn="b"/>
                      <a:r>
                        <a:rPr lang="en-GB" sz="1100" b="0" i="0" u="none" strike="noStrike" dirty="0" smtClean="0">
                          <a:solidFill>
                            <a:srgbClr val="FF0000"/>
                          </a:solidFill>
                          <a:effectLst/>
                          <a:latin typeface="Calibri"/>
                        </a:rPr>
                        <a:t>1%</a:t>
                      </a:r>
                      <a:endParaRPr lang="en-GB" sz="1100" b="0" i="0" u="none" strike="noStrike" dirty="0">
                        <a:solidFill>
                          <a:srgbClr val="FF0000"/>
                        </a:solidFill>
                        <a:effectLst/>
                        <a:latin typeface="Calibri"/>
                      </a:endParaRPr>
                    </a:p>
                  </a:txBody>
                  <a:tcPr marL="9525" marR="9525" marT="9525" marB="0" anchor="b"/>
                </a:tc>
                <a:tc>
                  <a:txBody>
                    <a:bodyPr/>
                    <a:lstStyle/>
                    <a:p>
                      <a:pPr algn="ctr" fontAlgn="b"/>
                      <a:r>
                        <a:rPr lang="en-GB" sz="1100" b="0" i="0" u="none" strike="noStrike" dirty="0" smtClean="0">
                          <a:solidFill>
                            <a:srgbClr val="FF0000"/>
                          </a:solidFill>
                          <a:effectLst/>
                          <a:latin typeface="Calibri"/>
                        </a:rPr>
                        <a:t>&lt;0.5%</a:t>
                      </a:r>
                      <a:endParaRPr lang="en-GB" sz="1100" b="0" i="0" u="none" strike="noStrike" dirty="0">
                        <a:solidFill>
                          <a:srgbClr val="FF0000"/>
                        </a:solidFill>
                        <a:effectLst/>
                        <a:latin typeface="Calibri"/>
                      </a:endParaRPr>
                    </a:p>
                  </a:txBody>
                  <a:tcPr marL="9525" marR="9525" marT="9525" marB="0" anchor="b"/>
                </a:tc>
              </a:tr>
              <a:tr h="266836">
                <a:tc>
                  <a:txBody>
                    <a:bodyPr/>
                    <a:lstStyle/>
                    <a:p>
                      <a:pPr algn="l" fontAlgn="b"/>
                      <a:r>
                        <a:rPr lang="en-GB" sz="1100" b="1" i="0" u="none" strike="noStrike" dirty="0" smtClean="0">
                          <a:solidFill>
                            <a:srgbClr val="FF0000"/>
                          </a:solidFill>
                          <a:effectLst/>
                          <a:latin typeface="+mn-lt"/>
                        </a:rPr>
                        <a:t>Leeds/Bradford</a:t>
                      </a:r>
                      <a:r>
                        <a:rPr lang="en-GB" sz="1100" b="1" i="0" u="none" strike="noStrike" baseline="0" dirty="0" smtClean="0">
                          <a:solidFill>
                            <a:srgbClr val="FF0000"/>
                          </a:solidFill>
                          <a:effectLst/>
                          <a:latin typeface="+mn-lt"/>
                        </a:rPr>
                        <a:t> Airport</a:t>
                      </a:r>
                      <a:endParaRPr lang="en-GB" sz="1100" b="1" i="0" u="none" strike="noStrike" dirty="0">
                        <a:solidFill>
                          <a:srgbClr val="FF0000"/>
                        </a:solidFill>
                        <a:effectLst/>
                        <a:latin typeface="Calibri"/>
                      </a:endParaRPr>
                    </a:p>
                  </a:txBody>
                  <a:tcPr marL="9525" marR="9525" marT="9525" marB="0" anchor="b"/>
                </a:tc>
                <a:tc>
                  <a:txBody>
                    <a:bodyPr/>
                    <a:lstStyle/>
                    <a:p>
                      <a:pPr algn="ctr" fontAlgn="b"/>
                      <a:r>
                        <a:rPr lang="en-GB" sz="1100" b="0" i="0" u="none" strike="noStrike" dirty="0" smtClean="0">
                          <a:solidFill>
                            <a:srgbClr val="FF0000"/>
                          </a:solidFill>
                          <a:effectLst/>
                          <a:latin typeface="Calibri"/>
                        </a:rPr>
                        <a:t>1%</a:t>
                      </a:r>
                      <a:endParaRPr lang="en-GB" sz="1100" b="0" i="0" u="none" strike="noStrike" dirty="0">
                        <a:solidFill>
                          <a:srgbClr val="FF0000"/>
                        </a:solidFill>
                        <a:effectLst/>
                        <a:latin typeface="Calibri"/>
                      </a:endParaRPr>
                    </a:p>
                  </a:txBody>
                  <a:tcPr marL="9525" marR="9525" marT="9525" marB="0" anchor="b"/>
                </a:tc>
                <a:tc>
                  <a:txBody>
                    <a:bodyPr/>
                    <a:lstStyle/>
                    <a:p>
                      <a:pPr algn="ctr" fontAlgn="b"/>
                      <a:r>
                        <a:rPr lang="en-GB" sz="1100" b="0" i="0" u="none" strike="noStrike" dirty="0" smtClean="0">
                          <a:solidFill>
                            <a:srgbClr val="FF0000"/>
                          </a:solidFill>
                          <a:effectLst/>
                          <a:latin typeface="Calibri"/>
                        </a:rPr>
                        <a:t>&lt;0.5%</a:t>
                      </a:r>
                      <a:endParaRPr lang="en-GB" sz="1100" b="0" i="0" u="none" strike="noStrike" dirty="0">
                        <a:solidFill>
                          <a:srgbClr val="FF0000"/>
                        </a:solidFill>
                        <a:effectLst/>
                        <a:latin typeface="Calibri"/>
                      </a:endParaRPr>
                    </a:p>
                  </a:txBody>
                  <a:tcPr marL="9525" marR="9525" marT="9525" marB="0" anchor="b"/>
                </a:tc>
              </a:tr>
            </a:tbl>
          </a:graphicData>
        </a:graphic>
      </p:graphicFrame>
      <p:sp>
        <p:nvSpPr>
          <p:cNvPr id="4" name="Rectangle 3"/>
          <p:cNvSpPr/>
          <p:nvPr/>
        </p:nvSpPr>
        <p:spPr>
          <a:xfrm>
            <a:off x="400210" y="5767884"/>
            <a:ext cx="7988877" cy="430887"/>
          </a:xfrm>
          <a:prstGeom prst="rect">
            <a:avLst/>
          </a:prstGeom>
        </p:spPr>
        <p:txBody>
          <a:bodyPr wrap="square">
            <a:spAutoFit/>
          </a:bodyPr>
          <a:lstStyle/>
          <a:p>
            <a:pPr algn="just"/>
            <a:r>
              <a:rPr lang="en-GB" sz="1100" dirty="0" smtClean="0">
                <a:solidFill>
                  <a:srgbClr val="120742"/>
                </a:solidFill>
              </a:rPr>
              <a:t>N.B. East Midlands / Yorkshire gateway regions and East Midlands / Leeds-Bradford Airports are not shown separately within this report due to low sample sizes among holiday visitors, although they are included within ‘Regional England’ data</a:t>
            </a:r>
            <a:endParaRPr lang="en-GB" sz="1100" dirty="0">
              <a:solidFill>
                <a:srgbClr val="120742"/>
              </a:solidFill>
            </a:endParaRPr>
          </a:p>
        </p:txBody>
      </p:sp>
    </p:spTree>
    <p:extLst>
      <p:ext uri="{BB962C8B-B14F-4D97-AF65-F5344CB8AC3E}">
        <p14:creationId xmlns:p14="http://schemas.microsoft.com/office/powerpoint/2010/main" val="6710143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a:t>G</a:t>
            </a:r>
            <a:r>
              <a:rPr lang="en-GB" sz="2200" dirty="0" smtClean="0"/>
              <a:t>ateways – sample sizes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1430867"/>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a:solidFill>
                  <a:srgbClr val="120742"/>
                </a:solidFill>
              </a:rPr>
              <a:t>Combined 2013, 2014, 2015 sample sizes for the IPS by gateway region, gateway mode and individual gateway</a:t>
            </a:r>
            <a:r>
              <a:rPr lang="en-GB" sz="1300" dirty="0" smtClean="0">
                <a:solidFill>
                  <a:srgbClr val="120742"/>
                </a:solidFill>
              </a:rPr>
              <a:t>:</a:t>
            </a:r>
            <a:endParaRPr lang="en-GB" sz="1300" dirty="0">
              <a:solidFill>
                <a:srgbClr val="120742"/>
              </a:solidFill>
            </a:endParaRPr>
          </a:p>
          <a:p>
            <a:pPr marL="0" indent="0" algn="just">
              <a:buNone/>
            </a:pPr>
            <a:endParaRPr lang="en-GB" sz="1300" dirty="0">
              <a:solidFill>
                <a:srgbClr val="120742"/>
              </a:solidFill>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7" name="Table Placeholder 5"/>
          <p:cNvGraphicFramePr>
            <a:graphicFrameLocks/>
          </p:cNvGraphicFramePr>
          <p:nvPr>
            <p:extLst>
              <p:ext uri="{D42A27DB-BD31-4B8C-83A1-F6EECF244321}">
                <p14:modId xmlns:p14="http://schemas.microsoft.com/office/powerpoint/2010/main" val="1563381225"/>
              </p:ext>
            </p:extLst>
          </p:nvPr>
        </p:nvGraphicFramePr>
        <p:xfrm>
          <a:off x="342972" y="2067975"/>
          <a:ext cx="2517555" cy="3598121"/>
        </p:xfrm>
        <a:graphic>
          <a:graphicData uri="http://schemas.openxmlformats.org/drawingml/2006/table">
            <a:tbl>
              <a:tblPr firstRow="1" bandRow="1">
                <a:tableStyleId>{5C22544A-7EE6-4342-B048-85BDC9FD1C3A}</a:tableStyleId>
              </a:tblPr>
              <a:tblGrid>
                <a:gridCol w="1331632"/>
                <a:gridCol w="524543"/>
                <a:gridCol w="661380"/>
              </a:tblGrid>
              <a:tr h="289999">
                <a:tc>
                  <a:txBody>
                    <a:bodyPr/>
                    <a:lstStyle/>
                    <a:p>
                      <a:pPr algn="l" fontAlgn="b"/>
                      <a:r>
                        <a:rPr lang="en-GB" sz="1200" b="1" i="0" u="none" strike="noStrike" dirty="0" smtClean="0">
                          <a:solidFill>
                            <a:schemeClr val="bg1"/>
                          </a:solidFill>
                          <a:effectLst/>
                          <a:latin typeface="Calibri"/>
                        </a:rPr>
                        <a:t>1.  Gateway Region</a:t>
                      </a:r>
                      <a:endParaRPr lang="en-GB" sz="1200" b="1" i="0" u="none" strike="noStrike" dirty="0">
                        <a:solidFill>
                          <a:schemeClr val="bg1"/>
                        </a:solidFill>
                        <a:effectLst/>
                        <a:latin typeface="Calibri"/>
                      </a:endParaRPr>
                    </a:p>
                  </a:txBody>
                  <a:tcPr marL="9525" marR="9525" marT="9525" marB="0" anchor="b"/>
                </a:tc>
                <a:tc>
                  <a:txBody>
                    <a:bodyPr/>
                    <a:lstStyle/>
                    <a:p>
                      <a:pPr algn="ctr" fontAlgn="b"/>
                      <a:r>
                        <a:rPr lang="en-GB" sz="1100" u="none" strike="noStrike" dirty="0" smtClean="0">
                          <a:effectLst/>
                        </a:rPr>
                        <a:t>All UK Visitors</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UK Holiday Visitors</a:t>
                      </a:r>
                      <a:endParaRPr lang="en-GB" sz="1100" b="0" i="0" u="none" strike="noStrike" dirty="0">
                        <a:solidFill>
                          <a:srgbClr val="000000"/>
                        </a:solidFill>
                        <a:effectLst/>
                        <a:latin typeface="Arial Narrow"/>
                      </a:endParaRPr>
                    </a:p>
                  </a:txBody>
                  <a:tcPr marL="9525" marR="9525" marT="9525" marB="0" anchor="b"/>
                </a:tc>
              </a:tr>
              <a:tr h="266836">
                <a:tc>
                  <a:txBody>
                    <a:bodyPr/>
                    <a:lstStyle/>
                    <a:p>
                      <a:pPr algn="l" fontAlgn="b"/>
                      <a:r>
                        <a:rPr lang="en-GB" sz="1100" b="1" u="none" strike="noStrike" dirty="0" smtClean="0">
                          <a:effectLst/>
                        </a:rPr>
                        <a:t>London</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u="none" strike="noStrike" dirty="0" smtClean="0">
                          <a:solidFill>
                            <a:schemeClr val="tx1"/>
                          </a:solidFill>
                          <a:effectLst/>
                        </a:rPr>
                        <a:t>  91,912</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32,331</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Scotland</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4,017</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1,503</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Wales</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1,828</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673</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err="1" smtClean="0">
                          <a:effectLst/>
                        </a:rPr>
                        <a:t>N.Ireland</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423</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113</a:t>
                      </a:r>
                      <a:endParaRPr lang="en-GB" sz="1100" b="0" i="0" u="none" strike="noStrike" dirty="0">
                        <a:solidFill>
                          <a:schemeClr val="tx1"/>
                        </a:solidFill>
                        <a:effectLst/>
                        <a:latin typeface="Calibri"/>
                      </a:endParaRPr>
                    </a:p>
                  </a:txBody>
                  <a:tcPr marL="9525" marR="9525" marT="9525" marB="0" anchor="b"/>
                </a:tc>
              </a:tr>
              <a:tr h="318120">
                <a:tc>
                  <a:txBody>
                    <a:bodyPr/>
                    <a:lstStyle/>
                    <a:p>
                      <a:pPr algn="l" fontAlgn="b"/>
                      <a:r>
                        <a:rPr lang="en-GB" sz="1100" b="1" i="0" u="none" strike="noStrike" dirty="0" smtClean="0">
                          <a:solidFill>
                            <a:schemeClr val="dk1"/>
                          </a:solidFill>
                          <a:effectLst/>
                          <a:latin typeface="+mn-lt"/>
                        </a:rPr>
                        <a:t>South</a:t>
                      </a:r>
                      <a:r>
                        <a:rPr lang="en-GB" sz="1100" b="1" i="0" u="none" strike="noStrike" baseline="0" dirty="0" smtClean="0">
                          <a:solidFill>
                            <a:schemeClr val="dk1"/>
                          </a:solidFill>
                          <a:effectLst/>
                          <a:latin typeface="+mn-lt"/>
                        </a:rPr>
                        <a:t> East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14,715</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6,514</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South West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2,698</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602</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East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940</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570</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smtClean="0">
                          <a:solidFill>
                            <a:schemeClr val="tx1"/>
                          </a:solidFill>
                          <a:effectLst/>
                          <a:latin typeface="Calibri"/>
                        </a:rPr>
                        <a:t>West Midlands</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538</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527</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smtClean="0">
                          <a:solidFill>
                            <a:schemeClr val="tx1"/>
                          </a:solidFill>
                          <a:effectLst/>
                          <a:latin typeface="Calibri"/>
                        </a:rPr>
                        <a:t>North West</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9,767</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1,805</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smtClean="0">
                          <a:solidFill>
                            <a:schemeClr val="tx1"/>
                          </a:solidFill>
                          <a:effectLst/>
                          <a:latin typeface="Calibri"/>
                        </a:rPr>
                        <a:t>North East</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4,217</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2,569</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solidFill>
                            <a:srgbClr val="FF0000"/>
                          </a:solidFill>
                          <a:effectLst/>
                        </a:rPr>
                        <a:t>East Midlands</a:t>
                      </a:r>
                      <a:endParaRPr lang="en-GB" sz="1100" b="1" i="0" u="none" strike="noStrike" dirty="0">
                        <a:solidFill>
                          <a:srgbClr val="FF0000"/>
                        </a:solidFill>
                        <a:effectLst/>
                        <a:latin typeface="Calibri"/>
                      </a:endParaRPr>
                    </a:p>
                  </a:txBody>
                  <a:tcPr marL="9525" marR="9525" marT="9525" marB="0" anchor="b"/>
                </a:tc>
                <a:tc>
                  <a:txBody>
                    <a:bodyPr/>
                    <a:lstStyle/>
                    <a:p>
                      <a:pPr algn="ctr" fontAlgn="b"/>
                      <a:r>
                        <a:rPr lang="en-GB" sz="1100" b="0" i="0" u="none" strike="noStrike" dirty="0" smtClean="0">
                          <a:solidFill>
                            <a:srgbClr val="FF0000"/>
                          </a:solidFill>
                          <a:effectLst/>
                          <a:latin typeface="Calibri"/>
                        </a:rPr>
                        <a:t>244</a:t>
                      </a:r>
                      <a:endParaRPr lang="en-GB" sz="1100" b="0" i="0" u="none" strike="noStrike" dirty="0">
                        <a:solidFill>
                          <a:srgbClr val="FF0000"/>
                        </a:solidFill>
                        <a:effectLst/>
                        <a:latin typeface="Calibri"/>
                      </a:endParaRPr>
                    </a:p>
                  </a:txBody>
                  <a:tcPr marL="9525" marR="9525" marT="9525" marB="0" anchor="b"/>
                </a:tc>
                <a:tc>
                  <a:txBody>
                    <a:bodyPr/>
                    <a:lstStyle/>
                    <a:p>
                      <a:pPr algn="ctr" fontAlgn="b"/>
                      <a:r>
                        <a:rPr lang="en-GB" sz="1100" b="0" i="0" u="none" strike="noStrike" dirty="0" smtClean="0">
                          <a:solidFill>
                            <a:srgbClr val="FF0000"/>
                          </a:solidFill>
                          <a:effectLst/>
                          <a:latin typeface="Calibri"/>
                        </a:rPr>
                        <a:t>24</a:t>
                      </a:r>
                      <a:endParaRPr lang="en-GB" sz="1100" b="0" i="0" u="none" strike="noStrike" dirty="0">
                        <a:solidFill>
                          <a:srgbClr val="FF0000"/>
                        </a:solidFill>
                        <a:effectLst/>
                        <a:latin typeface="Calibri"/>
                      </a:endParaRPr>
                    </a:p>
                  </a:txBody>
                  <a:tcPr marL="9525" marR="9525" marT="9525" marB="0" anchor="b"/>
                </a:tc>
              </a:tr>
              <a:tr h="266836">
                <a:tc>
                  <a:txBody>
                    <a:bodyPr/>
                    <a:lstStyle/>
                    <a:p>
                      <a:pPr algn="l" fontAlgn="b"/>
                      <a:r>
                        <a:rPr lang="en-GB" sz="1100" b="1" i="0" u="none" strike="noStrike" dirty="0" smtClean="0">
                          <a:solidFill>
                            <a:srgbClr val="FF0000"/>
                          </a:solidFill>
                          <a:effectLst/>
                          <a:latin typeface="Calibri"/>
                        </a:rPr>
                        <a:t>Yorkshire</a:t>
                      </a:r>
                      <a:endParaRPr lang="en-GB" sz="1100" b="1" i="0" u="none" strike="noStrike" dirty="0">
                        <a:solidFill>
                          <a:srgbClr val="FF0000"/>
                        </a:solidFill>
                        <a:effectLst/>
                        <a:latin typeface="Calibri"/>
                      </a:endParaRPr>
                    </a:p>
                  </a:txBody>
                  <a:tcPr marL="9525" marR="9525" marT="9525" marB="0" anchor="b"/>
                </a:tc>
                <a:tc>
                  <a:txBody>
                    <a:bodyPr/>
                    <a:lstStyle/>
                    <a:p>
                      <a:pPr algn="ctr" fontAlgn="b"/>
                      <a:r>
                        <a:rPr lang="en-GB" sz="1100" b="0" i="0" u="none" strike="noStrike" dirty="0" smtClean="0">
                          <a:solidFill>
                            <a:srgbClr val="FF0000"/>
                          </a:solidFill>
                          <a:effectLst/>
                          <a:latin typeface="Calibri"/>
                        </a:rPr>
                        <a:t>538</a:t>
                      </a:r>
                      <a:endParaRPr lang="en-GB" sz="1100" b="0" i="0" u="none" strike="noStrike" dirty="0">
                        <a:solidFill>
                          <a:srgbClr val="FF0000"/>
                        </a:solidFill>
                        <a:effectLst/>
                        <a:latin typeface="Calibri"/>
                      </a:endParaRPr>
                    </a:p>
                  </a:txBody>
                  <a:tcPr marL="9525" marR="9525" marT="9525" marB="0" anchor="b"/>
                </a:tc>
                <a:tc>
                  <a:txBody>
                    <a:bodyPr/>
                    <a:lstStyle/>
                    <a:p>
                      <a:pPr algn="ctr" fontAlgn="b"/>
                      <a:r>
                        <a:rPr lang="en-GB" sz="1100" b="0" i="0" u="none" strike="noStrike" dirty="0" smtClean="0">
                          <a:solidFill>
                            <a:srgbClr val="FF0000"/>
                          </a:solidFill>
                          <a:effectLst/>
                          <a:latin typeface="Calibri"/>
                        </a:rPr>
                        <a:t>55</a:t>
                      </a:r>
                      <a:endParaRPr lang="en-GB" sz="1100" b="0" i="0" u="none" strike="noStrike" dirty="0">
                        <a:solidFill>
                          <a:srgbClr val="FF0000"/>
                        </a:solidFill>
                        <a:effectLst/>
                        <a:latin typeface="Calibri"/>
                      </a:endParaRPr>
                    </a:p>
                  </a:txBody>
                  <a:tcPr marL="9525" marR="9525" marT="9525" marB="0" anchor="b"/>
                </a:tc>
              </a:tr>
            </a:tbl>
          </a:graphicData>
        </a:graphic>
      </p:graphicFrame>
      <p:graphicFrame>
        <p:nvGraphicFramePr>
          <p:cNvPr id="10" name="Table Placeholder 5"/>
          <p:cNvGraphicFramePr>
            <a:graphicFrameLocks/>
          </p:cNvGraphicFramePr>
          <p:nvPr>
            <p:extLst>
              <p:ext uri="{D42A27DB-BD31-4B8C-83A1-F6EECF244321}">
                <p14:modId xmlns:p14="http://schemas.microsoft.com/office/powerpoint/2010/main" val="1287698917"/>
              </p:ext>
            </p:extLst>
          </p:nvPr>
        </p:nvGraphicFramePr>
        <p:xfrm>
          <a:off x="2984942" y="2067975"/>
          <a:ext cx="2703477" cy="1412149"/>
        </p:xfrm>
        <a:graphic>
          <a:graphicData uri="http://schemas.openxmlformats.org/drawingml/2006/table">
            <a:tbl>
              <a:tblPr firstRow="1" bandRow="1">
                <a:tableStyleId>{5C22544A-7EE6-4342-B048-85BDC9FD1C3A}</a:tableStyleId>
              </a:tblPr>
              <a:tblGrid>
                <a:gridCol w="1429973"/>
                <a:gridCol w="563281"/>
                <a:gridCol w="710223"/>
              </a:tblGrid>
              <a:tr h="289999">
                <a:tc>
                  <a:txBody>
                    <a:bodyPr/>
                    <a:lstStyle/>
                    <a:p>
                      <a:pPr algn="l" fontAlgn="b"/>
                      <a:r>
                        <a:rPr lang="en-GB" sz="1200" b="1" i="0" u="none" strike="noStrike" dirty="0" smtClean="0">
                          <a:solidFill>
                            <a:schemeClr val="bg1"/>
                          </a:solidFill>
                          <a:effectLst/>
                          <a:latin typeface="Calibri"/>
                        </a:rPr>
                        <a:t>2.  Gateway Mode</a:t>
                      </a:r>
                      <a:endParaRPr lang="en-GB" sz="1200" b="1" i="0" u="none" strike="noStrike" dirty="0">
                        <a:solidFill>
                          <a:schemeClr val="bg1"/>
                        </a:solidFill>
                        <a:effectLst/>
                        <a:latin typeface="Calibri"/>
                      </a:endParaRPr>
                    </a:p>
                  </a:txBody>
                  <a:tcPr marL="9525" marR="9525" marT="9525" marB="0" anchor="b"/>
                </a:tc>
                <a:tc>
                  <a:txBody>
                    <a:bodyPr/>
                    <a:lstStyle/>
                    <a:p>
                      <a:pPr algn="ctr" fontAlgn="b"/>
                      <a:r>
                        <a:rPr lang="en-GB" sz="1100" u="none" strike="noStrike" dirty="0" smtClean="0">
                          <a:effectLst/>
                        </a:rPr>
                        <a:t>All</a:t>
                      </a:r>
                      <a:r>
                        <a:rPr lang="en-GB" sz="1100" u="none" strike="noStrike" baseline="0" dirty="0" smtClean="0">
                          <a:effectLst/>
                        </a:rPr>
                        <a:t> UK </a:t>
                      </a:r>
                      <a:r>
                        <a:rPr lang="en-GB" sz="1100" u="none" strike="noStrike" dirty="0" smtClean="0">
                          <a:effectLst/>
                        </a:rPr>
                        <a:t>Visitors</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UK Holiday Visitors</a:t>
                      </a:r>
                      <a:endParaRPr lang="en-GB" sz="1100" b="0" i="0" u="none" strike="noStrike" dirty="0">
                        <a:solidFill>
                          <a:srgbClr val="000000"/>
                        </a:solidFill>
                        <a:effectLst/>
                        <a:latin typeface="Arial Narrow"/>
                      </a:endParaRPr>
                    </a:p>
                  </a:txBody>
                  <a:tcPr marL="9525" marR="9525" marT="9525" marB="0" anchor="b"/>
                </a:tc>
              </a:tr>
              <a:tr h="266836">
                <a:tc>
                  <a:txBody>
                    <a:bodyPr/>
                    <a:lstStyle/>
                    <a:p>
                      <a:pPr algn="l" fontAlgn="b"/>
                      <a:r>
                        <a:rPr lang="en-GB" sz="1100" b="1" i="0" u="none" strike="noStrike" dirty="0" smtClean="0">
                          <a:solidFill>
                            <a:schemeClr val="dk1"/>
                          </a:solidFill>
                          <a:effectLst/>
                          <a:latin typeface="+mn-lt"/>
                        </a:rPr>
                        <a:t>London</a:t>
                      </a:r>
                      <a:r>
                        <a:rPr lang="en-GB" sz="1100" b="1" i="0" u="none" strike="noStrike" baseline="0" dirty="0" smtClean="0">
                          <a:solidFill>
                            <a:schemeClr val="dk1"/>
                          </a:solidFill>
                          <a:effectLst/>
                          <a:latin typeface="+mn-lt"/>
                        </a:rPr>
                        <a:t> airport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86,580</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29,402</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England</a:t>
                      </a:r>
                      <a:r>
                        <a:rPr lang="en-GB" sz="1100" b="1" u="none" strike="noStrike" baseline="0" dirty="0" smtClean="0">
                          <a:effectLst/>
                        </a:rPr>
                        <a:t> r</a:t>
                      </a:r>
                      <a:r>
                        <a:rPr lang="en-GB" sz="1100" b="1" u="none" strike="noStrike" dirty="0" smtClean="0">
                          <a:effectLst/>
                        </a:rPr>
                        <a:t>egional airport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18,075</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3,246</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England seaport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13,722</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6,746</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Rail</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10,745</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5,756</a:t>
                      </a:r>
                      <a:endParaRPr lang="en-GB" sz="1100" b="0" i="0" u="none" strike="noStrike" dirty="0">
                        <a:solidFill>
                          <a:schemeClr val="tx1"/>
                        </a:solidFill>
                        <a:effectLst/>
                        <a:latin typeface="Calibri"/>
                      </a:endParaRPr>
                    </a:p>
                  </a:txBody>
                  <a:tcPr marL="9525" marR="9525" marT="9525" marB="0" anchor="b"/>
                </a:tc>
              </a:tr>
            </a:tbl>
          </a:graphicData>
        </a:graphic>
      </p:graphicFrame>
      <p:graphicFrame>
        <p:nvGraphicFramePr>
          <p:cNvPr id="11" name="Table Placeholder 5"/>
          <p:cNvGraphicFramePr>
            <a:graphicFrameLocks/>
          </p:cNvGraphicFramePr>
          <p:nvPr>
            <p:extLst>
              <p:ext uri="{D42A27DB-BD31-4B8C-83A1-F6EECF244321}">
                <p14:modId xmlns:p14="http://schemas.microsoft.com/office/powerpoint/2010/main" val="2611155824"/>
              </p:ext>
            </p:extLst>
          </p:nvPr>
        </p:nvGraphicFramePr>
        <p:xfrm>
          <a:off x="5801019" y="2067975"/>
          <a:ext cx="2715660" cy="3598121"/>
        </p:xfrm>
        <a:graphic>
          <a:graphicData uri="http://schemas.openxmlformats.org/drawingml/2006/table">
            <a:tbl>
              <a:tblPr firstRow="1" bandRow="1">
                <a:tableStyleId>{5C22544A-7EE6-4342-B048-85BDC9FD1C3A}</a:tableStyleId>
              </a:tblPr>
              <a:tblGrid>
                <a:gridCol w="1436417"/>
                <a:gridCol w="565819"/>
                <a:gridCol w="713424"/>
              </a:tblGrid>
              <a:tr h="289999">
                <a:tc>
                  <a:txBody>
                    <a:bodyPr/>
                    <a:lstStyle/>
                    <a:p>
                      <a:pPr algn="l" fontAlgn="b"/>
                      <a:r>
                        <a:rPr lang="en-GB" sz="1200" b="1" i="0" u="none" strike="noStrike" dirty="0" smtClean="0">
                          <a:solidFill>
                            <a:schemeClr val="bg1"/>
                          </a:solidFill>
                          <a:effectLst/>
                          <a:latin typeface="Calibri"/>
                        </a:rPr>
                        <a:t>3.  Individual Gateway</a:t>
                      </a:r>
                      <a:endParaRPr lang="en-GB" sz="1200" b="1" i="0" u="none" strike="noStrike" dirty="0">
                        <a:solidFill>
                          <a:schemeClr val="bg1"/>
                        </a:solidFill>
                        <a:effectLst/>
                        <a:latin typeface="Calibri"/>
                      </a:endParaRPr>
                    </a:p>
                  </a:txBody>
                  <a:tcPr marL="9525" marR="9525" marT="9525" marB="0" anchor="b"/>
                </a:tc>
                <a:tc>
                  <a:txBody>
                    <a:bodyPr/>
                    <a:lstStyle/>
                    <a:p>
                      <a:pPr algn="ctr" fontAlgn="b"/>
                      <a:r>
                        <a:rPr lang="en-GB" sz="1100" u="none" strike="noStrike" dirty="0" smtClean="0">
                          <a:effectLst/>
                        </a:rPr>
                        <a:t>All UK Visitors</a:t>
                      </a:r>
                      <a:endParaRPr lang="en-GB" sz="1100" b="0" i="0" u="none" strike="noStrike" dirty="0">
                        <a:solidFill>
                          <a:srgbClr val="000000"/>
                        </a:solidFill>
                        <a:effectLst/>
                        <a:latin typeface="Arial Narrow"/>
                      </a:endParaRPr>
                    </a:p>
                  </a:txBody>
                  <a:tcPr marL="9525" marR="9525" marT="9525" marB="0" anchor="b"/>
                </a:tc>
                <a:tc>
                  <a:txBody>
                    <a:bodyPr/>
                    <a:lstStyle/>
                    <a:p>
                      <a:pPr algn="ctr" fontAlgn="b"/>
                      <a:r>
                        <a:rPr lang="en-GB" sz="1100" u="none" strike="noStrike" dirty="0" smtClean="0">
                          <a:effectLst/>
                        </a:rPr>
                        <a:t>UK Holiday Visitors</a:t>
                      </a:r>
                      <a:endParaRPr lang="en-GB" sz="1100" b="0" i="0" u="none" strike="noStrike" dirty="0">
                        <a:solidFill>
                          <a:srgbClr val="000000"/>
                        </a:solidFill>
                        <a:effectLst/>
                        <a:latin typeface="Arial Narrow"/>
                      </a:endParaRPr>
                    </a:p>
                  </a:txBody>
                  <a:tcPr marL="9525" marR="9525" marT="9525" marB="0" anchor="b"/>
                </a:tc>
              </a:tr>
              <a:tr h="266836">
                <a:tc>
                  <a:txBody>
                    <a:bodyPr/>
                    <a:lstStyle/>
                    <a:p>
                      <a:pPr algn="l" fontAlgn="b"/>
                      <a:r>
                        <a:rPr lang="en-GB" sz="1100" b="1" u="none" strike="noStrike" dirty="0" smtClean="0">
                          <a:effectLst/>
                        </a:rPr>
                        <a:t>Eurostar</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5,332</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2,929</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Manchester Airport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8,551</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1,482</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Liverpool Airport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1,216</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323</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Birmingham Airport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3,745</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527</a:t>
                      </a:r>
                      <a:endParaRPr lang="en-GB" sz="1100" b="0" i="0" u="none" strike="noStrike" dirty="0">
                        <a:solidFill>
                          <a:schemeClr val="tx1"/>
                        </a:solidFill>
                        <a:effectLst/>
                        <a:latin typeface="Calibri"/>
                      </a:endParaRPr>
                    </a:p>
                  </a:txBody>
                  <a:tcPr marL="9525" marR="9525" marT="9525" marB="0" anchor="b"/>
                </a:tc>
              </a:tr>
              <a:tr h="318120">
                <a:tc>
                  <a:txBody>
                    <a:bodyPr/>
                    <a:lstStyle/>
                    <a:p>
                      <a:pPr algn="l" fontAlgn="b"/>
                      <a:r>
                        <a:rPr lang="en-GB" sz="1100" b="1" i="0" u="none" strike="noStrike" dirty="0" smtClean="0">
                          <a:solidFill>
                            <a:schemeClr val="dk1"/>
                          </a:solidFill>
                          <a:effectLst/>
                          <a:latin typeface="+mn-lt"/>
                        </a:rPr>
                        <a:t>Newcastle Airport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575</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165</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effectLst/>
                        </a:rPr>
                        <a:t>Bristol Airport</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2,554</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575</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smtClean="0">
                          <a:solidFill>
                            <a:schemeClr val="tx1"/>
                          </a:solidFill>
                          <a:effectLst/>
                          <a:latin typeface="Calibri"/>
                        </a:rPr>
                        <a:t>Heathrow Airport</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59,230</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18,677</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smtClean="0">
                          <a:solidFill>
                            <a:schemeClr val="tx1"/>
                          </a:solidFill>
                          <a:effectLst/>
                          <a:latin typeface="Calibri"/>
                        </a:rPr>
                        <a:t>Gatwick</a:t>
                      </a:r>
                      <a:r>
                        <a:rPr lang="en-GB" sz="1100" b="1" i="0" u="none" strike="noStrike" baseline="0" dirty="0" smtClean="0">
                          <a:solidFill>
                            <a:schemeClr val="tx1"/>
                          </a:solidFill>
                          <a:effectLst/>
                          <a:latin typeface="Calibri"/>
                        </a:rPr>
                        <a:t> Airport</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11,110</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4,394</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err="1" smtClean="0">
                          <a:solidFill>
                            <a:schemeClr val="tx1"/>
                          </a:solidFill>
                          <a:effectLst/>
                          <a:latin typeface="Calibri"/>
                        </a:rPr>
                        <a:t>Stansted</a:t>
                      </a:r>
                      <a:r>
                        <a:rPr lang="en-GB" sz="1100" b="1" i="0" u="none" strike="noStrike" baseline="0" dirty="0" smtClean="0">
                          <a:solidFill>
                            <a:schemeClr val="tx1"/>
                          </a:solidFill>
                          <a:effectLst/>
                          <a:latin typeface="Calibri"/>
                        </a:rPr>
                        <a:t> Airport</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10,892</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4,959</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i="0" u="none" strike="noStrike" dirty="0" smtClean="0">
                          <a:solidFill>
                            <a:schemeClr val="tx1"/>
                          </a:solidFill>
                          <a:effectLst/>
                          <a:latin typeface="Calibri"/>
                        </a:rPr>
                        <a:t>Luton Airport</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4,394</a:t>
                      </a:r>
                      <a:endParaRPr lang="en-GB" sz="1100" b="0"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Calibri"/>
                        </a:rPr>
                        <a:t>1,126</a:t>
                      </a:r>
                      <a:endParaRPr lang="en-GB" sz="1100" b="0" i="0" u="none" strike="noStrike" dirty="0">
                        <a:solidFill>
                          <a:schemeClr val="tx1"/>
                        </a:solidFill>
                        <a:effectLst/>
                        <a:latin typeface="Calibri"/>
                      </a:endParaRPr>
                    </a:p>
                  </a:txBody>
                  <a:tcPr marL="9525" marR="9525" marT="9525" marB="0" anchor="b"/>
                </a:tc>
              </a:tr>
              <a:tr h="266836">
                <a:tc>
                  <a:txBody>
                    <a:bodyPr/>
                    <a:lstStyle/>
                    <a:p>
                      <a:pPr algn="l" fontAlgn="b"/>
                      <a:r>
                        <a:rPr lang="en-GB" sz="1100" b="1" u="none" strike="noStrike" dirty="0" smtClean="0">
                          <a:solidFill>
                            <a:srgbClr val="FF0000"/>
                          </a:solidFill>
                          <a:effectLst/>
                        </a:rPr>
                        <a:t>East Midlands Airport</a:t>
                      </a:r>
                      <a:endParaRPr lang="en-GB" sz="1100" b="1" i="0" u="none" strike="noStrike" dirty="0">
                        <a:solidFill>
                          <a:srgbClr val="FF0000"/>
                        </a:solidFill>
                        <a:effectLst/>
                        <a:latin typeface="Calibri"/>
                      </a:endParaRPr>
                    </a:p>
                  </a:txBody>
                  <a:tcPr marL="9525" marR="9525" marT="9525" marB="0" anchor="b"/>
                </a:tc>
                <a:tc>
                  <a:txBody>
                    <a:bodyPr/>
                    <a:lstStyle/>
                    <a:p>
                      <a:pPr algn="ctr" fontAlgn="b"/>
                      <a:r>
                        <a:rPr lang="en-GB" sz="1100" b="0" i="0" u="none" strike="noStrike" dirty="0" smtClean="0">
                          <a:solidFill>
                            <a:srgbClr val="FF0000"/>
                          </a:solidFill>
                          <a:effectLst/>
                          <a:latin typeface="Calibri"/>
                        </a:rPr>
                        <a:t>244</a:t>
                      </a:r>
                      <a:endParaRPr lang="en-GB" sz="1100" b="0" i="0" u="none" strike="noStrike" dirty="0">
                        <a:solidFill>
                          <a:srgbClr val="FF0000"/>
                        </a:solidFill>
                        <a:effectLst/>
                        <a:latin typeface="Calibri"/>
                      </a:endParaRPr>
                    </a:p>
                  </a:txBody>
                  <a:tcPr marL="9525" marR="9525" marT="9525" marB="0" anchor="b"/>
                </a:tc>
                <a:tc>
                  <a:txBody>
                    <a:bodyPr/>
                    <a:lstStyle/>
                    <a:p>
                      <a:pPr algn="ctr" fontAlgn="b"/>
                      <a:r>
                        <a:rPr lang="en-GB" sz="1100" b="0" i="0" u="none" strike="noStrike" dirty="0" smtClean="0">
                          <a:solidFill>
                            <a:srgbClr val="FF0000"/>
                          </a:solidFill>
                          <a:effectLst/>
                          <a:latin typeface="Calibri"/>
                        </a:rPr>
                        <a:t>24</a:t>
                      </a:r>
                      <a:endParaRPr lang="en-GB" sz="1100" b="0" i="0" u="none" strike="noStrike" dirty="0">
                        <a:solidFill>
                          <a:srgbClr val="FF0000"/>
                        </a:solidFill>
                        <a:effectLst/>
                        <a:latin typeface="Calibri"/>
                      </a:endParaRPr>
                    </a:p>
                  </a:txBody>
                  <a:tcPr marL="9525" marR="9525" marT="9525" marB="0" anchor="b"/>
                </a:tc>
              </a:tr>
              <a:tr h="266836">
                <a:tc>
                  <a:txBody>
                    <a:bodyPr/>
                    <a:lstStyle/>
                    <a:p>
                      <a:pPr algn="l" fontAlgn="b"/>
                      <a:r>
                        <a:rPr lang="en-GB" sz="1100" b="1" i="0" u="none" strike="noStrike" dirty="0" smtClean="0">
                          <a:solidFill>
                            <a:srgbClr val="FF0000"/>
                          </a:solidFill>
                          <a:effectLst/>
                          <a:latin typeface="+mn-lt"/>
                        </a:rPr>
                        <a:t>Leeds/Bradford</a:t>
                      </a:r>
                      <a:r>
                        <a:rPr lang="en-GB" sz="1100" b="1" i="0" u="none" strike="noStrike" baseline="0" dirty="0" smtClean="0">
                          <a:solidFill>
                            <a:srgbClr val="FF0000"/>
                          </a:solidFill>
                          <a:effectLst/>
                          <a:latin typeface="+mn-lt"/>
                        </a:rPr>
                        <a:t> Airport</a:t>
                      </a:r>
                      <a:endParaRPr lang="en-GB" sz="1100" b="1" i="0" u="none" strike="noStrike" dirty="0">
                        <a:solidFill>
                          <a:srgbClr val="FF0000"/>
                        </a:solidFill>
                        <a:effectLst/>
                        <a:latin typeface="Calibri"/>
                      </a:endParaRPr>
                    </a:p>
                  </a:txBody>
                  <a:tcPr marL="9525" marR="9525" marT="9525" marB="0" anchor="b"/>
                </a:tc>
                <a:tc>
                  <a:txBody>
                    <a:bodyPr/>
                    <a:lstStyle/>
                    <a:p>
                      <a:pPr algn="ctr" fontAlgn="b"/>
                      <a:r>
                        <a:rPr lang="en-GB" sz="1100" b="0" i="0" u="none" strike="noStrike" dirty="0" smtClean="0">
                          <a:solidFill>
                            <a:srgbClr val="FF0000"/>
                          </a:solidFill>
                          <a:effectLst/>
                          <a:latin typeface="Calibri"/>
                        </a:rPr>
                        <a:t>409</a:t>
                      </a:r>
                      <a:endParaRPr lang="en-GB" sz="1100" b="0" i="0" u="none" strike="noStrike" dirty="0">
                        <a:solidFill>
                          <a:srgbClr val="FF0000"/>
                        </a:solidFill>
                        <a:effectLst/>
                        <a:latin typeface="Calibri"/>
                      </a:endParaRPr>
                    </a:p>
                  </a:txBody>
                  <a:tcPr marL="9525" marR="9525" marT="9525" marB="0" anchor="b"/>
                </a:tc>
                <a:tc>
                  <a:txBody>
                    <a:bodyPr/>
                    <a:lstStyle/>
                    <a:p>
                      <a:pPr algn="ctr" fontAlgn="b"/>
                      <a:r>
                        <a:rPr lang="en-GB" sz="1100" b="0" i="0" u="none" strike="noStrike" dirty="0" smtClean="0">
                          <a:solidFill>
                            <a:srgbClr val="FF0000"/>
                          </a:solidFill>
                          <a:effectLst/>
                          <a:latin typeface="Calibri"/>
                        </a:rPr>
                        <a:t>52</a:t>
                      </a:r>
                      <a:endParaRPr lang="en-GB" sz="1100" b="0" i="0" u="none" strike="noStrike" dirty="0">
                        <a:solidFill>
                          <a:srgbClr val="FF0000"/>
                        </a:solidFill>
                        <a:effectLst/>
                        <a:latin typeface="Calibri"/>
                      </a:endParaRPr>
                    </a:p>
                  </a:txBody>
                  <a:tcPr marL="9525" marR="9525" marT="9525" marB="0" anchor="b"/>
                </a:tc>
              </a:tr>
            </a:tbl>
          </a:graphicData>
        </a:graphic>
      </p:graphicFrame>
      <p:sp>
        <p:nvSpPr>
          <p:cNvPr id="4" name="Rectangle 3"/>
          <p:cNvSpPr/>
          <p:nvPr/>
        </p:nvSpPr>
        <p:spPr>
          <a:xfrm>
            <a:off x="400210" y="5767884"/>
            <a:ext cx="7988877" cy="430887"/>
          </a:xfrm>
          <a:prstGeom prst="rect">
            <a:avLst/>
          </a:prstGeom>
        </p:spPr>
        <p:txBody>
          <a:bodyPr wrap="square">
            <a:spAutoFit/>
          </a:bodyPr>
          <a:lstStyle/>
          <a:p>
            <a:pPr algn="just"/>
            <a:r>
              <a:rPr lang="en-GB" sz="1100" dirty="0" smtClean="0">
                <a:solidFill>
                  <a:srgbClr val="120742"/>
                </a:solidFill>
              </a:rPr>
              <a:t>N.B. East Midlands / Yorkshire gateway regions and East Midlands / Leeds-Bradford Airports are not shown separately within this report due to low sample sizes among holiday visitors, although they are included within ‘Regional England’ data</a:t>
            </a:r>
            <a:endParaRPr lang="en-GB" sz="1100" dirty="0">
              <a:solidFill>
                <a:srgbClr val="120742"/>
              </a:solidFill>
            </a:endParaRPr>
          </a:p>
        </p:txBody>
      </p:sp>
    </p:spTree>
    <p:extLst>
      <p:ext uri="{BB962C8B-B14F-4D97-AF65-F5344CB8AC3E}">
        <p14:creationId xmlns:p14="http://schemas.microsoft.com/office/powerpoint/2010/main" val="10944476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Executive summary</a:t>
            </a:r>
            <a:endParaRPr lang="en-GB" dirty="0"/>
          </a:p>
        </p:txBody>
      </p:sp>
      <p:sp>
        <p:nvSpPr>
          <p:cNvPr id="7" name="Text Placeholder 6"/>
          <p:cNvSpPr>
            <a:spLocks noGrp="1"/>
          </p:cNvSpPr>
          <p:nvPr>
            <p:ph type="body" sz="quarter" idx="13"/>
          </p:nvPr>
        </p:nvSpPr>
        <p:spPr/>
        <p:txBody>
          <a:bodyPr/>
          <a:lstStyle/>
          <a:p>
            <a:endParaRPr lang="en-GB" dirty="0"/>
          </a:p>
        </p:txBody>
      </p:sp>
      <p:sp>
        <p:nvSpPr>
          <p:cNvPr id="9" name="Footer Placeholder 8"/>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662805419"/>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10216</TotalTime>
  <Words>9360</Words>
  <Application>Microsoft Office PowerPoint</Application>
  <PresentationFormat>On-screen Show (4:3)</PresentationFormat>
  <Paragraphs>996</Paragraphs>
  <Slides>58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58</vt:i4>
      </vt:variant>
    </vt:vector>
  </HeadingPairs>
  <TitlesOfParts>
    <vt:vector size="62" baseType="lpstr">
      <vt:lpstr>Arial</vt:lpstr>
      <vt:lpstr>Arial Narrow</vt:lpstr>
      <vt:lpstr>Calibri</vt:lpstr>
      <vt:lpstr>Discover England Initial Summary Report v1</vt:lpstr>
      <vt:lpstr>Discover England:  summary insights on overseas visitors to England’s regions </vt:lpstr>
      <vt:lpstr>Report contents</vt:lpstr>
      <vt:lpstr>Introduction</vt:lpstr>
      <vt:lpstr>Background</vt:lpstr>
      <vt:lpstr>About this report</vt:lpstr>
      <vt:lpstr>Gateways – definitions</vt:lpstr>
      <vt:lpstr>Gateways – approximate share of overseas visit volumes</vt:lpstr>
      <vt:lpstr>Gateways – sample sizes</vt:lpstr>
      <vt:lpstr>Executive summary</vt:lpstr>
      <vt:lpstr>Executive summary/1</vt:lpstr>
      <vt:lpstr>Executive summary/2</vt:lpstr>
      <vt:lpstr>Executive summary/3</vt:lpstr>
      <vt:lpstr>Executive summary/4</vt:lpstr>
      <vt:lpstr>How does purpose of visit vary by gateway?</vt:lpstr>
      <vt:lpstr>Trip purpose by gateway region (visits)</vt:lpstr>
      <vt:lpstr>Trip purpose by gateway region (nights)</vt:lpstr>
      <vt:lpstr>Trip purpose by gateway region (spend)</vt:lpstr>
      <vt:lpstr>Trip purpose by England gateway mode (visits, nights and spend)</vt:lpstr>
      <vt:lpstr>Trip purpose by individual England gateway (visits)</vt:lpstr>
      <vt:lpstr>Trip purpose by individual England gateway (nights)</vt:lpstr>
      <vt:lpstr>Trip purpose by individual England gateway (spend)</vt:lpstr>
      <vt:lpstr>Which regions are stayed in on holiday and how do they vary by gateway?</vt:lpstr>
      <vt:lpstr>Regions stayed in by UK holiday visitors – by gateway region (visits) / 1</vt:lpstr>
      <vt:lpstr>Regions stayed in by UK holiday visitors – by gateway region (visits) / 2</vt:lpstr>
      <vt:lpstr>Regions stayed in by UK holiday visitors – by gateway region (visits) / 3</vt:lpstr>
      <vt:lpstr>Regions stayed in by UK holiday visitors – by England gateway mode (visits)</vt:lpstr>
      <vt:lpstr>Regions stayed in by UK holiday visitors – by individual England gateway (visits) / 1</vt:lpstr>
      <vt:lpstr>Regions stayed in by UK holiday visitors – by individual England gateway (visits) / 2</vt:lpstr>
      <vt:lpstr>UK holiday visitors who ONLY stayed in gateway region</vt:lpstr>
      <vt:lpstr>UK holiday visitors who ONLY stayed in London – by London gateway</vt:lpstr>
      <vt:lpstr>‘Nil night’ holiday stays – by gateway (visits) / 1</vt:lpstr>
      <vt:lpstr>What is the origin of holiday visitors and how do they vary by gateway?</vt:lpstr>
      <vt:lpstr>Source markets for holiday trips to the UK – by gateway region (visits)/1</vt:lpstr>
      <vt:lpstr>PowerPoint Presentation</vt:lpstr>
      <vt:lpstr>Source markets for holiday trips to the UK – by gateway region (nights)</vt:lpstr>
      <vt:lpstr>Source markets for holiday trips to the UK – by gateway region (spend)</vt:lpstr>
      <vt:lpstr>Source markets for holiday trips to the UK – by gateway mode (visits)/1</vt:lpstr>
      <vt:lpstr>PowerPoint Presentation</vt:lpstr>
      <vt:lpstr>Source markets for holiday trips to the UK – by gateway mode (nights)</vt:lpstr>
      <vt:lpstr>Source markets for holiday trips to the UK – by gateway mode (spend)</vt:lpstr>
      <vt:lpstr>Source markets for holiday trips to the UK – by individual gateway (visits)/1</vt:lpstr>
      <vt:lpstr>PowerPoint Presentation</vt:lpstr>
      <vt:lpstr>Source markets for holiday trips to the UK – by individual gateway (nights)</vt:lpstr>
      <vt:lpstr>Source markets for holiday trips to the UK – by individual gateway (spend)</vt:lpstr>
      <vt:lpstr>How else do holiday visitors vary by gateway?</vt:lpstr>
      <vt:lpstr>Seasonality of holiday stays in England – by gateway region (visits)</vt:lpstr>
      <vt:lpstr>Seasonality of holiday stays in England – by gateway mode (visits)</vt:lpstr>
      <vt:lpstr>Seasonality of holiday stays in England – by individual gateway (visits)</vt:lpstr>
      <vt:lpstr>Length of holiday stays in England – by gateway region (visits)</vt:lpstr>
      <vt:lpstr>Length of holiday stays in England – by gateway mode (visits)</vt:lpstr>
      <vt:lpstr>Length of holiday stays in England – by individual gateway (visits)</vt:lpstr>
      <vt:lpstr>Type of holiday to England – by gateway region (visits)</vt:lpstr>
      <vt:lpstr>Type of holiday to England – by gateway mode (visits)</vt:lpstr>
      <vt:lpstr>Type of holiday to England – by individual gateway (visits)</vt:lpstr>
      <vt:lpstr>Age of holiday visitors staying in England – by gateway region (visits)</vt:lpstr>
      <vt:lpstr>Age of holiday visitors staying in England – by gateway mode (visits)</vt:lpstr>
      <vt:lpstr>Age of holiday visitors staying in England – by individual gateway (visits)</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Xavier Faux</cp:lastModifiedBy>
  <cp:revision>470</cp:revision>
  <cp:lastPrinted>2016-12-02T13:03:41Z</cp:lastPrinted>
  <dcterms:created xsi:type="dcterms:W3CDTF">2016-07-20T15:06:07Z</dcterms:created>
  <dcterms:modified xsi:type="dcterms:W3CDTF">2016-12-12T16:51:13Z</dcterms:modified>
</cp:coreProperties>
</file>